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showGuides="1">
      <p:cViewPr varScale="1">
        <p:scale>
          <a:sx n="162" d="100"/>
          <a:sy n="162" d="100"/>
        </p:scale>
        <p:origin x="1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C04FB-F675-4EE7-B343-3BA8106612CE}" type="datetimeFigureOut">
              <a:rPr lang="en-GB" smtClean="0"/>
              <a:t>13/10/2020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FA22D-8952-487F-B5FD-385EE02C6985}" type="slidenum">
              <a:rPr lang="en-GB" smtClean="0"/>
              <a:t>‹#›</a:t>
            </a:fld>
            <a:endParaRPr lang="en-GB"/>
          </a:p>
        </p:txBody>
      </p:sp>
    </p:spTree>
    <p:extLst>
      <p:ext uri="{BB962C8B-B14F-4D97-AF65-F5344CB8AC3E}">
        <p14:creationId xmlns:p14="http://schemas.microsoft.com/office/powerpoint/2010/main" val="207177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People Seem To Need Data Processing</a:t>
            </a:r>
          </a:p>
        </p:txBody>
      </p:sp>
      <p:sp>
        <p:nvSpPr>
          <p:cNvPr id="4" name="Slide Number Placeholder 3"/>
          <p:cNvSpPr>
            <a:spLocks noGrp="1"/>
          </p:cNvSpPr>
          <p:nvPr>
            <p:ph type="sldNum" sz="quarter" idx="5"/>
          </p:nvPr>
        </p:nvSpPr>
        <p:spPr/>
        <p:txBody>
          <a:bodyPr/>
          <a:lstStyle/>
          <a:p>
            <a:fld id="{60960939-FE35-4225-A625-94D09636AB66}" type="slidenum">
              <a:rPr lang="en-GB" smtClean="0"/>
              <a:t>3</a:t>
            </a:fld>
            <a:endParaRPr lang="en-GB"/>
          </a:p>
        </p:txBody>
      </p:sp>
    </p:spTree>
    <p:extLst>
      <p:ext uri="{BB962C8B-B14F-4D97-AF65-F5344CB8AC3E}">
        <p14:creationId xmlns:p14="http://schemas.microsoft.com/office/powerpoint/2010/main" val="5378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Operate at the application layer to filter incoming traffic between your network and the traffic source—hence, the name “application-level gateway.”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firewalls are delivered via a cloud-based solution or another proxy device. Rather than letting traffic connect directly, the proxy firewall first establishes a connection to the source of the traffic and inspects the incoming data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create significant slowdown because of the extra steps in the data packet transferal process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35</a:t>
            </a:fld>
            <a:endParaRPr lang="en-GB"/>
          </a:p>
        </p:txBody>
      </p:sp>
    </p:spTree>
    <p:extLst>
      <p:ext uri="{BB962C8B-B14F-4D97-AF65-F5344CB8AC3E}">
        <p14:creationId xmlns:p14="http://schemas.microsoft.com/office/powerpoint/2010/main" val="48636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not as much consensus on what makes a firewall truly next-gen.</a:t>
            </a:r>
          </a:p>
          <a:p>
            <a:r>
              <a:rPr lang="en-GB" dirty="0"/>
              <a:t>Some common features of next-generation firewall architectures include deep-packet inspection (checking the actual contents of the data packet), TCP handshake checks, and surface-level packet inspection. Next-generation firewalls may include other technologies as well, such as intrusion prevention systems (IPSs) that work to automatically stop attacks against your network.</a:t>
            </a:r>
          </a:p>
          <a:p>
            <a:r>
              <a:rPr lang="en-GB" dirty="0"/>
              <a:t>The issue is that there is no one definition of a next-generation firewall, so it’s important to verify what specific capabilities such firewalls have before investing in one.</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36</a:t>
            </a:fld>
            <a:endParaRPr lang="en-GB"/>
          </a:p>
        </p:txBody>
      </p:sp>
    </p:spTree>
    <p:extLst>
      <p:ext uri="{BB962C8B-B14F-4D97-AF65-F5344CB8AC3E}">
        <p14:creationId xmlns:p14="http://schemas.microsoft.com/office/powerpoint/2010/main" val="157119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Provide one of the most secure types of access you can have in a security gateway. An application proxy sits between the protected network and the network you want to be protected from. Every time an application makes a request, the application intercepts the request to the destination system. The application proxy initiates its own request, as opposed to actually passing the client's initial request. When the destination server responds back to the application proxy, the proxy responds back to the client as if it was the destination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way the client and the destination server never actually interact directly. This is the most secure type of firewall because the entire packet, including its application portion, can be completely inspected.</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37</a:t>
            </a:fld>
            <a:endParaRPr lang="en-GB"/>
          </a:p>
        </p:txBody>
      </p:sp>
    </p:spTree>
    <p:extLst>
      <p:ext uri="{BB962C8B-B14F-4D97-AF65-F5344CB8AC3E}">
        <p14:creationId xmlns:p14="http://schemas.microsoft.com/office/powerpoint/2010/main" val="203827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Link Layer is referencing the MAC addresses that are communicating on the network.</a:t>
            </a:r>
          </a:p>
        </p:txBody>
      </p:sp>
      <p:sp>
        <p:nvSpPr>
          <p:cNvPr id="4" name="Slide Number Placeholder 3"/>
          <p:cNvSpPr>
            <a:spLocks noGrp="1"/>
          </p:cNvSpPr>
          <p:nvPr>
            <p:ph type="sldNum" sz="quarter" idx="5"/>
          </p:nvPr>
        </p:nvSpPr>
        <p:spPr/>
        <p:txBody>
          <a:bodyPr/>
          <a:lstStyle/>
          <a:p>
            <a:fld id="{60960939-FE35-4225-A625-94D09636AB66}" type="slidenum">
              <a:rPr lang="en-GB" smtClean="0"/>
              <a:t>9</a:t>
            </a:fld>
            <a:endParaRPr lang="en-GB"/>
          </a:p>
        </p:txBody>
      </p:sp>
    </p:spTree>
    <p:extLst>
      <p:ext uri="{BB962C8B-B14F-4D97-AF65-F5344CB8AC3E}">
        <p14:creationId xmlns:p14="http://schemas.microsoft.com/office/powerpoint/2010/main" val="156334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H2 is the Header</a:t>
            </a:r>
          </a:p>
          <a:p>
            <a:r>
              <a:rPr lang="en-GB" dirty="0"/>
              <a:t>Data is the packet from the network layer</a:t>
            </a:r>
          </a:p>
          <a:p>
            <a:r>
              <a:rPr lang="en-GB" dirty="0"/>
              <a:t>The trailer includes error detection and the ending transmission data</a:t>
            </a:r>
          </a:p>
        </p:txBody>
      </p:sp>
      <p:sp>
        <p:nvSpPr>
          <p:cNvPr id="4" name="Slide Number Placeholder 3"/>
          <p:cNvSpPr>
            <a:spLocks noGrp="1"/>
          </p:cNvSpPr>
          <p:nvPr>
            <p:ph type="sldNum" sz="quarter" idx="5"/>
          </p:nvPr>
        </p:nvSpPr>
        <p:spPr/>
        <p:txBody>
          <a:bodyPr/>
          <a:lstStyle/>
          <a:p>
            <a:fld id="{60960939-FE35-4225-A625-94D09636AB66}" type="slidenum">
              <a:rPr lang="en-GB" smtClean="0"/>
              <a:t>10</a:t>
            </a:fld>
            <a:endParaRPr lang="en-GB"/>
          </a:p>
        </p:txBody>
      </p:sp>
    </p:spTree>
    <p:extLst>
      <p:ext uri="{BB962C8B-B14F-4D97-AF65-F5344CB8AC3E}">
        <p14:creationId xmlns:p14="http://schemas.microsoft.com/office/powerpoint/2010/main" val="327877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H2 is the Header</a:t>
            </a:r>
          </a:p>
          <a:p>
            <a:r>
              <a:rPr lang="en-GB" dirty="0"/>
              <a:t>Data is the packet from the network layer</a:t>
            </a:r>
          </a:p>
          <a:p>
            <a:r>
              <a:rPr lang="en-GB" dirty="0"/>
              <a:t>The trailer includes error detection and the ending transmission data</a:t>
            </a:r>
          </a:p>
        </p:txBody>
      </p:sp>
      <p:sp>
        <p:nvSpPr>
          <p:cNvPr id="4" name="Slide Number Placeholder 3"/>
          <p:cNvSpPr>
            <a:spLocks noGrp="1"/>
          </p:cNvSpPr>
          <p:nvPr>
            <p:ph type="sldNum" sz="quarter" idx="5"/>
          </p:nvPr>
        </p:nvSpPr>
        <p:spPr/>
        <p:txBody>
          <a:bodyPr/>
          <a:lstStyle/>
          <a:p>
            <a:fld id="{60960939-FE35-4225-A625-94D09636AB66}" type="slidenum">
              <a:rPr lang="en-GB" smtClean="0"/>
              <a:t>14</a:t>
            </a:fld>
            <a:endParaRPr lang="en-GB"/>
          </a:p>
        </p:txBody>
      </p:sp>
    </p:spTree>
    <p:extLst>
      <p:ext uri="{BB962C8B-B14F-4D97-AF65-F5344CB8AC3E}">
        <p14:creationId xmlns:p14="http://schemas.microsoft.com/office/powerpoint/2010/main" val="290790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network protocols used (plaintext) password authentication or data checksums, cryptographic security.</a:t>
            </a:r>
          </a:p>
          <a:p>
            <a:r>
              <a:rPr lang="en-US" dirty="0"/>
              <a:t>Cryptographic security isn't tied to any particular layer of the OSI model; in theory you could apply it to any layer to protect data on that level.</a:t>
            </a:r>
          </a:p>
          <a:p>
            <a:r>
              <a:rPr lang="en-US" dirty="0"/>
              <a:t>In practice, networks more commonly apply cryptographic protections where attack is most likely: to authentication processes, to particular types of traffic, or on certain segments of the physical network.</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403820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 typical enterprise network setup.</a:t>
            </a:r>
          </a:p>
          <a:p>
            <a:r>
              <a:rPr lang="en-GB" dirty="0"/>
              <a:t>We have a firewall which is setup to monitor traffic and then to either allow traffic through or to deny traffic.</a:t>
            </a:r>
          </a:p>
          <a:p>
            <a:r>
              <a:rPr lang="en-GB" dirty="0"/>
              <a:t>On the one side we have the trusted network.</a:t>
            </a:r>
          </a:p>
          <a:p>
            <a:r>
              <a:rPr lang="en-GB" dirty="0"/>
              <a:t>On the other we have the outward facing, public, untrusted network.</a:t>
            </a:r>
          </a:p>
        </p:txBody>
      </p:sp>
      <p:sp>
        <p:nvSpPr>
          <p:cNvPr id="4" name="Slide Number Placeholder 3"/>
          <p:cNvSpPr>
            <a:spLocks noGrp="1"/>
          </p:cNvSpPr>
          <p:nvPr>
            <p:ph type="sldNum" sz="quarter" idx="5"/>
          </p:nvPr>
        </p:nvSpPr>
        <p:spPr/>
        <p:txBody>
          <a:bodyPr/>
          <a:lstStyle/>
          <a:p>
            <a:fld id="{FD3EF75B-EE50-46BA-A473-AA7F6300ED33}" type="slidenum">
              <a:rPr lang="en-GB" smtClean="0"/>
              <a:t>29</a:t>
            </a:fld>
            <a:endParaRPr lang="en-GB"/>
          </a:p>
        </p:txBody>
      </p:sp>
    </p:spTree>
    <p:extLst>
      <p:ext uri="{BB962C8B-B14F-4D97-AF65-F5344CB8AC3E}">
        <p14:creationId xmlns:p14="http://schemas.microsoft.com/office/powerpoint/2010/main" val="139598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most “basic” and oldest type of firewall architecture, packet-filtering firewalls basically create a checkpoint at a traffic router or switch. The firewall performs a simple check of the data packets coming through the router—inspecting information such as the destination and origination IP address, packet type, port number, and other surface-level information without opening up the packet to inspect its contents.</a:t>
            </a:r>
          </a:p>
          <a:p>
            <a:r>
              <a:rPr lang="en-GB" dirty="0"/>
              <a:t>If the information packet doesn’t pass the inspection, it is dropped.</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32</a:t>
            </a:fld>
            <a:endParaRPr lang="en-GB"/>
          </a:p>
        </p:txBody>
      </p:sp>
    </p:spTree>
    <p:extLst>
      <p:ext uri="{BB962C8B-B14F-4D97-AF65-F5344CB8AC3E}">
        <p14:creationId xmlns:p14="http://schemas.microsoft.com/office/powerpoint/2010/main" val="201052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simplistic firewall type that is meant to quickly and easily approve or deny traffic without consuming significant computing resources, circuit-level gateways work by verifying the transmission control protocol (TCP) handshake. </a:t>
            </a:r>
          </a:p>
          <a:p>
            <a:endParaRPr lang="en-GB" dirty="0"/>
          </a:p>
          <a:p>
            <a:r>
              <a:rPr lang="en-GB" dirty="0"/>
              <a:t>This TCP handshake check is designed to make sure that the session the packet is from is legitimate.</a:t>
            </a:r>
          </a:p>
          <a:p>
            <a:endParaRPr lang="en-GB" dirty="0"/>
          </a:p>
          <a:p>
            <a:r>
              <a:rPr lang="en-GB" dirty="0"/>
              <a:t>While extremely resource-efficient, these firewalls do not check the packet itself. </a:t>
            </a:r>
          </a:p>
          <a:p>
            <a:endParaRPr lang="en-GB" dirty="0"/>
          </a:p>
          <a:p>
            <a:r>
              <a:rPr lang="en-GB" dirty="0"/>
              <a:t>So, if a packet held malware, but had the right TCP handshake, it would pass right through. </a:t>
            </a:r>
          </a:p>
          <a:p>
            <a:endParaRPr lang="en-GB" dirty="0"/>
          </a:p>
          <a:p>
            <a:r>
              <a:rPr lang="en-GB" dirty="0"/>
              <a:t>This is why circuit-level gateways are not enough to protect your business by themselves.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33</a:t>
            </a:fld>
            <a:endParaRPr lang="en-GB"/>
          </a:p>
        </p:txBody>
      </p:sp>
    </p:spTree>
    <p:extLst>
      <p:ext uri="{BB962C8B-B14F-4D97-AF65-F5344CB8AC3E}">
        <p14:creationId xmlns:p14="http://schemas.microsoft.com/office/powerpoint/2010/main" val="35945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Combine both packet inspection technology and TCP handshake verification to create a level of protection greater than either of the previous two architectures could provide alone.</a:t>
            </a:r>
          </a:p>
          <a:p>
            <a:r>
              <a:rPr lang="en-GB" dirty="0"/>
              <a:t>However, these firewalls do put more of a strain on computing resources as well. This may slow down the transfer of legitimate packets compared to the other solutions.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34</a:t>
            </a:fld>
            <a:endParaRPr lang="en-GB"/>
          </a:p>
        </p:txBody>
      </p:sp>
    </p:spTree>
    <p:extLst>
      <p:ext uri="{BB962C8B-B14F-4D97-AF65-F5344CB8AC3E}">
        <p14:creationId xmlns:p14="http://schemas.microsoft.com/office/powerpoint/2010/main" val="73998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18E14B-9664-42C8-A666-131D0ECA31EF}"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423649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8E14B-9664-42C8-A666-131D0ECA31EF}"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331516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8E14B-9664-42C8-A666-131D0ECA31EF}"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356286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6103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8E14B-9664-42C8-A666-131D0ECA31EF}"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289326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18E14B-9664-42C8-A666-131D0ECA31EF}"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20809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8E14B-9664-42C8-A666-131D0ECA31EF}"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303521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18E14B-9664-42C8-A666-131D0ECA31EF}" type="datetimeFigureOut">
              <a:rPr lang="en-GB" smtClean="0"/>
              <a:t>13/10/2020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264482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18E14B-9664-42C8-A666-131D0ECA31EF}" type="datetimeFigureOut">
              <a:rPr lang="en-GB" smtClean="0"/>
              <a:t>13/10/2020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213904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8E14B-9664-42C8-A666-131D0ECA31EF}" type="datetimeFigureOut">
              <a:rPr lang="en-GB" smtClean="0"/>
              <a:t>13/10/2020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422222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8E14B-9664-42C8-A666-131D0ECA31EF}"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90734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8E14B-9664-42C8-A666-131D0ECA31EF}"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553AD-4631-413E-87B3-D014AFF65823}" type="slidenum">
              <a:rPr lang="en-GB" smtClean="0"/>
              <a:t>‹#›</a:t>
            </a:fld>
            <a:endParaRPr lang="en-GB"/>
          </a:p>
        </p:txBody>
      </p:sp>
    </p:spTree>
    <p:extLst>
      <p:ext uri="{BB962C8B-B14F-4D97-AF65-F5344CB8AC3E}">
        <p14:creationId xmlns:p14="http://schemas.microsoft.com/office/powerpoint/2010/main" val="292023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8E14B-9664-42C8-A666-131D0ECA31EF}" type="datetimeFigureOut">
              <a:rPr lang="en-GB" smtClean="0"/>
              <a:t>13/10/2020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53AD-4631-413E-87B3-D014AFF65823}" type="slidenum">
              <a:rPr lang="en-GB" smtClean="0"/>
              <a:t>‹#›</a:t>
            </a:fld>
            <a:endParaRPr lang="en-GB"/>
          </a:p>
        </p:txBody>
      </p:sp>
    </p:spTree>
    <p:extLst>
      <p:ext uri="{BB962C8B-B14F-4D97-AF65-F5344CB8AC3E}">
        <p14:creationId xmlns:p14="http://schemas.microsoft.com/office/powerpoint/2010/main" val="301005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9.png"/><Relationship Id="rId21"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107.sv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05.svg"/><Relationship Id="rId10" Type="http://schemas.microsoft.com/office/2007/relationships/hdphoto" Target="../media/hdphoto1.wdp"/><Relationship Id="rId19"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l="13449" r="13449"/>
          <a:stretch>
            <a:fillRect/>
          </a:stretch>
        </p:blipFill>
        <p:spPr/>
      </p:pic>
      <p:sp>
        <p:nvSpPr>
          <p:cNvPr id="8" name="TextBox 7">
            <a:extLst>
              <a:ext uri="{FF2B5EF4-FFF2-40B4-BE49-F238E27FC236}">
                <a16:creationId xmlns:a16="http://schemas.microsoft.com/office/drawing/2014/main" id="{B5AEE4AC-9241-4652-A447-14C6C758BF90}"/>
              </a:ext>
            </a:extLst>
          </p:cNvPr>
          <p:cNvSpPr txBox="1"/>
          <p:nvPr/>
        </p:nvSpPr>
        <p:spPr>
          <a:xfrm>
            <a:off x="9334734" y="473905"/>
            <a:ext cx="2301438" cy="553998"/>
          </a:xfrm>
          <a:prstGeom prst="rect">
            <a:avLst/>
          </a:prstGeom>
          <a:noFill/>
          <a:ln>
            <a:noFill/>
          </a:ln>
        </p:spPr>
        <p:txBody>
          <a:bodyPr wrap="square" lIns="36000" tIns="0" rIns="36000" bIns="0" rtlCol="0" anchor="ctr">
            <a:spAutoFit/>
          </a:bodyPr>
          <a:lstStyle/>
          <a:p>
            <a:r>
              <a:rPr lang="en-GB" altLang="ko-KR" sz="3600" b="1" dirty="0" smtClean="0">
                <a:solidFill>
                  <a:schemeClr val="accent1">
                    <a:lumMod val="75000"/>
                  </a:schemeClr>
                </a:solidFill>
                <a:latin typeface="Moon 2.0 Bold" panose="00000500000000000000" pitchFamily="50" charset="0"/>
                <a:ea typeface="Moon 2.0 Bold" panose="00000500000000000000" pitchFamily="50" charset="0"/>
              </a:rPr>
              <a:t>Day2</a:t>
            </a:r>
            <a:endParaRPr lang="ko-KR" altLang="en-US" sz="3600" b="1" dirty="0">
              <a:solidFill>
                <a:schemeClr val="accent1">
                  <a:lumMod val="75000"/>
                </a:schemeClr>
              </a:solidFill>
              <a:latin typeface="Moon 2.0 Bold" panose="00000500000000000000" pitchFamily="50" charset="0"/>
            </a:endParaRPr>
          </a:p>
        </p:txBody>
      </p:sp>
    </p:spTree>
    <p:extLst>
      <p:ext uri="{BB962C8B-B14F-4D97-AF65-F5344CB8AC3E}">
        <p14:creationId xmlns:p14="http://schemas.microsoft.com/office/powerpoint/2010/main" val="1682207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2: The Data Link Layer</a:t>
            </a:r>
          </a:p>
        </p:txBody>
      </p:sp>
      <p:sp>
        <p:nvSpPr>
          <p:cNvPr id="61" name="Rectangle 60">
            <a:extLst>
              <a:ext uri="{FF2B5EF4-FFF2-40B4-BE49-F238E27FC236}">
                <a16:creationId xmlns:a16="http://schemas.microsoft.com/office/drawing/2014/main" id="{17BB4177-0EBE-4E6B-8244-651AAE8E2AFC}"/>
              </a:ext>
            </a:extLst>
          </p:cNvPr>
          <p:cNvSpPr/>
          <p:nvPr/>
        </p:nvSpPr>
        <p:spPr>
          <a:xfrm>
            <a:off x="6839759" y="3295422"/>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D1E02DD-AF9A-4D95-BE6E-526ABE995274}"/>
              </a:ext>
            </a:extLst>
          </p:cNvPr>
          <p:cNvSpPr/>
          <p:nvPr/>
        </p:nvSpPr>
        <p:spPr>
          <a:xfrm>
            <a:off x="1274846" y="3287939"/>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4FF5C321-D7CA-4761-8992-2B3CB0C6F689}"/>
              </a:ext>
            </a:extLst>
          </p:cNvPr>
          <p:cNvSpPr/>
          <p:nvPr/>
        </p:nvSpPr>
        <p:spPr>
          <a:xfrm>
            <a:off x="1461577"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AEECA6F-8663-4616-8ACB-21B9CC2ECD38}"/>
              </a:ext>
            </a:extLst>
          </p:cNvPr>
          <p:cNvSpPr/>
          <p:nvPr/>
        </p:nvSpPr>
        <p:spPr>
          <a:xfrm>
            <a:off x="2382336" y="3962644"/>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65" name="Rectangle 64">
            <a:extLst>
              <a:ext uri="{FF2B5EF4-FFF2-40B4-BE49-F238E27FC236}">
                <a16:creationId xmlns:a16="http://schemas.microsoft.com/office/drawing/2014/main" id="{E5BA87F8-21A3-437B-9DD6-36BBF59BEB54}"/>
              </a:ext>
            </a:extLst>
          </p:cNvPr>
          <p:cNvSpPr/>
          <p:nvPr/>
        </p:nvSpPr>
        <p:spPr>
          <a:xfrm>
            <a:off x="1509451" y="3962644"/>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H2</a:t>
            </a:r>
          </a:p>
        </p:txBody>
      </p:sp>
      <p:sp>
        <p:nvSpPr>
          <p:cNvPr id="66" name="Rectangle 65">
            <a:extLst>
              <a:ext uri="{FF2B5EF4-FFF2-40B4-BE49-F238E27FC236}">
                <a16:creationId xmlns:a16="http://schemas.microsoft.com/office/drawing/2014/main" id="{CED03E41-F879-4BAD-BB57-9BEF840394E6}"/>
              </a:ext>
            </a:extLst>
          </p:cNvPr>
          <p:cNvSpPr/>
          <p:nvPr/>
        </p:nvSpPr>
        <p:spPr>
          <a:xfrm>
            <a:off x="7090158"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D06478D5-6CAD-46F6-B113-6A621103C646}"/>
              </a:ext>
            </a:extLst>
          </p:cNvPr>
          <p:cNvSpPr txBox="1"/>
          <p:nvPr/>
        </p:nvSpPr>
        <p:spPr>
          <a:xfrm>
            <a:off x="2314169" y="2575997"/>
            <a:ext cx="2089290" cy="369332"/>
          </a:xfrm>
          <a:prstGeom prst="rect">
            <a:avLst/>
          </a:prstGeom>
          <a:noFill/>
        </p:spPr>
        <p:txBody>
          <a:bodyPr wrap="none" rtlCol="0">
            <a:spAutoFit/>
          </a:bodyPr>
          <a:lstStyle/>
          <a:p>
            <a:r>
              <a:rPr lang="en-GB" dirty="0"/>
              <a:t>From Network Layer</a:t>
            </a:r>
          </a:p>
        </p:txBody>
      </p:sp>
      <p:sp>
        <p:nvSpPr>
          <p:cNvPr id="68" name="TextBox 67">
            <a:extLst>
              <a:ext uri="{FF2B5EF4-FFF2-40B4-BE49-F238E27FC236}">
                <a16:creationId xmlns:a16="http://schemas.microsoft.com/office/drawing/2014/main" id="{A45E0A0A-1FAD-4DFF-AEE1-A471C1B3ADC0}"/>
              </a:ext>
            </a:extLst>
          </p:cNvPr>
          <p:cNvSpPr txBox="1"/>
          <p:nvPr/>
        </p:nvSpPr>
        <p:spPr>
          <a:xfrm>
            <a:off x="8264493" y="2580826"/>
            <a:ext cx="1814407" cy="369332"/>
          </a:xfrm>
          <a:prstGeom prst="rect">
            <a:avLst/>
          </a:prstGeom>
          <a:noFill/>
        </p:spPr>
        <p:txBody>
          <a:bodyPr wrap="none" rtlCol="0">
            <a:spAutoFit/>
          </a:bodyPr>
          <a:lstStyle/>
          <a:p>
            <a:r>
              <a:rPr lang="en-GB" dirty="0"/>
              <a:t>To Network Layer</a:t>
            </a:r>
          </a:p>
        </p:txBody>
      </p:sp>
      <p:sp>
        <p:nvSpPr>
          <p:cNvPr id="69" name="TextBox 68">
            <a:extLst>
              <a:ext uri="{FF2B5EF4-FFF2-40B4-BE49-F238E27FC236}">
                <a16:creationId xmlns:a16="http://schemas.microsoft.com/office/drawing/2014/main" id="{FE1650E7-5B2C-4C21-8CE0-2E056394695A}"/>
              </a:ext>
            </a:extLst>
          </p:cNvPr>
          <p:cNvSpPr txBox="1"/>
          <p:nvPr/>
        </p:nvSpPr>
        <p:spPr>
          <a:xfrm>
            <a:off x="1211771" y="4881891"/>
            <a:ext cx="1604093" cy="369332"/>
          </a:xfrm>
          <a:prstGeom prst="rect">
            <a:avLst/>
          </a:prstGeom>
          <a:noFill/>
        </p:spPr>
        <p:txBody>
          <a:bodyPr wrap="none" rtlCol="0">
            <a:spAutoFit/>
          </a:bodyPr>
          <a:lstStyle/>
          <a:p>
            <a:r>
              <a:rPr lang="en-GB" dirty="0"/>
              <a:t>Data Link Layer</a:t>
            </a:r>
          </a:p>
        </p:txBody>
      </p:sp>
      <p:sp>
        <p:nvSpPr>
          <p:cNvPr id="70" name="Arrow: Down 69">
            <a:extLst>
              <a:ext uri="{FF2B5EF4-FFF2-40B4-BE49-F238E27FC236}">
                <a16:creationId xmlns:a16="http://schemas.microsoft.com/office/drawing/2014/main" id="{805CA2B4-2FF9-45FB-A0C7-F67E29DFBE1B}"/>
              </a:ext>
            </a:extLst>
          </p:cNvPr>
          <p:cNvSpPr/>
          <p:nvPr/>
        </p:nvSpPr>
        <p:spPr>
          <a:xfrm>
            <a:off x="3069158" y="2974975"/>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A255D5F8-0F7C-4ACF-A34B-826386EB609A}"/>
              </a:ext>
            </a:extLst>
          </p:cNvPr>
          <p:cNvSpPr/>
          <p:nvPr/>
        </p:nvSpPr>
        <p:spPr>
          <a:xfrm rot="10800000">
            <a:off x="8858859" y="2999253"/>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15A2585-CD1C-48CF-9F24-4A8519375A7E}"/>
              </a:ext>
            </a:extLst>
          </p:cNvPr>
          <p:cNvSpPr/>
          <p:nvPr/>
        </p:nvSpPr>
        <p:spPr>
          <a:xfrm>
            <a:off x="4519095" y="3962643"/>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T2</a:t>
            </a:r>
          </a:p>
        </p:txBody>
      </p:sp>
      <p:sp>
        <p:nvSpPr>
          <p:cNvPr id="73" name="Rectangle 72">
            <a:extLst>
              <a:ext uri="{FF2B5EF4-FFF2-40B4-BE49-F238E27FC236}">
                <a16:creationId xmlns:a16="http://schemas.microsoft.com/office/drawing/2014/main" id="{55A73A8A-9F14-4A8B-A223-0ABDDA128D0F}"/>
              </a:ext>
            </a:extLst>
          </p:cNvPr>
          <p:cNvSpPr/>
          <p:nvPr/>
        </p:nvSpPr>
        <p:spPr>
          <a:xfrm>
            <a:off x="8016697" y="3962643"/>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74" name="Rectangle 73">
            <a:extLst>
              <a:ext uri="{FF2B5EF4-FFF2-40B4-BE49-F238E27FC236}">
                <a16:creationId xmlns:a16="http://schemas.microsoft.com/office/drawing/2014/main" id="{ECCC1F94-5CA7-4FA7-A020-4831F520982D}"/>
              </a:ext>
            </a:extLst>
          </p:cNvPr>
          <p:cNvSpPr/>
          <p:nvPr/>
        </p:nvSpPr>
        <p:spPr>
          <a:xfrm>
            <a:off x="7143812" y="3962643"/>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H2</a:t>
            </a:r>
          </a:p>
        </p:txBody>
      </p:sp>
      <p:sp>
        <p:nvSpPr>
          <p:cNvPr id="75" name="Rectangle 74">
            <a:extLst>
              <a:ext uri="{FF2B5EF4-FFF2-40B4-BE49-F238E27FC236}">
                <a16:creationId xmlns:a16="http://schemas.microsoft.com/office/drawing/2014/main" id="{F60FC956-6583-471E-86F4-B395613AA112}"/>
              </a:ext>
            </a:extLst>
          </p:cNvPr>
          <p:cNvSpPr/>
          <p:nvPr/>
        </p:nvSpPr>
        <p:spPr>
          <a:xfrm>
            <a:off x="10153456" y="3962642"/>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T2</a:t>
            </a:r>
          </a:p>
        </p:txBody>
      </p:sp>
      <p:sp>
        <p:nvSpPr>
          <p:cNvPr id="76" name="TextBox 75">
            <a:extLst>
              <a:ext uri="{FF2B5EF4-FFF2-40B4-BE49-F238E27FC236}">
                <a16:creationId xmlns:a16="http://schemas.microsoft.com/office/drawing/2014/main" id="{62B7F4EF-2597-4A3E-8C1E-E8BF4CECCB3D}"/>
              </a:ext>
            </a:extLst>
          </p:cNvPr>
          <p:cNvSpPr txBox="1"/>
          <p:nvPr/>
        </p:nvSpPr>
        <p:spPr>
          <a:xfrm>
            <a:off x="9417836" y="4885767"/>
            <a:ext cx="1604093" cy="369332"/>
          </a:xfrm>
          <a:prstGeom prst="rect">
            <a:avLst/>
          </a:prstGeom>
          <a:noFill/>
        </p:spPr>
        <p:txBody>
          <a:bodyPr wrap="none" rtlCol="0">
            <a:spAutoFit/>
          </a:bodyPr>
          <a:lstStyle/>
          <a:p>
            <a:r>
              <a:rPr lang="en-GB" dirty="0"/>
              <a:t>Data Link Layer</a:t>
            </a:r>
          </a:p>
        </p:txBody>
      </p:sp>
      <p:sp>
        <p:nvSpPr>
          <p:cNvPr id="77" name="TextBox 76">
            <a:extLst>
              <a:ext uri="{FF2B5EF4-FFF2-40B4-BE49-F238E27FC236}">
                <a16:creationId xmlns:a16="http://schemas.microsoft.com/office/drawing/2014/main" id="{D88442DB-521F-45F7-A90F-01B85B1EFC1E}"/>
              </a:ext>
            </a:extLst>
          </p:cNvPr>
          <p:cNvSpPr txBox="1"/>
          <p:nvPr/>
        </p:nvSpPr>
        <p:spPr>
          <a:xfrm>
            <a:off x="2237771" y="5412038"/>
            <a:ext cx="1745286" cy="369332"/>
          </a:xfrm>
          <a:prstGeom prst="rect">
            <a:avLst/>
          </a:prstGeom>
          <a:noFill/>
        </p:spPr>
        <p:txBody>
          <a:bodyPr wrap="none" rtlCol="0">
            <a:spAutoFit/>
          </a:bodyPr>
          <a:lstStyle/>
          <a:p>
            <a:r>
              <a:rPr lang="en-GB" dirty="0"/>
              <a:t>To Physical Layer</a:t>
            </a:r>
          </a:p>
        </p:txBody>
      </p:sp>
      <p:sp>
        <p:nvSpPr>
          <p:cNvPr id="78" name="Arrow: Down 77">
            <a:extLst>
              <a:ext uri="{FF2B5EF4-FFF2-40B4-BE49-F238E27FC236}">
                <a16:creationId xmlns:a16="http://schemas.microsoft.com/office/drawing/2014/main" id="{7352555F-C9C4-4E52-9C49-3BE2C427F10F}"/>
              </a:ext>
            </a:extLst>
          </p:cNvPr>
          <p:cNvSpPr/>
          <p:nvPr/>
        </p:nvSpPr>
        <p:spPr>
          <a:xfrm>
            <a:off x="3055315" y="471699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D562CFCD-A415-442F-8404-6D861124C587}"/>
              </a:ext>
            </a:extLst>
          </p:cNvPr>
          <p:cNvSpPr txBox="1"/>
          <p:nvPr/>
        </p:nvSpPr>
        <p:spPr>
          <a:xfrm>
            <a:off x="8264494" y="5436915"/>
            <a:ext cx="2020168" cy="369332"/>
          </a:xfrm>
          <a:prstGeom prst="rect">
            <a:avLst/>
          </a:prstGeom>
          <a:noFill/>
        </p:spPr>
        <p:txBody>
          <a:bodyPr wrap="none" rtlCol="0">
            <a:spAutoFit/>
          </a:bodyPr>
          <a:lstStyle/>
          <a:p>
            <a:r>
              <a:rPr lang="en-GB" dirty="0"/>
              <a:t>From Physical Layer</a:t>
            </a:r>
          </a:p>
        </p:txBody>
      </p:sp>
      <p:sp>
        <p:nvSpPr>
          <p:cNvPr id="80" name="Arrow: Down 79">
            <a:extLst>
              <a:ext uri="{FF2B5EF4-FFF2-40B4-BE49-F238E27FC236}">
                <a16:creationId xmlns:a16="http://schemas.microsoft.com/office/drawing/2014/main" id="{332B2FF3-35DF-4DEF-9AC0-66ABD107E072}"/>
              </a:ext>
            </a:extLst>
          </p:cNvPr>
          <p:cNvSpPr/>
          <p:nvPr/>
        </p:nvSpPr>
        <p:spPr>
          <a:xfrm rot="10800000">
            <a:off x="8858859" y="470475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5B6F4F25-201A-45B0-BABE-14B31C5B4E4C}"/>
              </a:ext>
            </a:extLst>
          </p:cNvPr>
          <p:cNvGrpSpPr/>
          <p:nvPr/>
        </p:nvGrpSpPr>
        <p:grpSpPr>
          <a:xfrm>
            <a:off x="2378796" y="3716157"/>
            <a:ext cx="2143839" cy="188858"/>
            <a:chOff x="1416771" y="2696982"/>
            <a:chExt cx="2143839" cy="188858"/>
          </a:xfrm>
        </p:grpSpPr>
        <p:cxnSp>
          <p:nvCxnSpPr>
            <p:cNvPr id="82" name="Straight Connector 81">
              <a:extLst>
                <a:ext uri="{FF2B5EF4-FFF2-40B4-BE49-F238E27FC236}">
                  <a16:creationId xmlns:a16="http://schemas.microsoft.com/office/drawing/2014/main" id="{E7FC2969-2237-4111-8EA3-CD003B26DDE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A1CEF8-0DEB-4BDB-845C-1492F65C39E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2418574-4D92-40B5-8DAD-ADAA8B5AA4A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C530FF85-DE05-472E-BCC4-4DE7017097EC}"/>
              </a:ext>
            </a:extLst>
          </p:cNvPr>
          <p:cNvGrpSpPr/>
          <p:nvPr/>
        </p:nvGrpSpPr>
        <p:grpSpPr>
          <a:xfrm>
            <a:off x="8000197" y="3723541"/>
            <a:ext cx="2143839" cy="188858"/>
            <a:chOff x="1416771" y="2696982"/>
            <a:chExt cx="2143839" cy="188858"/>
          </a:xfrm>
        </p:grpSpPr>
        <p:cxnSp>
          <p:nvCxnSpPr>
            <p:cNvPr id="86" name="Straight Connector 85">
              <a:extLst>
                <a:ext uri="{FF2B5EF4-FFF2-40B4-BE49-F238E27FC236}">
                  <a16:creationId xmlns:a16="http://schemas.microsoft.com/office/drawing/2014/main" id="{1656300F-D928-4339-80E4-EAF3B8A49E4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7C47C-A92F-42A8-9AD5-FDF6F4930806}"/>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E09F454-3F0E-48FD-865C-45A3615C50CE}"/>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F20865C-2222-4A52-BD67-71AD87A1F82B}"/>
              </a:ext>
            </a:extLst>
          </p:cNvPr>
          <p:cNvGrpSpPr/>
          <p:nvPr/>
        </p:nvGrpSpPr>
        <p:grpSpPr>
          <a:xfrm>
            <a:off x="1513382" y="4421841"/>
            <a:ext cx="3510381" cy="234880"/>
            <a:chOff x="1805695" y="5736431"/>
            <a:chExt cx="3510381" cy="234880"/>
          </a:xfrm>
        </p:grpSpPr>
        <p:cxnSp>
          <p:nvCxnSpPr>
            <p:cNvPr id="90" name="Straight Connector 89">
              <a:extLst>
                <a:ext uri="{FF2B5EF4-FFF2-40B4-BE49-F238E27FC236}">
                  <a16:creationId xmlns:a16="http://schemas.microsoft.com/office/drawing/2014/main" id="{32E73C7E-CAA0-4E28-AF15-7050FADE446A}"/>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AE1B1A5-EACD-4AAF-9B43-E4BC0A9736B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8E52D0-4F2F-485F-8E17-0C1713ECCED3}"/>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E78D5A8-E27E-473D-9B5C-2B566BEEC39F}"/>
              </a:ext>
            </a:extLst>
          </p:cNvPr>
          <p:cNvGrpSpPr/>
          <p:nvPr/>
        </p:nvGrpSpPr>
        <p:grpSpPr>
          <a:xfrm>
            <a:off x="7143812" y="4430175"/>
            <a:ext cx="3510381" cy="234880"/>
            <a:chOff x="1805695" y="5736431"/>
            <a:chExt cx="3510381" cy="234880"/>
          </a:xfrm>
        </p:grpSpPr>
        <p:cxnSp>
          <p:nvCxnSpPr>
            <p:cNvPr id="94" name="Straight Connector 93">
              <a:extLst>
                <a:ext uri="{FF2B5EF4-FFF2-40B4-BE49-F238E27FC236}">
                  <a16:creationId xmlns:a16="http://schemas.microsoft.com/office/drawing/2014/main" id="{4EE93933-04C7-410F-9F58-33F48238FAC5}"/>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1AF899-C720-4952-9D22-D69DB62C54F9}"/>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1E979EC-1975-46E1-BCB3-E37CD573AB60}"/>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bject 7">
            <a:extLst>
              <a:ext uri="{FF2B5EF4-FFF2-40B4-BE49-F238E27FC236}">
                <a16:creationId xmlns:a16="http://schemas.microsoft.com/office/drawing/2014/main" id="{F7DDD273-79A7-497C-BB66-1C343A8EBFA0}"/>
              </a:ext>
            </a:extLst>
          </p:cNvPr>
          <p:cNvSpPr txBox="1"/>
          <p:nvPr/>
        </p:nvSpPr>
        <p:spPr>
          <a:xfrm>
            <a:off x="302393" y="6089469"/>
            <a:ext cx="11719891" cy="752099"/>
          </a:xfrm>
          <a:prstGeom prst="rect">
            <a:avLst/>
          </a:prstGeom>
        </p:spPr>
        <p:txBody>
          <a:bodyPr vert="horz" wrap="square" lIns="0" tIns="13305" rIns="0" bIns="0" rtlCol="0">
            <a:spAutoFit/>
          </a:bodyPr>
          <a:lstStyle/>
          <a:p>
            <a:pPr marL="14006" marR="5602">
              <a:spcBef>
                <a:spcPts val="105"/>
              </a:spcBef>
            </a:pPr>
            <a:r>
              <a:rPr sz="2400" spc="-6" dirty="0">
                <a:latin typeface="Trebuchet MS"/>
                <a:cs typeface="Trebuchet MS"/>
              </a:rPr>
              <a:t>The data </a:t>
            </a:r>
            <a:r>
              <a:rPr sz="2400" dirty="0">
                <a:latin typeface="Trebuchet MS"/>
                <a:cs typeface="Trebuchet MS"/>
              </a:rPr>
              <a:t>link </a:t>
            </a:r>
            <a:r>
              <a:rPr sz="2400" spc="-6" dirty="0">
                <a:latin typeface="Trebuchet MS"/>
                <a:cs typeface="Trebuchet MS"/>
              </a:rPr>
              <a:t>layer is responsible for </a:t>
            </a:r>
            <a:r>
              <a:rPr sz="2400" spc="11" dirty="0">
                <a:latin typeface="Trebuchet MS"/>
                <a:cs typeface="Trebuchet MS"/>
              </a:rPr>
              <a:t>moving  </a:t>
            </a:r>
            <a:r>
              <a:rPr sz="2400" spc="-22" dirty="0">
                <a:latin typeface="Trebuchet MS"/>
                <a:cs typeface="Trebuchet MS"/>
              </a:rPr>
              <a:t>frames </a:t>
            </a:r>
            <a:r>
              <a:rPr sz="2400" spc="-6" dirty="0">
                <a:latin typeface="Trebuchet MS"/>
                <a:cs typeface="Trebuchet MS"/>
              </a:rPr>
              <a:t>from one hop (node) to </a:t>
            </a:r>
            <a:r>
              <a:rPr sz="2400" spc="-11" dirty="0">
                <a:latin typeface="Trebuchet MS"/>
                <a:cs typeface="Trebuchet MS"/>
              </a:rPr>
              <a:t>the</a:t>
            </a:r>
            <a:r>
              <a:rPr sz="2400" spc="28" dirty="0">
                <a:latin typeface="Trebuchet MS"/>
                <a:cs typeface="Trebuchet MS"/>
              </a:rPr>
              <a:t> </a:t>
            </a:r>
            <a:r>
              <a:rPr sz="2400" spc="-6" dirty="0">
                <a:latin typeface="Trebuchet MS"/>
                <a:cs typeface="Trebuchet MS"/>
              </a:rPr>
              <a:t>next.</a:t>
            </a:r>
            <a:endParaRPr sz="2400" dirty="0">
              <a:latin typeface="Trebuchet MS"/>
              <a:cs typeface="Trebuchet MS"/>
            </a:endParaRPr>
          </a:p>
        </p:txBody>
      </p:sp>
    </p:spTree>
    <p:extLst>
      <p:ext uri="{BB962C8B-B14F-4D97-AF65-F5344CB8AC3E}">
        <p14:creationId xmlns:p14="http://schemas.microsoft.com/office/powerpoint/2010/main" val="21830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65"/>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72"/>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22" presetClass="entr" presetSubtype="1"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up)">
                                      <p:cBhvr>
                                        <p:cTn id="33" dur="500"/>
                                        <p:tgtEl>
                                          <p:spTgt spid="7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par>
                          <p:cTn id="41" fill="hold">
                            <p:stCondLst>
                              <p:cond delay="3500"/>
                            </p:stCondLst>
                            <p:childTnLst>
                              <p:par>
                                <p:cTn id="42" presetID="1"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down)">
                                      <p:cBhvr>
                                        <p:cTn id="56" dur="500"/>
                                        <p:tgtEl>
                                          <p:spTgt spid="7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wipe(left)">
                                      <p:cBhvr>
                                        <p:cTn id="6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69" grpId="0"/>
      <p:bldP spid="70" grpId="0" animBg="1"/>
      <p:bldP spid="71" grpId="0" animBg="1"/>
      <p:bldP spid="72" grpId="0" animBg="1"/>
      <p:bldP spid="73" grpId="0" animBg="1"/>
      <p:bldP spid="74" grpId="0" animBg="1"/>
      <p:bldP spid="74" grpId="1" animBg="1"/>
      <p:bldP spid="75" grpId="0" animBg="1"/>
      <p:bldP spid="75" grpId="1" animBg="1"/>
      <p:bldP spid="76" grpId="0"/>
      <p:bldP spid="78" grpId="0" animBg="1"/>
      <p:bldP spid="80" grpId="0" animBg="1"/>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020F-4EEA-4770-A22D-E86E553F7517}"/>
              </a:ext>
            </a:extLst>
          </p:cNvPr>
          <p:cNvSpPr>
            <a:spLocks noGrp="1"/>
          </p:cNvSpPr>
          <p:nvPr>
            <p:ph type="title"/>
          </p:nvPr>
        </p:nvSpPr>
        <p:spPr/>
        <p:txBody>
          <a:bodyPr/>
          <a:lstStyle/>
          <a:p>
            <a:r>
              <a:rPr lang="en-GB" spc="-5" dirty="0"/>
              <a:t>Hop-to-Hop delivery</a:t>
            </a:r>
            <a:endParaRPr lang="en-GB" dirty="0"/>
          </a:p>
        </p:txBody>
      </p:sp>
      <p:cxnSp>
        <p:nvCxnSpPr>
          <p:cNvPr id="5" name="Straight Connector 4">
            <a:extLst>
              <a:ext uri="{FF2B5EF4-FFF2-40B4-BE49-F238E27FC236}">
                <a16:creationId xmlns:a16="http://schemas.microsoft.com/office/drawing/2014/main" id="{68A7CB09-4F3B-4324-B124-D317537BBB3D}"/>
              </a:ext>
            </a:extLst>
          </p:cNvPr>
          <p:cNvCxnSpPr>
            <a:cxnSpLocks/>
          </p:cNvCxnSpPr>
          <p:nvPr/>
        </p:nvCxnSpPr>
        <p:spPr>
          <a:xfrm>
            <a:off x="8360741" y="3203508"/>
            <a:ext cx="625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59EDAD2-F1B5-47EB-90AD-23588CC4AD5A}"/>
              </a:ext>
            </a:extLst>
          </p:cNvPr>
          <p:cNvCxnSpPr>
            <a:cxnSpLocks/>
          </p:cNvCxnSpPr>
          <p:nvPr/>
        </p:nvCxnSpPr>
        <p:spPr>
          <a:xfrm>
            <a:off x="7240368" y="3211091"/>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DFA442-C85C-401E-841D-9515394DA418}"/>
              </a:ext>
            </a:extLst>
          </p:cNvPr>
          <p:cNvCxnSpPr>
            <a:cxnSpLocks/>
          </p:cNvCxnSpPr>
          <p:nvPr/>
        </p:nvCxnSpPr>
        <p:spPr>
          <a:xfrm>
            <a:off x="3371232" y="2631572"/>
            <a:ext cx="1815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C4A3BB-C512-4136-9C68-699252769D05}"/>
              </a:ext>
            </a:extLst>
          </p:cNvPr>
          <p:cNvCxnSpPr>
            <a:cxnSpLocks/>
          </p:cNvCxnSpPr>
          <p:nvPr/>
        </p:nvCxnSpPr>
        <p:spPr>
          <a:xfrm>
            <a:off x="4320700" y="2631572"/>
            <a:ext cx="365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B02653-C4A8-4933-80AD-877B2801C4DD}"/>
              </a:ext>
            </a:extLst>
          </p:cNvPr>
          <p:cNvCxnSpPr>
            <a:cxnSpLocks/>
            <a:endCxn id="30" idx="1"/>
          </p:cNvCxnSpPr>
          <p:nvPr/>
        </p:nvCxnSpPr>
        <p:spPr>
          <a:xfrm flipV="1">
            <a:off x="6386584" y="3213706"/>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FEF90D-0E95-4D1B-A6C3-184E4CFF595B}"/>
              </a:ext>
            </a:extLst>
          </p:cNvPr>
          <p:cNvCxnSpPr>
            <a:cxnSpLocks/>
          </p:cNvCxnSpPr>
          <p:nvPr/>
        </p:nvCxnSpPr>
        <p:spPr>
          <a:xfrm>
            <a:off x="5249562" y="2665607"/>
            <a:ext cx="477205" cy="41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F6C5ED3-BA6F-4477-8382-0A0AC0A8A4A7}"/>
              </a:ext>
            </a:extLst>
          </p:cNvPr>
          <p:cNvSpPr/>
          <p:nvPr/>
        </p:nvSpPr>
        <p:spPr>
          <a:xfrm>
            <a:off x="3362128" y="2603204"/>
            <a:ext cx="187833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BD3BFE9-DBDA-4323-B67A-2B5055D73A43}"/>
              </a:ext>
            </a:extLst>
          </p:cNvPr>
          <p:cNvSpPr/>
          <p:nvPr/>
        </p:nvSpPr>
        <p:spPr>
          <a:xfrm rot="2584417">
            <a:off x="5105488" y="2879912"/>
            <a:ext cx="8316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8933FD9-A4E5-4742-8626-725EB26DAEAD}"/>
              </a:ext>
            </a:extLst>
          </p:cNvPr>
          <p:cNvSpPr/>
          <p:nvPr/>
        </p:nvSpPr>
        <p:spPr>
          <a:xfrm>
            <a:off x="5809539" y="3168318"/>
            <a:ext cx="33192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CC82013-19BC-48DA-8217-D7589A09310F}"/>
              </a:ext>
            </a:extLst>
          </p:cNvPr>
          <p:cNvCxnSpPr>
            <a:cxnSpLocks/>
          </p:cNvCxnSpPr>
          <p:nvPr/>
        </p:nvCxnSpPr>
        <p:spPr>
          <a:xfrm>
            <a:off x="8360741" y="2028661"/>
            <a:ext cx="625063" cy="7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30C3C8-DD80-43BB-A169-E954EE88B443}"/>
              </a:ext>
            </a:extLst>
          </p:cNvPr>
          <p:cNvCxnSpPr>
            <a:cxnSpLocks/>
          </p:cNvCxnSpPr>
          <p:nvPr/>
        </p:nvCxnSpPr>
        <p:spPr>
          <a:xfrm>
            <a:off x="7240368" y="2036246"/>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D6F2564-05A9-4BAD-AAC9-F591000CAEAE}"/>
              </a:ext>
            </a:extLst>
          </p:cNvPr>
          <p:cNvGrpSpPr/>
          <p:nvPr/>
        </p:nvGrpSpPr>
        <p:grpSpPr>
          <a:xfrm>
            <a:off x="3439692" y="2306881"/>
            <a:ext cx="995460" cy="577850"/>
            <a:chOff x="10287129" y="5705246"/>
            <a:chExt cx="995460" cy="577850"/>
          </a:xfrm>
        </p:grpSpPr>
        <p:pic>
          <p:nvPicPr>
            <p:cNvPr id="20" name="Picture 26" descr="C:\Users\ecoffey\AppData\Local\Temp\Rar$DRa0.173\30019_Device_database_unreachable_256.png">
              <a:extLst>
                <a:ext uri="{FF2B5EF4-FFF2-40B4-BE49-F238E27FC236}">
                  <a16:creationId xmlns:a16="http://schemas.microsoft.com/office/drawing/2014/main" id="{2A12E539-AA3E-4A5F-BC86-B4A052A00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57069D3-4E2F-457D-8983-5FE94E1D8F56}"/>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22" name="Group 21">
            <a:extLst>
              <a:ext uri="{FF2B5EF4-FFF2-40B4-BE49-F238E27FC236}">
                <a16:creationId xmlns:a16="http://schemas.microsoft.com/office/drawing/2014/main" id="{8E93A3A1-3020-493F-81D9-EC6EA3126F19}"/>
              </a:ext>
            </a:extLst>
          </p:cNvPr>
          <p:cNvGrpSpPr/>
          <p:nvPr/>
        </p:nvGrpSpPr>
        <p:grpSpPr>
          <a:xfrm>
            <a:off x="4685813" y="2443126"/>
            <a:ext cx="567797" cy="305361"/>
            <a:chOff x="10517786" y="5232754"/>
            <a:chExt cx="567797" cy="305361"/>
          </a:xfrm>
        </p:grpSpPr>
        <p:pic>
          <p:nvPicPr>
            <p:cNvPr id="23" name="Picture 10" descr="C:\Users\ecoffey\AppData\Local\Temp\Rar$DRa0.891\Cisco Icons November\30019_Device_database_3036\Png_256\30019_Device_database_3036_critical_256.png">
              <a:extLst>
                <a:ext uri="{FF2B5EF4-FFF2-40B4-BE49-F238E27FC236}">
                  <a16:creationId xmlns:a16="http://schemas.microsoft.com/office/drawing/2014/main" id="{E8942F02-2D36-4004-B481-B713E62A8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781B73E-5DF1-45ED-A7A1-E562B746D161}"/>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pic>
        <p:nvPicPr>
          <p:cNvPr id="25" name="Picture 24">
            <a:extLst>
              <a:ext uri="{FF2B5EF4-FFF2-40B4-BE49-F238E27FC236}">
                <a16:creationId xmlns:a16="http://schemas.microsoft.com/office/drawing/2014/main" id="{34F88DB0-74C5-433A-A43E-37207D416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845" y="2189177"/>
            <a:ext cx="695554" cy="695554"/>
          </a:xfrm>
          <a:prstGeom prst="rect">
            <a:avLst/>
          </a:prstGeom>
        </p:spPr>
      </p:pic>
      <p:sp>
        <p:nvSpPr>
          <p:cNvPr id="26" name="Rectangle 25">
            <a:extLst>
              <a:ext uri="{FF2B5EF4-FFF2-40B4-BE49-F238E27FC236}">
                <a16:creationId xmlns:a16="http://schemas.microsoft.com/office/drawing/2014/main" id="{AA00A031-6AE1-472F-AFFE-54133A379A14}"/>
              </a:ext>
            </a:extLst>
          </p:cNvPr>
          <p:cNvSpPr/>
          <p:nvPr/>
        </p:nvSpPr>
        <p:spPr>
          <a:xfrm>
            <a:off x="2571922" y="5009816"/>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73B277C-43B8-424B-BC08-AF9B4729A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2756669"/>
            <a:ext cx="695554" cy="695554"/>
          </a:xfrm>
          <a:prstGeom prst="rect">
            <a:avLst/>
          </a:prstGeom>
        </p:spPr>
      </p:pic>
      <p:pic>
        <p:nvPicPr>
          <p:cNvPr id="28" name="Picture 27">
            <a:extLst>
              <a:ext uri="{FF2B5EF4-FFF2-40B4-BE49-F238E27FC236}">
                <a16:creationId xmlns:a16="http://schemas.microsoft.com/office/drawing/2014/main" id="{31D5B43E-A754-4E2D-A920-4457931F5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1615296"/>
            <a:ext cx="695554" cy="695554"/>
          </a:xfrm>
          <a:prstGeom prst="rect">
            <a:avLst/>
          </a:prstGeom>
        </p:spPr>
      </p:pic>
      <p:grpSp>
        <p:nvGrpSpPr>
          <p:cNvPr id="29" name="Group 28">
            <a:extLst>
              <a:ext uri="{FF2B5EF4-FFF2-40B4-BE49-F238E27FC236}">
                <a16:creationId xmlns:a16="http://schemas.microsoft.com/office/drawing/2014/main" id="{DB860BF1-113B-46E7-8982-642ABA0A00AA}"/>
              </a:ext>
            </a:extLst>
          </p:cNvPr>
          <p:cNvGrpSpPr/>
          <p:nvPr/>
        </p:nvGrpSpPr>
        <p:grpSpPr>
          <a:xfrm>
            <a:off x="6670726" y="3019158"/>
            <a:ext cx="567797" cy="305361"/>
            <a:chOff x="10517786" y="5232754"/>
            <a:chExt cx="567797" cy="305361"/>
          </a:xfrm>
        </p:grpSpPr>
        <p:pic>
          <p:nvPicPr>
            <p:cNvPr id="30" name="Picture 10" descr="C:\Users\ecoffey\AppData\Local\Temp\Rar$DRa0.891\Cisco Icons November\30019_Device_database_3036\Png_256\30019_Device_database_3036_critical_256.png">
              <a:extLst>
                <a:ext uri="{FF2B5EF4-FFF2-40B4-BE49-F238E27FC236}">
                  <a16:creationId xmlns:a16="http://schemas.microsoft.com/office/drawing/2014/main" id="{0BA34AA0-0BBF-4F52-A64E-B41360FD3B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7F734FC-4FA1-4253-BE2F-2C3CFE5FD1B3}"/>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32" name="Group 31">
            <a:extLst>
              <a:ext uri="{FF2B5EF4-FFF2-40B4-BE49-F238E27FC236}">
                <a16:creationId xmlns:a16="http://schemas.microsoft.com/office/drawing/2014/main" id="{2546ED43-8E96-41D0-9BF5-A5DC45886DC5}"/>
              </a:ext>
            </a:extLst>
          </p:cNvPr>
          <p:cNvGrpSpPr/>
          <p:nvPr/>
        </p:nvGrpSpPr>
        <p:grpSpPr>
          <a:xfrm>
            <a:off x="6670726" y="1854299"/>
            <a:ext cx="567797" cy="305361"/>
            <a:chOff x="10517786" y="5232754"/>
            <a:chExt cx="567797" cy="305361"/>
          </a:xfrm>
        </p:grpSpPr>
        <p:pic>
          <p:nvPicPr>
            <p:cNvPr id="33" name="Picture 10" descr="C:\Users\ecoffey\AppData\Local\Temp\Rar$DRa0.891\Cisco Icons November\30019_Device_database_3036\Png_256\30019_Device_database_3036_critical_256.png">
              <a:extLst>
                <a:ext uri="{FF2B5EF4-FFF2-40B4-BE49-F238E27FC236}">
                  <a16:creationId xmlns:a16="http://schemas.microsoft.com/office/drawing/2014/main" id="{2C2D8647-B307-40D0-9BF4-AD0306089A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00EDA87-8358-4234-A951-CD64A2E17791}"/>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35" name="Group 34">
            <a:extLst>
              <a:ext uri="{FF2B5EF4-FFF2-40B4-BE49-F238E27FC236}">
                <a16:creationId xmlns:a16="http://schemas.microsoft.com/office/drawing/2014/main" id="{BEF1869F-15C2-49B2-91EE-F914E3FBED43}"/>
              </a:ext>
            </a:extLst>
          </p:cNvPr>
          <p:cNvGrpSpPr/>
          <p:nvPr/>
        </p:nvGrpSpPr>
        <p:grpSpPr>
          <a:xfrm>
            <a:off x="5505576" y="2882913"/>
            <a:ext cx="995460" cy="577850"/>
            <a:chOff x="10287129" y="5705246"/>
            <a:chExt cx="995460" cy="577850"/>
          </a:xfrm>
        </p:grpSpPr>
        <p:pic>
          <p:nvPicPr>
            <p:cNvPr id="36" name="Picture 26" descr="C:\Users\ecoffey\AppData\Local\Temp\Rar$DRa0.173\30019_Device_database_unreachable_256.png">
              <a:extLst>
                <a:ext uri="{FF2B5EF4-FFF2-40B4-BE49-F238E27FC236}">
                  <a16:creationId xmlns:a16="http://schemas.microsoft.com/office/drawing/2014/main" id="{C5DDDD27-1025-4236-98C6-CECA479594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89204BF3-6129-4854-95EB-D28649D4C623}"/>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8" name="Group 37">
            <a:extLst>
              <a:ext uri="{FF2B5EF4-FFF2-40B4-BE49-F238E27FC236}">
                <a16:creationId xmlns:a16="http://schemas.microsoft.com/office/drawing/2014/main" id="{99E3D922-22D3-4CBC-8382-6C5C98541671}"/>
              </a:ext>
            </a:extLst>
          </p:cNvPr>
          <p:cNvGrpSpPr/>
          <p:nvPr/>
        </p:nvGrpSpPr>
        <p:grpSpPr>
          <a:xfrm>
            <a:off x="7496937" y="2882913"/>
            <a:ext cx="995460" cy="577850"/>
            <a:chOff x="10287129" y="5705246"/>
            <a:chExt cx="995460" cy="577850"/>
          </a:xfrm>
        </p:grpSpPr>
        <p:pic>
          <p:nvPicPr>
            <p:cNvPr id="39" name="Picture 26" descr="C:\Users\ecoffey\AppData\Local\Temp\Rar$DRa0.173\30019_Device_database_unreachable_256.png">
              <a:extLst>
                <a:ext uri="{FF2B5EF4-FFF2-40B4-BE49-F238E27FC236}">
                  <a16:creationId xmlns:a16="http://schemas.microsoft.com/office/drawing/2014/main" id="{7A2875CB-6A9E-4C57-93C4-DBF9D044AA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29D0BE9-0299-4344-B347-94E5F5703895}"/>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41" name="Group 40">
            <a:extLst>
              <a:ext uri="{FF2B5EF4-FFF2-40B4-BE49-F238E27FC236}">
                <a16:creationId xmlns:a16="http://schemas.microsoft.com/office/drawing/2014/main" id="{B1EB0940-511A-4988-BE97-5EF09619A0BD}"/>
              </a:ext>
            </a:extLst>
          </p:cNvPr>
          <p:cNvGrpSpPr/>
          <p:nvPr/>
        </p:nvGrpSpPr>
        <p:grpSpPr>
          <a:xfrm>
            <a:off x="5505576" y="1718054"/>
            <a:ext cx="995460" cy="577850"/>
            <a:chOff x="10287129" y="5705246"/>
            <a:chExt cx="995460" cy="577850"/>
          </a:xfrm>
        </p:grpSpPr>
        <p:pic>
          <p:nvPicPr>
            <p:cNvPr id="42" name="Picture 26" descr="C:\Users\ecoffey\AppData\Local\Temp\Rar$DRa0.173\30019_Device_database_unreachable_256.png">
              <a:extLst>
                <a:ext uri="{FF2B5EF4-FFF2-40B4-BE49-F238E27FC236}">
                  <a16:creationId xmlns:a16="http://schemas.microsoft.com/office/drawing/2014/main" id="{B0E48ABB-89CC-40FA-A028-623565474E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0C85610E-A1DC-4929-8626-D9C29E41C3F4}"/>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44" name="Group 43">
            <a:extLst>
              <a:ext uri="{FF2B5EF4-FFF2-40B4-BE49-F238E27FC236}">
                <a16:creationId xmlns:a16="http://schemas.microsoft.com/office/drawing/2014/main" id="{FBFA13F9-45D7-4FE3-8467-CE979A3DCB30}"/>
              </a:ext>
            </a:extLst>
          </p:cNvPr>
          <p:cNvGrpSpPr/>
          <p:nvPr/>
        </p:nvGrpSpPr>
        <p:grpSpPr>
          <a:xfrm>
            <a:off x="7490784" y="1718054"/>
            <a:ext cx="995460" cy="577850"/>
            <a:chOff x="10287129" y="5705246"/>
            <a:chExt cx="995460" cy="577850"/>
          </a:xfrm>
        </p:grpSpPr>
        <p:pic>
          <p:nvPicPr>
            <p:cNvPr id="45" name="Picture 26" descr="C:\Users\ecoffey\AppData\Local\Temp\Rar$DRa0.173\30019_Device_database_unreachable_256.png">
              <a:extLst>
                <a:ext uri="{FF2B5EF4-FFF2-40B4-BE49-F238E27FC236}">
                  <a16:creationId xmlns:a16="http://schemas.microsoft.com/office/drawing/2014/main" id="{B1D40C2F-0A19-49EA-91CB-A26AF88A3F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91890C62-C28C-493F-8FF7-B0335E421672}"/>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sp>
        <p:nvSpPr>
          <p:cNvPr id="47" name="TextBox 46">
            <a:extLst>
              <a:ext uri="{FF2B5EF4-FFF2-40B4-BE49-F238E27FC236}">
                <a16:creationId xmlns:a16="http://schemas.microsoft.com/office/drawing/2014/main" id="{5C355CA9-A6BA-4CBF-BACB-0F3F5F7B9297}"/>
              </a:ext>
            </a:extLst>
          </p:cNvPr>
          <p:cNvSpPr txBox="1"/>
          <p:nvPr/>
        </p:nvSpPr>
        <p:spPr>
          <a:xfrm>
            <a:off x="2933764" y="2779450"/>
            <a:ext cx="317716" cy="369332"/>
          </a:xfrm>
          <a:prstGeom prst="rect">
            <a:avLst/>
          </a:prstGeom>
          <a:noFill/>
        </p:spPr>
        <p:txBody>
          <a:bodyPr wrap="none" rtlCol="0">
            <a:spAutoFit/>
          </a:bodyPr>
          <a:lstStyle/>
          <a:p>
            <a:r>
              <a:rPr lang="en-GB" dirty="0"/>
              <a:t>A</a:t>
            </a:r>
          </a:p>
        </p:txBody>
      </p:sp>
      <p:sp>
        <p:nvSpPr>
          <p:cNvPr id="48" name="TextBox 47">
            <a:extLst>
              <a:ext uri="{FF2B5EF4-FFF2-40B4-BE49-F238E27FC236}">
                <a16:creationId xmlns:a16="http://schemas.microsoft.com/office/drawing/2014/main" id="{161536C9-206D-45A7-B49E-0646A41219EC}"/>
              </a:ext>
            </a:extLst>
          </p:cNvPr>
          <p:cNvSpPr txBox="1"/>
          <p:nvPr/>
        </p:nvSpPr>
        <p:spPr>
          <a:xfrm>
            <a:off x="6795766" y="2082211"/>
            <a:ext cx="317716" cy="369332"/>
          </a:xfrm>
          <a:prstGeom prst="rect">
            <a:avLst/>
          </a:prstGeom>
          <a:noFill/>
        </p:spPr>
        <p:txBody>
          <a:bodyPr wrap="none" rtlCol="0">
            <a:spAutoFit/>
          </a:bodyPr>
          <a:lstStyle/>
          <a:p>
            <a:r>
              <a:rPr lang="en-GB" dirty="0"/>
              <a:t>C</a:t>
            </a:r>
          </a:p>
        </p:txBody>
      </p:sp>
      <p:sp>
        <p:nvSpPr>
          <p:cNvPr id="49" name="TextBox 48">
            <a:extLst>
              <a:ext uri="{FF2B5EF4-FFF2-40B4-BE49-F238E27FC236}">
                <a16:creationId xmlns:a16="http://schemas.microsoft.com/office/drawing/2014/main" id="{7CD18C2C-5143-40F4-AA21-AABEEFD24140}"/>
              </a:ext>
            </a:extLst>
          </p:cNvPr>
          <p:cNvSpPr txBox="1"/>
          <p:nvPr/>
        </p:nvSpPr>
        <p:spPr>
          <a:xfrm>
            <a:off x="4810853" y="2654799"/>
            <a:ext cx="317716" cy="369332"/>
          </a:xfrm>
          <a:prstGeom prst="rect">
            <a:avLst/>
          </a:prstGeom>
          <a:noFill/>
        </p:spPr>
        <p:txBody>
          <a:bodyPr wrap="none" rtlCol="0">
            <a:spAutoFit/>
          </a:bodyPr>
          <a:lstStyle/>
          <a:p>
            <a:r>
              <a:rPr lang="en-GB" dirty="0"/>
              <a:t>B</a:t>
            </a:r>
          </a:p>
        </p:txBody>
      </p:sp>
      <p:sp>
        <p:nvSpPr>
          <p:cNvPr id="50" name="TextBox 49">
            <a:extLst>
              <a:ext uri="{FF2B5EF4-FFF2-40B4-BE49-F238E27FC236}">
                <a16:creationId xmlns:a16="http://schemas.microsoft.com/office/drawing/2014/main" id="{3F96D093-3338-4197-B6B6-C8A4C4C5C4E7}"/>
              </a:ext>
            </a:extLst>
          </p:cNvPr>
          <p:cNvSpPr txBox="1"/>
          <p:nvPr/>
        </p:nvSpPr>
        <p:spPr>
          <a:xfrm>
            <a:off x="6806186" y="3244356"/>
            <a:ext cx="296876" cy="369332"/>
          </a:xfrm>
          <a:prstGeom prst="rect">
            <a:avLst/>
          </a:prstGeom>
          <a:noFill/>
        </p:spPr>
        <p:txBody>
          <a:bodyPr wrap="none" rtlCol="0">
            <a:spAutoFit/>
          </a:bodyPr>
          <a:lstStyle/>
          <a:p>
            <a:r>
              <a:rPr lang="en-GB" dirty="0"/>
              <a:t>E</a:t>
            </a:r>
          </a:p>
        </p:txBody>
      </p:sp>
      <p:sp>
        <p:nvSpPr>
          <p:cNvPr id="51" name="TextBox 50">
            <a:extLst>
              <a:ext uri="{FF2B5EF4-FFF2-40B4-BE49-F238E27FC236}">
                <a16:creationId xmlns:a16="http://schemas.microsoft.com/office/drawing/2014/main" id="{DDD048B0-A38D-4427-B152-E9D89C9F4044}"/>
              </a:ext>
            </a:extLst>
          </p:cNvPr>
          <p:cNvSpPr txBox="1"/>
          <p:nvPr/>
        </p:nvSpPr>
        <p:spPr>
          <a:xfrm>
            <a:off x="8936881" y="2258097"/>
            <a:ext cx="327334" cy="369332"/>
          </a:xfrm>
          <a:prstGeom prst="rect">
            <a:avLst/>
          </a:prstGeom>
          <a:noFill/>
        </p:spPr>
        <p:txBody>
          <a:bodyPr wrap="none" rtlCol="0">
            <a:spAutoFit/>
          </a:bodyPr>
          <a:lstStyle/>
          <a:p>
            <a:r>
              <a:rPr lang="en-GB" dirty="0"/>
              <a:t>D</a:t>
            </a:r>
          </a:p>
        </p:txBody>
      </p:sp>
      <p:sp>
        <p:nvSpPr>
          <p:cNvPr id="52" name="TextBox 51">
            <a:extLst>
              <a:ext uri="{FF2B5EF4-FFF2-40B4-BE49-F238E27FC236}">
                <a16:creationId xmlns:a16="http://schemas.microsoft.com/office/drawing/2014/main" id="{EE524B2F-4286-44BF-A8A9-A962459EC99D}"/>
              </a:ext>
            </a:extLst>
          </p:cNvPr>
          <p:cNvSpPr txBox="1"/>
          <p:nvPr/>
        </p:nvSpPr>
        <p:spPr>
          <a:xfrm>
            <a:off x="4401671" y="2050438"/>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53" name="TextBox 52">
            <a:extLst>
              <a:ext uri="{FF2B5EF4-FFF2-40B4-BE49-F238E27FC236}">
                <a16:creationId xmlns:a16="http://schemas.microsoft.com/office/drawing/2014/main" id="{7428EF1B-1573-489E-8DD4-45B23772D3CB}"/>
              </a:ext>
            </a:extLst>
          </p:cNvPr>
          <p:cNvSpPr txBox="1"/>
          <p:nvPr/>
        </p:nvSpPr>
        <p:spPr>
          <a:xfrm>
            <a:off x="6386584" y="1464330"/>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54" name="TextBox 53">
            <a:extLst>
              <a:ext uri="{FF2B5EF4-FFF2-40B4-BE49-F238E27FC236}">
                <a16:creationId xmlns:a16="http://schemas.microsoft.com/office/drawing/2014/main" id="{1274E293-BC99-45A8-A0C2-A0E52CE73A3A}"/>
              </a:ext>
            </a:extLst>
          </p:cNvPr>
          <p:cNvSpPr txBox="1"/>
          <p:nvPr/>
        </p:nvSpPr>
        <p:spPr>
          <a:xfrm>
            <a:off x="6386584" y="2580811"/>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55" name="TextBox 54">
            <a:extLst>
              <a:ext uri="{FF2B5EF4-FFF2-40B4-BE49-F238E27FC236}">
                <a16:creationId xmlns:a16="http://schemas.microsoft.com/office/drawing/2014/main" id="{C3A1F844-7E11-42F4-8FAB-99B11783AD60}"/>
              </a:ext>
            </a:extLst>
          </p:cNvPr>
          <p:cNvSpPr txBox="1"/>
          <p:nvPr/>
        </p:nvSpPr>
        <p:spPr>
          <a:xfrm>
            <a:off x="2933764" y="4659161"/>
            <a:ext cx="317716" cy="369332"/>
          </a:xfrm>
          <a:prstGeom prst="rect">
            <a:avLst/>
          </a:prstGeom>
          <a:noFill/>
        </p:spPr>
        <p:txBody>
          <a:bodyPr wrap="none" rtlCol="0">
            <a:spAutoFit/>
          </a:bodyPr>
          <a:lstStyle/>
          <a:p>
            <a:r>
              <a:rPr lang="en-GB" dirty="0"/>
              <a:t>A</a:t>
            </a:r>
          </a:p>
        </p:txBody>
      </p:sp>
      <p:sp>
        <p:nvSpPr>
          <p:cNvPr id="56" name="TextBox 55">
            <a:extLst>
              <a:ext uri="{FF2B5EF4-FFF2-40B4-BE49-F238E27FC236}">
                <a16:creationId xmlns:a16="http://schemas.microsoft.com/office/drawing/2014/main" id="{CCC433B5-2912-45D7-A1E9-1899B17CBF8F}"/>
              </a:ext>
            </a:extLst>
          </p:cNvPr>
          <p:cNvSpPr txBox="1"/>
          <p:nvPr/>
        </p:nvSpPr>
        <p:spPr>
          <a:xfrm>
            <a:off x="4810853" y="4659161"/>
            <a:ext cx="317716" cy="369332"/>
          </a:xfrm>
          <a:prstGeom prst="rect">
            <a:avLst/>
          </a:prstGeom>
          <a:noFill/>
        </p:spPr>
        <p:txBody>
          <a:bodyPr wrap="none" rtlCol="0">
            <a:spAutoFit/>
          </a:bodyPr>
          <a:lstStyle/>
          <a:p>
            <a:r>
              <a:rPr lang="en-GB" dirty="0"/>
              <a:t>B</a:t>
            </a:r>
          </a:p>
        </p:txBody>
      </p:sp>
      <p:sp>
        <p:nvSpPr>
          <p:cNvPr id="57" name="TextBox 56">
            <a:extLst>
              <a:ext uri="{FF2B5EF4-FFF2-40B4-BE49-F238E27FC236}">
                <a16:creationId xmlns:a16="http://schemas.microsoft.com/office/drawing/2014/main" id="{12F00F11-CD3A-46DE-9D6D-38EFEB6FB1FD}"/>
              </a:ext>
            </a:extLst>
          </p:cNvPr>
          <p:cNvSpPr txBox="1"/>
          <p:nvPr/>
        </p:nvSpPr>
        <p:spPr>
          <a:xfrm>
            <a:off x="6806186" y="4659161"/>
            <a:ext cx="296876" cy="369332"/>
          </a:xfrm>
          <a:prstGeom prst="rect">
            <a:avLst/>
          </a:prstGeom>
          <a:noFill/>
        </p:spPr>
        <p:txBody>
          <a:bodyPr wrap="none" rtlCol="0">
            <a:spAutoFit/>
          </a:bodyPr>
          <a:lstStyle/>
          <a:p>
            <a:r>
              <a:rPr lang="en-GB" dirty="0"/>
              <a:t>E</a:t>
            </a:r>
          </a:p>
        </p:txBody>
      </p:sp>
      <p:sp>
        <p:nvSpPr>
          <p:cNvPr id="58" name="TextBox 57">
            <a:extLst>
              <a:ext uri="{FF2B5EF4-FFF2-40B4-BE49-F238E27FC236}">
                <a16:creationId xmlns:a16="http://schemas.microsoft.com/office/drawing/2014/main" id="{0D967F0B-960F-4CCE-8E6D-9EA0DA826C4F}"/>
              </a:ext>
            </a:extLst>
          </p:cNvPr>
          <p:cNvSpPr txBox="1"/>
          <p:nvPr/>
        </p:nvSpPr>
        <p:spPr>
          <a:xfrm>
            <a:off x="8955316" y="4659161"/>
            <a:ext cx="290464" cy="369332"/>
          </a:xfrm>
          <a:prstGeom prst="rect">
            <a:avLst/>
          </a:prstGeom>
          <a:noFill/>
        </p:spPr>
        <p:txBody>
          <a:bodyPr wrap="none" rtlCol="0">
            <a:spAutoFit/>
          </a:bodyPr>
          <a:lstStyle/>
          <a:p>
            <a:r>
              <a:rPr lang="en-GB" dirty="0"/>
              <a:t>F</a:t>
            </a:r>
          </a:p>
        </p:txBody>
      </p:sp>
      <p:sp>
        <p:nvSpPr>
          <p:cNvPr id="59" name="TextBox 58">
            <a:extLst>
              <a:ext uri="{FF2B5EF4-FFF2-40B4-BE49-F238E27FC236}">
                <a16:creationId xmlns:a16="http://schemas.microsoft.com/office/drawing/2014/main" id="{32BF47B2-C7BE-4B1B-90EB-E19ADABBFD98}"/>
              </a:ext>
            </a:extLst>
          </p:cNvPr>
          <p:cNvSpPr txBox="1"/>
          <p:nvPr/>
        </p:nvSpPr>
        <p:spPr>
          <a:xfrm>
            <a:off x="8955316" y="3305599"/>
            <a:ext cx="290464" cy="369332"/>
          </a:xfrm>
          <a:prstGeom prst="rect">
            <a:avLst/>
          </a:prstGeom>
          <a:noFill/>
        </p:spPr>
        <p:txBody>
          <a:bodyPr wrap="none" rtlCol="0">
            <a:spAutoFit/>
          </a:bodyPr>
          <a:lstStyle/>
          <a:p>
            <a:r>
              <a:rPr lang="en-GB" dirty="0"/>
              <a:t>F</a:t>
            </a:r>
          </a:p>
        </p:txBody>
      </p:sp>
      <p:sp>
        <p:nvSpPr>
          <p:cNvPr id="60" name="TextBox 59">
            <a:extLst>
              <a:ext uri="{FF2B5EF4-FFF2-40B4-BE49-F238E27FC236}">
                <a16:creationId xmlns:a16="http://schemas.microsoft.com/office/drawing/2014/main" id="{DD83FD8F-A235-4BF6-946B-441B25B33C7E}"/>
              </a:ext>
            </a:extLst>
          </p:cNvPr>
          <p:cNvSpPr txBox="1"/>
          <p:nvPr/>
        </p:nvSpPr>
        <p:spPr>
          <a:xfrm>
            <a:off x="3645588" y="5001884"/>
            <a:ext cx="725840" cy="276999"/>
          </a:xfrm>
          <a:prstGeom prst="rect">
            <a:avLst/>
          </a:prstGeom>
          <a:noFill/>
        </p:spPr>
        <p:txBody>
          <a:bodyPr wrap="none" rtlCol="0">
            <a:spAutoFit/>
          </a:bodyPr>
          <a:lstStyle/>
          <a:p>
            <a:r>
              <a:rPr lang="en-GB" sz="1200" dirty="0"/>
              <a:t>Network</a:t>
            </a:r>
          </a:p>
        </p:txBody>
      </p:sp>
      <p:sp>
        <p:nvSpPr>
          <p:cNvPr id="61" name="TextBox 60">
            <a:extLst>
              <a:ext uri="{FF2B5EF4-FFF2-40B4-BE49-F238E27FC236}">
                <a16:creationId xmlns:a16="http://schemas.microsoft.com/office/drawing/2014/main" id="{5A3DBAA3-37EC-4DB0-9773-736BB5FD474F}"/>
              </a:ext>
            </a:extLst>
          </p:cNvPr>
          <p:cNvSpPr txBox="1"/>
          <p:nvPr/>
        </p:nvSpPr>
        <p:spPr>
          <a:xfrm>
            <a:off x="3633828" y="5353728"/>
            <a:ext cx="760080" cy="276999"/>
          </a:xfrm>
          <a:prstGeom prst="rect">
            <a:avLst/>
          </a:prstGeom>
          <a:noFill/>
        </p:spPr>
        <p:txBody>
          <a:bodyPr wrap="none" rtlCol="0">
            <a:spAutoFit/>
          </a:bodyPr>
          <a:lstStyle/>
          <a:p>
            <a:r>
              <a:rPr lang="en-GB" sz="1200" dirty="0"/>
              <a:t>Data Link</a:t>
            </a:r>
          </a:p>
        </p:txBody>
      </p:sp>
      <p:sp>
        <p:nvSpPr>
          <p:cNvPr id="62" name="TextBox 61">
            <a:extLst>
              <a:ext uri="{FF2B5EF4-FFF2-40B4-BE49-F238E27FC236}">
                <a16:creationId xmlns:a16="http://schemas.microsoft.com/office/drawing/2014/main" id="{50D3F009-3957-4F6F-BF2F-139D4F646799}"/>
              </a:ext>
            </a:extLst>
          </p:cNvPr>
          <p:cNvSpPr txBox="1"/>
          <p:nvPr/>
        </p:nvSpPr>
        <p:spPr>
          <a:xfrm>
            <a:off x="3622068" y="5720812"/>
            <a:ext cx="679225" cy="276999"/>
          </a:xfrm>
          <a:prstGeom prst="rect">
            <a:avLst/>
          </a:prstGeom>
          <a:noFill/>
        </p:spPr>
        <p:txBody>
          <a:bodyPr wrap="none" rtlCol="0">
            <a:spAutoFit/>
          </a:bodyPr>
          <a:lstStyle/>
          <a:p>
            <a:r>
              <a:rPr lang="en-GB" sz="1200" dirty="0"/>
              <a:t>Physical</a:t>
            </a:r>
          </a:p>
        </p:txBody>
      </p:sp>
      <p:sp>
        <p:nvSpPr>
          <p:cNvPr id="63" name="Rectangle 62">
            <a:extLst>
              <a:ext uri="{FF2B5EF4-FFF2-40B4-BE49-F238E27FC236}">
                <a16:creationId xmlns:a16="http://schemas.microsoft.com/office/drawing/2014/main" id="{62E7A10C-1A1E-490F-AF7F-01A1A0017B6D}"/>
              </a:ext>
            </a:extLst>
          </p:cNvPr>
          <p:cNvSpPr/>
          <p:nvPr/>
        </p:nvSpPr>
        <p:spPr>
          <a:xfrm>
            <a:off x="8579848" y="5009816"/>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9380F78-395E-40EC-A841-595676F84EBE}"/>
              </a:ext>
            </a:extLst>
          </p:cNvPr>
          <p:cNvSpPr/>
          <p:nvPr/>
        </p:nvSpPr>
        <p:spPr>
          <a:xfrm>
            <a:off x="4449011" y="5009816"/>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70D8931-F8E2-4702-985F-E667D1FFA07D}"/>
              </a:ext>
            </a:extLst>
          </p:cNvPr>
          <p:cNvSpPr/>
          <p:nvPr/>
        </p:nvSpPr>
        <p:spPr>
          <a:xfrm>
            <a:off x="6433924" y="5009816"/>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65E77D1-00AE-4C19-954D-AFA9FEFBE0EA}"/>
              </a:ext>
            </a:extLst>
          </p:cNvPr>
          <p:cNvSpPr txBox="1"/>
          <p:nvPr/>
        </p:nvSpPr>
        <p:spPr>
          <a:xfrm>
            <a:off x="5600260" y="5012949"/>
            <a:ext cx="725840" cy="276999"/>
          </a:xfrm>
          <a:prstGeom prst="rect">
            <a:avLst/>
          </a:prstGeom>
          <a:noFill/>
        </p:spPr>
        <p:txBody>
          <a:bodyPr wrap="none" rtlCol="0">
            <a:spAutoFit/>
          </a:bodyPr>
          <a:lstStyle/>
          <a:p>
            <a:r>
              <a:rPr lang="en-GB" sz="1200" dirty="0"/>
              <a:t>Network</a:t>
            </a:r>
          </a:p>
        </p:txBody>
      </p:sp>
      <p:sp>
        <p:nvSpPr>
          <p:cNvPr id="67" name="TextBox 66">
            <a:extLst>
              <a:ext uri="{FF2B5EF4-FFF2-40B4-BE49-F238E27FC236}">
                <a16:creationId xmlns:a16="http://schemas.microsoft.com/office/drawing/2014/main" id="{9EFAC29B-232B-4607-8C11-EC56D28DC283}"/>
              </a:ext>
            </a:extLst>
          </p:cNvPr>
          <p:cNvSpPr txBox="1"/>
          <p:nvPr/>
        </p:nvSpPr>
        <p:spPr>
          <a:xfrm>
            <a:off x="5588500" y="5364793"/>
            <a:ext cx="760080" cy="276999"/>
          </a:xfrm>
          <a:prstGeom prst="rect">
            <a:avLst/>
          </a:prstGeom>
          <a:noFill/>
        </p:spPr>
        <p:txBody>
          <a:bodyPr wrap="none" rtlCol="0">
            <a:spAutoFit/>
          </a:bodyPr>
          <a:lstStyle/>
          <a:p>
            <a:r>
              <a:rPr lang="en-GB" sz="1200" dirty="0"/>
              <a:t>Data Link</a:t>
            </a:r>
          </a:p>
        </p:txBody>
      </p:sp>
      <p:sp>
        <p:nvSpPr>
          <p:cNvPr id="68" name="TextBox 67">
            <a:extLst>
              <a:ext uri="{FF2B5EF4-FFF2-40B4-BE49-F238E27FC236}">
                <a16:creationId xmlns:a16="http://schemas.microsoft.com/office/drawing/2014/main" id="{0C949C73-0DE9-478B-8D0D-57A57EEA924B}"/>
              </a:ext>
            </a:extLst>
          </p:cNvPr>
          <p:cNvSpPr txBox="1"/>
          <p:nvPr/>
        </p:nvSpPr>
        <p:spPr>
          <a:xfrm>
            <a:off x="5576740" y="5731877"/>
            <a:ext cx="679225" cy="276999"/>
          </a:xfrm>
          <a:prstGeom prst="rect">
            <a:avLst/>
          </a:prstGeom>
          <a:noFill/>
        </p:spPr>
        <p:txBody>
          <a:bodyPr wrap="none" rtlCol="0">
            <a:spAutoFit/>
          </a:bodyPr>
          <a:lstStyle/>
          <a:p>
            <a:r>
              <a:rPr lang="en-GB" sz="1200" dirty="0"/>
              <a:t>Physical</a:t>
            </a:r>
          </a:p>
        </p:txBody>
      </p:sp>
      <p:sp>
        <p:nvSpPr>
          <p:cNvPr id="69" name="TextBox 68">
            <a:extLst>
              <a:ext uri="{FF2B5EF4-FFF2-40B4-BE49-F238E27FC236}">
                <a16:creationId xmlns:a16="http://schemas.microsoft.com/office/drawing/2014/main" id="{A9AC4735-04C9-4A9E-825D-C1290ABAFA3F}"/>
              </a:ext>
            </a:extLst>
          </p:cNvPr>
          <p:cNvSpPr txBox="1"/>
          <p:nvPr/>
        </p:nvSpPr>
        <p:spPr>
          <a:xfrm>
            <a:off x="7694978" y="5024014"/>
            <a:ext cx="725840" cy="276999"/>
          </a:xfrm>
          <a:prstGeom prst="rect">
            <a:avLst/>
          </a:prstGeom>
          <a:noFill/>
        </p:spPr>
        <p:txBody>
          <a:bodyPr wrap="none" rtlCol="0">
            <a:spAutoFit/>
          </a:bodyPr>
          <a:lstStyle/>
          <a:p>
            <a:r>
              <a:rPr lang="en-GB" sz="1200" dirty="0"/>
              <a:t>Network</a:t>
            </a:r>
          </a:p>
        </p:txBody>
      </p:sp>
      <p:sp>
        <p:nvSpPr>
          <p:cNvPr id="70" name="TextBox 69">
            <a:extLst>
              <a:ext uri="{FF2B5EF4-FFF2-40B4-BE49-F238E27FC236}">
                <a16:creationId xmlns:a16="http://schemas.microsoft.com/office/drawing/2014/main" id="{49440584-7292-491E-9796-1DD58E65E877}"/>
              </a:ext>
            </a:extLst>
          </p:cNvPr>
          <p:cNvSpPr txBox="1"/>
          <p:nvPr/>
        </p:nvSpPr>
        <p:spPr>
          <a:xfrm>
            <a:off x="7683218" y="5375858"/>
            <a:ext cx="760080" cy="276999"/>
          </a:xfrm>
          <a:prstGeom prst="rect">
            <a:avLst/>
          </a:prstGeom>
          <a:noFill/>
        </p:spPr>
        <p:txBody>
          <a:bodyPr wrap="none" rtlCol="0">
            <a:spAutoFit/>
          </a:bodyPr>
          <a:lstStyle/>
          <a:p>
            <a:r>
              <a:rPr lang="en-GB" sz="1200" dirty="0"/>
              <a:t>Data Link</a:t>
            </a:r>
          </a:p>
        </p:txBody>
      </p:sp>
      <p:sp>
        <p:nvSpPr>
          <p:cNvPr id="71" name="TextBox 70">
            <a:extLst>
              <a:ext uri="{FF2B5EF4-FFF2-40B4-BE49-F238E27FC236}">
                <a16:creationId xmlns:a16="http://schemas.microsoft.com/office/drawing/2014/main" id="{56A754FE-7D34-4A1F-8B6C-5370B898B152}"/>
              </a:ext>
            </a:extLst>
          </p:cNvPr>
          <p:cNvSpPr txBox="1"/>
          <p:nvPr/>
        </p:nvSpPr>
        <p:spPr>
          <a:xfrm>
            <a:off x="7671458" y="5742942"/>
            <a:ext cx="679225" cy="276999"/>
          </a:xfrm>
          <a:prstGeom prst="rect">
            <a:avLst/>
          </a:prstGeom>
          <a:noFill/>
        </p:spPr>
        <p:txBody>
          <a:bodyPr wrap="none" rtlCol="0">
            <a:spAutoFit/>
          </a:bodyPr>
          <a:lstStyle/>
          <a:p>
            <a:r>
              <a:rPr lang="en-GB" sz="1200" dirty="0"/>
              <a:t>Physical</a:t>
            </a:r>
          </a:p>
        </p:txBody>
      </p:sp>
      <p:cxnSp>
        <p:nvCxnSpPr>
          <p:cNvPr id="72" name="Straight Connector 71">
            <a:extLst>
              <a:ext uri="{FF2B5EF4-FFF2-40B4-BE49-F238E27FC236}">
                <a16:creationId xmlns:a16="http://schemas.microsoft.com/office/drawing/2014/main" id="{F8E6A8F1-06D0-4A21-B24B-2251A63BA787}"/>
              </a:ext>
            </a:extLst>
          </p:cNvPr>
          <p:cNvCxnSpPr>
            <a:cxnSpLocks/>
          </p:cNvCxnSpPr>
          <p:nvPr/>
        </p:nvCxnSpPr>
        <p:spPr>
          <a:xfrm flipV="1">
            <a:off x="6386584" y="2038861"/>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5183426-F519-4233-9AC4-EAF4CC96F3ED}"/>
              </a:ext>
            </a:extLst>
          </p:cNvPr>
          <p:cNvCxnSpPr>
            <a:cxnSpLocks/>
          </p:cNvCxnSpPr>
          <p:nvPr/>
        </p:nvCxnSpPr>
        <p:spPr>
          <a:xfrm flipV="1">
            <a:off x="5253610" y="2129476"/>
            <a:ext cx="409181" cy="44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9F94A69-47D9-4299-9A60-BED3804B28D8}"/>
              </a:ext>
            </a:extLst>
          </p:cNvPr>
          <p:cNvSpPr txBox="1"/>
          <p:nvPr/>
        </p:nvSpPr>
        <p:spPr>
          <a:xfrm>
            <a:off x="3217802" y="3690722"/>
            <a:ext cx="1439240" cy="276999"/>
          </a:xfrm>
          <a:prstGeom prst="rect">
            <a:avLst/>
          </a:prstGeom>
          <a:noFill/>
        </p:spPr>
        <p:txBody>
          <a:bodyPr wrap="none" rtlCol="0">
            <a:spAutoFit/>
          </a:bodyPr>
          <a:lstStyle/>
          <a:p>
            <a:r>
              <a:rPr lang="en-GB" sz="1200" dirty="0"/>
              <a:t>Hop-to-hop delivery</a:t>
            </a:r>
          </a:p>
        </p:txBody>
      </p:sp>
      <p:cxnSp>
        <p:nvCxnSpPr>
          <p:cNvPr id="75" name="Straight Connector 74">
            <a:extLst>
              <a:ext uri="{FF2B5EF4-FFF2-40B4-BE49-F238E27FC236}">
                <a16:creationId xmlns:a16="http://schemas.microsoft.com/office/drawing/2014/main" id="{183087A5-534F-4E68-97CD-89A1D9DC88C9}"/>
              </a:ext>
            </a:extLst>
          </p:cNvPr>
          <p:cNvCxnSpPr>
            <a:cxnSpLocks/>
          </p:cNvCxnSpPr>
          <p:nvPr/>
        </p:nvCxnSpPr>
        <p:spPr>
          <a:xfrm>
            <a:off x="3069887" y="3127388"/>
            <a:ext cx="7763" cy="1095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BDE9BC-AB5C-407F-8C2E-F287E820B0B4}"/>
              </a:ext>
            </a:extLst>
          </p:cNvPr>
          <p:cNvCxnSpPr>
            <a:cxnSpLocks/>
          </p:cNvCxnSpPr>
          <p:nvPr/>
        </p:nvCxnSpPr>
        <p:spPr>
          <a:xfrm>
            <a:off x="4969711" y="3106092"/>
            <a:ext cx="0" cy="1138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CD36B18-7DC1-42E5-856C-FDB16FC592B7}"/>
              </a:ext>
            </a:extLst>
          </p:cNvPr>
          <p:cNvCxnSpPr>
            <a:cxnSpLocks/>
          </p:cNvCxnSpPr>
          <p:nvPr/>
        </p:nvCxnSpPr>
        <p:spPr>
          <a:xfrm>
            <a:off x="6945735" y="3690722"/>
            <a:ext cx="0" cy="532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421C296-3A32-4ECE-8F45-C87F7CEC5B25}"/>
              </a:ext>
            </a:extLst>
          </p:cNvPr>
          <p:cNvCxnSpPr>
            <a:cxnSpLocks/>
            <a:stCxn id="59" idx="2"/>
          </p:cNvCxnSpPr>
          <p:nvPr/>
        </p:nvCxnSpPr>
        <p:spPr>
          <a:xfrm>
            <a:off x="9100548" y="3674931"/>
            <a:ext cx="0" cy="54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40F22C7-9FD3-46A0-9C3A-5946533BD242}"/>
              </a:ext>
            </a:extLst>
          </p:cNvPr>
          <p:cNvSpPr/>
          <p:nvPr/>
        </p:nvSpPr>
        <p:spPr>
          <a:xfrm>
            <a:off x="2571922" y="5366798"/>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C40EC69-04F1-4EB5-9B38-AFEF4C7FD24B}"/>
              </a:ext>
            </a:extLst>
          </p:cNvPr>
          <p:cNvSpPr/>
          <p:nvPr/>
        </p:nvSpPr>
        <p:spPr>
          <a:xfrm>
            <a:off x="8579848" y="5366798"/>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570A97DF-6978-4D06-9F81-93C856518182}"/>
              </a:ext>
            </a:extLst>
          </p:cNvPr>
          <p:cNvSpPr/>
          <p:nvPr/>
        </p:nvSpPr>
        <p:spPr>
          <a:xfrm>
            <a:off x="2571922" y="573344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5ECEE3F-BF12-47D8-9DD9-3BE1509A0514}"/>
              </a:ext>
            </a:extLst>
          </p:cNvPr>
          <p:cNvSpPr/>
          <p:nvPr/>
        </p:nvSpPr>
        <p:spPr>
          <a:xfrm>
            <a:off x="8579848" y="573344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FB8DDC5-E278-4C85-B960-02812BD6C276}"/>
              </a:ext>
            </a:extLst>
          </p:cNvPr>
          <p:cNvSpPr/>
          <p:nvPr/>
        </p:nvSpPr>
        <p:spPr>
          <a:xfrm>
            <a:off x="4451099" y="5366798"/>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5E05208-C428-4C91-8999-1BAFD64E2807}"/>
              </a:ext>
            </a:extLst>
          </p:cNvPr>
          <p:cNvSpPr/>
          <p:nvPr/>
        </p:nvSpPr>
        <p:spPr>
          <a:xfrm>
            <a:off x="6433924" y="5375858"/>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FAB9DE63-7DD4-442E-BCAE-098F71ED4393}"/>
              </a:ext>
            </a:extLst>
          </p:cNvPr>
          <p:cNvSpPr/>
          <p:nvPr/>
        </p:nvSpPr>
        <p:spPr>
          <a:xfrm>
            <a:off x="6976022" y="5369436"/>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D2FC1017-A39D-4BDA-B960-FD459EE9898D}"/>
              </a:ext>
            </a:extLst>
          </p:cNvPr>
          <p:cNvSpPr/>
          <p:nvPr/>
        </p:nvSpPr>
        <p:spPr>
          <a:xfrm>
            <a:off x="4993197" y="5362493"/>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D0366454-7446-45FA-8C16-9A9F1B47D396}"/>
              </a:ext>
            </a:extLst>
          </p:cNvPr>
          <p:cNvSpPr/>
          <p:nvPr/>
        </p:nvSpPr>
        <p:spPr>
          <a:xfrm>
            <a:off x="4451099" y="573714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76D8E39-AED2-4B8C-82FB-8D60A8EA6243}"/>
              </a:ext>
            </a:extLst>
          </p:cNvPr>
          <p:cNvSpPr/>
          <p:nvPr/>
        </p:nvSpPr>
        <p:spPr>
          <a:xfrm>
            <a:off x="6433924" y="574620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1D64F719-4155-48A9-A76F-BC9BC565856E}"/>
              </a:ext>
            </a:extLst>
          </p:cNvPr>
          <p:cNvSpPr/>
          <p:nvPr/>
        </p:nvSpPr>
        <p:spPr>
          <a:xfrm>
            <a:off x="6976022" y="5739783"/>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9537967-FF64-4B3D-9E9E-079335E9E2D1}"/>
              </a:ext>
            </a:extLst>
          </p:cNvPr>
          <p:cNvSpPr/>
          <p:nvPr/>
        </p:nvSpPr>
        <p:spPr>
          <a:xfrm>
            <a:off x="4993197" y="573284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14B58BB5-07E4-48F0-B000-C43B78B741A6}"/>
              </a:ext>
            </a:extLst>
          </p:cNvPr>
          <p:cNvSpPr txBox="1"/>
          <p:nvPr/>
        </p:nvSpPr>
        <p:spPr>
          <a:xfrm>
            <a:off x="5311144" y="3700418"/>
            <a:ext cx="1439240" cy="276999"/>
          </a:xfrm>
          <a:prstGeom prst="rect">
            <a:avLst/>
          </a:prstGeom>
          <a:noFill/>
        </p:spPr>
        <p:txBody>
          <a:bodyPr wrap="none" rtlCol="0">
            <a:spAutoFit/>
          </a:bodyPr>
          <a:lstStyle/>
          <a:p>
            <a:r>
              <a:rPr lang="en-GB" sz="1200" dirty="0"/>
              <a:t>Hop-to-hop delivery</a:t>
            </a:r>
          </a:p>
        </p:txBody>
      </p:sp>
      <p:sp>
        <p:nvSpPr>
          <p:cNvPr id="93" name="TextBox 92">
            <a:extLst>
              <a:ext uri="{FF2B5EF4-FFF2-40B4-BE49-F238E27FC236}">
                <a16:creationId xmlns:a16="http://schemas.microsoft.com/office/drawing/2014/main" id="{43A0B969-C2D0-4949-B3A9-A361CBE62C67}"/>
              </a:ext>
            </a:extLst>
          </p:cNvPr>
          <p:cNvSpPr txBox="1"/>
          <p:nvPr/>
        </p:nvSpPr>
        <p:spPr>
          <a:xfrm>
            <a:off x="7404486" y="3710114"/>
            <a:ext cx="1439240" cy="276999"/>
          </a:xfrm>
          <a:prstGeom prst="rect">
            <a:avLst/>
          </a:prstGeom>
          <a:noFill/>
        </p:spPr>
        <p:txBody>
          <a:bodyPr wrap="none" rtlCol="0">
            <a:spAutoFit/>
          </a:bodyPr>
          <a:lstStyle/>
          <a:p>
            <a:r>
              <a:rPr lang="en-GB" sz="1200" dirty="0"/>
              <a:t>Hop-to-hop delivery</a:t>
            </a:r>
          </a:p>
        </p:txBody>
      </p:sp>
      <p:cxnSp>
        <p:nvCxnSpPr>
          <p:cNvPr id="94" name="Straight Connector 93">
            <a:extLst>
              <a:ext uri="{FF2B5EF4-FFF2-40B4-BE49-F238E27FC236}">
                <a16:creationId xmlns:a16="http://schemas.microsoft.com/office/drawing/2014/main" id="{190A6D00-A99B-4364-AEB3-724A668799B9}"/>
              </a:ext>
            </a:extLst>
          </p:cNvPr>
          <p:cNvCxnSpPr>
            <a:cxnSpLocks/>
          </p:cNvCxnSpPr>
          <p:nvPr/>
        </p:nvCxnSpPr>
        <p:spPr>
          <a:xfrm>
            <a:off x="3073806" y="3956894"/>
            <a:ext cx="1895905" cy="12207"/>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6F36E92-B02A-4AB5-A9D7-BFD4881EBBEC}"/>
              </a:ext>
            </a:extLst>
          </p:cNvPr>
          <p:cNvCxnSpPr>
            <a:cxnSpLocks/>
          </p:cNvCxnSpPr>
          <p:nvPr/>
        </p:nvCxnSpPr>
        <p:spPr>
          <a:xfrm>
            <a:off x="4981814" y="3966390"/>
            <a:ext cx="1948971"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D49CF5E-1D08-490D-A1BE-AADD3B734B6C}"/>
              </a:ext>
            </a:extLst>
          </p:cNvPr>
          <p:cNvCxnSpPr>
            <a:cxnSpLocks/>
          </p:cNvCxnSpPr>
          <p:nvPr/>
        </p:nvCxnSpPr>
        <p:spPr>
          <a:xfrm>
            <a:off x="6976022" y="3966390"/>
            <a:ext cx="21245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36B9BED-7CCC-40F4-BE8D-917C910C2FA6}"/>
              </a:ext>
            </a:extLst>
          </p:cNvPr>
          <p:cNvSpPr txBox="1"/>
          <p:nvPr/>
        </p:nvSpPr>
        <p:spPr>
          <a:xfrm>
            <a:off x="9426627" y="1736110"/>
            <a:ext cx="691984" cy="523220"/>
          </a:xfrm>
          <a:prstGeom prst="rect">
            <a:avLst/>
          </a:prstGeom>
          <a:noFill/>
        </p:spPr>
        <p:txBody>
          <a:bodyPr wrap="none" rtlCol="0">
            <a:spAutoFit/>
          </a:bodyPr>
          <a:lstStyle/>
          <a:p>
            <a:pPr algn="ctr"/>
            <a:r>
              <a:rPr lang="en-GB" sz="1400" dirty="0"/>
              <a:t>End</a:t>
            </a:r>
          </a:p>
          <a:p>
            <a:pPr algn="ctr"/>
            <a:r>
              <a:rPr lang="en-GB" sz="1400" dirty="0"/>
              <a:t>system</a:t>
            </a:r>
          </a:p>
        </p:txBody>
      </p:sp>
      <p:sp>
        <p:nvSpPr>
          <p:cNvPr id="100" name="TextBox 99">
            <a:extLst>
              <a:ext uri="{FF2B5EF4-FFF2-40B4-BE49-F238E27FC236}">
                <a16:creationId xmlns:a16="http://schemas.microsoft.com/office/drawing/2014/main" id="{8CE026A9-9ECA-43A3-8557-F478376777A0}"/>
              </a:ext>
            </a:extLst>
          </p:cNvPr>
          <p:cNvSpPr txBox="1"/>
          <p:nvPr/>
        </p:nvSpPr>
        <p:spPr>
          <a:xfrm>
            <a:off x="9331698" y="2846240"/>
            <a:ext cx="691984" cy="523220"/>
          </a:xfrm>
          <a:prstGeom prst="rect">
            <a:avLst/>
          </a:prstGeom>
          <a:noFill/>
        </p:spPr>
        <p:txBody>
          <a:bodyPr wrap="none" rtlCol="0">
            <a:spAutoFit/>
          </a:bodyPr>
          <a:lstStyle/>
          <a:p>
            <a:pPr algn="ctr"/>
            <a:r>
              <a:rPr lang="en-GB" sz="1400" dirty="0"/>
              <a:t>End</a:t>
            </a:r>
          </a:p>
          <a:p>
            <a:pPr algn="ctr"/>
            <a:r>
              <a:rPr lang="en-GB" sz="1400" dirty="0"/>
              <a:t>system</a:t>
            </a:r>
          </a:p>
        </p:txBody>
      </p:sp>
      <p:grpSp>
        <p:nvGrpSpPr>
          <p:cNvPr id="114" name="Group 113">
            <a:extLst>
              <a:ext uri="{FF2B5EF4-FFF2-40B4-BE49-F238E27FC236}">
                <a16:creationId xmlns:a16="http://schemas.microsoft.com/office/drawing/2014/main" id="{87FA0180-6A0F-4A42-807A-974B5700154D}"/>
              </a:ext>
            </a:extLst>
          </p:cNvPr>
          <p:cNvGrpSpPr/>
          <p:nvPr/>
        </p:nvGrpSpPr>
        <p:grpSpPr>
          <a:xfrm>
            <a:off x="3069887" y="5120082"/>
            <a:ext cx="1629642" cy="1053480"/>
            <a:chOff x="3069887" y="5584539"/>
            <a:chExt cx="1629642" cy="1053480"/>
          </a:xfrm>
        </p:grpSpPr>
        <p:cxnSp>
          <p:nvCxnSpPr>
            <p:cNvPr id="101" name="Straight Arrow Connector 100">
              <a:extLst>
                <a:ext uri="{FF2B5EF4-FFF2-40B4-BE49-F238E27FC236}">
                  <a16:creationId xmlns:a16="http://schemas.microsoft.com/office/drawing/2014/main" id="{B4352121-ED0D-4E38-9D30-B0641BF1A484}"/>
                </a:ext>
              </a:extLst>
            </p:cNvPr>
            <p:cNvCxnSpPr>
              <a:cxnSpLocks/>
            </p:cNvCxnSpPr>
            <p:nvPr/>
          </p:nvCxnSpPr>
          <p:spPr>
            <a:xfrm flipV="1">
              <a:off x="4690004" y="5613403"/>
              <a:ext cx="0" cy="1024616"/>
            </a:xfrm>
            <a:prstGeom prst="straightConnector1">
              <a:avLst/>
            </a:prstGeom>
            <a:ln w="57150">
              <a:solidFill>
                <a:srgbClr val="EE038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63A67F4-2133-457B-AEDC-1926EDE7BEC5}"/>
                </a:ext>
              </a:extLst>
            </p:cNvPr>
            <p:cNvCxnSpPr>
              <a:cxnSpLocks/>
            </p:cNvCxnSpPr>
            <p:nvPr/>
          </p:nvCxnSpPr>
          <p:spPr>
            <a:xfrm>
              <a:off x="3077650" y="5584539"/>
              <a:ext cx="14514" cy="1046152"/>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4111551-5CA8-4FDF-9296-DB709308FAA0}"/>
                </a:ext>
              </a:extLst>
            </p:cNvPr>
            <p:cNvCxnSpPr>
              <a:cxnSpLocks/>
            </p:cNvCxnSpPr>
            <p:nvPr/>
          </p:nvCxnSpPr>
          <p:spPr>
            <a:xfrm flipH="1">
              <a:off x="3069887" y="6613980"/>
              <a:ext cx="1629642" cy="0"/>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66EC03B9-B098-4281-8A29-76AD9B672800}"/>
              </a:ext>
            </a:extLst>
          </p:cNvPr>
          <p:cNvGrpSpPr/>
          <p:nvPr/>
        </p:nvGrpSpPr>
        <p:grpSpPr>
          <a:xfrm>
            <a:off x="5138030" y="5178068"/>
            <a:ext cx="1629642" cy="1053480"/>
            <a:chOff x="3069887" y="5584539"/>
            <a:chExt cx="1629642" cy="1053480"/>
          </a:xfrm>
        </p:grpSpPr>
        <p:cxnSp>
          <p:nvCxnSpPr>
            <p:cNvPr id="116" name="Straight Arrow Connector 115">
              <a:extLst>
                <a:ext uri="{FF2B5EF4-FFF2-40B4-BE49-F238E27FC236}">
                  <a16:creationId xmlns:a16="http://schemas.microsoft.com/office/drawing/2014/main" id="{D750BD28-4F3E-4FAD-A2B1-9AFA295DAF72}"/>
                </a:ext>
              </a:extLst>
            </p:cNvPr>
            <p:cNvCxnSpPr>
              <a:cxnSpLocks/>
            </p:cNvCxnSpPr>
            <p:nvPr/>
          </p:nvCxnSpPr>
          <p:spPr>
            <a:xfrm flipV="1">
              <a:off x="4690004" y="5613403"/>
              <a:ext cx="0" cy="1024616"/>
            </a:xfrm>
            <a:prstGeom prst="straightConnector1">
              <a:avLst/>
            </a:prstGeom>
            <a:ln w="57150">
              <a:solidFill>
                <a:srgbClr val="EE038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970C3DF-0323-4966-A6A6-C8B6545123A4}"/>
                </a:ext>
              </a:extLst>
            </p:cNvPr>
            <p:cNvCxnSpPr>
              <a:cxnSpLocks/>
            </p:cNvCxnSpPr>
            <p:nvPr/>
          </p:nvCxnSpPr>
          <p:spPr>
            <a:xfrm>
              <a:off x="3077650" y="5584539"/>
              <a:ext cx="14514" cy="1046152"/>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BF9CB47-760F-4006-B58C-33E6576F16D3}"/>
                </a:ext>
              </a:extLst>
            </p:cNvPr>
            <p:cNvCxnSpPr>
              <a:cxnSpLocks/>
            </p:cNvCxnSpPr>
            <p:nvPr/>
          </p:nvCxnSpPr>
          <p:spPr>
            <a:xfrm flipH="1">
              <a:off x="3069887" y="6613980"/>
              <a:ext cx="1629642" cy="0"/>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D541D5D1-F3FB-4BC6-AA76-800EB7C5D094}"/>
              </a:ext>
            </a:extLst>
          </p:cNvPr>
          <p:cNvGrpSpPr/>
          <p:nvPr/>
        </p:nvGrpSpPr>
        <p:grpSpPr>
          <a:xfrm>
            <a:off x="7262843" y="5251324"/>
            <a:ext cx="1881531" cy="1053480"/>
            <a:chOff x="3069887" y="5584539"/>
            <a:chExt cx="1629642" cy="1053480"/>
          </a:xfrm>
        </p:grpSpPr>
        <p:cxnSp>
          <p:nvCxnSpPr>
            <p:cNvPr id="120" name="Straight Arrow Connector 119">
              <a:extLst>
                <a:ext uri="{FF2B5EF4-FFF2-40B4-BE49-F238E27FC236}">
                  <a16:creationId xmlns:a16="http://schemas.microsoft.com/office/drawing/2014/main" id="{267692D0-7837-41FF-8D7F-F20AEF333CFC}"/>
                </a:ext>
              </a:extLst>
            </p:cNvPr>
            <p:cNvCxnSpPr>
              <a:cxnSpLocks/>
            </p:cNvCxnSpPr>
            <p:nvPr/>
          </p:nvCxnSpPr>
          <p:spPr>
            <a:xfrm flipV="1">
              <a:off x="4690004" y="5613403"/>
              <a:ext cx="0" cy="1024616"/>
            </a:xfrm>
            <a:prstGeom prst="straightConnector1">
              <a:avLst/>
            </a:prstGeom>
            <a:ln w="57150">
              <a:solidFill>
                <a:srgbClr val="EE038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69DF614-3C2E-4A73-9E19-3D78398B3F07}"/>
                </a:ext>
              </a:extLst>
            </p:cNvPr>
            <p:cNvCxnSpPr>
              <a:cxnSpLocks/>
            </p:cNvCxnSpPr>
            <p:nvPr/>
          </p:nvCxnSpPr>
          <p:spPr>
            <a:xfrm>
              <a:off x="3077650" y="5584539"/>
              <a:ext cx="14514" cy="1046152"/>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6C8D0A5-8B49-4485-9F98-B57D253883C4}"/>
                </a:ext>
              </a:extLst>
            </p:cNvPr>
            <p:cNvCxnSpPr>
              <a:cxnSpLocks/>
            </p:cNvCxnSpPr>
            <p:nvPr/>
          </p:nvCxnSpPr>
          <p:spPr>
            <a:xfrm flipH="1">
              <a:off x="3069887" y="6613980"/>
              <a:ext cx="1629642" cy="0"/>
            </a:xfrm>
            <a:prstGeom prst="line">
              <a:avLst/>
            </a:prstGeom>
            <a:ln w="57150">
              <a:solidFill>
                <a:srgbClr val="EE0380"/>
              </a:solidFill>
            </a:ln>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C03A2A1A-C6A8-40F9-81C3-5D04463172C1}"/>
              </a:ext>
            </a:extLst>
          </p:cNvPr>
          <p:cNvSpPr txBox="1"/>
          <p:nvPr/>
        </p:nvSpPr>
        <p:spPr>
          <a:xfrm>
            <a:off x="3148396" y="6215876"/>
            <a:ext cx="1439240" cy="276999"/>
          </a:xfrm>
          <a:prstGeom prst="rect">
            <a:avLst/>
          </a:prstGeom>
          <a:noFill/>
        </p:spPr>
        <p:txBody>
          <a:bodyPr wrap="none" rtlCol="0">
            <a:spAutoFit/>
          </a:bodyPr>
          <a:lstStyle/>
          <a:p>
            <a:r>
              <a:rPr lang="en-GB" sz="1200" dirty="0"/>
              <a:t>Hop-to-hop delivery</a:t>
            </a:r>
          </a:p>
        </p:txBody>
      </p:sp>
      <p:sp>
        <p:nvSpPr>
          <p:cNvPr id="124" name="TextBox 123">
            <a:extLst>
              <a:ext uri="{FF2B5EF4-FFF2-40B4-BE49-F238E27FC236}">
                <a16:creationId xmlns:a16="http://schemas.microsoft.com/office/drawing/2014/main" id="{F290EDD8-BCD0-4EC4-B884-6DF8DBA94D61}"/>
              </a:ext>
            </a:extLst>
          </p:cNvPr>
          <p:cNvSpPr txBox="1"/>
          <p:nvPr/>
        </p:nvSpPr>
        <p:spPr>
          <a:xfrm>
            <a:off x="5284985" y="6249886"/>
            <a:ext cx="1439240" cy="276999"/>
          </a:xfrm>
          <a:prstGeom prst="rect">
            <a:avLst/>
          </a:prstGeom>
          <a:noFill/>
        </p:spPr>
        <p:txBody>
          <a:bodyPr wrap="none" rtlCol="0">
            <a:spAutoFit/>
          </a:bodyPr>
          <a:lstStyle/>
          <a:p>
            <a:r>
              <a:rPr lang="en-GB" sz="1200" dirty="0"/>
              <a:t>Hop-to-hop delivery</a:t>
            </a:r>
          </a:p>
        </p:txBody>
      </p:sp>
      <p:sp>
        <p:nvSpPr>
          <p:cNvPr id="125" name="TextBox 124">
            <a:extLst>
              <a:ext uri="{FF2B5EF4-FFF2-40B4-BE49-F238E27FC236}">
                <a16:creationId xmlns:a16="http://schemas.microsoft.com/office/drawing/2014/main" id="{91E594FD-089C-4F49-BEB7-D535FD9963AB}"/>
              </a:ext>
            </a:extLst>
          </p:cNvPr>
          <p:cNvSpPr txBox="1"/>
          <p:nvPr/>
        </p:nvSpPr>
        <p:spPr>
          <a:xfrm>
            <a:off x="7421574" y="6283896"/>
            <a:ext cx="1439240" cy="276999"/>
          </a:xfrm>
          <a:prstGeom prst="rect">
            <a:avLst/>
          </a:prstGeom>
          <a:noFill/>
        </p:spPr>
        <p:txBody>
          <a:bodyPr wrap="none" rtlCol="0">
            <a:spAutoFit/>
          </a:bodyPr>
          <a:lstStyle/>
          <a:p>
            <a:r>
              <a:rPr lang="en-GB" sz="1200" dirty="0"/>
              <a:t>Hop-to-hop delivery</a:t>
            </a:r>
          </a:p>
        </p:txBody>
      </p:sp>
      <p:sp>
        <p:nvSpPr>
          <p:cNvPr id="128" name="TextBox 127">
            <a:extLst>
              <a:ext uri="{FF2B5EF4-FFF2-40B4-BE49-F238E27FC236}">
                <a16:creationId xmlns:a16="http://schemas.microsoft.com/office/drawing/2014/main" id="{D85764B5-BE73-4F96-863F-49182B000E90}"/>
              </a:ext>
            </a:extLst>
          </p:cNvPr>
          <p:cNvSpPr txBox="1"/>
          <p:nvPr/>
        </p:nvSpPr>
        <p:spPr>
          <a:xfrm>
            <a:off x="2742409" y="1800948"/>
            <a:ext cx="691984" cy="523220"/>
          </a:xfrm>
          <a:prstGeom prst="rect">
            <a:avLst/>
          </a:prstGeom>
          <a:noFill/>
        </p:spPr>
        <p:txBody>
          <a:bodyPr wrap="none" rtlCol="0">
            <a:spAutoFit/>
          </a:bodyPr>
          <a:lstStyle/>
          <a:p>
            <a:pPr algn="ctr"/>
            <a:r>
              <a:rPr lang="en-GB" sz="1400" dirty="0"/>
              <a:t>End</a:t>
            </a:r>
          </a:p>
          <a:p>
            <a:pPr algn="ctr"/>
            <a:r>
              <a:rPr lang="en-GB" sz="1400" dirty="0"/>
              <a:t>system</a:t>
            </a:r>
          </a:p>
        </p:txBody>
      </p:sp>
    </p:spTree>
    <p:extLst>
      <p:ext uri="{BB962C8B-B14F-4D97-AF65-F5344CB8AC3E}">
        <p14:creationId xmlns:p14="http://schemas.microsoft.com/office/powerpoint/2010/main" val="16281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000" dirty="0"/>
              <a:t>The “routing” layer</a:t>
            </a:r>
          </a:p>
          <a:p>
            <a:r>
              <a:rPr lang="en-GB" sz="4000" dirty="0"/>
              <a:t>Internet Protocol (IP)</a:t>
            </a:r>
          </a:p>
          <a:p>
            <a:r>
              <a:rPr lang="en-GB" sz="4000" dirty="0"/>
              <a:t>Fragments frames to traverse different networks</a:t>
            </a:r>
          </a:p>
        </p:txBody>
      </p:sp>
    </p:spTree>
    <p:extLst>
      <p:ext uri="{BB962C8B-B14F-4D97-AF65-F5344CB8AC3E}">
        <p14:creationId xmlns:p14="http://schemas.microsoft.com/office/powerpoint/2010/main" val="108341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b="1" dirty="0"/>
              <a:t>What is IP Fragmentation?</a:t>
            </a:r>
          </a:p>
          <a:p>
            <a:pPr lvl="1"/>
            <a:r>
              <a:rPr lang="en-GB" dirty="0"/>
              <a:t>Fragments are always in multiples of 8 because of the number of fragmentation offset bits in the IP header</a:t>
            </a:r>
          </a:p>
        </p:txBody>
      </p:sp>
    </p:spTree>
    <p:extLst>
      <p:ext uri="{BB962C8B-B14F-4D97-AF65-F5344CB8AC3E}">
        <p14:creationId xmlns:p14="http://schemas.microsoft.com/office/powerpoint/2010/main" val="3057091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328502A2-D1EC-4895-84C6-14CF2607B69A}"/>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8D7816-4DF6-43B7-A6EB-4F876D78F0FD}"/>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The Network Layer</a:t>
            </a:r>
          </a:p>
        </p:txBody>
      </p:sp>
      <p:sp>
        <p:nvSpPr>
          <p:cNvPr id="4" name="Rectangle 3">
            <a:extLst>
              <a:ext uri="{FF2B5EF4-FFF2-40B4-BE49-F238E27FC236}">
                <a16:creationId xmlns:a16="http://schemas.microsoft.com/office/drawing/2014/main" id="{7C8BA490-3C52-420D-B100-C7D4BEF3997D}"/>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2582361" y="391501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9" name="Rectangle 8">
            <a:extLst>
              <a:ext uri="{FF2B5EF4-FFF2-40B4-BE49-F238E27FC236}">
                <a16:creationId xmlns:a16="http://schemas.microsoft.com/office/drawing/2014/main" id="{973F5F18-7B4E-4F0A-B2E0-FC131209508E}"/>
              </a:ext>
            </a:extLst>
          </p:cNvPr>
          <p:cNvSpPr/>
          <p:nvPr/>
        </p:nvSpPr>
        <p:spPr>
          <a:xfrm>
            <a:off x="1709476" y="391501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H3</a:t>
            </a:r>
          </a:p>
        </p:txBody>
      </p:sp>
      <p:sp>
        <p:nvSpPr>
          <p:cNvPr id="10" name="Rectangle 9">
            <a:extLst>
              <a:ext uri="{FF2B5EF4-FFF2-40B4-BE49-F238E27FC236}">
                <a16:creationId xmlns:a16="http://schemas.microsoft.com/office/drawing/2014/main" id="{33DB3704-D50C-4FD7-806D-58D6EE5AFA20}"/>
              </a:ext>
            </a:extLst>
          </p:cNvPr>
          <p:cNvSpPr/>
          <p:nvPr/>
        </p:nvSpPr>
        <p:spPr>
          <a:xfrm>
            <a:off x="7090158"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2314169" y="2528372"/>
            <a:ext cx="2176173" cy="369332"/>
          </a:xfrm>
          <a:prstGeom prst="rect">
            <a:avLst/>
          </a:prstGeom>
          <a:noFill/>
        </p:spPr>
        <p:txBody>
          <a:bodyPr wrap="none" rtlCol="0">
            <a:spAutoFit/>
          </a:bodyPr>
          <a:lstStyle/>
          <a:p>
            <a:r>
              <a:rPr lang="en-GB" dirty="0"/>
              <a:t>From Transport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8264493" y="2533201"/>
            <a:ext cx="1901290" cy="369332"/>
          </a:xfrm>
          <a:prstGeom prst="rect">
            <a:avLst/>
          </a:prstGeom>
          <a:noFill/>
        </p:spPr>
        <p:txBody>
          <a:bodyPr wrap="none" rtlCol="0">
            <a:spAutoFit/>
          </a:bodyPr>
          <a:lstStyle/>
          <a:p>
            <a:r>
              <a:rPr lang="en-GB" dirty="0"/>
              <a:t>To Transport Layer</a:t>
            </a:r>
          </a:p>
        </p:txBody>
      </p:sp>
      <p:sp>
        <p:nvSpPr>
          <p:cNvPr id="49" name="TextBox 48">
            <a:extLst>
              <a:ext uri="{FF2B5EF4-FFF2-40B4-BE49-F238E27FC236}">
                <a16:creationId xmlns:a16="http://schemas.microsoft.com/office/drawing/2014/main" id="{AE2C57A7-7999-416A-BA5B-F2A77ED370B6}"/>
              </a:ext>
            </a:extLst>
          </p:cNvPr>
          <p:cNvSpPr txBox="1"/>
          <p:nvPr/>
        </p:nvSpPr>
        <p:spPr>
          <a:xfrm>
            <a:off x="1211771" y="4834266"/>
            <a:ext cx="1547988" cy="369332"/>
          </a:xfrm>
          <a:prstGeom prst="rect">
            <a:avLst/>
          </a:prstGeom>
          <a:noFill/>
        </p:spPr>
        <p:txBody>
          <a:bodyPr wrap="none" rtlCol="0">
            <a:spAutoFit/>
          </a:bodyPr>
          <a:lstStyle/>
          <a:p>
            <a:r>
              <a:rPr lang="en-GB" dirty="0"/>
              <a:t>Network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3069158" y="292735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8858859" y="295162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2329A74-B18C-4D47-8204-5E791DC7C1F9}"/>
              </a:ext>
            </a:extLst>
          </p:cNvPr>
          <p:cNvSpPr/>
          <p:nvPr/>
        </p:nvSpPr>
        <p:spPr>
          <a:xfrm>
            <a:off x="8235772" y="3915018"/>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37" name="Rectangle 36">
            <a:extLst>
              <a:ext uri="{FF2B5EF4-FFF2-40B4-BE49-F238E27FC236}">
                <a16:creationId xmlns:a16="http://schemas.microsoft.com/office/drawing/2014/main" id="{097BFBA5-73FE-4108-99B7-5984717D0BAE}"/>
              </a:ext>
            </a:extLst>
          </p:cNvPr>
          <p:cNvSpPr/>
          <p:nvPr/>
        </p:nvSpPr>
        <p:spPr>
          <a:xfrm>
            <a:off x="7362887" y="3915018"/>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H3</a:t>
            </a:r>
          </a:p>
        </p:txBody>
      </p:sp>
      <p:sp>
        <p:nvSpPr>
          <p:cNvPr id="40" name="TextBox 39">
            <a:extLst>
              <a:ext uri="{FF2B5EF4-FFF2-40B4-BE49-F238E27FC236}">
                <a16:creationId xmlns:a16="http://schemas.microsoft.com/office/drawing/2014/main" id="{8E693147-1ECE-4564-8B7B-06909FC4E548}"/>
              </a:ext>
            </a:extLst>
          </p:cNvPr>
          <p:cNvSpPr txBox="1"/>
          <p:nvPr/>
        </p:nvSpPr>
        <p:spPr>
          <a:xfrm>
            <a:off x="9417836" y="4838142"/>
            <a:ext cx="1547988" cy="369332"/>
          </a:xfrm>
          <a:prstGeom prst="rect">
            <a:avLst/>
          </a:prstGeom>
          <a:noFill/>
        </p:spPr>
        <p:txBody>
          <a:bodyPr wrap="none" rtlCol="0">
            <a:spAutoFit/>
          </a:bodyPr>
          <a:lstStyle/>
          <a:p>
            <a:r>
              <a:rPr lang="en-GB" dirty="0"/>
              <a:t>Network Layer</a:t>
            </a:r>
          </a:p>
        </p:txBody>
      </p:sp>
      <p:sp>
        <p:nvSpPr>
          <p:cNvPr id="41" name="TextBox 40">
            <a:extLst>
              <a:ext uri="{FF2B5EF4-FFF2-40B4-BE49-F238E27FC236}">
                <a16:creationId xmlns:a16="http://schemas.microsoft.com/office/drawing/2014/main" id="{722476EF-BDA1-4EA3-A9F2-4CB00847AAC7}"/>
              </a:ext>
            </a:extLst>
          </p:cNvPr>
          <p:cNvSpPr txBox="1"/>
          <p:nvPr/>
        </p:nvSpPr>
        <p:spPr>
          <a:xfrm>
            <a:off x="2237771" y="5364413"/>
            <a:ext cx="1870512" cy="369332"/>
          </a:xfrm>
          <a:prstGeom prst="rect">
            <a:avLst/>
          </a:prstGeom>
          <a:noFill/>
        </p:spPr>
        <p:txBody>
          <a:bodyPr wrap="none" rtlCol="0">
            <a:spAutoFit/>
          </a:bodyPr>
          <a:lstStyle/>
          <a:p>
            <a:r>
              <a:rPr lang="en-GB" dirty="0"/>
              <a:t>To Data Link Layer</a:t>
            </a:r>
          </a:p>
        </p:txBody>
      </p:sp>
      <p:sp>
        <p:nvSpPr>
          <p:cNvPr id="43" name="Arrow: Down 42">
            <a:extLst>
              <a:ext uri="{FF2B5EF4-FFF2-40B4-BE49-F238E27FC236}">
                <a16:creationId xmlns:a16="http://schemas.microsoft.com/office/drawing/2014/main" id="{29BF4777-D3D8-4B45-A21E-5B92E5C5B745}"/>
              </a:ext>
            </a:extLst>
          </p:cNvPr>
          <p:cNvSpPr/>
          <p:nvPr/>
        </p:nvSpPr>
        <p:spPr>
          <a:xfrm>
            <a:off x="3055315" y="466936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594ADB41-0C96-4D91-8422-E4FFFA4B1955}"/>
              </a:ext>
            </a:extLst>
          </p:cNvPr>
          <p:cNvSpPr txBox="1"/>
          <p:nvPr/>
        </p:nvSpPr>
        <p:spPr>
          <a:xfrm>
            <a:off x="8264494" y="5389290"/>
            <a:ext cx="2145396" cy="369332"/>
          </a:xfrm>
          <a:prstGeom prst="rect">
            <a:avLst/>
          </a:prstGeom>
          <a:noFill/>
        </p:spPr>
        <p:txBody>
          <a:bodyPr wrap="none" rtlCol="0">
            <a:spAutoFit/>
          </a:bodyPr>
          <a:lstStyle/>
          <a:p>
            <a:r>
              <a:rPr lang="en-GB" dirty="0"/>
              <a:t>From Data Link Layer</a:t>
            </a:r>
          </a:p>
        </p:txBody>
      </p:sp>
      <p:sp>
        <p:nvSpPr>
          <p:cNvPr id="53" name="Arrow: Down 52">
            <a:extLst>
              <a:ext uri="{FF2B5EF4-FFF2-40B4-BE49-F238E27FC236}">
                <a16:creationId xmlns:a16="http://schemas.microsoft.com/office/drawing/2014/main" id="{8A79A34D-0628-40BB-BACF-5227366C4DD1}"/>
              </a:ext>
            </a:extLst>
          </p:cNvPr>
          <p:cNvSpPr/>
          <p:nvPr/>
        </p:nvSpPr>
        <p:spPr>
          <a:xfrm rot="10800000">
            <a:off x="8858859" y="465713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EE35B03-A583-46E5-A3DA-9C2E80A03F33}"/>
              </a:ext>
            </a:extLst>
          </p:cNvPr>
          <p:cNvGrpSpPr/>
          <p:nvPr/>
        </p:nvGrpSpPr>
        <p:grpSpPr>
          <a:xfrm>
            <a:off x="2578821" y="3668532"/>
            <a:ext cx="2143839" cy="188858"/>
            <a:chOff x="1416771" y="2696982"/>
            <a:chExt cx="2143839" cy="188858"/>
          </a:xfrm>
        </p:grpSpPr>
        <p:cxnSp>
          <p:nvCxnSpPr>
            <p:cNvPr id="7" name="Straight Connector 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D4AFA9-420D-465F-B3BF-1648B6A072F6}"/>
              </a:ext>
            </a:extLst>
          </p:cNvPr>
          <p:cNvGrpSpPr/>
          <p:nvPr/>
        </p:nvGrpSpPr>
        <p:grpSpPr>
          <a:xfrm>
            <a:off x="8219272" y="3675916"/>
            <a:ext cx="2143839" cy="188858"/>
            <a:chOff x="1416771" y="2696982"/>
            <a:chExt cx="2143839" cy="188858"/>
          </a:xfrm>
        </p:grpSpPr>
        <p:cxnSp>
          <p:nvCxnSpPr>
            <p:cNvPr id="57" name="Straight Connector 56">
              <a:extLst>
                <a:ext uri="{FF2B5EF4-FFF2-40B4-BE49-F238E27FC236}">
                  <a16:creationId xmlns:a16="http://schemas.microsoft.com/office/drawing/2014/main" id="{17B26614-3586-4B69-A5A2-E07708DAF98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35F1CD-6095-4BDA-AD38-7AB6CB0190DC}"/>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4FED4A-AAC6-466C-88AA-A3D0A774F809}"/>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CAE91F1-28DC-4D3E-8BDD-568ABCCC666B}"/>
              </a:ext>
            </a:extLst>
          </p:cNvPr>
          <p:cNvGrpSpPr/>
          <p:nvPr/>
        </p:nvGrpSpPr>
        <p:grpSpPr>
          <a:xfrm>
            <a:off x="1713407" y="4374216"/>
            <a:ext cx="3005713" cy="234880"/>
            <a:chOff x="1805695" y="5736431"/>
            <a:chExt cx="3510381" cy="234880"/>
          </a:xfrm>
        </p:grpSpPr>
        <p:cxnSp>
          <p:nvCxnSpPr>
            <p:cNvPr id="38" name="Straight Connector 37">
              <a:extLst>
                <a:ext uri="{FF2B5EF4-FFF2-40B4-BE49-F238E27FC236}">
                  <a16:creationId xmlns:a16="http://schemas.microsoft.com/office/drawing/2014/main" id="{18EFD8B5-B2E0-448F-B0F4-A4ABA427107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1EB43B-9CAA-4A82-8641-45A6FEF4B94C}"/>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D2ECB9-4EB8-4EAD-9293-3D1C8E3B326B}"/>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354B6832-0482-48B0-96C7-7700F9821234}"/>
              </a:ext>
            </a:extLst>
          </p:cNvPr>
          <p:cNvGrpSpPr/>
          <p:nvPr/>
        </p:nvGrpSpPr>
        <p:grpSpPr>
          <a:xfrm>
            <a:off x="7362887" y="4382550"/>
            <a:ext cx="3021971" cy="234880"/>
            <a:chOff x="1805695" y="5736431"/>
            <a:chExt cx="3510381" cy="234880"/>
          </a:xfrm>
        </p:grpSpPr>
        <p:cxnSp>
          <p:nvCxnSpPr>
            <p:cNvPr id="48" name="Straight Connector 47">
              <a:extLst>
                <a:ext uri="{FF2B5EF4-FFF2-40B4-BE49-F238E27FC236}">
                  <a16:creationId xmlns:a16="http://schemas.microsoft.com/office/drawing/2014/main" id="{D928FEF0-4F5D-43AD-9336-F77233D594CF}"/>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45BB8FB-D69C-486C-B298-DFB718C7D34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55E2E3-8FA6-43B9-B75A-1B0DCD4E75B4}"/>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object 6">
            <a:extLst>
              <a:ext uri="{FF2B5EF4-FFF2-40B4-BE49-F238E27FC236}">
                <a16:creationId xmlns:a16="http://schemas.microsoft.com/office/drawing/2014/main" id="{FE9B3B40-E880-4321-926F-8DF91E5616F4}"/>
              </a:ext>
            </a:extLst>
          </p:cNvPr>
          <p:cNvSpPr txBox="1"/>
          <p:nvPr/>
        </p:nvSpPr>
        <p:spPr>
          <a:xfrm>
            <a:off x="221450" y="6041282"/>
            <a:ext cx="11494299" cy="693753"/>
          </a:xfrm>
          <a:prstGeom prst="rect">
            <a:avLst/>
          </a:prstGeom>
        </p:spPr>
        <p:txBody>
          <a:bodyPr vert="horz" wrap="square" lIns="0" tIns="14706" rIns="0" bIns="0" rtlCol="0">
            <a:spAutoFit/>
          </a:bodyPr>
          <a:lstStyle/>
          <a:p>
            <a:pPr marL="14006">
              <a:spcBef>
                <a:spcPts val="116"/>
              </a:spcBef>
            </a:pPr>
            <a:r>
              <a:rPr sz="2206" dirty="0">
                <a:latin typeface="Trebuchet MS"/>
                <a:cs typeface="Trebuchet MS"/>
              </a:rPr>
              <a:t>The </a:t>
            </a:r>
            <a:r>
              <a:rPr sz="2206" spc="-6" dirty="0">
                <a:latin typeface="Trebuchet MS"/>
                <a:cs typeface="Trebuchet MS"/>
              </a:rPr>
              <a:t>network </a:t>
            </a:r>
            <a:r>
              <a:rPr sz="2206" dirty="0">
                <a:latin typeface="Trebuchet MS"/>
                <a:cs typeface="Trebuchet MS"/>
              </a:rPr>
              <a:t>layer </a:t>
            </a:r>
            <a:r>
              <a:rPr sz="2206" spc="-6" dirty="0">
                <a:latin typeface="Trebuchet MS"/>
                <a:cs typeface="Trebuchet MS"/>
              </a:rPr>
              <a:t>is </a:t>
            </a:r>
            <a:r>
              <a:rPr sz="2206" dirty="0">
                <a:latin typeface="Trebuchet MS"/>
                <a:cs typeface="Trebuchet MS"/>
              </a:rPr>
              <a:t>responsible for the </a:t>
            </a:r>
            <a:r>
              <a:rPr sz="2206" spc="-6" dirty="0">
                <a:latin typeface="Trebuchet MS"/>
                <a:cs typeface="Trebuchet MS"/>
              </a:rPr>
              <a:t>delivery </a:t>
            </a:r>
            <a:r>
              <a:rPr sz="2206" dirty="0">
                <a:latin typeface="Trebuchet MS"/>
                <a:cs typeface="Trebuchet MS"/>
              </a:rPr>
              <a:t>of</a:t>
            </a:r>
            <a:r>
              <a:rPr sz="2206" spc="-182" dirty="0">
                <a:latin typeface="Trebuchet MS"/>
                <a:cs typeface="Trebuchet MS"/>
              </a:rPr>
              <a:t> </a:t>
            </a:r>
            <a:r>
              <a:rPr sz="2206" spc="6" dirty="0">
                <a:latin typeface="Trebuchet MS"/>
                <a:cs typeface="Trebuchet MS"/>
              </a:rPr>
              <a:t>individual</a:t>
            </a:r>
            <a:r>
              <a:rPr lang="en-GB" sz="2206" spc="6" dirty="0">
                <a:latin typeface="Trebuchet MS"/>
                <a:cs typeface="Trebuchet MS"/>
              </a:rPr>
              <a:t> </a:t>
            </a:r>
            <a:r>
              <a:rPr sz="2206" spc="-6" dirty="0">
                <a:latin typeface="Trebuchet MS"/>
                <a:cs typeface="Trebuchet MS"/>
              </a:rPr>
              <a:t>packets </a:t>
            </a:r>
            <a:r>
              <a:rPr sz="2206" dirty="0">
                <a:latin typeface="Trebuchet MS"/>
                <a:cs typeface="Trebuchet MS"/>
              </a:rPr>
              <a:t>from </a:t>
            </a:r>
            <a:r>
              <a:rPr sz="2206" spc="-6" dirty="0">
                <a:latin typeface="Trebuchet MS"/>
                <a:cs typeface="Trebuchet MS"/>
              </a:rPr>
              <a:t>the source </a:t>
            </a:r>
            <a:r>
              <a:rPr sz="2206" dirty="0">
                <a:latin typeface="Trebuchet MS"/>
                <a:cs typeface="Trebuchet MS"/>
              </a:rPr>
              <a:t>host </a:t>
            </a:r>
            <a:r>
              <a:rPr sz="2206" spc="-6" dirty="0">
                <a:latin typeface="Trebuchet MS"/>
                <a:cs typeface="Trebuchet MS"/>
              </a:rPr>
              <a:t>to the </a:t>
            </a:r>
            <a:r>
              <a:rPr sz="2206" dirty="0">
                <a:latin typeface="Trebuchet MS"/>
                <a:cs typeface="Trebuchet MS"/>
              </a:rPr>
              <a:t>destination</a:t>
            </a:r>
            <a:r>
              <a:rPr sz="2206" spc="-94" dirty="0">
                <a:latin typeface="Trebuchet MS"/>
                <a:cs typeface="Trebuchet MS"/>
              </a:rPr>
              <a:t> </a:t>
            </a:r>
            <a:r>
              <a:rPr sz="2206" dirty="0">
                <a:latin typeface="Trebuchet MS"/>
                <a:cs typeface="Trebuchet MS"/>
              </a:rPr>
              <a:t>host.</a:t>
            </a:r>
          </a:p>
        </p:txBody>
      </p:sp>
    </p:spTree>
    <p:extLst>
      <p:ext uri="{BB962C8B-B14F-4D97-AF65-F5344CB8AC3E}">
        <p14:creationId xmlns:p14="http://schemas.microsoft.com/office/powerpoint/2010/main" val="9210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par>
                          <p:cTn id="36" fill="hold">
                            <p:stCondLst>
                              <p:cond delay="3500"/>
                            </p:stCondLst>
                            <p:childTnLst>
                              <p:par>
                                <p:cTn id="37" presetID="1"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3500"/>
                            </p:stCondLst>
                            <p:childTnLst>
                              <p:par>
                                <p:cTn id="40" presetID="1"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8" grpId="0" animBg="1"/>
      <p:bldP spid="8" grpId="0" animBg="1"/>
      <p:bldP spid="9" grpId="0" animBg="1"/>
      <p:bldP spid="49" grpId="0"/>
      <p:bldP spid="50" grpId="0" animBg="1"/>
      <p:bldP spid="51" grpId="0" animBg="1"/>
      <p:bldP spid="31" grpId="0" animBg="1"/>
      <p:bldP spid="37" grpId="0" animBg="1"/>
      <p:bldP spid="37" grpId="1" animBg="1"/>
      <p:bldP spid="40" grpId="0"/>
      <p:bldP spid="43" grpId="0" animBg="1"/>
      <p:bldP spid="53"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E8CD21BD-7585-40A0-B813-3B05DF5566A5}"/>
              </a:ext>
            </a:extLst>
          </p:cNvPr>
          <p:cNvSpPr/>
          <p:nvPr/>
        </p:nvSpPr>
        <p:spPr>
          <a:xfrm>
            <a:off x="9244303" y="4240997"/>
            <a:ext cx="866775" cy="104777"/>
          </a:xfrm>
          <a:prstGeom prst="rightArrow">
            <a:avLst/>
          </a:prstGeom>
          <a:solidFill>
            <a:srgbClr val="FF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0A78B683-04A7-4DE4-BD6B-19FE61854C12}"/>
              </a:ext>
            </a:extLst>
          </p:cNvPr>
          <p:cNvCxnSpPr>
            <a:cxnSpLocks/>
          </p:cNvCxnSpPr>
          <p:nvPr/>
        </p:nvCxnSpPr>
        <p:spPr>
          <a:xfrm>
            <a:off x="8360741" y="3667965"/>
            <a:ext cx="625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14B33EB-BBDF-4D52-A143-16118BB2AB6C}"/>
              </a:ext>
            </a:extLst>
          </p:cNvPr>
          <p:cNvCxnSpPr>
            <a:cxnSpLocks/>
          </p:cNvCxnSpPr>
          <p:nvPr/>
        </p:nvCxnSpPr>
        <p:spPr>
          <a:xfrm>
            <a:off x="7240368" y="3675548"/>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32D23-D50B-4117-939B-116ECFCCA9AB}"/>
              </a:ext>
            </a:extLst>
          </p:cNvPr>
          <p:cNvCxnSpPr>
            <a:cxnSpLocks/>
          </p:cNvCxnSpPr>
          <p:nvPr/>
        </p:nvCxnSpPr>
        <p:spPr>
          <a:xfrm>
            <a:off x="3371232" y="3096029"/>
            <a:ext cx="1815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4A8591-ADC4-4650-A152-76221FB476C7}"/>
              </a:ext>
            </a:extLst>
          </p:cNvPr>
          <p:cNvCxnSpPr>
            <a:cxnSpLocks/>
          </p:cNvCxnSpPr>
          <p:nvPr/>
        </p:nvCxnSpPr>
        <p:spPr>
          <a:xfrm>
            <a:off x="4320700" y="3096029"/>
            <a:ext cx="365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557E6B-3B46-41C5-86EB-6B24D30C32BB}"/>
              </a:ext>
            </a:extLst>
          </p:cNvPr>
          <p:cNvCxnSpPr>
            <a:cxnSpLocks/>
            <a:endCxn id="22" idx="1"/>
          </p:cNvCxnSpPr>
          <p:nvPr/>
        </p:nvCxnSpPr>
        <p:spPr>
          <a:xfrm flipV="1">
            <a:off x="6386584" y="3678163"/>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8DD3854-9C8E-4B92-9914-158E8EA33326}"/>
              </a:ext>
            </a:extLst>
          </p:cNvPr>
          <p:cNvCxnSpPr>
            <a:cxnSpLocks/>
          </p:cNvCxnSpPr>
          <p:nvPr/>
        </p:nvCxnSpPr>
        <p:spPr>
          <a:xfrm>
            <a:off x="5249562" y="3130064"/>
            <a:ext cx="477205" cy="41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5ED294A-537D-491C-8A1A-62CA8E064698}"/>
              </a:ext>
            </a:extLst>
          </p:cNvPr>
          <p:cNvSpPr/>
          <p:nvPr/>
        </p:nvSpPr>
        <p:spPr>
          <a:xfrm>
            <a:off x="3362128" y="3067661"/>
            <a:ext cx="187833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92F57C4-16DB-4FA4-9F72-2DE72E4B5FE3}"/>
              </a:ext>
            </a:extLst>
          </p:cNvPr>
          <p:cNvSpPr/>
          <p:nvPr/>
        </p:nvSpPr>
        <p:spPr>
          <a:xfrm rot="2584417">
            <a:off x="5105488" y="3344369"/>
            <a:ext cx="8316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6E04DC5C-463D-486B-A46B-7A89AAE34607}"/>
              </a:ext>
            </a:extLst>
          </p:cNvPr>
          <p:cNvSpPr/>
          <p:nvPr/>
        </p:nvSpPr>
        <p:spPr>
          <a:xfrm>
            <a:off x="5809539" y="3632775"/>
            <a:ext cx="33192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E9C05CD9-F351-40B4-956D-8F70BD5E3BF8}"/>
              </a:ext>
            </a:extLst>
          </p:cNvPr>
          <p:cNvCxnSpPr>
            <a:cxnSpLocks/>
          </p:cNvCxnSpPr>
          <p:nvPr/>
        </p:nvCxnSpPr>
        <p:spPr>
          <a:xfrm>
            <a:off x="8360741" y="2493118"/>
            <a:ext cx="625063" cy="7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90DF36-DDDC-4E6E-B241-8487B681C682}"/>
              </a:ext>
            </a:extLst>
          </p:cNvPr>
          <p:cNvCxnSpPr>
            <a:cxnSpLocks/>
          </p:cNvCxnSpPr>
          <p:nvPr/>
        </p:nvCxnSpPr>
        <p:spPr>
          <a:xfrm>
            <a:off x="7240368" y="2500703"/>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6B3844A-B40B-427B-90C0-CE19001C870C}"/>
              </a:ext>
            </a:extLst>
          </p:cNvPr>
          <p:cNvSpPr>
            <a:spLocks noGrp="1"/>
          </p:cNvSpPr>
          <p:nvPr>
            <p:ph type="title"/>
          </p:nvPr>
        </p:nvSpPr>
        <p:spPr/>
        <p:txBody>
          <a:bodyPr/>
          <a:lstStyle/>
          <a:p>
            <a:r>
              <a:rPr lang="en-GB" spc="-5" dirty="0"/>
              <a:t>Source to Destination Delivery</a:t>
            </a:r>
            <a:endParaRPr lang="en-GB" dirty="0"/>
          </a:p>
        </p:txBody>
      </p:sp>
      <p:sp>
        <p:nvSpPr>
          <p:cNvPr id="4" name="Oval 3">
            <a:extLst>
              <a:ext uri="{FF2B5EF4-FFF2-40B4-BE49-F238E27FC236}">
                <a16:creationId xmlns:a16="http://schemas.microsoft.com/office/drawing/2014/main" id="{ECF9EFF3-743C-43FE-A5DA-5B378B18F2C4}"/>
              </a:ext>
            </a:extLst>
          </p:cNvPr>
          <p:cNvSpPr/>
          <p:nvPr/>
        </p:nvSpPr>
        <p:spPr>
          <a:xfrm>
            <a:off x="2945780" y="4024888"/>
            <a:ext cx="6502535" cy="523875"/>
          </a:xfrm>
          <a:prstGeom prst="ellipse">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B70603-DFAD-44C7-A5AE-2E5276243337}"/>
              </a:ext>
            </a:extLst>
          </p:cNvPr>
          <p:cNvSpPr txBox="1"/>
          <p:nvPr/>
        </p:nvSpPr>
        <p:spPr>
          <a:xfrm>
            <a:off x="10057505" y="4102044"/>
            <a:ext cx="1604093" cy="369332"/>
          </a:xfrm>
          <a:prstGeom prst="rect">
            <a:avLst/>
          </a:prstGeom>
          <a:solidFill>
            <a:srgbClr val="FF0000">
              <a:alpha val="32000"/>
            </a:srgbClr>
          </a:solidFill>
        </p:spPr>
        <p:txBody>
          <a:bodyPr wrap="none" rtlCol="0">
            <a:spAutoFit/>
          </a:bodyPr>
          <a:lstStyle/>
          <a:p>
            <a:r>
              <a:rPr lang="en-GB" dirty="0"/>
              <a:t>Data Link Layer</a:t>
            </a:r>
          </a:p>
        </p:txBody>
      </p:sp>
      <p:grpSp>
        <p:nvGrpSpPr>
          <p:cNvPr id="15" name="Group 14">
            <a:extLst>
              <a:ext uri="{FF2B5EF4-FFF2-40B4-BE49-F238E27FC236}">
                <a16:creationId xmlns:a16="http://schemas.microsoft.com/office/drawing/2014/main" id="{98BD96FA-79C9-4E53-904A-56DC09887ABB}"/>
              </a:ext>
            </a:extLst>
          </p:cNvPr>
          <p:cNvGrpSpPr/>
          <p:nvPr/>
        </p:nvGrpSpPr>
        <p:grpSpPr>
          <a:xfrm>
            <a:off x="3439692" y="2771338"/>
            <a:ext cx="995460" cy="577850"/>
            <a:chOff x="10287129" y="5705246"/>
            <a:chExt cx="995460" cy="577850"/>
          </a:xfrm>
        </p:grpSpPr>
        <p:pic>
          <p:nvPicPr>
            <p:cNvPr id="9" name="Picture 26" descr="C:\Users\ecoffey\AppData\Local\Temp\Rar$DRa0.173\30019_Device_database_unreachable_256.png">
              <a:extLst>
                <a:ext uri="{FF2B5EF4-FFF2-40B4-BE49-F238E27FC236}">
                  <a16:creationId xmlns:a16="http://schemas.microsoft.com/office/drawing/2014/main" id="{8C0D0781-7529-4F71-9CAE-7F91FC18A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1E7CDF-FC25-4406-98ED-D0D0320E4DD0}"/>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11" name="Group 10">
            <a:extLst>
              <a:ext uri="{FF2B5EF4-FFF2-40B4-BE49-F238E27FC236}">
                <a16:creationId xmlns:a16="http://schemas.microsoft.com/office/drawing/2014/main" id="{D0CB2E11-2BC4-41F4-A05F-7C11FBE812A3}"/>
              </a:ext>
            </a:extLst>
          </p:cNvPr>
          <p:cNvGrpSpPr/>
          <p:nvPr/>
        </p:nvGrpSpPr>
        <p:grpSpPr>
          <a:xfrm>
            <a:off x="4685813" y="2907583"/>
            <a:ext cx="567797" cy="305361"/>
            <a:chOff x="10517786" y="5232754"/>
            <a:chExt cx="567797" cy="305361"/>
          </a:xfrm>
        </p:grpSpPr>
        <p:pic>
          <p:nvPicPr>
            <p:cNvPr id="12" name="Picture 10" descr="C:\Users\ecoffey\AppData\Local\Temp\Rar$DRa0.891\Cisco Icons November\30019_Device_database_3036\Png_256\30019_Device_database_3036_critical_256.png">
              <a:extLst>
                <a:ext uri="{FF2B5EF4-FFF2-40B4-BE49-F238E27FC236}">
                  <a16:creationId xmlns:a16="http://schemas.microsoft.com/office/drawing/2014/main" id="{257D6D87-1FD4-4807-A8EB-81B7BBAD3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C55F352-4A4B-412F-AD5F-4EC0D67B7B31}"/>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pic>
        <p:nvPicPr>
          <p:cNvPr id="17" name="Picture 16">
            <a:extLst>
              <a:ext uri="{FF2B5EF4-FFF2-40B4-BE49-F238E27FC236}">
                <a16:creationId xmlns:a16="http://schemas.microsoft.com/office/drawing/2014/main" id="{0591CA5E-9A0B-4168-B667-D1C20F697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845" y="2653634"/>
            <a:ext cx="695554" cy="695554"/>
          </a:xfrm>
          <a:prstGeom prst="rect">
            <a:avLst/>
          </a:prstGeom>
        </p:spPr>
      </p:pic>
      <p:sp>
        <p:nvSpPr>
          <p:cNvPr id="18" name="Rectangle 17">
            <a:extLst>
              <a:ext uri="{FF2B5EF4-FFF2-40B4-BE49-F238E27FC236}">
                <a16:creationId xmlns:a16="http://schemas.microsoft.com/office/drawing/2014/main" id="{E123338B-C361-417E-98B0-334E686BF669}"/>
              </a:ext>
            </a:extLst>
          </p:cNvPr>
          <p:cNvSpPr/>
          <p:nvPr/>
        </p:nvSpPr>
        <p:spPr>
          <a:xfrm>
            <a:off x="2571922"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A2DB2A6-C80A-4C40-BF09-A49BE1E4D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3221126"/>
            <a:ext cx="695554" cy="695554"/>
          </a:xfrm>
          <a:prstGeom prst="rect">
            <a:avLst/>
          </a:prstGeom>
        </p:spPr>
      </p:pic>
      <p:pic>
        <p:nvPicPr>
          <p:cNvPr id="20" name="Picture 19">
            <a:extLst>
              <a:ext uri="{FF2B5EF4-FFF2-40B4-BE49-F238E27FC236}">
                <a16:creationId xmlns:a16="http://schemas.microsoft.com/office/drawing/2014/main" id="{B0DA48EF-CC73-4F89-9EF2-CF0731286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2079753"/>
            <a:ext cx="695554" cy="695554"/>
          </a:xfrm>
          <a:prstGeom prst="rect">
            <a:avLst/>
          </a:prstGeom>
        </p:spPr>
      </p:pic>
      <p:grpSp>
        <p:nvGrpSpPr>
          <p:cNvPr id="21" name="Group 20">
            <a:extLst>
              <a:ext uri="{FF2B5EF4-FFF2-40B4-BE49-F238E27FC236}">
                <a16:creationId xmlns:a16="http://schemas.microsoft.com/office/drawing/2014/main" id="{19001AC0-7ACF-46A7-8F4B-5E34CBB6CA09}"/>
              </a:ext>
            </a:extLst>
          </p:cNvPr>
          <p:cNvGrpSpPr/>
          <p:nvPr/>
        </p:nvGrpSpPr>
        <p:grpSpPr>
          <a:xfrm>
            <a:off x="6670726" y="3483615"/>
            <a:ext cx="567797" cy="305361"/>
            <a:chOff x="10517786" y="5232754"/>
            <a:chExt cx="567797" cy="305361"/>
          </a:xfrm>
        </p:grpSpPr>
        <p:pic>
          <p:nvPicPr>
            <p:cNvPr id="22" name="Picture 10" descr="C:\Users\ecoffey\AppData\Local\Temp\Rar$DRa0.891\Cisco Icons November\30019_Device_database_3036\Png_256\30019_Device_database_3036_critical_256.png">
              <a:extLst>
                <a:ext uri="{FF2B5EF4-FFF2-40B4-BE49-F238E27FC236}">
                  <a16:creationId xmlns:a16="http://schemas.microsoft.com/office/drawing/2014/main" id="{407404AF-3256-4D09-931C-F2A1B5F23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79DCBC6-66CC-4A3E-89A4-E8AAC751611D}"/>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24" name="Group 23">
            <a:extLst>
              <a:ext uri="{FF2B5EF4-FFF2-40B4-BE49-F238E27FC236}">
                <a16:creationId xmlns:a16="http://schemas.microsoft.com/office/drawing/2014/main" id="{85C69738-A675-4FC6-817E-B07232A90C04}"/>
              </a:ext>
            </a:extLst>
          </p:cNvPr>
          <p:cNvGrpSpPr/>
          <p:nvPr/>
        </p:nvGrpSpPr>
        <p:grpSpPr>
          <a:xfrm>
            <a:off x="6670726" y="2318756"/>
            <a:ext cx="567797" cy="305361"/>
            <a:chOff x="10517786" y="5232754"/>
            <a:chExt cx="567797" cy="305361"/>
          </a:xfrm>
        </p:grpSpPr>
        <p:pic>
          <p:nvPicPr>
            <p:cNvPr id="25" name="Picture 10" descr="C:\Users\ecoffey\AppData\Local\Temp\Rar$DRa0.891\Cisco Icons November\30019_Device_database_3036\Png_256\30019_Device_database_3036_critical_256.png">
              <a:extLst>
                <a:ext uri="{FF2B5EF4-FFF2-40B4-BE49-F238E27FC236}">
                  <a16:creationId xmlns:a16="http://schemas.microsoft.com/office/drawing/2014/main" id="{5EA9595F-5389-4FC8-B437-65DBFF12D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CC4DFF5-B6D1-4033-8468-C84D8CB7EEB4}"/>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27" name="Group 26">
            <a:extLst>
              <a:ext uri="{FF2B5EF4-FFF2-40B4-BE49-F238E27FC236}">
                <a16:creationId xmlns:a16="http://schemas.microsoft.com/office/drawing/2014/main" id="{23810094-F700-4D5B-B394-6764EFAD08AB}"/>
              </a:ext>
            </a:extLst>
          </p:cNvPr>
          <p:cNvGrpSpPr/>
          <p:nvPr/>
        </p:nvGrpSpPr>
        <p:grpSpPr>
          <a:xfrm>
            <a:off x="5505576" y="3347370"/>
            <a:ext cx="995460" cy="577850"/>
            <a:chOff x="10287129" y="5705246"/>
            <a:chExt cx="995460" cy="577850"/>
          </a:xfrm>
        </p:grpSpPr>
        <p:pic>
          <p:nvPicPr>
            <p:cNvPr id="28" name="Picture 26" descr="C:\Users\ecoffey\AppData\Local\Temp\Rar$DRa0.173\30019_Device_database_unreachable_256.png">
              <a:extLst>
                <a:ext uri="{FF2B5EF4-FFF2-40B4-BE49-F238E27FC236}">
                  <a16:creationId xmlns:a16="http://schemas.microsoft.com/office/drawing/2014/main" id="{998E0F35-19B3-4DCA-B28E-98BE5DFCB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E313135-EDCB-4AD9-92F9-903E39786B35}"/>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0" name="Group 29">
            <a:extLst>
              <a:ext uri="{FF2B5EF4-FFF2-40B4-BE49-F238E27FC236}">
                <a16:creationId xmlns:a16="http://schemas.microsoft.com/office/drawing/2014/main" id="{8BD137FA-C649-4C17-918A-4B24BC09FB64}"/>
              </a:ext>
            </a:extLst>
          </p:cNvPr>
          <p:cNvGrpSpPr/>
          <p:nvPr/>
        </p:nvGrpSpPr>
        <p:grpSpPr>
          <a:xfrm>
            <a:off x="7496937" y="3347370"/>
            <a:ext cx="995460" cy="577850"/>
            <a:chOff x="10287129" y="5705246"/>
            <a:chExt cx="995460" cy="577850"/>
          </a:xfrm>
        </p:grpSpPr>
        <p:pic>
          <p:nvPicPr>
            <p:cNvPr id="31" name="Picture 26" descr="C:\Users\ecoffey\AppData\Local\Temp\Rar$DRa0.173\30019_Device_database_unreachable_256.png">
              <a:extLst>
                <a:ext uri="{FF2B5EF4-FFF2-40B4-BE49-F238E27FC236}">
                  <a16:creationId xmlns:a16="http://schemas.microsoft.com/office/drawing/2014/main" id="{FD0FA650-ADA1-490E-B53A-AA9D3BC66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53E128F-2814-48D0-A79E-E77CA2552639}"/>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3" name="Group 32">
            <a:extLst>
              <a:ext uri="{FF2B5EF4-FFF2-40B4-BE49-F238E27FC236}">
                <a16:creationId xmlns:a16="http://schemas.microsoft.com/office/drawing/2014/main" id="{92065640-8DE0-4500-BBBF-E69FDA55E900}"/>
              </a:ext>
            </a:extLst>
          </p:cNvPr>
          <p:cNvGrpSpPr/>
          <p:nvPr/>
        </p:nvGrpSpPr>
        <p:grpSpPr>
          <a:xfrm>
            <a:off x="5505576" y="2182511"/>
            <a:ext cx="995460" cy="577850"/>
            <a:chOff x="10287129" y="5705246"/>
            <a:chExt cx="995460" cy="577850"/>
          </a:xfrm>
        </p:grpSpPr>
        <p:pic>
          <p:nvPicPr>
            <p:cNvPr id="34" name="Picture 26" descr="C:\Users\ecoffey\AppData\Local\Temp\Rar$DRa0.173\30019_Device_database_unreachable_256.png">
              <a:extLst>
                <a:ext uri="{FF2B5EF4-FFF2-40B4-BE49-F238E27FC236}">
                  <a16:creationId xmlns:a16="http://schemas.microsoft.com/office/drawing/2014/main" id="{58AD84F6-9102-46A0-9F88-4F978DA8A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A53EE97-E411-4CFA-AFC0-305F258D267B}"/>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6" name="Group 35">
            <a:extLst>
              <a:ext uri="{FF2B5EF4-FFF2-40B4-BE49-F238E27FC236}">
                <a16:creationId xmlns:a16="http://schemas.microsoft.com/office/drawing/2014/main" id="{17C979E9-24D0-44D7-97E8-B55059ADA799}"/>
              </a:ext>
            </a:extLst>
          </p:cNvPr>
          <p:cNvGrpSpPr/>
          <p:nvPr/>
        </p:nvGrpSpPr>
        <p:grpSpPr>
          <a:xfrm>
            <a:off x="7490784" y="2182511"/>
            <a:ext cx="995460" cy="577850"/>
            <a:chOff x="10287129" y="5705246"/>
            <a:chExt cx="995460" cy="577850"/>
          </a:xfrm>
        </p:grpSpPr>
        <p:pic>
          <p:nvPicPr>
            <p:cNvPr id="37" name="Picture 26" descr="C:\Users\ecoffey\AppData\Local\Temp\Rar$DRa0.173\30019_Device_database_unreachable_256.png">
              <a:extLst>
                <a:ext uri="{FF2B5EF4-FFF2-40B4-BE49-F238E27FC236}">
                  <a16:creationId xmlns:a16="http://schemas.microsoft.com/office/drawing/2014/main" id="{890B9883-E5F2-4BC7-86B6-338DC655C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55400C0-F0B3-45F7-A792-D36A862689D4}"/>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sp>
        <p:nvSpPr>
          <p:cNvPr id="39" name="TextBox 38">
            <a:extLst>
              <a:ext uri="{FF2B5EF4-FFF2-40B4-BE49-F238E27FC236}">
                <a16:creationId xmlns:a16="http://schemas.microsoft.com/office/drawing/2014/main" id="{45858CF9-E297-4B51-ACB7-1543F04C611D}"/>
              </a:ext>
            </a:extLst>
          </p:cNvPr>
          <p:cNvSpPr txBox="1"/>
          <p:nvPr/>
        </p:nvSpPr>
        <p:spPr>
          <a:xfrm>
            <a:off x="2933764" y="3243907"/>
            <a:ext cx="317716" cy="369332"/>
          </a:xfrm>
          <a:prstGeom prst="rect">
            <a:avLst/>
          </a:prstGeom>
          <a:noFill/>
        </p:spPr>
        <p:txBody>
          <a:bodyPr wrap="none" rtlCol="0">
            <a:spAutoFit/>
          </a:bodyPr>
          <a:lstStyle/>
          <a:p>
            <a:r>
              <a:rPr lang="en-GB" dirty="0"/>
              <a:t>A</a:t>
            </a:r>
          </a:p>
        </p:txBody>
      </p:sp>
      <p:sp>
        <p:nvSpPr>
          <p:cNvPr id="40" name="TextBox 39">
            <a:extLst>
              <a:ext uri="{FF2B5EF4-FFF2-40B4-BE49-F238E27FC236}">
                <a16:creationId xmlns:a16="http://schemas.microsoft.com/office/drawing/2014/main" id="{30D9255F-6B46-4C6F-AC83-6A211303CC52}"/>
              </a:ext>
            </a:extLst>
          </p:cNvPr>
          <p:cNvSpPr txBox="1"/>
          <p:nvPr/>
        </p:nvSpPr>
        <p:spPr>
          <a:xfrm>
            <a:off x="6795766" y="2546668"/>
            <a:ext cx="317716" cy="369332"/>
          </a:xfrm>
          <a:prstGeom prst="rect">
            <a:avLst/>
          </a:prstGeom>
          <a:noFill/>
        </p:spPr>
        <p:txBody>
          <a:bodyPr wrap="none" rtlCol="0">
            <a:spAutoFit/>
          </a:bodyPr>
          <a:lstStyle/>
          <a:p>
            <a:r>
              <a:rPr lang="en-GB" dirty="0"/>
              <a:t>C</a:t>
            </a:r>
          </a:p>
        </p:txBody>
      </p:sp>
      <p:sp>
        <p:nvSpPr>
          <p:cNvPr id="41" name="TextBox 40">
            <a:extLst>
              <a:ext uri="{FF2B5EF4-FFF2-40B4-BE49-F238E27FC236}">
                <a16:creationId xmlns:a16="http://schemas.microsoft.com/office/drawing/2014/main" id="{60E1A572-4C16-4E49-854D-762C233A8403}"/>
              </a:ext>
            </a:extLst>
          </p:cNvPr>
          <p:cNvSpPr txBox="1"/>
          <p:nvPr/>
        </p:nvSpPr>
        <p:spPr>
          <a:xfrm>
            <a:off x="4810853" y="3119256"/>
            <a:ext cx="317716" cy="369332"/>
          </a:xfrm>
          <a:prstGeom prst="rect">
            <a:avLst/>
          </a:prstGeom>
          <a:noFill/>
        </p:spPr>
        <p:txBody>
          <a:bodyPr wrap="none" rtlCol="0">
            <a:spAutoFit/>
          </a:bodyPr>
          <a:lstStyle/>
          <a:p>
            <a:r>
              <a:rPr lang="en-GB" dirty="0"/>
              <a:t>B</a:t>
            </a:r>
          </a:p>
        </p:txBody>
      </p:sp>
      <p:sp>
        <p:nvSpPr>
          <p:cNvPr id="42" name="TextBox 41">
            <a:extLst>
              <a:ext uri="{FF2B5EF4-FFF2-40B4-BE49-F238E27FC236}">
                <a16:creationId xmlns:a16="http://schemas.microsoft.com/office/drawing/2014/main" id="{71EB54DE-94BF-4EC7-9D81-C5C4E4035DD5}"/>
              </a:ext>
            </a:extLst>
          </p:cNvPr>
          <p:cNvSpPr txBox="1"/>
          <p:nvPr/>
        </p:nvSpPr>
        <p:spPr>
          <a:xfrm>
            <a:off x="6806186" y="3708813"/>
            <a:ext cx="296876" cy="369332"/>
          </a:xfrm>
          <a:prstGeom prst="rect">
            <a:avLst/>
          </a:prstGeom>
          <a:noFill/>
        </p:spPr>
        <p:txBody>
          <a:bodyPr wrap="none" rtlCol="0">
            <a:spAutoFit/>
          </a:bodyPr>
          <a:lstStyle/>
          <a:p>
            <a:r>
              <a:rPr lang="en-GB" dirty="0"/>
              <a:t>E</a:t>
            </a:r>
          </a:p>
        </p:txBody>
      </p:sp>
      <p:sp>
        <p:nvSpPr>
          <p:cNvPr id="43" name="TextBox 42">
            <a:extLst>
              <a:ext uri="{FF2B5EF4-FFF2-40B4-BE49-F238E27FC236}">
                <a16:creationId xmlns:a16="http://schemas.microsoft.com/office/drawing/2014/main" id="{AB4E670C-CB9C-458A-853A-8485E8EAD043}"/>
              </a:ext>
            </a:extLst>
          </p:cNvPr>
          <p:cNvSpPr txBox="1"/>
          <p:nvPr/>
        </p:nvSpPr>
        <p:spPr>
          <a:xfrm>
            <a:off x="8936881" y="2722554"/>
            <a:ext cx="327334" cy="369332"/>
          </a:xfrm>
          <a:prstGeom prst="rect">
            <a:avLst/>
          </a:prstGeom>
          <a:noFill/>
        </p:spPr>
        <p:txBody>
          <a:bodyPr wrap="none" rtlCol="0">
            <a:spAutoFit/>
          </a:bodyPr>
          <a:lstStyle/>
          <a:p>
            <a:r>
              <a:rPr lang="en-GB" dirty="0"/>
              <a:t>D</a:t>
            </a:r>
          </a:p>
        </p:txBody>
      </p:sp>
      <p:sp>
        <p:nvSpPr>
          <p:cNvPr id="44" name="TextBox 43">
            <a:extLst>
              <a:ext uri="{FF2B5EF4-FFF2-40B4-BE49-F238E27FC236}">
                <a16:creationId xmlns:a16="http://schemas.microsoft.com/office/drawing/2014/main" id="{B951FCE5-E4F1-47BD-907A-7014B4D0E6B9}"/>
              </a:ext>
            </a:extLst>
          </p:cNvPr>
          <p:cNvSpPr txBox="1"/>
          <p:nvPr/>
        </p:nvSpPr>
        <p:spPr>
          <a:xfrm>
            <a:off x="4401671" y="2514895"/>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5" name="TextBox 44">
            <a:extLst>
              <a:ext uri="{FF2B5EF4-FFF2-40B4-BE49-F238E27FC236}">
                <a16:creationId xmlns:a16="http://schemas.microsoft.com/office/drawing/2014/main" id="{FFEA183C-A73B-4E23-BDC4-18792DD96A20}"/>
              </a:ext>
            </a:extLst>
          </p:cNvPr>
          <p:cNvSpPr txBox="1"/>
          <p:nvPr/>
        </p:nvSpPr>
        <p:spPr>
          <a:xfrm>
            <a:off x="6386584" y="1928787"/>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6" name="TextBox 45">
            <a:extLst>
              <a:ext uri="{FF2B5EF4-FFF2-40B4-BE49-F238E27FC236}">
                <a16:creationId xmlns:a16="http://schemas.microsoft.com/office/drawing/2014/main" id="{5C227B27-2235-485F-A10C-DA066B846439}"/>
              </a:ext>
            </a:extLst>
          </p:cNvPr>
          <p:cNvSpPr txBox="1"/>
          <p:nvPr/>
        </p:nvSpPr>
        <p:spPr>
          <a:xfrm>
            <a:off x="6386584" y="3045268"/>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7" name="TextBox 46">
            <a:extLst>
              <a:ext uri="{FF2B5EF4-FFF2-40B4-BE49-F238E27FC236}">
                <a16:creationId xmlns:a16="http://schemas.microsoft.com/office/drawing/2014/main" id="{BB586C9F-E0DE-48D4-955F-232CF1034BB8}"/>
              </a:ext>
            </a:extLst>
          </p:cNvPr>
          <p:cNvSpPr txBox="1"/>
          <p:nvPr/>
        </p:nvSpPr>
        <p:spPr>
          <a:xfrm>
            <a:off x="2933764" y="5123618"/>
            <a:ext cx="317716" cy="369332"/>
          </a:xfrm>
          <a:prstGeom prst="rect">
            <a:avLst/>
          </a:prstGeom>
          <a:noFill/>
        </p:spPr>
        <p:txBody>
          <a:bodyPr wrap="none" rtlCol="0">
            <a:spAutoFit/>
          </a:bodyPr>
          <a:lstStyle/>
          <a:p>
            <a:r>
              <a:rPr lang="en-GB" dirty="0"/>
              <a:t>A</a:t>
            </a:r>
          </a:p>
        </p:txBody>
      </p:sp>
      <p:sp>
        <p:nvSpPr>
          <p:cNvPr id="48" name="TextBox 47">
            <a:extLst>
              <a:ext uri="{FF2B5EF4-FFF2-40B4-BE49-F238E27FC236}">
                <a16:creationId xmlns:a16="http://schemas.microsoft.com/office/drawing/2014/main" id="{B6F02EB0-1DFD-461E-85E4-156B3AE962F2}"/>
              </a:ext>
            </a:extLst>
          </p:cNvPr>
          <p:cNvSpPr txBox="1"/>
          <p:nvPr/>
        </p:nvSpPr>
        <p:spPr>
          <a:xfrm>
            <a:off x="4810853" y="5123618"/>
            <a:ext cx="317716" cy="369332"/>
          </a:xfrm>
          <a:prstGeom prst="rect">
            <a:avLst/>
          </a:prstGeom>
          <a:noFill/>
        </p:spPr>
        <p:txBody>
          <a:bodyPr wrap="none" rtlCol="0">
            <a:spAutoFit/>
          </a:bodyPr>
          <a:lstStyle/>
          <a:p>
            <a:r>
              <a:rPr lang="en-GB" dirty="0"/>
              <a:t>B</a:t>
            </a:r>
          </a:p>
        </p:txBody>
      </p:sp>
      <p:sp>
        <p:nvSpPr>
          <p:cNvPr id="49" name="TextBox 48">
            <a:extLst>
              <a:ext uri="{FF2B5EF4-FFF2-40B4-BE49-F238E27FC236}">
                <a16:creationId xmlns:a16="http://schemas.microsoft.com/office/drawing/2014/main" id="{9AEAA42E-8543-4939-9D12-456520272C69}"/>
              </a:ext>
            </a:extLst>
          </p:cNvPr>
          <p:cNvSpPr txBox="1"/>
          <p:nvPr/>
        </p:nvSpPr>
        <p:spPr>
          <a:xfrm>
            <a:off x="6806186" y="5123618"/>
            <a:ext cx="296876" cy="369332"/>
          </a:xfrm>
          <a:prstGeom prst="rect">
            <a:avLst/>
          </a:prstGeom>
          <a:noFill/>
        </p:spPr>
        <p:txBody>
          <a:bodyPr wrap="none" rtlCol="0">
            <a:spAutoFit/>
          </a:bodyPr>
          <a:lstStyle/>
          <a:p>
            <a:r>
              <a:rPr lang="en-GB" dirty="0"/>
              <a:t>E</a:t>
            </a:r>
          </a:p>
        </p:txBody>
      </p:sp>
      <p:sp>
        <p:nvSpPr>
          <p:cNvPr id="50" name="TextBox 49">
            <a:extLst>
              <a:ext uri="{FF2B5EF4-FFF2-40B4-BE49-F238E27FC236}">
                <a16:creationId xmlns:a16="http://schemas.microsoft.com/office/drawing/2014/main" id="{212D30C2-F8E0-457C-9894-D164BE0991D4}"/>
              </a:ext>
            </a:extLst>
          </p:cNvPr>
          <p:cNvSpPr txBox="1"/>
          <p:nvPr/>
        </p:nvSpPr>
        <p:spPr>
          <a:xfrm>
            <a:off x="8955316" y="5123618"/>
            <a:ext cx="290464" cy="369332"/>
          </a:xfrm>
          <a:prstGeom prst="rect">
            <a:avLst/>
          </a:prstGeom>
          <a:noFill/>
        </p:spPr>
        <p:txBody>
          <a:bodyPr wrap="none" rtlCol="0">
            <a:spAutoFit/>
          </a:bodyPr>
          <a:lstStyle/>
          <a:p>
            <a:r>
              <a:rPr lang="en-GB" dirty="0"/>
              <a:t>F</a:t>
            </a:r>
          </a:p>
        </p:txBody>
      </p:sp>
      <p:sp>
        <p:nvSpPr>
          <p:cNvPr id="51" name="TextBox 50">
            <a:extLst>
              <a:ext uri="{FF2B5EF4-FFF2-40B4-BE49-F238E27FC236}">
                <a16:creationId xmlns:a16="http://schemas.microsoft.com/office/drawing/2014/main" id="{4625EAD1-608F-4702-B67F-224BC115A2B7}"/>
              </a:ext>
            </a:extLst>
          </p:cNvPr>
          <p:cNvSpPr txBox="1"/>
          <p:nvPr/>
        </p:nvSpPr>
        <p:spPr>
          <a:xfrm>
            <a:off x="8955316" y="3770056"/>
            <a:ext cx="290464" cy="369332"/>
          </a:xfrm>
          <a:prstGeom prst="rect">
            <a:avLst/>
          </a:prstGeom>
          <a:noFill/>
        </p:spPr>
        <p:txBody>
          <a:bodyPr wrap="none" rtlCol="0">
            <a:spAutoFit/>
          </a:bodyPr>
          <a:lstStyle/>
          <a:p>
            <a:r>
              <a:rPr lang="en-GB" dirty="0"/>
              <a:t>F</a:t>
            </a:r>
          </a:p>
        </p:txBody>
      </p:sp>
      <p:sp>
        <p:nvSpPr>
          <p:cNvPr id="52" name="TextBox 51">
            <a:extLst>
              <a:ext uri="{FF2B5EF4-FFF2-40B4-BE49-F238E27FC236}">
                <a16:creationId xmlns:a16="http://schemas.microsoft.com/office/drawing/2014/main" id="{0ADC47EF-16C4-4B35-B2E1-9C80F9F00B0A}"/>
              </a:ext>
            </a:extLst>
          </p:cNvPr>
          <p:cNvSpPr txBox="1"/>
          <p:nvPr/>
        </p:nvSpPr>
        <p:spPr>
          <a:xfrm>
            <a:off x="3645588" y="5466341"/>
            <a:ext cx="725840" cy="276999"/>
          </a:xfrm>
          <a:prstGeom prst="rect">
            <a:avLst/>
          </a:prstGeom>
          <a:noFill/>
        </p:spPr>
        <p:txBody>
          <a:bodyPr wrap="none" rtlCol="0">
            <a:spAutoFit/>
          </a:bodyPr>
          <a:lstStyle/>
          <a:p>
            <a:r>
              <a:rPr lang="en-GB" sz="1200" dirty="0"/>
              <a:t>Network</a:t>
            </a:r>
          </a:p>
        </p:txBody>
      </p:sp>
      <p:sp>
        <p:nvSpPr>
          <p:cNvPr id="53" name="TextBox 52">
            <a:extLst>
              <a:ext uri="{FF2B5EF4-FFF2-40B4-BE49-F238E27FC236}">
                <a16:creationId xmlns:a16="http://schemas.microsoft.com/office/drawing/2014/main" id="{A0139676-46A4-41B9-95B1-66002FD5E400}"/>
              </a:ext>
            </a:extLst>
          </p:cNvPr>
          <p:cNvSpPr txBox="1"/>
          <p:nvPr/>
        </p:nvSpPr>
        <p:spPr>
          <a:xfrm>
            <a:off x="3633828" y="5818185"/>
            <a:ext cx="760080" cy="276999"/>
          </a:xfrm>
          <a:prstGeom prst="rect">
            <a:avLst/>
          </a:prstGeom>
          <a:noFill/>
        </p:spPr>
        <p:txBody>
          <a:bodyPr wrap="none" rtlCol="0">
            <a:spAutoFit/>
          </a:bodyPr>
          <a:lstStyle/>
          <a:p>
            <a:r>
              <a:rPr lang="en-GB" sz="1200" dirty="0"/>
              <a:t>Data Link</a:t>
            </a:r>
          </a:p>
        </p:txBody>
      </p:sp>
      <p:sp>
        <p:nvSpPr>
          <p:cNvPr id="54" name="TextBox 53">
            <a:extLst>
              <a:ext uri="{FF2B5EF4-FFF2-40B4-BE49-F238E27FC236}">
                <a16:creationId xmlns:a16="http://schemas.microsoft.com/office/drawing/2014/main" id="{5A6FC206-3865-4C3C-B64F-2292E0E6FD73}"/>
              </a:ext>
            </a:extLst>
          </p:cNvPr>
          <p:cNvSpPr txBox="1"/>
          <p:nvPr/>
        </p:nvSpPr>
        <p:spPr>
          <a:xfrm>
            <a:off x="3622068" y="6185269"/>
            <a:ext cx="679225" cy="276999"/>
          </a:xfrm>
          <a:prstGeom prst="rect">
            <a:avLst/>
          </a:prstGeom>
          <a:noFill/>
        </p:spPr>
        <p:txBody>
          <a:bodyPr wrap="none" rtlCol="0">
            <a:spAutoFit/>
          </a:bodyPr>
          <a:lstStyle/>
          <a:p>
            <a:r>
              <a:rPr lang="en-GB" sz="1200" dirty="0"/>
              <a:t>Physical</a:t>
            </a:r>
          </a:p>
        </p:txBody>
      </p:sp>
      <p:sp>
        <p:nvSpPr>
          <p:cNvPr id="55" name="Rectangle 54">
            <a:extLst>
              <a:ext uri="{FF2B5EF4-FFF2-40B4-BE49-F238E27FC236}">
                <a16:creationId xmlns:a16="http://schemas.microsoft.com/office/drawing/2014/main" id="{E41BE831-3130-451F-92FB-1EA886F2B0BE}"/>
              </a:ext>
            </a:extLst>
          </p:cNvPr>
          <p:cNvSpPr/>
          <p:nvPr/>
        </p:nvSpPr>
        <p:spPr>
          <a:xfrm>
            <a:off x="8579848"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978B4E5-348E-48E9-BE8C-A5AEA8AFB395}"/>
              </a:ext>
            </a:extLst>
          </p:cNvPr>
          <p:cNvSpPr/>
          <p:nvPr/>
        </p:nvSpPr>
        <p:spPr>
          <a:xfrm>
            <a:off x="4449011"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F960700-3C29-4E2C-873D-8B0045F49AC5}"/>
              </a:ext>
            </a:extLst>
          </p:cNvPr>
          <p:cNvSpPr/>
          <p:nvPr/>
        </p:nvSpPr>
        <p:spPr>
          <a:xfrm>
            <a:off x="6433924"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BFA8E6CC-6D24-4D89-9B11-C9B563D7236E}"/>
              </a:ext>
            </a:extLst>
          </p:cNvPr>
          <p:cNvSpPr txBox="1"/>
          <p:nvPr/>
        </p:nvSpPr>
        <p:spPr>
          <a:xfrm>
            <a:off x="5600260" y="5477406"/>
            <a:ext cx="725840" cy="276999"/>
          </a:xfrm>
          <a:prstGeom prst="rect">
            <a:avLst/>
          </a:prstGeom>
          <a:noFill/>
        </p:spPr>
        <p:txBody>
          <a:bodyPr wrap="none" rtlCol="0">
            <a:spAutoFit/>
          </a:bodyPr>
          <a:lstStyle/>
          <a:p>
            <a:r>
              <a:rPr lang="en-GB" sz="1200" dirty="0"/>
              <a:t>Network</a:t>
            </a:r>
          </a:p>
        </p:txBody>
      </p:sp>
      <p:sp>
        <p:nvSpPr>
          <p:cNvPr id="59" name="TextBox 58">
            <a:extLst>
              <a:ext uri="{FF2B5EF4-FFF2-40B4-BE49-F238E27FC236}">
                <a16:creationId xmlns:a16="http://schemas.microsoft.com/office/drawing/2014/main" id="{172435E7-D010-4C9F-9C7A-ADDA94CE0A2B}"/>
              </a:ext>
            </a:extLst>
          </p:cNvPr>
          <p:cNvSpPr txBox="1"/>
          <p:nvPr/>
        </p:nvSpPr>
        <p:spPr>
          <a:xfrm>
            <a:off x="5588500" y="5829250"/>
            <a:ext cx="760080" cy="276999"/>
          </a:xfrm>
          <a:prstGeom prst="rect">
            <a:avLst/>
          </a:prstGeom>
          <a:noFill/>
        </p:spPr>
        <p:txBody>
          <a:bodyPr wrap="none" rtlCol="0">
            <a:spAutoFit/>
          </a:bodyPr>
          <a:lstStyle/>
          <a:p>
            <a:r>
              <a:rPr lang="en-GB" sz="1200" dirty="0"/>
              <a:t>Data Link</a:t>
            </a:r>
          </a:p>
        </p:txBody>
      </p:sp>
      <p:sp>
        <p:nvSpPr>
          <p:cNvPr id="60" name="TextBox 59">
            <a:extLst>
              <a:ext uri="{FF2B5EF4-FFF2-40B4-BE49-F238E27FC236}">
                <a16:creationId xmlns:a16="http://schemas.microsoft.com/office/drawing/2014/main" id="{13DA35E8-5BC3-4A3C-B2B0-4D07C472682E}"/>
              </a:ext>
            </a:extLst>
          </p:cNvPr>
          <p:cNvSpPr txBox="1"/>
          <p:nvPr/>
        </p:nvSpPr>
        <p:spPr>
          <a:xfrm>
            <a:off x="5576740" y="6196334"/>
            <a:ext cx="679225" cy="276999"/>
          </a:xfrm>
          <a:prstGeom prst="rect">
            <a:avLst/>
          </a:prstGeom>
          <a:noFill/>
        </p:spPr>
        <p:txBody>
          <a:bodyPr wrap="none" rtlCol="0">
            <a:spAutoFit/>
          </a:bodyPr>
          <a:lstStyle/>
          <a:p>
            <a:r>
              <a:rPr lang="en-GB" sz="1200" dirty="0"/>
              <a:t>Physical</a:t>
            </a:r>
          </a:p>
        </p:txBody>
      </p:sp>
      <p:sp>
        <p:nvSpPr>
          <p:cNvPr id="61" name="TextBox 60">
            <a:extLst>
              <a:ext uri="{FF2B5EF4-FFF2-40B4-BE49-F238E27FC236}">
                <a16:creationId xmlns:a16="http://schemas.microsoft.com/office/drawing/2014/main" id="{090903CC-DC46-4B98-A8BC-347BD46C83E1}"/>
              </a:ext>
            </a:extLst>
          </p:cNvPr>
          <p:cNvSpPr txBox="1"/>
          <p:nvPr/>
        </p:nvSpPr>
        <p:spPr>
          <a:xfrm>
            <a:off x="7694978" y="5488471"/>
            <a:ext cx="725840" cy="276999"/>
          </a:xfrm>
          <a:prstGeom prst="rect">
            <a:avLst/>
          </a:prstGeom>
          <a:noFill/>
        </p:spPr>
        <p:txBody>
          <a:bodyPr wrap="none" rtlCol="0">
            <a:spAutoFit/>
          </a:bodyPr>
          <a:lstStyle/>
          <a:p>
            <a:r>
              <a:rPr lang="en-GB" sz="1200" dirty="0"/>
              <a:t>Network</a:t>
            </a:r>
          </a:p>
        </p:txBody>
      </p:sp>
      <p:sp>
        <p:nvSpPr>
          <p:cNvPr id="62" name="TextBox 61">
            <a:extLst>
              <a:ext uri="{FF2B5EF4-FFF2-40B4-BE49-F238E27FC236}">
                <a16:creationId xmlns:a16="http://schemas.microsoft.com/office/drawing/2014/main" id="{A494A10E-9877-4CD6-9089-76509297814D}"/>
              </a:ext>
            </a:extLst>
          </p:cNvPr>
          <p:cNvSpPr txBox="1"/>
          <p:nvPr/>
        </p:nvSpPr>
        <p:spPr>
          <a:xfrm>
            <a:off x="7683218" y="5840315"/>
            <a:ext cx="760080" cy="276999"/>
          </a:xfrm>
          <a:prstGeom prst="rect">
            <a:avLst/>
          </a:prstGeom>
          <a:noFill/>
        </p:spPr>
        <p:txBody>
          <a:bodyPr wrap="none" rtlCol="0">
            <a:spAutoFit/>
          </a:bodyPr>
          <a:lstStyle/>
          <a:p>
            <a:r>
              <a:rPr lang="en-GB" sz="1200" dirty="0"/>
              <a:t>Data Link</a:t>
            </a:r>
          </a:p>
        </p:txBody>
      </p:sp>
      <p:sp>
        <p:nvSpPr>
          <p:cNvPr id="63" name="TextBox 62">
            <a:extLst>
              <a:ext uri="{FF2B5EF4-FFF2-40B4-BE49-F238E27FC236}">
                <a16:creationId xmlns:a16="http://schemas.microsoft.com/office/drawing/2014/main" id="{DC406636-44F3-441E-800B-1A5B35874928}"/>
              </a:ext>
            </a:extLst>
          </p:cNvPr>
          <p:cNvSpPr txBox="1"/>
          <p:nvPr/>
        </p:nvSpPr>
        <p:spPr>
          <a:xfrm>
            <a:off x="7671458" y="6207399"/>
            <a:ext cx="679225" cy="276999"/>
          </a:xfrm>
          <a:prstGeom prst="rect">
            <a:avLst/>
          </a:prstGeom>
          <a:noFill/>
        </p:spPr>
        <p:txBody>
          <a:bodyPr wrap="none" rtlCol="0">
            <a:spAutoFit/>
          </a:bodyPr>
          <a:lstStyle/>
          <a:p>
            <a:r>
              <a:rPr lang="en-GB" sz="1200" dirty="0"/>
              <a:t>Physical</a:t>
            </a:r>
          </a:p>
        </p:txBody>
      </p:sp>
      <p:cxnSp>
        <p:nvCxnSpPr>
          <p:cNvPr id="79" name="Straight Connector 78">
            <a:extLst>
              <a:ext uri="{FF2B5EF4-FFF2-40B4-BE49-F238E27FC236}">
                <a16:creationId xmlns:a16="http://schemas.microsoft.com/office/drawing/2014/main" id="{C4592594-2B70-48EA-ACE4-961E3D4902A2}"/>
              </a:ext>
            </a:extLst>
          </p:cNvPr>
          <p:cNvCxnSpPr>
            <a:cxnSpLocks/>
          </p:cNvCxnSpPr>
          <p:nvPr/>
        </p:nvCxnSpPr>
        <p:spPr>
          <a:xfrm flipV="1">
            <a:off x="6386584" y="2503318"/>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7DA9B5-4FB5-423B-B145-5A49272221BA}"/>
              </a:ext>
            </a:extLst>
          </p:cNvPr>
          <p:cNvCxnSpPr>
            <a:cxnSpLocks/>
          </p:cNvCxnSpPr>
          <p:nvPr/>
        </p:nvCxnSpPr>
        <p:spPr>
          <a:xfrm flipV="1">
            <a:off x="5253610" y="2593933"/>
            <a:ext cx="409181" cy="44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6A2F928-F71C-440E-9418-5718DBB1BAD1}"/>
              </a:ext>
            </a:extLst>
          </p:cNvPr>
          <p:cNvSpPr txBox="1"/>
          <p:nvPr/>
        </p:nvSpPr>
        <p:spPr>
          <a:xfrm>
            <a:off x="3217802" y="4155179"/>
            <a:ext cx="1439240" cy="276999"/>
          </a:xfrm>
          <a:prstGeom prst="rect">
            <a:avLst/>
          </a:prstGeom>
          <a:noFill/>
        </p:spPr>
        <p:txBody>
          <a:bodyPr wrap="none" rtlCol="0">
            <a:spAutoFit/>
          </a:bodyPr>
          <a:lstStyle/>
          <a:p>
            <a:r>
              <a:rPr lang="en-GB" sz="1200" dirty="0"/>
              <a:t>Hop-to-hop delivery</a:t>
            </a:r>
          </a:p>
        </p:txBody>
      </p:sp>
      <p:cxnSp>
        <p:nvCxnSpPr>
          <p:cNvPr id="99" name="Straight Connector 98">
            <a:extLst>
              <a:ext uri="{FF2B5EF4-FFF2-40B4-BE49-F238E27FC236}">
                <a16:creationId xmlns:a16="http://schemas.microsoft.com/office/drawing/2014/main" id="{342CCA5F-C733-4290-BC65-B5583561BA27}"/>
              </a:ext>
            </a:extLst>
          </p:cNvPr>
          <p:cNvCxnSpPr>
            <a:cxnSpLocks/>
          </p:cNvCxnSpPr>
          <p:nvPr/>
        </p:nvCxnSpPr>
        <p:spPr>
          <a:xfrm>
            <a:off x="3069887" y="3591845"/>
            <a:ext cx="0" cy="138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AAF2363-8745-4FD2-8063-51C58020B6BB}"/>
              </a:ext>
            </a:extLst>
          </p:cNvPr>
          <p:cNvCxnSpPr>
            <a:cxnSpLocks/>
          </p:cNvCxnSpPr>
          <p:nvPr/>
        </p:nvCxnSpPr>
        <p:spPr>
          <a:xfrm>
            <a:off x="4969711" y="3570549"/>
            <a:ext cx="0" cy="1138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C417A6-023E-43E9-86D3-E3E6AEB8E920}"/>
              </a:ext>
            </a:extLst>
          </p:cNvPr>
          <p:cNvCxnSpPr>
            <a:cxnSpLocks/>
          </p:cNvCxnSpPr>
          <p:nvPr/>
        </p:nvCxnSpPr>
        <p:spPr>
          <a:xfrm>
            <a:off x="6945735" y="4155179"/>
            <a:ext cx="0" cy="532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1AE2E14-0E24-4317-8E69-E3FB8CF4B3CF}"/>
              </a:ext>
            </a:extLst>
          </p:cNvPr>
          <p:cNvCxnSpPr>
            <a:cxnSpLocks/>
            <a:stCxn id="51" idx="2"/>
          </p:cNvCxnSpPr>
          <p:nvPr/>
        </p:nvCxnSpPr>
        <p:spPr>
          <a:xfrm>
            <a:off x="9100548" y="4139388"/>
            <a:ext cx="0" cy="842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62B54ECB-6FB8-4D90-BE54-DB46F25A106A}"/>
              </a:ext>
            </a:extLst>
          </p:cNvPr>
          <p:cNvSpPr/>
          <p:nvPr/>
        </p:nvSpPr>
        <p:spPr>
          <a:xfrm>
            <a:off x="2571922"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E2D3D3F1-F966-42B2-8D82-B2C0BE7D2E1A}"/>
              </a:ext>
            </a:extLst>
          </p:cNvPr>
          <p:cNvSpPr/>
          <p:nvPr/>
        </p:nvSpPr>
        <p:spPr>
          <a:xfrm>
            <a:off x="8579848"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8122A496-2981-413B-83F6-BD6FEAA4B762}"/>
              </a:ext>
            </a:extLst>
          </p:cNvPr>
          <p:cNvSpPr/>
          <p:nvPr/>
        </p:nvSpPr>
        <p:spPr>
          <a:xfrm>
            <a:off x="2571922"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F22F333-CF07-4CED-A392-465E8878FB73}"/>
              </a:ext>
            </a:extLst>
          </p:cNvPr>
          <p:cNvSpPr/>
          <p:nvPr/>
        </p:nvSpPr>
        <p:spPr>
          <a:xfrm>
            <a:off x="8579848"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13AEDAD-49DC-4D70-BD29-34EC1B2AABE5}"/>
              </a:ext>
            </a:extLst>
          </p:cNvPr>
          <p:cNvSpPr/>
          <p:nvPr/>
        </p:nvSpPr>
        <p:spPr>
          <a:xfrm>
            <a:off x="4451099" y="583125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D1E11B6B-66E8-4FC8-A115-C681F5AC7C0B}"/>
              </a:ext>
            </a:extLst>
          </p:cNvPr>
          <p:cNvSpPr/>
          <p:nvPr/>
        </p:nvSpPr>
        <p:spPr>
          <a:xfrm>
            <a:off x="6433924" y="584031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0C78ECC1-6E34-4A2A-B8BC-62DC093CD49B}"/>
              </a:ext>
            </a:extLst>
          </p:cNvPr>
          <p:cNvSpPr/>
          <p:nvPr/>
        </p:nvSpPr>
        <p:spPr>
          <a:xfrm>
            <a:off x="6976022" y="5833893"/>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CF7B9C87-B82E-4B4B-A2A2-0C1128C873A3}"/>
              </a:ext>
            </a:extLst>
          </p:cNvPr>
          <p:cNvSpPr/>
          <p:nvPr/>
        </p:nvSpPr>
        <p:spPr>
          <a:xfrm>
            <a:off x="4993197" y="582695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C0558460-801C-4742-AA50-98E109B9A660}"/>
              </a:ext>
            </a:extLst>
          </p:cNvPr>
          <p:cNvSpPr/>
          <p:nvPr/>
        </p:nvSpPr>
        <p:spPr>
          <a:xfrm>
            <a:off x="4451099" y="620160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30A17B7-6C18-4E8F-9214-98EF29C1A828}"/>
              </a:ext>
            </a:extLst>
          </p:cNvPr>
          <p:cNvSpPr/>
          <p:nvPr/>
        </p:nvSpPr>
        <p:spPr>
          <a:xfrm>
            <a:off x="6433924" y="621066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5EEB4045-B1D3-4A9C-9769-366215B5E81C}"/>
              </a:ext>
            </a:extLst>
          </p:cNvPr>
          <p:cNvSpPr/>
          <p:nvPr/>
        </p:nvSpPr>
        <p:spPr>
          <a:xfrm>
            <a:off x="6976022" y="620424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7D01E33-A645-49D3-807E-C93A524926C4}"/>
              </a:ext>
            </a:extLst>
          </p:cNvPr>
          <p:cNvSpPr/>
          <p:nvPr/>
        </p:nvSpPr>
        <p:spPr>
          <a:xfrm>
            <a:off x="4993197" y="6197297"/>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8111EF0-1C95-4688-ABAB-7999A18EBF8C}"/>
              </a:ext>
            </a:extLst>
          </p:cNvPr>
          <p:cNvSpPr/>
          <p:nvPr/>
        </p:nvSpPr>
        <p:spPr>
          <a:xfrm>
            <a:off x="3069887" y="5510205"/>
            <a:ext cx="6086018" cy="1086249"/>
          </a:xfrm>
          <a:custGeom>
            <a:avLst/>
            <a:gdLst>
              <a:gd name="connsiteX0" fmla="*/ 2187537 w 6086018"/>
              <a:gd name="connsiteY0" fmla="*/ 1039449 h 1086249"/>
              <a:gd name="connsiteX1" fmla="*/ 3596442 w 6086018"/>
              <a:gd name="connsiteY1" fmla="*/ 1039449 h 1086249"/>
              <a:gd name="connsiteX2" fmla="*/ 3596442 w 6086018"/>
              <a:gd name="connsiteY2" fmla="*/ 1080944 h 1086249"/>
              <a:gd name="connsiteX3" fmla="*/ 3642163 w 6086018"/>
              <a:gd name="connsiteY3" fmla="*/ 1080944 h 1086249"/>
              <a:gd name="connsiteX4" fmla="*/ 3642163 w 6086018"/>
              <a:gd name="connsiteY4" fmla="*/ 1086249 h 1086249"/>
              <a:gd name="connsiteX5" fmla="*/ 2140767 w 6086018"/>
              <a:gd name="connsiteY5" fmla="*/ 1086249 h 1086249"/>
              <a:gd name="connsiteX6" fmla="*/ 2140767 w 6086018"/>
              <a:gd name="connsiteY6" fmla="*/ 1080944 h 1086249"/>
              <a:gd name="connsiteX7" fmla="*/ 2187537 w 6086018"/>
              <a:gd name="connsiteY7" fmla="*/ 1080944 h 1086249"/>
              <a:gd name="connsiteX8" fmla="*/ 4168771 w 6086018"/>
              <a:gd name="connsiteY8" fmla="*/ 1039449 h 1086249"/>
              <a:gd name="connsiteX9" fmla="*/ 6012630 w 6086018"/>
              <a:gd name="connsiteY9" fmla="*/ 1039449 h 1086249"/>
              <a:gd name="connsiteX10" fmla="*/ 6012630 w 6086018"/>
              <a:gd name="connsiteY10" fmla="*/ 1080944 h 1086249"/>
              <a:gd name="connsiteX11" fmla="*/ 6040355 w 6086018"/>
              <a:gd name="connsiteY11" fmla="*/ 1080944 h 1086249"/>
              <a:gd name="connsiteX12" fmla="*/ 6040355 w 6086018"/>
              <a:gd name="connsiteY12" fmla="*/ 1086249 h 1086249"/>
              <a:gd name="connsiteX13" fmla="*/ 4136436 w 6086018"/>
              <a:gd name="connsiteY13" fmla="*/ 1086249 h 1086249"/>
              <a:gd name="connsiteX14" fmla="*/ 4136436 w 6086018"/>
              <a:gd name="connsiteY14" fmla="*/ 1080944 h 1086249"/>
              <a:gd name="connsiteX15" fmla="*/ 4168771 w 6086018"/>
              <a:gd name="connsiteY15" fmla="*/ 1080944 h 1086249"/>
              <a:gd name="connsiteX16" fmla="*/ 46799 w 6086018"/>
              <a:gd name="connsiteY16" fmla="*/ 1033184 h 1086249"/>
              <a:gd name="connsiteX17" fmla="*/ 1577945 w 6086018"/>
              <a:gd name="connsiteY17" fmla="*/ 1033184 h 1086249"/>
              <a:gd name="connsiteX18" fmla="*/ 1577945 w 6086018"/>
              <a:gd name="connsiteY18" fmla="*/ 1079984 h 1086249"/>
              <a:gd name="connsiteX19" fmla="*/ 46799 w 6086018"/>
              <a:gd name="connsiteY19" fmla="*/ 1079984 h 1086249"/>
              <a:gd name="connsiteX20" fmla="*/ 3596442 w 6086018"/>
              <a:gd name="connsiteY20" fmla="*/ 137931 h 1086249"/>
              <a:gd name="connsiteX21" fmla="*/ 3643242 w 6086018"/>
              <a:gd name="connsiteY21" fmla="*/ 137931 h 1086249"/>
              <a:gd name="connsiteX22" fmla="*/ 3643242 w 6086018"/>
              <a:gd name="connsiteY22" fmla="*/ 1080944 h 1086249"/>
              <a:gd name="connsiteX23" fmla="*/ 3642163 w 6086018"/>
              <a:gd name="connsiteY23" fmla="*/ 1080944 h 1086249"/>
              <a:gd name="connsiteX24" fmla="*/ 3642163 w 6086018"/>
              <a:gd name="connsiteY24" fmla="*/ 1039449 h 1086249"/>
              <a:gd name="connsiteX25" fmla="*/ 3596442 w 6086018"/>
              <a:gd name="connsiteY25" fmla="*/ 1039449 h 1086249"/>
              <a:gd name="connsiteX26" fmla="*/ 3643242 w 6086018"/>
              <a:gd name="connsiteY26" fmla="*/ 91131 h 1086249"/>
              <a:gd name="connsiteX27" fmla="*/ 4121971 w 6086018"/>
              <a:gd name="connsiteY27" fmla="*/ 91131 h 1086249"/>
              <a:gd name="connsiteX28" fmla="*/ 4121971 w 6086018"/>
              <a:gd name="connsiteY28" fmla="*/ 137931 h 1086249"/>
              <a:gd name="connsiteX29" fmla="*/ 3643242 w 6086018"/>
              <a:gd name="connsiteY29" fmla="*/ 137931 h 1086249"/>
              <a:gd name="connsiteX30" fmla="*/ 3593731 w 6086018"/>
              <a:gd name="connsiteY30" fmla="*/ 91131 h 1086249"/>
              <a:gd name="connsiteX31" fmla="*/ 3596442 w 6086018"/>
              <a:gd name="connsiteY31" fmla="*/ 91131 h 1086249"/>
              <a:gd name="connsiteX32" fmla="*/ 3596442 w 6086018"/>
              <a:gd name="connsiteY32" fmla="*/ 137931 h 1086249"/>
              <a:gd name="connsiteX33" fmla="*/ 3593731 w 6086018"/>
              <a:gd name="connsiteY33" fmla="*/ 137931 h 1086249"/>
              <a:gd name="connsiteX34" fmla="*/ 1624745 w 6086018"/>
              <a:gd name="connsiteY34" fmla="*/ 91131 h 1086249"/>
              <a:gd name="connsiteX35" fmla="*/ 2140737 w 6086018"/>
              <a:gd name="connsiteY35" fmla="*/ 91131 h 1086249"/>
              <a:gd name="connsiteX36" fmla="*/ 2140737 w 6086018"/>
              <a:gd name="connsiteY36" fmla="*/ 137931 h 1086249"/>
              <a:gd name="connsiteX37" fmla="*/ 1624745 w 6086018"/>
              <a:gd name="connsiteY37" fmla="*/ 137931 h 1086249"/>
              <a:gd name="connsiteX38" fmla="*/ 6012630 w 6086018"/>
              <a:gd name="connsiteY38" fmla="*/ 91130 h 1086249"/>
              <a:gd name="connsiteX39" fmla="*/ 6013407 w 6086018"/>
              <a:gd name="connsiteY39" fmla="*/ 91130 h 1086249"/>
              <a:gd name="connsiteX40" fmla="*/ 6013407 w 6086018"/>
              <a:gd name="connsiteY40" fmla="*/ 135349 h 1086249"/>
              <a:gd name="connsiteX41" fmla="*/ 6059430 w 6086018"/>
              <a:gd name="connsiteY41" fmla="*/ 135349 h 1086249"/>
              <a:gd name="connsiteX42" fmla="*/ 6059430 w 6086018"/>
              <a:gd name="connsiteY42" fmla="*/ 1080944 h 1086249"/>
              <a:gd name="connsiteX43" fmla="*/ 6040355 w 6086018"/>
              <a:gd name="connsiteY43" fmla="*/ 1080944 h 1086249"/>
              <a:gd name="connsiteX44" fmla="*/ 6040355 w 6086018"/>
              <a:gd name="connsiteY44" fmla="*/ 1039449 h 1086249"/>
              <a:gd name="connsiteX45" fmla="*/ 6012630 w 6086018"/>
              <a:gd name="connsiteY45" fmla="*/ 1039449 h 1086249"/>
              <a:gd name="connsiteX46" fmla="*/ 4121971 w 6086018"/>
              <a:gd name="connsiteY46" fmla="*/ 91130 h 1086249"/>
              <a:gd name="connsiteX47" fmla="*/ 4168771 w 6086018"/>
              <a:gd name="connsiteY47" fmla="*/ 91130 h 1086249"/>
              <a:gd name="connsiteX48" fmla="*/ 4168771 w 6086018"/>
              <a:gd name="connsiteY48" fmla="*/ 1039449 h 1086249"/>
              <a:gd name="connsiteX49" fmla="*/ 4136436 w 6086018"/>
              <a:gd name="connsiteY49" fmla="*/ 1039449 h 1086249"/>
              <a:gd name="connsiteX50" fmla="*/ 4136436 w 6086018"/>
              <a:gd name="connsiteY50" fmla="*/ 1080944 h 1086249"/>
              <a:gd name="connsiteX51" fmla="*/ 4121971 w 6086018"/>
              <a:gd name="connsiteY51" fmla="*/ 1080944 h 1086249"/>
              <a:gd name="connsiteX52" fmla="*/ 4121971 w 6086018"/>
              <a:gd name="connsiteY52" fmla="*/ 137931 h 1086249"/>
              <a:gd name="connsiteX53" fmla="*/ 4159591 w 6086018"/>
              <a:gd name="connsiteY53" fmla="*/ 137931 h 1086249"/>
              <a:gd name="connsiteX54" fmla="*/ 4159591 w 6086018"/>
              <a:gd name="connsiteY54" fmla="*/ 91131 h 1086249"/>
              <a:gd name="connsiteX55" fmla="*/ 4121971 w 6086018"/>
              <a:gd name="connsiteY55" fmla="*/ 91131 h 1086249"/>
              <a:gd name="connsiteX56" fmla="*/ 3596442 w 6086018"/>
              <a:gd name="connsiteY56" fmla="*/ 91130 h 1086249"/>
              <a:gd name="connsiteX57" fmla="*/ 3643242 w 6086018"/>
              <a:gd name="connsiteY57" fmla="*/ 91130 h 1086249"/>
              <a:gd name="connsiteX58" fmla="*/ 3643242 w 6086018"/>
              <a:gd name="connsiteY58" fmla="*/ 91131 h 1086249"/>
              <a:gd name="connsiteX59" fmla="*/ 3596442 w 6086018"/>
              <a:gd name="connsiteY59" fmla="*/ 91131 h 1086249"/>
              <a:gd name="connsiteX60" fmla="*/ 2140737 w 6086018"/>
              <a:gd name="connsiteY60" fmla="*/ 91130 h 1086249"/>
              <a:gd name="connsiteX61" fmla="*/ 2187537 w 6086018"/>
              <a:gd name="connsiteY61" fmla="*/ 91130 h 1086249"/>
              <a:gd name="connsiteX62" fmla="*/ 2187537 w 6086018"/>
              <a:gd name="connsiteY62" fmla="*/ 1039449 h 1086249"/>
              <a:gd name="connsiteX63" fmla="*/ 2140767 w 6086018"/>
              <a:gd name="connsiteY63" fmla="*/ 1039449 h 1086249"/>
              <a:gd name="connsiteX64" fmla="*/ 2140767 w 6086018"/>
              <a:gd name="connsiteY64" fmla="*/ 1080944 h 1086249"/>
              <a:gd name="connsiteX65" fmla="*/ 2140737 w 6086018"/>
              <a:gd name="connsiteY65" fmla="*/ 1080944 h 1086249"/>
              <a:gd name="connsiteX66" fmla="*/ 2140737 w 6086018"/>
              <a:gd name="connsiteY66" fmla="*/ 137931 h 1086249"/>
              <a:gd name="connsiteX67" fmla="*/ 2147890 w 6086018"/>
              <a:gd name="connsiteY67" fmla="*/ 137931 h 1086249"/>
              <a:gd name="connsiteX68" fmla="*/ 2147890 w 6086018"/>
              <a:gd name="connsiteY68" fmla="*/ 91131 h 1086249"/>
              <a:gd name="connsiteX69" fmla="*/ 2140737 w 6086018"/>
              <a:gd name="connsiteY69" fmla="*/ 91131 h 1086249"/>
              <a:gd name="connsiteX70" fmla="*/ 1577945 w 6086018"/>
              <a:gd name="connsiteY70" fmla="*/ 91130 h 1086249"/>
              <a:gd name="connsiteX71" fmla="*/ 1624745 w 6086018"/>
              <a:gd name="connsiteY71" fmla="*/ 91130 h 1086249"/>
              <a:gd name="connsiteX72" fmla="*/ 1624745 w 6086018"/>
              <a:gd name="connsiteY72" fmla="*/ 91131 h 1086249"/>
              <a:gd name="connsiteX73" fmla="*/ 1582030 w 6086018"/>
              <a:gd name="connsiteY73" fmla="*/ 91131 h 1086249"/>
              <a:gd name="connsiteX74" fmla="*/ 1582030 w 6086018"/>
              <a:gd name="connsiteY74" fmla="*/ 137931 h 1086249"/>
              <a:gd name="connsiteX75" fmla="*/ 1624745 w 6086018"/>
              <a:gd name="connsiteY75" fmla="*/ 137931 h 1086249"/>
              <a:gd name="connsiteX76" fmla="*/ 1624745 w 6086018"/>
              <a:gd name="connsiteY76" fmla="*/ 1080944 h 1086249"/>
              <a:gd name="connsiteX77" fmla="*/ 1577945 w 6086018"/>
              <a:gd name="connsiteY77" fmla="*/ 1080944 h 1086249"/>
              <a:gd name="connsiteX78" fmla="*/ 1577945 w 6086018"/>
              <a:gd name="connsiteY78" fmla="*/ 1079984 h 1086249"/>
              <a:gd name="connsiteX79" fmla="*/ 1605026 w 6086018"/>
              <a:gd name="connsiteY79" fmla="*/ 1079984 h 1086249"/>
              <a:gd name="connsiteX80" fmla="*/ 1605026 w 6086018"/>
              <a:gd name="connsiteY80" fmla="*/ 1033184 h 1086249"/>
              <a:gd name="connsiteX81" fmla="*/ 1577945 w 6086018"/>
              <a:gd name="connsiteY81" fmla="*/ 1033184 h 1086249"/>
              <a:gd name="connsiteX82" fmla="*/ 0 w 6086018"/>
              <a:gd name="connsiteY82" fmla="*/ 91130 h 1086249"/>
              <a:gd name="connsiteX83" fmla="*/ 46799 w 6086018"/>
              <a:gd name="connsiteY83" fmla="*/ 91130 h 1086249"/>
              <a:gd name="connsiteX84" fmla="*/ 46799 w 6086018"/>
              <a:gd name="connsiteY84" fmla="*/ 1033184 h 1086249"/>
              <a:gd name="connsiteX85" fmla="*/ 19721 w 6086018"/>
              <a:gd name="connsiteY85" fmla="*/ 1033184 h 1086249"/>
              <a:gd name="connsiteX86" fmla="*/ 19721 w 6086018"/>
              <a:gd name="connsiteY86" fmla="*/ 1079984 h 1086249"/>
              <a:gd name="connsiteX87" fmla="*/ 46799 w 6086018"/>
              <a:gd name="connsiteY87" fmla="*/ 1079984 h 1086249"/>
              <a:gd name="connsiteX88" fmla="*/ 46799 w 6086018"/>
              <a:gd name="connsiteY88" fmla="*/ 1080944 h 1086249"/>
              <a:gd name="connsiteX89" fmla="*/ 0 w 6086018"/>
              <a:gd name="connsiteY89" fmla="*/ 1080944 h 1086249"/>
              <a:gd name="connsiteX90" fmla="*/ 6037611 w 6086018"/>
              <a:gd name="connsiteY90" fmla="*/ 0 h 1086249"/>
              <a:gd name="connsiteX91" fmla="*/ 6086018 w 6086018"/>
              <a:gd name="connsiteY91" fmla="*/ 48408 h 1086249"/>
              <a:gd name="connsiteX92" fmla="*/ 6061814 w 6086018"/>
              <a:gd name="connsiteY92" fmla="*/ 48408 h 1086249"/>
              <a:gd name="connsiteX93" fmla="*/ 6061814 w 6086018"/>
              <a:gd name="connsiteY93" fmla="*/ 135349 h 1086249"/>
              <a:gd name="connsiteX94" fmla="*/ 6059430 w 6086018"/>
              <a:gd name="connsiteY94" fmla="*/ 135349 h 1086249"/>
              <a:gd name="connsiteX95" fmla="*/ 6059430 w 6086018"/>
              <a:gd name="connsiteY95" fmla="*/ 91130 h 1086249"/>
              <a:gd name="connsiteX96" fmla="*/ 6013407 w 6086018"/>
              <a:gd name="connsiteY96" fmla="*/ 91130 h 1086249"/>
              <a:gd name="connsiteX97" fmla="*/ 6013407 w 6086018"/>
              <a:gd name="connsiteY97" fmla="*/ 48408 h 1086249"/>
              <a:gd name="connsiteX98" fmla="*/ 5989203 w 6086018"/>
              <a:gd name="connsiteY98" fmla="*/ 48408 h 10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86018" h="1086249">
                <a:moveTo>
                  <a:pt x="2187537" y="1039449"/>
                </a:moveTo>
                <a:lnTo>
                  <a:pt x="3596442" y="1039449"/>
                </a:lnTo>
                <a:lnTo>
                  <a:pt x="3596442" y="1080944"/>
                </a:lnTo>
                <a:lnTo>
                  <a:pt x="3642163" y="1080944"/>
                </a:lnTo>
                <a:lnTo>
                  <a:pt x="3642163" y="1086249"/>
                </a:lnTo>
                <a:lnTo>
                  <a:pt x="2140767" y="1086249"/>
                </a:lnTo>
                <a:lnTo>
                  <a:pt x="2140767" y="1080944"/>
                </a:lnTo>
                <a:lnTo>
                  <a:pt x="2187537" y="1080944"/>
                </a:lnTo>
                <a:close/>
                <a:moveTo>
                  <a:pt x="4168771" y="1039449"/>
                </a:moveTo>
                <a:lnTo>
                  <a:pt x="6012630" y="1039449"/>
                </a:lnTo>
                <a:lnTo>
                  <a:pt x="6012630" y="1080944"/>
                </a:lnTo>
                <a:lnTo>
                  <a:pt x="6040355" y="1080944"/>
                </a:lnTo>
                <a:lnTo>
                  <a:pt x="6040355" y="1086249"/>
                </a:lnTo>
                <a:lnTo>
                  <a:pt x="4136436" y="1086249"/>
                </a:lnTo>
                <a:lnTo>
                  <a:pt x="4136436" y="1080944"/>
                </a:lnTo>
                <a:lnTo>
                  <a:pt x="4168771" y="1080944"/>
                </a:lnTo>
                <a:close/>
                <a:moveTo>
                  <a:pt x="46799" y="1033184"/>
                </a:moveTo>
                <a:lnTo>
                  <a:pt x="1577945" y="1033184"/>
                </a:lnTo>
                <a:lnTo>
                  <a:pt x="1577945" y="1079984"/>
                </a:lnTo>
                <a:lnTo>
                  <a:pt x="46799" y="1079984"/>
                </a:lnTo>
                <a:close/>
                <a:moveTo>
                  <a:pt x="3596442" y="137931"/>
                </a:moveTo>
                <a:lnTo>
                  <a:pt x="3643242" y="137931"/>
                </a:lnTo>
                <a:lnTo>
                  <a:pt x="3643242" y="1080944"/>
                </a:lnTo>
                <a:lnTo>
                  <a:pt x="3642163" y="1080944"/>
                </a:lnTo>
                <a:lnTo>
                  <a:pt x="3642163" y="1039449"/>
                </a:lnTo>
                <a:lnTo>
                  <a:pt x="3596442" y="1039449"/>
                </a:lnTo>
                <a:close/>
                <a:moveTo>
                  <a:pt x="3643242" y="91131"/>
                </a:moveTo>
                <a:lnTo>
                  <a:pt x="4121971" y="91131"/>
                </a:lnTo>
                <a:lnTo>
                  <a:pt x="4121971" y="137931"/>
                </a:lnTo>
                <a:lnTo>
                  <a:pt x="3643242" y="137931"/>
                </a:lnTo>
                <a:close/>
                <a:moveTo>
                  <a:pt x="3593731" y="91131"/>
                </a:moveTo>
                <a:lnTo>
                  <a:pt x="3596442" y="91131"/>
                </a:lnTo>
                <a:lnTo>
                  <a:pt x="3596442" y="137931"/>
                </a:lnTo>
                <a:lnTo>
                  <a:pt x="3593731" y="137931"/>
                </a:lnTo>
                <a:close/>
                <a:moveTo>
                  <a:pt x="1624745" y="91131"/>
                </a:moveTo>
                <a:lnTo>
                  <a:pt x="2140737" y="91131"/>
                </a:lnTo>
                <a:lnTo>
                  <a:pt x="2140737" y="137931"/>
                </a:lnTo>
                <a:lnTo>
                  <a:pt x="1624745" y="137931"/>
                </a:lnTo>
                <a:close/>
                <a:moveTo>
                  <a:pt x="6012630" y="91130"/>
                </a:moveTo>
                <a:lnTo>
                  <a:pt x="6013407" y="91130"/>
                </a:lnTo>
                <a:lnTo>
                  <a:pt x="6013407" y="135349"/>
                </a:lnTo>
                <a:lnTo>
                  <a:pt x="6059430" y="135349"/>
                </a:lnTo>
                <a:lnTo>
                  <a:pt x="6059430" y="1080944"/>
                </a:lnTo>
                <a:lnTo>
                  <a:pt x="6040355" y="1080944"/>
                </a:lnTo>
                <a:lnTo>
                  <a:pt x="6040355" y="1039449"/>
                </a:lnTo>
                <a:lnTo>
                  <a:pt x="6012630" y="1039449"/>
                </a:lnTo>
                <a:close/>
                <a:moveTo>
                  <a:pt x="4121971" y="91130"/>
                </a:moveTo>
                <a:lnTo>
                  <a:pt x="4168771" y="91130"/>
                </a:lnTo>
                <a:lnTo>
                  <a:pt x="4168771" y="1039449"/>
                </a:lnTo>
                <a:lnTo>
                  <a:pt x="4136436" y="1039449"/>
                </a:lnTo>
                <a:lnTo>
                  <a:pt x="4136436" y="1080944"/>
                </a:lnTo>
                <a:lnTo>
                  <a:pt x="4121971" y="1080944"/>
                </a:lnTo>
                <a:lnTo>
                  <a:pt x="4121971" y="137931"/>
                </a:lnTo>
                <a:lnTo>
                  <a:pt x="4159591" y="137931"/>
                </a:lnTo>
                <a:lnTo>
                  <a:pt x="4159591" y="91131"/>
                </a:lnTo>
                <a:lnTo>
                  <a:pt x="4121971" y="91131"/>
                </a:lnTo>
                <a:close/>
                <a:moveTo>
                  <a:pt x="3596442" y="91130"/>
                </a:moveTo>
                <a:lnTo>
                  <a:pt x="3643242" y="91130"/>
                </a:lnTo>
                <a:lnTo>
                  <a:pt x="3643242" y="91131"/>
                </a:lnTo>
                <a:lnTo>
                  <a:pt x="3596442" y="91131"/>
                </a:lnTo>
                <a:close/>
                <a:moveTo>
                  <a:pt x="2140737" y="91130"/>
                </a:moveTo>
                <a:lnTo>
                  <a:pt x="2187537" y="91130"/>
                </a:lnTo>
                <a:lnTo>
                  <a:pt x="2187537" y="1039449"/>
                </a:lnTo>
                <a:lnTo>
                  <a:pt x="2140767" y="1039449"/>
                </a:lnTo>
                <a:lnTo>
                  <a:pt x="2140767" y="1080944"/>
                </a:lnTo>
                <a:lnTo>
                  <a:pt x="2140737" y="1080944"/>
                </a:lnTo>
                <a:lnTo>
                  <a:pt x="2140737" y="137931"/>
                </a:lnTo>
                <a:lnTo>
                  <a:pt x="2147890" y="137931"/>
                </a:lnTo>
                <a:lnTo>
                  <a:pt x="2147890" y="91131"/>
                </a:lnTo>
                <a:lnTo>
                  <a:pt x="2140737" y="91131"/>
                </a:lnTo>
                <a:close/>
                <a:moveTo>
                  <a:pt x="1577945" y="91130"/>
                </a:moveTo>
                <a:lnTo>
                  <a:pt x="1624745" y="91130"/>
                </a:lnTo>
                <a:lnTo>
                  <a:pt x="1624745" y="91131"/>
                </a:lnTo>
                <a:lnTo>
                  <a:pt x="1582030" y="91131"/>
                </a:lnTo>
                <a:lnTo>
                  <a:pt x="1582030" y="137931"/>
                </a:lnTo>
                <a:lnTo>
                  <a:pt x="1624745" y="137931"/>
                </a:lnTo>
                <a:lnTo>
                  <a:pt x="1624745" y="1080944"/>
                </a:lnTo>
                <a:lnTo>
                  <a:pt x="1577945" y="1080944"/>
                </a:lnTo>
                <a:lnTo>
                  <a:pt x="1577945" y="1079984"/>
                </a:lnTo>
                <a:lnTo>
                  <a:pt x="1605026" y="1079984"/>
                </a:lnTo>
                <a:lnTo>
                  <a:pt x="1605026" y="1033184"/>
                </a:lnTo>
                <a:lnTo>
                  <a:pt x="1577945" y="1033184"/>
                </a:lnTo>
                <a:close/>
                <a:moveTo>
                  <a:pt x="0" y="91130"/>
                </a:moveTo>
                <a:lnTo>
                  <a:pt x="46799" y="91130"/>
                </a:lnTo>
                <a:lnTo>
                  <a:pt x="46799" y="1033184"/>
                </a:lnTo>
                <a:lnTo>
                  <a:pt x="19721" y="1033184"/>
                </a:lnTo>
                <a:lnTo>
                  <a:pt x="19721" y="1079984"/>
                </a:lnTo>
                <a:lnTo>
                  <a:pt x="46799" y="1079984"/>
                </a:lnTo>
                <a:lnTo>
                  <a:pt x="46799" y="1080944"/>
                </a:lnTo>
                <a:lnTo>
                  <a:pt x="0" y="1080944"/>
                </a:lnTo>
                <a:close/>
                <a:moveTo>
                  <a:pt x="6037611" y="0"/>
                </a:moveTo>
                <a:lnTo>
                  <a:pt x="6086018" y="48408"/>
                </a:lnTo>
                <a:lnTo>
                  <a:pt x="6061814" y="48408"/>
                </a:lnTo>
                <a:lnTo>
                  <a:pt x="6061814" y="135349"/>
                </a:lnTo>
                <a:lnTo>
                  <a:pt x="6059430" y="135349"/>
                </a:lnTo>
                <a:lnTo>
                  <a:pt x="6059430" y="91130"/>
                </a:lnTo>
                <a:lnTo>
                  <a:pt x="6013407" y="91130"/>
                </a:lnTo>
                <a:lnTo>
                  <a:pt x="6013407" y="48408"/>
                </a:lnTo>
                <a:lnTo>
                  <a:pt x="5989203" y="48408"/>
                </a:lnTo>
                <a:close/>
              </a:path>
            </a:pathLst>
          </a:cu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6" name="TextBox 135">
            <a:extLst>
              <a:ext uri="{FF2B5EF4-FFF2-40B4-BE49-F238E27FC236}">
                <a16:creationId xmlns:a16="http://schemas.microsoft.com/office/drawing/2014/main" id="{FD1C5D55-088F-45ED-BCFB-473CF6A9B184}"/>
              </a:ext>
            </a:extLst>
          </p:cNvPr>
          <p:cNvSpPr txBox="1"/>
          <p:nvPr/>
        </p:nvSpPr>
        <p:spPr>
          <a:xfrm>
            <a:off x="5311144" y="4164875"/>
            <a:ext cx="1439240" cy="276999"/>
          </a:xfrm>
          <a:prstGeom prst="rect">
            <a:avLst/>
          </a:prstGeom>
          <a:noFill/>
        </p:spPr>
        <p:txBody>
          <a:bodyPr wrap="none" rtlCol="0">
            <a:spAutoFit/>
          </a:bodyPr>
          <a:lstStyle/>
          <a:p>
            <a:r>
              <a:rPr lang="en-GB" sz="1200" dirty="0"/>
              <a:t>Hop-to-hop delivery</a:t>
            </a:r>
          </a:p>
        </p:txBody>
      </p:sp>
      <p:sp>
        <p:nvSpPr>
          <p:cNvPr id="137" name="TextBox 136">
            <a:extLst>
              <a:ext uri="{FF2B5EF4-FFF2-40B4-BE49-F238E27FC236}">
                <a16:creationId xmlns:a16="http://schemas.microsoft.com/office/drawing/2014/main" id="{00852BDD-6B11-4A98-8B8A-3FE47C2FF33A}"/>
              </a:ext>
            </a:extLst>
          </p:cNvPr>
          <p:cNvSpPr txBox="1"/>
          <p:nvPr/>
        </p:nvSpPr>
        <p:spPr>
          <a:xfrm>
            <a:off x="7404486" y="4174571"/>
            <a:ext cx="1439240" cy="276999"/>
          </a:xfrm>
          <a:prstGeom prst="rect">
            <a:avLst/>
          </a:prstGeom>
          <a:noFill/>
        </p:spPr>
        <p:txBody>
          <a:bodyPr wrap="none" rtlCol="0">
            <a:spAutoFit/>
          </a:bodyPr>
          <a:lstStyle/>
          <a:p>
            <a:r>
              <a:rPr lang="en-GB" sz="1200" dirty="0"/>
              <a:t>Hop-to-hop delivery</a:t>
            </a:r>
          </a:p>
        </p:txBody>
      </p:sp>
      <p:cxnSp>
        <p:nvCxnSpPr>
          <p:cNvPr id="139" name="Straight Connector 138">
            <a:extLst>
              <a:ext uri="{FF2B5EF4-FFF2-40B4-BE49-F238E27FC236}">
                <a16:creationId xmlns:a16="http://schemas.microsoft.com/office/drawing/2014/main" id="{C80E5311-02EA-40E6-93B7-275E9DC3BE4C}"/>
              </a:ext>
            </a:extLst>
          </p:cNvPr>
          <p:cNvCxnSpPr>
            <a:cxnSpLocks/>
          </p:cNvCxnSpPr>
          <p:nvPr/>
        </p:nvCxnSpPr>
        <p:spPr>
          <a:xfrm>
            <a:off x="3073806" y="4421351"/>
            <a:ext cx="1895905" cy="12207"/>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46CFF29-EC1A-4BE4-B2DF-B785D24ED41F}"/>
              </a:ext>
            </a:extLst>
          </p:cNvPr>
          <p:cNvCxnSpPr>
            <a:cxnSpLocks/>
          </p:cNvCxnSpPr>
          <p:nvPr/>
        </p:nvCxnSpPr>
        <p:spPr>
          <a:xfrm>
            <a:off x="4981814" y="4430847"/>
            <a:ext cx="1948971"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DDD8DA2-A07B-4E18-9A87-A2B07295B50B}"/>
              </a:ext>
            </a:extLst>
          </p:cNvPr>
          <p:cNvCxnSpPr>
            <a:cxnSpLocks/>
          </p:cNvCxnSpPr>
          <p:nvPr/>
        </p:nvCxnSpPr>
        <p:spPr>
          <a:xfrm>
            <a:off x="6976022" y="4430847"/>
            <a:ext cx="21245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9EB35B3-5B66-4EB2-B5CC-221C183CCA60}"/>
              </a:ext>
            </a:extLst>
          </p:cNvPr>
          <p:cNvCxnSpPr>
            <a:cxnSpLocks/>
          </p:cNvCxnSpPr>
          <p:nvPr/>
        </p:nvCxnSpPr>
        <p:spPr>
          <a:xfrm>
            <a:off x="3092622" y="4888635"/>
            <a:ext cx="60079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B7A109F-7421-49D9-A4B7-E8EB4A41DBF6}"/>
              </a:ext>
            </a:extLst>
          </p:cNvPr>
          <p:cNvSpPr txBox="1"/>
          <p:nvPr/>
        </p:nvSpPr>
        <p:spPr>
          <a:xfrm>
            <a:off x="5352262" y="4640612"/>
            <a:ext cx="2068643" cy="276999"/>
          </a:xfrm>
          <a:prstGeom prst="rect">
            <a:avLst/>
          </a:prstGeom>
          <a:noFill/>
        </p:spPr>
        <p:txBody>
          <a:bodyPr wrap="none" rtlCol="0">
            <a:spAutoFit/>
          </a:bodyPr>
          <a:lstStyle/>
          <a:p>
            <a:r>
              <a:rPr lang="en-GB" sz="1200" dirty="0"/>
              <a:t>Source-to-destination delivery</a:t>
            </a:r>
          </a:p>
        </p:txBody>
      </p:sp>
    </p:spTree>
    <p:extLst>
      <p:ext uri="{BB962C8B-B14F-4D97-AF65-F5344CB8AC3E}">
        <p14:creationId xmlns:p14="http://schemas.microsoft.com/office/powerpoint/2010/main" val="9649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2000"/>
                                        <p:tgtEl>
                                          <p:spTgt spid="105"/>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2000"/>
                                        <p:tgtEl>
                                          <p:spTgt spid="106"/>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left)">
                                      <p:cBhvr>
                                        <p:cTn id="27" dur="2000"/>
                                        <p:tgtEl>
                                          <p:spTgt spid="10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wipe(left)">
                                      <p:cBhvr>
                                        <p:cTn id="30"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5" grpId="0" animBg="1"/>
      <p:bldP spid="106" grpId="0" animBg="1"/>
      <p:bldP spid="107" grpId="0" animBg="1"/>
      <p:bldP spid="4" grpId="0" animBg="1"/>
      <p:bldP spid="5" grpId="0" animBg="1"/>
      <p:bldP spid="1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4: Transport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dirty="0"/>
              <a:t>The “post office” layer</a:t>
            </a:r>
          </a:p>
          <a:p>
            <a:pPr lvl="1"/>
            <a:r>
              <a:rPr lang="en-GB" dirty="0"/>
              <a:t>Parcels and letters</a:t>
            </a:r>
          </a:p>
          <a:p>
            <a:r>
              <a:rPr lang="en-GB" dirty="0"/>
              <a:t>TCP (Transmission Control Protocol) and UDP (User Datagram Protocol)</a:t>
            </a:r>
          </a:p>
        </p:txBody>
      </p:sp>
    </p:spTree>
    <p:extLst>
      <p:ext uri="{BB962C8B-B14F-4D97-AF65-F5344CB8AC3E}">
        <p14:creationId xmlns:p14="http://schemas.microsoft.com/office/powerpoint/2010/main" val="370768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p:txBody>
          <a:bodyPr/>
          <a:lstStyle/>
          <a:p>
            <a:r>
              <a:rPr lang="en-GB" dirty="0"/>
              <a:t>Transport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1" y="6149130"/>
            <a:ext cx="9556282" cy="694156"/>
          </a:xfrm>
        </p:spPr>
        <p:txBody>
          <a:bodyPr>
            <a:normAutofit fontScale="92500" lnSpcReduction="20000"/>
          </a:bodyPr>
          <a:lstStyle/>
          <a:p>
            <a:pPr marL="0" indent="0">
              <a:buNone/>
            </a:pPr>
            <a:r>
              <a:rPr lang="en-GB" dirty="0">
                <a:cs typeface="Trebuchet MS"/>
              </a:rPr>
              <a:t>The </a:t>
            </a:r>
            <a:r>
              <a:rPr lang="en-GB" spc="-10" dirty="0">
                <a:cs typeface="Trebuchet MS"/>
              </a:rPr>
              <a:t>transport </a:t>
            </a:r>
            <a:r>
              <a:rPr lang="en-GB" dirty="0">
                <a:cs typeface="Trebuchet MS"/>
              </a:rPr>
              <a:t>layer </a:t>
            </a:r>
            <a:r>
              <a:rPr lang="en-GB" spc="-5" dirty="0">
                <a:cs typeface="Trebuchet MS"/>
              </a:rPr>
              <a:t>is responsible </a:t>
            </a:r>
            <a:r>
              <a:rPr lang="en-GB" dirty="0">
                <a:cs typeface="Trebuchet MS"/>
              </a:rPr>
              <a:t>for </a:t>
            </a:r>
            <a:r>
              <a:rPr lang="en-GB" spc="-5" dirty="0">
                <a:cs typeface="Trebuchet MS"/>
              </a:rPr>
              <a:t>the delivery  </a:t>
            </a:r>
            <a:r>
              <a:rPr lang="en-GB" dirty="0">
                <a:cs typeface="Trebuchet MS"/>
              </a:rPr>
              <a:t>of a </a:t>
            </a:r>
            <a:r>
              <a:rPr lang="en-GB" spc="-5" dirty="0">
                <a:cs typeface="Trebuchet MS"/>
              </a:rPr>
              <a:t>message from </a:t>
            </a:r>
            <a:r>
              <a:rPr lang="en-GB" dirty="0">
                <a:cs typeface="Trebuchet MS"/>
              </a:rPr>
              <a:t>one </a:t>
            </a:r>
            <a:r>
              <a:rPr lang="en-GB" spc="-5" dirty="0">
                <a:cs typeface="Trebuchet MS"/>
              </a:rPr>
              <a:t>process to</a:t>
            </a:r>
            <a:r>
              <a:rPr lang="en-GB" spc="-10" dirty="0">
                <a:cs typeface="Trebuchet MS"/>
              </a:rPr>
              <a:t> </a:t>
            </a:r>
            <a:r>
              <a:rPr lang="en-GB" spc="-40" dirty="0">
                <a:cs typeface="Trebuchet MS"/>
              </a:rPr>
              <a:t>another.</a:t>
            </a:r>
            <a:endParaRPr lang="en-GB" dirty="0">
              <a:cs typeface="Trebuchet MS"/>
            </a:endParaRPr>
          </a:p>
          <a:p>
            <a:pPr marL="0" indent="0">
              <a:buNone/>
            </a:pPr>
            <a:endParaRPr lang="en-GB" dirty="0"/>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D1DCFE-CE29-46B3-BFEC-F31EF53CF3FD}"/>
              </a:ext>
            </a:extLst>
          </p:cNvPr>
          <p:cNvSpPr/>
          <p:nvPr/>
        </p:nvSpPr>
        <p:spPr>
          <a:xfrm>
            <a:off x="1906378" y="398512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 name="Rectangle 7">
            <a:extLst>
              <a:ext uri="{FF2B5EF4-FFF2-40B4-BE49-F238E27FC236}">
                <a16:creationId xmlns:a16="http://schemas.microsoft.com/office/drawing/2014/main" id="{AEB86FFF-16A9-49CB-8752-5E77980E8934}"/>
              </a:ext>
            </a:extLst>
          </p:cNvPr>
          <p:cNvSpPr/>
          <p:nvPr/>
        </p:nvSpPr>
        <p:spPr>
          <a:xfrm>
            <a:off x="1528763" y="398512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10" name="TextBox 9">
            <a:extLst>
              <a:ext uri="{FF2B5EF4-FFF2-40B4-BE49-F238E27FC236}">
                <a16:creationId xmlns:a16="http://schemas.microsoft.com/office/drawing/2014/main" id="{2E2C2119-581F-4BC7-8DB4-27AD1D5CAA29}"/>
              </a:ext>
            </a:extLst>
          </p:cNvPr>
          <p:cNvSpPr txBox="1"/>
          <p:nvPr/>
        </p:nvSpPr>
        <p:spPr>
          <a:xfrm>
            <a:off x="2453210" y="2138088"/>
            <a:ext cx="1977208" cy="369332"/>
          </a:xfrm>
          <a:prstGeom prst="rect">
            <a:avLst/>
          </a:prstGeom>
          <a:noFill/>
        </p:spPr>
        <p:txBody>
          <a:bodyPr wrap="none" rtlCol="0">
            <a:spAutoFit/>
          </a:bodyPr>
          <a:lstStyle/>
          <a:p>
            <a:r>
              <a:rPr lang="en-GB" dirty="0"/>
              <a:t>From Session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8210353" y="2135812"/>
            <a:ext cx="1702325" cy="369332"/>
          </a:xfrm>
          <a:prstGeom prst="rect">
            <a:avLst/>
          </a:prstGeom>
          <a:noFill/>
        </p:spPr>
        <p:txBody>
          <a:bodyPr wrap="none" rtlCol="0">
            <a:spAutoFit/>
          </a:bodyPr>
          <a:lstStyle/>
          <a:p>
            <a:r>
              <a:rPr lang="en-GB" dirty="0"/>
              <a:t>To Session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634871" cy="369332"/>
          </a:xfrm>
          <a:prstGeom prst="rect">
            <a:avLst/>
          </a:prstGeom>
          <a:noFill/>
        </p:spPr>
        <p:txBody>
          <a:bodyPr wrap="none" rtlCol="0">
            <a:spAutoFit/>
          </a:bodyPr>
          <a:lstStyle/>
          <a:p>
            <a:r>
              <a:rPr lang="en-GB" dirty="0"/>
              <a:t>Transport Layer</a:t>
            </a:r>
          </a:p>
        </p:txBody>
      </p:sp>
      <p:sp>
        <p:nvSpPr>
          <p:cNvPr id="13" name="Arrow: Down 12">
            <a:extLst>
              <a:ext uri="{FF2B5EF4-FFF2-40B4-BE49-F238E27FC236}">
                <a16:creationId xmlns:a16="http://schemas.microsoft.com/office/drawing/2014/main" id="{DC5ACD01-BC97-463B-92D5-936E2B4CCA3E}"/>
              </a:ext>
            </a:extLst>
          </p:cNvPr>
          <p:cNvSpPr/>
          <p:nvPr/>
        </p:nvSpPr>
        <p:spPr>
          <a:xfrm rot="21218993">
            <a:off x="3268324" y="3015360"/>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634871" cy="369332"/>
          </a:xfrm>
          <a:prstGeom prst="rect">
            <a:avLst/>
          </a:prstGeom>
          <a:noFill/>
        </p:spPr>
        <p:txBody>
          <a:bodyPr wrap="none" rtlCol="0">
            <a:spAutoFit/>
          </a:bodyPr>
          <a:lstStyle/>
          <a:p>
            <a:r>
              <a:rPr lang="en-GB" dirty="0"/>
              <a:t>Transport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814407" cy="369332"/>
          </a:xfrm>
          <a:prstGeom prst="rect">
            <a:avLst/>
          </a:prstGeom>
          <a:noFill/>
        </p:spPr>
        <p:txBody>
          <a:bodyPr wrap="none" rtlCol="0">
            <a:spAutoFit/>
          </a:bodyPr>
          <a:lstStyle/>
          <a:p>
            <a:r>
              <a:rPr lang="en-GB" dirty="0"/>
              <a:t>To Network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089290" cy="369332"/>
          </a:xfrm>
          <a:prstGeom prst="rect">
            <a:avLst/>
          </a:prstGeom>
          <a:noFill/>
        </p:spPr>
        <p:txBody>
          <a:bodyPr wrap="none" rtlCol="0">
            <a:spAutoFit/>
          </a:bodyPr>
          <a:lstStyle/>
          <a:p>
            <a:r>
              <a:rPr lang="en-GB" dirty="0"/>
              <a:t>From Network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1100137"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Shape 37">
            <a:extLst>
              <a:ext uri="{FF2B5EF4-FFF2-40B4-BE49-F238E27FC236}">
                <a16:creationId xmlns:a16="http://schemas.microsoft.com/office/drawing/2014/main" id="{79A8896F-B03C-452B-AA76-7FFCB5EC1DCC}"/>
              </a:ext>
            </a:extLst>
          </p:cNvPr>
          <p:cNvSpPr/>
          <p:nvPr/>
        </p:nvSpPr>
        <p:spPr>
          <a:xfrm rot="5228561">
            <a:off x="2066656" y="4582268"/>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9" name="Shape 38">
            <a:extLst>
              <a:ext uri="{FF2B5EF4-FFF2-40B4-BE49-F238E27FC236}">
                <a16:creationId xmlns:a16="http://schemas.microsoft.com/office/drawing/2014/main" id="{79A8896F-B03C-452B-AA76-7FFCB5EC1DCC}"/>
              </a:ext>
            </a:extLst>
          </p:cNvPr>
          <p:cNvSpPr/>
          <p:nvPr/>
        </p:nvSpPr>
        <p:spPr>
          <a:xfrm rot="5228561" flipV="1">
            <a:off x="4212640" y="4614229"/>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1" name="Rectangle 60">
            <a:extLst>
              <a:ext uri="{FF2B5EF4-FFF2-40B4-BE49-F238E27FC236}">
                <a16:creationId xmlns:a16="http://schemas.microsoft.com/office/drawing/2014/main" id="{A6D1DCFE-CE29-46B3-BFEC-F31EF53CF3FD}"/>
              </a:ext>
            </a:extLst>
          </p:cNvPr>
          <p:cNvSpPr/>
          <p:nvPr/>
        </p:nvSpPr>
        <p:spPr>
          <a:xfrm>
            <a:off x="3087117" y="398028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62" name="Rectangle 61">
            <a:extLst>
              <a:ext uri="{FF2B5EF4-FFF2-40B4-BE49-F238E27FC236}">
                <a16:creationId xmlns:a16="http://schemas.microsoft.com/office/drawing/2014/main" id="{AEB86FFF-16A9-49CB-8752-5E77980E8934}"/>
              </a:ext>
            </a:extLst>
          </p:cNvPr>
          <p:cNvSpPr/>
          <p:nvPr/>
        </p:nvSpPr>
        <p:spPr>
          <a:xfrm>
            <a:off x="2709502" y="398028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64" name="Rectangle 63">
            <a:extLst>
              <a:ext uri="{FF2B5EF4-FFF2-40B4-BE49-F238E27FC236}">
                <a16:creationId xmlns:a16="http://schemas.microsoft.com/office/drawing/2014/main" id="{A6D1DCFE-CE29-46B3-BFEC-F31EF53CF3FD}"/>
              </a:ext>
            </a:extLst>
          </p:cNvPr>
          <p:cNvSpPr/>
          <p:nvPr/>
        </p:nvSpPr>
        <p:spPr>
          <a:xfrm>
            <a:off x="4267856" y="397543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65" name="Rectangle 64">
            <a:extLst>
              <a:ext uri="{FF2B5EF4-FFF2-40B4-BE49-F238E27FC236}">
                <a16:creationId xmlns:a16="http://schemas.microsoft.com/office/drawing/2014/main" id="{AEB86FFF-16A9-49CB-8752-5E77980E8934}"/>
              </a:ext>
            </a:extLst>
          </p:cNvPr>
          <p:cNvSpPr/>
          <p:nvPr/>
        </p:nvSpPr>
        <p:spPr>
          <a:xfrm>
            <a:off x="3890241" y="397543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66" name="Group 65">
            <a:extLst>
              <a:ext uri="{FF2B5EF4-FFF2-40B4-BE49-F238E27FC236}">
                <a16:creationId xmlns:a16="http://schemas.microsoft.com/office/drawing/2014/main" id="{758BE646-EA61-45F0-BB21-6BFF9884AC11}"/>
              </a:ext>
            </a:extLst>
          </p:cNvPr>
          <p:cNvGrpSpPr/>
          <p:nvPr/>
        </p:nvGrpSpPr>
        <p:grpSpPr>
          <a:xfrm>
            <a:off x="2709502" y="4353085"/>
            <a:ext cx="1100137" cy="234880"/>
            <a:chOff x="1805695" y="5736431"/>
            <a:chExt cx="3510381" cy="234880"/>
          </a:xfrm>
        </p:grpSpPr>
        <p:cxnSp>
          <p:nvCxnSpPr>
            <p:cNvPr id="67" name="Straight Connector 66">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58BE646-EA61-45F0-BB21-6BFF9884AC11}"/>
              </a:ext>
            </a:extLst>
          </p:cNvPr>
          <p:cNvGrpSpPr/>
          <p:nvPr/>
        </p:nvGrpSpPr>
        <p:grpSpPr>
          <a:xfrm>
            <a:off x="3888338" y="4353085"/>
            <a:ext cx="1100137" cy="234880"/>
            <a:chOff x="1805695" y="5736431"/>
            <a:chExt cx="3510381" cy="234880"/>
          </a:xfrm>
        </p:grpSpPr>
        <p:cxnSp>
          <p:nvCxnSpPr>
            <p:cNvPr id="71" name="Straight Connector 7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6D1DCFE-CE29-46B3-BFEC-F31EF53CF3FD}"/>
              </a:ext>
            </a:extLst>
          </p:cNvPr>
          <p:cNvSpPr/>
          <p:nvPr/>
        </p:nvSpPr>
        <p:spPr>
          <a:xfrm>
            <a:off x="7490856" y="388295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77" name="Rectangle 76">
            <a:extLst>
              <a:ext uri="{FF2B5EF4-FFF2-40B4-BE49-F238E27FC236}">
                <a16:creationId xmlns:a16="http://schemas.microsoft.com/office/drawing/2014/main" id="{AEB86FFF-16A9-49CB-8752-5E77980E8934}"/>
              </a:ext>
            </a:extLst>
          </p:cNvPr>
          <p:cNvSpPr/>
          <p:nvPr/>
        </p:nvSpPr>
        <p:spPr>
          <a:xfrm>
            <a:off x="7113241" y="388295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1100137"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A6D1DCFE-CE29-46B3-BFEC-F31EF53CF3FD}"/>
              </a:ext>
            </a:extLst>
          </p:cNvPr>
          <p:cNvSpPr/>
          <p:nvPr/>
        </p:nvSpPr>
        <p:spPr>
          <a:xfrm>
            <a:off x="8671595" y="387811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4" name="Rectangle 83">
            <a:extLst>
              <a:ext uri="{FF2B5EF4-FFF2-40B4-BE49-F238E27FC236}">
                <a16:creationId xmlns:a16="http://schemas.microsoft.com/office/drawing/2014/main" id="{AEB86FFF-16A9-49CB-8752-5E77980E8934}"/>
              </a:ext>
            </a:extLst>
          </p:cNvPr>
          <p:cNvSpPr/>
          <p:nvPr/>
        </p:nvSpPr>
        <p:spPr>
          <a:xfrm>
            <a:off x="8293980" y="387811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86" name="Rectangle 85">
            <a:extLst>
              <a:ext uri="{FF2B5EF4-FFF2-40B4-BE49-F238E27FC236}">
                <a16:creationId xmlns:a16="http://schemas.microsoft.com/office/drawing/2014/main" id="{A6D1DCFE-CE29-46B3-BFEC-F31EF53CF3FD}"/>
              </a:ext>
            </a:extLst>
          </p:cNvPr>
          <p:cNvSpPr/>
          <p:nvPr/>
        </p:nvSpPr>
        <p:spPr>
          <a:xfrm>
            <a:off x="9852334" y="387326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7" name="Rectangle 86">
            <a:extLst>
              <a:ext uri="{FF2B5EF4-FFF2-40B4-BE49-F238E27FC236}">
                <a16:creationId xmlns:a16="http://schemas.microsoft.com/office/drawing/2014/main" id="{AEB86FFF-16A9-49CB-8752-5E77980E8934}"/>
              </a:ext>
            </a:extLst>
          </p:cNvPr>
          <p:cNvSpPr/>
          <p:nvPr/>
        </p:nvSpPr>
        <p:spPr>
          <a:xfrm>
            <a:off x="9474719" y="387326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88" name="Group 87">
            <a:extLst>
              <a:ext uri="{FF2B5EF4-FFF2-40B4-BE49-F238E27FC236}">
                <a16:creationId xmlns:a16="http://schemas.microsoft.com/office/drawing/2014/main" id="{758BE646-EA61-45F0-BB21-6BFF9884AC11}"/>
              </a:ext>
            </a:extLst>
          </p:cNvPr>
          <p:cNvGrpSpPr/>
          <p:nvPr/>
        </p:nvGrpSpPr>
        <p:grpSpPr>
          <a:xfrm>
            <a:off x="8293980" y="4250915"/>
            <a:ext cx="1100137" cy="234880"/>
            <a:chOff x="1805695" y="5736431"/>
            <a:chExt cx="3510381" cy="234880"/>
          </a:xfrm>
        </p:grpSpPr>
        <p:cxnSp>
          <p:nvCxnSpPr>
            <p:cNvPr id="89" name="Straight Connector 8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758BE646-EA61-45F0-BB21-6BFF9884AC11}"/>
              </a:ext>
            </a:extLst>
          </p:cNvPr>
          <p:cNvGrpSpPr/>
          <p:nvPr/>
        </p:nvGrpSpPr>
        <p:grpSpPr>
          <a:xfrm>
            <a:off x="9472816" y="4250915"/>
            <a:ext cx="1100137" cy="234880"/>
            <a:chOff x="1805695" y="5736431"/>
            <a:chExt cx="3510381" cy="234880"/>
          </a:xfrm>
        </p:grpSpPr>
        <p:cxnSp>
          <p:nvCxnSpPr>
            <p:cNvPr id="93" name="Straight Connector 9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Shape 39">
            <a:extLst>
              <a:ext uri="{FF2B5EF4-FFF2-40B4-BE49-F238E27FC236}">
                <a16:creationId xmlns:a16="http://schemas.microsoft.com/office/drawing/2014/main" id="{79A8896F-B03C-452B-AA76-7FFCB5EC1DCC}"/>
              </a:ext>
            </a:extLst>
          </p:cNvPr>
          <p:cNvSpPr/>
          <p:nvPr/>
        </p:nvSpPr>
        <p:spPr>
          <a:xfrm rot="16673473">
            <a:off x="7511841" y="4504722"/>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hape 40">
            <a:extLst>
              <a:ext uri="{FF2B5EF4-FFF2-40B4-BE49-F238E27FC236}">
                <a16:creationId xmlns:a16="http://schemas.microsoft.com/office/drawing/2014/main" id="{79A8896F-B03C-452B-AA76-7FFCB5EC1DCC}"/>
              </a:ext>
            </a:extLst>
          </p:cNvPr>
          <p:cNvSpPr/>
          <p:nvPr/>
        </p:nvSpPr>
        <p:spPr>
          <a:xfrm rot="15626934" flipV="1">
            <a:off x="9868468" y="4510376"/>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9" name="Arrow: Down 12">
            <a:extLst>
              <a:ext uri="{FF2B5EF4-FFF2-40B4-BE49-F238E27FC236}">
                <a16:creationId xmlns:a16="http://schemas.microsoft.com/office/drawing/2014/main" id="{DC5ACD01-BC97-463B-92D5-936E2B4CCA3E}"/>
              </a:ext>
            </a:extLst>
          </p:cNvPr>
          <p:cNvSpPr/>
          <p:nvPr/>
        </p:nvSpPr>
        <p:spPr>
          <a:xfrm rot="19372224">
            <a:off x="4165216" y="2992899"/>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Arrow: Down 12">
            <a:extLst>
              <a:ext uri="{FF2B5EF4-FFF2-40B4-BE49-F238E27FC236}">
                <a16:creationId xmlns:a16="http://schemas.microsoft.com/office/drawing/2014/main" id="{DC5ACD01-BC97-463B-92D5-936E2B4CCA3E}"/>
              </a:ext>
            </a:extLst>
          </p:cNvPr>
          <p:cNvSpPr/>
          <p:nvPr/>
        </p:nvSpPr>
        <p:spPr>
          <a:xfrm rot="2036656">
            <a:off x="2460038" y="3073962"/>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Arrow: Down 12">
            <a:extLst>
              <a:ext uri="{FF2B5EF4-FFF2-40B4-BE49-F238E27FC236}">
                <a16:creationId xmlns:a16="http://schemas.microsoft.com/office/drawing/2014/main" id="{DC5ACD01-BC97-463B-92D5-936E2B4CCA3E}"/>
              </a:ext>
            </a:extLst>
          </p:cNvPr>
          <p:cNvSpPr/>
          <p:nvPr/>
        </p:nvSpPr>
        <p:spPr>
          <a:xfrm rot="10465833">
            <a:off x="8865783" y="2920801"/>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Arrow: Down 12">
            <a:extLst>
              <a:ext uri="{FF2B5EF4-FFF2-40B4-BE49-F238E27FC236}">
                <a16:creationId xmlns:a16="http://schemas.microsoft.com/office/drawing/2014/main" id="{DC5ACD01-BC97-463B-92D5-936E2B4CCA3E}"/>
              </a:ext>
            </a:extLst>
          </p:cNvPr>
          <p:cNvSpPr/>
          <p:nvPr/>
        </p:nvSpPr>
        <p:spPr>
          <a:xfrm rot="8567921">
            <a:off x="9762675" y="2898340"/>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Down 12">
            <a:extLst>
              <a:ext uri="{FF2B5EF4-FFF2-40B4-BE49-F238E27FC236}">
                <a16:creationId xmlns:a16="http://schemas.microsoft.com/office/drawing/2014/main" id="{DC5ACD01-BC97-463B-92D5-936E2B4CCA3E}"/>
              </a:ext>
            </a:extLst>
          </p:cNvPr>
          <p:cNvSpPr/>
          <p:nvPr/>
        </p:nvSpPr>
        <p:spPr>
          <a:xfrm rot="12865379">
            <a:off x="8057497" y="2979403"/>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5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wipe(up)">
                                      <p:cBhvr>
                                        <p:cTn id="10" dur="500"/>
                                        <p:tgtEl>
                                          <p:spTgt spid="104"/>
                                        </p:tgtEl>
                                      </p:cBhvr>
                                    </p:animEffect>
                                  </p:childTnLst>
                                </p:cTn>
                              </p:par>
                              <p:par>
                                <p:cTn id="11" presetID="22" presetClass="entr" presetSubtype="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500"/>
                                        <p:tgtEl>
                                          <p:spTgt spid="10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up)">
                                      <p:cBhvr>
                                        <p:cTn id="16" dur="500"/>
                                        <p:tgtEl>
                                          <p:spTgt spid="100"/>
                                        </p:tgtEl>
                                      </p:cBhvr>
                                    </p:animEffect>
                                  </p:childTnLst>
                                </p:cTn>
                              </p:par>
                              <p:par>
                                <p:cTn id="17" presetID="22"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up)">
                                      <p:cBhvr>
                                        <p:cTn id="19" dur="500"/>
                                        <p:tgtEl>
                                          <p:spTgt spid="108"/>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up)">
                                      <p:cBhvr>
                                        <p:cTn id="28" dur="500"/>
                                        <p:tgtEl>
                                          <p:spTgt spid="117"/>
                                        </p:tgtEl>
                                      </p:cBhvr>
                                    </p:animEffect>
                                  </p:childTnLst>
                                </p:cTn>
                              </p:par>
                              <p:par>
                                <p:cTn id="29" presetID="22" presetClass="entr" presetSubtype="1"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up)">
                                      <p:cBhvr>
                                        <p:cTn id="31" dur="500"/>
                                        <p:tgtEl>
                                          <p:spTgt spid="1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up)">
                                      <p:cBhvr>
                                        <p:cTn id="34" dur="500"/>
                                        <p:tgtEl>
                                          <p:spTgt spid="99"/>
                                        </p:tgtEl>
                                      </p:cBhvr>
                                    </p:animEffect>
                                  </p:childTnLst>
                                </p:cTn>
                              </p:par>
                              <p:par>
                                <p:cTn id="35" presetID="22" presetClass="entr" presetSubtype="1"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wipe(up)">
                                      <p:cBhvr>
                                        <p:cTn id="37" dur="500"/>
                                        <p:tgtEl>
                                          <p:spTgt spid="12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up)">
                                      <p:cBhvr>
                                        <p:cTn id="65" dur="500"/>
                                        <p:tgtEl>
                                          <p:spTgt spid="66"/>
                                        </p:tgtEl>
                                      </p:cBhvr>
                                    </p:animEffect>
                                  </p:childTnLst>
                                </p:cTn>
                              </p:par>
                            </p:childTnLst>
                          </p:cTn>
                        </p:par>
                        <p:par>
                          <p:cTn id="66" fill="hold">
                            <p:stCondLst>
                              <p:cond delay="2000"/>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up)">
                                      <p:cBhvr>
                                        <p:cTn id="77" dur="500"/>
                                        <p:tgtEl>
                                          <p:spTgt spid="39"/>
                                        </p:tgtEl>
                                      </p:cBhvr>
                                    </p:animEffect>
                                  </p:childTnLst>
                                </p:cTn>
                              </p:par>
                            </p:childTnLst>
                          </p:cTn>
                        </p:par>
                        <p:par>
                          <p:cTn id="78" fill="hold">
                            <p:stCondLst>
                              <p:cond delay="3500"/>
                            </p:stCondLst>
                            <p:childTnLst>
                              <p:par>
                                <p:cTn id="79" presetID="2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childTnLst>
                          </p:cTn>
                        </p:par>
                        <p:par>
                          <p:cTn id="82" fill="hold">
                            <p:stCondLst>
                              <p:cond delay="4000"/>
                            </p:stCondLst>
                            <p:childTnLst>
                              <p:par>
                                <p:cTn id="83" presetID="22" presetClass="entr" presetSubtype="4" fill="hold" nodeType="after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par>
                          <p:cTn id="86" fill="hold">
                            <p:stCondLst>
                              <p:cond delay="4500"/>
                            </p:stCondLst>
                            <p:childTnLst>
                              <p:par>
                                <p:cTn id="87" presetID="22" presetClass="entr" presetSubtype="4" fill="hold"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wipe(down)">
                                      <p:cBhvr>
                                        <p:cTn id="89" dur="500"/>
                                        <p:tgtEl>
                                          <p:spTgt spid="88"/>
                                        </p:tgtEl>
                                      </p:cBhvr>
                                    </p:animEffect>
                                  </p:childTnLst>
                                </p:cTn>
                              </p:par>
                            </p:childTnLst>
                          </p:cTn>
                        </p:par>
                        <p:par>
                          <p:cTn id="90" fill="hold">
                            <p:stCondLst>
                              <p:cond delay="50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5500"/>
                            </p:stCondLst>
                            <p:childTnLst>
                              <p:par>
                                <p:cTn id="95" presetID="22" presetClass="entr" presetSubtype="4" fill="hold"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childTnLst>
                          </p:cTn>
                        </p:par>
                        <p:par>
                          <p:cTn id="98" fill="hold">
                            <p:stCondLst>
                              <p:cond delay="6000"/>
                            </p:stCondLst>
                            <p:childTnLst>
                              <p:par>
                                <p:cTn id="99" presetID="2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down)">
                                      <p:cBhvr>
                                        <p:cTn id="101" dur="500"/>
                                        <p:tgtEl>
                                          <p:spTgt spid="41"/>
                                        </p:tgtEl>
                                      </p:cBhvr>
                                    </p:animEffect>
                                  </p:childTnLst>
                                </p:cTn>
                              </p:par>
                            </p:childTnLst>
                          </p:cTn>
                        </p:par>
                        <p:par>
                          <p:cTn id="102" fill="hold">
                            <p:stCondLst>
                              <p:cond delay="6500"/>
                            </p:stCondLst>
                            <p:childTnLst>
                              <p:par>
                                <p:cTn id="103" presetID="1" presetClass="entr" presetSubtype="0" fill="hold" grpId="0" nodeType="afterEffect">
                                  <p:stCondLst>
                                    <p:cond delay="1500"/>
                                  </p:stCondLst>
                                  <p:childTnLst>
                                    <p:set>
                                      <p:cBhvr>
                                        <p:cTn id="104" dur="1" fill="hold">
                                          <p:stCondLst>
                                            <p:cond delay="0"/>
                                          </p:stCondLst>
                                        </p:cTn>
                                        <p:tgtEl>
                                          <p:spTgt spid="76"/>
                                        </p:tgtEl>
                                        <p:attrNameLst>
                                          <p:attrName>style.visibility</p:attrName>
                                        </p:attrNameLst>
                                      </p:cBhvr>
                                      <p:to>
                                        <p:strVal val="visible"/>
                                      </p:to>
                                    </p:set>
                                  </p:childTnLst>
                                </p:cTn>
                              </p:par>
                            </p:childTnLst>
                          </p:cTn>
                        </p:par>
                        <p:par>
                          <p:cTn id="105" fill="hold">
                            <p:stCondLst>
                              <p:cond delay="8000"/>
                            </p:stCondLst>
                            <p:childTnLst>
                              <p:par>
                                <p:cTn id="106" presetID="1" presetClass="entr" presetSubtype="0"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childTnLst>
                                </p:cTn>
                              </p:par>
                            </p:childTnLst>
                          </p:cTn>
                        </p:par>
                        <p:par>
                          <p:cTn id="108" fill="hold">
                            <p:stCondLst>
                              <p:cond delay="8000"/>
                            </p:stCondLst>
                            <p:childTnLst>
                              <p:par>
                                <p:cTn id="109" presetID="1" presetClass="entr" presetSubtype="0" fill="hold" grpId="0" nodeType="after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par>
                          <p:cTn id="111" fill="hold">
                            <p:stCondLst>
                              <p:cond delay="8000"/>
                            </p:stCondLst>
                            <p:childTnLst>
                              <p:par>
                                <p:cTn id="112" presetID="1" presetClass="entr" presetSubtype="0" fill="hold" grpId="0" nodeType="afterEffect">
                                  <p:stCondLst>
                                    <p:cond delay="0"/>
                                  </p:stCondLst>
                                  <p:childTnLst>
                                    <p:set>
                                      <p:cBhvr>
                                        <p:cTn id="113" dur="1" fill="hold">
                                          <p:stCondLst>
                                            <p:cond delay="0"/>
                                          </p:stCondLst>
                                        </p:cTn>
                                        <p:tgtEl>
                                          <p:spTgt spid="83"/>
                                        </p:tgtEl>
                                        <p:attrNameLst>
                                          <p:attrName>style.visibility</p:attrName>
                                        </p:attrNameLst>
                                      </p:cBhvr>
                                      <p:to>
                                        <p:strVal val="visible"/>
                                      </p:to>
                                    </p:set>
                                  </p:childTnLst>
                                </p:cTn>
                              </p:par>
                            </p:childTnLst>
                          </p:cTn>
                        </p:par>
                        <p:par>
                          <p:cTn id="114" fill="hold">
                            <p:stCondLst>
                              <p:cond delay="8000"/>
                            </p:stCondLst>
                            <p:childTnLst>
                              <p:par>
                                <p:cTn id="115" presetID="1" presetClass="entr" presetSubtype="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childTnLst>
                                </p:cTn>
                              </p:par>
                            </p:childTnLst>
                          </p:cTn>
                        </p:par>
                        <p:par>
                          <p:cTn id="117" fill="hold">
                            <p:stCondLst>
                              <p:cond delay="8000"/>
                            </p:stCondLst>
                            <p:childTnLst>
                              <p:par>
                                <p:cTn id="118" presetID="1" presetClass="entr" presetSubtype="0" fill="hold" grpId="0" nodeType="after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childTnLst>
                          </p:cTn>
                        </p:par>
                        <p:par>
                          <p:cTn id="120" fill="hold">
                            <p:stCondLst>
                              <p:cond delay="8000"/>
                            </p:stCondLst>
                            <p:childTnLst>
                              <p:par>
                                <p:cTn id="121" presetID="22" presetClass="entr" presetSubtype="4" fill="hold" nodeType="afterEffect">
                                  <p:stCondLst>
                                    <p:cond delay="250"/>
                                  </p:stCondLst>
                                  <p:childTnLst>
                                    <p:set>
                                      <p:cBhvr>
                                        <p:cTn id="122" dur="1" fill="hold">
                                          <p:stCondLst>
                                            <p:cond delay="0"/>
                                          </p:stCondLst>
                                        </p:cTn>
                                        <p:tgtEl>
                                          <p:spTgt spid="129"/>
                                        </p:tgtEl>
                                        <p:attrNameLst>
                                          <p:attrName>style.visibility</p:attrName>
                                        </p:attrNameLst>
                                      </p:cBhvr>
                                      <p:to>
                                        <p:strVal val="visible"/>
                                      </p:to>
                                    </p:set>
                                    <p:animEffect transition="in" filter="wipe(down)">
                                      <p:cBhvr>
                                        <p:cTn id="123" dur="500"/>
                                        <p:tgtEl>
                                          <p:spTgt spid="129"/>
                                        </p:tgtEl>
                                      </p:cBhvr>
                                    </p:animEffect>
                                  </p:childTnLst>
                                </p:cTn>
                              </p:par>
                              <p:par>
                                <p:cTn id="124" presetID="22" presetClass="entr" presetSubtype="4" fill="hold" grpId="0" nodeType="withEffect">
                                  <p:stCondLst>
                                    <p:cond delay="250"/>
                                  </p:stCondLst>
                                  <p:childTnLst>
                                    <p:set>
                                      <p:cBhvr>
                                        <p:cTn id="125" dur="1" fill="hold">
                                          <p:stCondLst>
                                            <p:cond delay="0"/>
                                          </p:stCondLst>
                                        </p:cTn>
                                        <p:tgtEl>
                                          <p:spTgt spid="128"/>
                                        </p:tgtEl>
                                        <p:attrNameLst>
                                          <p:attrName>style.visibility</p:attrName>
                                        </p:attrNameLst>
                                      </p:cBhvr>
                                      <p:to>
                                        <p:strVal val="visible"/>
                                      </p:to>
                                    </p:set>
                                    <p:animEffect transition="in" filter="wipe(down)">
                                      <p:cBhvr>
                                        <p:cTn id="126" dur="550"/>
                                        <p:tgtEl>
                                          <p:spTgt spid="128"/>
                                        </p:tgtEl>
                                      </p:cBhvr>
                                    </p:animEffect>
                                  </p:childTnLst>
                                </p:cTn>
                              </p:par>
                              <p:par>
                                <p:cTn id="127" presetID="22" presetClass="entr" presetSubtype="4" fill="hold" nodeType="withEffect">
                                  <p:stCondLst>
                                    <p:cond delay="250"/>
                                  </p:stCondLst>
                                  <p:childTnLst>
                                    <p:set>
                                      <p:cBhvr>
                                        <p:cTn id="128" dur="1" fill="hold">
                                          <p:stCondLst>
                                            <p:cond delay="0"/>
                                          </p:stCondLst>
                                        </p:cTn>
                                        <p:tgtEl>
                                          <p:spTgt spid="134"/>
                                        </p:tgtEl>
                                        <p:attrNameLst>
                                          <p:attrName>style.visibility</p:attrName>
                                        </p:attrNameLst>
                                      </p:cBhvr>
                                      <p:to>
                                        <p:strVal val="visible"/>
                                      </p:to>
                                    </p:set>
                                    <p:animEffect transition="in" filter="wipe(down)">
                                      <p:cBhvr>
                                        <p:cTn id="129" dur="550"/>
                                        <p:tgtEl>
                                          <p:spTgt spid="134"/>
                                        </p:tgtEl>
                                      </p:cBhvr>
                                    </p:animEffect>
                                  </p:childTnLst>
                                </p:cTn>
                              </p:par>
                              <p:par>
                                <p:cTn id="130" presetID="22" presetClass="entr" presetSubtype="4" fill="hold" nodeType="withEffect">
                                  <p:stCondLst>
                                    <p:cond delay="250"/>
                                  </p:stCondLst>
                                  <p:childTnLst>
                                    <p:set>
                                      <p:cBhvr>
                                        <p:cTn id="131" dur="1" fill="hold">
                                          <p:stCondLst>
                                            <p:cond delay="0"/>
                                          </p:stCondLst>
                                        </p:cTn>
                                        <p:tgtEl>
                                          <p:spTgt spid="135"/>
                                        </p:tgtEl>
                                        <p:attrNameLst>
                                          <p:attrName>style.visibility</p:attrName>
                                        </p:attrNameLst>
                                      </p:cBhvr>
                                      <p:to>
                                        <p:strVal val="visible"/>
                                      </p:to>
                                    </p:set>
                                    <p:animEffect transition="in" filter="wipe(down)">
                                      <p:cBhvr>
                                        <p:cTn id="132" dur="500"/>
                                        <p:tgtEl>
                                          <p:spTgt spid="135"/>
                                        </p:tgtEl>
                                      </p:cBhvr>
                                    </p:animEffect>
                                  </p:childTnLst>
                                </p:cTn>
                              </p:par>
                              <p:par>
                                <p:cTn id="133" presetID="22" presetClass="entr" presetSubtype="4" fill="hold" grpId="0" nodeType="withEffect">
                                  <p:stCondLst>
                                    <p:cond delay="250"/>
                                  </p:stCondLst>
                                  <p:childTnLst>
                                    <p:set>
                                      <p:cBhvr>
                                        <p:cTn id="134" dur="1" fill="hold">
                                          <p:stCondLst>
                                            <p:cond delay="0"/>
                                          </p:stCondLst>
                                        </p:cTn>
                                        <p:tgtEl>
                                          <p:spTgt spid="126"/>
                                        </p:tgtEl>
                                        <p:attrNameLst>
                                          <p:attrName>style.visibility</p:attrName>
                                        </p:attrNameLst>
                                      </p:cBhvr>
                                      <p:to>
                                        <p:strVal val="visible"/>
                                      </p:to>
                                    </p:set>
                                    <p:animEffect transition="in" filter="wipe(down)">
                                      <p:cBhvr>
                                        <p:cTn id="135" dur="500"/>
                                        <p:tgtEl>
                                          <p:spTgt spid="126"/>
                                        </p:tgtEl>
                                      </p:cBhvr>
                                    </p:animEffect>
                                  </p:childTnLst>
                                </p:cTn>
                              </p:par>
                              <p:par>
                                <p:cTn id="136" presetID="22" presetClass="entr" presetSubtype="4" fill="hold" nodeType="withEffect">
                                  <p:stCondLst>
                                    <p:cond delay="250"/>
                                  </p:stCondLst>
                                  <p:childTnLst>
                                    <p:set>
                                      <p:cBhvr>
                                        <p:cTn id="137" dur="1" fill="hold">
                                          <p:stCondLst>
                                            <p:cond delay="0"/>
                                          </p:stCondLst>
                                        </p:cTn>
                                        <p:tgtEl>
                                          <p:spTgt spid="136"/>
                                        </p:tgtEl>
                                        <p:attrNameLst>
                                          <p:attrName>style.visibility</p:attrName>
                                        </p:attrNameLst>
                                      </p:cBhvr>
                                      <p:to>
                                        <p:strVal val="visible"/>
                                      </p:to>
                                    </p:set>
                                    <p:animEffect transition="in" filter="wipe(down)">
                                      <p:cBhvr>
                                        <p:cTn id="138" dur="500"/>
                                        <p:tgtEl>
                                          <p:spTgt spid="136"/>
                                        </p:tgtEl>
                                      </p:cBhvr>
                                    </p:animEffect>
                                  </p:childTnLst>
                                </p:cTn>
                              </p:par>
                              <p:par>
                                <p:cTn id="139" presetID="22" presetClass="entr" presetSubtype="4" fill="hold" nodeType="withEffect">
                                  <p:stCondLst>
                                    <p:cond delay="250"/>
                                  </p:stCondLst>
                                  <p:childTnLst>
                                    <p:set>
                                      <p:cBhvr>
                                        <p:cTn id="140" dur="1" fill="hold">
                                          <p:stCondLst>
                                            <p:cond delay="0"/>
                                          </p:stCondLst>
                                        </p:cTn>
                                        <p:tgtEl>
                                          <p:spTgt spid="137"/>
                                        </p:tgtEl>
                                        <p:attrNameLst>
                                          <p:attrName>style.visibility</p:attrName>
                                        </p:attrNameLst>
                                      </p:cBhvr>
                                      <p:to>
                                        <p:strVal val="visible"/>
                                      </p:to>
                                    </p:set>
                                    <p:animEffect transition="in" filter="wipe(down)">
                                      <p:cBhvr>
                                        <p:cTn id="141" dur="500"/>
                                        <p:tgtEl>
                                          <p:spTgt spid="137"/>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127"/>
                                        </p:tgtEl>
                                        <p:attrNameLst>
                                          <p:attrName>style.visibility</p:attrName>
                                        </p:attrNameLst>
                                      </p:cBhvr>
                                      <p:to>
                                        <p:strVal val="visible"/>
                                      </p:to>
                                    </p:set>
                                    <p:animEffect transition="in" filter="wipe(down)">
                                      <p:cBhvr>
                                        <p:cTn id="144" dur="500"/>
                                        <p:tgtEl>
                                          <p:spTgt spid="127"/>
                                        </p:tgtEl>
                                      </p:cBhvr>
                                    </p:animEffect>
                                  </p:childTnLst>
                                </p:cTn>
                              </p:par>
                            </p:childTnLst>
                          </p:cTn>
                        </p:par>
                        <p:par>
                          <p:cTn id="145" fill="hold">
                            <p:stCondLst>
                              <p:cond delay="8800"/>
                            </p:stCondLst>
                            <p:childTnLst>
                              <p:par>
                                <p:cTn id="146" presetID="22" presetClass="entr" presetSubtype="4" fill="hold" nodeType="after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wipe(down)">
                                      <p:cBhvr>
                                        <p:cTn id="148" dur="500"/>
                                        <p:tgtEl>
                                          <p:spTgt spid="138"/>
                                        </p:tgtEl>
                                      </p:cBhvr>
                                    </p:animEffect>
                                  </p:childTnLst>
                                </p:cTn>
                              </p:par>
                            </p:childTnLst>
                          </p:cTn>
                        </p:par>
                        <p:par>
                          <p:cTn id="149" fill="hold">
                            <p:stCondLst>
                              <p:cond delay="9300"/>
                            </p:stCondLst>
                            <p:childTnLst>
                              <p:par>
                                <p:cTn id="150" presetID="22" presetClass="entr" presetSubtype="4" fill="hold" nodeType="afterEffect">
                                  <p:stCondLst>
                                    <p:cond delay="0"/>
                                  </p:stCondLst>
                                  <p:childTnLst>
                                    <p:set>
                                      <p:cBhvr>
                                        <p:cTn id="151" dur="1" fill="hold">
                                          <p:stCondLst>
                                            <p:cond delay="0"/>
                                          </p:stCondLst>
                                        </p:cTn>
                                        <p:tgtEl>
                                          <p:spTgt spid="130"/>
                                        </p:tgtEl>
                                        <p:attrNameLst>
                                          <p:attrName>style.visibility</p:attrName>
                                        </p:attrNameLst>
                                      </p:cBhvr>
                                      <p:to>
                                        <p:strVal val="visible"/>
                                      </p:to>
                                    </p:set>
                                    <p:animEffect transition="in" filter="wipe(down)">
                                      <p:cBhvr>
                                        <p:cTn id="152" dur="500"/>
                                        <p:tgtEl>
                                          <p:spTgt spid="130"/>
                                        </p:tgtEl>
                                      </p:cBhvr>
                                    </p:animEffect>
                                  </p:childTnLst>
                                </p:cTn>
                              </p:par>
                            </p:childTnLst>
                          </p:cTn>
                        </p:par>
                        <p:par>
                          <p:cTn id="153" fill="hold">
                            <p:stCondLst>
                              <p:cond delay="9800"/>
                            </p:stCondLst>
                            <p:childTnLst>
                              <p:par>
                                <p:cTn id="154" presetID="1" presetClass="entr" presetSubtype="0" fill="hold" grpId="0" nodeType="after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
                                            <p:txEl>
                                              <p:pRg st="0" end="0"/>
                                            </p:txEl>
                                          </p:spTgt>
                                        </p:tgtEl>
                                        <p:attrNameLst>
                                          <p:attrName>style.visibility</p:attrName>
                                        </p:attrNameLst>
                                      </p:cBhvr>
                                      <p:to>
                                        <p:strVal val="visible"/>
                                      </p:to>
                                    </p:set>
                                    <p:animEffect transition="in" filter="wipe(left)">
                                      <p:cBhvr>
                                        <p:cTn id="16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p:bldP spid="11" grpId="0"/>
      <p:bldP spid="13" grpId="0" animBg="1"/>
      <p:bldP spid="19" grpId="0" animBg="1"/>
      <p:bldP spid="38" grpId="0" animBg="1"/>
      <p:bldP spid="39" grpId="0" animBg="1"/>
      <p:bldP spid="61" grpId="0" animBg="1"/>
      <p:bldP spid="62" grpId="0" animBg="1"/>
      <p:bldP spid="64" grpId="0" animBg="1"/>
      <p:bldP spid="65" grpId="0" animBg="1"/>
      <p:bldP spid="76" grpId="0" animBg="1"/>
      <p:bldP spid="77" grpId="0" animBg="1"/>
      <p:bldP spid="83" grpId="0" animBg="1"/>
      <p:bldP spid="84" grpId="0" animBg="1"/>
      <p:bldP spid="86" grpId="0" animBg="1"/>
      <p:bldP spid="87" grpId="0" animBg="1"/>
      <p:bldP spid="40" grpId="0" animBg="1"/>
      <p:bldP spid="21" grpId="0" animBg="1"/>
      <p:bldP spid="41" grpId="0" animBg="1"/>
      <p:bldP spid="99" grpId="0" animBg="1"/>
      <p:bldP spid="100" grpId="0" animBg="1"/>
      <p:bldP spid="126" grpId="0" animBg="1"/>
      <p:bldP spid="127" grpId="0" animBg="1"/>
      <p:bldP spid="1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Session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2422525"/>
            <a:ext cx="11590421" cy="3546475"/>
          </a:xfrm>
        </p:spPr>
        <p:txBody>
          <a:bodyPr>
            <a:normAutofit/>
          </a:bodyPr>
          <a:lstStyle/>
          <a:p>
            <a:r>
              <a:rPr lang="en-GB" sz="4400" dirty="0"/>
              <a:t>Communication management between devices</a:t>
            </a:r>
          </a:p>
          <a:p>
            <a:pPr lvl="1"/>
            <a:r>
              <a:rPr lang="en-GB" sz="4000" dirty="0"/>
              <a:t>Start, stop, restart</a:t>
            </a:r>
          </a:p>
          <a:p>
            <a:r>
              <a:rPr lang="en-GB" sz="4400" dirty="0"/>
              <a:t>Half-duplex, full-duplex</a:t>
            </a:r>
          </a:p>
          <a:p>
            <a:r>
              <a:rPr lang="en-GB" sz="4400" dirty="0"/>
              <a:t>Control protocols, tunnelling protocols</a:t>
            </a:r>
          </a:p>
        </p:txBody>
      </p:sp>
    </p:spTree>
    <p:extLst>
      <p:ext uri="{BB962C8B-B14F-4D97-AF65-F5344CB8AC3E}">
        <p14:creationId xmlns:p14="http://schemas.microsoft.com/office/powerpoint/2010/main" val="3565590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p:txBody>
          <a:bodyPr/>
          <a:lstStyle/>
          <a:p>
            <a:r>
              <a:rPr lang="en-GB" dirty="0"/>
              <a:t>Session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0" y="6309360"/>
            <a:ext cx="10182547" cy="533926"/>
          </a:xfrm>
        </p:spPr>
        <p:txBody>
          <a:bodyPr>
            <a:normAutofit fontScale="92500"/>
          </a:bodyPr>
          <a:lstStyle/>
          <a:p>
            <a:pPr marL="0" indent="0">
              <a:buNone/>
            </a:pPr>
            <a:r>
              <a:rPr lang="en-GB" dirty="0">
                <a:cs typeface="Trebuchet MS"/>
              </a:rPr>
              <a:t>The session layer is responsible for dialog  control and synchronization.</a:t>
            </a:r>
          </a:p>
          <a:p>
            <a:pPr marL="0" indent="0">
              <a:buNone/>
            </a:pPr>
            <a:endParaRPr lang="en-GB" dirty="0"/>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2C2119-581F-4BC7-8DB4-27AD1D5CAA29}"/>
              </a:ext>
            </a:extLst>
          </p:cNvPr>
          <p:cNvSpPr txBox="1"/>
          <p:nvPr/>
        </p:nvSpPr>
        <p:spPr>
          <a:xfrm>
            <a:off x="2124560" y="1400872"/>
            <a:ext cx="2472087" cy="369332"/>
          </a:xfrm>
          <a:prstGeom prst="rect">
            <a:avLst/>
          </a:prstGeom>
          <a:noFill/>
        </p:spPr>
        <p:txBody>
          <a:bodyPr wrap="none" rtlCol="0">
            <a:spAutoFit/>
          </a:bodyPr>
          <a:lstStyle/>
          <a:p>
            <a:r>
              <a:rPr lang="en-GB" dirty="0"/>
              <a:t>From Presentation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7612591" y="1411406"/>
            <a:ext cx="2197205" cy="369332"/>
          </a:xfrm>
          <a:prstGeom prst="rect">
            <a:avLst/>
          </a:prstGeom>
          <a:noFill/>
        </p:spPr>
        <p:txBody>
          <a:bodyPr wrap="none" rtlCol="0">
            <a:spAutoFit/>
          </a:bodyPr>
          <a:lstStyle/>
          <a:p>
            <a:r>
              <a:rPr lang="en-GB" dirty="0"/>
              <a:t>To Presentation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435906" cy="369332"/>
          </a:xfrm>
          <a:prstGeom prst="rect">
            <a:avLst/>
          </a:prstGeom>
          <a:noFill/>
        </p:spPr>
        <p:txBody>
          <a:bodyPr wrap="none" rtlCol="0">
            <a:spAutoFit/>
          </a:bodyPr>
          <a:lstStyle/>
          <a:p>
            <a:r>
              <a:rPr lang="en-GB" dirty="0"/>
              <a:t>Session Layer</a:t>
            </a:r>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435906" cy="369332"/>
          </a:xfrm>
          <a:prstGeom prst="rect">
            <a:avLst/>
          </a:prstGeom>
          <a:noFill/>
        </p:spPr>
        <p:txBody>
          <a:bodyPr wrap="none" rtlCol="0">
            <a:spAutoFit/>
          </a:bodyPr>
          <a:lstStyle/>
          <a:p>
            <a:r>
              <a:rPr lang="en-GB" dirty="0"/>
              <a:t>Session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901290" cy="369332"/>
          </a:xfrm>
          <a:prstGeom prst="rect">
            <a:avLst/>
          </a:prstGeom>
          <a:noFill/>
        </p:spPr>
        <p:txBody>
          <a:bodyPr wrap="none" rtlCol="0">
            <a:spAutoFit/>
          </a:bodyPr>
          <a:lstStyle/>
          <a:p>
            <a:r>
              <a:rPr lang="en-GB" dirty="0"/>
              <a:t>To Transport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176173" cy="369332"/>
          </a:xfrm>
          <a:prstGeom prst="rect">
            <a:avLst/>
          </a:prstGeom>
          <a:noFill/>
        </p:spPr>
        <p:txBody>
          <a:bodyPr wrap="none" rtlCol="0">
            <a:spAutoFit/>
          </a:bodyPr>
          <a:lstStyle/>
          <a:p>
            <a:r>
              <a:rPr lang="en-GB" dirty="0"/>
              <a:t>From Transport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6D1DCFE-CE29-46B3-BFEC-F31EF53CF3FD}"/>
              </a:ext>
            </a:extLst>
          </p:cNvPr>
          <p:cNvSpPr/>
          <p:nvPr/>
        </p:nvSpPr>
        <p:spPr>
          <a:xfrm>
            <a:off x="219821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8" name="Rectangle 7">
            <a:extLst>
              <a:ext uri="{FF2B5EF4-FFF2-40B4-BE49-F238E27FC236}">
                <a16:creationId xmlns:a16="http://schemas.microsoft.com/office/drawing/2014/main" id="{AEB86FFF-16A9-49CB-8752-5E77980E8934}"/>
              </a:ext>
            </a:extLst>
          </p:cNvPr>
          <p:cNvSpPr/>
          <p:nvPr/>
        </p:nvSpPr>
        <p:spPr>
          <a:xfrm>
            <a:off x="1528762" y="3985059"/>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H5</a:t>
            </a:r>
          </a:p>
        </p:txBody>
      </p:sp>
      <p:sp>
        <p:nvSpPr>
          <p:cNvPr id="82" name="Rectangle 81">
            <a:extLst>
              <a:ext uri="{FF2B5EF4-FFF2-40B4-BE49-F238E27FC236}">
                <a16:creationId xmlns:a16="http://schemas.microsoft.com/office/drawing/2014/main" id="{AEB86FFF-16A9-49CB-8752-5E77980E8934}"/>
              </a:ext>
            </a:extLst>
          </p:cNvPr>
          <p:cNvSpPr/>
          <p:nvPr/>
        </p:nvSpPr>
        <p:spPr>
          <a:xfrm>
            <a:off x="2050909"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85" name="Rectangle 84">
            <a:extLst>
              <a:ext uri="{FF2B5EF4-FFF2-40B4-BE49-F238E27FC236}">
                <a16:creationId xmlns:a16="http://schemas.microsoft.com/office/drawing/2014/main" id="{A6D1DCFE-CE29-46B3-BFEC-F31EF53CF3FD}"/>
              </a:ext>
            </a:extLst>
          </p:cNvPr>
          <p:cNvSpPr/>
          <p:nvPr/>
        </p:nvSpPr>
        <p:spPr>
          <a:xfrm>
            <a:off x="316616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6" name="Rectangle 95">
            <a:extLst>
              <a:ext uri="{FF2B5EF4-FFF2-40B4-BE49-F238E27FC236}">
                <a16:creationId xmlns:a16="http://schemas.microsoft.com/office/drawing/2014/main" id="{AEB86FFF-16A9-49CB-8752-5E77980E8934}"/>
              </a:ext>
            </a:extLst>
          </p:cNvPr>
          <p:cNvSpPr/>
          <p:nvPr/>
        </p:nvSpPr>
        <p:spPr>
          <a:xfrm>
            <a:off x="3018858"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7" name="Rectangle 96">
            <a:extLst>
              <a:ext uri="{FF2B5EF4-FFF2-40B4-BE49-F238E27FC236}">
                <a16:creationId xmlns:a16="http://schemas.microsoft.com/office/drawing/2014/main" id="{A6D1DCFE-CE29-46B3-BFEC-F31EF53CF3FD}"/>
              </a:ext>
            </a:extLst>
          </p:cNvPr>
          <p:cNvSpPr/>
          <p:nvPr/>
        </p:nvSpPr>
        <p:spPr>
          <a:xfrm>
            <a:off x="4127803"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8" name="Rectangle 97">
            <a:extLst>
              <a:ext uri="{FF2B5EF4-FFF2-40B4-BE49-F238E27FC236}">
                <a16:creationId xmlns:a16="http://schemas.microsoft.com/office/drawing/2014/main" id="{AEB86FFF-16A9-49CB-8752-5E77980E8934}"/>
              </a:ext>
            </a:extLst>
          </p:cNvPr>
          <p:cNvSpPr/>
          <p:nvPr/>
        </p:nvSpPr>
        <p:spPr>
          <a:xfrm>
            <a:off x="3980501"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03" name="Rectangle 102">
            <a:extLst>
              <a:ext uri="{FF2B5EF4-FFF2-40B4-BE49-F238E27FC236}">
                <a16:creationId xmlns:a16="http://schemas.microsoft.com/office/drawing/2014/main" id="{A6D1DCFE-CE29-46B3-BFEC-F31EF53CF3FD}"/>
              </a:ext>
            </a:extLst>
          </p:cNvPr>
          <p:cNvSpPr/>
          <p:nvPr/>
        </p:nvSpPr>
        <p:spPr>
          <a:xfrm>
            <a:off x="780688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09" name="Rectangle 108">
            <a:extLst>
              <a:ext uri="{FF2B5EF4-FFF2-40B4-BE49-F238E27FC236}">
                <a16:creationId xmlns:a16="http://schemas.microsoft.com/office/drawing/2014/main" id="{AEB86FFF-16A9-49CB-8752-5E77980E8934}"/>
              </a:ext>
            </a:extLst>
          </p:cNvPr>
          <p:cNvSpPr/>
          <p:nvPr/>
        </p:nvSpPr>
        <p:spPr>
          <a:xfrm>
            <a:off x="7137438" y="3901791"/>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H5</a:t>
            </a:r>
          </a:p>
        </p:txBody>
      </p:sp>
      <p:sp>
        <p:nvSpPr>
          <p:cNvPr id="110" name="Rectangle 109">
            <a:extLst>
              <a:ext uri="{FF2B5EF4-FFF2-40B4-BE49-F238E27FC236}">
                <a16:creationId xmlns:a16="http://schemas.microsoft.com/office/drawing/2014/main" id="{AEB86FFF-16A9-49CB-8752-5E77980E8934}"/>
              </a:ext>
            </a:extLst>
          </p:cNvPr>
          <p:cNvSpPr/>
          <p:nvPr/>
        </p:nvSpPr>
        <p:spPr>
          <a:xfrm>
            <a:off x="7659585"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1" name="Rectangle 110">
            <a:extLst>
              <a:ext uri="{FF2B5EF4-FFF2-40B4-BE49-F238E27FC236}">
                <a16:creationId xmlns:a16="http://schemas.microsoft.com/office/drawing/2014/main" id="{A6D1DCFE-CE29-46B3-BFEC-F31EF53CF3FD}"/>
              </a:ext>
            </a:extLst>
          </p:cNvPr>
          <p:cNvSpPr/>
          <p:nvPr/>
        </p:nvSpPr>
        <p:spPr>
          <a:xfrm>
            <a:off x="877483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2" name="Rectangle 111">
            <a:extLst>
              <a:ext uri="{FF2B5EF4-FFF2-40B4-BE49-F238E27FC236}">
                <a16:creationId xmlns:a16="http://schemas.microsoft.com/office/drawing/2014/main" id="{AEB86FFF-16A9-49CB-8752-5E77980E8934}"/>
              </a:ext>
            </a:extLst>
          </p:cNvPr>
          <p:cNvSpPr/>
          <p:nvPr/>
        </p:nvSpPr>
        <p:spPr>
          <a:xfrm>
            <a:off x="8627534"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4" name="Rectangle 113">
            <a:extLst>
              <a:ext uri="{FF2B5EF4-FFF2-40B4-BE49-F238E27FC236}">
                <a16:creationId xmlns:a16="http://schemas.microsoft.com/office/drawing/2014/main" id="{A6D1DCFE-CE29-46B3-BFEC-F31EF53CF3FD}"/>
              </a:ext>
            </a:extLst>
          </p:cNvPr>
          <p:cNvSpPr/>
          <p:nvPr/>
        </p:nvSpPr>
        <p:spPr>
          <a:xfrm>
            <a:off x="9736479"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6" name="Rectangle 115">
            <a:extLst>
              <a:ext uri="{FF2B5EF4-FFF2-40B4-BE49-F238E27FC236}">
                <a16:creationId xmlns:a16="http://schemas.microsoft.com/office/drawing/2014/main" id="{AEB86FFF-16A9-49CB-8752-5E77980E8934}"/>
              </a:ext>
            </a:extLst>
          </p:cNvPr>
          <p:cNvSpPr/>
          <p:nvPr/>
        </p:nvSpPr>
        <p:spPr>
          <a:xfrm>
            <a:off x="9589177"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8" name="Arrow: Down 20">
            <a:extLst>
              <a:ext uri="{FF2B5EF4-FFF2-40B4-BE49-F238E27FC236}">
                <a16:creationId xmlns:a16="http://schemas.microsoft.com/office/drawing/2014/main" id="{C0AE85D9-F707-455F-AC4C-06F6F2DCA19F}"/>
              </a:ext>
            </a:extLst>
          </p:cNvPr>
          <p:cNvSpPr/>
          <p:nvPr/>
        </p:nvSpPr>
        <p:spPr>
          <a:xfrm rot="10800000">
            <a:off x="8587627" y="1752599"/>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Down 18">
            <a:extLst>
              <a:ext uri="{FF2B5EF4-FFF2-40B4-BE49-F238E27FC236}">
                <a16:creationId xmlns:a16="http://schemas.microsoft.com/office/drawing/2014/main" id="{44B2E3D3-6E26-4F7D-B7C4-950BD6ED8748}"/>
              </a:ext>
            </a:extLst>
          </p:cNvPr>
          <p:cNvSpPr/>
          <p:nvPr/>
        </p:nvSpPr>
        <p:spPr>
          <a:xfrm>
            <a:off x="3113669" y="1835798"/>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925074" y="4163503"/>
            <a:ext cx="373820" cy="230832"/>
          </a:xfrm>
          <a:prstGeom prst="rect">
            <a:avLst/>
          </a:prstGeom>
          <a:noFill/>
        </p:spPr>
        <p:txBody>
          <a:bodyPr wrap="none" rtlCol="0">
            <a:spAutoFit/>
          </a:bodyPr>
          <a:lstStyle/>
          <a:p>
            <a:r>
              <a:rPr lang="en-GB" sz="900" b="1" dirty="0"/>
              <a:t>SYN</a:t>
            </a:r>
          </a:p>
        </p:txBody>
      </p:sp>
      <p:sp>
        <p:nvSpPr>
          <p:cNvPr id="121" name="TextBox 120"/>
          <p:cNvSpPr txBox="1"/>
          <p:nvPr/>
        </p:nvSpPr>
        <p:spPr>
          <a:xfrm>
            <a:off x="2895716" y="4163503"/>
            <a:ext cx="373820" cy="230832"/>
          </a:xfrm>
          <a:prstGeom prst="rect">
            <a:avLst/>
          </a:prstGeom>
          <a:noFill/>
        </p:spPr>
        <p:txBody>
          <a:bodyPr wrap="none" rtlCol="0">
            <a:spAutoFit/>
          </a:bodyPr>
          <a:lstStyle/>
          <a:p>
            <a:r>
              <a:rPr lang="en-GB" sz="900" b="1" dirty="0"/>
              <a:t>SYN</a:t>
            </a:r>
          </a:p>
        </p:txBody>
      </p:sp>
      <p:sp>
        <p:nvSpPr>
          <p:cNvPr id="122" name="TextBox 121"/>
          <p:cNvSpPr txBox="1"/>
          <p:nvPr/>
        </p:nvSpPr>
        <p:spPr>
          <a:xfrm>
            <a:off x="3866358" y="4163503"/>
            <a:ext cx="373820" cy="230832"/>
          </a:xfrm>
          <a:prstGeom prst="rect">
            <a:avLst/>
          </a:prstGeom>
          <a:noFill/>
        </p:spPr>
        <p:txBody>
          <a:bodyPr wrap="none" rtlCol="0">
            <a:spAutoFit/>
          </a:bodyPr>
          <a:lstStyle/>
          <a:p>
            <a:r>
              <a:rPr lang="en-GB" sz="900" b="1" dirty="0"/>
              <a:t>SYN</a:t>
            </a:r>
          </a:p>
        </p:txBody>
      </p:sp>
      <p:sp>
        <p:nvSpPr>
          <p:cNvPr id="123" name="TextBox 122"/>
          <p:cNvSpPr txBox="1"/>
          <p:nvPr/>
        </p:nvSpPr>
        <p:spPr>
          <a:xfrm>
            <a:off x="7557483" y="4071957"/>
            <a:ext cx="373820" cy="230832"/>
          </a:xfrm>
          <a:prstGeom prst="rect">
            <a:avLst/>
          </a:prstGeom>
          <a:noFill/>
        </p:spPr>
        <p:txBody>
          <a:bodyPr wrap="none" rtlCol="0">
            <a:spAutoFit/>
          </a:bodyPr>
          <a:lstStyle/>
          <a:p>
            <a:r>
              <a:rPr lang="en-GB" sz="900" b="1" dirty="0"/>
              <a:t>SYN</a:t>
            </a:r>
          </a:p>
        </p:txBody>
      </p:sp>
      <p:sp>
        <p:nvSpPr>
          <p:cNvPr id="124" name="TextBox 123"/>
          <p:cNvSpPr txBox="1"/>
          <p:nvPr/>
        </p:nvSpPr>
        <p:spPr>
          <a:xfrm>
            <a:off x="8514275" y="4071957"/>
            <a:ext cx="373820" cy="230832"/>
          </a:xfrm>
          <a:prstGeom prst="rect">
            <a:avLst/>
          </a:prstGeom>
          <a:noFill/>
        </p:spPr>
        <p:txBody>
          <a:bodyPr wrap="none" rtlCol="0">
            <a:spAutoFit/>
          </a:bodyPr>
          <a:lstStyle/>
          <a:p>
            <a:r>
              <a:rPr lang="en-GB" sz="900" b="1" dirty="0"/>
              <a:t>SYN</a:t>
            </a:r>
          </a:p>
        </p:txBody>
      </p:sp>
      <p:sp>
        <p:nvSpPr>
          <p:cNvPr id="125" name="TextBox 124"/>
          <p:cNvSpPr txBox="1"/>
          <p:nvPr/>
        </p:nvSpPr>
        <p:spPr>
          <a:xfrm>
            <a:off x="9471067" y="4071957"/>
            <a:ext cx="373820" cy="230832"/>
          </a:xfrm>
          <a:prstGeom prst="rect">
            <a:avLst/>
          </a:prstGeom>
          <a:noFill/>
        </p:spPr>
        <p:txBody>
          <a:bodyPr wrap="none" rtlCol="0">
            <a:spAutoFit/>
          </a:bodyPr>
          <a:lstStyle/>
          <a:p>
            <a:r>
              <a:rPr lang="en-GB" sz="900" b="1" dirty="0"/>
              <a:t>SYN</a:t>
            </a:r>
          </a:p>
        </p:txBody>
      </p:sp>
    </p:spTree>
    <p:extLst>
      <p:ext uri="{BB962C8B-B14F-4D97-AF65-F5344CB8AC3E}">
        <p14:creationId xmlns:p14="http://schemas.microsoft.com/office/powerpoint/2010/main" val="7566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up)">
                                      <p:cBhvr>
                                        <p:cTn id="15" dur="500"/>
                                        <p:tgtEl>
                                          <p:spTgt spid="10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up)">
                                      <p:cBhvr>
                                        <p:cTn id="19" dur="500"/>
                                        <p:tgtEl>
                                          <p:spTgt spid="102"/>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par>
                                <p:cTn id="26" presetID="22" presetClass="entr" presetSubtype="1"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par>
                                <p:cTn id="29" presetID="22" presetClass="entr" presetSubtype="1"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up)">
                                      <p:cBhvr>
                                        <p:cTn id="31" dur="500"/>
                                        <p:tgtEl>
                                          <p:spTgt spid="117"/>
                                        </p:tgtEl>
                                      </p:cBhvr>
                                    </p:animEffect>
                                  </p:childTnLst>
                                </p:cTn>
                              </p:par>
                              <p:par>
                                <p:cTn id="32" presetID="22" presetClass="entr" presetSubtype="1" fill="hold"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wipe(up)">
                                      <p:cBhvr>
                                        <p:cTn id="34" dur="500"/>
                                        <p:tgtEl>
                                          <p:spTgt spid="120"/>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up)">
                                      <p:cBhvr>
                                        <p:cTn id="50" dur="500"/>
                                        <p:tgtEl>
                                          <p:spTgt spid="9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up)">
                                      <p:cBhvr>
                                        <p:cTn id="53" dur="500"/>
                                        <p:tgtEl>
                                          <p:spTgt spid="9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wipe(up)">
                                      <p:cBhvr>
                                        <p:cTn id="56" dur="500"/>
                                        <p:tgtEl>
                                          <p:spTgt spid="98"/>
                                        </p:tgtEl>
                                      </p:cBhvr>
                                    </p:animEffect>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3500"/>
                            </p:stCondLst>
                            <p:childTnLst>
                              <p:par>
                                <p:cTn id="73" presetID="22" presetClass="entr" presetSubtype="4" fill="hold" grpId="0" nodeType="afterEffect">
                                  <p:stCondLst>
                                    <p:cond delay="200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down)">
                                      <p:cBhvr>
                                        <p:cTn id="79" dur="500"/>
                                        <p:tgtEl>
                                          <p:spTgt spid="78"/>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down)">
                                      <p:cBhvr>
                                        <p:cTn id="86" dur="500"/>
                                        <p:tgtEl>
                                          <p:spTgt spid="10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down)">
                                      <p:cBhvr>
                                        <p:cTn id="89" dur="500"/>
                                        <p:tgtEl>
                                          <p:spTgt spid="11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down)">
                                      <p:cBhvr>
                                        <p:cTn id="92" dur="500"/>
                                        <p:tgtEl>
                                          <p:spTgt spid="11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wipe(down)">
                                      <p:cBhvr>
                                        <p:cTn id="98" dur="500"/>
                                        <p:tgtEl>
                                          <p:spTgt spid="11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wipe(down)">
                                      <p:cBhvr>
                                        <p:cTn id="101" dur="500"/>
                                        <p:tgtEl>
                                          <p:spTgt spid="11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23"/>
                                        </p:tgtEl>
                                        <p:attrNameLst>
                                          <p:attrName>style.visibility</p:attrName>
                                        </p:attrNameLst>
                                      </p:cBhvr>
                                      <p:to>
                                        <p:strVal val="visible"/>
                                      </p:to>
                                    </p:set>
                                    <p:animEffect transition="in" filter="wipe(down)">
                                      <p:cBhvr>
                                        <p:cTn id="104" dur="500"/>
                                        <p:tgtEl>
                                          <p:spTgt spid="12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down)">
                                      <p:cBhvr>
                                        <p:cTn id="107" dur="500"/>
                                        <p:tgtEl>
                                          <p:spTgt spid="12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25"/>
                                        </p:tgtEl>
                                        <p:attrNameLst>
                                          <p:attrName>style.visibility</p:attrName>
                                        </p:attrNameLst>
                                      </p:cBhvr>
                                      <p:to>
                                        <p:strVal val="visible"/>
                                      </p:to>
                                    </p:set>
                                    <p:animEffect transition="in" filter="wipe(down)">
                                      <p:cBhvr>
                                        <p:cTn id="110" dur="500"/>
                                        <p:tgtEl>
                                          <p:spTgt spid="125"/>
                                        </p:tgtEl>
                                      </p:cBhvr>
                                    </p:animEffect>
                                  </p:childTnLst>
                                </p:cTn>
                              </p:par>
                            </p:childTnLst>
                          </p:cTn>
                        </p:par>
                        <p:par>
                          <p:cTn id="111" fill="hold">
                            <p:stCondLst>
                              <p:cond delay="7000"/>
                            </p:stCondLst>
                            <p:childTnLst>
                              <p:par>
                                <p:cTn id="112" presetID="1" presetClass="exit" presetSubtype="0" fill="hold" grpId="1" nodeType="afterEffect">
                                  <p:stCondLst>
                                    <p:cond delay="0"/>
                                  </p:stCondLst>
                                  <p:childTnLst>
                                    <p:set>
                                      <p:cBhvr>
                                        <p:cTn id="113" dur="1" fill="hold">
                                          <p:stCondLst>
                                            <p:cond delay="0"/>
                                          </p:stCondLst>
                                        </p:cTn>
                                        <p:tgtEl>
                                          <p:spTgt spid="109"/>
                                        </p:tgtEl>
                                        <p:attrNameLst>
                                          <p:attrName>style.visibility</p:attrName>
                                        </p:attrNameLst>
                                      </p:cBhvr>
                                      <p:to>
                                        <p:strVal val="hidden"/>
                                      </p:to>
                                    </p:set>
                                  </p:childTnLst>
                                </p:cTn>
                              </p:par>
                            </p:childTnLst>
                          </p:cTn>
                        </p:par>
                        <p:par>
                          <p:cTn id="114" fill="hold">
                            <p:stCondLst>
                              <p:cond delay="7000"/>
                            </p:stCondLst>
                            <p:childTnLst>
                              <p:par>
                                <p:cTn id="115" presetID="22" presetClass="entr" presetSubtype="4" fill="hold" nodeType="after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down)">
                                      <p:cBhvr>
                                        <p:cTn id="117" dur="500"/>
                                        <p:tgtEl>
                                          <p:spTgt spid="129"/>
                                        </p:tgtEl>
                                      </p:cBhvr>
                                    </p:animEffect>
                                  </p:childTnLst>
                                </p:cTn>
                              </p:par>
                              <p:par>
                                <p:cTn id="118" presetID="22" presetClass="entr" presetSubtype="4" fill="hold" nodeType="withEffect">
                                  <p:stCondLst>
                                    <p:cond delay="0"/>
                                  </p:stCondLst>
                                  <p:childTnLst>
                                    <p:set>
                                      <p:cBhvr>
                                        <p:cTn id="119" dur="1" fill="hold">
                                          <p:stCondLst>
                                            <p:cond delay="0"/>
                                          </p:stCondLst>
                                        </p:cTn>
                                        <p:tgtEl>
                                          <p:spTgt spid="134"/>
                                        </p:tgtEl>
                                        <p:attrNameLst>
                                          <p:attrName>style.visibility</p:attrName>
                                        </p:attrNameLst>
                                      </p:cBhvr>
                                      <p:to>
                                        <p:strVal val="visible"/>
                                      </p:to>
                                    </p:set>
                                    <p:animEffect transition="in" filter="wipe(down)">
                                      <p:cBhvr>
                                        <p:cTn id="120" dur="500"/>
                                        <p:tgtEl>
                                          <p:spTgt spid="134"/>
                                        </p:tgtEl>
                                      </p:cBhvr>
                                    </p:animEffect>
                                  </p:childTnLst>
                                </p:cTn>
                              </p:par>
                              <p:par>
                                <p:cTn id="121" presetID="22" presetClass="entr" presetSubtype="4"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down)">
                                      <p:cBhvr>
                                        <p:cTn id="123" dur="500"/>
                                        <p:tgtEl>
                                          <p:spTgt spid="135"/>
                                        </p:tgtEl>
                                      </p:cBhvr>
                                    </p:animEffect>
                                  </p:childTnLst>
                                </p:cTn>
                              </p:par>
                              <p:par>
                                <p:cTn id="124" presetID="22" presetClass="entr" presetSubtype="4" fill="hold" nodeType="withEffect">
                                  <p:stCondLst>
                                    <p:cond delay="0"/>
                                  </p:stCondLst>
                                  <p:childTnLst>
                                    <p:set>
                                      <p:cBhvr>
                                        <p:cTn id="125" dur="1" fill="hold">
                                          <p:stCondLst>
                                            <p:cond delay="0"/>
                                          </p:stCondLst>
                                        </p:cTn>
                                        <p:tgtEl>
                                          <p:spTgt spid="136"/>
                                        </p:tgtEl>
                                        <p:attrNameLst>
                                          <p:attrName>style.visibility</p:attrName>
                                        </p:attrNameLst>
                                      </p:cBhvr>
                                      <p:to>
                                        <p:strVal val="visible"/>
                                      </p:to>
                                    </p:set>
                                    <p:animEffect transition="in" filter="wipe(down)">
                                      <p:cBhvr>
                                        <p:cTn id="126" dur="500"/>
                                        <p:tgtEl>
                                          <p:spTgt spid="136"/>
                                        </p:tgtEl>
                                      </p:cBhvr>
                                    </p:animEffect>
                                  </p:childTnLst>
                                </p:cTn>
                              </p:par>
                              <p:par>
                                <p:cTn id="127" presetID="22" presetClass="entr" presetSubtype="4" fill="hold" nodeType="with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wipe(down)">
                                      <p:cBhvr>
                                        <p:cTn id="129" dur="500"/>
                                        <p:tgtEl>
                                          <p:spTgt spid="137"/>
                                        </p:tgtEl>
                                      </p:cBhvr>
                                    </p:animEffect>
                                  </p:childTnLst>
                                </p:cTn>
                              </p:par>
                              <p:par>
                                <p:cTn id="130" presetID="22" presetClass="entr" presetSubtype="4" fill="hold" nodeType="withEffect">
                                  <p:stCondLst>
                                    <p:cond delay="0"/>
                                  </p:stCondLst>
                                  <p:childTnLst>
                                    <p:set>
                                      <p:cBhvr>
                                        <p:cTn id="131" dur="1" fill="hold">
                                          <p:stCondLst>
                                            <p:cond delay="0"/>
                                          </p:stCondLst>
                                        </p:cTn>
                                        <p:tgtEl>
                                          <p:spTgt spid="138"/>
                                        </p:tgtEl>
                                        <p:attrNameLst>
                                          <p:attrName>style.visibility</p:attrName>
                                        </p:attrNameLst>
                                      </p:cBhvr>
                                      <p:to>
                                        <p:strVal val="visible"/>
                                      </p:to>
                                    </p:set>
                                    <p:animEffect transition="in" filter="wipe(down)">
                                      <p:cBhvr>
                                        <p:cTn id="132" dur="500"/>
                                        <p:tgtEl>
                                          <p:spTgt spid="138"/>
                                        </p:tgtEl>
                                      </p:cBhvr>
                                    </p:animEffect>
                                  </p:childTnLst>
                                </p:cTn>
                              </p:par>
                            </p:childTnLst>
                          </p:cTn>
                        </p:par>
                        <p:par>
                          <p:cTn id="133" fill="hold">
                            <p:stCondLst>
                              <p:cond delay="7500"/>
                            </p:stCondLst>
                            <p:childTnLst>
                              <p:par>
                                <p:cTn id="134" presetID="22" presetClass="entr" presetSubtype="4" fill="hold" nodeType="afterEffect">
                                  <p:stCondLst>
                                    <p:cond delay="0"/>
                                  </p:stCondLst>
                                  <p:childTnLst>
                                    <p:set>
                                      <p:cBhvr>
                                        <p:cTn id="135" dur="1" fill="hold">
                                          <p:stCondLst>
                                            <p:cond delay="0"/>
                                          </p:stCondLst>
                                        </p:cTn>
                                        <p:tgtEl>
                                          <p:spTgt spid="130"/>
                                        </p:tgtEl>
                                        <p:attrNameLst>
                                          <p:attrName>style.visibility</p:attrName>
                                        </p:attrNameLst>
                                      </p:cBhvr>
                                      <p:to>
                                        <p:strVal val="visible"/>
                                      </p:to>
                                    </p:set>
                                    <p:animEffect transition="in" filter="wipe(down)">
                                      <p:cBhvr>
                                        <p:cTn id="136" dur="500"/>
                                        <p:tgtEl>
                                          <p:spTgt spid="130"/>
                                        </p:tgtEl>
                                      </p:cBhvr>
                                    </p:animEffect>
                                  </p:childTnLst>
                                </p:cTn>
                              </p:par>
                            </p:childTnLst>
                          </p:cTn>
                        </p:par>
                        <p:par>
                          <p:cTn id="137" fill="hold">
                            <p:stCondLst>
                              <p:cond delay="8000"/>
                            </p:stCondLst>
                            <p:childTnLst>
                              <p:par>
                                <p:cTn id="138" presetID="22" presetClass="entr" presetSubtype="4" fill="hold" grpId="0" nodeType="after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wipe(down)">
                                      <p:cBhvr>
                                        <p:cTn id="140" dur="500"/>
                                        <p:tgtEl>
                                          <p:spTgt spid="11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
                                            <p:txEl>
                                              <p:pRg st="0" end="0"/>
                                            </p:txEl>
                                          </p:spTgt>
                                        </p:tgtEl>
                                        <p:attrNameLst>
                                          <p:attrName>style.visibility</p:attrName>
                                        </p:attrNameLst>
                                      </p:cBhvr>
                                      <p:to>
                                        <p:strVal val="visible"/>
                                      </p:to>
                                    </p:set>
                                    <p:animEffect transition="in" filter="wipe(left)">
                                      <p:cBhvr>
                                        <p:cTn id="145"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9" grpId="0" animBg="1"/>
      <p:bldP spid="21" grpId="0" animBg="1"/>
      <p:bldP spid="7" grpId="0" animBg="1"/>
      <p:bldP spid="8" grpId="0" animBg="1"/>
      <p:bldP spid="82" grpId="0" animBg="1"/>
      <p:bldP spid="85" grpId="0" animBg="1"/>
      <p:bldP spid="96" grpId="0" animBg="1"/>
      <p:bldP spid="97" grpId="0" animBg="1"/>
      <p:bldP spid="98" grpId="0" animBg="1"/>
      <p:bldP spid="103" grpId="0" animBg="1"/>
      <p:bldP spid="109" grpId="0" animBg="1"/>
      <p:bldP spid="109" grpId="1" animBg="1"/>
      <p:bldP spid="110" grpId="0" animBg="1"/>
      <p:bldP spid="111" grpId="0" animBg="1"/>
      <p:bldP spid="112" grpId="0" animBg="1"/>
      <p:bldP spid="114" grpId="0" animBg="1"/>
      <p:bldP spid="116" grpId="0" animBg="1"/>
      <p:bldP spid="118" grpId="0" animBg="1"/>
      <p:bldP spid="119" grpId="0" animBg="1"/>
      <p:bldP spid="14" grpId="0"/>
      <p:bldP spid="121" grpId="0"/>
      <p:bldP spid="122" grpId="0"/>
      <p:bldP spid="123" grpId="0"/>
      <p:bldP spid="124" grpId="0"/>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62F1-F125-4753-8175-DC881079B264}"/>
              </a:ext>
            </a:extLst>
          </p:cNvPr>
          <p:cNvSpPr>
            <a:spLocks noGrp="1"/>
          </p:cNvSpPr>
          <p:nvPr>
            <p:ph type="title"/>
          </p:nvPr>
        </p:nvSpPr>
        <p:spPr>
          <a:xfrm>
            <a:off x="425115" y="1296784"/>
            <a:ext cx="11341769" cy="2852737"/>
          </a:xfrm>
        </p:spPr>
        <p:txBody>
          <a:bodyPr>
            <a:normAutofit fontScale="90000"/>
          </a:bodyPr>
          <a:lstStyle/>
          <a:p>
            <a:r>
              <a:rPr lang="en-GB" dirty="0"/>
              <a:t>2.1 Describe the hardware components available for network protection and their purpose and identify the appropriate system for a given task. </a:t>
            </a:r>
          </a:p>
        </p:txBody>
      </p:sp>
      <p:sp>
        <p:nvSpPr>
          <p:cNvPr id="3" name="Text Placeholder 2">
            <a:extLst>
              <a:ext uri="{FF2B5EF4-FFF2-40B4-BE49-F238E27FC236}">
                <a16:creationId xmlns:a16="http://schemas.microsoft.com/office/drawing/2014/main" id="{E5F08665-3BA9-47C2-B55A-C2975C6AC52C}"/>
              </a:ext>
            </a:extLst>
          </p:cNvPr>
          <p:cNvSpPr>
            <a:spLocks noGrp="1"/>
          </p:cNvSpPr>
          <p:nvPr>
            <p:ph type="body" idx="1"/>
          </p:nvPr>
        </p:nvSpPr>
        <p:spPr>
          <a:xfrm>
            <a:off x="425115" y="4446588"/>
            <a:ext cx="3571956" cy="2017814"/>
          </a:xfrm>
        </p:spPr>
        <p:txBody>
          <a:bodyPr>
            <a:normAutofit fontScale="85000" lnSpcReduction="20000"/>
          </a:bodyPr>
          <a:lstStyle/>
          <a:p>
            <a:r>
              <a:rPr lang="en-GB" dirty="0"/>
              <a:t>Firewalls and DPI</a:t>
            </a:r>
          </a:p>
          <a:p>
            <a:r>
              <a:rPr lang="en-GB" dirty="0"/>
              <a:t>Application proxies </a:t>
            </a:r>
          </a:p>
          <a:p>
            <a:r>
              <a:rPr lang="en-GB" dirty="0"/>
              <a:t>IDS vs. Ips </a:t>
            </a:r>
          </a:p>
          <a:p>
            <a:r>
              <a:rPr lang="en-GB" dirty="0"/>
              <a:t>Radius</a:t>
            </a:r>
          </a:p>
          <a:p>
            <a:r>
              <a:rPr lang="en-GB" dirty="0"/>
              <a:t>Diameter</a:t>
            </a:r>
          </a:p>
          <a:p>
            <a:r>
              <a:rPr lang="en-GB" dirty="0"/>
              <a:t>AAA</a:t>
            </a:r>
          </a:p>
        </p:txBody>
      </p:sp>
      <p:sp>
        <p:nvSpPr>
          <p:cNvPr id="4" name="Text Placeholder 2">
            <a:extLst>
              <a:ext uri="{FF2B5EF4-FFF2-40B4-BE49-F238E27FC236}">
                <a16:creationId xmlns:a16="http://schemas.microsoft.com/office/drawing/2014/main" id="{79E36273-A45E-4B55-83BD-3A6B2241AA8A}"/>
              </a:ext>
            </a:extLst>
          </p:cNvPr>
          <p:cNvSpPr txBox="1">
            <a:spLocks/>
          </p:cNvSpPr>
          <p:nvPr/>
        </p:nvSpPr>
        <p:spPr>
          <a:xfrm>
            <a:off x="5784860" y="4296952"/>
            <a:ext cx="6407140" cy="260283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i="1" dirty="0"/>
              <a:t>A candidate should be able to: </a:t>
            </a:r>
            <a:endParaRPr lang="en-GB" dirty="0"/>
          </a:p>
          <a:p>
            <a:pPr marL="342900" indent="-342900">
              <a:buFont typeface="Arial" panose="020B0604020202020204" pitchFamily="34" charset="0"/>
              <a:buChar char="•"/>
            </a:pPr>
            <a:r>
              <a:rPr lang="en-GB" i="1" dirty="0"/>
              <a:t>Understand network protocols and their use in the enforcement of security policies</a:t>
            </a:r>
            <a:endParaRPr lang="en-GB" dirty="0"/>
          </a:p>
          <a:p>
            <a:pPr marL="342900" indent="-342900">
              <a:buFont typeface="Arial" panose="020B0604020202020204" pitchFamily="34" charset="0"/>
              <a:buChar char="•"/>
            </a:pPr>
            <a:r>
              <a:rPr lang="en-GB" i="1" dirty="0"/>
              <a:t>Describe the use of network layers (OSI model) in the implementation of security functions</a:t>
            </a:r>
            <a:endParaRPr lang="en-GB" dirty="0"/>
          </a:p>
          <a:p>
            <a:pPr marL="342900" indent="-342900">
              <a:buFont typeface="Arial" panose="020B0604020202020204" pitchFamily="34" charset="0"/>
              <a:buChar char="•"/>
            </a:pPr>
            <a:r>
              <a:rPr lang="en-GB" i="1" dirty="0"/>
              <a:t>Demonstrate the use of network packet filtering in firewall settings</a:t>
            </a:r>
            <a:endParaRPr lang="en-GB" dirty="0"/>
          </a:p>
          <a:p>
            <a:pPr marL="342900" indent="-342900">
              <a:buFont typeface="Arial" panose="020B0604020202020204" pitchFamily="34" charset="0"/>
              <a:buChar char="•"/>
            </a:pPr>
            <a:r>
              <a:rPr lang="en-GB" i="1" dirty="0"/>
              <a:t>Use different types of firewalls in different settings</a:t>
            </a:r>
            <a:endParaRPr lang="en-GB" dirty="0"/>
          </a:p>
          <a:p>
            <a:pPr marL="342900" indent="-342900">
              <a:buFont typeface="Arial" panose="020B0604020202020204" pitchFamily="34" charset="0"/>
              <a:buChar char="•"/>
            </a:pPr>
            <a:r>
              <a:rPr lang="en-GB" i="1" dirty="0"/>
              <a:t>Explain the use of penetration testing in identifying security weaknesses</a:t>
            </a:r>
            <a:endParaRPr lang="en-GB" dirty="0"/>
          </a:p>
          <a:p>
            <a:pPr marL="342900" indent="-342900">
              <a:buFont typeface="Arial" panose="020B0604020202020204" pitchFamily="34" charset="0"/>
              <a:buChar char="•"/>
            </a:pPr>
            <a:r>
              <a:rPr lang="en-GB" i="1" dirty="0"/>
              <a:t>Identify the most appropriate Intrusion Detection and Prevention Systems</a:t>
            </a:r>
          </a:p>
          <a:p>
            <a:pPr marL="800100" lvl="1" indent="-342900">
              <a:buFont typeface="Arial" panose="020B0604020202020204" pitchFamily="34" charset="0"/>
              <a:buChar char="•"/>
            </a:pPr>
            <a:r>
              <a:rPr lang="en-GB" dirty="0"/>
              <a:t>Snort </a:t>
            </a:r>
          </a:p>
          <a:p>
            <a:pPr marL="800100" lvl="1" indent="-342900">
              <a:buFont typeface="Arial" panose="020B0604020202020204" pitchFamily="34" charset="0"/>
              <a:buChar char="•"/>
            </a:pPr>
            <a:r>
              <a:rPr lang="en-GB" dirty="0" err="1"/>
              <a:t>CounterACT</a:t>
            </a:r>
            <a:endParaRPr lang="en-GB" dirty="0"/>
          </a:p>
          <a:p>
            <a:pPr marL="800100" lvl="1" indent="-342900">
              <a:buFont typeface="Arial" panose="020B0604020202020204" pitchFamily="34" charset="0"/>
              <a:buChar char="•"/>
            </a:pPr>
            <a:r>
              <a:rPr lang="en-GB" dirty="0" err="1"/>
              <a:t>AirMagnet</a:t>
            </a:r>
            <a:endParaRPr lang="en-GB" dirty="0"/>
          </a:p>
          <a:p>
            <a:endParaRPr lang="en-GB" dirty="0"/>
          </a:p>
        </p:txBody>
      </p:sp>
    </p:spTree>
    <p:extLst>
      <p:ext uri="{BB962C8B-B14F-4D97-AF65-F5344CB8AC3E}">
        <p14:creationId xmlns:p14="http://schemas.microsoft.com/office/powerpoint/2010/main" val="198329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6: Presentation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1825625"/>
            <a:ext cx="11590421" cy="4003675"/>
          </a:xfrm>
        </p:spPr>
        <p:txBody>
          <a:bodyPr>
            <a:normAutofit/>
          </a:bodyPr>
          <a:lstStyle/>
          <a:p>
            <a:r>
              <a:rPr lang="en-GB" sz="5400" dirty="0"/>
              <a:t>Character encoding</a:t>
            </a:r>
          </a:p>
          <a:p>
            <a:r>
              <a:rPr lang="en-GB" sz="5400" dirty="0"/>
              <a:t>Application encryption</a:t>
            </a:r>
          </a:p>
          <a:p>
            <a:r>
              <a:rPr lang="en-GB" sz="5400" dirty="0"/>
              <a:t>Often combined with the Application Layer</a:t>
            </a:r>
          </a:p>
        </p:txBody>
      </p:sp>
    </p:spTree>
    <p:extLst>
      <p:ext uri="{BB962C8B-B14F-4D97-AF65-F5344CB8AC3E}">
        <p14:creationId xmlns:p14="http://schemas.microsoft.com/office/powerpoint/2010/main" val="3575947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6: Presentation</a:t>
            </a:r>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2C2119-581F-4BC7-8DB4-27AD1D5CAA29}"/>
              </a:ext>
            </a:extLst>
          </p:cNvPr>
          <p:cNvSpPr txBox="1"/>
          <p:nvPr/>
        </p:nvSpPr>
        <p:spPr>
          <a:xfrm>
            <a:off x="2124560" y="2315270"/>
            <a:ext cx="2340256" cy="369332"/>
          </a:xfrm>
          <a:prstGeom prst="rect">
            <a:avLst/>
          </a:prstGeom>
          <a:noFill/>
        </p:spPr>
        <p:txBody>
          <a:bodyPr wrap="none" rtlCol="0">
            <a:spAutoFit/>
          </a:bodyPr>
          <a:lstStyle/>
          <a:p>
            <a:r>
              <a:rPr lang="en-GB" dirty="0"/>
              <a:t>From Application Layer</a:t>
            </a:r>
          </a:p>
        </p:txBody>
      </p:sp>
      <p:sp>
        <p:nvSpPr>
          <p:cNvPr id="8" name="TextBox 7">
            <a:extLst>
              <a:ext uri="{FF2B5EF4-FFF2-40B4-BE49-F238E27FC236}">
                <a16:creationId xmlns:a16="http://schemas.microsoft.com/office/drawing/2014/main" id="{A95F544E-0ADB-477F-A503-C7BE914B446E}"/>
              </a:ext>
            </a:extLst>
          </p:cNvPr>
          <p:cNvSpPr txBox="1"/>
          <p:nvPr/>
        </p:nvSpPr>
        <p:spPr>
          <a:xfrm>
            <a:off x="8004475" y="2325804"/>
            <a:ext cx="2065374" cy="369332"/>
          </a:xfrm>
          <a:prstGeom prst="rect">
            <a:avLst/>
          </a:prstGeom>
          <a:noFill/>
        </p:spPr>
        <p:txBody>
          <a:bodyPr wrap="none" rtlCol="0">
            <a:spAutoFit/>
          </a:bodyPr>
          <a:lstStyle/>
          <a:p>
            <a:r>
              <a:rPr lang="en-GB" dirty="0"/>
              <a:t>To Application Layer</a:t>
            </a:r>
          </a:p>
        </p:txBody>
      </p:sp>
      <p:sp>
        <p:nvSpPr>
          <p:cNvPr id="9" name="TextBox 8">
            <a:extLst>
              <a:ext uri="{FF2B5EF4-FFF2-40B4-BE49-F238E27FC236}">
                <a16:creationId xmlns:a16="http://schemas.microsoft.com/office/drawing/2014/main" id="{B13DB048-6DE5-4628-B4F0-2E8ADB434FB0}"/>
              </a:ext>
            </a:extLst>
          </p:cNvPr>
          <p:cNvSpPr txBox="1"/>
          <p:nvPr/>
        </p:nvSpPr>
        <p:spPr>
          <a:xfrm>
            <a:off x="627923" y="4817628"/>
            <a:ext cx="1930785" cy="369332"/>
          </a:xfrm>
          <a:prstGeom prst="rect">
            <a:avLst/>
          </a:prstGeom>
          <a:noFill/>
        </p:spPr>
        <p:txBody>
          <a:bodyPr wrap="none" rtlCol="0">
            <a:spAutoFit/>
          </a:bodyPr>
          <a:lstStyle/>
          <a:p>
            <a:r>
              <a:rPr lang="en-GB" dirty="0"/>
              <a:t>Presentation Layer</a:t>
            </a:r>
          </a:p>
        </p:txBody>
      </p:sp>
      <p:sp>
        <p:nvSpPr>
          <p:cNvPr id="10" name="TextBox 9">
            <a:extLst>
              <a:ext uri="{FF2B5EF4-FFF2-40B4-BE49-F238E27FC236}">
                <a16:creationId xmlns:a16="http://schemas.microsoft.com/office/drawing/2014/main" id="{8F20B126-A3B1-4FEE-AB9B-B06787CE67CE}"/>
              </a:ext>
            </a:extLst>
          </p:cNvPr>
          <p:cNvSpPr txBox="1"/>
          <p:nvPr/>
        </p:nvSpPr>
        <p:spPr>
          <a:xfrm>
            <a:off x="10272196" y="4862609"/>
            <a:ext cx="1930785" cy="369332"/>
          </a:xfrm>
          <a:prstGeom prst="rect">
            <a:avLst/>
          </a:prstGeom>
          <a:noFill/>
        </p:spPr>
        <p:txBody>
          <a:bodyPr wrap="none" rtlCol="0">
            <a:spAutoFit/>
          </a:bodyPr>
          <a:lstStyle/>
          <a:p>
            <a:r>
              <a:rPr lang="en-GB" dirty="0"/>
              <a:t>Presentation Layer</a:t>
            </a:r>
          </a:p>
        </p:txBody>
      </p:sp>
      <p:sp>
        <p:nvSpPr>
          <p:cNvPr id="11" name="TextBox 10">
            <a:extLst>
              <a:ext uri="{FF2B5EF4-FFF2-40B4-BE49-F238E27FC236}">
                <a16:creationId xmlns:a16="http://schemas.microsoft.com/office/drawing/2014/main" id="{EDA01187-C5E0-4EA8-B1E1-D5E2AEDD1BF3}"/>
              </a:ext>
            </a:extLst>
          </p:cNvPr>
          <p:cNvSpPr txBox="1"/>
          <p:nvPr/>
        </p:nvSpPr>
        <p:spPr>
          <a:xfrm>
            <a:off x="2237771" y="5364413"/>
            <a:ext cx="1702325" cy="369332"/>
          </a:xfrm>
          <a:prstGeom prst="rect">
            <a:avLst/>
          </a:prstGeom>
          <a:noFill/>
        </p:spPr>
        <p:txBody>
          <a:bodyPr wrap="none" rtlCol="0">
            <a:spAutoFit/>
          </a:bodyPr>
          <a:lstStyle/>
          <a:p>
            <a:r>
              <a:rPr lang="en-GB" dirty="0"/>
              <a:t>To Session Layer</a:t>
            </a:r>
          </a:p>
        </p:txBody>
      </p:sp>
      <p:sp>
        <p:nvSpPr>
          <p:cNvPr id="12"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1691EA6-1110-4EF8-B23D-8AE2F667E124}"/>
              </a:ext>
            </a:extLst>
          </p:cNvPr>
          <p:cNvSpPr txBox="1"/>
          <p:nvPr/>
        </p:nvSpPr>
        <p:spPr>
          <a:xfrm>
            <a:off x="7914541" y="5362273"/>
            <a:ext cx="1977208" cy="369332"/>
          </a:xfrm>
          <a:prstGeom prst="rect">
            <a:avLst/>
          </a:prstGeom>
          <a:noFill/>
        </p:spPr>
        <p:txBody>
          <a:bodyPr wrap="none" rtlCol="0">
            <a:spAutoFit/>
          </a:bodyPr>
          <a:lstStyle/>
          <a:p>
            <a:r>
              <a:rPr lang="en-GB" dirty="0"/>
              <a:t>From Session Layer</a:t>
            </a:r>
          </a:p>
        </p:txBody>
      </p:sp>
      <p:grpSp>
        <p:nvGrpSpPr>
          <p:cNvPr id="14" name="Group 13">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15" name="Straight Connector 1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20" name="Straight Connector 19">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EE35B03-A583-46E5-A3DA-9C2E80A03F33}"/>
              </a:ext>
            </a:extLst>
          </p:cNvPr>
          <p:cNvGrpSpPr/>
          <p:nvPr/>
        </p:nvGrpSpPr>
        <p:grpSpPr>
          <a:xfrm>
            <a:off x="2580099" y="3626192"/>
            <a:ext cx="2235916" cy="153157"/>
            <a:chOff x="1416771" y="2696982"/>
            <a:chExt cx="2143839" cy="188858"/>
          </a:xfrm>
        </p:grpSpPr>
        <p:cxnSp>
          <p:nvCxnSpPr>
            <p:cNvPr id="26" name="Straight Connector 2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EE35B03-A583-46E5-A3DA-9C2E80A03F33}"/>
              </a:ext>
            </a:extLst>
          </p:cNvPr>
          <p:cNvGrpSpPr/>
          <p:nvPr/>
        </p:nvGrpSpPr>
        <p:grpSpPr>
          <a:xfrm>
            <a:off x="8223197" y="3537751"/>
            <a:ext cx="2257308" cy="246580"/>
            <a:chOff x="1416771" y="2696982"/>
            <a:chExt cx="2143839" cy="188858"/>
          </a:xfrm>
        </p:grpSpPr>
        <p:cxnSp>
          <p:nvCxnSpPr>
            <p:cNvPr id="36" name="Straight Connector 3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A6D1DCFE-CE29-46B3-BFEC-F31EF53CF3FD}"/>
              </a:ext>
            </a:extLst>
          </p:cNvPr>
          <p:cNvSpPr/>
          <p:nvPr/>
        </p:nvSpPr>
        <p:spPr>
          <a:xfrm>
            <a:off x="2559583" y="3893171"/>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45" name="Rectangle 44">
            <a:extLst>
              <a:ext uri="{FF2B5EF4-FFF2-40B4-BE49-F238E27FC236}">
                <a16:creationId xmlns:a16="http://schemas.microsoft.com/office/drawing/2014/main" id="{AEB86FFF-16A9-49CB-8752-5E77980E8934}"/>
              </a:ext>
            </a:extLst>
          </p:cNvPr>
          <p:cNvSpPr/>
          <p:nvPr/>
        </p:nvSpPr>
        <p:spPr>
          <a:xfrm>
            <a:off x="1528762" y="3893171"/>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H6</a:t>
            </a:r>
            <a:endParaRPr lang="en-GB" sz="1200" b="1" dirty="0">
              <a:solidFill>
                <a:schemeClr val="tx1"/>
              </a:solidFill>
            </a:endParaRPr>
          </a:p>
        </p:txBody>
      </p:sp>
      <p:sp>
        <p:nvSpPr>
          <p:cNvPr id="58" name="Arrow: Down 20">
            <a:extLst>
              <a:ext uri="{FF2B5EF4-FFF2-40B4-BE49-F238E27FC236}">
                <a16:creationId xmlns:a16="http://schemas.microsoft.com/office/drawing/2014/main" id="{C0AE85D9-F707-455F-AC4C-06F6F2DCA19F}"/>
              </a:ext>
            </a:extLst>
          </p:cNvPr>
          <p:cNvSpPr/>
          <p:nvPr/>
        </p:nvSpPr>
        <p:spPr>
          <a:xfrm rot="10800000">
            <a:off x="8979511" y="2666997"/>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Down 18">
            <a:extLst>
              <a:ext uri="{FF2B5EF4-FFF2-40B4-BE49-F238E27FC236}">
                <a16:creationId xmlns:a16="http://schemas.microsoft.com/office/drawing/2014/main" id="{44B2E3D3-6E26-4F7D-B7C4-950BD6ED8748}"/>
              </a:ext>
            </a:extLst>
          </p:cNvPr>
          <p:cNvSpPr/>
          <p:nvPr/>
        </p:nvSpPr>
        <p:spPr>
          <a:xfrm>
            <a:off x="3113669" y="2750196"/>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bject 7"/>
          <p:cNvSpPr txBox="1"/>
          <p:nvPr/>
        </p:nvSpPr>
        <p:spPr>
          <a:xfrm>
            <a:off x="748593" y="6393976"/>
            <a:ext cx="10959509" cy="382156"/>
          </a:xfrm>
          <a:prstGeom prst="rect">
            <a:avLst/>
          </a:prstGeom>
        </p:spPr>
        <p:txBody>
          <a:bodyPr vert="horz" wrap="square" lIns="0" tIns="12700" rIns="0" bIns="0" rtlCol="0">
            <a:spAutoFit/>
          </a:bodyPr>
          <a:lstStyle/>
          <a:p>
            <a:pPr marL="12701">
              <a:spcBef>
                <a:spcPts val="100"/>
              </a:spcBef>
            </a:pPr>
            <a:r>
              <a:rPr sz="2400" dirty="0">
                <a:cs typeface="Trebuchet MS"/>
              </a:rPr>
              <a:t>The presentation layer </a:t>
            </a:r>
            <a:r>
              <a:rPr sz="2400" spc="-5" dirty="0">
                <a:cs typeface="Trebuchet MS"/>
              </a:rPr>
              <a:t>is responsible </a:t>
            </a:r>
            <a:r>
              <a:rPr sz="2400" dirty="0">
                <a:cs typeface="Trebuchet MS"/>
              </a:rPr>
              <a:t>for</a:t>
            </a:r>
            <a:r>
              <a:rPr sz="2400" spc="-45" dirty="0">
                <a:cs typeface="Trebuchet MS"/>
              </a:rPr>
              <a:t> </a:t>
            </a:r>
            <a:r>
              <a:rPr sz="2400" spc="-10" dirty="0">
                <a:cs typeface="Trebuchet MS"/>
              </a:rPr>
              <a:t>translation,</a:t>
            </a:r>
            <a:r>
              <a:rPr lang="en-GB" sz="2400" spc="-10" dirty="0">
                <a:cs typeface="Trebuchet MS"/>
              </a:rPr>
              <a:t> </a:t>
            </a:r>
            <a:r>
              <a:rPr sz="2400" spc="-5" dirty="0">
                <a:cs typeface="Trebuchet MS"/>
              </a:rPr>
              <a:t>compression, </a:t>
            </a:r>
            <a:r>
              <a:rPr sz="2400" dirty="0">
                <a:cs typeface="Trebuchet MS"/>
              </a:rPr>
              <a:t>and</a:t>
            </a:r>
            <a:r>
              <a:rPr sz="2400" spc="-5" dirty="0">
                <a:cs typeface="Trebuchet MS"/>
              </a:rPr>
              <a:t> encryption.</a:t>
            </a:r>
            <a:endParaRPr sz="2400" dirty="0">
              <a:cs typeface="Trebuchet MS"/>
            </a:endParaRPr>
          </a:p>
        </p:txBody>
      </p:sp>
      <p:sp>
        <p:nvSpPr>
          <p:cNvPr id="69" name="Rectangle 68">
            <a:extLst>
              <a:ext uri="{FF2B5EF4-FFF2-40B4-BE49-F238E27FC236}">
                <a16:creationId xmlns:a16="http://schemas.microsoft.com/office/drawing/2014/main" id="{A6D1DCFE-CE29-46B3-BFEC-F31EF53CF3FD}"/>
              </a:ext>
            </a:extLst>
          </p:cNvPr>
          <p:cNvSpPr/>
          <p:nvPr/>
        </p:nvSpPr>
        <p:spPr>
          <a:xfrm>
            <a:off x="8224073" y="3864143"/>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70" name="Rectangle 69">
            <a:extLst>
              <a:ext uri="{FF2B5EF4-FFF2-40B4-BE49-F238E27FC236}">
                <a16:creationId xmlns:a16="http://schemas.microsoft.com/office/drawing/2014/main" id="{AEB86FFF-16A9-49CB-8752-5E77980E8934}"/>
              </a:ext>
            </a:extLst>
          </p:cNvPr>
          <p:cNvSpPr/>
          <p:nvPr/>
        </p:nvSpPr>
        <p:spPr>
          <a:xfrm>
            <a:off x="7193252" y="3864143"/>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H6</a:t>
            </a:r>
            <a:endParaRPr lang="en-GB" sz="1200" b="1" dirty="0">
              <a:solidFill>
                <a:schemeClr val="tx1"/>
              </a:solidFill>
            </a:endParaRPr>
          </a:p>
        </p:txBody>
      </p:sp>
    </p:spTree>
    <p:extLst>
      <p:ext uri="{BB962C8B-B14F-4D97-AF65-F5344CB8AC3E}">
        <p14:creationId xmlns:p14="http://schemas.microsoft.com/office/powerpoint/2010/main" val="30184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up)">
                                      <p:cBhvr>
                                        <p:cTn id="10" dur="500"/>
                                        <p:tgtEl>
                                          <p:spTgt spid="59"/>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44"/>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10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1"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1" presetClass="entr" presetSubtype="0" fill="hold" grpId="0" nodeType="withEffect">
                                  <p:stCondLst>
                                    <p:cond delay="50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69"/>
                                        </p:tgtEl>
                                        <p:attrNameLst>
                                          <p:attrName>style.visibility</p:attrName>
                                        </p:attrNameLst>
                                      </p:cBhvr>
                                      <p:to>
                                        <p:strVal val="visible"/>
                                      </p:to>
                                    </p:set>
                                  </p:childTnLst>
                                </p:cTn>
                              </p:par>
                            </p:childTnLst>
                          </p:cTn>
                        </p:par>
                        <p:par>
                          <p:cTn id="42" fill="hold">
                            <p:stCondLst>
                              <p:cond delay="1000"/>
                            </p:stCondLst>
                            <p:childTnLst>
                              <p:par>
                                <p:cTn id="43" presetID="1" presetClass="exit" presetSubtype="0" fill="hold" grpId="1" nodeType="afterEffect">
                                  <p:stCondLst>
                                    <p:cond delay="1500"/>
                                  </p:stCondLst>
                                  <p:childTnLst>
                                    <p:set>
                                      <p:cBhvr>
                                        <p:cTn id="44" dur="1" fill="hold">
                                          <p:stCondLst>
                                            <p:cond delay="499"/>
                                          </p:stCondLst>
                                        </p:cTn>
                                        <p:tgtEl>
                                          <p:spTgt spid="70"/>
                                        </p:tgtEl>
                                        <p:attrNameLst>
                                          <p:attrName>style.visibility</p:attrName>
                                        </p:attrNameLst>
                                      </p:cBhvr>
                                      <p:to>
                                        <p:strVal val="hidden"/>
                                      </p:to>
                                    </p:set>
                                  </p:childTnLst>
                                </p:cTn>
                              </p:par>
                            </p:childTnLst>
                          </p:cTn>
                        </p:par>
                        <p:par>
                          <p:cTn id="45" fill="hold">
                            <p:stCondLst>
                              <p:cond delay="3000"/>
                            </p:stCondLst>
                            <p:childTnLst>
                              <p:par>
                                <p:cTn id="46" presetID="22" presetClass="entr" presetSubtype="4" fill="hold" nodeType="afterEffect">
                                  <p:stCondLst>
                                    <p:cond delay="50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p:bldP spid="23" grpId="0" animBg="1"/>
      <p:bldP spid="44" grpId="0" animBg="1"/>
      <p:bldP spid="45" grpId="0" animBg="1"/>
      <p:bldP spid="58" grpId="0" animBg="1"/>
      <p:bldP spid="59" grpId="0" animBg="1"/>
      <p:bldP spid="68" grpId="0"/>
      <p:bldP spid="69" grpId="0" animBg="1"/>
      <p:bldP spid="70" grpId="0" animBg="1"/>
      <p:bldP spid="7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7: Application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400" dirty="0"/>
              <a:t>The layer we see - HTTP, FTP, DNS, POP3</a:t>
            </a:r>
          </a:p>
        </p:txBody>
      </p:sp>
    </p:spTree>
    <p:extLst>
      <p:ext uri="{BB962C8B-B14F-4D97-AF65-F5344CB8AC3E}">
        <p14:creationId xmlns:p14="http://schemas.microsoft.com/office/powerpoint/2010/main" val="996289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0FF01CC-E196-4B22-9C68-69A2B733EA29}"/>
              </a:ext>
            </a:extLst>
          </p:cNvPr>
          <p:cNvSpPr/>
          <p:nvPr/>
        </p:nvSpPr>
        <p:spPr>
          <a:xfrm>
            <a:off x="627481" y="2453294"/>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7: Application</a:t>
            </a:r>
          </a:p>
        </p:txBody>
      </p:sp>
      <p:sp>
        <p:nvSpPr>
          <p:cNvPr id="4" name="TextBox 3"/>
          <p:cNvSpPr txBox="1"/>
          <p:nvPr/>
        </p:nvSpPr>
        <p:spPr>
          <a:xfrm>
            <a:off x="2525485" y="6488668"/>
            <a:ext cx="7399141" cy="369332"/>
          </a:xfrm>
          <a:prstGeom prst="rect">
            <a:avLst/>
          </a:prstGeom>
          <a:noFill/>
        </p:spPr>
        <p:txBody>
          <a:bodyPr wrap="none" rtlCol="0">
            <a:spAutoFit/>
          </a:bodyPr>
          <a:lstStyle/>
          <a:p>
            <a:r>
              <a:rPr lang="en-GB" dirty="0">
                <a:latin typeface="Trebuchet MS"/>
                <a:cs typeface="Trebuchet MS"/>
              </a:rPr>
              <a:t>The application layer </a:t>
            </a:r>
            <a:r>
              <a:rPr lang="en-GB" spc="-5" dirty="0">
                <a:latin typeface="Trebuchet MS"/>
                <a:cs typeface="Trebuchet MS"/>
              </a:rPr>
              <a:t>is responsible</a:t>
            </a:r>
            <a:r>
              <a:rPr lang="en-GB" spc="-90" dirty="0">
                <a:latin typeface="Trebuchet MS"/>
                <a:cs typeface="Trebuchet MS"/>
              </a:rPr>
              <a:t> </a:t>
            </a:r>
            <a:r>
              <a:rPr lang="en-GB" dirty="0">
                <a:latin typeface="Trebuchet MS"/>
                <a:cs typeface="Trebuchet MS"/>
              </a:rPr>
              <a:t>for  </a:t>
            </a:r>
            <a:r>
              <a:rPr lang="en-GB" spc="5" dirty="0">
                <a:latin typeface="Trebuchet MS"/>
                <a:cs typeface="Trebuchet MS"/>
              </a:rPr>
              <a:t>providing </a:t>
            </a:r>
            <a:r>
              <a:rPr lang="en-GB" dirty="0">
                <a:latin typeface="Trebuchet MS"/>
                <a:cs typeface="Trebuchet MS"/>
              </a:rPr>
              <a:t>services </a:t>
            </a:r>
            <a:r>
              <a:rPr lang="en-GB" spc="-5" dirty="0">
                <a:latin typeface="Trebuchet MS"/>
                <a:cs typeface="Trebuchet MS"/>
              </a:rPr>
              <a:t>to the</a:t>
            </a:r>
            <a:r>
              <a:rPr lang="en-GB" spc="-25" dirty="0">
                <a:latin typeface="Trebuchet MS"/>
                <a:cs typeface="Trebuchet MS"/>
              </a:rPr>
              <a:t> </a:t>
            </a:r>
            <a:r>
              <a:rPr lang="en-GB" spc="-60" dirty="0">
                <a:latin typeface="Trebuchet MS"/>
                <a:cs typeface="Trebuchet MS"/>
              </a:rPr>
              <a:t>user.</a:t>
            </a:r>
            <a:endParaRPr lang="en-GB" dirty="0">
              <a:latin typeface="Trebuchet MS"/>
              <a:cs typeface="Trebuchet MS"/>
            </a:endParaRPr>
          </a:p>
        </p:txBody>
      </p:sp>
      <p:grpSp>
        <p:nvGrpSpPr>
          <p:cNvPr id="14" name="Group 13"/>
          <p:cNvGrpSpPr/>
          <p:nvPr/>
        </p:nvGrpSpPr>
        <p:grpSpPr>
          <a:xfrm>
            <a:off x="1370545" y="2643608"/>
            <a:ext cx="847134" cy="1087558"/>
            <a:chOff x="1097280" y="1897380"/>
            <a:chExt cx="1233171" cy="1226820"/>
          </a:xfrm>
        </p:grpSpPr>
        <p:sp>
          <p:nvSpPr>
            <p:cNvPr id="13" name="Freeform 12"/>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1435101" y="3078182"/>
            <a:ext cx="713657" cy="369332"/>
          </a:xfrm>
          <a:prstGeom prst="rect">
            <a:avLst/>
          </a:prstGeom>
          <a:noFill/>
        </p:spPr>
        <p:txBody>
          <a:bodyPr wrap="none" rtlCol="0">
            <a:spAutoFit/>
          </a:bodyPr>
          <a:lstStyle/>
          <a:p>
            <a:r>
              <a:rPr lang="en-GB" dirty="0"/>
              <a:t>X.500</a:t>
            </a:r>
          </a:p>
        </p:txBody>
      </p:sp>
      <p:grpSp>
        <p:nvGrpSpPr>
          <p:cNvPr id="23" name="Group 22"/>
          <p:cNvGrpSpPr/>
          <p:nvPr/>
        </p:nvGrpSpPr>
        <p:grpSpPr>
          <a:xfrm>
            <a:off x="2406713" y="2643609"/>
            <a:ext cx="847134" cy="1087558"/>
            <a:chOff x="1097280" y="1897380"/>
            <a:chExt cx="1233171" cy="1226820"/>
          </a:xfrm>
        </p:grpSpPr>
        <p:sp>
          <p:nvSpPr>
            <p:cNvPr id="24" name="Freeform 23"/>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2471269" y="3078183"/>
            <a:ext cx="714876" cy="369332"/>
          </a:xfrm>
          <a:prstGeom prst="rect">
            <a:avLst/>
          </a:prstGeom>
          <a:noFill/>
        </p:spPr>
        <p:txBody>
          <a:bodyPr wrap="none" rtlCol="0">
            <a:spAutoFit/>
          </a:bodyPr>
          <a:lstStyle/>
          <a:p>
            <a:r>
              <a:rPr lang="en-GB" dirty="0"/>
              <a:t>FTAM</a:t>
            </a:r>
          </a:p>
        </p:txBody>
      </p:sp>
      <p:grpSp>
        <p:nvGrpSpPr>
          <p:cNvPr id="27" name="Group 26"/>
          <p:cNvGrpSpPr/>
          <p:nvPr/>
        </p:nvGrpSpPr>
        <p:grpSpPr>
          <a:xfrm>
            <a:off x="4156686" y="2643609"/>
            <a:ext cx="847134" cy="1087558"/>
            <a:chOff x="1097280" y="1897380"/>
            <a:chExt cx="1233171" cy="1226820"/>
          </a:xfrm>
        </p:grpSpPr>
        <p:sp>
          <p:nvSpPr>
            <p:cNvPr id="28" name="Freeform 27"/>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4221242" y="3078183"/>
            <a:ext cx="713657" cy="369332"/>
          </a:xfrm>
          <a:prstGeom prst="rect">
            <a:avLst/>
          </a:prstGeom>
          <a:noFill/>
        </p:spPr>
        <p:txBody>
          <a:bodyPr wrap="none" rtlCol="0">
            <a:spAutoFit/>
          </a:bodyPr>
          <a:lstStyle/>
          <a:p>
            <a:r>
              <a:rPr lang="en-GB" dirty="0"/>
              <a:t>X.400</a:t>
            </a:r>
          </a:p>
        </p:txBody>
      </p:sp>
      <p:sp>
        <p:nvSpPr>
          <p:cNvPr id="31" name="TextBox 30"/>
          <p:cNvSpPr txBox="1"/>
          <p:nvPr/>
        </p:nvSpPr>
        <p:spPr>
          <a:xfrm>
            <a:off x="3376101" y="2725722"/>
            <a:ext cx="662361" cy="923330"/>
          </a:xfrm>
          <a:prstGeom prst="rect">
            <a:avLst/>
          </a:prstGeom>
          <a:noFill/>
        </p:spPr>
        <p:txBody>
          <a:bodyPr wrap="none" rtlCol="0">
            <a:spAutoFit/>
          </a:bodyPr>
          <a:lstStyle/>
          <a:p>
            <a:r>
              <a:rPr lang="en-GB" sz="5400" dirty="0"/>
              <a:t>…</a:t>
            </a:r>
          </a:p>
        </p:txBody>
      </p:sp>
      <p:grpSp>
        <p:nvGrpSpPr>
          <p:cNvPr id="32" name="Group 31">
            <a:extLst>
              <a:ext uri="{FF2B5EF4-FFF2-40B4-BE49-F238E27FC236}">
                <a16:creationId xmlns:a16="http://schemas.microsoft.com/office/drawing/2014/main" id="{758BE646-EA61-45F0-BB21-6BFF9884AC11}"/>
              </a:ext>
            </a:extLst>
          </p:cNvPr>
          <p:cNvGrpSpPr/>
          <p:nvPr/>
        </p:nvGrpSpPr>
        <p:grpSpPr>
          <a:xfrm>
            <a:off x="1027108" y="4920336"/>
            <a:ext cx="3283561" cy="157504"/>
            <a:chOff x="1805695" y="5736431"/>
            <a:chExt cx="3510381" cy="234880"/>
          </a:xfrm>
        </p:grpSpPr>
        <p:cxnSp>
          <p:nvCxnSpPr>
            <p:cNvPr id="33" name="Straight Connector 3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E35B03-A583-46E5-A3DA-9C2E80A03F33}"/>
              </a:ext>
            </a:extLst>
          </p:cNvPr>
          <p:cNvGrpSpPr/>
          <p:nvPr/>
        </p:nvGrpSpPr>
        <p:grpSpPr>
          <a:xfrm>
            <a:off x="2075188" y="4276042"/>
            <a:ext cx="2235916" cy="153157"/>
            <a:chOff x="1416771" y="2696982"/>
            <a:chExt cx="2143839" cy="188858"/>
          </a:xfrm>
        </p:grpSpPr>
        <p:cxnSp>
          <p:nvCxnSpPr>
            <p:cNvPr id="37" name="Straight Connector 3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A6D1DCFE-CE29-46B3-BFEC-F31EF53CF3FD}"/>
              </a:ext>
            </a:extLst>
          </p:cNvPr>
          <p:cNvSpPr/>
          <p:nvPr/>
        </p:nvSpPr>
        <p:spPr>
          <a:xfrm>
            <a:off x="2057929" y="4460422"/>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41" name="Rectangle 40">
            <a:extLst>
              <a:ext uri="{FF2B5EF4-FFF2-40B4-BE49-F238E27FC236}">
                <a16:creationId xmlns:a16="http://schemas.microsoft.com/office/drawing/2014/main" id="{AEB86FFF-16A9-49CB-8752-5E77980E8934}"/>
              </a:ext>
            </a:extLst>
          </p:cNvPr>
          <p:cNvSpPr/>
          <p:nvPr/>
        </p:nvSpPr>
        <p:spPr>
          <a:xfrm>
            <a:off x="1027108" y="4460422"/>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H7</a:t>
            </a:r>
            <a:endParaRPr lang="en-GB" sz="1200" b="1" dirty="0">
              <a:solidFill>
                <a:schemeClr val="tx1"/>
              </a:solidFill>
            </a:endParaRPr>
          </a:p>
        </p:txBody>
      </p:sp>
      <p:sp>
        <p:nvSpPr>
          <p:cNvPr id="42" name="TextBox 41">
            <a:extLst>
              <a:ext uri="{FF2B5EF4-FFF2-40B4-BE49-F238E27FC236}">
                <a16:creationId xmlns:a16="http://schemas.microsoft.com/office/drawing/2014/main" id="{2E2C2119-581F-4BC7-8DB4-27AD1D5CAA29}"/>
              </a:ext>
            </a:extLst>
          </p:cNvPr>
          <p:cNvSpPr txBox="1"/>
          <p:nvPr/>
        </p:nvSpPr>
        <p:spPr>
          <a:xfrm>
            <a:off x="2057054" y="1382870"/>
            <a:ext cx="1971565" cy="646331"/>
          </a:xfrm>
          <a:prstGeom prst="rect">
            <a:avLst/>
          </a:prstGeom>
          <a:noFill/>
        </p:spPr>
        <p:txBody>
          <a:bodyPr wrap="none" rtlCol="0">
            <a:spAutoFit/>
          </a:bodyPr>
          <a:lstStyle/>
          <a:p>
            <a:pPr algn="ctr"/>
            <a:r>
              <a:rPr lang="en-GB" dirty="0"/>
              <a:t>User:</a:t>
            </a:r>
          </a:p>
          <a:p>
            <a:pPr algn="ctr"/>
            <a:r>
              <a:rPr lang="en-GB" dirty="0"/>
              <a:t>Human or Program</a:t>
            </a:r>
          </a:p>
        </p:txBody>
      </p:sp>
      <p:sp>
        <p:nvSpPr>
          <p:cNvPr id="43" name="TextBox 42">
            <a:extLst>
              <a:ext uri="{FF2B5EF4-FFF2-40B4-BE49-F238E27FC236}">
                <a16:creationId xmlns:a16="http://schemas.microsoft.com/office/drawing/2014/main" id="{B13DB048-6DE5-4628-B4F0-2E8ADB434FB0}"/>
              </a:ext>
            </a:extLst>
          </p:cNvPr>
          <p:cNvSpPr txBox="1"/>
          <p:nvPr/>
        </p:nvSpPr>
        <p:spPr>
          <a:xfrm>
            <a:off x="414362" y="5215996"/>
            <a:ext cx="1798954" cy="369332"/>
          </a:xfrm>
          <a:prstGeom prst="rect">
            <a:avLst/>
          </a:prstGeom>
          <a:noFill/>
        </p:spPr>
        <p:txBody>
          <a:bodyPr wrap="none" rtlCol="0">
            <a:spAutoFit/>
          </a:bodyPr>
          <a:lstStyle/>
          <a:p>
            <a:r>
              <a:rPr lang="en-GB" dirty="0"/>
              <a:t>Application Layer</a:t>
            </a:r>
          </a:p>
        </p:txBody>
      </p:sp>
      <p:sp>
        <p:nvSpPr>
          <p:cNvPr id="44" name="TextBox 43">
            <a:extLst>
              <a:ext uri="{FF2B5EF4-FFF2-40B4-BE49-F238E27FC236}">
                <a16:creationId xmlns:a16="http://schemas.microsoft.com/office/drawing/2014/main" id="{EDA01187-C5E0-4EA8-B1E1-D5E2AEDD1BF3}"/>
              </a:ext>
            </a:extLst>
          </p:cNvPr>
          <p:cNvSpPr txBox="1"/>
          <p:nvPr/>
        </p:nvSpPr>
        <p:spPr>
          <a:xfrm>
            <a:off x="1876431" y="5971629"/>
            <a:ext cx="2197205" cy="369332"/>
          </a:xfrm>
          <a:prstGeom prst="rect">
            <a:avLst/>
          </a:prstGeom>
          <a:noFill/>
        </p:spPr>
        <p:txBody>
          <a:bodyPr wrap="none" rtlCol="0">
            <a:spAutoFit/>
          </a:bodyPr>
          <a:lstStyle/>
          <a:p>
            <a:r>
              <a:rPr lang="en-GB" dirty="0"/>
              <a:t>To Presentation Layer</a:t>
            </a:r>
          </a:p>
        </p:txBody>
      </p:sp>
      <p:sp>
        <p:nvSpPr>
          <p:cNvPr id="45" name="Arrow: Down 18">
            <a:extLst>
              <a:ext uri="{FF2B5EF4-FFF2-40B4-BE49-F238E27FC236}">
                <a16:creationId xmlns:a16="http://schemas.microsoft.com/office/drawing/2014/main" id="{44B2E3D3-6E26-4F7D-B7C4-950BD6ED8748}"/>
              </a:ext>
            </a:extLst>
          </p:cNvPr>
          <p:cNvSpPr/>
          <p:nvPr/>
        </p:nvSpPr>
        <p:spPr>
          <a:xfrm>
            <a:off x="2871518" y="5235094"/>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18">
            <a:extLst>
              <a:ext uri="{FF2B5EF4-FFF2-40B4-BE49-F238E27FC236}">
                <a16:creationId xmlns:a16="http://schemas.microsoft.com/office/drawing/2014/main" id="{44B2E3D3-6E26-4F7D-B7C4-950BD6ED8748}"/>
              </a:ext>
            </a:extLst>
          </p:cNvPr>
          <p:cNvSpPr/>
          <p:nvPr/>
        </p:nvSpPr>
        <p:spPr>
          <a:xfrm>
            <a:off x="2822967" y="1954906"/>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DA01187-C5E0-4EA8-B1E1-D5E2AEDD1BF3}"/>
              </a:ext>
            </a:extLst>
          </p:cNvPr>
          <p:cNvSpPr txBox="1"/>
          <p:nvPr/>
        </p:nvSpPr>
        <p:spPr>
          <a:xfrm>
            <a:off x="4387691" y="4435498"/>
            <a:ext cx="1009892" cy="369332"/>
          </a:xfrm>
          <a:prstGeom prst="rect">
            <a:avLst/>
          </a:prstGeom>
          <a:noFill/>
        </p:spPr>
        <p:txBody>
          <a:bodyPr wrap="none" rtlCol="0">
            <a:spAutoFit/>
          </a:bodyPr>
          <a:lstStyle/>
          <a:p>
            <a:r>
              <a:rPr lang="en-GB" dirty="0"/>
              <a:t>Message</a:t>
            </a:r>
          </a:p>
        </p:txBody>
      </p:sp>
      <p:sp>
        <p:nvSpPr>
          <p:cNvPr id="49" name="Arrow: Down 18">
            <a:extLst>
              <a:ext uri="{FF2B5EF4-FFF2-40B4-BE49-F238E27FC236}">
                <a16:creationId xmlns:a16="http://schemas.microsoft.com/office/drawing/2014/main" id="{44B2E3D3-6E26-4F7D-B7C4-950BD6ED8748}"/>
              </a:ext>
            </a:extLst>
          </p:cNvPr>
          <p:cNvSpPr/>
          <p:nvPr/>
        </p:nvSpPr>
        <p:spPr>
          <a:xfrm>
            <a:off x="2862333" y="3768743"/>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0FF01CC-E196-4B22-9C68-69A2B733EA29}"/>
              </a:ext>
            </a:extLst>
          </p:cNvPr>
          <p:cNvSpPr/>
          <p:nvPr/>
        </p:nvSpPr>
        <p:spPr>
          <a:xfrm>
            <a:off x="6404273" y="2387392"/>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p:nvPr/>
        </p:nvGrpSpPr>
        <p:grpSpPr>
          <a:xfrm>
            <a:off x="7147337" y="2577706"/>
            <a:ext cx="847134" cy="1087558"/>
            <a:chOff x="1097280" y="1897380"/>
            <a:chExt cx="1233171" cy="1226820"/>
          </a:xfrm>
        </p:grpSpPr>
        <p:sp>
          <p:nvSpPr>
            <p:cNvPr id="52" name="Freeform 51"/>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Triangle 52"/>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p:cNvSpPr txBox="1"/>
          <p:nvPr/>
        </p:nvSpPr>
        <p:spPr>
          <a:xfrm>
            <a:off x="7211893" y="3012280"/>
            <a:ext cx="713657" cy="369332"/>
          </a:xfrm>
          <a:prstGeom prst="rect">
            <a:avLst/>
          </a:prstGeom>
          <a:noFill/>
        </p:spPr>
        <p:txBody>
          <a:bodyPr wrap="none" rtlCol="0">
            <a:spAutoFit/>
          </a:bodyPr>
          <a:lstStyle/>
          <a:p>
            <a:r>
              <a:rPr lang="en-GB" dirty="0"/>
              <a:t>X.500</a:t>
            </a:r>
          </a:p>
        </p:txBody>
      </p:sp>
      <p:grpSp>
        <p:nvGrpSpPr>
          <p:cNvPr id="55" name="Group 54"/>
          <p:cNvGrpSpPr/>
          <p:nvPr/>
        </p:nvGrpSpPr>
        <p:grpSpPr>
          <a:xfrm>
            <a:off x="8183505" y="2577707"/>
            <a:ext cx="847134" cy="1087558"/>
            <a:chOff x="1097280" y="1897380"/>
            <a:chExt cx="1233171" cy="1226820"/>
          </a:xfrm>
        </p:grpSpPr>
        <p:sp>
          <p:nvSpPr>
            <p:cNvPr id="56" name="Freeform 55"/>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Triangle 56"/>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p:cNvSpPr txBox="1"/>
          <p:nvPr/>
        </p:nvSpPr>
        <p:spPr>
          <a:xfrm>
            <a:off x="8248061" y="3012281"/>
            <a:ext cx="714876" cy="369332"/>
          </a:xfrm>
          <a:prstGeom prst="rect">
            <a:avLst/>
          </a:prstGeom>
          <a:noFill/>
        </p:spPr>
        <p:txBody>
          <a:bodyPr wrap="none" rtlCol="0">
            <a:spAutoFit/>
          </a:bodyPr>
          <a:lstStyle/>
          <a:p>
            <a:r>
              <a:rPr lang="en-GB" dirty="0"/>
              <a:t>FTAM</a:t>
            </a:r>
          </a:p>
        </p:txBody>
      </p:sp>
      <p:grpSp>
        <p:nvGrpSpPr>
          <p:cNvPr id="59" name="Group 58"/>
          <p:cNvGrpSpPr/>
          <p:nvPr/>
        </p:nvGrpSpPr>
        <p:grpSpPr>
          <a:xfrm>
            <a:off x="9933478" y="2577707"/>
            <a:ext cx="847134" cy="1087558"/>
            <a:chOff x="1097280" y="1897380"/>
            <a:chExt cx="1233171" cy="1226820"/>
          </a:xfrm>
        </p:grpSpPr>
        <p:sp>
          <p:nvSpPr>
            <p:cNvPr id="60" name="Freeform 59"/>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TextBox 61"/>
          <p:cNvSpPr txBox="1"/>
          <p:nvPr/>
        </p:nvSpPr>
        <p:spPr>
          <a:xfrm>
            <a:off x="9998034" y="3012281"/>
            <a:ext cx="713657" cy="369332"/>
          </a:xfrm>
          <a:prstGeom prst="rect">
            <a:avLst/>
          </a:prstGeom>
          <a:noFill/>
        </p:spPr>
        <p:txBody>
          <a:bodyPr wrap="none" rtlCol="0">
            <a:spAutoFit/>
          </a:bodyPr>
          <a:lstStyle/>
          <a:p>
            <a:r>
              <a:rPr lang="en-GB" dirty="0"/>
              <a:t>X.400</a:t>
            </a:r>
          </a:p>
        </p:txBody>
      </p:sp>
      <p:sp>
        <p:nvSpPr>
          <p:cNvPr id="63" name="TextBox 62"/>
          <p:cNvSpPr txBox="1"/>
          <p:nvPr/>
        </p:nvSpPr>
        <p:spPr>
          <a:xfrm>
            <a:off x="9152893" y="2659820"/>
            <a:ext cx="662361" cy="923330"/>
          </a:xfrm>
          <a:prstGeom prst="rect">
            <a:avLst/>
          </a:prstGeom>
          <a:noFill/>
        </p:spPr>
        <p:txBody>
          <a:bodyPr wrap="none" rtlCol="0">
            <a:spAutoFit/>
          </a:bodyPr>
          <a:lstStyle/>
          <a:p>
            <a:r>
              <a:rPr lang="en-GB" sz="5400" dirty="0"/>
              <a:t>…</a:t>
            </a:r>
          </a:p>
        </p:txBody>
      </p:sp>
      <p:grpSp>
        <p:nvGrpSpPr>
          <p:cNvPr id="64" name="Group 63">
            <a:extLst>
              <a:ext uri="{FF2B5EF4-FFF2-40B4-BE49-F238E27FC236}">
                <a16:creationId xmlns:a16="http://schemas.microsoft.com/office/drawing/2014/main" id="{758BE646-EA61-45F0-BB21-6BFF9884AC11}"/>
              </a:ext>
            </a:extLst>
          </p:cNvPr>
          <p:cNvGrpSpPr/>
          <p:nvPr/>
        </p:nvGrpSpPr>
        <p:grpSpPr>
          <a:xfrm>
            <a:off x="6803900" y="4854434"/>
            <a:ext cx="3283561" cy="157504"/>
            <a:chOff x="1805695" y="5736431"/>
            <a:chExt cx="3510381" cy="234880"/>
          </a:xfrm>
        </p:grpSpPr>
        <p:cxnSp>
          <p:nvCxnSpPr>
            <p:cNvPr id="65" name="Straight Connector 6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EE35B03-A583-46E5-A3DA-9C2E80A03F33}"/>
              </a:ext>
            </a:extLst>
          </p:cNvPr>
          <p:cNvGrpSpPr/>
          <p:nvPr/>
        </p:nvGrpSpPr>
        <p:grpSpPr>
          <a:xfrm>
            <a:off x="7851980" y="4210140"/>
            <a:ext cx="2235916" cy="153157"/>
            <a:chOff x="1416771" y="2696982"/>
            <a:chExt cx="2143839" cy="188858"/>
          </a:xfrm>
        </p:grpSpPr>
        <p:cxnSp>
          <p:nvCxnSpPr>
            <p:cNvPr id="69" name="Straight Connector 68">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A6D1DCFE-CE29-46B3-BFEC-F31EF53CF3FD}"/>
              </a:ext>
            </a:extLst>
          </p:cNvPr>
          <p:cNvSpPr/>
          <p:nvPr/>
        </p:nvSpPr>
        <p:spPr>
          <a:xfrm>
            <a:off x="7834721" y="4394520"/>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73" name="Rectangle 72">
            <a:extLst>
              <a:ext uri="{FF2B5EF4-FFF2-40B4-BE49-F238E27FC236}">
                <a16:creationId xmlns:a16="http://schemas.microsoft.com/office/drawing/2014/main" id="{AEB86FFF-16A9-49CB-8752-5E77980E8934}"/>
              </a:ext>
            </a:extLst>
          </p:cNvPr>
          <p:cNvSpPr/>
          <p:nvPr/>
        </p:nvSpPr>
        <p:spPr>
          <a:xfrm>
            <a:off x="6803900" y="4394520"/>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H7</a:t>
            </a:r>
            <a:endParaRPr lang="en-GB" sz="1200" b="1" dirty="0">
              <a:solidFill>
                <a:schemeClr val="tx1"/>
              </a:solidFill>
            </a:endParaRPr>
          </a:p>
        </p:txBody>
      </p:sp>
      <p:sp>
        <p:nvSpPr>
          <p:cNvPr id="74" name="TextBox 73">
            <a:extLst>
              <a:ext uri="{FF2B5EF4-FFF2-40B4-BE49-F238E27FC236}">
                <a16:creationId xmlns:a16="http://schemas.microsoft.com/office/drawing/2014/main" id="{2E2C2119-581F-4BC7-8DB4-27AD1D5CAA29}"/>
              </a:ext>
            </a:extLst>
          </p:cNvPr>
          <p:cNvSpPr txBox="1"/>
          <p:nvPr/>
        </p:nvSpPr>
        <p:spPr>
          <a:xfrm>
            <a:off x="7833846" y="1316968"/>
            <a:ext cx="1971565" cy="646331"/>
          </a:xfrm>
          <a:prstGeom prst="rect">
            <a:avLst/>
          </a:prstGeom>
          <a:noFill/>
        </p:spPr>
        <p:txBody>
          <a:bodyPr wrap="none" rtlCol="0">
            <a:spAutoFit/>
          </a:bodyPr>
          <a:lstStyle/>
          <a:p>
            <a:pPr algn="ctr"/>
            <a:r>
              <a:rPr lang="en-GB" dirty="0"/>
              <a:t>User:</a:t>
            </a:r>
          </a:p>
          <a:p>
            <a:pPr algn="ctr"/>
            <a:r>
              <a:rPr lang="en-GB" dirty="0"/>
              <a:t>Human or Program</a:t>
            </a:r>
          </a:p>
        </p:txBody>
      </p:sp>
      <p:sp>
        <p:nvSpPr>
          <p:cNvPr id="75" name="TextBox 74">
            <a:extLst>
              <a:ext uri="{FF2B5EF4-FFF2-40B4-BE49-F238E27FC236}">
                <a16:creationId xmlns:a16="http://schemas.microsoft.com/office/drawing/2014/main" id="{B13DB048-6DE5-4628-B4F0-2E8ADB434FB0}"/>
              </a:ext>
            </a:extLst>
          </p:cNvPr>
          <p:cNvSpPr txBox="1"/>
          <p:nvPr/>
        </p:nvSpPr>
        <p:spPr>
          <a:xfrm>
            <a:off x="6191154" y="5150094"/>
            <a:ext cx="1798954" cy="369332"/>
          </a:xfrm>
          <a:prstGeom prst="rect">
            <a:avLst/>
          </a:prstGeom>
          <a:noFill/>
        </p:spPr>
        <p:txBody>
          <a:bodyPr wrap="none" rtlCol="0">
            <a:spAutoFit/>
          </a:bodyPr>
          <a:lstStyle/>
          <a:p>
            <a:r>
              <a:rPr lang="en-GB" dirty="0"/>
              <a:t>Application Layer</a:t>
            </a:r>
          </a:p>
        </p:txBody>
      </p:sp>
      <p:sp>
        <p:nvSpPr>
          <p:cNvPr id="76" name="TextBox 75">
            <a:extLst>
              <a:ext uri="{FF2B5EF4-FFF2-40B4-BE49-F238E27FC236}">
                <a16:creationId xmlns:a16="http://schemas.microsoft.com/office/drawing/2014/main" id="{EDA01187-C5E0-4EA8-B1E1-D5E2AEDD1BF3}"/>
              </a:ext>
            </a:extLst>
          </p:cNvPr>
          <p:cNvSpPr txBox="1"/>
          <p:nvPr/>
        </p:nvSpPr>
        <p:spPr>
          <a:xfrm>
            <a:off x="7653223" y="5905727"/>
            <a:ext cx="2472087" cy="369332"/>
          </a:xfrm>
          <a:prstGeom prst="rect">
            <a:avLst/>
          </a:prstGeom>
          <a:noFill/>
        </p:spPr>
        <p:txBody>
          <a:bodyPr wrap="none" rtlCol="0">
            <a:spAutoFit/>
          </a:bodyPr>
          <a:lstStyle/>
          <a:p>
            <a:r>
              <a:rPr lang="en-GB" dirty="0"/>
              <a:t>From Presentation Layer</a:t>
            </a:r>
          </a:p>
        </p:txBody>
      </p:sp>
      <p:sp>
        <p:nvSpPr>
          <p:cNvPr id="77" name="Arrow: Down 18">
            <a:extLst>
              <a:ext uri="{FF2B5EF4-FFF2-40B4-BE49-F238E27FC236}">
                <a16:creationId xmlns:a16="http://schemas.microsoft.com/office/drawing/2014/main" id="{44B2E3D3-6E26-4F7D-B7C4-950BD6ED8748}"/>
              </a:ext>
            </a:extLst>
          </p:cNvPr>
          <p:cNvSpPr/>
          <p:nvPr/>
        </p:nvSpPr>
        <p:spPr>
          <a:xfrm flipV="1">
            <a:off x="8648310" y="5169192"/>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18">
            <a:extLst>
              <a:ext uri="{FF2B5EF4-FFF2-40B4-BE49-F238E27FC236}">
                <a16:creationId xmlns:a16="http://schemas.microsoft.com/office/drawing/2014/main" id="{44B2E3D3-6E26-4F7D-B7C4-950BD6ED8748}"/>
              </a:ext>
            </a:extLst>
          </p:cNvPr>
          <p:cNvSpPr/>
          <p:nvPr/>
        </p:nvSpPr>
        <p:spPr>
          <a:xfrm rot="10800000">
            <a:off x="8599759" y="1889004"/>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EDA01187-C5E0-4EA8-B1E1-D5E2AEDD1BF3}"/>
              </a:ext>
            </a:extLst>
          </p:cNvPr>
          <p:cNvSpPr txBox="1"/>
          <p:nvPr/>
        </p:nvSpPr>
        <p:spPr>
          <a:xfrm>
            <a:off x="10164483" y="4369596"/>
            <a:ext cx="1009892" cy="369332"/>
          </a:xfrm>
          <a:prstGeom prst="rect">
            <a:avLst/>
          </a:prstGeom>
          <a:noFill/>
        </p:spPr>
        <p:txBody>
          <a:bodyPr wrap="none" rtlCol="0">
            <a:spAutoFit/>
          </a:bodyPr>
          <a:lstStyle/>
          <a:p>
            <a:r>
              <a:rPr lang="en-GB" dirty="0"/>
              <a:t>Message</a:t>
            </a:r>
          </a:p>
        </p:txBody>
      </p:sp>
      <p:sp>
        <p:nvSpPr>
          <p:cNvPr id="80" name="Arrow: Down 18">
            <a:extLst>
              <a:ext uri="{FF2B5EF4-FFF2-40B4-BE49-F238E27FC236}">
                <a16:creationId xmlns:a16="http://schemas.microsoft.com/office/drawing/2014/main" id="{44B2E3D3-6E26-4F7D-B7C4-950BD6ED8748}"/>
              </a:ext>
            </a:extLst>
          </p:cNvPr>
          <p:cNvSpPr/>
          <p:nvPr/>
        </p:nvSpPr>
        <p:spPr>
          <a:xfrm flipV="1">
            <a:off x="8639125" y="3702841"/>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4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nodeType="withEffect">
                                  <p:stCondLst>
                                    <p:cond delay="75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up)">
                                      <p:cBhvr>
                                        <p:cTn id="36" dur="500"/>
                                        <p:tgtEl>
                                          <p:spTgt spid="49"/>
                                        </p:tgtEl>
                                      </p:cBhvr>
                                    </p:animEffect>
                                  </p:childTnLst>
                                </p:cTn>
                              </p:par>
                              <p:par>
                                <p:cTn id="37" presetID="22" presetClass="entr" presetSubtype="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2250"/>
                            </p:stCondLst>
                            <p:childTnLst>
                              <p:par>
                                <p:cTn id="41" presetID="1" presetClass="entr" presetSubtype="0" fill="hold" grpId="0" nodeType="afterEffect">
                                  <p:stCondLst>
                                    <p:cond delay="750"/>
                                  </p:stCondLst>
                                  <p:childTnLst>
                                    <p:set>
                                      <p:cBhvr>
                                        <p:cTn id="42" dur="1" fill="hold">
                                          <p:stCondLst>
                                            <p:cond delay="499"/>
                                          </p:stCondLst>
                                        </p:cTn>
                                        <p:tgtEl>
                                          <p:spTgt spid="40"/>
                                        </p:tgtEl>
                                        <p:attrNameLst>
                                          <p:attrName>style.visibility</p:attrName>
                                        </p:attrNameLst>
                                      </p:cBhvr>
                                      <p:to>
                                        <p:strVal val="visible"/>
                                      </p:to>
                                    </p:set>
                                  </p:childTnLst>
                                </p:cTn>
                              </p:par>
                              <p:par>
                                <p:cTn id="43" presetID="1" presetClass="entr" presetSubtype="0" fill="hold" grpId="0" nodeType="withEffect">
                                  <p:stCondLst>
                                    <p:cond delay="850"/>
                                  </p:stCondLst>
                                  <p:childTnLst>
                                    <p:set>
                                      <p:cBhvr>
                                        <p:cTn id="44" dur="1" fill="hold">
                                          <p:stCondLst>
                                            <p:cond delay="0"/>
                                          </p:stCondLst>
                                        </p:cTn>
                                        <p:tgtEl>
                                          <p:spTgt spid="47"/>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grpId="0" nodeType="afterEffect">
                                  <p:stCondLst>
                                    <p:cond delay="1000"/>
                                  </p:stCondLst>
                                  <p:childTnLst>
                                    <p:set>
                                      <p:cBhvr>
                                        <p:cTn id="47" dur="1" fill="hold">
                                          <p:stCondLst>
                                            <p:cond delay="999"/>
                                          </p:stCondLst>
                                        </p:cTn>
                                        <p:tgtEl>
                                          <p:spTgt spid="41"/>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down)">
                                      <p:cBhvr>
                                        <p:cTn id="67" dur="500"/>
                                        <p:tgtEl>
                                          <p:spTgt spid="77"/>
                                        </p:tgtEl>
                                      </p:cBhvr>
                                    </p:animEffect>
                                  </p:childTnLst>
                                </p:cTn>
                              </p:par>
                              <p:par>
                                <p:cTn id="68" presetID="22" presetClass="entr" presetSubtype="4"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down)">
                                      <p:cBhvr>
                                        <p:cTn id="70" dur="500"/>
                                        <p:tgtEl>
                                          <p:spTgt spid="64"/>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749"/>
                                          </p:stCondLst>
                                        </p:cTn>
                                        <p:tgtEl>
                                          <p:spTgt spid="7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childTnLst>
                          </p:cTn>
                        </p:par>
                        <p:par>
                          <p:cTn id="78" fill="hold">
                            <p:stCondLst>
                              <p:cond delay="1250"/>
                            </p:stCondLst>
                            <p:childTnLst>
                              <p:par>
                                <p:cTn id="79" presetID="1" presetClass="exit" presetSubtype="0" fill="hold" grpId="1" nodeType="afterEffect">
                                  <p:stCondLst>
                                    <p:cond delay="2000"/>
                                  </p:stCondLst>
                                  <p:childTnLst>
                                    <p:set>
                                      <p:cBhvr>
                                        <p:cTn id="80" dur="1" fill="hold">
                                          <p:stCondLst>
                                            <p:cond delay="0"/>
                                          </p:stCondLst>
                                        </p:cTn>
                                        <p:tgtEl>
                                          <p:spTgt spid="73"/>
                                        </p:tgtEl>
                                        <p:attrNameLst>
                                          <p:attrName>style.visibility</p:attrName>
                                        </p:attrNameLst>
                                      </p:cBhvr>
                                      <p:to>
                                        <p:strVal val="hidden"/>
                                      </p:to>
                                    </p:set>
                                  </p:childTnLst>
                                </p:cTn>
                              </p:par>
                            </p:childTnLst>
                          </p:cTn>
                        </p:par>
                        <p:par>
                          <p:cTn id="81" fill="hold">
                            <p:stCondLst>
                              <p:cond delay="3250"/>
                            </p:stCondLst>
                            <p:childTnLst>
                              <p:par>
                                <p:cTn id="82" presetID="22" presetClass="entr" presetSubtype="4"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750"/>
                            </p:stCondLst>
                            <p:childTnLst>
                              <p:par>
                                <p:cTn id="86" presetID="22" presetClass="entr" presetSubtype="4" fill="hold" grpId="0"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down)">
                                      <p:cBhvr>
                                        <p:cTn id="88" dur="500"/>
                                        <p:tgtEl>
                                          <p:spTgt spid="80"/>
                                        </p:tgtEl>
                                      </p:cBhvr>
                                    </p:animEffect>
                                  </p:childTnLst>
                                </p:cTn>
                              </p:par>
                            </p:childTnLst>
                          </p:cTn>
                        </p:par>
                        <p:par>
                          <p:cTn id="89" fill="hold">
                            <p:stCondLst>
                              <p:cond delay="4250"/>
                            </p:stCondLst>
                            <p:childTnLst>
                              <p:par>
                                <p:cTn id="90" presetID="22" presetClass="entr" presetSubtype="4" fill="hold"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down)">
                                      <p:cBhvr>
                                        <p:cTn id="92" dur="500"/>
                                        <p:tgtEl>
                                          <p:spTgt spid="51"/>
                                        </p:tgtEl>
                                      </p:cBhvr>
                                    </p:animEffect>
                                  </p:childTnLst>
                                </p:cTn>
                              </p:par>
                            </p:childTnLst>
                          </p:cTn>
                        </p:par>
                        <p:par>
                          <p:cTn id="93" fill="hold">
                            <p:stCondLst>
                              <p:cond delay="4750"/>
                            </p:stCondLst>
                            <p:childTnLst>
                              <p:par>
                                <p:cTn id="94" presetID="22" presetClass="entr" presetSubtype="4" fill="hold" grpId="0"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down)">
                                      <p:cBhvr>
                                        <p:cTn id="96" dur="500"/>
                                        <p:tgtEl>
                                          <p:spTgt spid="54"/>
                                        </p:tgtEl>
                                      </p:cBhvr>
                                    </p:animEffect>
                                  </p:childTnLst>
                                </p:cTn>
                              </p:par>
                            </p:childTnLst>
                          </p:cTn>
                        </p:par>
                        <p:par>
                          <p:cTn id="97" fill="hold">
                            <p:stCondLst>
                              <p:cond delay="5250"/>
                            </p:stCondLst>
                            <p:childTnLst>
                              <p:par>
                                <p:cTn id="98" presetID="22" presetClass="entr" presetSubtype="4"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par>
                          <p:cTn id="101" fill="hold">
                            <p:stCondLst>
                              <p:cond delay="5750"/>
                            </p:stCondLst>
                            <p:childTnLst>
                              <p:par>
                                <p:cTn id="102" presetID="22" presetClass="entr" presetSubtype="4" fill="hold" grpId="0" nodeType="after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down)">
                                      <p:cBhvr>
                                        <p:cTn id="104" dur="500"/>
                                        <p:tgtEl>
                                          <p:spTgt spid="58"/>
                                        </p:tgtEl>
                                      </p:cBhvr>
                                    </p:animEffect>
                                  </p:childTnLst>
                                </p:cTn>
                              </p:par>
                            </p:childTnLst>
                          </p:cTn>
                        </p:par>
                        <p:par>
                          <p:cTn id="105" fill="hold">
                            <p:stCondLst>
                              <p:cond delay="6250"/>
                            </p:stCondLst>
                            <p:childTnLst>
                              <p:par>
                                <p:cTn id="106" presetID="22" presetClass="entr" presetSubtype="4"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down)">
                                      <p:cBhvr>
                                        <p:cTn id="108" dur="500"/>
                                        <p:tgtEl>
                                          <p:spTgt spid="59"/>
                                        </p:tgtEl>
                                      </p:cBhvr>
                                    </p:animEffect>
                                  </p:childTnLst>
                                </p:cTn>
                              </p:par>
                            </p:childTnLst>
                          </p:cTn>
                        </p:par>
                        <p:par>
                          <p:cTn id="109" fill="hold">
                            <p:stCondLst>
                              <p:cond delay="6750"/>
                            </p:stCondLst>
                            <p:childTnLst>
                              <p:par>
                                <p:cTn id="110" presetID="22" presetClass="entr" presetSubtype="4"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down)">
                                      <p:cBhvr>
                                        <p:cTn id="112" dur="500"/>
                                        <p:tgtEl>
                                          <p:spTgt spid="62"/>
                                        </p:tgtEl>
                                      </p:cBhvr>
                                    </p:animEffect>
                                  </p:childTnLst>
                                </p:cTn>
                              </p:par>
                            </p:childTnLst>
                          </p:cTn>
                        </p:par>
                        <p:par>
                          <p:cTn id="113" fill="hold">
                            <p:stCondLst>
                              <p:cond delay="7250"/>
                            </p:stCondLst>
                            <p:childTnLst>
                              <p:par>
                                <p:cTn id="114" presetID="2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childTnLst>
                          </p:cTn>
                        </p:par>
                        <p:par>
                          <p:cTn id="117" fill="hold">
                            <p:stCondLst>
                              <p:cond delay="7750"/>
                            </p:stCondLst>
                            <p:childTnLst>
                              <p:par>
                                <p:cTn id="118" presetID="22" presetClass="entr" presetSubtype="4" fill="hold" grpId="0" nodeType="after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down)">
                                      <p:cBhvr>
                                        <p:cTn id="120" dur="500"/>
                                        <p:tgtEl>
                                          <p:spTgt spid="78"/>
                                        </p:tgtEl>
                                      </p:cBhvr>
                                    </p:animEffect>
                                  </p:childTnLst>
                                </p:cTn>
                              </p:par>
                            </p:childTnLst>
                          </p:cTn>
                        </p:par>
                        <p:par>
                          <p:cTn id="121" fill="hold">
                            <p:stCondLst>
                              <p:cond delay="8250"/>
                            </p:stCondLst>
                            <p:childTnLst>
                              <p:par>
                                <p:cTn id="122" presetID="22" presetClass="entr" presetSubtype="4" fill="hold" grpId="0" nodeType="after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wipe(down)">
                                      <p:cBhvr>
                                        <p:cTn id="124" dur="500"/>
                                        <p:tgtEl>
                                          <p:spTgt spid="7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wipe(left)">
                                      <p:cBhvr>
                                        <p:cTn id="1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30" grpId="0"/>
      <p:bldP spid="31" grpId="0"/>
      <p:bldP spid="40" grpId="0" animBg="1"/>
      <p:bldP spid="41" grpId="0" animBg="1"/>
      <p:bldP spid="42" grpId="0"/>
      <p:bldP spid="44" grpId="0"/>
      <p:bldP spid="45" grpId="0" animBg="1"/>
      <p:bldP spid="46" grpId="0" animBg="1"/>
      <p:bldP spid="47" grpId="0"/>
      <p:bldP spid="49" grpId="0" animBg="1"/>
      <p:bldP spid="54" grpId="0"/>
      <p:bldP spid="58" grpId="0"/>
      <p:bldP spid="62" grpId="0"/>
      <p:bldP spid="63" grpId="0"/>
      <p:bldP spid="72" grpId="0" animBg="1"/>
      <p:bldP spid="73" grpId="0" animBg="1"/>
      <p:bldP spid="73" grpId="1" animBg="1"/>
      <p:bldP spid="74" grpId="0"/>
      <p:bldP spid="76" grpId="0"/>
      <p:bldP spid="77" grpId="0" animBg="1"/>
      <p:bldP spid="78" grpId="0" animBg="1"/>
      <p:bldP spid="79" grpId="0"/>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322260" y="5238152"/>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organise bits into frames; to provide hop-to-hop delivery</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provide reliable process-to-process message delivery and error recovery</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translate, encrypt  and compress data</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allow access to network resources</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establish, manage and terminate sessions </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move packets from source to destination; to provide internetworking</a:t>
            </a:r>
          </a:p>
        </p:txBody>
      </p:sp>
      <p:sp>
        <p:nvSpPr>
          <p:cNvPr id="18" name="PhysInfo"/>
          <p:cNvSpPr/>
          <p:nvPr/>
        </p:nvSpPr>
        <p:spPr>
          <a:xfrm>
            <a:off x="7562848" y="5981153"/>
            <a:ext cx="4248152" cy="831654"/>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transmit bits over a medium; to provide mechanical and electrical specifications</a:t>
            </a:r>
          </a:p>
        </p:txBody>
      </p:sp>
      <p:sp>
        <p:nvSpPr>
          <p:cNvPr id="2" name="Title 1"/>
          <p:cNvSpPr>
            <a:spLocks noGrp="1"/>
          </p:cNvSpPr>
          <p:nvPr>
            <p:ph type="title"/>
          </p:nvPr>
        </p:nvSpPr>
        <p:spPr>
          <a:xfrm>
            <a:off x="792245" y="-6649"/>
            <a:ext cx="8970879" cy="1325563"/>
          </a:xfrm>
        </p:spPr>
        <p:txBody>
          <a:bodyPr/>
          <a:lstStyle/>
          <a:p>
            <a:r>
              <a:rPr lang="en-GB" dirty="0"/>
              <a:t>Summary of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Application</a:t>
            </a:r>
            <a:endParaRPr lang="en-GB" b="1" dirty="0">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Physical</a:t>
            </a:r>
          </a:p>
        </p:txBody>
      </p:sp>
    </p:spTree>
    <p:extLst>
      <p:ext uri="{BB962C8B-B14F-4D97-AF65-F5344CB8AC3E}">
        <p14:creationId xmlns:p14="http://schemas.microsoft.com/office/powerpoint/2010/main" val="29875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right)">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3" grpId="0" animBg="1"/>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Cryptography and the OSI model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Early network protocols used (plaintext) password authentication or data checksums, cryptographic security</a:t>
            </a:r>
          </a:p>
          <a:p>
            <a:r>
              <a:rPr lang="en-US" dirty="0"/>
              <a:t>Cryptographic security isn't tied to any particular layer of the OSI model</a:t>
            </a:r>
          </a:p>
          <a:p>
            <a:r>
              <a:rPr lang="en-US" dirty="0"/>
              <a:t>Networks more commonly apply cryptographic protections where attack is most likely</a:t>
            </a:r>
          </a:p>
          <a:p>
            <a:pPr lvl="1"/>
            <a:r>
              <a:rPr lang="en-US" dirty="0"/>
              <a:t>to authentication processes</a:t>
            </a:r>
          </a:p>
          <a:p>
            <a:pPr lvl="1"/>
            <a:r>
              <a:rPr lang="en-US" dirty="0"/>
              <a:t>to particular types of traffic</a:t>
            </a:r>
          </a:p>
          <a:p>
            <a:pPr lvl="1"/>
            <a:r>
              <a:rPr lang="en-US" dirty="0"/>
              <a:t>certain segments of the physical network</a:t>
            </a:r>
          </a:p>
          <a:p>
            <a:endParaRPr lang="en-US" dirty="0"/>
          </a:p>
        </p:txBody>
      </p:sp>
    </p:spTree>
    <p:extLst>
      <p:ext uri="{BB962C8B-B14F-4D97-AF65-F5344CB8AC3E}">
        <p14:creationId xmlns:p14="http://schemas.microsoft.com/office/powerpoint/2010/main" val="1438496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shell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SSH was first used to apply security to common protocols.</a:t>
            </a:r>
          </a:p>
          <a:p>
            <a:r>
              <a:rPr lang="en-US" dirty="0"/>
              <a:t>SSH can also be used as a tunneling protocol to carry a wide variety of application data.</a:t>
            </a:r>
          </a:p>
          <a:p>
            <a:r>
              <a:rPr lang="fr-FR" dirty="0"/>
              <a:t>SSH uses TCP port 22.</a:t>
            </a:r>
          </a:p>
          <a:p>
            <a:r>
              <a:rPr lang="en-US" dirty="0"/>
              <a:t>SSH uses public key cryptography to authenticate connections.</a:t>
            </a:r>
          </a:p>
          <a:p>
            <a:endParaRPr lang="en-US" dirty="0"/>
          </a:p>
        </p:txBody>
      </p:sp>
    </p:spTree>
    <p:extLst>
      <p:ext uri="{BB962C8B-B14F-4D97-AF65-F5344CB8AC3E}">
        <p14:creationId xmlns:p14="http://schemas.microsoft.com/office/powerpoint/2010/main" val="377833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email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Encryption and certificate settings in Microsoft Outlook</a:t>
            </a:r>
          </a:p>
        </p:txBody>
      </p:sp>
      <p:pic>
        <p:nvPicPr>
          <p:cNvPr id="5" name="Picture 4">
            <a:extLst>
              <a:ext uri="{FF2B5EF4-FFF2-40B4-BE49-F238E27FC236}">
                <a16:creationId xmlns:a16="http://schemas.microsoft.com/office/drawing/2014/main" id="{2A1718E3-9357-4F46-B78C-D4524EFEC213}"/>
              </a:ext>
            </a:extLst>
          </p:cNvPr>
          <p:cNvPicPr>
            <a:picLocks noChangeAspect="1"/>
          </p:cNvPicPr>
          <p:nvPr/>
        </p:nvPicPr>
        <p:blipFill>
          <a:blip r:embed="rId2"/>
          <a:stretch>
            <a:fillRect/>
          </a:stretch>
        </p:blipFill>
        <p:spPr>
          <a:xfrm>
            <a:off x="2524125" y="2377440"/>
            <a:ext cx="7143750" cy="4114800"/>
          </a:xfrm>
          <a:prstGeom prst="rect">
            <a:avLst/>
          </a:prstGeom>
        </p:spPr>
      </p:pic>
    </p:spTree>
    <p:extLst>
      <p:ext uri="{BB962C8B-B14F-4D97-AF65-F5344CB8AC3E}">
        <p14:creationId xmlns:p14="http://schemas.microsoft.com/office/powerpoint/2010/main" val="4180783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4BBB-DEE5-4618-91F4-554577C9CBA5}"/>
              </a:ext>
            </a:extLst>
          </p:cNvPr>
          <p:cNvSpPr>
            <a:spLocks noGrp="1"/>
          </p:cNvSpPr>
          <p:nvPr>
            <p:ph type="title"/>
          </p:nvPr>
        </p:nvSpPr>
        <p:spPr/>
        <p:txBody>
          <a:bodyPr/>
          <a:lstStyle/>
          <a:p>
            <a:r>
              <a:rPr lang="en-GB" dirty="0"/>
              <a:t>Firewalls and DPI</a:t>
            </a:r>
          </a:p>
        </p:txBody>
      </p:sp>
      <p:sp>
        <p:nvSpPr>
          <p:cNvPr id="3" name="Content Placeholder 2">
            <a:extLst>
              <a:ext uri="{FF2B5EF4-FFF2-40B4-BE49-F238E27FC236}">
                <a16:creationId xmlns:a16="http://schemas.microsoft.com/office/drawing/2014/main" id="{DF8D1072-53B1-41C9-B14A-96B3226C3DDC}"/>
              </a:ext>
            </a:extLst>
          </p:cNvPr>
          <p:cNvSpPr>
            <a:spLocks noGrp="1"/>
          </p:cNvSpPr>
          <p:nvPr>
            <p:ph idx="1"/>
          </p:nvPr>
        </p:nvSpPr>
        <p:spPr>
          <a:xfrm>
            <a:off x="384651" y="1375973"/>
            <a:ext cx="11590421" cy="5116902"/>
          </a:xfrm>
        </p:spPr>
        <p:txBody>
          <a:bodyPr>
            <a:normAutofit/>
          </a:bodyPr>
          <a:lstStyle/>
          <a:p>
            <a:r>
              <a:rPr lang="en-GB" sz="3600" dirty="0"/>
              <a:t>Firewalls are a common first defence against malicious actors</a:t>
            </a:r>
          </a:p>
          <a:p>
            <a:r>
              <a:rPr lang="en-GB" sz="3600" dirty="0"/>
              <a:t>Can be a physical device or virtualised machine</a:t>
            </a:r>
          </a:p>
          <a:p>
            <a:r>
              <a:rPr lang="en-GB" sz="3600" dirty="0"/>
              <a:t>Used to create a trusted portion of the network and then to separate that trusted portion from the untrusted portion</a:t>
            </a:r>
          </a:p>
          <a:p>
            <a:r>
              <a:rPr lang="en-GB" sz="3600" dirty="0"/>
              <a:t>We initially set the firewall up to ‘Just say NO!’</a:t>
            </a:r>
          </a:p>
          <a:p>
            <a:r>
              <a:rPr lang="en-GB" sz="3600" dirty="0"/>
              <a:t>We can then allow certain types of traffic through the firewall</a:t>
            </a:r>
          </a:p>
          <a:p>
            <a:endParaRPr lang="en-GB" dirty="0"/>
          </a:p>
        </p:txBody>
      </p:sp>
    </p:spTree>
    <p:extLst>
      <p:ext uri="{BB962C8B-B14F-4D97-AF65-F5344CB8AC3E}">
        <p14:creationId xmlns:p14="http://schemas.microsoft.com/office/powerpoint/2010/main" val="3141707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4166D7F-75E8-426E-8018-A1934CC6C60B}"/>
              </a:ext>
            </a:extLst>
          </p:cNvPr>
          <p:cNvSpPr/>
          <p:nvPr/>
        </p:nvSpPr>
        <p:spPr>
          <a:xfrm>
            <a:off x="6377940" y="5838824"/>
            <a:ext cx="388312"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26F8B896-E5AF-4AB5-94B9-770F6860E841}"/>
              </a:ext>
            </a:extLst>
          </p:cNvPr>
          <p:cNvSpPr/>
          <p:nvPr/>
        </p:nvSpPr>
        <p:spPr>
          <a:xfrm rot="19864449" flipV="1">
            <a:off x="622258" y="4324764"/>
            <a:ext cx="2350907" cy="172298"/>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3EB88D8-E97A-43B4-A099-849177F3AA5A}"/>
              </a:ext>
            </a:extLst>
          </p:cNvPr>
          <p:cNvSpPr/>
          <p:nvPr/>
        </p:nvSpPr>
        <p:spPr>
          <a:xfrm rot="20783026" flipV="1">
            <a:off x="1546810" y="3965466"/>
            <a:ext cx="1196765" cy="59912"/>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descr="A picture containing light, drawing&#10;&#10;Description automatically generated">
            <a:extLst>
              <a:ext uri="{FF2B5EF4-FFF2-40B4-BE49-F238E27FC236}">
                <a16:creationId xmlns:a16="http://schemas.microsoft.com/office/drawing/2014/main" id="{5D2E3980-F1DB-4E53-A222-A5F4A735F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9" y="2893546"/>
            <a:ext cx="731165" cy="487680"/>
          </a:xfrm>
          <a:prstGeom prst="rect">
            <a:avLst/>
          </a:prstGeom>
        </p:spPr>
      </p:pic>
      <p:pic>
        <p:nvPicPr>
          <p:cNvPr id="65" name="Picture 64" descr="A picture containing light, drawing&#10;&#10;Description automatically generated">
            <a:extLst>
              <a:ext uri="{FF2B5EF4-FFF2-40B4-BE49-F238E27FC236}">
                <a16:creationId xmlns:a16="http://schemas.microsoft.com/office/drawing/2014/main" id="{6A52E41C-10BB-4B05-9072-A752F96F9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092" y="2674829"/>
            <a:ext cx="731165" cy="487680"/>
          </a:xfrm>
          <a:prstGeom prst="rect">
            <a:avLst/>
          </a:prstGeom>
        </p:spPr>
      </p:pic>
      <p:sp>
        <p:nvSpPr>
          <p:cNvPr id="8" name="Freeform: Shape 7">
            <a:extLst>
              <a:ext uri="{FF2B5EF4-FFF2-40B4-BE49-F238E27FC236}">
                <a16:creationId xmlns:a16="http://schemas.microsoft.com/office/drawing/2014/main" id="{FC3BCB7C-3A50-49FE-A683-7E4581D24922}"/>
              </a:ext>
            </a:extLst>
          </p:cNvPr>
          <p:cNvSpPr/>
          <p:nvPr/>
        </p:nvSpPr>
        <p:spPr>
          <a:xfrm rot="2060283">
            <a:off x="3078497" y="4038408"/>
            <a:ext cx="669105"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F4FB1F8-A13D-42D2-9201-C3D6E8B21BA7}"/>
              </a:ext>
            </a:extLst>
          </p:cNvPr>
          <p:cNvSpPr/>
          <p:nvPr/>
        </p:nvSpPr>
        <p:spPr>
          <a:xfrm rot="4517676">
            <a:off x="2374999" y="3487109"/>
            <a:ext cx="579610" cy="54342"/>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9F75946-4587-451E-9AD5-70BCAC096048}"/>
              </a:ext>
            </a:extLst>
          </p:cNvPr>
          <p:cNvSpPr/>
          <p:nvPr/>
        </p:nvSpPr>
        <p:spPr>
          <a:xfrm rot="16666733" flipV="1">
            <a:off x="4656847" y="3952767"/>
            <a:ext cx="3204170" cy="300087"/>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006B7E86-29D0-4319-835C-DF7189805BFC}"/>
              </a:ext>
            </a:extLst>
          </p:cNvPr>
          <p:cNvSpPr/>
          <p:nvPr/>
        </p:nvSpPr>
        <p:spPr>
          <a:xfrm>
            <a:off x="5767019" y="2395402"/>
            <a:ext cx="669105"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C4FE2AC-272A-4139-9DAC-0406E334307B}"/>
              </a:ext>
            </a:extLst>
          </p:cNvPr>
          <p:cNvSpPr/>
          <p:nvPr/>
        </p:nvSpPr>
        <p:spPr>
          <a:xfrm rot="20392174" flipV="1">
            <a:off x="5245074" y="2658708"/>
            <a:ext cx="1147951" cy="107204"/>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D481CF38-EC4A-4E66-9367-FAAC3CAEEE59}"/>
              </a:ext>
            </a:extLst>
          </p:cNvPr>
          <p:cNvSpPr/>
          <p:nvPr/>
        </p:nvSpPr>
        <p:spPr>
          <a:xfrm rot="2060283">
            <a:off x="3728004" y="4622011"/>
            <a:ext cx="669105"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CA9034D1-4495-4E33-B0A9-BF6CD9CB0954}"/>
              </a:ext>
            </a:extLst>
          </p:cNvPr>
          <p:cNvSpPr/>
          <p:nvPr/>
        </p:nvSpPr>
        <p:spPr>
          <a:xfrm rot="6113859">
            <a:off x="2944601" y="3536289"/>
            <a:ext cx="669105"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F4274445-DA76-4489-A226-06FA07D6D93E}"/>
              </a:ext>
            </a:extLst>
          </p:cNvPr>
          <p:cNvSpPr/>
          <p:nvPr/>
        </p:nvSpPr>
        <p:spPr>
          <a:xfrm rot="7115507">
            <a:off x="3088535" y="4760439"/>
            <a:ext cx="833122" cy="45719"/>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629E7940-D33C-46DC-8863-CA8A1B08372F}"/>
              </a:ext>
            </a:extLst>
          </p:cNvPr>
          <p:cNvSpPr/>
          <p:nvPr/>
        </p:nvSpPr>
        <p:spPr>
          <a:xfrm>
            <a:off x="7172325" y="5571293"/>
            <a:ext cx="600075" cy="267532"/>
          </a:xfrm>
          <a:custGeom>
            <a:avLst/>
            <a:gdLst>
              <a:gd name="connsiteX0" fmla="*/ 0 w 600075"/>
              <a:gd name="connsiteY0" fmla="*/ 267532 h 267532"/>
              <a:gd name="connsiteX1" fmla="*/ 0 w 600075"/>
              <a:gd name="connsiteY1" fmla="*/ 267532 h 267532"/>
              <a:gd name="connsiteX2" fmla="*/ 76200 w 600075"/>
              <a:gd name="connsiteY2" fmla="*/ 238957 h 267532"/>
              <a:gd name="connsiteX3" fmla="*/ 142875 w 600075"/>
              <a:gd name="connsiteY3" fmla="*/ 210382 h 267532"/>
              <a:gd name="connsiteX4" fmla="*/ 200025 w 600075"/>
              <a:gd name="connsiteY4" fmla="*/ 143707 h 267532"/>
              <a:gd name="connsiteX5" fmla="*/ 266700 w 600075"/>
              <a:gd name="connsiteY5" fmla="*/ 67507 h 267532"/>
              <a:gd name="connsiteX6" fmla="*/ 276225 w 600075"/>
              <a:gd name="connsiteY6" fmla="*/ 38932 h 267532"/>
              <a:gd name="connsiteX7" fmla="*/ 342900 w 600075"/>
              <a:gd name="connsiteY7" fmla="*/ 19882 h 267532"/>
              <a:gd name="connsiteX8" fmla="*/ 476250 w 600075"/>
              <a:gd name="connsiteY8" fmla="*/ 832 h 267532"/>
              <a:gd name="connsiteX9" fmla="*/ 600075 w 600075"/>
              <a:gd name="connsiteY9" fmla="*/ 832 h 2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267532">
                <a:moveTo>
                  <a:pt x="0" y="267532"/>
                </a:moveTo>
                <a:lnTo>
                  <a:pt x="0" y="267532"/>
                </a:lnTo>
                <a:cubicBezTo>
                  <a:pt x="25400" y="258007"/>
                  <a:pt x="51159" y="249391"/>
                  <a:pt x="76200" y="238957"/>
                </a:cubicBezTo>
                <a:cubicBezTo>
                  <a:pt x="170361" y="199723"/>
                  <a:pt x="67539" y="235494"/>
                  <a:pt x="142875" y="210382"/>
                </a:cubicBezTo>
                <a:cubicBezTo>
                  <a:pt x="201331" y="122698"/>
                  <a:pt x="107636" y="259194"/>
                  <a:pt x="200025" y="143707"/>
                </a:cubicBezTo>
                <a:cubicBezTo>
                  <a:pt x="263525" y="64332"/>
                  <a:pt x="209550" y="105607"/>
                  <a:pt x="266700" y="67507"/>
                </a:cubicBezTo>
                <a:cubicBezTo>
                  <a:pt x="269875" y="57982"/>
                  <a:pt x="269125" y="46032"/>
                  <a:pt x="276225" y="38932"/>
                </a:cubicBezTo>
                <a:cubicBezTo>
                  <a:pt x="280771" y="34386"/>
                  <a:pt x="342582" y="19953"/>
                  <a:pt x="342900" y="19882"/>
                </a:cubicBezTo>
                <a:cubicBezTo>
                  <a:pt x="387892" y="9884"/>
                  <a:pt x="429179" y="2972"/>
                  <a:pt x="476250" y="832"/>
                </a:cubicBezTo>
                <a:cubicBezTo>
                  <a:pt x="517482" y="-1042"/>
                  <a:pt x="558800" y="832"/>
                  <a:pt x="600075" y="83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00C954E2-C3A6-4A7B-A616-9FE8DD0FD71C}"/>
              </a:ext>
            </a:extLst>
          </p:cNvPr>
          <p:cNvSpPr/>
          <p:nvPr/>
        </p:nvSpPr>
        <p:spPr>
          <a:xfrm rot="2224378">
            <a:off x="4246676" y="5387507"/>
            <a:ext cx="1602958" cy="110034"/>
          </a:xfrm>
          <a:custGeom>
            <a:avLst/>
            <a:gdLst>
              <a:gd name="connsiteX0" fmla="*/ 0 w 314325"/>
              <a:gd name="connsiteY0" fmla="*/ 0 h 0"/>
              <a:gd name="connsiteX1" fmla="*/ 0 w 314325"/>
              <a:gd name="connsiteY1" fmla="*/ 0 h 0"/>
              <a:gd name="connsiteX2" fmla="*/ 314325 w 314325"/>
              <a:gd name="connsiteY2" fmla="*/ 0 h 0"/>
            </a:gdLst>
            <a:ahLst/>
            <a:cxnLst>
              <a:cxn ang="0">
                <a:pos x="connsiteX0" y="connsiteY0"/>
              </a:cxn>
              <a:cxn ang="0">
                <a:pos x="connsiteX1" y="connsiteY1"/>
              </a:cxn>
              <a:cxn ang="0">
                <a:pos x="connsiteX2" y="connsiteY2"/>
              </a:cxn>
            </a:cxnLst>
            <a:rect l="l" t="t" r="r" b="b"/>
            <a:pathLst>
              <a:path w="314325">
                <a:moveTo>
                  <a:pt x="0" y="0"/>
                </a:moveTo>
                <a:lnTo>
                  <a:pt x="0" y="0"/>
                </a:lnTo>
                <a:lnTo>
                  <a:pt x="314325"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descr="C:\Users\ecoffey\AppData\Local\Temp\Rar$DRa0.400\30009_Device_cloud_white_default_256.png">
            <a:extLst>
              <a:ext uri="{FF2B5EF4-FFF2-40B4-BE49-F238E27FC236}">
                <a16:creationId xmlns:a16="http://schemas.microsoft.com/office/drawing/2014/main" id="{332EEBAF-CDE7-474A-91BB-4A4C32870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829" y="3733253"/>
            <a:ext cx="3599600" cy="359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ecoffey\AppData\Local\Temp\Rar$DRa0.963\Cisco Icons November\30029_Device_firewall_3130\Png_256\30029_Device_firewall_3130_critical_256.png">
            <a:extLst>
              <a:ext uri="{FF2B5EF4-FFF2-40B4-BE49-F238E27FC236}">
                <a16:creationId xmlns:a16="http://schemas.microsoft.com/office/drawing/2014/main" id="{934C2335-3F9F-4461-A09C-7EBD20962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2498" y="5533053"/>
            <a:ext cx="775222" cy="10671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76\30028_Device_file_server_default_256.png">
            <a:extLst>
              <a:ext uri="{FF2B5EF4-FFF2-40B4-BE49-F238E27FC236}">
                <a16:creationId xmlns:a16="http://schemas.microsoft.com/office/drawing/2014/main" id="{66E3013D-E64C-42F2-AFBE-72D8FB070B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976" y="2287029"/>
            <a:ext cx="735600" cy="735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ecoffey\AppData\Local\Temp\Rar$DRa0.080\30032_Device_generic_building_default_256.png">
            <a:extLst>
              <a:ext uri="{FF2B5EF4-FFF2-40B4-BE49-F238E27FC236}">
                <a16:creationId xmlns:a16="http://schemas.microsoft.com/office/drawing/2014/main" id="{F02AD1DD-18D3-40F6-88D5-B4C67E5C9D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7339" y="4278382"/>
            <a:ext cx="1395900" cy="13959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608\30080_Device_switch_default_256.png">
            <a:extLst>
              <a:ext uri="{FF2B5EF4-FFF2-40B4-BE49-F238E27FC236}">
                <a16:creationId xmlns:a16="http://schemas.microsoft.com/office/drawing/2014/main" id="{1DC26890-88DA-4BED-821D-76E33FC908F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154" b="26465"/>
          <a:stretch/>
        </p:blipFill>
        <p:spPr bwMode="auto">
          <a:xfrm>
            <a:off x="6089681" y="2287029"/>
            <a:ext cx="718360" cy="3331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ecoffey\AppData\Local\Temp\Rar$DRa1.410\30062_Device_printer_default_64.png">
            <a:extLst>
              <a:ext uri="{FF2B5EF4-FFF2-40B4-BE49-F238E27FC236}">
                <a16:creationId xmlns:a16="http://schemas.microsoft.com/office/drawing/2014/main" id="{B532C6B8-5BC1-4A1C-9109-BA02DBF743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63985" y="2960177"/>
            <a:ext cx="582354" cy="5823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C:\Users\ecoffey\AppData\Local\Temp\Rar$DRa1.653\30059_Device_laptop_3145_default_64.png">
            <a:extLst>
              <a:ext uri="{FF2B5EF4-FFF2-40B4-BE49-F238E27FC236}">
                <a16:creationId xmlns:a16="http://schemas.microsoft.com/office/drawing/2014/main" id="{D11E7A1A-AF27-492B-9894-F2DF361D16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618" y="4658375"/>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C:\Users\ecoffey\AppData\Local\Temp\Rar$DRa0.376\30028_Device_file_server_default_256.png">
            <a:extLst>
              <a:ext uri="{FF2B5EF4-FFF2-40B4-BE49-F238E27FC236}">
                <a16:creationId xmlns:a16="http://schemas.microsoft.com/office/drawing/2014/main" id="{08D43C73-65FC-446D-A807-ECCDECF930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698" y="1991999"/>
            <a:ext cx="735600" cy="735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ecoffey\AppData\Local\Temp\Rar$DRa0.376\30028_Device_file_server_default_256.png">
            <a:extLst>
              <a:ext uri="{FF2B5EF4-FFF2-40B4-BE49-F238E27FC236}">
                <a16:creationId xmlns:a16="http://schemas.microsoft.com/office/drawing/2014/main" id="{2A5D3A82-69B7-4CAA-B6B1-C8DC000C88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5310" y="4665554"/>
            <a:ext cx="735600" cy="735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608\30080_Device_switch_default_256.png">
            <a:extLst>
              <a:ext uri="{FF2B5EF4-FFF2-40B4-BE49-F238E27FC236}">
                <a16:creationId xmlns:a16="http://schemas.microsoft.com/office/drawing/2014/main" id="{6BDAAF44-E512-4276-8DE9-EE839E7B762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154" b="26465"/>
          <a:stretch/>
        </p:blipFill>
        <p:spPr bwMode="auto">
          <a:xfrm>
            <a:off x="2642198" y="3655733"/>
            <a:ext cx="718360" cy="333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608\30080_Device_switch_default_256.png">
            <a:extLst>
              <a:ext uri="{FF2B5EF4-FFF2-40B4-BE49-F238E27FC236}">
                <a16:creationId xmlns:a16="http://schemas.microsoft.com/office/drawing/2014/main" id="{F321845C-9551-4992-B75F-C053BBFF0C7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154" b="26465"/>
          <a:stretch/>
        </p:blipFill>
        <p:spPr bwMode="auto">
          <a:xfrm>
            <a:off x="3372873" y="4149618"/>
            <a:ext cx="718360" cy="3331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C:\Users\ecoffey\AppData\Local\Temp\Rar$DRa0.386\30067_Device_router_unknown_64.png">
            <a:extLst>
              <a:ext uri="{FF2B5EF4-FFF2-40B4-BE49-F238E27FC236}">
                <a16:creationId xmlns:a16="http://schemas.microsoft.com/office/drawing/2014/main" id="{5A742BC7-78AD-41B9-B83E-278996E570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330" y="5578967"/>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C:\Users\ecoffey\AppData\Local\Temp\Rar$DRa0.386\30067_Device_router_unknown_64.png">
            <a:extLst>
              <a:ext uri="{FF2B5EF4-FFF2-40B4-BE49-F238E27FC236}">
                <a16:creationId xmlns:a16="http://schemas.microsoft.com/office/drawing/2014/main" id="{C708945A-8588-4402-9101-CADB73BBA8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0015" y="460171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C:\Users\ecoffey\AppData\Local\Temp\Rar$DRa0.386\30067_Device_router_unknown_64.png">
            <a:extLst>
              <a:ext uri="{FF2B5EF4-FFF2-40B4-BE49-F238E27FC236}">
                <a16:creationId xmlns:a16="http://schemas.microsoft.com/office/drawing/2014/main" id="{163AE5D9-6579-4A31-A541-AF1491DB80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0793" y="5355717"/>
            <a:ext cx="487680" cy="48768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EE401D6F-61C1-4ECF-9A55-02723E1E1DF7}"/>
              </a:ext>
            </a:extLst>
          </p:cNvPr>
          <p:cNvGrpSpPr/>
          <p:nvPr/>
        </p:nvGrpSpPr>
        <p:grpSpPr>
          <a:xfrm>
            <a:off x="9911075" y="4153310"/>
            <a:ext cx="1395966" cy="1700859"/>
            <a:chOff x="6427934" y="3287425"/>
            <a:chExt cx="1395966" cy="1700859"/>
          </a:xfrm>
        </p:grpSpPr>
        <p:pic>
          <p:nvPicPr>
            <p:cNvPr id="33" name="Picture 32" descr="C:\Users\ecoffey\AppData\Local\Temp\Rar$DRa0.080\30032_Device_generic_building_default_256.png">
              <a:extLst>
                <a:ext uri="{FF2B5EF4-FFF2-40B4-BE49-F238E27FC236}">
                  <a16:creationId xmlns:a16="http://schemas.microsoft.com/office/drawing/2014/main" id="{AF03344B-98A0-4288-938E-94A959AA8C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8000" y="3592384"/>
              <a:ext cx="1395900" cy="1395900"/>
            </a:xfrm>
            <a:custGeom>
              <a:avLst/>
              <a:gdLst>
                <a:gd name="connsiteX0" fmla="*/ 1381720 w 1395900"/>
                <a:gd name="connsiteY0" fmla="*/ 0 h 1395900"/>
                <a:gd name="connsiteX1" fmla="*/ 1395900 w 1395900"/>
                <a:gd name="connsiteY1" fmla="*/ 0 h 1395900"/>
                <a:gd name="connsiteX2" fmla="*/ 1395900 w 1395900"/>
                <a:gd name="connsiteY2" fmla="*/ 1395900 h 1395900"/>
                <a:gd name="connsiteX3" fmla="*/ 1381720 w 1395900"/>
                <a:gd name="connsiteY3" fmla="*/ 1395900 h 1395900"/>
                <a:gd name="connsiteX4" fmla="*/ 0 w 1395900"/>
                <a:gd name="connsiteY4" fmla="*/ 0 h 1395900"/>
                <a:gd name="connsiteX5" fmla="*/ 980843 w 1395900"/>
                <a:gd name="connsiteY5" fmla="*/ 0 h 1395900"/>
                <a:gd name="connsiteX6" fmla="*/ 980843 w 1395900"/>
                <a:gd name="connsiteY6" fmla="*/ 935817 h 1395900"/>
                <a:gd name="connsiteX7" fmla="*/ 0 w 1395900"/>
                <a:gd name="connsiteY7" fmla="*/ 935817 h 13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900" h="1395900">
                  <a:moveTo>
                    <a:pt x="1381720" y="0"/>
                  </a:moveTo>
                  <a:lnTo>
                    <a:pt x="1395900" y="0"/>
                  </a:lnTo>
                  <a:lnTo>
                    <a:pt x="1395900" y="1395900"/>
                  </a:lnTo>
                  <a:lnTo>
                    <a:pt x="1381720" y="1395900"/>
                  </a:lnTo>
                  <a:close/>
                  <a:moveTo>
                    <a:pt x="0" y="0"/>
                  </a:moveTo>
                  <a:lnTo>
                    <a:pt x="980843" y="0"/>
                  </a:lnTo>
                  <a:lnTo>
                    <a:pt x="980843" y="935817"/>
                  </a:lnTo>
                  <a:lnTo>
                    <a:pt x="0" y="935817"/>
                  </a:lnTo>
                  <a:close/>
                </a:path>
              </a:pathLst>
            </a:custGeom>
            <a:noFill/>
            <a:extLst>
              <a:ext uri="{909E8E84-426E-40DD-AFC4-6F175D3DCCD1}">
                <a14:hiddenFill xmlns:a14="http://schemas.microsoft.com/office/drawing/2010/main">
                  <a:solidFill>
                    <a:srgbClr val="FFFFFF"/>
                  </a:solidFill>
                </a14:hiddenFill>
              </a:ext>
            </a:extLst>
          </p:spPr>
        </p:pic>
        <p:pic>
          <p:nvPicPr>
            <p:cNvPr id="34" name="Picture 33" descr="C:\Users\ecoffey\AppData\Local\Temp\Rar$DRa0.080\30032_Device_generic_building_default_256.png">
              <a:extLst>
                <a:ext uri="{FF2B5EF4-FFF2-40B4-BE49-F238E27FC236}">
                  <a16:creationId xmlns:a16="http://schemas.microsoft.com/office/drawing/2014/main" id="{8327567A-E3CD-4023-AC09-0608C968D7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7934" y="3287425"/>
              <a:ext cx="1395900" cy="1395900"/>
            </a:xfrm>
            <a:custGeom>
              <a:avLst/>
              <a:gdLst>
                <a:gd name="connsiteX0" fmla="*/ 0 w 1395900"/>
                <a:gd name="connsiteY0" fmla="*/ 1231548 h 1395900"/>
                <a:gd name="connsiteX1" fmla="*/ 980843 w 1395900"/>
                <a:gd name="connsiteY1" fmla="*/ 1231548 h 1395900"/>
                <a:gd name="connsiteX2" fmla="*/ 980843 w 1395900"/>
                <a:gd name="connsiteY2" fmla="*/ 1395900 h 1395900"/>
                <a:gd name="connsiteX3" fmla="*/ 0 w 1395900"/>
                <a:gd name="connsiteY3" fmla="*/ 1395900 h 1395900"/>
                <a:gd name="connsiteX4" fmla="*/ 1381720 w 1395900"/>
                <a:gd name="connsiteY4" fmla="*/ 0 h 1395900"/>
                <a:gd name="connsiteX5" fmla="*/ 1395900 w 1395900"/>
                <a:gd name="connsiteY5" fmla="*/ 0 h 1395900"/>
                <a:gd name="connsiteX6" fmla="*/ 1395900 w 1395900"/>
                <a:gd name="connsiteY6" fmla="*/ 1395900 h 1395900"/>
                <a:gd name="connsiteX7" fmla="*/ 1381720 w 1395900"/>
                <a:gd name="connsiteY7" fmla="*/ 1395900 h 13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900" h="1395900">
                  <a:moveTo>
                    <a:pt x="0" y="1231548"/>
                  </a:moveTo>
                  <a:lnTo>
                    <a:pt x="980843" y="1231548"/>
                  </a:lnTo>
                  <a:lnTo>
                    <a:pt x="980843" y="1395900"/>
                  </a:lnTo>
                  <a:lnTo>
                    <a:pt x="0" y="1395900"/>
                  </a:lnTo>
                  <a:close/>
                  <a:moveTo>
                    <a:pt x="1381720" y="0"/>
                  </a:moveTo>
                  <a:lnTo>
                    <a:pt x="1395900" y="0"/>
                  </a:lnTo>
                  <a:lnTo>
                    <a:pt x="1395900" y="1395900"/>
                  </a:lnTo>
                  <a:lnTo>
                    <a:pt x="1381720" y="1395900"/>
                  </a:lnTo>
                  <a:close/>
                </a:path>
              </a:pathLst>
            </a:custGeom>
            <a:noFill/>
            <a:extLst>
              <a:ext uri="{909E8E84-426E-40DD-AFC4-6F175D3DCCD1}">
                <a14:hiddenFill xmlns:a14="http://schemas.microsoft.com/office/drawing/2010/main">
                  <a:solidFill>
                    <a:srgbClr val="FFFFFF"/>
                  </a:solidFill>
                </a14:hiddenFill>
              </a:ext>
            </a:extLst>
          </p:spPr>
        </p:pic>
      </p:grpSp>
      <p:pic>
        <p:nvPicPr>
          <p:cNvPr id="35" name="Picture 4" descr="C:\Users\ecoffey\AppData\Local\Temp\Rar$DRa0.400\30009_Device_cloud_white_default_256.png">
            <a:extLst>
              <a:ext uri="{FF2B5EF4-FFF2-40B4-BE49-F238E27FC236}">
                <a16:creationId xmlns:a16="http://schemas.microsoft.com/office/drawing/2014/main" id="{C1259985-F118-4299-AA50-A1341BF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4151" y="4851260"/>
            <a:ext cx="2786824" cy="20202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C:\Users\ecoffey\AppData\Local\Temp\Rar$DRa0.386\30067_Device_router_unknown_64.png">
            <a:extLst>
              <a:ext uri="{FF2B5EF4-FFF2-40B4-BE49-F238E27FC236}">
                <a16:creationId xmlns:a16="http://schemas.microsoft.com/office/drawing/2014/main" id="{C9D501D4-A2C1-4330-A1D8-647A141C72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04119" y="5397382"/>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6226885-E2F5-4370-8992-CF4EF2715290}"/>
              </a:ext>
            </a:extLst>
          </p:cNvPr>
          <p:cNvSpPr txBox="1"/>
          <p:nvPr/>
        </p:nvSpPr>
        <p:spPr>
          <a:xfrm>
            <a:off x="5580840" y="6530674"/>
            <a:ext cx="913712" cy="369332"/>
          </a:xfrm>
          <a:prstGeom prst="rect">
            <a:avLst/>
          </a:prstGeom>
          <a:noFill/>
        </p:spPr>
        <p:txBody>
          <a:bodyPr wrap="none" rtlCol="0">
            <a:spAutoFit/>
          </a:bodyPr>
          <a:lstStyle/>
          <a:p>
            <a:r>
              <a:rPr lang="en-GB" dirty="0"/>
              <a:t>Firewall</a:t>
            </a:r>
          </a:p>
        </p:txBody>
      </p:sp>
      <p:sp>
        <p:nvSpPr>
          <p:cNvPr id="40" name="TextBox 39">
            <a:extLst>
              <a:ext uri="{FF2B5EF4-FFF2-40B4-BE49-F238E27FC236}">
                <a16:creationId xmlns:a16="http://schemas.microsoft.com/office/drawing/2014/main" id="{DA2A778F-F0D3-4A33-A27E-8F82FB5FC9C9}"/>
              </a:ext>
            </a:extLst>
          </p:cNvPr>
          <p:cNvSpPr txBox="1"/>
          <p:nvPr/>
        </p:nvSpPr>
        <p:spPr>
          <a:xfrm>
            <a:off x="6513586" y="5913775"/>
            <a:ext cx="988540" cy="369332"/>
          </a:xfrm>
          <a:prstGeom prst="rect">
            <a:avLst/>
          </a:prstGeom>
          <a:noFill/>
        </p:spPr>
        <p:txBody>
          <a:bodyPr wrap="none" rtlCol="0">
            <a:spAutoFit/>
          </a:bodyPr>
          <a:lstStyle/>
          <a:p>
            <a:r>
              <a:rPr lang="en-GB" dirty="0"/>
              <a:t>Router 2</a:t>
            </a:r>
          </a:p>
        </p:txBody>
      </p:sp>
      <p:sp>
        <p:nvSpPr>
          <p:cNvPr id="41" name="TextBox 40">
            <a:extLst>
              <a:ext uri="{FF2B5EF4-FFF2-40B4-BE49-F238E27FC236}">
                <a16:creationId xmlns:a16="http://schemas.microsoft.com/office/drawing/2014/main" id="{51E74778-5F87-4A32-9530-1B911616D886}"/>
              </a:ext>
            </a:extLst>
          </p:cNvPr>
          <p:cNvSpPr txBox="1"/>
          <p:nvPr/>
        </p:nvSpPr>
        <p:spPr>
          <a:xfrm>
            <a:off x="3916859" y="4907090"/>
            <a:ext cx="988540" cy="369332"/>
          </a:xfrm>
          <a:prstGeom prst="rect">
            <a:avLst/>
          </a:prstGeom>
          <a:noFill/>
        </p:spPr>
        <p:txBody>
          <a:bodyPr wrap="none" rtlCol="0">
            <a:spAutoFit/>
          </a:bodyPr>
          <a:lstStyle/>
          <a:p>
            <a:r>
              <a:rPr lang="en-GB" dirty="0"/>
              <a:t>Router 1</a:t>
            </a:r>
          </a:p>
        </p:txBody>
      </p:sp>
      <p:sp>
        <p:nvSpPr>
          <p:cNvPr id="42" name="TextBox 41">
            <a:extLst>
              <a:ext uri="{FF2B5EF4-FFF2-40B4-BE49-F238E27FC236}">
                <a16:creationId xmlns:a16="http://schemas.microsoft.com/office/drawing/2014/main" id="{33C77BF1-F2E2-409E-946C-F3C630A6C3F4}"/>
              </a:ext>
            </a:extLst>
          </p:cNvPr>
          <p:cNvSpPr txBox="1"/>
          <p:nvPr/>
        </p:nvSpPr>
        <p:spPr>
          <a:xfrm>
            <a:off x="3246952" y="3531963"/>
            <a:ext cx="970202" cy="369332"/>
          </a:xfrm>
          <a:prstGeom prst="rect">
            <a:avLst/>
          </a:prstGeom>
          <a:noFill/>
        </p:spPr>
        <p:txBody>
          <a:bodyPr wrap="none" rtlCol="0">
            <a:spAutoFit/>
          </a:bodyPr>
          <a:lstStyle/>
          <a:p>
            <a:r>
              <a:rPr lang="en-GB" dirty="0"/>
              <a:t>Switch 2</a:t>
            </a:r>
          </a:p>
        </p:txBody>
      </p:sp>
      <p:pic>
        <p:nvPicPr>
          <p:cNvPr id="43" name="Picture 27" descr="C:\Users\ecoffey\AppData\Local\Temp\Rar$DRa0.423\30103_Device_wireless_router_unreachable_64.png">
            <a:extLst>
              <a:ext uri="{FF2B5EF4-FFF2-40B4-BE49-F238E27FC236}">
                <a16:creationId xmlns:a16="http://schemas.microsoft.com/office/drawing/2014/main" id="{880C378A-CAA7-4B5F-8AD4-90BBE3E71B34}"/>
              </a:ext>
            </a:extLst>
          </p:cNvPr>
          <p:cNvPicPr>
            <a:picLocks noChangeAspect="1" noChangeArrowheads="1"/>
          </p:cNvPicPr>
          <p:nvPr/>
        </p:nvPicPr>
        <p:blipFill>
          <a:blip r:embed="rId13">
            <a:duotone>
              <a:prstClr val="black"/>
              <a:srgbClr val="69C400">
                <a:tint val="45000"/>
                <a:satMod val="400000"/>
              </a:srgbClr>
            </a:duotone>
            <a:extLst>
              <a:ext uri="{28A0092B-C50C-407E-A947-70E740481C1C}">
                <a14:useLocalDpi xmlns:a14="http://schemas.microsoft.com/office/drawing/2010/main" val="0"/>
              </a:ext>
            </a:extLst>
          </a:blip>
          <a:srcRect/>
          <a:stretch>
            <a:fillRect/>
          </a:stretch>
        </p:blipFill>
        <p:spPr bwMode="auto">
          <a:xfrm>
            <a:off x="3219243" y="2931081"/>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37415D7-9B5E-4F95-8D7E-456466EA215A}"/>
              </a:ext>
            </a:extLst>
          </p:cNvPr>
          <p:cNvSpPr txBox="1"/>
          <p:nvPr/>
        </p:nvSpPr>
        <p:spPr>
          <a:xfrm>
            <a:off x="866739" y="3608753"/>
            <a:ext cx="1297856" cy="369332"/>
          </a:xfrm>
          <a:prstGeom prst="rect">
            <a:avLst/>
          </a:prstGeom>
          <a:noFill/>
        </p:spPr>
        <p:txBody>
          <a:bodyPr wrap="none" rtlCol="0">
            <a:spAutoFit/>
          </a:bodyPr>
          <a:lstStyle/>
          <a:p>
            <a:r>
              <a:rPr lang="en-GB" dirty="0"/>
              <a:t>Computer 1</a:t>
            </a:r>
          </a:p>
        </p:txBody>
      </p:sp>
      <p:sp>
        <p:nvSpPr>
          <p:cNvPr id="45" name="TextBox 44">
            <a:extLst>
              <a:ext uri="{FF2B5EF4-FFF2-40B4-BE49-F238E27FC236}">
                <a16:creationId xmlns:a16="http://schemas.microsoft.com/office/drawing/2014/main" id="{E2ABD1D6-0CF7-4997-886F-85A89D4AB4FD}"/>
              </a:ext>
            </a:extLst>
          </p:cNvPr>
          <p:cNvSpPr txBox="1"/>
          <p:nvPr/>
        </p:nvSpPr>
        <p:spPr>
          <a:xfrm>
            <a:off x="2652220" y="5297741"/>
            <a:ext cx="917431" cy="646331"/>
          </a:xfrm>
          <a:prstGeom prst="rect">
            <a:avLst/>
          </a:prstGeom>
          <a:noFill/>
        </p:spPr>
        <p:txBody>
          <a:bodyPr wrap="none" rtlCol="0">
            <a:spAutoFit/>
          </a:bodyPr>
          <a:lstStyle/>
          <a:p>
            <a:r>
              <a:rPr lang="en-GB" dirty="0"/>
              <a:t>Internal</a:t>
            </a:r>
          </a:p>
          <a:p>
            <a:r>
              <a:rPr lang="en-GB" dirty="0"/>
              <a:t>Server</a:t>
            </a:r>
          </a:p>
        </p:txBody>
      </p:sp>
      <p:sp>
        <p:nvSpPr>
          <p:cNvPr id="46" name="TextBox 45">
            <a:extLst>
              <a:ext uri="{FF2B5EF4-FFF2-40B4-BE49-F238E27FC236}">
                <a16:creationId xmlns:a16="http://schemas.microsoft.com/office/drawing/2014/main" id="{AB06D840-BA67-4EF1-BD91-5C22F99023D2}"/>
              </a:ext>
            </a:extLst>
          </p:cNvPr>
          <p:cNvSpPr txBox="1"/>
          <p:nvPr/>
        </p:nvSpPr>
        <p:spPr>
          <a:xfrm>
            <a:off x="2042132" y="2689060"/>
            <a:ext cx="826060" cy="369332"/>
          </a:xfrm>
          <a:prstGeom prst="rect">
            <a:avLst/>
          </a:prstGeom>
          <a:noFill/>
        </p:spPr>
        <p:txBody>
          <a:bodyPr wrap="none" rtlCol="0">
            <a:spAutoFit/>
          </a:bodyPr>
          <a:lstStyle/>
          <a:p>
            <a:r>
              <a:rPr lang="en-GB" dirty="0"/>
              <a:t>Printer</a:t>
            </a:r>
          </a:p>
        </p:txBody>
      </p:sp>
      <p:sp>
        <p:nvSpPr>
          <p:cNvPr id="47" name="TextBox 46">
            <a:extLst>
              <a:ext uri="{FF2B5EF4-FFF2-40B4-BE49-F238E27FC236}">
                <a16:creationId xmlns:a16="http://schemas.microsoft.com/office/drawing/2014/main" id="{B0751AE5-1FCE-437E-9CEE-1EE6C7921C00}"/>
              </a:ext>
            </a:extLst>
          </p:cNvPr>
          <p:cNvSpPr txBox="1"/>
          <p:nvPr/>
        </p:nvSpPr>
        <p:spPr>
          <a:xfrm>
            <a:off x="3056479" y="2793814"/>
            <a:ext cx="808235" cy="646331"/>
          </a:xfrm>
          <a:prstGeom prst="rect">
            <a:avLst/>
          </a:prstGeom>
          <a:noFill/>
        </p:spPr>
        <p:txBody>
          <a:bodyPr wrap="none" rtlCol="0">
            <a:spAutoFit/>
          </a:bodyPr>
          <a:lstStyle/>
          <a:p>
            <a:r>
              <a:rPr lang="en-GB" dirty="0"/>
              <a:t>Access</a:t>
            </a:r>
          </a:p>
          <a:p>
            <a:r>
              <a:rPr lang="en-GB" dirty="0"/>
              <a:t>Point</a:t>
            </a:r>
          </a:p>
        </p:txBody>
      </p:sp>
      <p:sp>
        <p:nvSpPr>
          <p:cNvPr id="48" name="TextBox 47">
            <a:extLst>
              <a:ext uri="{FF2B5EF4-FFF2-40B4-BE49-F238E27FC236}">
                <a16:creationId xmlns:a16="http://schemas.microsoft.com/office/drawing/2014/main" id="{B7BFCE89-6016-416B-9ECF-445EC1A36F29}"/>
              </a:ext>
            </a:extLst>
          </p:cNvPr>
          <p:cNvSpPr txBox="1"/>
          <p:nvPr/>
        </p:nvSpPr>
        <p:spPr>
          <a:xfrm>
            <a:off x="5287470" y="2663200"/>
            <a:ext cx="1395126" cy="646331"/>
          </a:xfrm>
          <a:prstGeom prst="rect">
            <a:avLst/>
          </a:prstGeom>
          <a:noFill/>
        </p:spPr>
        <p:txBody>
          <a:bodyPr wrap="none" rtlCol="0">
            <a:spAutoFit/>
          </a:bodyPr>
          <a:lstStyle/>
          <a:p>
            <a:r>
              <a:rPr lang="en-GB" dirty="0"/>
              <a:t>Public Facing</a:t>
            </a:r>
          </a:p>
          <a:p>
            <a:r>
              <a:rPr lang="en-GB" dirty="0"/>
              <a:t>Servers</a:t>
            </a:r>
          </a:p>
        </p:txBody>
      </p:sp>
      <p:sp>
        <p:nvSpPr>
          <p:cNvPr id="49" name="TextBox 48">
            <a:extLst>
              <a:ext uri="{FF2B5EF4-FFF2-40B4-BE49-F238E27FC236}">
                <a16:creationId xmlns:a16="http://schemas.microsoft.com/office/drawing/2014/main" id="{851DDA4B-1EFB-468A-872C-C390F98D3CC0}"/>
              </a:ext>
            </a:extLst>
          </p:cNvPr>
          <p:cNvSpPr txBox="1"/>
          <p:nvPr/>
        </p:nvSpPr>
        <p:spPr>
          <a:xfrm>
            <a:off x="8734448" y="4071223"/>
            <a:ext cx="975011" cy="646331"/>
          </a:xfrm>
          <a:prstGeom prst="rect">
            <a:avLst/>
          </a:prstGeom>
          <a:noFill/>
        </p:spPr>
        <p:txBody>
          <a:bodyPr wrap="none" rtlCol="0">
            <a:spAutoFit/>
          </a:bodyPr>
          <a:lstStyle/>
          <a:p>
            <a:r>
              <a:rPr lang="en-GB" dirty="0"/>
              <a:t>Service</a:t>
            </a:r>
          </a:p>
          <a:p>
            <a:r>
              <a:rPr lang="en-GB" dirty="0"/>
              <a:t>Provider</a:t>
            </a:r>
          </a:p>
        </p:txBody>
      </p:sp>
      <p:sp>
        <p:nvSpPr>
          <p:cNvPr id="50" name="TextBox 49">
            <a:extLst>
              <a:ext uri="{FF2B5EF4-FFF2-40B4-BE49-F238E27FC236}">
                <a16:creationId xmlns:a16="http://schemas.microsoft.com/office/drawing/2014/main" id="{2A625119-322D-470E-B967-268683C2AD4F}"/>
              </a:ext>
            </a:extLst>
          </p:cNvPr>
          <p:cNvSpPr txBox="1"/>
          <p:nvPr/>
        </p:nvSpPr>
        <p:spPr>
          <a:xfrm>
            <a:off x="10807991" y="4472389"/>
            <a:ext cx="975011" cy="646331"/>
          </a:xfrm>
          <a:prstGeom prst="rect">
            <a:avLst/>
          </a:prstGeom>
          <a:noFill/>
        </p:spPr>
        <p:txBody>
          <a:bodyPr wrap="none" rtlCol="0">
            <a:spAutoFit/>
          </a:bodyPr>
          <a:lstStyle/>
          <a:p>
            <a:r>
              <a:rPr lang="en-GB" dirty="0"/>
              <a:t>Service</a:t>
            </a:r>
          </a:p>
          <a:p>
            <a:r>
              <a:rPr lang="en-GB" dirty="0"/>
              <a:t>Provider</a:t>
            </a:r>
          </a:p>
        </p:txBody>
      </p:sp>
      <p:sp>
        <p:nvSpPr>
          <p:cNvPr id="51" name="TextBox 50">
            <a:extLst>
              <a:ext uri="{FF2B5EF4-FFF2-40B4-BE49-F238E27FC236}">
                <a16:creationId xmlns:a16="http://schemas.microsoft.com/office/drawing/2014/main" id="{37321DF1-111A-4D8F-91BD-6EB5AD33976A}"/>
              </a:ext>
            </a:extLst>
          </p:cNvPr>
          <p:cNvSpPr txBox="1"/>
          <p:nvPr/>
        </p:nvSpPr>
        <p:spPr>
          <a:xfrm>
            <a:off x="8584062" y="5850672"/>
            <a:ext cx="945067" cy="369332"/>
          </a:xfrm>
          <a:prstGeom prst="rect">
            <a:avLst/>
          </a:prstGeom>
          <a:noFill/>
        </p:spPr>
        <p:txBody>
          <a:bodyPr wrap="none" rtlCol="0">
            <a:spAutoFit/>
          </a:bodyPr>
          <a:lstStyle/>
          <a:p>
            <a:r>
              <a:rPr lang="en-GB" dirty="0"/>
              <a:t>Internet</a:t>
            </a:r>
          </a:p>
        </p:txBody>
      </p:sp>
      <p:grpSp>
        <p:nvGrpSpPr>
          <p:cNvPr id="52" name="Group 51">
            <a:extLst>
              <a:ext uri="{FF2B5EF4-FFF2-40B4-BE49-F238E27FC236}">
                <a16:creationId xmlns:a16="http://schemas.microsoft.com/office/drawing/2014/main" id="{BE7D8110-E18C-4154-9E6C-7CA476337BBA}"/>
              </a:ext>
            </a:extLst>
          </p:cNvPr>
          <p:cNvGrpSpPr/>
          <p:nvPr/>
        </p:nvGrpSpPr>
        <p:grpSpPr>
          <a:xfrm>
            <a:off x="8374151" y="1390026"/>
            <a:ext cx="2040786" cy="1005376"/>
            <a:chOff x="9120189" y="3023117"/>
            <a:chExt cx="2040786" cy="1005376"/>
          </a:xfrm>
        </p:grpSpPr>
        <p:pic>
          <p:nvPicPr>
            <p:cNvPr id="53" name="Graphic 52" descr="Building">
              <a:extLst>
                <a:ext uri="{FF2B5EF4-FFF2-40B4-BE49-F238E27FC236}">
                  <a16:creationId xmlns:a16="http://schemas.microsoft.com/office/drawing/2014/main" id="{E8A7840B-8CAC-4E21-ACFD-65CFC47A917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246575" y="3023117"/>
              <a:ext cx="914400" cy="914400"/>
            </a:xfrm>
            <a:prstGeom prst="rect">
              <a:avLst/>
            </a:prstGeom>
          </p:spPr>
        </p:pic>
        <p:pic>
          <p:nvPicPr>
            <p:cNvPr id="54" name="Graphic 53" descr="Building">
              <a:extLst>
                <a:ext uri="{FF2B5EF4-FFF2-40B4-BE49-F238E27FC236}">
                  <a16:creationId xmlns:a16="http://schemas.microsoft.com/office/drawing/2014/main" id="{9518543F-01CA-4D2E-AA56-42711CBC91A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120189" y="3023117"/>
              <a:ext cx="914400" cy="914400"/>
            </a:xfrm>
            <a:prstGeom prst="rect">
              <a:avLst/>
            </a:prstGeom>
          </p:spPr>
        </p:pic>
        <p:pic>
          <p:nvPicPr>
            <p:cNvPr id="55" name="Graphic 54" descr="Schoolhouse">
              <a:extLst>
                <a:ext uri="{FF2B5EF4-FFF2-40B4-BE49-F238E27FC236}">
                  <a16:creationId xmlns:a16="http://schemas.microsoft.com/office/drawing/2014/main" id="{EB5F13EA-C40B-4125-95C3-F6E744E6F66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673935" y="3114093"/>
              <a:ext cx="914400" cy="914400"/>
            </a:xfrm>
            <a:prstGeom prst="rect">
              <a:avLst/>
            </a:prstGeom>
          </p:spPr>
        </p:pic>
      </p:grpSp>
      <p:sp>
        <p:nvSpPr>
          <p:cNvPr id="56" name="TextBox 55">
            <a:extLst>
              <a:ext uri="{FF2B5EF4-FFF2-40B4-BE49-F238E27FC236}">
                <a16:creationId xmlns:a16="http://schemas.microsoft.com/office/drawing/2014/main" id="{3560E16A-F3AA-413D-90D2-31DFAE6C9854}"/>
              </a:ext>
            </a:extLst>
          </p:cNvPr>
          <p:cNvSpPr txBox="1"/>
          <p:nvPr/>
        </p:nvSpPr>
        <p:spPr>
          <a:xfrm>
            <a:off x="8766642" y="2150954"/>
            <a:ext cx="1447256" cy="369332"/>
          </a:xfrm>
          <a:prstGeom prst="rect">
            <a:avLst/>
          </a:prstGeom>
          <a:noFill/>
        </p:spPr>
        <p:txBody>
          <a:bodyPr wrap="none" rtlCol="0">
            <a:spAutoFit/>
          </a:bodyPr>
          <a:lstStyle/>
          <a:p>
            <a:r>
              <a:rPr lang="en-GB" dirty="0"/>
              <a:t>Branch Office</a:t>
            </a:r>
          </a:p>
        </p:txBody>
      </p:sp>
      <p:pic>
        <p:nvPicPr>
          <p:cNvPr id="57" name="Picture 56" descr="A close up of a logo&#10;&#10;Description automatically generated">
            <a:extLst>
              <a:ext uri="{FF2B5EF4-FFF2-40B4-BE49-F238E27FC236}">
                <a16:creationId xmlns:a16="http://schemas.microsoft.com/office/drawing/2014/main" id="{9E075DD3-B88A-4998-9668-8EA6ED75E89B}"/>
              </a:ext>
            </a:extLst>
          </p:cNvPr>
          <p:cNvPicPr>
            <a:picLocks noChangeAspect="1"/>
          </p:cNvPicPr>
          <p:nvPr/>
        </p:nvPicPr>
        <p:blipFill>
          <a:blip r:embed="rId18" cstate="print">
            <a:duotone>
              <a:srgbClr val="FFC000">
                <a:shade val="45000"/>
                <a:satMod val="135000"/>
              </a:srgbClr>
              <a:prstClr val="white"/>
            </a:duotone>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755037">
            <a:off x="7191449" y="1383969"/>
            <a:ext cx="1001567" cy="5014517"/>
          </a:xfrm>
          <a:prstGeom prst="rect">
            <a:avLst/>
          </a:prstGeom>
        </p:spPr>
      </p:pic>
      <p:pic>
        <p:nvPicPr>
          <p:cNvPr id="58" name="Picture 11" descr="C:\Users\ecoffey\AppData\Local\Temp\Rar$DRa1.653\30059_Device_laptop_3145_default_64.png">
            <a:extLst>
              <a:ext uri="{FF2B5EF4-FFF2-40B4-BE49-F238E27FC236}">
                <a16:creationId xmlns:a16="http://schemas.microsoft.com/office/drawing/2014/main" id="{B9EF0CFB-429B-4F46-8229-0E429A7C2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184" y="3911225"/>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1" descr="C:\Users\ecoffey\AppData\Local\Temp\Rar$DRa1.653\30059_Device_laptop_3145_default_64.png">
            <a:extLst>
              <a:ext uri="{FF2B5EF4-FFF2-40B4-BE49-F238E27FC236}">
                <a16:creationId xmlns:a16="http://schemas.microsoft.com/office/drawing/2014/main" id="{A517E95D-B19B-4AE5-8070-0446670C67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668" y="318516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EBBE4EC7-4419-479B-B17E-DE0D943B07C6}"/>
              </a:ext>
            </a:extLst>
          </p:cNvPr>
          <p:cNvSpPr txBox="1"/>
          <p:nvPr/>
        </p:nvSpPr>
        <p:spPr>
          <a:xfrm>
            <a:off x="0" y="5047833"/>
            <a:ext cx="1297856" cy="369332"/>
          </a:xfrm>
          <a:prstGeom prst="rect">
            <a:avLst/>
          </a:prstGeom>
          <a:noFill/>
        </p:spPr>
        <p:txBody>
          <a:bodyPr wrap="none" rtlCol="0">
            <a:spAutoFit/>
          </a:bodyPr>
          <a:lstStyle/>
          <a:p>
            <a:r>
              <a:rPr lang="en-GB" dirty="0"/>
              <a:t>Computer 2</a:t>
            </a:r>
          </a:p>
        </p:txBody>
      </p:sp>
      <p:sp>
        <p:nvSpPr>
          <p:cNvPr id="69" name="TextBox 68">
            <a:extLst>
              <a:ext uri="{FF2B5EF4-FFF2-40B4-BE49-F238E27FC236}">
                <a16:creationId xmlns:a16="http://schemas.microsoft.com/office/drawing/2014/main" id="{4FA74F53-A111-40D1-ABF3-766492CB72F1}"/>
              </a:ext>
            </a:extLst>
          </p:cNvPr>
          <p:cNvSpPr txBox="1"/>
          <p:nvPr/>
        </p:nvSpPr>
        <p:spPr>
          <a:xfrm>
            <a:off x="86853" y="2632680"/>
            <a:ext cx="1297856" cy="369332"/>
          </a:xfrm>
          <a:prstGeom prst="rect">
            <a:avLst/>
          </a:prstGeom>
          <a:noFill/>
        </p:spPr>
        <p:txBody>
          <a:bodyPr wrap="none" rtlCol="0">
            <a:spAutoFit/>
          </a:bodyPr>
          <a:lstStyle/>
          <a:p>
            <a:r>
              <a:rPr lang="en-GB" dirty="0"/>
              <a:t>Computer 3</a:t>
            </a:r>
          </a:p>
        </p:txBody>
      </p:sp>
      <p:pic>
        <p:nvPicPr>
          <p:cNvPr id="73" name="Picture 72" descr="A close up of a toy&#10;&#10;Description automatically generated">
            <a:extLst>
              <a:ext uri="{FF2B5EF4-FFF2-40B4-BE49-F238E27FC236}">
                <a16:creationId xmlns:a16="http://schemas.microsoft.com/office/drawing/2014/main" id="{B9A86310-B03F-442C-8210-B62BEFF00EA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8248" y="4742588"/>
            <a:ext cx="160680" cy="188960"/>
          </a:xfrm>
          <a:prstGeom prst="rect">
            <a:avLst/>
          </a:prstGeom>
        </p:spPr>
      </p:pic>
      <p:pic>
        <p:nvPicPr>
          <p:cNvPr id="75" name="Picture 74" descr="A large flat screen television&#10;&#10;Description automatically generated">
            <a:extLst>
              <a:ext uri="{FF2B5EF4-FFF2-40B4-BE49-F238E27FC236}">
                <a16:creationId xmlns:a16="http://schemas.microsoft.com/office/drawing/2014/main" id="{5611335A-DAAC-4312-9743-AB5C14B026E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77547" y="3954827"/>
            <a:ext cx="250785" cy="250785"/>
          </a:xfrm>
          <a:prstGeom prst="rect">
            <a:avLst/>
          </a:prstGeom>
        </p:spPr>
      </p:pic>
      <p:sp>
        <p:nvSpPr>
          <p:cNvPr id="77" name="TextBox 76">
            <a:extLst>
              <a:ext uri="{FF2B5EF4-FFF2-40B4-BE49-F238E27FC236}">
                <a16:creationId xmlns:a16="http://schemas.microsoft.com/office/drawing/2014/main" id="{23A5801F-A671-4230-96B7-5B58B620602A}"/>
              </a:ext>
            </a:extLst>
          </p:cNvPr>
          <p:cNvSpPr txBox="1"/>
          <p:nvPr/>
        </p:nvSpPr>
        <p:spPr>
          <a:xfrm>
            <a:off x="4010049" y="4103057"/>
            <a:ext cx="970202" cy="369332"/>
          </a:xfrm>
          <a:prstGeom prst="rect">
            <a:avLst/>
          </a:prstGeom>
          <a:noFill/>
        </p:spPr>
        <p:txBody>
          <a:bodyPr wrap="none" rtlCol="0">
            <a:spAutoFit/>
          </a:bodyPr>
          <a:lstStyle/>
          <a:p>
            <a:r>
              <a:rPr lang="en-GB" dirty="0"/>
              <a:t>Switch 1</a:t>
            </a:r>
          </a:p>
        </p:txBody>
      </p:sp>
      <p:sp>
        <p:nvSpPr>
          <p:cNvPr id="82" name="Freeform: Shape 81">
            <a:extLst>
              <a:ext uri="{FF2B5EF4-FFF2-40B4-BE49-F238E27FC236}">
                <a16:creationId xmlns:a16="http://schemas.microsoft.com/office/drawing/2014/main" id="{07EB0FF6-7372-4269-BE32-A67F23B55038}"/>
              </a:ext>
            </a:extLst>
          </p:cNvPr>
          <p:cNvSpPr/>
          <p:nvPr/>
        </p:nvSpPr>
        <p:spPr>
          <a:xfrm>
            <a:off x="0" y="1338085"/>
            <a:ext cx="5106002" cy="5524880"/>
          </a:xfrm>
          <a:custGeom>
            <a:avLst/>
            <a:gdLst>
              <a:gd name="connsiteX0" fmla="*/ 2398165 w 5106002"/>
              <a:gd name="connsiteY0" fmla="*/ 0 h 5524880"/>
              <a:gd name="connsiteX1" fmla="*/ 5106002 w 5106002"/>
              <a:gd name="connsiteY1" fmla="*/ 3056303 h 5524880"/>
              <a:gd name="connsiteX2" fmla="*/ 4120601 w 5106002"/>
              <a:gd name="connsiteY2" fmla="*/ 5414695 h 5524880"/>
              <a:gd name="connsiteX3" fmla="*/ 3990053 w 5106002"/>
              <a:gd name="connsiteY3" fmla="*/ 5524880 h 5524880"/>
              <a:gd name="connsiteX4" fmla="*/ 803357 w 5106002"/>
              <a:gd name="connsiteY4" fmla="*/ 5524880 h 5524880"/>
              <a:gd name="connsiteX5" fmla="*/ 700931 w 5106002"/>
              <a:gd name="connsiteY5" fmla="*/ 5437886 h 5524880"/>
              <a:gd name="connsiteX6" fmla="*/ 17149 w 5106002"/>
              <a:gd name="connsiteY6" fmla="*/ 4513119 h 5524880"/>
              <a:gd name="connsiteX7" fmla="*/ 0 w 5106002"/>
              <a:gd name="connsiteY7" fmla="*/ 4472938 h 5524880"/>
              <a:gd name="connsiteX8" fmla="*/ 0 w 5106002"/>
              <a:gd name="connsiteY8" fmla="*/ 1639669 h 5524880"/>
              <a:gd name="connsiteX9" fmla="*/ 17149 w 5106002"/>
              <a:gd name="connsiteY9" fmla="*/ 1599487 h 5524880"/>
              <a:gd name="connsiteX10" fmla="*/ 2398165 w 5106002"/>
              <a:gd name="connsiteY10" fmla="*/ 0 h 55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06002" h="5524880">
                <a:moveTo>
                  <a:pt x="2398165" y="0"/>
                </a:moveTo>
                <a:cubicBezTo>
                  <a:pt x="3893662" y="0"/>
                  <a:pt x="5106002" y="1368353"/>
                  <a:pt x="5106002" y="3056303"/>
                </a:cubicBezTo>
                <a:cubicBezTo>
                  <a:pt x="5106002" y="4005775"/>
                  <a:pt x="4722410" y="4854125"/>
                  <a:pt x="4120601" y="5414695"/>
                </a:cubicBezTo>
                <a:lnTo>
                  <a:pt x="3990053" y="5524880"/>
                </a:lnTo>
                <a:lnTo>
                  <a:pt x="803357" y="5524880"/>
                </a:lnTo>
                <a:lnTo>
                  <a:pt x="700931" y="5437886"/>
                </a:lnTo>
                <a:cubicBezTo>
                  <a:pt x="422338" y="5184638"/>
                  <a:pt x="189103" y="4870392"/>
                  <a:pt x="17149" y="4513119"/>
                </a:cubicBezTo>
                <a:lnTo>
                  <a:pt x="0" y="4472938"/>
                </a:lnTo>
                <a:lnTo>
                  <a:pt x="0" y="1639669"/>
                </a:lnTo>
                <a:lnTo>
                  <a:pt x="17149" y="1599487"/>
                </a:lnTo>
                <a:cubicBezTo>
                  <a:pt x="475693" y="646761"/>
                  <a:pt x="1370011" y="0"/>
                  <a:pt x="2398165" y="0"/>
                </a:cubicBezTo>
                <a:close/>
              </a:path>
            </a:pathLst>
          </a:custGeom>
          <a:solidFill>
            <a:srgbClr val="92D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3" name="TextBox 82">
            <a:extLst>
              <a:ext uri="{FF2B5EF4-FFF2-40B4-BE49-F238E27FC236}">
                <a16:creationId xmlns:a16="http://schemas.microsoft.com/office/drawing/2014/main" id="{795556CF-B7C2-4308-8410-CEB4BAA58A6F}"/>
              </a:ext>
            </a:extLst>
          </p:cNvPr>
          <p:cNvSpPr txBox="1"/>
          <p:nvPr/>
        </p:nvSpPr>
        <p:spPr>
          <a:xfrm>
            <a:off x="1177180" y="1555314"/>
            <a:ext cx="2371162" cy="769441"/>
          </a:xfrm>
          <a:prstGeom prst="rect">
            <a:avLst/>
          </a:prstGeom>
          <a:noFill/>
        </p:spPr>
        <p:txBody>
          <a:bodyPr wrap="none" rtlCol="0">
            <a:spAutoFit/>
          </a:bodyPr>
          <a:lstStyle/>
          <a:p>
            <a:r>
              <a:rPr lang="en-GB" sz="4400" dirty="0">
                <a:latin typeface="Raleway Black" panose="020B0A03030101060003" pitchFamily="34" charset="0"/>
              </a:rPr>
              <a:t>Trusted</a:t>
            </a:r>
          </a:p>
        </p:txBody>
      </p:sp>
      <p:sp>
        <p:nvSpPr>
          <p:cNvPr id="85" name="TextBox 84">
            <a:extLst>
              <a:ext uri="{FF2B5EF4-FFF2-40B4-BE49-F238E27FC236}">
                <a16:creationId xmlns:a16="http://schemas.microsoft.com/office/drawing/2014/main" id="{0D1C03E1-94BF-4E31-809E-7F31A02F28FC}"/>
              </a:ext>
            </a:extLst>
          </p:cNvPr>
          <p:cNvSpPr txBox="1"/>
          <p:nvPr/>
        </p:nvSpPr>
        <p:spPr>
          <a:xfrm>
            <a:off x="8916558" y="2852791"/>
            <a:ext cx="3028393" cy="769441"/>
          </a:xfrm>
          <a:prstGeom prst="rect">
            <a:avLst/>
          </a:prstGeom>
          <a:noFill/>
        </p:spPr>
        <p:txBody>
          <a:bodyPr wrap="none" rtlCol="0">
            <a:spAutoFit/>
          </a:bodyPr>
          <a:lstStyle/>
          <a:p>
            <a:r>
              <a:rPr lang="en-GB" sz="4400" dirty="0">
                <a:latin typeface="Raleway Black" panose="020B0A03030101060003" pitchFamily="34" charset="0"/>
              </a:rPr>
              <a:t>Untrusted</a:t>
            </a:r>
          </a:p>
        </p:txBody>
      </p:sp>
      <p:sp>
        <p:nvSpPr>
          <p:cNvPr id="70" name="Freeform 69">
            <a:extLst>
              <a:ext uri="{FF2B5EF4-FFF2-40B4-BE49-F238E27FC236}">
                <a16:creationId xmlns:a16="http://schemas.microsoft.com/office/drawing/2014/main" id="{7887FC96-FD47-4188-AB80-DF9E146CADE1}"/>
              </a:ext>
            </a:extLst>
          </p:cNvPr>
          <p:cNvSpPr/>
          <p:nvPr/>
        </p:nvSpPr>
        <p:spPr>
          <a:xfrm>
            <a:off x="4754041" y="962696"/>
            <a:ext cx="7430780" cy="5895304"/>
          </a:xfrm>
          <a:custGeom>
            <a:avLst/>
            <a:gdLst>
              <a:gd name="connsiteX0" fmla="*/ 3442340 w 7430780"/>
              <a:gd name="connsiteY0" fmla="*/ 0 h 5895304"/>
              <a:gd name="connsiteX1" fmla="*/ 6098617 w 7430780"/>
              <a:gd name="connsiteY1" fmla="*/ 620440 h 5895304"/>
              <a:gd name="connsiteX2" fmla="*/ 6278116 w 7430780"/>
              <a:gd name="connsiteY2" fmla="*/ 739329 h 5895304"/>
              <a:gd name="connsiteX3" fmla="*/ 6304895 w 7430780"/>
              <a:gd name="connsiteY3" fmla="*/ 755290 h 5895304"/>
              <a:gd name="connsiteX4" fmla="*/ 7411357 w 7430780"/>
              <a:gd name="connsiteY4" fmla="*/ 1984583 h 5895304"/>
              <a:gd name="connsiteX5" fmla="*/ 7430780 w 7430780"/>
              <a:gd name="connsiteY5" fmla="*/ 2027275 h 5895304"/>
              <a:gd name="connsiteX6" fmla="*/ 7430780 w 7430780"/>
              <a:gd name="connsiteY6" fmla="*/ 5037532 h 5895304"/>
              <a:gd name="connsiteX7" fmla="*/ 7411357 w 7430780"/>
              <a:gd name="connsiteY7" fmla="*/ 5080223 h 5895304"/>
              <a:gd name="connsiteX8" fmla="*/ 6863632 w 7430780"/>
              <a:gd name="connsiteY8" fmla="*/ 5849104 h 5895304"/>
              <a:gd name="connsiteX9" fmla="*/ 6814602 w 7430780"/>
              <a:gd name="connsiteY9" fmla="*/ 5895304 h 5895304"/>
              <a:gd name="connsiteX10" fmla="*/ 2617058 w 7430780"/>
              <a:gd name="connsiteY10" fmla="*/ 5895304 h 5895304"/>
              <a:gd name="connsiteX11" fmla="*/ 2520047 w 7430780"/>
              <a:gd name="connsiteY11" fmla="*/ 5800828 h 5895304"/>
              <a:gd name="connsiteX12" fmla="*/ 1647618 w 7430780"/>
              <a:gd name="connsiteY12" fmla="*/ 3532402 h 5895304"/>
              <a:gd name="connsiteX13" fmla="*/ 1663453 w 7430780"/>
              <a:gd name="connsiteY13" fmla="*/ 3200392 h 5895304"/>
              <a:gd name="connsiteX14" fmla="*/ 1668679 w 7430780"/>
              <a:gd name="connsiteY14" fmla="*/ 3164133 h 5895304"/>
              <a:gd name="connsiteX15" fmla="*/ 1517695 w 7430780"/>
              <a:gd name="connsiteY15" fmla="*/ 3118703 h 5895304"/>
              <a:gd name="connsiteX16" fmla="*/ 0 w 7430780"/>
              <a:gd name="connsiteY16" fmla="*/ 1704940 h 5895304"/>
              <a:gd name="connsiteX17" fmla="*/ 3442340 w 7430780"/>
              <a:gd name="connsiteY17" fmla="*/ 0 h 589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0780" h="5895304">
                <a:moveTo>
                  <a:pt x="3442340" y="0"/>
                </a:moveTo>
                <a:cubicBezTo>
                  <a:pt x="4511738" y="0"/>
                  <a:pt x="5467241" y="241522"/>
                  <a:pt x="6098617" y="620440"/>
                </a:cubicBezTo>
                <a:lnTo>
                  <a:pt x="6278116" y="739329"/>
                </a:lnTo>
                <a:lnTo>
                  <a:pt x="6304895" y="755290"/>
                </a:lnTo>
                <a:cubicBezTo>
                  <a:pt x="6768609" y="1053611"/>
                  <a:pt x="7151678" y="1478462"/>
                  <a:pt x="7411357" y="1984583"/>
                </a:cubicBezTo>
                <a:lnTo>
                  <a:pt x="7430780" y="2027275"/>
                </a:lnTo>
                <a:lnTo>
                  <a:pt x="7430780" y="5037532"/>
                </a:lnTo>
                <a:lnTo>
                  <a:pt x="7411357" y="5080223"/>
                </a:lnTo>
                <a:cubicBezTo>
                  <a:pt x="7265288" y="5364917"/>
                  <a:pt x="7080177" y="5623895"/>
                  <a:pt x="6863632" y="5849104"/>
                </a:cubicBezTo>
                <a:lnTo>
                  <a:pt x="6814602" y="5895304"/>
                </a:lnTo>
                <a:lnTo>
                  <a:pt x="2617058" y="5895304"/>
                </a:lnTo>
                <a:lnTo>
                  <a:pt x="2520047" y="5800828"/>
                </a:lnTo>
                <a:cubicBezTo>
                  <a:pt x="1980255" y="5215516"/>
                  <a:pt x="1647618" y="4415088"/>
                  <a:pt x="1647618" y="3532402"/>
                </a:cubicBezTo>
                <a:cubicBezTo>
                  <a:pt x="1647618" y="3420315"/>
                  <a:pt x="1652982" y="3309554"/>
                  <a:pt x="1663453" y="3200392"/>
                </a:cubicBezTo>
                <a:lnTo>
                  <a:pt x="1668679" y="3164133"/>
                </a:lnTo>
                <a:lnTo>
                  <a:pt x="1517695" y="3118703"/>
                </a:lnTo>
                <a:cubicBezTo>
                  <a:pt x="602027" y="2812313"/>
                  <a:pt x="0" y="2293447"/>
                  <a:pt x="0" y="1704940"/>
                </a:cubicBezTo>
                <a:cubicBezTo>
                  <a:pt x="0" y="763328"/>
                  <a:pt x="1541188" y="0"/>
                  <a:pt x="3442340" y="0"/>
                </a:cubicBezTo>
                <a:close/>
              </a:path>
            </a:pathLst>
          </a:custGeom>
          <a:solidFill>
            <a:srgbClr val="FF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058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p:cTn id="23" dur="500" fill="hold"/>
                                        <p:tgtEl>
                                          <p:spTgt spid="85"/>
                                        </p:tgtEl>
                                        <p:attrNameLst>
                                          <p:attrName>ppt_w</p:attrName>
                                        </p:attrNameLst>
                                      </p:cBhvr>
                                      <p:tavLst>
                                        <p:tav tm="0">
                                          <p:val>
                                            <p:fltVal val="0"/>
                                          </p:val>
                                        </p:tav>
                                        <p:tav tm="100000">
                                          <p:val>
                                            <p:strVal val="#ppt_w"/>
                                          </p:val>
                                        </p:tav>
                                      </p:tavLst>
                                    </p:anim>
                                    <p:anim calcmode="lin" valueType="num">
                                      <p:cBhvr>
                                        <p:cTn id="24" dur="500" fill="hold"/>
                                        <p:tgtEl>
                                          <p:spTgt spid="85"/>
                                        </p:tgtEl>
                                        <p:attrNameLst>
                                          <p:attrName>ppt_h</p:attrName>
                                        </p:attrNameLst>
                                      </p:cBhvr>
                                      <p:tavLst>
                                        <p:tav tm="0">
                                          <p:val>
                                            <p:fltVal val="0"/>
                                          </p:val>
                                        </p:tav>
                                        <p:tav tm="100000">
                                          <p:val>
                                            <p:strVal val="#ppt_h"/>
                                          </p:val>
                                        </p:tav>
                                      </p:tavLst>
                                    </p:anim>
                                    <p:animEffect transition="in" filter="fade">
                                      <p:cBhvr>
                                        <p:cTn id="2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5" grpId="0"/>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619A-D2D8-4C26-9364-EC059878EBA6}"/>
              </a:ext>
            </a:extLst>
          </p:cNvPr>
          <p:cNvSpPr>
            <a:spLocks noGrp="1"/>
          </p:cNvSpPr>
          <p:nvPr>
            <p:ph type="title"/>
          </p:nvPr>
        </p:nvSpPr>
        <p:spPr/>
        <p:txBody>
          <a:bodyPr/>
          <a:lstStyle/>
          <a:p>
            <a:r>
              <a:rPr lang="en-GB" dirty="0"/>
              <a:t>OSI model</a:t>
            </a:r>
          </a:p>
        </p:txBody>
      </p:sp>
      <p:sp>
        <p:nvSpPr>
          <p:cNvPr id="3" name="Content Placeholder 2">
            <a:extLst>
              <a:ext uri="{FF2B5EF4-FFF2-40B4-BE49-F238E27FC236}">
                <a16:creationId xmlns:a16="http://schemas.microsoft.com/office/drawing/2014/main" id="{5897ADC5-EE6C-47EC-B638-9668EDF26B11}"/>
              </a:ext>
            </a:extLst>
          </p:cNvPr>
          <p:cNvSpPr>
            <a:spLocks noGrp="1"/>
          </p:cNvSpPr>
          <p:nvPr>
            <p:ph idx="1"/>
          </p:nvPr>
        </p:nvSpPr>
        <p:spPr>
          <a:xfrm>
            <a:off x="2342588" y="1835673"/>
            <a:ext cx="9769024" cy="4935956"/>
          </a:xfrm>
        </p:spPr>
        <p:txBody>
          <a:bodyPr/>
          <a:lstStyle/>
          <a:p>
            <a:r>
              <a:rPr lang="en-GB" sz="3600" dirty="0"/>
              <a:t>Open Systems Interconnection Reference Model</a:t>
            </a:r>
          </a:p>
          <a:p>
            <a:r>
              <a:rPr lang="en-GB" sz="3600" dirty="0"/>
              <a:t>It’s a guide (thus the term “model”)</a:t>
            </a:r>
          </a:p>
          <a:p>
            <a:pPr lvl="1"/>
            <a:r>
              <a:rPr lang="en-GB" sz="3200" dirty="0"/>
              <a:t>Don’t get wrapped up in the details</a:t>
            </a:r>
          </a:p>
          <a:p>
            <a:r>
              <a:rPr lang="en-GB" sz="3600" dirty="0"/>
              <a:t>This is not the OSI protocol suite</a:t>
            </a:r>
          </a:p>
          <a:p>
            <a:pPr lvl="1"/>
            <a:r>
              <a:rPr lang="en-GB" sz="3200" dirty="0"/>
              <a:t>Most of the OSI protocols didn’t catch on</a:t>
            </a:r>
          </a:p>
          <a:p>
            <a:r>
              <a:rPr lang="en-GB" sz="3600" dirty="0"/>
              <a:t>There are unique protocols at every layer</a:t>
            </a:r>
          </a:p>
          <a:p>
            <a:r>
              <a:rPr lang="en-GB" sz="3600" dirty="0"/>
              <a:t>You’ll refer to this model for the rest of your career</a:t>
            </a:r>
            <a:endParaRPr lang="en-GB" dirty="0"/>
          </a:p>
        </p:txBody>
      </p:sp>
      <p:sp>
        <p:nvSpPr>
          <p:cNvPr id="4" name="Rectangle 3">
            <a:extLst>
              <a:ext uri="{FF2B5EF4-FFF2-40B4-BE49-F238E27FC236}">
                <a16:creationId xmlns:a16="http://schemas.microsoft.com/office/drawing/2014/main" id="{1AB5B52B-7949-4305-9114-4D9DC376755B}"/>
              </a:ext>
            </a:extLst>
          </p:cNvPr>
          <p:cNvSpPr/>
          <p:nvPr/>
        </p:nvSpPr>
        <p:spPr>
          <a:xfrm>
            <a:off x="80388" y="1637271"/>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7</a:t>
            </a:r>
          </a:p>
          <a:p>
            <a:pPr algn="ctr"/>
            <a:r>
              <a:rPr lang="en-GB" b="1" dirty="0">
                <a:solidFill>
                  <a:schemeClr val="tx1"/>
                </a:solidFill>
              </a:rPr>
              <a:t>Application</a:t>
            </a:r>
          </a:p>
        </p:txBody>
      </p:sp>
      <p:sp>
        <p:nvSpPr>
          <p:cNvPr id="5" name="Rectangle 4">
            <a:extLst>
              <a:ext uri="{FF2B5EF4-FFF2-40B4-BE49-F238E27FC236}">
                <a16:creationId xmlns:a16="http://schemas.microsoft.com/office/drawing/2014/main" id="{287C7811-8C2E-4083-8546-E10FDA71EEB5}"/>
              </a:ext>
            </a:extLst>
          </p:cNvPr>
          <p:cNvSpPr/>
          <p:nvPr/>
        </p:nvSpPr>
        <p:spPr>
          <a:xfrm>
            <a:off x="80382" y="2189317"/>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6</a:t>
            </a:r>
          </a:p>
          <a:p>
            <a:pPr algn="ctr"/>
            <a:r>
              <a:rPr lang="en-GB" b="1" dirty="0">
                <a:solidFill>
                  <a:schemeClr val="tx1"/>
                </a:solidFill>
              </a:rPr>
              <a:t>Presentation</a:t>
            </a:r>
          </a:p>
        </p:txBody>
      </p:sp>
      <p:sp>
        <p:nvSpPr>
          <p:cNvPr id="6" name="Rectangle 5">
            <a:extLst>
              <a:ext uri="{FF2B5EF4-FFF2-40B4-BE49-F238E27FC236}">
                <a16:creationId xmlns:a16="http://schemas.microsoft.com/office/drawing/2014/main" id="{BD0E8BC4-BEDA-4342-941C-25B8F448B8FC}"/>
              </a:ext>
            </a:extLst>
          </p:cNvPr>
          <p:cNvSpPr/>
          <p:nvPr/>
        </p:nvSpPr>
        <p:spPr>
          <a:xfrm>
            <a:off x="80382" y="2749460"/>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5</a:t>
            </a:r>
          </a:p>
          <a:p>
            <a:pPr algn="ctr"/>
            <a:r>
              <a:rPr lang="en-GB" b="1" dirty="0">
                <a:solidFill>
                  <a:schemeClr val="tx1"/>
                </a:solidFill>
              </a:rPr>
              <a:t>Session</a:t>
            </a:r>
          </a:p>
        </p:txBody>
      </p:sp>
      <p:sp>
        <p:nvSpPr>
          <p:cNvPr id="7" name="Rectangle 6">
            <a:extLst>
              <a:ext uri="{FF2B5EF4-FFF2-40B4-BE49-F238E27FC236}">
                <a16:creationId xmlns:a16="http://schemas.microsoft.com/office/drawing/2014/main" id="{59CDA923-FB4E-4763-8E7F-1C43E2AF4869}"/>
              </a:ext>
            </a:extLst>
          </p:cNvPr>
          <p:cNvSpPr/>
          <p:nvPr/>
        </p:nvSpPr>
        <p:spPr>
          <a:xfrm>
            <a:off x="80382" y="3309603"/>
            <a:ext cx="1820080" cy="560143"/>
          </a:xfrm>
          <a:prstGeom prst="rect">
            <a:avLst/>
          </a:prstGeom>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4</a:t>
            </a:r>
          </a:p>
          <a:p>
            <a:pPr algn="ctr"/>
            <a:r>
              <a:rPr lang="en-GB" b="1" dirty="0">
                <a:solidFill>
                  <a:schemeClr val="tx1"/>
                </a:solidFill>
              </a:rPr>
              <a:t>Transport</a:t>
            </a:r>
          </a:p>
        </p:txBody>
      </p:sp>
      <p:sp>
        <p:nvSpPr>
          <p:cNvPr id="8" name="Rectangle 7">
            <a:extLst>
              <a:ext uri="{FF2B5EF4-FFF2-40B4-BE49-F238E27FC236}">
                <a16:creationId xmlns:a16="http://schemas.microsoft.com/office/drawing/2014/main" id="{B17E42C0-D51C-481D-AC4F-8FE543E692D8}"/>
              </a:ext>
            </a:extLst>
          </p:cNvPr>
          <p:cNvSpPr/>
          <p:nvPr/>
        </p:nvSpPr>
        <p:spPr>
          <a:xfrm>
            <a:off x="80381" y="3869746"/>
            <a:ext cx="1820080" cy="560143"/>
          </a:xfrm>
          <a:prstGeom prst="rect">
            <a:avLst/>
          </a:prstGeom>
          <a:solidFill>
            <a:schemeClr val="accent6">
              <a:lumMod val="60000"/>
              <a:lumOff val="4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3</a:t>
            </a:r>
          </a:p>
          <a:p>
            <a:pPr algn="ctr"/>
            <a:r>
              <a:rPr lang="en-GB" b="1" dirty="0">
                <a:solidFill>
                  <a:schemeClr val="tx1"/>
                </a:solidFill>
              </a:rPr>
              <a:t>Network</a:t>
            </a:r>
          </a:p>
        </p:txBody>
      </p:sp>
      <p:sp>
        <p:nvSpPr>
          <p:cNvPr id="9" name="Rectangle 8">
            <a:extLst>
              <a:ext uri="{FF2B5EF4-FFF2-40B4-BE49-F238E27FC236}">
                <a16:creationId xmlns:a16="http://schemas.microsoft.com/office/drawing/2014/main" id="{0B5CEAEC-AB1C-493A-8388-F1FB5235DB85}"/>
              </a:ext>
            </a:extLst>
          </p:cNvPr>
          <p:cNvSpPr/>
          <p:nvPr/>
        </p:nvSpPr>
        <p:spPr>
          <a:xfrm>
            <a:off x="80380" y="4429889"/>
            <a:ext cx="1820080" cy="560143"/>
          </a:xfrm>
          <a:prstGeom prst="rect">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2</a:t>
            </a:r>
          </a:p>
          <a:p>
            <a:pPr algn="ctr"/>
            <a:r>
              <a:rPr lang="en-GB" b="1" dirty="0">
                <a:solidFill>
                  <a:schemeClr val="tx1"/>
                </a:solidFill>
              </a:rPr>
              <a:t>Data Link</a:t>
            </a:r>
          </a:p>
        </p:txBody>
      </p:sp>
      <p:sp>
        <p:nvSpPr>
          <p:cNvPr id="10" name="Rectangle 9">
            <a:extLst>
              <a:ext uri="{FF2B5EF4-FFF2-40B4-BE49-F238E27FC236}">
                <a16:creationId xmlns:a16="http://schemas.microsoft.com/office/drawing/2014/main" id="{0FD9002C-9AF8-4D7A-8510-741BD1D9EF53}"/>
              </a:ext>
            </a:extLst>
          </p:cNvPr>
          <p:cNvSpPr/>
          <p:nvPr/>
        </p:nvSpPr>
        <p:spPr>
          <a:xfrm>
            <a:off x="80379" y="4990032"/>
            <a:ext cx="1820080" cy="560143"/>
          </a:xfrm>
          <a:prstGeom prst="rect">
            <a:avLst/>
          </a:prstGeom>
          <a:solidFill>
            <a:srgbClr val="7030A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1</a:t>
            </a:r>
          </a:p>
          <a:p>
            <a:pPr algn="ctr"/>
            <a:r>
              <a:rPr lang="en-GB" b="1" dirty="0">
                <a:solidFill>
                  <a:schemeClr val="tx1"/>
                </a:solidFill>
              </a:rPr>
              <a:t>Physical</a:t>
            </a:r>
          </a:p>
        </p:txBody>
      </p:sp>
    </p:spTree>
    <p:extLst>
      <p:ext uri="{BB962C8B-B14F-4D97-AF65-F5344CB8AC3E}">
        <p14:creationId xmlns:p14="http://schemas.microsoft.com/office/powerpoint/2010/main" val="3823103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60A3-8324-4435-9B23-01BFD77BA829}"/>
              </a:ext>
            </a:extLst>
          </p:cNvPr>
          <p:cNvSpPr>
            <a:spLocks noGrp="1"/>
          </p:cNvSpPr>
          <p:nvPr>
            <p:ph type="title"/>
          </p:nvPr>
        </p:nvSpPr>
        <p:spPr/>
        <p:txBody>
          <a:bodyPr/>
          <a:lstStyle/>
          <a:p>
            <a:r>
              <a:rPr lang="en-GB" dirty="0"/>
              <a:t>Types of Firewalls</a:t>
            </a:r>
          </a:p>
        </p:txBody>
      </p:sp>
      <p:sp>
        <p:nvSpPr>
          <p:cNvPr id="3" name="Content Placeholder 2">
            <a:extLst>
              <a:ext uri="{FF2B5EF4-FFF2-40B4-BE49-F238E27FC236}">
                <a16:creationId xmlns:a16="http://schemas.microsoft.com/office/drawing/2014/main" id="{5CADC8F4-9C49-4668-ACB2-AF53D5C9CF08}"/>
              </a:ext>
            </a:extLst>
          </p:cNvPr>
          <p:cNvSpPr>
            <a:spLocks noGrp="1"/>
          </p:cNvSpPr>
          <p:nvPr>
            <p:ph idx="1"/>
          </p:nvPr>
        </p:nvSpPr>
        <p:spPr/>
        <p:txBody>
          <a:bodyPr/>
          <a:lstStyle/>
          <a:p>
            <a:pPr>
              <a:buFont typeface="Arial" panose="020B0604020202020204" pitchFamily="34" charset="0"/>
              <a:buChar char="•"/>
            </a:pPr>
            <a:r>
              <a:rPr lang="en-GB" dirty="0"/>
              <a:t>Packet-filtering firewalls</a:t>
            </a:r>
          </a:p>
          <a:p>
            <a:pPr>
              <a:buFont typeface="Arial" panose="020B0604020202020204" pitchFamily="34" charset="0"/>
              <a:buChar char="•"/>
            </a:pPr>
            <a:r>
              <a:rPr lang="en-GB" dirty="0"/>
              <a:t>Circuit-level gateways</a:t>
            </a:r>
          </a:p>
          <a:p>
            <a:pPr>
              <a:buFont typeface="Arial" panose="020B0604020202020204" pitchFamily="34" charset="0"/>
              <a:buChar char="•"/>
            </a:pPr>
            <a:r>
              <a:rPr lang="en-GB" dirty="0"/>
              <a:t>Stateful inspection firewalls</a:t>
            </a:r>
          </a:p>
          <a:p>
            <a:pPr>
              <a:buFont typeface="Arial" panose="020B0604020202020204" pitchFamily="34" charset="0"/>
              <a:buChar char="•"/>
            </a:pPr>
            <a:r>
              <a:rPr lang="en-GB" dirty="0"/>
              <a:t>Application-level gateways (a.k.a. proxy firewalls)</a:t>
            </a:r>
          </a:p>
          <a:p>
            <a:pPr>
              <a:buFont typeface="Arial" panose="020B0604020202020204" pitchFamily="34" charset="0"/>
              <a:buChar char="•"/>
            </a:pPr>
            <a:r>
              <a:rPr lang="en-GB" dirty="0"/>
              <a:t>Next-gen firewalls</a:t>
            </a:r>
          </a:p>
          <a:p>
            <a:pPr>
              <a:buFont typeface="Arial" panose="020B0604020202020204" pitchFamily="34" charset="0"/>
              <a:buChar char="•"/>
            </a:pPr>
            <a:r>
              <a:rPr lang="en-GB" dirty="0"/>
              <a:t>Software firewalls</a:t>
            </a:r>
          </a:p>
          <a:p>
            <a:pPr>
              <a:buFont typeface="Arial" panose="020B0604020202020204" pitchFamily="34" charset="0"/>
              <a:buChar char="•"/>
            </a:pPr>
            <a:r>
              <a:rPr lang="en-GB" dirty="0"/>
              <a:t>Hardware firewalls</a:t>
            </a:r>
          </a:p>
          <a:p>
            <a:pPr>
              <a:buFont typeface="Arial" panose="020B0604020202020204" pitchFamily="34" charset="0"/>
              <a:buChar char="•"/>
            </a:pPr>
            <a:r>
              <a:rPr lang="en-GB" dirty="0"/>
              <a:t>Cloud firewalls</a:t>
            </a:r>
          </a:p>
        </p:txBody>
      </p:sp>
    </p:spTree>
    <p:extLst>
      <p:ext uri="{BB962C8B-B14F-4D97-AF65-F5344CB8AC3E}">
        <p14:creationId xmlns:p14="http://schemas.microsoft.com/office/powerpoint/2010/main" val="728585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60A3-8324-4435-9B23-01BFD77BA829}"/>
              </a:ext>
            </a:extLst>
          </p:cNvPr>
          <p:cNvSpPr>
            <a:spLocks noGrp="1"/>
          </p:cNvSpPr>
          <p:nvPr>
            <p:ph type="title"/>
          </p:nvPr>
        </p:nvSpPr>
        <p:spPr/>
        <p:txBody>
          <a:bodyPr/>
          <a:lstStyle/>
          <a:p>
            <a:r>
              <a:rPr lang="en-GB" dirty="0"/>
              <a:t>Types of Firewalls</a:t>
            </a:r>
          </a:p>
        </p:txBody>
      </p:sp>
      <p:sp>
        <p:nvSpPr>
          <p:cNvPr id="3" name="Content Placeholder 2">
            <a:extLst>
              <a:ext uri="{FF2B5EF4-FFF2-40B4-BE49-F238E27FC236}">
                <a16:creationId xmlns:a16="http://schemas.microsoft.com/office/drawing/2014/main" id="{5CADC8F4-9C49-4668-ACB2-AF53D5C9CF08}"/>
              </a:ext>
            </a:extLst>
          </p:cNvPr>
          <p:cNvSpPr>
            <a:spLocks noGrp="1"/>
          </p:cNvSpPr>
          <p:nvPr>
            <p:ph idx="1"/>
          </p:nvPr>
        </p:nvSpPr>
        <p:spPr>
          <a:xfrm>
            <a:off x="601579" y="1690688"/>
            <a:ext cx="8402721" cy="2652712"/>
          </a:xfrm>
        </p:spPr>
        <p:txBody>
          <a:bodyPr/>
          <a:lstStyle/>
          <a:p>
            <a:pPr>
              <a:buFont typeface="Arial" panose="020B0604020202020204" pitchFamily="34" charset="0"/>
              <a:buChar char="•"/>
            </a:pPr>
            <a:r>
              <a:rPr lang="en-GB" dirty="0"/>
              <a:t>Packet-filtering firewalls</a:t>
            </a:r>
          </a:p>
          <a:p>
            <a:pPr>
              <a:buFont typeface="Arial" panose="020B0604020202020204" pitchFamily="34" charset="0"/>
              <a:buChar char="•"/>
            </a:pPr>
            <a:r>
              <a:rPr lang="en-GB" dirty="0"/>
              <a:t>Circuit-level gateways</a:t>
            </a:r>
          </a:p>
          <a:p>
            <a:pPr>
              <a:buFont typeface="Arial" panose="020B0604020202020204" pitchFamily="34" charset="0"/>
              <a:buChar char="•"/>
            </a:pPr>
            <a:r>
              <a:rPr lang="en-GB" dirty="0"/>
              <a:t>Stateful inspection firewalls</a:t>
            </a:r>
          </a:p>
          <a:p>
            <a:pPr>
              <a:buFont typeface="Arial" panose="020B0604020202020204" pitchFamily="34" charset="0"/>
              <a:buChar char="•"/>
            </a:pPr>
            <a:r>
              <a:rPr lang="en-GB" dirty="0"/>
              <a:t>Application-level gateways (a.k.a. proxy firewalls)</a:t>
            </a:r>
          </a:p>
          <a:p>
            <a:pPr>
              <a:buFont typeface="Arial" panose="020B0604020202020204" pitchFamily="34" charset="0"/>
              <a:buChar char="•"/>
            </a:pPr>
            <a:r>
              <a:rPr lang="en-GB" dirty="0"/>
              <a:t>Next-gen firewalls</a:t>
            </a:r>
          </a:p>
        </p:txBody>
      </p:sp>
      <p:sp>
        <p:nvSpPr>
          <p:cNvPr id="4" name="TextBox 3">
            <a:extLst>
              <a:ext uri="{FF2B5EF4-FFF2-40B4-BE49-F238E27FC236}">
                <a16:creationId xmlns:a16="http://schemas.microsoft.com/office/drawing/2014/main" id="{4A83C49A-6A11-4267-B2CD-E69D2506881B}"/>
              </a:ext>
            </a:extLst>
          </p:cNvPr>
          <p:cNvSpPr txBox="1"/>
          <p:nvPr/>
        </p:nvSpPr>
        <p:spPr>
          <a:xfrm>
            <a:off x="5567279" y="4269770"/>
            <a:ext cx="3652921" cy="1569660"/>
          </a:xfrm>
          <a:prstGeom prst="rect">
            <a:avLst/>
          </a:prstGeom>
          <a:solidFill>
            <a:srgbClr val="7C8598"/>
          </a:solidFill>
        </p:spPr>
        <p:txBody>
          <a:bodyPr wrap="square" rtlCol="0">
            <a:spAutoFit/>
          </a:bodyPr>
          <a:lstStyle/>
          <a:p>
            <a:r>
              <a:rPr lang="en-GB" sz="2400" dirty="0"/>
              <a:t>Deliver firewall functionality, rather than being types of firewall architectures</a:t>
            </a:r>
          </a:p>
        </p:txBody>
      </p:sp>
      <p:sp>
        <p:nvSpPr>
          <p:cNvPr id="5" name="Content Placeholder 2">
            <a:extLst>
              <a:ext uri="{FF2B5EF4-FFF2-40B4-BE49-F238E27FC236}">
                <a16:creationId xmlns:a16="http://schemas.microsoft.com/office/drawing/2014/main" id="{0E23413A-9F93-4F13-AD03-34FD9BEDBD0F}"/>
              </a:ext>
            </a:extLst>
          </p:cNvPr>
          <p:cNvSpPr txBox="1">
            <a:spLocks/>
          </p:cNvSpPr>
          <p:nvPr/>
        </p:nvSpPr>
        <p:spPr>
          <a:xfrm>
            <a:off x="601579" y="4205288"/>
            <a:ext cx="4262521" cy="2157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dirty="0"/>
              <a:t>Software firewalls</a:t>
            </a:r>
          </a:p>
          <a:p>
            <a:pPr>
              <a:buFont typeface="Arial" panose="020B0604020202020204" pitchFamily="34" charset="0"/>
              <a:buChar char="•"/>
            </a:pPr>
            <a:r>
              <a:rPr lang="en-GB" dirty="0"/>
              <a:t>Hardware firewalls</a:t>
            </a:r>
          </a:p>
          <a:p>
            <a:pPr>
              <a:buFont typeface="Arial" panose="020B0604020202020204" pitchFamily="34" charset="0"/>
              <a:buChar char="•"/>
            </a:pPr>
            <a:r>
              <a:rPr lang="en-GB" dirty="0"/>
              <a:t>Cloud firewalls</a:t>
            </a:r>
          </a:p>
        </p:txBody>
      </p:sp>
      <p:sp>
        <p:nvSpPr>
          <p:cNvPr id="6" name="Rectangle 5">
            <a:extLst>
              <a:ext uri="{FF2B5EF4-FFF2-40B4-BE49-F238E27FC236}">
                <a16:creationId xmlns:a16="http://schemas.microsoft.com/office/drawing/2014/main" id="{13F452D5-E8B8-421D-8906-2A0858C17558}"/>
              </a:ext>
            </a:extLst>
          </p:cNvPr>
          <p:cNvSpPr/>
          <p:nvPr/>
        </p:nvSpPr>
        <p:spPr>
          <a:xfrm>
            <a:off x="444500" y="4205288"/>
            <a:ext cx="3810000" cy="1560512"/>
          </a:xfrm>
          <a:prstGeom prst="rect">
            <a:avLst/>
          </a:prstGeom>
          <a:solidFill>
            <a:srgbClr val="7C859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70A35C9F-9712-45B2-9046-67CB2C4A53BC}"/>
              </a:ext>
            </a:extLst>
          </p:cNvPr>
          <p:cNvSpPr/>
          <p:nvPr/>
        </p:nvSpPr>
        <p:spPr>
          <a:xfrm>
            <a:off x="4146549" y="4688682"/>
            <a:ext cx="1420730" cy="595312"/>
          </a:xfrm>
          <a:prstGeom prst="rightArrow">
            <a:avLst/>
          </a:prstGeom>
          <a:gradFill flip="none" rotWithShape="1">
            <a:gsLst>
              <a:gs pos="0">
                <a:srgbClr val="AEB3BF"/>
              </a:gs>
              <a:gs pos="61912">
                <a:srgbClr val="767F92"/>
              </a:gs>
              <a:gs pos="28000">
                <a:srgbClr val="B4B9C4"/>
              </a:gs>
              <a:gs pos="100000">
                <a:srgbClr val="7C859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F073-534C-4E5F-86A2-B2B8F9B1F9CF}"/>
              </a:ext>
            </a:extLst>
          </p:cNvPr>
          <p:cNvSpPr>
            <a:spLocks noGrp="1"/>
          </p:cNvSpPr>
          <p:nvPr>
            <p:ph type="title"/>
          </p:nvPr>
        </p:nvSpPr>
        <p:spPr/>
        <p:txBody>
          <a:bodyPr/>
          <a:lstStyle/>
          <a:p>
            <a:r>
              <a:rPr lang="en-GB" dirty="0"/>
              <a:t>Packet-Filtering Firewalls</a:t>
            </a:r>
          </a:p>
        </p:txBody>
      </p:sp>
      <p:sp>
        <p:nvSpPr>
          <p:cNvPr id="3" name="Content Placeholder 2">
            <a:extLst>
              <a:ext uri="{FF2B5EF4-FFF2-40B4-BE49-F238E27FC236}">
                <a16:creationId xmlns:a16="http://schemas.microsoft.com/office/drawing/2014/main" id="{9B99E0BE-510D-4174-970D-CDE0272393E7}"/>
              </a:ext>
            </a:extLst>
          </p:cNvPr>
          <p:cNvSpPr>
            <a:spLocks noGrp="1"/>
          </p:cNvSpPr>
          <p:nvPr>
            <p:ph idx="1"/>
          </p:nvPr>
        </p:nvSpPr>
        <p:spPr/>
        <p:txBody>
          <a:bodyPr>
            <a:normAutofit fontScale="92500" lnSpcReduction="20000"/>
          </a:bodyPr>
          <a:lstStyle/>
          <a:p>
            <a:r>
              <a:rPr lang="en-GB" sz="3600" dirty="0"/>
              <a:t>As the most “basic” and oldest type of firewall architecture</a:t>
            </a:r>
          </a:p>
          <a:p>
            <a:r>
              <a:rPr lang="en-GB" sz="3600" dirty="0"/>
              <a:t>Create a checkpoint at a traffic router or switch</a:t>
            </a:r>
          </a:p>
          <a:p>
            <a:r>
              <a:rPr lang="en-GB" sz="3600" dirty="0"/>
              <a:t>Performs a simple check of the data packets coming through the router</a:t>
            </a:r>
          </a:p>
          <a:p>
            <a:pPr lvl="1"/>
            <a:r>
              <a:rPr lang="en-GB" sz="3200" dirty="0"/>
              <a:t>inspecting information such as the destination and origination IP address, packet type, port number, and other surface-level information without opening up the packet to inspect its contents</a:t>
            </a:r>
          </a:p>
          <a:p>
            <a:r>
              <a:rPr lang="en-GB" sz="3600" dirty="0"/>
              <a:t>If the information packet doesn’t pass the inspection, it is dropped</a:t>
            </a:r>
          </a:p>
          <a:p>
            <a:endParaRPr lang="en-GB" dirty="0"/>
          </a:p>
        </p:txBody>
      </p:sp>
    </p:spTree>
    <p:extLst>
      <p:ext uri="{BB962C8B-B14F-4D97-AF65-F5344CB8AC3E}">
        <p14:creationId xmlns:p14="http://schemas.microsoft.com/office/powerpoint/2010/main" val="170343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9817-BD68-4D92-B0F2-3996BB54E26E}"/>
              </a:ext>
            </a:extLst>
          </p:cNvPr>
          <p:cNvSpPr>
            <a:spLocks noGrp="1"/>
          </p:cNvSpPr>
          <p:nvPr>
            <p:ph type="title"/>
          </p:nvPr>
        </p:nvSpPr>
        <p:spPr/>
        <p:txBody>
          <a:bodyPr/>
          <a:lstStyle/>
          <a:p>
            <a:r>
              <a:rPr lang="en-GB" dirty="0"/>
              <a:t>Circuit-Level Gateways</a:t>
            </a:r>
          </a:p>
        </p:txBody>
      </p:sp>
      <p:sp>
        <p:nvSpPr>
          <p:cNvPr id="6" name="Rectangle: Rounded Corners 5">
            <a:extLst>
              <a:ext uri="{FF2B5EF4-FFF2-40B4-BE49-F238E27FC236}">
                <a16:creationId xmlns:a16="http://schemas.microsoft.com/office/drawing/2014/main" id="{089C84C6-AE3A-4767-BC8B-6F8E808DB419}"/>
              </a:ext>
            </a:extLst>
          </p:cNvPr>
          <p:cNvSpPr/>
          <p:nvPr/>
        </p:nvSpPr>
        <p:spPr>
          <a:xfrm>
            <a:off x="203126" y="1825625"/>
            <a:ext cx="11877924" cy="1057275"/>
          </a:xfrm>
          <a:prstGeom prst="roundRect">
            <a:avLst>
              <a:gd name="adj" fmla="val 2627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800" kern="1200" dirty="0"/>
              <a:t>Another simplistic firewall type that is meant to quickly and easily approve or deny traffic without consuming significant computing resources</a:t>
            </a:r>
          </a:p>
        </p:txBody>
      </p:sp>
      <p:sp>
        <p:nvSpPr>
          <p:cNvPr id="7" name="Rectangle: Rounded Corners 6">
            <a:extLst>
              <a:ext uri="{FF2B5EF4-FFF2-40B4-BE49-F238E27FC236}">
                <a16:creationId xmlns:a16="http://schemas.microsoft.com/office/drawing/2014/main" id="{919D98E3-90BF-41F4-BFA6-62FD281EA147}"/>
              </a:ext>
            </a:extLst>
          </p:cNvPr>
          <p:cNvSpPr/>
          <p:nvPr/>
        </p:nvSpPr>
        <p:spPr>
          <a:xfrm>
            <a:off x="203125" y="3174999"/>
            <a:ext cx="2160000" cy="3420000"/>
          </a:xfrm>
          <a:prstGeom prst="roundRect">
            <a:avLst/>
          </a:prstGeom>
          <a:solidFill>
            <a:srgbClr val="767F9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400" kern="1200" dirty="0"/>
              <a:t>Circuit-level gateways work by verifying the transmission control protocol (TCP) handshake</a:t>
            </a:r>
          </a:p>
        </p:txBody>
      </p:sp>
      <p:sp>
        <p:nvSpPr>
          <p:cNvPr id="8" name="Rectangle: Rounded Corners 7">
            <a:extLst>
              <a:ext uri="{FF2B5EF4-FFF2-40B4-BE49-F238E27FC236}">
                <a16:creationId xmlns:a16="http://schemas.microsoft.com/office/drawing/2014/main" id="{5CEFC003-5E1F-4B70-B4DD-8B4CF255F2E3}"/>
              </a:ext>
            </a:extLst>
          </p:cNvPr>
          <p:cNvSpPr/>
          <p:nvPr/>
        </p:nvSpPr>
        <p:spPr>
          <a:xfrm>
            <a:off x="2635779" y="3174999"/>
            <a:ext cx="2160000" cy="3420000"/>
          </a:xfrm>
          <a:prstGeom prst="roundRect">
            <a:avLst/>
          </a:prstGeom>
          <a:solidFill>
            <a:srgbClr val="8B92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400" kern="1200"/>
              <a:t>This TCP handshake check is designed to make sure that the session the packet is from is legitimate</a:t>
            </a:r>
          </a:p>
        </p:txBody>
      </p:sp>
      <p:sp>
        <p:nvSpPr>
          <p:cNvPr id="9" name="Rectangle: Rounded Corners 8">
            <a:extLst>
              <a:ext uri="{FF2B5EF4-FFF2-40B4-BE49-F238E27FC236}">
                <a16:creationId xmlns:a16="http://schemas.microsoft.com/office/drawing/2014/main" id="{015D5B72-88B5-42A0-8F05-76D0A27F43E9}"/>
              </a:ext>
            </a:extLst>
          </p:cNvPr>
          <p:cNvSpPr/>
          <p:nvPr/>
        </p:nvSpPr>
        <p:spPr>
          <a:xfrm>
            <a:off x="5068433" y="3174999"/>
            <a:ext cx="2160000" cy="3420000"/>
          </a:xfrm>
          <a:prstGeom prst="roundRect">
            <a:avLst/>
          </a:prstGeom>
          <a:solidFill>
            <a:srgbClr val="4C54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400" kern="1200"/>
              <a:t>While extremely resource-efficient, these firewalls do not check the packet itself</a:t>
            </a:r>
          </a:p>
        </p:txBody>
      </p:sp>
      <p:sp>
        <p:nvSpPr>
          <p:cNvPr id="10" name="Rectangle: Rounded Corners 9">
            <a:extLst>
              <a:ext uri="{FF2B5EF4-FFF2-40B4-BE49-F238E27FC236}">
                <a16:creationId xmlns:a16="http://schemas.microsoft.com/office/drawing/2014/main" id="{EB8522A0-24B0-4E9A-9B18-FDED4EAE5997}"/>
              </a:ext>
            </a:extLst>
          </p:cNvPr>
          <p:cNvSpPr/>
          <p:nvPr/>
        </p:nvSpPr>
        <p:spPr>
          <a:xfrm>
            <a:off x="7501087" y="3174999"/>
            <a:ext cx="2160000" cy="3420000"/>
          </a:xfrm>
          <a:prstGeom prst="roundRect">
            <a:avLst/>
          </a:pr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400" kern="1200" dirty="0"/>
              <a:t>If a packet held malware, but had the right TCP handshake, it would pass right through</a:t>
            </a:r>
          </a:p>
        </p:txBody>
      </p:sp>
      <p:sp>
        <p:nvSpPr>
          <p:cNvPr id="11" name="Rectangle: Rounded Corners 10">
            <a:extLst>
              <a:ext uri="{FF2B5EF4-FFF2-40B4-BE49-F238E27FC236}">
                <a16:creationId xmlns:a16="http://schemas.microsoft.com/office/drawing/2014/main" id="{C0F1E80E-F6E0-41CB-BFEC-F4CAA2F12996}"/>
              </a:ext>
            </a:extLst>
          </p:cNvPr>
          <p:cNvSpPr/>
          <p:nvPr/>
        </p:nvSpPr>
        <p:spPr>
          <a:xfrm>
            <a:off x="9933742" y="3174999"/>
            <a:ext cx="2160000" cy="3420000"/>
          </a:xfrm>
          <a:prstGeom prst="roundRect">
            <a:avLst/>
          </a:prstGeom>
          <a:solidFill>
            <a:srgbClr val="616B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2" tIns="129572" rIns="129572" bIns="129572" numCol="1" spcCol="1270" anchor="ctr" anchorCtr="0">
            <a:noAutofit/>
          </a:bodyPr>
          <a:lstStyle/>
          <a:p>
            <a:pPr marL="0" lvl="0" indent="0" algn="ctr" defTabSz="933450">
              <a:lnSpc>
                <a:spcPct val="90000"/>
              </a:lnSpc>
              <a:spcBef>
                <a:spcPct val="0"/>
              </a:spcBef>
              <a:spcAft>
                <a:spcPct val="35000"/>
              </a:spcAft>
              <a:buNone/>
            </a:pPr>
            <a:r>
              <a:rPr lang="en-GB" sz="2400" kern="1200" dirty="0"/>
              <a:t>Circuit-level gateways are not enough to protect your business by themselves</a:t>
            </a:r>
          </a:p>
        </p:txBody>
      </p:sp>
    </p:spTree>
    <p:extLst>
      <p:ext uri="{BB962C8B-B14F-4D97-AF65-F5344CB8AC3E}">
        <p14:creationId xmlns:p14="http://schemas.microsoft.com/office/powerpoint/2010/main" val="35566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57D2-CC92-4BE1-A887-D9E3FEDFD98A}"/>
              </a:ext>
            </a:extLst>
          </p:cNvPr>
          <p:cNvSpPr>
            <a:spLocks noGrp="1"/>
          </p:cNvSpPr>
          <p:nvPr>
            <p:ph type="title"/>
          </p:nvPr>
        </p:nvSpPr>
        <p:spPr/>
        <p:txBody>
          <a:bodyPr/>
          <a:lstStyle/>
          <a:p>
            <a:r>
              <a:rPr lang="en-GB" dirty="0"/>
              <a:t>Stateful Inspection Firewalls</a:t>
            </a:r>
          </a:p>
        </p:txBody>
      </p:sp>
      <p:sp>
        <p:nvSpPr>
          <p:cNvPr id="6" name="Rectangle: Rounded Corners 5">
            <a:extLst>
              <a:ext uri="{FF2B5EF4-FFF2-40B4-BE49-F238E27FC236}">
                <a16:creationId xmlns:a16="http://schemas.microsoft.com/office/drawing/2014/main" id="{D37A139F-F8F9-44BE-898E-7C876E63E7DE}"/>
              </a:ext>
            </a:extLst>
          </p:cNvPr>
          <p:cNvSpPr/>
          <p:nvPr/>
        </p:nvSpPr>
        <p:spPr>
          <a:xfrm>
            <a:off x="317066" y="2108200"/>
            <a:ext cx="2439195" cy="3848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296" tIns="54771" rIns="64296" bIns="54771" numCol="1" spcCol="1270" anchor="ctr" anchorCtr="0">
            <a:noAutofit/>
          </a:bodyPr>
          <a:lstStyle/>
          <a:p>
            <a:pPr marL="0" lvl="0" indent="0" algn="ctr" defTabSz="666750">
              <a:lnSpc>
                <a:spcPct val="90000"/>
              </a:lnSpc>
              <a:spcBef>
                <a:spcPct val="0"/>
              </a:spcBef>
              <a:spcAft>
                <a:spcPct val="35000"/>
              </a:spcAft>
              <a:buNone/>
            </a:pPr>
            <a:r>
              <a:rPr lang="en-GB" sz="2800" kern="1200" dirty="0"/>
              <a:t>Combine both packet inspection technology and TCP handshake verification</a:t>
            </a:r>
          </a:p>
        </p:txBody>
      </p:sp>
      <p:sp>
        <p:nvSpPr>
          <p:cNvPr id="7" name="Rectangle: Rounded Corners 6">
            <a:extLst>
              <a:ext uri="{FF2B5EF4-FFF2-40B4-BE49-F238E27FC236}">
                <a16:creationId xmlns:a16="http://schemas.microsoft.com/office/drawing/2014/main" id="{79BCAB62-68B4-4079-9C02-D924AFC04BF4}"/>
              </a:ext>
            </a:extLst>
          </p:cNvPr>
          <p:cNvSpPr/>
          <p:nvPr/>
        </p:nvSpPr>
        <p:spPr>
          <a:xfrm>
            <a:off x="3366060" y="2108200"/>
            <a:ext cx="2439195" cy="3848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296" tIns="54771" rIns="64296" bIns="54771" numCol="1" spcCol="1270" anchor="ctr" anchorCtr="0">
            <a:noAutofit/>
          </a:bodyPr>
          <a:lstStyle/>
          <a:p>
            <a:pPr marL="0" lvl="0" indent="0" algn="ctr" defTabSz="666750">
              <a:lnSpc>
                <a:spcPct val="90000"/>
              </a:lnSpc>
              <a:spcBef>
                <a:spcPct val="0"/>
              </a:spcBef>
              <a:spcAft>
                <a:spcPct val="35000"/>
              </a:spcAft>
              <a:buNone/>
            </a:pPr>
            <a:r>
              <a:rPr lang="en-GB" sz="2800" kern="1200"/>
              <a:t>Creates a level of protection greater than either of the previous two architectures could provide alone</a:t>
            </a:r>
          </a:p>
        </p:txBody>
      </p:sp>
      <p:sp>
        <p:nvSpPr>
          <p:cNvPr id="8" name="Rectangle: Rounded Corners 7">
            <a:extLst>
              <a:ext uri="{FF2B5EF4-FFF2-40B4-BE49-F238E27FC236}">
                <a16:creationId xmlns:a16="http://schemas.microsoft.com/office/drawing/2014/main" id="{303D9386-DB9F-4A82-9092-7DF690E59714}"/>
              </a:ext>
            </a:extLst>
          </p:cNvPr>
          <p:cNvSpPr/>
          <p:nvPr/>
        </p:nvSpPr>
        <p:spPr>
          <a:xfrm>
            <a:off x="6415053" y="2108200"/>
            <a:ext cx="2439195" cy="3848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296" tIns="54771" rIns="64296" bIns="54771" numCol="1" spcCol="1270" anchor="ctr" anchorCtr="0">
            <a:noAutofit/>
          </a:bodyPr>
          <a:lstStyle/>
          <a:p>
            <a:pPr marL="0" lvl="0" indent="0" algn="ctr" defTabSz="666750">
              <a:lnSpc>
                <a:spcPct val="90000"/>
              </a:lnSpc>
              <a:spcBef>
                <a:spcPct val="0"/>
              </a:spcBef>
              <a:spcAft>
                <a:spcPct val="35000"/>
              </a:spcAft>
              <a:buNone/>
            </a:pPr>
            <a:r>
              <a:rPr lang="en-GB" sz="2800" kern="1200"/>
              <a:t>Do put more of a strain on computing resources</a:t>
            </a:r>
          </a:p>
        </p:txBody>
      </p:sp>
      <p:sp>
        <p:nvSpPr>
          <p:cNvPr id="9" name="Rectangle: Rounded Corners 8">
            <a:extLst>
              <a:ext uri="{FF2B5EF4-FFF2-40B4-BE49-F238E27FC236}">
                <a16:creationId xmlns:a16="http://schemas.microsoft.com/office/drawing/2014/main" id="{54C14B00-76A4-449C-B921-60CBDBBAE4B1}"/>
              </a:ext>
            </a:extLst>
          </p:cNvPr>
          <p:cNvSpPr/>
          <p:nvPr/>
        </p:nvSpPr>
        <p:spPr>
          <a:xfrm>
            <a:off x="9464047" y="2108200"/>
            <a:ext cx="2439195" cy="3848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296" tIns="54771" rIns="64296" bIns="54771" numCol="1" spcCol="1270" anchor="ctr" anchorCtr="0">
            <a:noAutofit/>
          </a:bodyPr>
          <a:lstStyle/>
          <a:p>
            <a:pPr marL="0" lvl="0" indent="0" algn="ctr" defTabSz="666750">
              <a:lnSpc>
                <a:spcPct val="90000"/>
              </a:lnSpc>
              <a:spcBef>
                <a:spcPct val="0"/>
              </a:spcBef>
              <a:spcAft>
                <a:spcPct val="35000"/>
              </a:spcAft>
              <a:buNone/>
            </a:pPr>
            <a:r>
              <a:rPr lang="en-GB" sz="2800" kern="1200"/>
              <a:t>This may slow down the transfer of legitimate packets compared to the other solutions</a:t>
            </a:r>
          </a:p>
        </p:txBody>
      </p:sp>
    </p:spTree>
    <p:extLst>
      <p:ext uri="{BB962C8B-B14F-4D97-AF65-F5344CB8AC3E}">
        <p14:creationId xmlns:p14="http://schemas.microsoft.com/office/powerpoint/2010/main" val="42884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2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250"/>
                                        <p:tgtEl>
                                          <p:spTgt spid="7"/>
                                        </p:tgtEl>
                                      </p:cBhvr>
                                    </p:animEffect>
                                  </p:childTnLst>
                                </p:cTn>
                              </p:par>
                            </p:childTnLst>
                          </p:cTn>
                        </p:par>
                        <p:par>
                          <p:cTn id="12" fill="hold">
                            <p:stCondLst>
                              <p:cond delay="4250"/>
                            </p:stCondLst>
                            <p:childTnLst>
                              <p:par>
                                <p:cTn id="13" presetID="22" presetClass="entr" presetSubtype="4" fill="hold" grpId="0" nodeType="afterEffect">
                                  <p:stCondLst>
                                    <p:cond delay="2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250"/>
                                        <p:tgtEl>
                                          <p:spTgt spid="8"/>
                                        </p:tgtEl>
                                      </p:cBhvr>
                                    </p:animEffect>
                                  </p:childTnLst>
                                </p:cTn>
                              </p:par>
                            </p:childTnLst>
                          </p:cTn>
                        </p:par>
                        <p:par>
                          <p:cTn id="16" fill="hold">
                            <p:stCondLst>
                              <p:cond delay="8000"/>
                            </p:stCondLst>
                            <p:childTnLst>
                              <p:par>
                                <p:cTn id="17" presetID="22" presetClass="entr" presetSubtype="4" fill="hold" grpId="0" nodeType="afterEffect">
                                  <p:stCondLst>
                                    <p:cond delay="25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2755-BC9B-4DEA-AD52-BD6250E31EF9}"/>
              </a:ext>
            </a:extLst>
          </p:cNvPr>
          <p:cNvSpPr>
            <a:spLocks noGrp="1"/>
          </p:cNvSpPr>
          <p:nvPr>
            <p:ph type="title"/>
          </p:nvPr>
        </p:nvSpPr>
        <p:spPr/>
        <p:txBody>
          <a:bodyPr>
            <a:normAutofit/>
          </a:bodyPr>
          <a:lstStyle/>
          <a:p>
            <a:r>
              <a:rPr lang="en-GB" dirty="0"/>
              <a:t>Application-Level Gateways (a.k.a. proxy firewalls)</a:t>
            </a:r>
          </a:p>
        </p:txBody>
      </p:sp>
      <p:sp>
        <p:nvSpPr>
          <p:cNvPr id="3" name="Content Placeholder 2">
            <a:extLst>
              <a:ext uri="{FF2B5EF4-FFF2-40B4-BE49-F238E27FC236}">
                <a16:creationId xmlns:a16="http://schemas.microsoft.com/office/drawing/2014/main" id="{F82740DD-207F-4E2E-B826-5950F559BF5D}"/>
              </a:ext>
            </a:extLst>
          </p:cNvPr>
          <p:cNvSpPr>
            <a:spLocks noGrp="1"/>
          </p:cNvSpPr>
          <p:nvPr>
            <p:ph idx="1"/>
          </p:nvPr>
        </p:nvSpPr>
        <p:spPr/>
        <p:txBody>
          <a:bodyPr>
            <a:normAutofit fontScale="85000" lnSpcReduction="20000"/>
          </a:bodyPr>
          <a:lstStyle/>
          <a:p>
            <a:r>
              <a:rPr lang="en-GB" dirty="0"/>
              <a:t>Operate at the application layer to filter incoming traffic between your network and the traffic source</a:t>
            </a:r>
          </a:p>
          <a:p>
            <a:pPr lvl="1"/>
            <a:r>
              <a:rPr lang="en-GB" dirty="0"/>
              <a:t>Hence, the name “application-level gateway” </a:t>
            </a:r>
          </a:p>
          <a:p>
            <a:r>
              <a:rPr lang="en-GB" dirty="0"/>
              <a:t>These firewalls are delivered via a cloud-based solution or another proxy device</a:t>
            </a:r>
          </a:p>
          <a:p>
            <a:r>
              <a:rPr lang="en-GB" dirty="0"/>
              <a:t>Rather than letting traffic connect directly, the proxy firewall first establishes a connection to the source of the traffic and inspects the incoming data packet.</a:t>
            </a:r>
          </a:p>
          <a:p>
            <a:r>
              <a:rPr lang="en-GB" dirty="0"/>
              <a:t>This check is similar to the stateful inspection firewall in that it looks at both the packet and at the TCP handshake protocol</a:t>
            </a:r>
          </a:p>
          <a:p>
            <a:r>
              <a:rPr lang="en-GB" dirty="0"/>
              <a:t>However, proxy firewalls may also perform deep-layer packet inspections, checking the actual contents of the information packet to verify that it contains no malware</a:t>
            </a:r>
          </a:p>
          <a:p>
            <a:r>
              <a:rPr lang="en-GB" dirty="0"/>
              <a:t>Can create significant slowdown because of the extra steps in the data packet transferal process</a:t>
            </a:r>
          </a:p>
        </p:txBody>
      </p:sp>
    </p:spTree>
    <p:extLst>
      <p:ext uri="{BB962C8B-B14F-4D97-AF65-F5344CB8AC3E}">
        <p14:creationId xmlns:p14="http://schemas.microsoft.com/office/powerpoint/2010/main" val="3828302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C062-52B2-4697-8A66-B2B9336A1E09}"/>
              </a:ext>
            </a:extLst>
          </p:cNvPr>
          <p:cNvSpPr>
            <a:spLocks noGrp="1"/>
          </p:cNvSpPr>
          <p:nvPr>
            <p:ph type="title"/>
          </p:nvPr>
        </p:nvSpPr>
        <p:spPr/>
        <p:txBody>
          <a:bodyPr/>
          <a:lstStyle/>
          <a:p>
            <a:endParaRPr lang="en-GB" dirty="0"/>
          </a:p>
        </p:txBody>
      </p:sp>
      <p:sp>
        <p:nvSpPr>
          <p:cNvPr id="51" name="Freeform: Shape 50">
            <a:extLst>
              <a:ext uri="{FF2B5EF4-FFF2-40B4-BE49-F238E27FC236}">
                <a16:creationId xmlns:a16="http://schemas.microsoft.com/office/drawing/2014/main" id="{9CBABF30-F4BB-49D2-BFE1-B0A1D7CEC030}"/>
              </a:ext>
            </a:extLst>
          </p:cNvPr>
          <p:cNvSpPr/>
          <p:nvPr/>
        </p:nvSpPr>
        <p:spPr>
          <a:xfrm>
            <a:off x="-29028" y="2026274"/>
            <a:ext cx="3167030" cy="4026522"/>
          </a:xfrm>
          <a:custGeom>
            <a:avLst/>
            <a:gdLst>
              <a:gd name="connsiteX0" fmla="*/ 1153769 w 3167030"/>
              <a:gd name="connsiteY0" fmla="*/ 0 h 4026522"/>
              <a:gd name="connsiteX1" fmla="*/ 3167030 w 3167030"/>
              <a:gd name="connsiteY1" fmla="*/ 2013261 h 4026522"/>
              <a:gd name="connsiteX2" fmla="*/ 1153769 w 3167030"/>
              <a:gd name="connsiteY2" fmla="*/ 4026522 h 4026522"/>
              <a:gd name="connsiteX3" fmla="*/ 28136 w 3167030"/>
              <a:gd name="connsiteY3" fmla="*/ 3682689 h 4026522"/>
              <a:gd name="connsiteX4" fmla="*/ 0 w 3167030"/>
              <a:gd name="connsiteY4" fmla="*/ 3661649 h 4026522"/>
              <a:gd name="connsiteX5" fmla="*/ 0 w 3167030"/>
              <a:gd name="connsiteY5" fmla="*/ 364873 h 4026522"/>
              <a:gd name="connsiteX6" fmla="*/ 28136 w 3167030"/>
              <a:gd name="connsiteY6" fmla="*/ 343834 h 4026522"/>
              <a:gd name="connsiteX7" fmla="*/ 1153769 w 3167030"/>
              <a:gd name="connsiteY7" fmla="*/ 0 h 40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030" h="4026522">
                <a:moveTo>
                  <a:pt x="1153769" y="0"/>
                </a:moveTo>
                <a:cubicBezTo>
                  <a:pt x="2265662" y="0"/>
                  <a:pt x="3167030" y="901368"/>
                  <a:pt x="3167030" y="2013261"/>
                </a:cubicBezTo>
                <a:cubicBezTo>
                  <a:pt x="3167030" y="3125154"/>
                  <a:pt x="2265662" y="4026522"/>
                  <a:pt x="1153769" y="4026522"/>
                </a:cubicBezTo>
                <a:cubicBezTo>
                  <a:pt x="736809" y="4026522"/>
                  <a:pt x="349454" y="3899767"/>
                  <a:pt x="28136" y="3682689"/>
                </a:cubicBezTo>
                <a:lnTo>
                  <a:pt x="0" y="3661649"/>
                </a:lnTo>
                <a:lnTo>
                  <a:pt x="0" y="364873"/>
                </a:lnTo>
                <a:lnTo>
                  <a:pt x="28136" y="343834"/>
                </a:lnTo>
                <a:cubicBezTo>
                  <a:pt x="349454" y="126755"/>
                  <a:pt x="736809" y="0"/>
                  <a:pt x="1153769"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06358D1D-5D0B-4655-AA19-E263962C1D64}"/>
              </a:ext>
            </a:extLst>
          </p:cNvPr>
          <p:cNvSpPr/>
          <p:nvPr/>
        </p:nvSpPr>
        <p:spPr>
          <a:xfrm>
            <a:off x="2567582" y="365878"/>
            <a:ext cx="2160000" cy="2160000"/>
          </a:xfrm>
          <a:custGeom>
            <a:avLst/>
            <a:gdLst>
              <a:gd name="connsiteX0" fmla="*/ 0 w 1024901"/>
              <a:gd name="connsiteY0" fmla="*/ 512451 h 1024901"/>
              <a:gd name="connsiteX1" fmla="*/ 512451 w 1024901"/>
              <a:gd name="connsiteY1" fmla="*/ 0 h 1024901"/>
              <a:gd name="connsiteX2" fmla="*/ 1024902 w 1024901"/>
              <a:gd name="connsiteY2" fmla="*/ 512451 h 1024901"/>
              <a:gd name="connsiteX3" fmla="*/ 512451 w 1024901"/>
              <a:gd name="connsiteY3" fmla="*/ 1024902 h 1024901"/>
              <a:gd name="connsiteX4" fmla="*/ 0 w 1024901"/>
              <a:gd name="connsiteY4" fmla="*/ 512451 h 10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01" h="1024901">
                <a:moveTo>
                  <a:pt x="0" y="512451"/>
                </a:moveTo>
                <a:cubicBezTo>
                  <a:pt x="0" y="229432"/>
                  <a:pt x="229432" y="0"/>
                  <a:pt x="512451" y="0"/>
                </a:cubicBezTo>
                <a:cubicBezTo>
                  <a:pt x="795470" y="0"/>
                  <a:pt x="1024902" y="229432"/>
                  <a:pt x="1024902" y="512451"/>
                </a:cubicBezTo>
                <a:cubicBezTo>
                  <a:pt x="1024902" y="795470"/>
                  <a:pt x="795470" y="1024902"/>
                  <a:pt x="512451" y="1024902"/>
                </a:cubicBezTo>
                <a:cubicBezTo>
                  <a:pt x="229432" y="1024902"/>
                  <a:pt x="0" y="795470"/>
                  <a:pt x="0" y="5124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903" tIns="153903" rIns="153903" bIns="153903" numCol="1" spcCol="1270" anchor="ctr" anchorCtr="0">
            <a:noAutofit/>
          </a:bodyPr>
          <a:lstStyle/>
          <a:p>
            <a:pPr marL="0" lvl="0" indent="0" algn="ctr" defTabSz="266700">
              <a:lnSpc>
                <a:spcPct val="90000"/>
              </a:lnSpc>
              <a:spcBef>
                <a:spcPct val="0"/>
              </a:spcBef>
              <a:spcAft>
                <a:spcPct val="35000"/>
              </a:spcAft>
              <a:buNone/>
            </a:pPr>
            <a:r>
              <a:rPr lang="en-GB" kern="1200" dirty="0"/>
              <a:t>There is not as much consensus on what makes a firewall truly next-gen</a:t>
            </a:r>
          </a:p>
        </p:txBody>
      </p:sp>
      <p:sp>
        <p:nvSpPr>
          <p:cNvPr id="12" name="Freeform: Shape 11">
            <a:extLst>
              <a:ext uri="{FF2B5EF4-FFF2-40B4-BE49-F238E27FC236}">
                <a16:creationId xmlns:a16="http://schemas.microsoft.com/office/drawing/2014/main" id="{219E5382-A435-49E6-9168-3B21D5F693BC}"/>
              </a:ext>
            </a:extLst>
          </p:cNvPr>
          <p:cNvSpPr/>
          <p:nvPr/>
        </p:nvSpPr>
        <p:spPr>
          <a:xfrm>
            <a:off x="5231576" y="863771"/>
            <a:ext cx="2160000" cy="2160000"/>
          </a:xfrm>
          <a:custGeom>
            <a:avLst/>
            <a:gdLst>
              <a:gd name="connsiteX0" fmla="*/ 0 w 1024901"/>
              <a:gd name="connsiteY0" fmla="*/ 512451 h 1024901"/>
              <a:gd name="connsiteX1" fmla="*/ 512451 w 1024901"/>
              <a:gd name="connsiteY1" fmla="*/ 0 h 1024901"/>
              <a:gd name="connsiteX2" fmla="*/ 1024902 w 1024901"/>
              <a:gd name="connsiteY2" fmla="*/ 512451 h 1024901"/>
              <a:gd name="connsiteX3" fmla="*/ 512451 w 1024901"/>
              <a:gd name="connsiteY3" fmla="*/ 1024902 h 1024901"/>
              <a:gd name="connsiteX4" fmla="*/ 0 w 1024901"/>
              <a:gd name="connsiteY4" fmla="*/ 512451 h 10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01" h="1024901">
                <a:moveTo>
                  <a:pt x="0" y="512451"/>
                </a:moveTo>
                <a:cubicBezTo>
                  <a:pt x="0" y="229432"/>
                  <a:pt x="229432" y="0"/>
                  <a:pt x="512451" y="0"/>
                </a:cubicBezTo>
                <a:cubicBezTo>
                  <a:pt x="795470" y="0"/>
                  <a:pt x="1024902" y="229432"/>
                  <a:pt x="1024902" y="512451"/>
                </a:cubicBezTo>
                <a:cubicBezTo>
                  <a:pt x="1024902" y="795470"/>
                  <a:pt x="795470" y="1024902"/>
                  <a:pt x="512451" y="1024902"/>
                </a:cubicBezTo>
                <a:cubicBezTo>
                  <a:pt x="229432" y="1024902"/>
                  <a:pt x="0" y="795470"/>
                  <a:pt x="0" y="5124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903" tIns="153903" rIns="153903" bIns="153903" numCol="1" spcCol="1270" anchor="ctr" anchorCtr="0">
            <a:noAutofit/>
          </a:bodyPr>
          <a:lstStyle/>
          <a:p>
            <a:pPr marL="0" lvl="0" indent="0" algn="ctr" defTabSz="266700">
              <a:lnSpc>
                <a:spcPct val="90000"/>
              </a:lnSpc>
              <a:spcBef>
                <a:spcPct val="0"/>
              </a:spcBef>
              <a:spcAft>
                <a:spcPct val="35000"/>
              </a:spcAft>
              <a:buNone/>
            </a:pPr>
            <a:r>
              <a:rPr lang="en-GB" kern="1200" dirty="0"/>
              <a:t>Some common features of next-generation firewall architectures include:</a:t>
            </a:r>
          </a:p>
        </p:txBody>
      </p:sp>
      <p:sp>
        <p:nvSpPr>
          <p:cNvPr id="14" name="Freeform: Shape 13">
            <a:extLst>
              <a:ext uri="{FF2B5EF4-FFF2-40B4-BE49-F238E27FC236}">
                <a16:creationId xmlns:a16="http://schemas.microsoft.com/office/drawing/2014/main" id="{1D761592-9964-4B65-ACE3-613C257988C5}"/>
              </a:ext>
            </a:extLst>
          </p:cNvPr>
          <p:cNvSpPr/>
          <p:nvPr/>
        </p:nvSpPr>
        <p:spPr>
          <a:xfrm>
            <a:off x="5940254" y="3102190"/>
            <a:ext cx="2520000" cy="2520000"/>
          </a:xfrm>
          <a:custGeom>
            <a:avLst/>
            <a:gdLst>
              <a:gd name="connsiteX0" fmla="*/ 0 w 1098486"/>
              <a:gd name="connsiteY0" fmla="*/ 549243 h 1098486"/>
              <a:gd name="connsiteX1" fmla="*/ 549243 w 1098486"/>
              <a:gd name="connsiteY1" fmla="*/ 0 h 1098486"/>
              <a:gd name="connsiteX2" fmla="*/ 1098486 w 1098486"/>
              <a:gd name="connsiteY2" fmla="*/ 549243 h 1098486"/>
              <a:gd name="connsiteX3" fmla="*/ 549243 w 1098486"/>
              <a:gd name="connsiteY3" fmla="*/ 1098486 h 1098486"/>
              <a:gd name="connsiteX4" fmla="*/ 0 w 1098486"/>
              <a:gd name="connsiteY4" fmla="*/ 549243 h 109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86" h="1098486">
                <a:moveTo>
                  <a:pt x="0" y="549243"/>
                </a:moveTo>
                <a:cubicBezTo>
                  <a:pt x="0" y="245904"/>
                  <a:pt x="245904" y="0"/>
                  <a:pt x="549243" y="0"/>
                </a:cubicBezTo>
                <a:cubicBezTo>
                  <a:pt x="852582" y="0"/>
                  <a:pt x="1098486" y="245904"/>
                  <a:pt x="1098486" y="549243"/>
                </a:cubicBezTo>
                <a:cubicBezTo>
                  <a:pt x="1098486" y="852582"/>
                  <a:pt x="852582" y="1098486"/>
                  <a:pt x="549243" y="1098486"/>
                </a:cubicBezTo>
                <a:cubicBezTo>
                  <a:pt x="245904" y="1098486"/>
                  <a:pt x="0" y="852582"/>
                  <a:pt x="0" y="5492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0" tIns="164680" rIns="164680" bIns="164680" numCol="1" spcCol="1270" anchor="ctr" anchorCtr="0">
            <a:noAutofit/>
          </a:bodyPr>
          <a:lstStyle/>
          <a:p>
            <a:pPr marL="0" lvl="0" indent="0" algn="ctr" defTabSz="266700">
              <a:lnSpc>
                <a:spcPct val="90000"/>
              </a:lnSpc>
              <a:spcBef>
                <a:spcPct val="0"/>
              </a:spcBef>
              <a:spcAft>
                <a:spcPct val="35000"/>
              </a:spcAft>
              <a:buNone/>
            </a:pPr>
            <a:r>
              <a:rPr lang="en-GB" sz="1400" kern="1200" dirty="0"/>
              <a:t>Next-generation firewalls may include other technologies as well, such as intrusion prevention systems (IPSs) that work to automatically stop attacks against your network</a:t>
            </a:r>
          </a:p>
        </p:txBody>
      </p:sp>
      <p:sp>
        <p:nvSpPr>
          <p:cNvPr id="15" name="Freeform: Shape 14">
            <a:extLst>
              <a:ext uri="{FF2B5EF4-FFF2-40B4-BE49-F238E27FC236}">
                <a16:creationId xmlns:a16="http://schemas.microsoft.com/office/drawing/2014/main" id="{3BD17C94-D017-424C-9C2F-D92ACCC07DF1}"/>
              </a:ext>
            </a:extLst>
          </p:cNvPr>
          <p:cNvSpPr/>
          <p:nvPr/>
        </p:nvSpPr>
        <p:spPr>
          <a:xfrm>
            <a:off x="3183277" y="4332123"/>
            <a:ext cx="2567797" cy="2522536"/>
          </a:xfrm>
          <a:custGeom>
            <a:avLst/>
            <a:gdLst>
              <a:gd name="connsiteX0" fmla="*/ 0 w 1098486"/>
              <a:gd name="connsiteY0" fmla="*/ 549243 h 1098486"/>
              <a:gd name="connsiteX1" fmla="*/ 549243 w 1098486"/>
              <a:gd name="connsiteY1" fmla="*/ 0 h 1098486"/>
              <a:gd name="connsiteX2" fmla="*/ 1098486 w 1098486"/>
              <a:gd name="connsiteY2" fmla="*/ 549243 h 1098486"/>
              <a:gd name="connsiteX3" fmla="*/ 549243 w 1098486"/>
              <a:gd name="connsiteY3" fmla="*/ 1098486 h 1098486"/>
              <a:gd name="connsiteX4" fmla="*/ 0 w 1098486"/>
              <a:gd name="connsiteY4" fmla="*/ 549243 h 109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86" h="1098486">
                <a:moveTo>
                  <a:pt x="0" y="549243"/>
                </a:moveTo>
                <a:cubicBezTo>
                  <a:pt x="0" y="245904"/>
                  <a:pt x="245904" y="0"/>
                  <a:pt x="549243" y="0"/>
                </a:cubicBezTo>
                <a:cubicBezTo>
                  <a:pt x="852582" y="0"/>
                  <a:pt x="1098486" y="245904"/>
                  <a:pt x="1098486" y="549243"/>
                </a:cubicBezTo>
                <a:cubicBezTo>
                  <a:pt x="1098486" y="852582"/>
                  <a:pt x="852582" y="1098486"/>
                  <a:pt x="549243" y="1098486"/>
                </a:cubicBezTo>
                <a:cubicBezTo>
                  <a:pt x="245904" y="1098486"/>
                  <a:pt x="0" y="852582"/>
                  <a:pt x="0" y="5492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0" tIns="164680" rIns="164680" bIns="164680" numCol="1" spcCol="1270" anchor="ctr" anchorCtr="0">
            <a:noAutofit/>
          </a:bodyPr>
          <a:lstStyle/>
          <a:p>
            <a:pPr marL="0" lvl="0" indent="0" algn="ctr" defTabSz="266700">
              <a:lnSpc>
                <a:spcPct val="90000"/>
              </a:lnSpc>
              <a:spcBef>
                <a:spcPct val="0"/>
              </a:spcBef>
              <a:spcAft>
                <a:spcPct val="35000"/>
              </a:spcAft>
              <a:buNone/>
            </a:pPr>
            <a:r>
              <a:rPr lang="en-GB" sz="1400" kern="1200" dirty="0"/>
              <a:t>The issue is that there is no one definition of a next-generation firewall, so it’s important to verify what specific capabilities such firewalls have before investing in one.</a:t>
            </a:r>
          </a:p>
        </p:txBody>
      </p:sp>
      <p:sp>
        <p:nvSpPr>
          <p:cNvPr id="16" name="TextBox 15">
            <a:extLst>
              <a:ext uri="{FF2B5EF4-FFF2-40B4-BE49-F238E27FC236}">
                <a16:creationId xmlns:a16="http://schemas.microsoft.com/office/drawing/2014/main" id="{DF9602C9-5C03-4E84-9CAB-514BAAEDC6DC}"/>
              </a:ext>
            </a:extLst>
          </p:cNvPr>
          <p:cNvSpPr txBox="1"/>
          <p:nvPr/>
        </p:nvSpPr>
        <p:spPr>
          <a:xfrm>
            <a:off x="205427" y="3377815"/>
            <a:ext cx="2743395" cy="1323439"/>
          </a:xfrm>
          <a:prstGeom prst="rect">
            <a:avLst/>
          </a:prstGeom>
          <a:noFill/>
        </p:spPr>
        <p:txBody>
          <a:bodyPr wrap="square" rtlCol="0">
            <a:spAutoFit/>
          </a:bodyPr>
          <a:lstStyle/>
          <a:p>
            <a:r>
              <a:rPr lang="en-GB" sz="4000" dirty="0">
                <a:solidFill>
                  <a:schemeClr val="bg1"/>
                </a:solidFill>
                <a:latin typeface="Raleway Black" panose="020B0A03030101060003" pitchFamily="34" charset="0"/>
              </a:rPr>
              <a:t>Next-Gen Firewalls</a:t>
            </a:r>
          </a:p>
        </p:txBody>
      </p:sp>
      <p:cxnSp>
        <p:nvCxnSpPr>
          <p:cNvPr id="18" name="Straight Connector 17">
            <a:extLst>
              <a:ext uri="{FF2B5EF4-FFF2-40B4-BE49-F238E27FC236}">
                <a16:creationId xmlns:a16="http://schemas.microsoft.com/office/drawing/2014/main" id="{4075038E-7722-44F2-95EC-B61CF530D129}"/>
              </a:ext>
            </a:extLst>
          </p:cNvPr>
          <p:cNvCxnSpPr>
            <a:cxnSpLocks/>
          </p:cNvCxnSpPr>
          <p:nvPr/>
        </p:nvCxnSpPr>
        <p:spPr>
          <a:xfrm flipH="1">
            <a:off x="2999358" y="2349152"/>
            <a:ext cx="2381626" cy="11550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8F4589-980C-4A30-B5A4-C32284AAFE83}"/>
              </a:ext>
            </a:extLst>
          </p:cNvPr>
          <p:cNvCxnSpPr>
            <a:cxnSpLocks/>
          </p:cNvCxnSpPr>
          <p:nvPr/>
        </p:nvCxnSpPr>
        <p:spPr>
          <a:xfrm flipH="1">
            <a:off x="2525413" y="2207651"/>
            <a:ext cx="391925" cy="499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8568B3-20BF-4697-8794-7C52AFE54644}"/>
              </a:ext>
            </a:extLst>
          </p:cNvPr>
          <p:cNvCxnSpPr>
            <a:cxnSpLocks/>
            <a:stCxn id="14" idx="0"/>
            <a:endCxn id="51" idx="1"/>
          </p:cNvCxnSpPr>
          <p:nvPr/>
        </p:nvCxnSpPr>
        <p:spPr>
          <a:xfrm flipH="1" flipV="1">
            <a:off x="3138002" y="4039535"/>
            <a:ext cx="2802252" cy="3226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E6808F-8D74-43D9-9C2C-C0AD19966632}"/>
              </a:ext>
            </a:extLst>
          </p:cNvPr>
          <p:cNvCxnSpPr>
            <a:cxnSpLocks/>
          </p:cNvCxnSpPr>
          <p:nvPr/>
        </p:nvCxnSpPr>
        <p:spPr>
          <a:xfrm flipH="1" flipV="1">
            <a:off x="2324139" y="5183951"/>
            <a:ext cx="1003043" cy="2008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72FE56-4A29-4E48-A202-A218AB946E72}"/>
              </a:ext>
            </a:extLst>
          </p:cNvPr>
          <p:cNvCxnSpPr>
            <a:cxnSpLocks/>
            <a:endCxn id="12" idx="2"/>
          </p:cNvCxnSpPr>
          <p:nvPr/>
        </p:nvCxnSpPr>
        <p:spPr>
          <a:xfrm flipH="1" flipV="1">
            <a:off x="7391578" y="1943772"/>
            <a:ext cx="1467287" cy="4053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EC1DA07C-F781-4747-8453-028773094F3A}"/>
              </a:ext>
            </a:extLst>
          </p:cNvPr>
          <p:cNvSpPr/>
          <p:nvPr/>
        </p:nvSpPr>
        <p:spPr>
          <a:xfrm>
            <a:off x="8713478" y="1208074"/>
            <a:ext cx="3378944" cy="3378944"/>
          </a:xfrm>
          <a:prstGeom prst="ellipse">
            <a:avLst/>
          </a:prstGeom>
          <a:solidFill>
            <a:srgbClr val="4C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l" defTabSz="444500">
              <a:lnSpc>
                <a:spcPct val="90000"/>
              </a:lnSpc>
              <a:spcBef>
                <a:spcPct val="0"/>
              </a:spcBef>
              <a:spcAft>
                <a:spcPct val="15000"/>
              </a:spcAft>
              <a:buFont typeface="Arial" panose="020B0604020202020204" pitchFamily="34" charset="0"/>
              <a:buChar char="•"/>
            </a:pPr>
            <a:r>
              <a:rPr lang="en-GB" sz="2000" kern="1200" dirty="0"/>
              <a:t>Deep-packet inspection (checking the actual contents of the data packet)</a:t>
            </a:r>
          </a:p>
          <a:p>
            <a:pPr marL="285750" lvl="1" indent="-285750" algn="l" defTabSz="444500">
              <a:lnSpc>
                <a:spcPct val="90000"/>
              </a:lnSpc>
              <a:spcBef>
                <a:spcPct val="0"/>
              </a:spcBef>
              <a:spcAft>
                <a:spcPct val="15000"/>
              </a:spcAft>
              <a:buFont typeface="Arial" panose="020B0604020202020204" pitchFamily="34" charset="0"/>
              <a:buChar char="•"/>
            </a:pPr>
            <a:r>
              <a:rPr lang="en-GB" sz="2000" kern="1200" dirty="0"/>
              <a:t>TCP handshake checks</a:t>
            </a:r>
          </a:p>
          <a:p>
            <a:pPr marL="285750" lvl="1" indent="-285750" algn="l" defTabSz="444500">
              <a:lnSpc>
                <a:spcPct val="90000"/>
              </a:lnSpc>
              <a:spcBef>
                <a:spcPct val="0"/>
              </a:spcBef>
              <a:spcAft>
                <a:spcPct val="15000"/>
              </a:spcAft>
              <a:buFont typeface="Arial" panose="020B0604020202020204" pitchFamily="34" charset="0"/>
              <a:buChar char="•"/>
            </a:pPr>
            <a:r>
              <a:rPr lang="en-GB" sz="2000" kern="1200" dirty="0"/>
              <a:t>Surface-level packet inspection</a:t>
            </a:r>
          </a:p>
        </p:txBody>
      </p:sp>
    </p:spTree>
    <p:extLst>
      <p:ext uri="{BB962C8B-B14F-4D97-AF65-F5344CB8AC3E}">
        <p14:creationId xmlns:p14="http://schemas.microsoft.com/office/powerpoint/2010/main" val="35191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AD11-01BB-441B-A951-D6BFFFBC9361}"/>
              </a:ext>
            </a:extLst>
          </p:cNvPr>
          <p:cNvSpPr>
            <a:spLocks noGrp="1"/>
          </p:cNvSpPr>
          <p:nvPr>
            <p:ph type="title"/>
          </p:nvPr>
        </p:nvSpPr>
        <p:spPr/>
        <p:txBody>
          <a:bodyPr/>
          <a:lstStyle/>
          <a:p>
            <a:r>
              <a:rPr lang="en-GB" dirty="0"/>
              <a:t>Application proxies </a:t>
            </a:r>
          </a:p>
        </p:txBody>
      </p:sp>
      <p:sp>
        <p:nvSpPr>
          <p:cNvPr id="3" name="Content Placeholder 2">
            <a:extLst>
              <a:ext uri="{FF2B5EF4-FFF2-40B4-BE49-F238E27FC236}">
                <a16:creationId xmlns:a16="http://schemas.microsoft.com/office/drawing/2014/main" id="{B6AC55B3-0C66-4BAD-9949-4DECB02FB0B5}"/>
              </a:ext>
            </a:extLst>
          </p:cNvPr>
          <p:cNvSpPr>
            <a:spLocks noGrp="1"/>
          </p:cNvSpPr>
          <p:nvPr>
            <p:ph idx="1"/>
          </p:nvPr>
        </p:nvSpPr>
        <p:spPr/>
        <p:txBody>
          <a:bodyPr>
            <a:normAutofit fontScale="92500"/>
          </a:bodyPr>
          <a:lstStyle/>
          <a:p>
            <a:r>
              <a:rPr lang="en-GB" dirty="0"/>
              <a:t>Provide one of the most secure types of access you can have in a security gateway</a:t>
            </a:r>
          </a:p>
          <a:p>
            <a:r>
              <a:rPr lang="en-GB" dirty="0"/>
              <a:t>An application proxy sits between the protected network and the network you want to be protected from</a:t>
            </a:r>
          </a:p>
          <a:p>
            <a:r>
              <a:rPr lang="en-GB" dirty="0"/>
              <a:t>Every time an application makes a request, the application intercepts the request to the destination system</a:t>
            </a:r>
          </a:p>
          <a:p>
            <a:r>
              <a:rPr lang="en-GB" dirty="0"/>
              <a:t>The application proxy initiates its own request, as opposed to actually passing the client's initial request</a:t>
            </a:r>
          </a:p>
          <a:p>
            <a:r>
              <a:rPr lang="en-GB" dirty="0"/>
              <a:t>When the destination server responds back to the application proxy, the proxy responds back to the client as if it was the destination server</a:t>
            </a:r>
          </a:p>
        </p:txBody>
      </p:sp>
    </p:spTree>
    <p:extLst>
      <p:ext uri="{BB962C8B-B14F-4D97-AF65-F5344CB8AC3E}">
        <p14:creationId xmlns:p14="http://schemas.microsoft.com/office/powerpoint/2010/main" val="130211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p:txBody>
          <a:bodyPr/>
          <a:lstStyle/>
          <a:p>
            <a:r>
              <a:rPr lang="en-GB" dirty="0"/>
              <a:t>OSI model</a:t>
            </a:r>
          </a:p>
        </p:txBody>
      </p:sp>
      <p:sp>
        <p:nvSpPr>
          <p:cNvPr id="3" name="Content Placeholder 2">
            <a:extLst>
              <a:ext uri="{FF2B5EF4-FFF2-40B4-BE49-F238E27FC236}">
                <a16:creationId xmlns:a16="http://schemas.microsoft.com/office/drawing/2014/main" id="{2FD841AD-A909-4BE6-9495-8A29BD5C9203}"/>
              </a:ext>
            </a:extLst>
          </p:cNvPr>
          <p:cNvSpPr>
            <a:spLocks noGrp="1"/>
          </p:cNvSpPr>
          <p:nvPr>
            <p:ph idx="1"/>
          </p:nvPr>
        </p:nvSpPr>
        <p:spPr>
          <a:xfrm>
            <a:off x="3531989" y="1556919"/>
            <a:ext cx="7502064" cy="4935956"/>
          </a:xfrm>
        </p:spPr>
        <p:txBody>
          <a:bodyPr/>
          <a:lstStyle/>
          <a:p>
            <a:r>
              <a:rPr lang="en-GB" dirty="0"/>
              <a:t>Open Systems Interconnection Reference Model</a:t>
            </a:r>
          </a:p>
          <a:p>
            <a:endParaRPr lang="en-GB" dirty="0"/>
          </a:p>
          <a:p>
            <a:r>
              <a:rPr lang="en-GB" dirty="0"/>
              <a:t>Mnemonic</a:t>
            </a:r>
          </a:p>
          <a:p>
            <a:pPr lvl="1"/>
            <a:r>
              <a:rPr lang="en-GB" sz="3600" b="1" dirty="0">
                <a:solidFill>
                  <a:srgbClr val="FF0000"/>
                </a:solidFill>
              </a:rPr>
              <a:t>P</a:t>
            </a:r>
            <a:r>
              <a:rPr lang="en-GB" dirty="0"/>
              <a:t>lease </a:t>
            </a:r>
            <a:r>
              <a:rPr lang="en-GB" sz="3600" b="1" dirty="0">
                <a:solidFill>
                  <a:srgbClr val="FF0000"/>
                </a:solidFill>
              </a:rPr>
              <a:t>D</a:t>
            </a:r>
            <a:r>
              <a:rPr lang="en-GB" dirty="0"/>
              <a:t>o </a:t>
            </a:r>
            <a:r>
              <a:rPr lang="en-GB" sz="3600" b="1" dirty="0">
                <a:solidFill>
                  <a:srgbClr val="FF0000"/>
                </a:solidFill>
              </a:rPr>
              <a:t>N</a:t>
            </a:r>
            <a:r>
              <a:rPr lang="en-GB" dirty="0"/>
              <a:t>ot </a:t>
            </a:r>
            <a:r>
              <a:rPr lang="en-GB" sz="3600" b="1" dirty="0">
                <a:solidFill>
                  <a:srgbClr val="FF0000"/>
                </a:solidFill>
              </a:rPr>
              <a:t>T</a:t>
            </a:r>
            <a:r>
              <a:rPr lang="en-GB" dirty="0"/>
              <a:t>hrow </a:t>
            </a:r>
            <a:r>
              <a:rPr lang="en-GB" sz="3600" b="1" dirty="0">
                <a:solidFill>
                  <a:srgbClr val="FF0000"/>
                </a:solidFill>
              </a:rPr>
              <a:t>S</a:t>
            </a:r>
            <a:r>
              <a:rPr lang="en-GB" dirty="0"/>
              <a:t>ausage </a:t>
            </a:r>
            <a:r>
              <a:rPr lang="en-GB" sz="3600" b="1" dirty="0">
                <a:solidFill>
                  <a:srgbClr val="FF0000"/>
                </a:solidFill>
              </a:rPr>
              <a:t>P</a:t>
            </a:r>
            <a:r>
              <a:rPr lang="en-GB" dirty="0"/>
              <a:t>izza </a:t>
            </a:r>
            <a:r>
              <a:rPr lang="en-GB" sz="3600" b="1" dirty="0">
                <a:solidFill>
                  <a:srgbClr val="FF0000"/>
                </a:solidFill>
              </a:rPr>
              <a:t>A</a:t>
            </a:r>
            <a:r>
              <a:rPr lang="en-GB" dirty="0"/>
              <a:t>way</a:t>
            </a:r>
          </a:p>
        </p:txBody>
      </p:sp>
      <p:sp>
        <p:nvSpPr>
          <p:cNvPr id="4" name="Rectangle 3">
            <a:extLst>
              <a:ext uri="{FF2B5EF4-FFF2-40B4-BE49-F238E27FC236}">
                <a16:creationId xmlns:a16="http://schemas.microsoft.com/office/drawing/2014/main" id="{8C9FE94E-C6FE-47E0-B0A0-CBDECADE87E8}"/>
              </a:ext>
            </a:extLst>
          </p:cNvPr>
          <p:cNvSpPr/>
          <p:nvPr/>
        </p:nvSpPr>
        <p:spPr>
          <a:xfrm>
            <a:off x="522514" y="1690688"/>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7</a:t>
            </a:r>
          </a:p>
          <a:p>
            <a:pPr algn="ctr"/>
            <a:r>
              <a:rPr lang="en-GB" b="1" dirty="0">
                <a:solidFill>
                  <a:schemeClr val="tx1"/>
                </a:solidFill>
              </a:rPr>
              <a:t>Application</a:t>
            </a:r>
          </a:p>
        </p:txBody>
      </p:sp>
      <p:sp>
        <p:nvSpPr>
          <p:cNvPr id="7" name="Rectangle 6">
            <a:extLst>
              <a:ext uri="{FF2B5EF4-FFF2-40B4-BE49-F238E27FC236}">
                <a16:creationId xmlns:a16="http://schemas.microsoft.com/office/drawing/2014/main" id="{F7D9538A-F7B3-4FAD-9E16-DC99A7479A7D}"/>
              </a:ext>
            </a:extLst>
          </p:cNvPr>
          <p:cNvSpPr/>
          <p:nvPr/>
        </p:nvSpPr>
        <p:spPr>
          <a:xfrm>
            <a:off x="522508" y="2242734"/>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6</a:t>
            </a:r>
          </a:p>
          <a:p>
            <a:pPr algn="ctr"/>
            <a:r>
              <a:rPr lang="en-GB" b="1" dirty="0">
                <a:solidFill>
                  <a:schemeClr val="tx1"/>
                </a:solidFill>
              </a:rPr>
              <a:t>Presentation</a:t>
            </a:r>
          </a:p>
        </p:txBody>
      </p:sp>
      <p:sp>
        <p:nvSpPr>
          <p:cNvPr id="8" name="Rectangle 7">
            <a:extLst>
              <a:ext uri="{FF2B5EF4-FFF2-40B4-BE49-F238E27FC236}">
                <a16:creationId xmlns:a16="http://schemas.microsoft.com/office/drawing/2014/main" id="{4CBB9FE4-3710-499F-AED7-6AF5C11B8142}"/>
              </a:ext>
            </a:extLst>
          </p:cNvPr>
          <p:cNvSpPr/>
          <p:nvPr/>
        </p:nvSpPr>
        <p:spPr>
          <a:xfrm>
            <a:off x="522508" y="2802877"/>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5</a:t>
            </a:r>
          </a:p>
          <a:p>
            <a:pPr algn="ctr"/>
            <a:r>
              <a:rPr lang="en-GB" b="1" dirty="0">
                <a:solidFill>
                  <a:schemeClr val="tx1"/>
                </a:solidFill>
              </a:rPr>
              <a:t>Session</a:t>
            </a:r>
          </a:p>
        </p:txBody>
      </p:sp>
      <p:sp>
        <p:nvSpPr>
          <p:cNvPr id="9" name="Rectangle 8">
            <a:extLst>
              <a:ext uri="{FF2B5EF4-FFF2-40B4-BE49-F238E27FC236}">
                <a16:creationId xmlns:a16="http://schemas.microsoft.com/office/drawing/2014/main" id="{B4E204C1-F346-4D5D-A8D4-82742034687E}"/>
              </a:ext>
            </a:extLst>
          </p:cNvPr>
          <p:cNvSpPr/>
          <p:nvPr/>
        </p:nvSpPr>
        <p:spPr>
          <a:xfrm>
            <a:off x="522511" y="3363020"/>
            <a:ext cx="2140299" cy="560143"/>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4</a:t>
            </a:r>
          </a:p>
          <a:p>
            <a:pPr algn="ctr"/>
            <a:r>
              <a:rPr lang="en-GB" b="1" dirty="0">
                <a:solidFill>
                  <a:schemeClr val="tx1"/>
                </a:solidFill>
              </a:rPr>
              <a:t>Transport</a:t>
            </a:r>
          </a:p>
        </p:txBody>
      </p:sp>
      <p:sp>
        <p:nvSpPr>
          <p:cNvPr id="10" name="Rectangle 9">
            <a:extLst>
              <a:ext uri="{FF2B5EF4-FFF2-40B4-BE49-F238E27FC236}">
                <a16:creationId xmlns:a16="http://schemas.microsoft.com/office/drawing/2014/main" id="{0C4DC45B-6AD4-42C3-9C0B-4A6651D92FBA}"/>
              </a:ext>
            </a:extLst>
          </p:cNvPr>
          <p:cNvSpPr/>
          <p:nvPr/>
        </p:nvSpPr>
        <p:spPr>
          <a:xfrm>
            <a:off x="522510" y="3923163"/>
            <a:ext cx="2140299" cy="560143"/>
          </a:xfrm>
          <a:prstGeom prst="rect">
            <a:avLst/>
          </a:prstGeom>
          <a:solidFill>
            <a:schemeClr val="accent6">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3</a:t>
            </a:r>
          </a:p>
          <a:p>
            <a:pPr algn="ctr"/>
            <a:r>
              <a:rPr lang="en-GB" b="1" dirty="0">
                <a:solidFill>
                  <a:schemeClr val="tx1"/>
                </a:solidFill>
              </a:rPr>
              <a:t>Network</a:t>
            </a:r>
          </a:p>
        </p:txBody>
      </p:sp>
      <p:sp>
        <p:nvSpPr>
          <p:cNvPr id="11" name="Rectangle 10">
            <a:extLst>
              <a:ext uri="{FF2B5EF4-FFF2-40B4-BE49-F238E27FC236}">
                <a16:creationId xmlns:a16="http://schemas.microsoft.com/office/drawing/2014/main" id="{12FB4CB5-EBB9-4438-9C54-A20E56231BC6}"/>
              </a:ext>
            </a:extLst>
          </p:cNvPr>
          <p:cNvSpPr/>
          <p:nvPr/>
        </p:nvSpPr>
        <p:spPr>
          <a:xfrm>
            <a:off x="522509" y="4483306"/>
            <a:ext cx="2140299" cy="560143"/>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2</a:t>
            </a:r>
          </a:p>
          <a:p>
            <a:pPr algn="ctr"/>
            <a:r>
              <a:rPr lang="en-GB" b="1" dirty="0">
                <a:solidFill>
                  <a:schemeClr val="tx1"/>
                </a:solidFill>
              </a:rPr>
              <a:t>Data Link</a:t>
            </a:r>
          </a:p>
        </p:txBody>
      </p:sp>
      <p:sp>
        <p:nvSpPr>
          <p:cNvPr id="12" name="Rectangle 11">
            <a:extLst>
              <a:ext uri="{FF2B5EF4-FFF2-40B4-BE49-F238E27FC236}">
                <a16:creationId xmlns:a16="http://schemas.microsoft.com/office/drawing/2014/main" id="{0E95E40E-7381-400E-8DAA-E92B5536A907}"/>
              </a:ext>
            </a:extLst>
          </p:cNvPr>
          <p:cNvSpPr/>
          <p:nvPr/>
        </p:nvSpPr>
        <p:spPr>
          <a:xfrm>
            <a:off x="522508" y="5043449"/>
            <a:ext cx="2140299" cy="560143"/>
          </a:xfrm>
          <a:prstGeom prst="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1</a:t>
            </a:r>
          </a:p>
          <a:p>
            <a:pPr algn="ctr"/>
            <a:r>
              <a:rPr lang="en-GB" b="1" dirty="0">
                <a:solidFill>
                  <a:schemeClr val="tx1"/>
                </a:solidFill>
              </a:rPr>
              <a:t>Physical</a:t>
            </a:r>
          </a:p>
        </p:txBody>
      </p:sp>
      <p:sp>
        <p:nvSpPr>
          <p:cNvPr id="5" name="Up Arrow 4"/>
          <p:cNvSpPr/>
          <p:nvPr/>
        </p:nvSpPr>
        <p:spPr>
          <a:xfrm>
            <a:off x="2892829" y="2250831"/>
            <a:ext cx="448887" cy="3277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7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4000"/>
                                        <p:tgtEl>
                                          <p:spTgt spid="3">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272565" y="5198395"/>
            <a:ext cx="4019552" cy="775333"/>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switching layer</a:t>
            </a:r>
          </a:p>
          <a:p>
            <a:pPr algn="ctr"/>
            <a:r>
              <a:rPr lang="en-GB" dirty="0">
                <a:solidFill>
                  <a:schemeClr val="tx1"/>
                </a:solidFill>
              </a:rPr>
              <a:t>(Frame, MAC address, EUI-48, EUI-64, Switch)</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“post office” layer</a:t>
            </a:r>
          </a:p>
          <a:p>
            <a:pPr algn="ctr"/>
            <a:r>
              <a:rPr lang="en-GB" dirty="0">
                <a:solidFill>
                  <a:schemeClr val="tx1"/>
                </a:solidFill>
              </a:rPr>
              <a:t>(TCP segment, UDP datagram)</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Encoding and encryption</a:t>
            </a:r>
          </a:p>
          <a:p>
            <a:pPr algn="ctr"/>
            <a:r>
              <a:rPr lang="en-GB" dirty="0">
                <a:solidFill>
                  <a:schemeClr val="tx1"/>
                </a:solidFill>
              </a:rPr>
              <a:t>(SSL/TLS)</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layer we see – Google Mail, Twitter, Facebook</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Communication between devices (Control protocols, tunnelling protocols)</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routing layer </a:t>
            </a:r>
          </a:p>
          <a:p>
            <a:pPr algn="ctr"/>
            <a:r>
              <a:rPr lang="en-GB" dirty="0">
                <a:solidFill>
                  <a:schemeClr val="tx1"/>
                </a:solidFill>
              </a:rPr>
              <a:t>(IP address, router, packet)</a:t>
            </a:r>
          </a:p>
        </p:txBody>
      </p:sp>
      <p:sp>
        <p:nvSpPr>
          <p:cNvPr id="18" name="PhysInfo"/>
          <p:cNvSpPr/>
          <p:nvPr/>
        </p:nvSpPr>
        <p:spPr>
          <a:xfrm>
            <a:off x="7562848" y="6037224"/>
            <a:ext cx="4248152" cy="750891"/>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Signalling, cabling, connectors </a:t>
            </a:r>
          </a:p>
          <a:p>
            <a:pPr algn="ctr"/>
            <a:r>
              <a:rPr lang="en-GB" dirty="0">
                <a:solidFill>
                  <a:schemeClr val="tx1"/>
                </a:solidFill>
              </a:rPr>
              <a:t>(Cable, NIC, Hub)</a:t>
            </a:r>
          </a:p>
        </p:txBody>
      </p:sp>
      <p:sp>
        <p:nvSpPr>
          <p:cNvPr id="2" name="Title 1"/>
          <p:cNvSpPr>
            <a:spLocks noGrp="1"/>
          </p:cNvSpPr>
          <p:nvPr>
            <p:ph type="title"/>
          </p:nvPr>
        </p:nvSpPr>
        <p:spPr>
          <a:xfrm>
            <a:off x="792245" y="-6649"/>
            <a:ext cx="8970879" cy="1325563"/>
          </a:xfrm>
        </p:spPr>
        <p:txBody>
          <a:bodyPr/>
          <a:lstStyle/>
          <a:p>
            <a:r>
              <a:rPr lang="en-GB" dirty="0"/>
              <a:t>The OSI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Application</a:t>
            </a:r>
            <a:endParaRPr lang="en-GB" b="1" dirty="0">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Physical</a:t>
            </a:r>
          </a:p>
        </p:txBody>
      </p:sp>
    </p:spTree>
    <p:extLst>
      <p:ext uri="{BB962C8B-B14F-4D97-AF65-F5344CB8AC3E}">
        <p14:creationId xmlns:p14="http://schemas.microsoft.com/office/powerpoint/2010/main" val="3725234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animBg="1"/>
      <p:bldP spid="14" grpId="1" animBg="1"/>
      <p:bldP spid="15" grpId="0" animBg="1"/>
      <p:bldP spid="15" grpId="1" animBg="1"/>
      <p:bldP spid="19" grpId="0" animBg="1"/>
      <p:bldP spid="19"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p:txBody>
          <a:bodyPr/>
          <a:lstStyle/>
          <a:p>
            <a:r>
              <a:rPr lang="en-GB" dirty="0"/>
              <a:t>OSI model</a:t>
            </a:r>
          </a:p>
        </p:txBody>
      </p:sp>
      <p:sp>
        <p:nvSpPr>
          <p:cNvPr id="6" name="object 3">
            <a:extLst>
              <a:ext uri="{FF2B5EF4-FFF2-40B4-BE49-F238E27FC236}">
                <a16:creationId xmlns:a16="http://schemas.microsoft.com/office/drawing/2014/main" id="{3882246C-D1C0-4FCE-9B8F-848A7770D75C}"/>
              </a:ext>
            </a:extLst>
          </p:cNvPr>
          <p:cNvSpPr>
            <a:spLocks noGrp="1"/>
          </p:cNvSpPr>
          <p:nvPr>
            <p:ph idx="1"/>
          </p:nvPr>
        </p:nvSpPr>
        <p:spPr>
          <a:xfrm>
            <a:off x="1063689" y="1352939"/>
            <a:ext cx="9918441" cy="5505061"/>
          </a:xfrm>
          <a:prstGeom prst="rect">
            <a:avLst/>
          </a:prstGeom>
          <a:blipFill>
            <a:blip r:embed="rId2" cstate="print"/>
            <a:stretch>
              <a:fillRect/>
            </a:stretch>
          </a:blipFill>
        </p:spPr>
        <p:txBody>
          <a:bodyPr wrap="square" lIns="0" tIns="0" rIns="0" bIns="0" rtlCol="0"/>
          <a:lstStyle/>
          <a:p>
            <a:endParaRPr lang="en-GB" dirty="0"/>
          </a:p>
        </p:txBody>
      </p:sp>
    </p:spTree>
    <p:extLst>
      <p:ext uri="{BB962C8B-B14F-4D97-AF65-F5344CB8AC3E}">
        <p14:creationId xmlns:p14="http://schemas.microsoft.com/office/powerpoint/2010/main" val="110517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lnSpcReduction="10000"/>
          </a:bodyPr>
          <a:lstStyle/>
          <a:p>
            <a:r>
              <a:rPr lang="en-GB" sz="3600" dirty="0"/>
              <a:t>The physics of the network</a:t>
            </a:r>
          </a:p>
          <a:p>
            <a:pPr lvl="1"/>
            <a:r>
              <a:rPr lang="en-GB" sz="3200" dirty="0"/>
              <a:t>Signalling, cabling, connectors</a:t>
            </a:r>
          </a:p>
          <a:p>
            <a:pPr lvl="1"/>
            <a:r>
              <a:rPr lang="en-GB" sz="3200" dirty="0"/>
              <a:t>This layer isn’t about protocols</a:t>
            </a:r>
          </a:p>
          <a:p>
            <a:pPr lvl="1"/>
            <a:endParaRPr lang="en-GB" sz="3200" dirty="0"/>
          </a:p>
          <a:p>
            <a:pPr lvl="1"/>
            <a:endParaRPr lang="en-GB" sz="3200" dirty="0"/>
          </a:p>
          <a:p>
            <a:r>
              <a:rPr lang="en-GB" sz="3600" dirty="0"/>
              <a:t>You have a physical layer problem</a:t>
            </a:r>
          </a:p>
          <a:p>
            <a:pPr lvl="1"/>
            <a:r>
              <a:rPr lang="en-GB" sz="3200" dirty="0"/>
              <a:t>Fix your cabling, punch-downs, etc.</a:t>
            </a:r>
          </a:p>
          <a:p>
            <a:pPr lvl="1"/>
            <a:r>
              <a:rPr lang="en-GB" sz="3200" dirty="0"/>
              <a:t>Run loopback tests, test/replace cables, swap adapter cards</a:t>
            </a:r>
          </a:p>
        </p:txBody>
      </p:sp>
      <p:pic>
        <p:nvPicPr>
          <p:cNvPr id="5" name="Picture 4">
            <a:extLst>
              <a:ext uri="{FF2B5EF4-FFF2-40B4-BE49-F238E27FC236}">
                <a16:creationId xmlns:a16="http://schemas.microsoft.com/office/drawing/2014/main" id="{4755FAC7-BB21-4300-AF0D-163269FE7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58074" y="1683500"/>
            <a:ext cx="4034797" cy="3293294"/>
          </a:xfrm>
          <a:prstGeom prst="rect">
            <a:avLst/>
          </a:prstGeom>
        </p:spPr>
      </p:pic>
    </p:spTree>
    <p:extLst>
      <p:ext uri="{BB962C8B-B14F-4D97-AF65-F5344CB8AC3E}">
        <p14:creationId xmlns:p14="http://schemas.microsoft.com/office/powerpoint/2010/main" val="312900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D8D77BB-DDCA-4253-B86A-BB868A067B2F}"/>
              </a:ext>
            </a:extLst>
          </p:cNvPr>
          <p:cNvSpPr/>
          <p:nvPr/>
        </p:nvSpPr>
        <p:spPr>
          <a:xfrm>
            <a:off x="304800" y="2527300"/>
            <a:ext cx="11590421" cy="2664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408400" y="6016224"/>
            <a:ext cx="11590421" cy="746288"/>
          </a:xfrm>
        </p:spPr>
        <p:txBody>
          <a:bodyPr>
            <a:normAutofit lnSpcReduction="10000"/>
          </a:bodyPr>
          <a:lstStyle/>
          <a:p>
            <a:pPr marL="0" indent="0">
              <a:buNone/>
            </a:pPr>
            <a:r>
              <a:rPr lang="en-GB" sz="2400" dirty="0"/>
              <a:t>The physical layer is responsible for movements of  individual bits from one hop (node) to the next</a:t>
            </a:r>
          </a:p>
        </p:txBody>
      </p:sp>
      <p:sp>
        <p:nvSpPr>
          <p:cNvPr id="4" name="Rectangle 3">
            <a:extLst>
              <a:ext uri="{FF2B5EF4-FFF2-40B4-BE49-F238E27FC236}">
                <a16:creationId xmlns:a16="http://schemas.microsoft.com/office/drawing/2014/main" id="{7C8BA490-3C52-420D-B100-C7D4BEF3997D}"/>
              </a:ext>
            </a:extLst>
          </p:cNvPr>
          <p:cNvSpPr/>
          <p:nvPr/>
        </p:nvSpPr>
        <p:spPr>
          <a:xfrm>
            <a:off x="499552"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1673888"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1010101100001101</a:t>
            </a:r>
          </a:p>
        </p:txBody>
      </p:sp>
      <p:sp>
        <p:nvSpPr>
          <p:cNvPr id="9" name="Rectangle 8">
            <a:extLst>
              <a:ext uri="{FF2B5EF4-FFF2-40B4-BE49-F238E27FC236}">
                <a16:creationId xmlns:a16="http://schemas.microsoft.com/office/drawing/2014/main" id="{973F5F18-7B4E-4F0A-B2E0-FC131209508E}"/>
              </a:ext>
            </a:extLst>
          </p:cNvPr>
          <p:cNvSpPr/>
          <p:nvPr/>
        </p:nvSpPr>
        <p:spPr>
          <a:xfrm>
            <a:off x="801003"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110</a:t>
            </a:r>
          </a:p>
        </p:txBody>
      </p:sp>
      <p:sp>
        <p:nvSpPr>
          <p:cNvPr id="10" name="Rectangle 9">
            <a:extLst>
              <a:ext uri="{FF2B5EF4-FFF2-40B4-BE49-F238E27FC236}">
                <a16:creationId xmlns:a16="http://schemas.microsoft.com/office/drawing/2014/main" id="{33DB3704-D50C-4FD7-806D-58D6EE5AFA20}"/>
              </a:ext>
            </a:extLst>
          </p:cNvPr>
          <p:cNvSpPr/>
          <p:nvPr/>
        </p:nvSpPr>
        <p:spPr>
          <a:xfrm>
            <a:off x="7947408"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D05BAE0-455E-42B4-A035-A425AAFA1A57}"/>
              </a:ext>
            </a:extLst>
          </p:cNvPr>
          <p:cNvSpPr/>
          <p:nvPr/>
        </p:nvSpPr>
        <p:spPr>
          <a:xfrm>
            <a:off x="9121744"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1010101100001101</a:t>
            </a:r>
          </a:p>
        </p:txBody>
      </p:sp>
      <p:sp>
        <p:nvSpPr>
          <p:cNvPr id="12" name="Rectangle 11">
            <a:extLst>
              <a:ext uri="{FF2B5EF4-FFF2-40B4-BE49-F238E27FC236}">
                <a16:creationId xmlns:a16="http://schemas.microsoft.com/office/drawing/2014/main" id="{4A22DAA7-1C2F-48EF-B85D-636A1057E2A8}"/>
              </a:ext>
            </a:extLst>
          </p:cNvPr>
          <p:cNvSpPr/>
          <p:nvPr/>
        </p:nvSpPr>
        <p:spPr>
          <a:xfrm>
            <a:off x="8248859"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110</a:t>
            </a:r>
          </a:p>
        </p:txBody>
      </p:sp>
      <p:grpSp>
        <p:nvGrpSpPr>
          <p:cNvPr id="23" name="Group 22">
            <a:extLst>
              <a:ext uri="{FF2B5EF4-FFF2-40B4-BE49-F238E27FC236}">
                <a16:creationId xmlns:a16="http://schemas.microsoft.com/office/drawing/2014/main" id="{CF4327FB-4A76-4DA2-AAEA-80F398E83280}"/>
              </a:ext>
            </a:extLst>
          </p:cNvPr>
          <p:cNvGrpSpPr/>
          <p:nvPr/>
        </p:nvGrpSpPr>
        <p:grpSpPr>
          <a:xfrm>
            <a:off x="4274426" y="4120637"/>
            <a:ext cx="3477149" cy="585596"/>
            <a:chOff x="1858945" y="3532500"/>
            <a:chExt cx="2391508" cy="375699"/>
          </a:xfrm>
        </p:grpSpPr>
        <p:sp>
          <p:nvSpPr>
            <p:cNvPr id="22" name="Freeform: Shape 21">
              <a:extLst>
                <a:ext uri="{FF2B5EF4-FFF2-40B4-BE49-F238E27FC236}">
                  <a16:creationId xmlns:a16="http://schemas.microsoft.com/office/drawing/2014/main" id="{35AAEA0B-126D-4205-A885-AF26D077777D}"/>
                </a:ext>
              </a:extLst>
            </p:cNvPr>
            <p:cNvSpPr/>
            <p:nvPr/>
          </p:nvSpPr>
          <p:spPr>
            <a:xfrm>
              <a:off x="1858945" y="3537020"/>
              <a:ext cx="150726" cy="371179"/>
            </a:xfrm>
            <a:custGeom>
              <a:avLst/>
              <a:gdLst>
                <a:gd name="connsiteX0" fmla="*/ 75363 w 150726"/>
                <a:gd name="connsiteY0" fmla="*/ 0 h 371179"/>
                <a:gd name="connsiteX1" fmla="*/ 150726 w 150726"/>
                <a:gd name="connsiteY1" fmla="*/ 185590 h 371179"/>
                <a:gd name="connsiteX2" fmla="*/ 90551 w 150726"/>
                <a:gd name="connsiteY2" fmla="*/ 367409 h 371179"/>
                <a:gd name="connsiteX3" fmla="*/ 75367 w 150726"/>
                <a:gd name="connsiteY3" fmla="*/ 371179 h 371179"/>
                <a:gd name="connsiteX4" fmla="*/ 75359 w 150726"/>
                <a:gd name="connsiteY4" fmla="*/ 371179 h 371179"/>
                <a:gd name="connsiteX5" fmla="*/ 70338 w 150726"/>
                <a:gd name="connsiteY5" fmla="*/ 369932 h 371179"/>
                <a:gd name="connsiteX6" fmla="*/ 60175 w 150726"/>
                <a:gd name="connsiteY6" fmla="*/ 367409 h 371179"/>
                <a:gd name="connsiteX7" fmla="*/ 0 w 150726"/>
                <a:gd name="connsiteY7" fmla="*/ 185590 h 371179"/>
                <a:gd name="connsiteX8" fmla="*/ 60175 w 150726"/>
                <a:gd name="connsiteY8" fmla="*/ 3771 h 371179"/>
                <a:gd name="connsiteX9" fmla="*/ 70338 w 150726"/>
                <a:gd name="connsiteY9" fmla="*/ 1248 h 37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26" h="371179">
                  <a:moveTo>
                    <a:pt x="75363" y="0"/>
                  </a:moveTo>
                  <a:cubicBezTo>
                    <a:pt x="116985" y="0"/>
                    <a:pt x="150726" y="83091"/>
                    <a:pt x="150726" y="185590"/>
                  </a:cubicBezTo>
                  <a:cubicBezTo>
                    <a:pt x="150726" y="275277"/>
                    <a:pt x="124893" y="350104"/>
                    <a:pt x="90551" y="367409"/>
                  </a:cubicBezTo>
                  <a:lnTo>
                    <a:pt x="75367" y="371179"/>
                  </a:lnTo>
                  <a:lnTo>
                    <a:pt x="75359" y="371179"/>
                  </a:lnTo>
                  <a:lnTo>
                    <a:pt x="70338" y="369932"/>
                  </a:lnTo>
                  <a:lnTo>
                    <a:pt x="60175" y="367409"/>
                  </a:lnTo>
                  <a:cubicBezTo>
                    <a:pt x="25833" y="350104"/>
                    <a:pt x="0" y="275277"/>
                    <a:pt x="0" y="185590"/>
                  </a:cubicBezTo>
                  <a:cubicBezTo>
                    <a:pt x="0" y="95904"/>
                    <a:pt x="25833" y="21076"/>
                    <a:pt x="60175" y="3771"/>
                  </a:cubicBezTo>
                  <a:lnTo>
                    <a:pt x="70338" y="1248"/>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EA46C83D-C36D-423B-90AF-12D326217329}"/>
                </a:ext>
              </a:extLst>
            </p:cNvPr>
            <p:cNvSpPr/>
            <p:nvPr/>
          </p:nvSpPr>
          <p:spPr>
            <a:xfrm>
              <a:off x="1934308" y="3532500"/>
              <a:ext cx="2316145" cy="375699"/>
            </a:xfrm>
            <a:custGeom>
              <a:avLst/>
              <a:gdLst>
                <a:gd name="connsiteX0" fmla="*/ 2240782 w 2316145"/>
                <a:gd name="connsiteY0" fmla="*/ 0 h 375699"/>
                <a:gd name="connsiteX1" fmla="*/ 2316145 w 2316145"/>
                <a:gd name="connsiteY1" fmla="*/ 185590 h 375699"/>
                <a:gd name="connsiteX2" fmla="*/ 2255970 w 2316145"/>
                <a:gd name="connsiteY2" fmla="*/ 367410 h 375699"/>
                <a:gd name="connsiteX3" fmla="*/ 2245805 w 2316145"/>
                <a:gd name="connsiteY3" fmla="*/ 369933 h 375699"/>
                <a:gd name="connsiteX4" fmla="*/ 2245805 w 2316145"/>
                <a:gd name="connsiteY4" fmla="*/ 375699 h 375699"/>
                <a:gd name="connsiteX5" fmla="*/ 4 w 2316145"/>
                <a:gd name="connsiteY5" fmla="*/ 375699 h 375699"/>
                <a:gd name="connsiteX6" fmla="*/ 15188 w 2316145"/>
                <a:gd name="connsiteY6" fmla="*/ 371929 h 375699"/>
                <a:gd name="connsiteX7" fmla="*/ 75363 w 2316145"/>
                <a:gd name="connsiteY7" fmla="*/ 190110 h 375699"/>
                <a:gd name="connsiteX8" fmla="*/ 0 w 2316145"/>
                <a:gd name="connsiteY8" fmla="*/ 4520 h 375699"/>
                <a:gd name="connsiteX9" fmla="*/ 2224613 w 2316145"/>
                <a:gd name="connsiteY9" fmla="*/ 4520 h 375699"/>
                <a:gd name="connsiteX10" fmla="*/ 2225594 w 2316145"/>
                <a:gd name="connsiteY10" fmla="*/ 3771 h 375699"/>
                <a:gd name="connsiteX11" fmla="*/ 2240782 w 2316145"/>
                <a:gd name="connsiteY11" fmla="*/ 0 h 37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6145" h="375699">
                  <a:moveTo>
                    <a:pt x="2240782" y="0"/>
                  </a:moveTo>
                  <a:cubicBezTo>
                    <a:pt x="2282404" y="0"/>
                    <a:pt x="2316145" y="83091"/>
                    <a:pt x="2316145" y="185590"/>
                  </a:cubicBezTo>
                  <a:cubicBezTo>
                    <a:pt x="2316145" y="275277"/>
                    <a:pt x="2290312" y="350104"/>
                    <a:pt x="2255970" y="367410"/>
                  </a:cubicBezTo>
                  <a:lnTo>
                    <a:pt x="2245805" y="369933"/>
                  </a:lnTo>
                  <a:lnTo>
                    <a:pt x="2245805" y="375699"/>
                  </a:lnTo>
                  <a:lnTo>
                    <a:pt x="4" y="375699"/>
                  </a:lnTo>
                  <a:lnTo>
                    <a:pt x="15188" y="371929"/>
                  </a:lnTo>
                  <a:cubicBezTo>
                    <a:pt x="49530" y="354624"/>
                    <a:pt x="75363" y="279797"/>
                    <a:pt x="75363" y="190110"/>
                  </a:cubicBezTo>
                  <a:cubicBezTo>
                    <a:pt x="75363" y="87611"/>
                    <a:pt x="41622" y="4520"/>
                    <a:pt x="0" y="4520"/>
                  </a:cubicBezTo>
                  <a:lnTo>
                    <a:pt x="2224613" y="4520"/>
                  </a:lnTo>
                  <a:lnTo>
                    <a:pt x="2225594" y="3771"/>
                  </a:lnTo>
                  <a:cubicBezTo>
                    <a:pt x="2230500" y="1298"/>
                    <a:pt x="2235579" y="0"/>
                    <a:pt x="2240782" y="0"/>
                  </a:cubicBez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D20E6513-CABE-4770-AFA3-203C525732D8}"/>
              </a:ext>
            </a:extLst>
          </p:cNvPr>
          <p:cNvGrpSpPr/>
          <p:nvPr/>
        </p:nvGrpSpPr>
        <p:grpSpPr>
          <a:xfrm>
            <a:off x="5410927" y="4268865"/>
            <a:ext cx="1313721" cy="259515"/>
            <a:chOff x="889000" y="4298950"/>
            <a:chExt cx="2111375" cy="541406"/>
          </a:xfrm>
        </p:grpSpPr>
        <p:cxnSp>
          <p:nvCxnSpPr>
            <p:cNvPr id="25" name="Straight Connector 24">
              <a:extLst>
                <a:ext uri="{FF2B5EF4-FFF2-40B4-BE49-F238E27FC236}">
                  <a16:creationId xmlns:a16="http://schemas.microsoft.com/office/drawing/2014/main" id="{F1A527E4-EFDD-48E2-AB5A-B8F416B475A0}"/>
                </a:ext>
              </a:extLst>
            </p:cNvPr>
            <p:cNvCxnSpPr>
              <a:cxnSpLocks/>
            </p:cNvCxnSpPr>
            <p:nvPr/>
          </p:nvCxnSpPr>
          <p:spPr>
            <a:xfrm>
              <a:off x="889000" y="4559300"/>
              <a:ext cx="2111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5F8B387-CB0F-4821-B3FE-F06A64900C02}"/>
                </a:ext>
              </a:extLst>
            </p:cNvPr>
            <p:cNvSpPr/>
            <p:nvPr/>
          </p:nvSpPr>
          <p:spPr>
            <a:xfrm>
              <a:off x="1161245" y="4308475"/>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8B1BC35-5FF2-4C0F-96BF-3A9A6836B9BA}"/>
                </a:ext>
              </a:extLst>
            </p:cNvPr>
            <p:cNvSpPr/>
            <p:nvPr/>
          </p:nvSpPr>
          <p:spPr>
            <a:xfrm>
              <a:off x="1666070" y="430060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E7EB02C-88B7-4927-9F1E-0BA7BE86E14B}"/>
                </a:ext>
              </a:extLst>
            </p:cNvPr>
            <p:cNvSpPr/>
            <p:nvPr/>
          </p:nvSpPr>
          <p:spPr>
            <a:xfrm>
              <a:off x="1407188" y="456777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F89C856-028D-4ADA-A0DA-F575AF3FBDA4}"/>
                </a:ext>
              </a:extLst>
            </p:cNvPr>
            <p:cNvSpPr/>
            <p:nvPr/>
          </p:nvSpPr>
          <p:spPr>
            <a:xfrm>
              <a:off x="1914525"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926D6CD-E0D3-45B4-BBF7-C758B3B0C98D}"/>
                </a:ext>
              </a:extLst>
            </p:cNvPr>
            <p:cNvSpPr/>
            <p:nvPr/>
          </p:nvSpPr>
          <p:spPr>
            <a:xfrm>
              <a:off x="2418979" y="4298950"/>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7CD2221-92D6-478D-AA2D-2612BB398957}"/>
                </a:ext>
              </a:extLst>
            </p:cNvPr>
            <p:cNvSpPr/>
            <p:nvPr/>
          </p:nvSpPr>
          <p:spPr>
            <a:xfrm>
              <a:off x="2173407"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reeform: Shape 41">
            <a:extLst>
              <a:ext uri="{FF2B5EF4-FFF2-40B4-BE49-F238E27FC236}">
                <a16:creationId xmlns:a16="http://schemas.microsoft.com/office/drawing/2014/main" id="{5BBC4184-CD05-4F6D-A3B7-247174548DA0}"/>
              </a:ext>
            </a:extLst>
          </p:cNvPr>
          <p:cNvSpPr/>
          <p:nvPr/>
        </p:nvSpPr>
        <p:spPr>
          <a:xfrm>
            <a:off x="2107133" y="3732104"/>
            <a:ext cx="1793366" cy="983020"/>
          </a:xfrm>
          <a:custGeom>
            <a:avLst/>
            <a:gdLst>
              <a:gd name="connsiteX0" fmla="*/ 0 w 1440159"/>
              <a:gd name="connsiteY0" fmla="*/ 0 h 983020"/>
              <a:gd name="connsiteX1" fmla="*/ 266342 w 1440159"/>
              <a:gd name="connsiteY1" fmla="*/ 0 h 983020"/>
              <a:gd name="connsiteX2" fmla="*/ 266342 w 1440159"/>
              <a:gd name="connsiteY2" fmla="*/ 549107 h 983020"/>
              <a:gd name="connsiteX3" fmla="*/ 1236607 w 1440159"/>
              <a:gd name="connsiteY3" fmla="*/ 549107 h 983020"/>
              <a:gd name="connsiteX4" fmla="*/ 1236607 w 1440159"/>
              <a:gd name="connsiteY4" fmla="*/ 404469 h 983020"/>
              <a:gd name="connsiteX5" fmla="*/ 1440159 w 1440159"/>
              <a:gd name="connsiteY5" fmla="*/ 693745 h 983020"/>
              <a:gd name="connsiteX6" fmla="*/ 1236607 w 1440159"/>
              <a:gd name="connsiteY6" fmla="*/ 983020 h 983020"/>
              <a:gd name="connsiteX7" fmla="*/ 1236607 w 1440159"/>
              <a:gd name="connsiteY7" fmla="*/ 838382 h 983020"/>
              <a:gd name="connsiteX8" fmla="*/ 4918 w 1440159"/>
              <a:gd name="connsiteY8" fmla="*/ 838382 h 983020"/>
              <a:gd name="connsiteX9" fmla="*/ 4918 w 1440159"/>
              <a:gd name="connsiteY9" fmla="*/ 831888 h 983020"/>
              <a:gd name="connsiteX10" fmla="*/ 0 w 1440159"/>
              <a:gd name="connsiteY10" fmla="*/ 831888 h 98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59" h="983020">
                <a:moveTo>
                  <a:pt x="0" y="0"/>
                </a:moveTo>
                <a:lnTo>
                  <a:pt x="266342" y="0"/>
                </a:lnTo>
                <a:lnTo>
                  <a:pt x="266342" y="549107"/>
                </a:lnTo>
                <a:lnTo>
                  <a:pt x="1236607" y="549107"/>
                </a:lnTo>
                <a:lnTo>
                  <a:pt x="1236607" y="404469"/>
                </a:lnTo>
                <a:lnTo>
                  <a:pt x="1440159" y="693745"/>
                </a:lnTo>
                <a:lnTo>
                  <a:pt x="1236607" y="983020"/>
                </a:lnTo>
                <a:lnTo>
                  <a:pt x="1236607" y="838382"/>
                </a:lnTo>
                <a:lnTo>
                  <a:pt x="4918" y="838382"/>
                </a:lnTo>
                <a:lnTo>
                  <a:pt x="4918" y="831888"/>
                </a:lnTo>
                <a:lnTo>
                  <a:pt x="0" y="831888"/>
                </a:lnTo>
                <a:close/>
              </a:path>
            </a:pathLst>
          </a:cu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Bent-Up 43">
            <a:extLst>
              <a:ext uri="{FF2B5EF4-FFF2-40B4-BE49-F238E27FC236}">
                <a16:creationId xmlns:a16="http://schemas.microsoft.com/office/drawing/2014/main" id="{5E05815D-175B-4C12-AC74-D7A3E5D9BB41}"/>
              </a:ext>
            </a:extLst>
          </p:cNvPr>
          <p:cNvSpPr/>
          <p:nvPr/>
        </p:nvSpPr>
        <p:spPr>
          <a:xfrm>
            <a:off x="8125502" y="3728397"/>
            <a:ext cx="2017124" cy="884878"/>
          </a:xfrm>
          <a:prstGeom prst="bentUpArrow">
            <a:avLst>
              <a:gd name="adj1" fmla="val 36841"/>
              <a:gd name="adj2" fmla="val 47605"/>
              <a:gd name="adj3" fmla="val 25000"/>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1352144" y="1556822"/>
            <a:ext cx="2145396" cy="369332"/>
          </a:xfrm>
          <a:prstGeom prst="rect">
            <a:avLst/>
          </a:prstGeom>
          <a:noFill/>
        </p:spPr>
        <p:txBody>
          <a:bodyPr wrap="none" rtlCol="0">
            <a:spAutoFit/>
          </a:bodyPr>
          <a:lstStyle/>
          <a:p>
            <a:r>
              <a:rPr lang="en-GB" dirty="0"/>
              <a:t>From Data Link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9121744" y="1666066"/>
            <a:ext cx="1870512" cy="369332"/>
          </a:xfrm>
          <a:prstGeom prst="rect">
            <a:avLst/>
          </a:prstGeom>
          <a:noFill/>
        </p:spPr>
        <p:txBody>
          <a:bodyPr wrap="none" rtlCol="0">
            <a:spAutoFit/>
          </a:bodyPr>
          <a:lstStyle/>
          <a:p>
            <a:r>
              <a:rPr lang="en-GB" dirty="0"/>
              <a:t>To Data Link Layer</a:t>
            </a:r>
          </a:p>
        </p:txBody>
      </p:sp>
      <p:sp>
        <p:nvSpPr>
          <p:cNvPr id="47" name="TextBox 46">
            <a:extLst>
              <a:ext uri="{FF2B5EF4-FFF2-40B4-BE49-F238E27FC236}">
                <a16:creationId xmlns:a16="http://schemas.microsoft.com/office/drawing/2014/main" id="{436D997B-F2D4-40BF-90C8-26BB055C83DE}"/>
              </a:ext>
            </a:extLst>
          </p:cNvPr>
          <p:cNvSpPr txBox="1"/>
          <p:nvPr/>
        </p:nvSpPr>
        <p:spPr>
          <a:xfrm>
            <a:off x="4940302" y="4685344"/>
            <a:ext cx="2239909" cy="369332"/>
          </a:xfrm>
          <a:prstGeom prst="rect">
            <a:avLst/>
          </a:prstGeom>
          <a:noFill/>
        </p:spPr>
        <p:txBody>
          <a:bodyPr wrap="none" rtlCol="0">
            <a:spAutoFit/>
          </a:bodyPr>
          <a:lstStyle/>
          <a:p>
            <a:r>
              <a:rPr lang="en-GB" dirty="0"/>
              <a:t>Transmission Medium</a:t>
            </a:r>
          </a:p>
        </p:txBody>
      </p:sp>
      <p:sp>
        <p:nvSpPr>
          <p:cNvPr id="49" name="TextBox 48">
            <a:extLst>
              <a:ext uri="{FF2B5EF4-FFF2-40B4-BE49-F238E27FC236}">
                <a16:creationId xmlns:a16="http://schemas.microsoft.com/office/drawing/2014/main" id="{AE2C57A7-7999-416A-BA5B-F2A77ED370B6}"/>
              </a:ext>
            </a:extLst>
          </p:cNvPr>
          <p:cNvSpPr txBox="1"/>
          <p:nvPr/>
        </p:nvSpPr>
        <p:spPr>
          <a:xfrm>
            <a:off x="5236944" y="2927015"/>
            <a:ext cx="1478866" cy="369332"/>
          </a:xfrm>
          <a:prstGeom prst="rect">
            <a:avLst/>
          </a:prstGeom>
          <a:noFill/>
        </p:spPr>
        <p:txBody>
          <a:bodyPr wrap="none" rtlCol="0">
            <a:spAutoFit/>
          </a:bodyPr>
          <a:lstStyle/>
          <a:p>
            <a:r>
              <a:rPr lang="en-GB" dirty="0"/>
              <a:t>Physical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2107133" y="195580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9716109" y="198007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6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3500"/>
                            </p:stCondLst>
                            <p:childTnLst>
                              <p:par>
                                <p:cTn id="23" presetID="1" presetClass="entr" presetSubtype="0"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3500"/>
                            </p:stCondLst>
                            <p:childTnLst>
                              <p:par>
                                <p:cTn id="29" presetID="1" presetClass="exit"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1" grpId="0" animBg="1"/>
      <p:bldP spid="12" grpId="0" animBg="1"/>
      <p:bldP spid="12" grpId="1" animBg="1"/>
      <p:bldP spid="42" grpId="0" animBg="1"/>
      <p:bldP spid="44"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72888-A305-4E7D-9FFE-997F0D1DF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4021" y="3820041"/>
            <a:ext cx="3342542" cy="2857500"/>
          </a:xfrm>
          <a:prstGeom prst="rect">
            <a:avLst/>
          </a:prstGeom>
        </p:spPr>
      </p:pic>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2: Data Link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dirty="0"/>
              <a:t>The basic network “language”</a:t>
            </a:r>
          </a:p>
          <a:p>
            <a:r>
              <a:rPr lang="en-GB" dirty="0"/>
              <a:t>The foundation of communication at  the data link layer</a:t>
            </a:r>
          </a:p>
          <a:p>
            <a:r>
              <a:rPr lang="pt-BR" dirty="0"/>
              <a:t>Data Link Control (DLC) protocols</a:t>
            </a:r>
          </a:p>
          <a:p>
            <a:pPr lvl="1"/>
            <a:r>
              <a:rPr lang="en-GB" dirty="0"/>
              <a:t>MAC (Media Access Control) address on Ethernet</a:t>
            </a:r>
          </a:p>
          <a:p>
            <a:r>
              <a:rPr lang="en-GB" dirty="0"/>
              <a:t>The “switching” layer</a:t>
            </a:r>
          </a:p>
        </p:txBody>
      </p:sp>
      <p:pic>
        <p:nvPicPr>
          <p:cNvPr id="5" name="Picture 4">
            <a:extLst>
              <a:ext uri="{FF2B5EF4-FFF2-40B4-BE49-F238E27FC236}">
                <a16:creationId xmlns:a16="http://schemas.microsoft.com/office/drawing/2014/main" id="{3DA9216E-968E-4403-A1EA-D1EB935E8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10" y="3820041"/>
            <a:ext cx="2857500" cy="2857500"/>
          </a:xfrm>
          <a:prstGeom prst="rect">
            <a:avLst/>
          </a:prstGeom>
        </p:spPr>
      </p:pic>
      <p:sp>
        <p:nvSpPr>
          <p:cNvPr id="7" name="TextBox 6">
            <a:extLst>
              <a:ext uri="{FF2B5EF4-FFF2-40B4-BE49-F238E27FC236}">
                <a16:creationId xmlns:a16="http://schemas.microsoft.com/office/drawing/2014/main" id="{7976B5B5-2719-4666-AC3B-EE797EEDE9C2}"/>
              </a:ext>
            </a:extLst>
          </p:cNvPr>
          <p:cNvSpPr txBox="1"/>
          <p:nvPr/>
        </p:nvSpPr>
        <p:spPr>
          <a:xfrm>
            <a:off x="2914021" y="6391289"/>
            <a:ext cx="1968809" cy="369332"/>
          </a:xfrm>
          <a:prstGeom prst="rect">
            <a:avLst/>
          </a:prstGeom>
          <a:noFill/>
        </p:spPr>
        <p:txBody>
          <a:bodyPr wrap="none" rtlCol="0">
            <a:spAutoFit/>
          </a:bodyPr>
          <a:lstStyle/>
          <a:p>
            <a:r>
              <a:rPr lang="en-GB" dirty="0" smtClean="0"/>
              <a:t>9C:35:58:5F:4C:D7</a:t>
            </a:r>
            <a:endParaRPr lang="en-GB" dirty="0"/>
          </a:p>
        </p:txBody>
      </p:sp>
      <p:sp>
        <p:nvSpPr>
          <p:cNvPr id="8" name="TextBox 7">
            <a:extLst>
              <a:ext uri="{FF2B5EF4-FFF2-40B4-BE49-F238E27FC236}">
                <a16:creationId xmlns:a16="http://schemas.microsoft.com/office/drawing/2014/main" id="{50280676-BBE0-48AE-90FC-82225B7EFBCF}"/>
              </a:ext>
            </a:extLst>
          </p:cNvPr>
          <p:cNvSpPr txBox="1"/>
          <p:nvPr/>
        </p:nvSpPr>
        <p:spPr>
          <a:xfrm>
            <a:off x="10075426" y="6350229"/>
            <a:ext cx="1978427" cy="369332"/>
          </a:xfrm>
          <a:prstGeom prst="rect">
            <a:avLst/>
          </a:prstGeom>
          <a:noFill/>
        </p:spPr>
        <p:txBody>
          <a:bodyPr wrap="none" rtlCol="0">
            <a:spAutoFit/>
          </a:bodyPr>
          <a:lstStyle/>
          <a:p>
            <a:r>
              <a:rPr lang="en-GB" dirty="0"/>
              <a:t>00:1b:48:63:b2:56</a:t>
            </a:r>
          </a:p>
        </p:txBody>
      </p:sp>
      <p:cxnSp>
        <p:nvCxnSpPr>
          <p:cNvPr id="10" name="Straight Connector 9">
            <a:extLst>
              <a:ext uri="{FF2B5EF4-FFF2-40B4-BE49-F238E27FC236}">
                <a16:creationId xmlns:a16="http://schemas.microsoft.com/office/drawing/2014/main" id="{310D5018-5D49-4502-8E54-CE514BD7FCF7}"/>
              </a:ext>
            </a:extLst>
          </p:cNvPr>
          <p:cNvCxnSpPr>
            <a:cxnSpLocks/>
          </p:cNvCxnSpPr>
          <p:nvPr/>
        </p:nvCxnSpPr>
        <p:spPr>
          <a:xfrm>
            <a:off x="5084466" y="5606980"/>
            <a:ext cx="4461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80362" y="5148922"/>
            <a:ext cx="301686" cy="369332"/>
          </a:xfrm>
          <a:prstGeom prst="rect">
            <a:avLst/>
          </a:prstGeom>
          <a:noFill/>
        </p:spPr>
        <p:txBody>
          <a:bodyPr wrap="none" rtlCol="0">
            <a:spAutoFit/>
          </a:bodyPr>
          <a:lstStyle/>
          <a:p>
            <a:r>
              <a:rPr lang="en-GB" dirty="0"/>
              <a:t>1</a:t>
            </a:r>
          </a:p>
        </p:txBody>
      </p:sp>
      <p:sp>
        <p:nvSpPr>
          <p:cNvPr id="19" name="TextBox 18"/>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0" name="TextBox 19"/>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1" name="TextBox 20"/>
          <p:cNvSpPr txBox="1"/>
          <p:nvPr/>
        </p:nvSpPr>
        <p:spPr>
          <a:xfrm>
            <a:off x="4780362" y="5148922"/>
            <a:ext cx="301686" cy="369332"/>
          </a:xfrm>
          <a:prstGeom prst="rect">
            <a:avLst/>
          </a:prstGeom>
          <a:noFill/>
        </p:spPr>
        <p:txBody>
          <a:bodyPr wrap="none" rtlCol="0">
            <a:spAutoFit/>
          </a:bodyPr>
          <a:lstStyle/>
          <a:p>
            <a:r>
              <a:rPr lang="en-GB" dirty="0"/>
              <a:t>0</a:t>
            </a:r>
          </a:p>
        </p:txBody>
      </p:sp>
      <p:sp>
        <p:nvSpPr>
          <p:cNvPr id="22" name="TextBox 21"/>
          <p:cNvSpPr txBox="1"/>
          <p:nvPr/>
        </p:nvSpPr>
        <p:spPr>
          <a:xfrm>
            <a:off x="4809734" y="5146040"/>
            <a:ext cx="242942" cy="375096"/>
          </a:xfrm>
          <a:prstGeom prst="rect">
            <a:avLst/>
          </a:prstGeom>
          <a:noFill/>
        </p:spPr>
        <p:txBody>
          <a:bodyPr wrap="square" rtlCol="0">
            <a:spAutoFit/>
          </a:bodyPr>
          <a:lstStyle/>
          <a:p>
            <a:r>
              <a:rPr lang="en-GB" dirty="0"/>
              <a:t>0</a:t>
            </a:r>
          </a:p>
        </p:txBody>
      </p:sp>
      <p:sp>
        <p:nvSpPr>
          <p:cNvPr id="23" name="TextBox 22"/>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4" name="TextBox 23"/>
          <p:cNvSpPr txBox="1"/>
          <p:nvPr/>
        </p:nvSpPr>
        <p:spPr>
          <a:xfrm>
            <a:off x="4780362" y="5148922"/>
            <a:ext cx="301686" cy="369332"/>
          </a:xfrm>
          <a:prstGeom prst="rect">
            <a:avLst/>
          </a:prstGeom>
          <a:noFill/>
        </p:spPr>
        <p:txBody>
          <a:bodyPr wrap="none" rtlCol="0">
            <a:spAutoFit/>
          </a:bodyPr>
          <a:lstStyle/>
          <a:p>
            <a:r>
              <a:rPr lang="en-GB" dirty="0"/>
              <a:t>0</a:t>
            </a:r>
          </a:p>
        </p:txBody>
      </p:sp>
    </p:spTree>
    <p:extLst>
      <p:ext uri="{BB962C8B-B14F-4D97-AF65-F5344CB8AC3E}">
        <p14:creationId xmlns:p14="http://schemas.microsoft.com/office/powerpoint/2010/main" val="34560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0039 -0.00625 L 0.37031 -0.00973 " pathEditMode="relative" rAng="0" ptsTypes="AA">
                                      <p:cBhvr>
                                        <p:cTn id="12" dur="2000" fill="hold"/>
                                        <p:tgtEl>
                                          <p:spTgt spid="14"/>
                                        </p:tgtEl>
                                        <p:attrNameLst>
                                          <p:attrName>ppt_x</p:attrName>
                                          <p:attrName>ppt_y</p:attrName>
                                        </p:attrNameLst>
                                      </p:cBhvr>
                                      <p:rCtr x="18529" y="-185"/>
                                    </p:animMotion>
                                  </p:childTnLst>
                                  <p:subTnLst>
                                    <p:set>
                                      <p:cBhvr override="childStyle">
                                        <p:cTn dur="1" fill="hold" display="0" masterRel="sameClick" afterEffect="1">
                                          <p:stCondLst>
                                            <p:cond evt="end" delay="0">
                                              <p:tn val="11"/>
                                            </p:cond>
                                          </p:stCondLst>
                                        </p:cTn>
                                        <p:tgtEl>
                                          <p:spTgt spid="14"/>
                                        </p:tgtEl>
                                        <p:attrNameLst>
                                          <p:attrName>style.visibility</p:attrName>
                                        </p:attrNameLst>
                                      </p:cBhvr>
                                      <p:to>
                                        <p:strVal val="hidden"/>
                                      </p:to>
                                    </p:set>
                                  </p:subTnLst>
                                </p:cTn>
                              </p:par>
                            </p:childTnLst>
                          </p:cTn>
                        </p:par>
                        <p:par>
                          <p:cTn id="13" fill="hold">
                            <p:stCondLst>
                              <p:cond delay="2500"/>
                            </p:stCondLst>
                            <p:childTnLst>
                              <p:par>
                                <p:cTn id="14" presetID="1"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42" presetClass="path" presetSubtype="0" accel="50000" decel="50000" fill="hold" grpId="0" nodeType="withEffect">
                                  <p:stCondLst>
                                    <p:cond delay="0"/>
                                  </p:stCondLst>
                                  <p:childTnLst>
                                    <p:animMotion origin="layout" path="M -0.00039 -0.00625 L 0.37031 -0.00973 " pathEditMode="relative" rAng="0" ptsTypes="AA">
                                      <p:cBhvr>
                                        <p:cTn id="17" dur="2000" fill="hold"/>
                                        <p:tgtEl>
                                          <p:spTgt spid="19"/>
                                        </p:tgtEl>
                                        <p:attrNameLst>
                                          <p:attrName>ppt_x</p:attrName>
                                          <p:attrName>ppt_y</p:attrName>
                                        </p:attrNameLst>
                                      </p:cBhvr>
                                      <p:rCtr x="18529" y="-185"/>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childTnLst>
                          </p:cTn>
                        </p:par>
                        <p:par>
                          <p:cTn id="18" fill="hold">
                            <p:stCondLst>
                              <p:cond delay="4500"/>
                            </p:stCondLst>
                            <p:childTnLst>
                              <p:par>
                                <p:cTn id="19" presetID="1" presetClass="entr" presetSubtype="0" fill="hold" grpId="1"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0.00039 -0.00625 L 0.37031 -0.00973 " pathEditMode="relative" rAng="0" ptsTypes="AA">
                                      <p:cBhvr>
                                        <p:cTn id="22" dur="2000" fill="hold"/>
                                        <p:tgtEl>
                                          <p:spTgt spid="20"/>
                                        </p:tgtEl>
                                        <p:attrNameLst>
                                          <p:attrName>ppt_x</p:attrName>
                                          <p:attrName>ppt_y</p:attrName>
                                        </p:attrNameLst>
                                      </p:cBhvr>
                                      <p:rCtr x="18529" y="-185"/>
                                    </p:animMotion>
                                  </p:childTnLst>
                                  <p:subTnLst>
                                    <p:set>
                                      <p:cBhvr override="childStyle">
                                        <p:cTn dur="1" fill="hold" display="0" masterRel="sameClick" afterEffect="1">
                                          <p:stCondLst>
                                            <p:cond evt="end" delay="0">
                                              <p:tn val="21"/>
                                            </p:cond>
                                          </p:stCondLst>
                                        </p:cTn>
                                        <p:tgtEl>
                                          <p:spTgt spid="20"/>
                                        </p:tgtEl>
                                        <p:attrNameLst>
                                          <p:attrName>style.visibility</p:attrName>
                                        </p:attrNameLst>
                                      </p:cBhvr>
                                      <p:to>
                                        <p:strVal val="hidden"/>
                                      </p:to>
                                    </p:set>
                                  </p:subTnLst>
                                </p:cTn>
                              </p:par>
                            </p:childTnLst>
                          </p:cTn>
                        </p:par>
                        <p:par>
                          <p:cTn id="23" fill="hold">
                            <p:stCondLst>
                              <p:cond delay="6500"/>
                            </p:stCondLst>
                            <p:childTnLst>
                              <p:par>
                                <p:cTn id="24" presetID="1" presetClass="entr" presetSubtype="0"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0.00039 -0.00625 L 0.37031 -0.00973 " pathEditMode="relative" rAng="0" ptsTypes="AA">
                                      <p:cBhvr>
                                        <p:cTn id="27" dur="2000" fill="hold"/>
                                        <p:tgtEl>
                                          <p:spTgt spid="21"/>
                                        </p:tgtEl>
                                        <p:attrNameLst>
                                          <p:attrName>ppt_x</p:attrName>
                                          <p:attrName>ppt_y</p:attrName>
                                        </p:attrNameLst>
                                      </p:cBhvr>
                                      <p:rCtr x="18529" y="-185"/>
                                    </p:animMotion>
                                  </p:childTnLst>
                                  <p:subTnLst>
                                    <p:set>
                                      <p:cBhvr override="childStyle">
                                        <p:cTn dur="1" fill="hold" display="0" masterRel="sameClick" afterEffect="1">
                                          <p:stCondLst>
                                            <p:cond evt="end" delay="0">
                                              <p:tn val="26"/>
                                            </p:cond>
                                          </p:stCondLst>
                                        </p:cTn>
                                        <p:tgtEl>
                                          <p:spTgt spid="21"/>
                                        </p:tgtEl>
                                        <p:attrNameLst>
                                          <p:attrName>style.visibility</p:attrName>
                                        </p:attrNameLst>
                                      </p:cBhvr>
                                      <p:to>
                                        <p:strVal val="hidden"/>
                                      </p:to>
                                    </p:set>
                                  </p:subTnLst>
                                </p:cTn>
                              </p:par>
                            </p:childTnLst>
                          </p:cTn>
                        </p:par>
                        <p:par>
                          <p:cTn id="28" fill="hold">
                            <p:stCondLst>
                              <p:cond delay="8500"/>
                            </p:stCondLst>
                            <p:childTnLst>
                              <p:par>
                                <p:cTn id="29" presetID="1" presetClass="entr" presetSubtype="0" fill="hold" grpId="1"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8500"/>
                            </p:stCondLst>
                            <p:childTnLst>
                              <p:par>
                                <p:cTn id="32" presetID="42" presetClass="path" presetSubtype="0" accel="50000" decel="50000" fill="hold" grpId="0" nodeType="afterEffect">
                                  <p:stCondLst>
                                    <p:cond delay="0"/>
                                  </p:stCondLst>
                                  <p:childTnLst>
                                    <p:animMotion origin="layout" path="M -0.00039 -0.00625 L 0.37031 -0.00972 " pathEditMode="relative" rAng="0" ptsTypes="AA">
                                      <p:cBhvr>
                                        <p:cTn id="33" dur="2000" fill="hold"/>
                                        <p:tgtEl>
                                          <p:spTgt spid="22"/>
                                        </p:tgtEl>
                                        <p:attrNameLst>
                                          <p:attrName>ppt_x</p:attrName>
                                          <p:attrName>ppt_y</p:attrName>
                                        </p:attrNameLst>
                                      </p:cBhvr>
                                      <p:rCtr x="18529" y="-185"/>
                                    </p:animMotion>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childTnLst>
                          </p:cTn>
                        </p:par>
                        <p:par>
                          <p:cTn id="34" fill="hold">
                            <p:stCondLst>
                              <p:cond delay="10500"/>
                            </p:stCondLst>
                            <p:childTnLst>
                              <p:par>
                                <p:cTn id="35" presetID="1" presetClass="entr" presetSubtype="0" fill="hold" grpId="1"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0500"/>
                            </p:stCondLst>
                            <p:childTnLst>
                              <p:par>
                                <p:cTn id="38" presetID="42" presetClass="path" presetSubtype="0" accel="50000" decel="50000" fill="hold" grpId="0" nodeType="afterEffect">
                                  <p:stCondLst>
                                    <p:cond delay="0"/>
                                  </p:stCondLst>
                                  <p:childTnLst>
                                    <p:animMotion origin="layout" path="M -0.00039 -0.00625 L 0.37031 -0.00973 " pathEditMode="relative" rAng="0" ptsTypes="AA">
                                      <p:cBhvr>
                                        <p:cTn id="39" dur="2000" fill="hold"/>
                                        <p:tgtEl>
                                          <p:spTgt spid="23"/>
                                        </p:tgtEl>
                                        <p:attrNameLst>
                                          <p:attrName>ppt_x</p:attrName>
                                          <p:attrName>ppt_y</p:attrName>
                                        </p:attrNameLst>
                                      </p:cBhvr>
                                      <p:rCtr x="18529" y="-185"/>
                                    </p:animMotion>
                                  </p:childTnLst>
                                  <p:subTnLst>
                                    <p:set>
                                      <p:cBhvr override="childStyle">
                                        <p:cTn dur="1" fill="hold" display="0" masterRel="sameClick" afterEffect="1">
                                          <p:stCondLst>
                                            <p:cond evt="end" delay="0">
                                              <p:tn val="38"/>
                                            </p:cond>
                                          </p:stCondLst>
                                        </p:cTn>
                                        <p:tgtEl>
                                          <p:spTgt spid="23"/>
                                        </p:tgtEl>
                                        <p:attrNameLst>
                                          <p:attrName>style.visibility</p:attrName>
                                        </p:attrNameLst>
                                      </p:cBhvr>
                                      <p:to>
                                        <p:strVal val="hidden"/>
                                      </p:to>
                                    </p:set>
                                  </p:subTnLst>
                                </p:cTn>
                              </p:par>
                            </p:childTnLst>
                          </p:cTn>
                        </p:par>
                        <p:par>
                          <p:cTn id="40" fill="hold">
                            <p:stCondLst>
                              <p:cond delay="12500"/>
                            </p:stCondLst>
                            <p:childTnLst>
                              <p:par>
                                <p:cTn id="41" presetID="1" presetClass="entr" presetSubtype="0" fill="hold" grpId="1"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039 -0.00625 L 0.37031 -0.00973 " pathEditMode="relative" rAng="0" ptsTypes="AA">
                                      <p:cBhvr>
                                        <p:cTn id="45" dur="2000" fill="hold"/>
                                        <p:tgtEl>
                                          <p:spTgt spid="24"/>
                                        </p:tgtEl>
                                        <p:attrNameLst>
                                          <p:attrName>ppt_x</p:attrName>
                                          <p:attrName>ppt_y</p:attrName>
                                        </p:attrNameLst>
                                      </p:cBhvr>
                                      <p:rCtr x="18529" y="-185"/>
                                    </p:animMotion>
                                  </p:childTnLst>
                                  <p:subTnLst>
                                    <p:set>
                                      <p:cBhvr override="childStyle">
                                        <p:cTn dur="1" fill="hold" display="0" masterRel="sameClick" afterEffect="1">
                                          <p:stCondLst>
                                            <p:cond evt="end" delay="0">
                                              <p:tn val="44"/>
                                            </p:cond>
                                          </p:stCondLst>
                                        </p:cTn>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2671</Words>
  <Application>Microsoft Office PowerPoint</Application>
  <PresentationFormat>Widescreen</PresentationFormat>
  <Paragraphs>488</Paragraphs>
  <Slides>37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맑은 고딕</vt:lpstr>
      <vt:lpstr>Arial</vt:lpstr>
      <vt:lpstr>Calibri</vt:lpstr>
      <vt:lpstr>Calibri Light</vt:lpstr>
      <vt:lpstr>Moon 2.0 Bold</vt:lpstr>
      <vt:lpstr>Raleway Black</vt:lpstr>
      <vt:lpstr>Trebuchet MS</vt:lpstr>
      <vt:lpstr>Office Theme</vt:lpstr>
      <vt:lpstr>PowerPoint Presentation</vt:lpstr>
      <vt:lpstr>2.1 Describe the hardware components available for network protection and their purpose and identify the appropriate system for a given task. </vt:lpstr>
      <vt:lpstr>OSI model</vt:lpstr>
      <vt:lpstr>OSI model</vt:lpstr>
      <vt:lpstr>The OSI Layers</vt:lpstr>
      <vt:lpstr>OSI model</vt:lpstr>
      <vt:lpstr>OSI Model – Layer 1: The Physical Layer</vt:lpstr>
      <vt:lpstr>OSI Model – Layer 1: The Physical Layer</vt:lpstr>
      <vt:lpstr>OSI Model – Layer 2: Data Link Layer</vt:lpstr>
      <vt:lpstr>OSI Model – Layer 2: The Data Link Layer</vt:lpstr>
      <vt:lpstr>Hop-to-Hop delivery</vt:lpstr>
      <vt:lpstr>OSI Model - Layer 3: Network Layer</vt:lpstr>
      <vt:lpstr>OSI Model - Layer 3: Network Layer</vt:lpstr>
      <vt:lpstr>OSI Model – Layer 3: The Network Layer</vt:lpstr>
      <vt:lpstr>Source to Destination Delivery</vt:lpstr>
      <vt:lpstr>OSI Model – Layer 4: Transport Layer</vt:lpstr>
      <vt:lpstr>Transport Layer</vt:lpstr>
      <vt:lpstr>OSI Model – Layer 5: Session</vt:lpstr>
      <vt:lpstr>Session Layer</vt:lpstr>
      <vt:lpstr>OSI Model – Layer 6: Presentation</vt:lpstr>
      <vt:lpstr>OSI Model – Layer 6: Presentation</vt:lpstr>
      <vt:lpstr>OSI Model – Layer 7: Application</vt:lpstr>
      <vt:lpstr>OSI Model – Layer 7: Application</vt:lpstr>
      <vt:lpstr>Summary of Layers</vt:lpstr>
      <vt:lpstr>Cryptography and the OSI model </vt:lpstr>
      <vt:lpstr>Secure shell </vt:lpstr>
      <vt:lpstr>Secure email </vt:lpstr>
      <vt:lpstr>Firewalls and DPI</vt:lpstr>
      <vt:lpstr>PowerPoint Presentation</vt:lpstr>
      <vt:lpstr>Types of Firewalls</vt:lpstr>
      <vt:lpstr>Types of Firewalls</vt:lpstr>
      <vt:lpstr>Packet-Filtering Firewalls</vt:lpstr>
      <vt:lpstr>Circuit-Level Gateways</vt:lpstr>
      <vt:lpstr>Stateful Inspection Firewalls</vt:lpstr>
      <vt:lpstr>Application-Level Gateways (a.k.a. proxy firewalls)</vt:lpstr>
      <vt:lpstr>PowerPoint Presentation</vt:lpstr>
      <vt:lpstr>Application proxies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cp:revision>
  <dcterms:created xsi:type="dcterms:W3CDTF">2020-10-13T14:17:28Z</dcterms:created>
  <dcterms:modified xsi:type="dcterms:W3CDTF">2020-10-13T14:17:56Z</dcterms:modified>
</cp:coreProperties>
</file>