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1" r:id="rId1"/>
  </p:sldMasterIdLst>
  <p:notesMasterIdLst>
    <p:notesMasterId r:id="rId9"/>
  </p:notesMasterIdLst>
  <p:sldIdLst>
    <p:sldId id="288" r:id="rId2"/>
    <p:sldId id="277" r:id="rId3"/>
    <p:sldId id="293" r:id="rId4"/>
    <p:sldId id="294" r:id="rId5"/>
    <p:sldId id="295" r:id="rId6"/>
    <p:sldId id="296" r:id="rId7"/>
    <p:sldId id="297" r:id="rId8"/>
  </p:sldIdLst>
  <p:sldSz cx="9144000" cy="6858000" type="screen4x3"/>
  <p:notesSz cx="7099300" cy="102346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CC99"/>
    <a:srgbClr val="CCFF66"/>
    <a:srgbClr val="66FF33"/>
    <a:srgbClr val="FFFF99"/>
    <a:srgbClr val="FFFFCC"/>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33" autoAdjust="0"/>
    <p:restoredTop sz="94658"/>
  </p:normalViewPr>
  <p:slideViewPr>
    <p:cSldViewPr>
      <p:cViewPr varScale="1">
        <p:scale>
          <a:sx n="108" d="100"/>
          <a:sy n="108" d="100"/>
        </p:scale>
        <p:origin x="207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smtClean="0"/>
            </a:lvl1pPr>
          </a:lstStyle>
          <a:p>
            <a:pPr>
              <a:defRPr/>
            </a:pPr>
            <a:endParaRPr lang="en-GB"/>
          </a:p>
        </p:txBody>
      </p:sp>
      <p:sp>
        <p:nvSpPr>
          <p:cNvPr id="3993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smtClean="0"/>
            </a:lvl1pPr>
          </a:lstStyle>
          <a:p>
            <a:pPr>
              <a:defRPr/>
            </a:pPr>
            <a:endParaRPr lang="en-GB"/>
          </a:p>
        </p:txBody>
      </p:sp>
      <p:sp>
        <p:nvSpPr>
          <p:cNvPr id="41988"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994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smtClean="0"/>
            </a:lvl1pPr>
          </a:lstStyle>
          <a:p>
            <a:pPr>
              <a:defRPr/>
            </a:pPr>
            <a:endParaRPr lang="en-GB"/>
          </a:p>
        </p:txBody>
      </p:sp>
      <p:sp>
        <p:nvSpPr>
          <p:cNvPr id="3994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smtClean="0"/>
            </a:lvl1pPr>
          </a:lstStyle>
          <a:p>
            <a:pPr>
              <a:defRPr/>
            </a:pPr>
            <a:fld id="{8F7A0705-412B-406A-B3BF-59006D38D984}" type="slidenum">
              <a:rPr lang="en-GB"/>
              <a:pPr>
                <a:defRPr/>
              </a:pPr>
              <a:t>‹#›</a:t>
            </a:fld>
            <a:endParaRPr lang="en-GB"/>
          </a:p>
        </p:txBody>
      </p:sp>
    </p:spTree>
    <p:extLst>
      <p:ext uri="{BB962C8B-B14F-4D97-AF65-F5344CB8AC3E}">
        <p14:creationId xmlns:p14="http://schemas.microsoft.com/office/powerpoint/2010/main" val="623820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AAB0955-A887-4514-BDE6-F832415B8187}" type="slidenum">
              <a:rPr lang="en-GB" smtClean="0"/>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A3393531-4747-4EBC-9065-D35BA0CDA0A5}"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F694D76-8F9E-4112-9954-D7C4EC1B2789}"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4D9D7865-A69C-4118-B739-A10D390E9793}"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4FC63C0-B335-47C7-9D8A-3A3D061F688B}"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977E036F-20AF-49FC-A9B3-995F64F48514}"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6DB7EAB8-152F-4DC6-9F26-E51B6E97DCA5}"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EE1BE71F-A3CD-4742-83A2-B7D657C72F64}"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C0DC426B-0C55-4ED1-B823-B0225EFFAA55}"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FFA39044-D88A-4791-95A7-43461713CBA3}"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06D403A7-5F3F-4B60-B75B-3A6469CB4002}"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D2F15FD1-C2CD-4481-B3D7-BC602B77E70E}" type="slidenum">
              <a:rPr lang="en-GB" smtClean="0"/>
              <a:pPr>
                <a:defRPr/>
              </a:pPr>
              <a:t>‹#›</a:t>
            </a:fld>
            <a:endParaRPr lang="en-GB"/>
          </a:p>
        </p:txBody>
      </p:sp>
    </p:spTree>
    <p:extLst>
      <p:ext uri="{BB962C8B-B14F-4D97-AF65-F5344CB8AC3E}">
        <p14:creationId xmlns:p14="http://schemas.microsoft.com/office/powerpoint/2010/main" val="1451378245"/>
      </p:ext>
    </p:extLst>
  </p:cSld>
  <p:clrMap bg1="lt1" tx1="dk1" bg2="lt2" tx2="dk2" accent1="accent1" accent2="accent2" accent3="accent3" accent4="accent4" accent5="accent5" accent6="accent6" hlink="hlink" folHlink="folHlink"/>
  <p:sldLayoutIdLst>
    <p:sldLayoutId id="2147484072" r:id="rId1"/>
    <p:sldLayoutId id="2147484073" r:id="rId2"/>
    <p:sldLayoutId id="2147484074" r:id="rId3"/>
    <p:sldLayoutId id="2147484075" r:id="rId4"/>
    <p:sldLayoutId id="2147484076" r:id="rId5"/>
    <p:sldLayoutId id="2147484077" r:id="rId6"/>
    <p:sldLayoutId id="2147484078" r:id="rId7"/>
    <p:sldLayoutId id="2147484079" r:id="rId8"/>
    <p:sldLayoutId id="2147484080" r:id="rId9"/>
    <p:sldLayoutId id="2147484081" r:id="rId10"/>
    <p:sldLayoutId id="214748408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p:txBody>
          <a:bodyPr>
            <a:normAutofit/>
          </a:bodyPr>
          <a:lstStyle/>
          <a:p>
            <a:pPr fontAlgn="auto">
              <a:spcAft>
                <a:spcPts val="0"/>
              </a:spcAft>
              <a:defRPr/>
            </a:pPr>
            <a:r>
              <a:rPr lang="en-GB" dirty="0" smtClean="0">
                <a:solidFill>
                  <a:schemeClr val="tx2">
                    <a:satMod val="130000"/>
                  </a:schemeClr>
                </a:solidFill>
              </a:rPr>
              <a:t>IT Technical Support</a:t>
            </a:r>
            <a:r>
              <a:rPr lang="en-GB" dirty="0">
                <a:solidFill>
                  <a:schemeClr val="tx2">
                    <a:satMod val="130000"/>
                  </a:schemeClr>
                </a:solidFill>
              </a:rPr>
              <a:t/>
            </a:r>
            <a:br>
              <a:rPr lang="en-GB" dirty="0">
                <a:solidFill>
                  <a:schemeClr val="tx2">
                    <a:satMod val="130000"/>
                  </a:schemeClr>
                </a:solidFill>
              </a:rPr>
            </a:br>
            <a:r>
              <a:rPr lang="en-GB" sz="2200" dirty="0">
                <a:solidFill>
                  <a:schemeClr val="tx2">
                    <a:satMod val="130000"/>
                  </a:schemeClr>
                </a:solidFill>
              </a:rPr>
              <a:t>BTEC Unit </a:t>
            </a:r>
            <a:r>
              <a:rPr lang="en-GB" sz="2200" dirty="0" smtClean="0">
                <a:solidFill>
                  <a:schemeClr val="tx2">
                    <a:satMod val="130000"/>
                  </a:schemeClr>
                </a:solidFill>
              </a:rPr>
              <a:t>28</a:t>
            </a:r>
            <a:endParaRPr lang="en-GB" sz="2200" dirty="0">
              <a:solidFill>
                <a:schemeClr val="tx2">
                  <a:satMod val="130000"/>
                </a:schemeClr>
              </a:solidFill>
            </a:endParaRPr>
          </a:p>
        </p:txBody>
      </p:sp>
      <p:sp>
        <p:nvSpPr>
          <p:cNvPr id="59395" name="Rectangle 3"/>
          <p:cNvSpPr>
            <a:spLocks noGrp="1" noChangeArrowheads="1"/>
          </p:cNvSpPr>
          <p:nvPr>
            <p:ph type="subTitle" idx="1"/>
          </p:nvPr>
        </p:nvSpPr>
        <p:spPr>
          <a:xfrm>
            <a:off x="1115616" y="4221088"/>
            <a:ext cx="7407275" cy="1752600"/>
          </a:xfrm>
        </p:spPr>
        <p:txBody>
          <a:bodyPr>
            <a:normAutofit/>
          </a:bodyPr>
          <a:lstStyle/>
          <a:p>
            <a:pPr>
              <a:lnSpc>
                <a:spcPct val="80000"/>
              </a:lnSpc>
              <a:defRPr/>
            </a:pPr>
            <a:r>
              <a:rPr lang="en-GB" sz="3500" dirty="0"/>
              <a:t>Understand the tools and techniques used for technical support </a:t>
            </a:r>
            <a:endParaRPr lang="en-GB" dirty="0"/>
          </a:p>
          <a:p>
            <a:pPr algn="r" fontAlgn="auto">
              <a:lnSpc>
                <a:spcPct val="80000"/>
              </a:lnSpc>
              <a:spcAft>
                <a:spcPts val="0"/>
              </a:spcAft>
              <a:buFont typeface="Wingdings 2"/>
              <a:buNone/>
              <a:defRPr/>
            </a:pPr>
            <a:r>
              <a:rPr lang="en-GB" dirty="0"/>
              <a:t>			</a:t>
            </a:r>
            <a:endParaRPr lang="en-GB" sz="1200" dirty="0"/>
          </a:p>
        </p:txBody>
      </p:sp>
      <p:sp>
        <p:nvSpPr>
          <p:cNvPr id="9220" name="Text Box 4"/>
          <p:cNvSpPr txBox="1">
            <a:spLocks noChangeArrowheads="1"/>
          </p:cNvSpPr>
          <p:nvPr/>
        </p:nvSpPr>
        <p:spPr bwMode="auto">
          <a:xfrm>
            <a:off x="34925" y="44450"/>
            <a:ext cx="188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88CD6D-F57F-4570-B932-0CB867E9036C}" type="datetime4">
              <a:rPr lang="en-GB"/>
              <a:pPr eaLnBrk="1" hangingPunct="1"/>
              <a:t>24 May 2018</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fontAlgn="auto">
              <a:spcAft>
                <a:spcPts val="0"/>
              </a:spcAft>
              <a:defRPr/>
            </a:pPr>
            <a:r>
              <a:rPr lang="en-GB" dirty="0" smtClean="0">
                <a:solidFill>
                  <a:schemeClr val="tx2">
                    <a:satMod val="130000"/>
                  </a:schemeClr>
                </a:solidFill>
              </a:rPr>
              <a:t>Objectives</a:t>
            </a:r>
            <a:endParaRPr lang="en-GB" dirty="0">
              <a:solidFill>
                <a:schemeClr val="tx2">
                  <a:satMod val="130000"/>
                </a:schemeClr>
              </a:solidFill>
            </a:endParaRPr>
          </a:p>
        </p:txBody>
      </p:sp>
      <p:sp>
        <p:nvSpPr>
          <p:cNvPr id="10243" name="Rectangle 3"/>
          <p:cNvSpPr>
            <a:spLocks noGrp="1" noChangeArrowheads="1"/>
          </p:cNvSpPr>
          <p:nvPr>
            <p:ph idx="1"/>
          </p:nvPr>
        </p:nvSpPr>
        <p:spPr/>
        <p:txBody>
          <a:bodyPr/>
          <a:lstStyle/>
          <a:p>
            <a:r>
              <a:rPr lang="en-GB" b="1" dirty="0"/>
              <a:t>Understand the tools and techniques used for technical support </a:t>
            </a:r>
            <a:r>
              <a:rPr lang="en-US" b="1" dirty="0" smtClean="0"/>
              <a:t>(LO1)</a:t>
            </a:r>
            <a:br>
              <a:rPr lang="en-US" b="1" dirty="0" smtClean="0"/>
            </a:br>
            <a:r>
              <a:rPr lang="en-US" b="1" dirty="0" smtClean="0"/>
              <a:t> </a:t>
            </a:r>
            <a:endParaRPr lang="en-US" dirty="0" smtClean="0">
              <a:effectLst/>
            </a:endParaRPr>
          </a:p>
          <a:p>
            <a:r>
              <a:rPr lang="en-GB" dirty="0"/>
              <a:t>Tools: software diagnostic and monitoring tools </a:t>
            </a:r>
            <a:r>
              <a:rPr lang="en-GB" dirty="0" err="1"/>
              <a:t>eg</a:t>
            </a:r>
            <a:r>
              <a:rPr lang="en-GB" dirty="0"/>
              <a:t> VNC, remote diagnostic connections; other </a:t>
            </a:r>
            <a:r>
              <a:rPr lang="en-GB" dirty="0" err="1"/>
              <a:t>eg</a:t>
            </a:r>
            <a:r>
              <a:rPr lang="en-GB" dirty="0"/>
              <a:t> control panel </a:t>
            </a:r>
            <a:endParaRPr lang="en-GB" dirty="0" smtClean="0"/>
          </a:p>
          <a:p>
            <a:r>
              <a:rPr lang="en-GB" dirty="0" smtClean="0"/>
              <a:t>Techniques</a:t>
            </a:r>
            <a:r>
              <a:rPr lang="en-GB" dirty="0"/>
              <a:t>: direct questioning of users; recording faults and remedies </a:t>
            </a:r>
            <a:r>
              <a:rPr lang="en-GB" dirty="0" err="1"/>
              <a:t>eg</a:t>
            </a:r>
            <a:r>
              <a:rPr lang="en-GB" dirty="0"/>
              <a:t> fault log, solutions database </a:t>
            </a:r>
            <a:endParaRPr lang="en-GB" dirty="0" smtClean="0"/>
          </a:p>
          <a:p>
            <a:r>
              <a:rPr lang="en-GB" dirty="0" smtClean="0"/>
              <a:t>Future </a:t>
            </a:r>
            <a:r>
              <a:rPr lang="en-GB" dirty="0"/>
              <a:t>trends: possibilities </a:t>
            </a:r>
            <a:r>
              <a:rPr lang="en-GB" dirty="0" err="1"/>
              <a:t>eg</a:t>
            </a:r>
            <a:r>
              <a:rPr lang="en-GB" dirty="0"/>
              <a:t> increasing reliance on remote support, development of systems that analyse and report on faults for other uses such as planning corporate training programmes, development of central infrastructures, contracted out and offshore services </a:t>
            </a:r>
            <a:endParaRPr lang="en-US" dirty="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Tools</a:t>
            </a:r>
            <a:endParaRPr lang="en-GB" dirty="0"/>
          </a:p>
        </p:txBody>
      </p:sp>
      <p:sp>
        <p:nvSpPr>
          <p:cNvPr id="11267" name="Rectangle 3"/>
          <p:cNvSpPr>
            <a:spLocks noGrp="1" noChangeArrowheads="1"/>
          </p:cNvSpPr>
          <p:nvPr>
            <p:ph idx="1"/>
          </p:nvPr>
        </p:nvSpPr>
        <p:spPr/>
        <p:txBody>
          <a:bodyPr>
            <a:normAutofit lnSpcReduction="10000"/>
          </a:bodyPr>
          <a:lstStyle/>
          <a:p>
            <a:r>
              <a:rPr lang="en-GB" dirty="0"/>
              <a:t>IRC/Web chat</a:t>
            </a:r>
          </a:p>
          <a:p>
            <a:r>
              <a:rPr lang="en-GB" dirty="0"/>
              <a:t>Conferencing </a:t>
            </a:r>
            <a:r>
              <a:rPr lang="en-GB" dirty="0" smtClean="0"/>
              <a:t>software</a:t>
            </a:r>
            <a:endParaRPr lang="en-GB" dirty="0"/>
          </a:p>
          <a:p>
            <a:r>
              <a:rPr lang="en-GB" dirty="0"/>
              <a:t>Remote desktop</a:t>
            </a:r>
          </a:p>
          <a:p>
            <a:r>
              <a:rPr lang="en-GB" dirty="0"/>
              <a:t>VNC</a:t>
            </a:r>
          </a:p>
          <a:p>
            <a:r>
              <a:rPr lang="en-GB" dirty="0" err="1"/>
              <a:t>Logmein</a:t>
            </a:r>
            <a:endParaRPr lang="en-GB" dirty="0"/>
          </a:p>
          <a:p>
            <a:r>
              <a:rPr lang="en-GB" dirty="0"/>
              <a:t>Remote assistance</a:t>
            </a:r>
          </a:p>
          <a:p>
            <a:r>
              <a:rPr lang="en-GB" dirty="0" err="1"/>
              <a:t>Netsupport</a:t>
            </a:r>
            <a:endParaRPr lang="en-GB" dirty="0"/>
          </a:p>
          <a:p>
            <a:r>
              <a:rPr lang="en-GB" dirty="0" smtClean="0"/>
              <a:t>Email Support</a:t>
            </a:r>
          </a:p>
          <a:p>
            <a:endParaRPr lang="en-GB" dirty="0"/>
          </a:p>
          <a:p>
            <a:r>
              <a:rPr lang="en-GB" dirty="0" smtClean="0"/>
              <a:t>Exercise – research specific examples of each of the above and write a paragraph explaining how they work and how they can aid </a:t>
            </a:r>
            <a:r>
              <a:rPr lang="en-GB" dirty="0" smtClean="0"/>
              <a:t>support. Record your sources.</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Techniques – interacting with the customer</a:t>
            </a:r>
            <a:endParaRPr lang="en-GB" dirty="0"/>
          </a:p>
        </p:txBody>
      </p:sp>
      <p:sp>
        <p:nvSpPr>
          <p:cNvPr id="11267" name="Rectangle 3"/>
          <p:cNvSpPr>
            <a:spLocks noGrp="1" noChangeArrowheads="1"/>
          </p:cNvSpPr>
          <p:nvPr>
            <p:ph idx="1"/>
          </p:nvPr>
        </p:nvSpPr>
        <p:spPr/>
        <p:txBody>
          <a:bodyPr>
            <a:normAutofit/>
          </a:bodyPr>
          <a:lstStyle/>
          <a:p>
            <a:r>
              <a:rPr lang="en-GB" dirty="0" smtClean="0"/>
              <a:t>Explain what you are going to do (ask questions to establish best solution)</a:t>
            </a:r>
          </a:p>
          <a:p>
            <a:r>
              <a:rPr lang="en-GB" dirty="0"/>
              <a:t>Q</a:t>
            </a:r>
            <a:r>
              <a:rPr lang="en-GB" dirty="0" smtClean="0"/>
              <a:t>uestions</a:t>
            </a:r>
          </a:p>
          <a:p>
            <a:pPr lvl="1"/>
            <a:r>
              <a:rPr lang="en-GB" dirty="0" smtClean="0"/>
              <a:t>Open - get initial information</a:t>
            </a:r>
          </a:p>
          <a:p>
            <a:pPr lvl="1"/>
            <a:r>
              <a:rPr lang="en-GB" dirty="0" smtClean="0"/>
              <a:t>Probing – delve deeper into the issue</a:t>
            </a:r>
          </a:p>
          <a:p>
            <a:pPr lvl="1"/>
            <a:r>
              <a:rPr lang="en-GB" dirty="0" smtClean="0"/>
              <a:t>Closed – confirm understanding or closure</a:t>
            </a:r>
          </a:p>
          <a:p>
            <a:r>
              <a:rPr lang="en-GB" dirty="0" smtClean="0"/>
              <a:t>Listen – do not interrupt or jump to solutions, allow pauses</a:t>
            </a:r>
          </a:p>
          <a:p>
            <a:r>
              <a:rPr lang="en-GB" dirty="0"/>
              <a:t>Use positive </a:t>
            </a:r>
            <a:r>
              <a:rPr lang="en-GB" dirty="0" smtClean="0"/>
              <a:t>words – be energetic and enthusiastic</a:t>
            </a:r>
          </a:p>
          <a:p>
            <a:r>
              <a:rPr lang="en-GB" dirty="0" smtClean="0"/>
              <a:t>Be professional and confident</a:t>
            </a:r>
          </a:p>
          <a:p>
            <a:r>
              <a:rPr lang="en-GB" dirty="0" smtClean="0"/>
              <a:t>Tailor the conversation to the issue – avoid scripts</a:t>
            </a:r>
          </a:p>
          <a:p>
            <a:r>
              <a:rPr lang="en-GB" dirty="0" smtClean="0"/>
              <a:t>Empathise with the customer</a:t>
            </a:r>
          </a:p>
          <a:p>
            <a:r>
              <a:rPr lang="en-GB" dirty="0" smtClean="0"/>
              <a:t>Invite any other issues you can help with</a:t>
            </a:r>
            <a:endParaRPr lang="en-GB" dirty="0"/>
          </a:p>
          <a:p>
            <a:endParaRPr lang="en-GB" dirty="0"/>
          </a:p>
        </p:txBody>
      </p:sp>
    </p:spTree>
    <p:extLst>
      <p:ext uri="{BB962C8B-B14F-4D97-AF65-F5344CB8AC3E}">
        <p14:creationId xmlns:p14="http://schemas.microsoft.com/office/powerpoint/2010/main" val="1192979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Techniques - process</a:t>
            </a:r>
            <a:endParaRPr lang="en-GB" dirty="0"/>
          </a:p>
        </p:txBody>
      </p:sp>
      <p:sp>
        <p:nvSpPr>
          <p:cNvPr id="11267" name="Rectangle 3"/>
          <p:cNvSpPr>
            <a:spLocks noGrp="1" noChangeArrowheads="1"/>
          </p:cNvSpPr>
          <p:nvPr>
            <p:ph idx="1"/>
          </p:nvPr>
        </p:nvSpPr>
        <p:spPr/>
        <p:txBody>
          <a:bodyPr>
            <a:normAutofit/>
          </a:bodyPr>
          <a:lstStyle/>
          <a:p>
            <a:r>
              <a:rPr lang="en-GB" dirty="0" smtClean="0"/>
              <a:t>Identify and evaluate the problem level – minor, major, catastrophic</a:t>
            </a:r>
          </a:p>
          <a:p>
            <a:r>
              <a:rPr lang="en-GB" dirty="0" smtClean="0"/>
              <a:t>Gauge the customer’s technical level – novice …. expert</a:t>
            </a:r>
          </a:p>
          <a:p>
            <a:r>
              <a:rPr lang="en-GB" dirty="0" smtClean="0"/>
              <a:t>Check for previous support tickets – known problem </a:t>
            </a:r>
          </a:p>
          <a:p>
            <a:r>
              <a:rPr lang="en-GB" dirty="0" smtClean="0"/>
              <a:t>Take detailed, useful ticket notes on every interaction</a:t>
            </a:r>
          </a:p>
          <a:p>
            <a:r>
              <a:rPr lang="en-GB" dirty="0" smtClean="0"/>
              <a:t>Direct customers to self-service solutions like Q&amp;A, forums, and video</a:t>
            </a:r>
          </a:p>
          <a:p>
            <a:r>
              <a:rPr lang="en-GB" dirty="0" smtClean="0"/>
              <a:t>Keep solutions clear and easy to understand</a:t>
            </a:r>
          </a:p>
          <a:p>
            <a:r>
              <a:rPr lang="en-GB" dirty="0" smtClean="0"/>
              <a:t>Make it easy for customers to follow up</a:t>
            </a:r>
          </a:p>
          <a:p>
            <a:r>
              <a:rPr lang="en-GB" dirty="0" smtClean="0"/>
              <a:t>Be prepared to escalate tougher support requests</a:t>
            </a:r>
            <a:endParaRPr lang="en-GB" dirty="0"/>
          </a:p>
        </p:txBody>
      </p:sp>
    </p:spTree>
    <p:extLst>
      <p:ext uri="{BB962C8B-B14F-4D97-AF65-F5344CB8AC3E}">
        <p14:creationId xmlns:p14="http://schemas.microsoft.com/office/powerpoint/2010/main" val="2330360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Future trends</a:t>
            </a:r>
            <a:endParaRPr lang="en-GB" dirty="0"/>
          </a:p>
        </p:txBody>
      </p:sp>
      <p:sp>
        <p:nvSpPr>
          <p:cNvPr id="11267" name="Rectangle 3"/>
          <p:cNvSpPr>
            <a:spLocks noGrp="1" noChangeArrowheads="1"/>
          </p:cNvSpPr>
          <p:nvPr>
            <p:ph idx="1"/>
          </p:nvPr>
        </p:nvSpPr>
        <p:spPr/>
        <p:txBody>
          <a:bodyPr>
            <a:normAutofit/>
          </a:bodyPr>
          <a:lstStyle/>
          <a:p>
            <a:r>
              <a:rPr lang="en-GB" dirty="0" smtClean="0"/>
              <a:t>Chat bots – virtual customer assistance</a:t>
            </a:r>
          </a:p>
          <a:p>
            <a:r>
              <a:rPr lang="en-GB" dirty="0" smtClean="0"/>
              <a:t>Artificial intelligence – machine learning of handling issues</a:t>
            </a:r>
          </a:p>
          <a:p>
            <a:r>
              <a:rPr lang="en-GB" dirty="0" smtClean="0"/>
              <a:t>Augmented reality – support staff can see what the issue is, overlay response on to glasses</a:t>
            </a:r>
          </a:p>
          <a:p>
            <a:r>
              <a:rPr lang="en-GB" dirty="0" smtClean="0"/>
              <a:t>Predictive analysis  </a:t>
            </a:r>
          </a:p>
          <a:p>
            <a:pPr lvl="1"/>
            <a:r>
              <a:rPr lang="en-GB" dirty="0" smtClean="0"/>
              <a:t>use help desk statistics to view w</a:t>
            </a:r>
            <a:r>
              <a:rPr lang="en-GB" dirty="0" smtClean="0"/>
              <a:t>hat was done that reduced time on handling issues</a:t>
            </a:r>
          </a:p>
          <a:p>
            <a:pPr lvl="1"/>
            <a:r>
              <a:rPr lang="en-GB" dirty="0" smtClean="0"/>
              <a:t>What </a:t>
            </a:r>
            <a:r>
              <a:rPr lang="en-GB" dirty="0"/>
              <a:t>can </a:t>
            </a:r>
            <a:r>
              <a:rPr lang="en-GB" dirty="0" smtClean="0"/>
              <a:t>be done </a:t>
            </a:r>
            <a:r>
              <a:rPr lang="en-GB" dirty="0"/>
              <a:t>in the future to </a:t>
            </a:r>
            <a:r>
              <a:rPr lang="en-GB" dirty="0" smtClean="0"/>
              <a:t>reduce that time?</a:t>
            </a:r>
            <a:endParaRPr lang="en-GB" dirty="0"/>
          </a:p>
          <a:p>
            <a:endParaRPr lang="en-GB" dirty="0"/>
          </a:p>
        </p:txBody>
      </p:sp>
    </p:spTree>
    <p:extLst>
      <p:ext uri="{BB962C8B-B14F-4D97-AF65-F5344CB8AC3E}">
        <p14:creationId xmlns:p14="http://schemas.microsoft.com/office/powerpoint/2010/main" val="2289442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Assignment 1 </a:t>
            </a:r>
            <a:endParaRPr lang="en-GB" dirty="0"/>
          </a:p>
        </p:txBody>
      </p:sp>
      <p:sp>
        <p:nvSpPr>
          <p:cNvPr id="11267" name="Rectangle 3"/>
          <p:cNvSpPr>
            <a:spLocks noGrp="1" noChangeArrowheads="1"/>
          </p:cNvSpPr>
          <p:nvPr>
            <p:ph idx="1"/>
          </p:nvPr>
        </p:nvSpPr>
        <p:spPr/>
        <p:txBody>
          <a:bodyPr>
            <a:normAutofit/>
          </a:bodyPr>
          <a:lstStyle/>
          <a:p>
            <a:r>
              <a:rPr lang="en-GB" dirty="0"/>
              <a:t>You are working as a systems technician with some exposure to networked PC systems. </a:t>
            </a:r>
          </a:p>
          <a:p>
            <a:r>
              <a:rPr lang="en-GB" dirty="0"/>
              <a:t>You have been asked, by your line manager, to produce some guidance for new Support team staff. It has been recommended that it is in the form of a leaflet or booklet.</a:t>
            </a:r>
          </a:p>
          <a:p>
            <a:endParaRPr lang="en-GB" dirty="0"/>
          </a:p>
          <a:p>
            <a:r>
              <a:rPr lang="en-GB" b="1" dirty="0"/>
              <a:t>Section 1 (Assessment criteria 1.1)</a:t>
            </a:r>
            <a:endParaRPr lang="en-GB" dirty="0"/>
          </a:p>
          <a:p>
            <a:endParaRPr lang="en-GB" dirty="0"/>
          </a:p>
          <a:p>
            <a:r>
              <a:rPr lang="en-GB" dirty="0"/>
              <a:t>In the first section of your leaflet or booklet explain the </a:t>
            </a:r>
            <a:r>
              <a:rPr lang="en-GB" b="1" dirty="0"/>
              <a:t>tools</a:t>
            </a:r>
            <a:r>
              <a:rPr lang="en-GB" dirty="0"/>
              <a:t> (such as software diagnostic tools) and </a:t>
            </a:r>
            <a:r>
              <a:rPr lang="en-GB" b="1" dirty="0"/>
              <a:t>techniques</a:t>
            </a:r>
            <a:r>
              <a:rPr lang="en-GB" dirty="0"/>
              <a:t> (such as questioning) that enable an IT support technician to identify faults. You should provide details of sources of advice and guidance here. </a:t>
            </a:r>
            <a:endParaRPr lang="en-GB" dirty="0"/>
          </a:p>
        </p:txBody>
      </p:sp>
    </p:spTree>
    <p:extLst>
      <p:ext uri="{BB962C8B-B14F-4D97-AF65-F5344CB8AC3E}">
        <p14:creationId xmlns:p14="http://schemas.microsoft.com/office/powerpoint/2010/main" val="862531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3273</TotalTime>
  <Words>399</Words>
  <Application>Microsoft Office PowerPoint</Application>
  <PresentationFormat>On-screen Show (4:3)</PresentationFormat>
  <Paragraphs>55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 2</vt:lpstr>
      <vt:lpstr>Office Theme</vt:lpstr>
      <vt:lpstr>IT Technical Support BTEC Unit 28</vt:lpstr>
      <vt:lpstr>Objectives</vt:lpstr>
      <vt:lpstr>Tools</vt:lpstr>
      <vt:lpstr>Techniques – interacting with the customer</vt:lpstr>
      <vt:lpstr>Techniques - process</vt:lpstr>
      <vt:lpstr>Future trends</vt:lpstr>
      <vt:lpstr>Assignment 1 </vt:lpstr>
    </vt:vector>
  </TitlesOfParts>
  <Company>HCT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higgib</cp:lastModifiedBy>
  <cp:revision>177</cp:revision>
  <dcterms:created xsi:type="dcterms:W3CDTF">2006-09-20T14:56:18Z</dcterms:created>
  <dcterms:modified xsi:type="dcterms:W3CDTF">2018-05-24T12:11:57Z</dcterms:modified>
</cp:coreProperties>
</file>