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4"/>
  </p:sldMasterIdLst>
  <p:notesMasterIdLst>
    <p:notesMasterId r:id="rId78"/>
  </p:notesMasterIdLst>
  <p:sldIdLst>
    <p:sldId id="256" r:id="rId5"/>
    <p:sldId id="275" r:id="rId6"/>
    <p:sldId id="402" r:id="rId7"/>
    <p:sldId id="403" r:id="rId8"/>
    <p:sldId id="401" r:id="rId9"/>
    <p:sldId id="276" r:id="rId10"/>
    <p:sldId id="383" r:id="rId11"/>
    <p:sldId id="384" r:id="rId12"/>
    <p:sldId id="385" r:id="rId13"/>
    <p:sldId id="386" r:id="rId14"/>
    <p:sldId id="388" r:id="rId15"/>
    <p:sldId id="389" r:id="rId16"/>
    <p:sldId id="390" r:id="rId17"/>
    <p:sldId id="391" r:id="rId18"/>
    <p:sldId id="392" r:id="rId19"/>
    <p:sldId id="387" r:id="rId20"/>
    <p:sldId id="393" r:id="rId21"/>
    <p:sldId id="394" r:id="rId22"/>
    <p:sldId id="395" r:id="rId23"/>
    <p:sldId id="396" r:id="rId24"/>
    <p:sldId id="398" r:id="rId25"/>
    <p:sldId id="397" r:id="rId26"/>
    <p:sldId id="399" r:id="rId27"/>
    <p:sldId id="277" r:id="rId28"/>
    <p:sldId id="278" r:id="rId29"/>
    <p:sldId id="293" r:id="rId30"/>
    <p:sldId id="328" r:id="rId31"/>
    <p:sldId id="294" r:id="rId32"/>
    <p:sldId id="295" r:id="rId33"/>
    <p:sldId id="279" r:id="rId34"/>
    <p:sldId id="400" r:id="rId35"/>
    <p:sldId id="329" r:id="rId36"/>
    <p:sldId id="330" r:id="rId37"/>
    <p:sldId id="331" r:id="rId38"/>
    <p:sldId id="332" r:id="rId39"/>
    <p:sldId id="333" r:id="rId40"/>
    <p:sldId id="334" r:id="rId41"/>
    <p:sldId id="335" r:id="rId42"/>
    <p:sldId id="336" r:id="rId43"/>
    <p:sldId id="338" r:id="rId44"/>
    <p:sldId id="322" r:id="rId45"/>
    <p:sldId id="337" r:id="rId46"/>
    <p:sldId id="339" r:id="rId47"/>
    <p:sldId id="340" r:id="rId48"/>
    <p:sldId id="341" r:id="rId49"/>
    <p:sldId id="342" r:id="rId50"/>
    <p:sldId id="343" r:id="rId51"/>
    <p:sldId id="407" r:id="rId52"/>
    <p:sldId id="351" r:id="rId53"/>
    <p:sldId id="327" r:id="rId54"/>
    <p:sldId id="344" r:id="rId55"/>
    <p:sldId id="408" r:id="rId56"/>
    <p:sldId id="410" r:id="rId57"/>
    <p:sldId id="416" r:id="rId58"/>
    <p:sldId id="353" r:id="rId59"/>
    <p:sldId id="411" r:id="rId60"/>
    <p:sldId id="409" r:id="rId61"/>
    <p:sldId id="415" r:id="rId62"/>
    <p:sldId id="413" r:id="rId63"/>
    <p:sldId id="352" r:id="rId64"/>
    <p:sldId id="421" r:id="rId65"/>
    <p:sldId id="422" r:id="rId66"/>
    <p:sldId id="347" r:id="rId67"/>
    <p:sldId id="418" r:id="rId68"/>
    <p:sldId id="420" r:id="rId69"/>
    <p:sldId id="419" r:id="rId70"/>
    <p:sldId id="350" r:id="rId71"/>
    <p:sldId id="423" r:id="rId72"/>
    <p:sldId id="424" r:id="rId73"/>
    <p:sldId id="425" r:id="rId74"/>
    <p:sldId id="426" r:id="rId75"/>
    <p:sldId id="427" r:id="rId76"/>
    <p:sldId id="346" r:id="rId77"/>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51749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9315F-CDDE-591A-909B-32005E86E42B}" v="433" dt="2020-11-25T15:57:54.058"/>
    <p1510:client id="{4D0CBD7D-F4D2-6B35-DDE9-E7C1078F8BC3}" v="41" dt="2020-12-01T10:39:40.074"/>
    <p1510:client id="{8AFAEDE0-B842-C01C-F945-13E7E0896EA1}" v="418" dt="2020-12-02T13:36:05.632"/>
    <p1510:client id="{A65B11F6-61C2-3D58-56FD-7893F8A8A101}" v="498" dt="2020-11-23T09:41:57.137"/>
    <p1510:client id="{D7841CA2-C8B3-D145-3066-F87B7EFCF168}" v="341" dt="2020-12-02T14:09:0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27"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216"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EF96068-BDD9-461E-8D40-5A5E42F1622F}" type="datetimeFigureOut">
              <a:rPr lang="en-GB" smtClean="0"/>
              <a:t>10/12/2020</a:t>
            </a:fld>
            <a:endParaRPr lang="en-GB"/>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09588AA-35C5-40E9-B3DB-D9091921FF83}" type="slidenum">
              <a:rPr lang="en-GB" smtClean="0"/>
              <a:t>‹#›</a:t>
            </a:fld>
            <a:endParaRPr lang="en-GB"/>
          </a:p>
        </p:txBody>
      </p:sp>
    </p:spTree>
    <p:extLst>
      <p:ext uri="{BB962C8B-B14F-4D97-AF65-F5344CB8AC3E}">
        <p14:creationId xmlns:p14="http://schemas.microsoft.com/office/powerpoint/2010/main" val="27528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a:t>
            </a:fld>
            <a:endParaRPr lang="en-GB"/>
          </a:p>
        </p:txBody>
      </p:sp>
    </p:spTree>
    <p:extLst>
      <p:ext uri="{BB962C8B-B14F-4D97-AF65-F5344CB8AC3E}">
        <p14:creationId xmlns:p14="http://schemas.microsoft.com/office/powerpoint/2010/main" val="408268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clear line of separation lies</a:t>
            </a:r>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30</a:t>
            </a:fld>
            <a:endParaRPr lang="en-GB"/>
          </a:p>
        </p:txBody>
      </p:sp>
    </p:spTree>
    <p:extLst>
      <p:ext uri="{BB962C8B-B14F-4D97-AF65-F5344CB8AC3E}">
        <p14:creationId xmlns:p14="http://schemas.microsoft.com/office/powerpoint/2010/main" val="1079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48</a:t>
            </a:fld>
            <a:endParaRPr lang="en-GB"/>
          </a:p>
        </p:txBody>
      </p:sp>
    </p:spTree>
    <p:extLst>
      <p:ext uri="{BB962C8B-B14F-4D97-AF65-F5344CB8AC3E}">
        <p14:creationId xmlns:p14="http://schemas.microsoft.com/office/powerpoint/2010/main" val="108584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In today's complex business environments, many large organizations have great difficulty responding to changes. Part of this difficulty is due to a lack of internal understanding of the complex structure and components in different areas of the organization, where legacy information about the business is locked away in the minds of specific employees or business units, without being made explicit.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Zachman</a:t>
            </a:r>
            <a:r>
              <a:rPr lang="en-GB" dirty="0" smtClean="0"/>
              <a:t> framework provides a means of classifying an organization's architecture. It is a proactive business tool, which can be used to model an organization's existing functions, elements and processes - and help manage business change. The framework draws on </a:t>
            </a:r>
            <a:r>
              <a:rPr lang="en-GB" dirty="0" err="1" smtClean="0"/>
              <a:t>Zachman's</a:t>
            </a:r>
            <a:r>
              <a:rPr lang="en-GB" dirty="0" smtClean="0"/>
              <a:t> experience of how change is managed in complex products such as airplanes and buildings.</a:t>
            </a:r>
          </a:p>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54</a:t>
            </a:fld>
            <a:endParaRPr lang="en-GB"/>
          </a:p>
        </p:txBody>
      </p:sp>
    </p:spTree>
    <p:extLst>
      <p:ext uri="{BB962C8B-B14F-4D97-AF65-F5344CB8AC3E}">
        <p14:creationId xmlns:p14="http://schemas.microsoft.com/office/powerpoint/2010/main" val="3017308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29"/>
            <a:ext cx="504106"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99205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8922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84290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12840" y="365040"/>
            <a:ext cx="11590200" cy="1325160"/>
          </a:xfrm>
          <a:prstGeom prst="rect">
            <a:avLst/>
          </a:prstGeom>
        </p:spPr>
        <p:txBody>
          <a:bodyPr lIns="0" tIns="0" rIns="0" bIns="0" anchor="ctr"/>
          <a:lstStyle/>
          <a:p>
            <a:endParaRPr lang="en-US" sz="1800" b="0" strike="noStrike" spc="-1">
              <a:solidFill>
                <a:srgbClr val="000000"/>
              </a:solidFill>
              <a:latin typeface="Calibri"/>
            </a:endParaRPr>
          </a:p>
        </p:txBody>
      </p:sp>
      <p:sp>
        <p:nvSpPr>
          <p:cNvPr id="10" name="PlaceHolder 2"/>
          <p:cNvSpPr>
            <a:spLocks noGrp="1"/>
          </p:cNvSpPr>
          <p:nvPr>
            <p:ph type="subTitle"/>
          </p:nvPr>
        </p:nvSpPr>
        <p:spPr>
          <a:xfrm>
            <a:off x="312840" y="1825560"/>
            <a:ext cx="11590200" cy="493560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42545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1" y="6396456"/>
            <a:ext cx="461211"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610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231548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4" y="6315576"/>
            <a:ext cx="533400"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35947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79615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07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407294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24093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332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8A4AE705-B91B-4EFC-B436-80330153A745}" type="slidenum">
              <a:rPr lang="en-GB" sz="1200" b="0" strike="noStrike" spc="-1" smtClean="0">
                <a:solidFill>
                  <a:srgbClr val="8B8B8B"/>
                </a:solidFill>
                <a:latin typeface="Calibri"/>
              </a:rPr>
              <a:t>‹#›</a:t>
            </a:fld>
            <a:endParaRPr lang="en-GB" sz="1200" b="0" strike="noStrike" spc="-1">
              <a:latin typeface="Times New Roman"/>
            </a:endParaRP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9958328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523880" y="1122480"/>
            <a:ext cx="9143640" cy="2387160"/>
          </a:xfrm>
          <a:prstGeom prst="rect">
            <a:avLst/>
          </a:prstGeom>
          <a:noFill/>
          <a:ln>
            <a:noFill/>
          </a:ln>
        </p:spPr>
        <p:txBody>
          <a:bodyPr anchor="b">
            <a:normAutofit lnSpcReduction="10000"/>
          </a:bodyPr>
          <a:lstStyle/>
          <a:p>
            <a:pPr algn="ctr">
              <a:lnSpc>
                <a:spcPct val="90000"/>
              </a:lnSpc>
            </a:pPr>
            <a:r>
              <a:rPr lang="en-US" sz="6000" b="0" strike="noStrike" spc="-1">
                <a:solidFill>
                  <a:srgbClr val="2E75B6"/>
                </a:solidFill>
                <a:latin typeface="Calibri"/>
              </a:rPr>
              <a:t>BCS Level 4 Certificate in Security Case Development and Design Good Practice </a:t>
            </a:r>
            <a:endParaRPr lang="en-US" sz="6000" b="0" strike="noStrike" spc="-1">
              <a:solidFill>
                <a:srgbClr val="000000"/>
              </a:solidFill>
              <a:latin typeface="Calibri"/>
            </a:endParaRPr>
          </a:p>
        </p:txBody>
      </p:sp>
      <p:sp>
        <p:nvSpPr>
          <p:cNvPr id="130" name="TextShape 2"/>
          <p:cNvSpPr txBox="1"/>
          <p:nvPr/>
        </p:nvSpPr>
        <p:spPr>
          <a:xfrm>
            <a:off x="1523880" y="3602160"/>
            <a:ext cx="9143640" cy="1655280"/>
          </a:xfrm>
          <a:prstGeom prst="rect">
            <a:avLst/>
          </a:prstGeom>
          <a:noFill/>
          <a:ln>
            <a:noFill/>
          </a:ln>
        </p:spPr>
        <p:txBody>
          <a:bodyPr/>
          <a:lstStyle/>
          <a:p>
            <a:pPr algn="ctr">
              <a:lnSpc>
                <a:spcPct val="90000"/>
              </a:lnSpc>
              <a:spcBef>
                <a:spcPts val="1001"/>
              </a:spcBef>
            </a:pPr>
            <a:r>
              <a:rPr lang="en-GB" sz="2400" b="0" strike="noStrike" spc="-1">
                <a:solidFill>
                  <a:srgbClr val="000000"/>
                </a:solidFill>
                <a:latin typeface="Calibri"/>
              </a:rPr>
              <a:t>QAN 603/0904/0</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The ten basic security principles formulated by </a:t>
            </a:r>
            <a:r>
              <a:rPr lang="en-GB" sz="2800" b="1" dirty="0" err="1"/>
              <a:t>Saltzer</a:t>
            </a:r>
            <a:r>
              <a:rPr lang="en-GB" sz="2800" b="1" dirty="0"/>
              <a:t> and </a:t>
            </a:r>
            <a:r>
              <a:rPr lang="en-GB" sz="2800" b="1" dirty="0" smtClean="0"/>
              <a:t>Schroeder</a:t>
            </a:r>
          </a:p>
          <a:p>
            <a:pPr marL="1371600" lvl="2" indent="-457200">
              <a:buFont typeface="Arial" panose="020B0604020202020204" pitchFamily="34" charset="0"/>
              <a:buChar char="•"/>
            </a:pPr>
            <a:r>
              <a:rPr lang="en-GB" sz="2800" dirty="0"/>
              <a:t>Economy of </a:t>
            </a:r>
            <a:r>
              <a:rPr lang="en-GB" sz="2800" dirty="0" smtClean="0"/>
              <a:t>mechanism</a:t>
            </a:r>
          </a:p>
          <a:p>
            <a:pPr marL="1371600" lvl="2" indent="-457200">
              <a:buFont typeface="Arial" panose="020B0604020202020204" pitchFamily="34" charset="0"/>
              <a:buChar char="•"/>
            </a:pPr>
            <a:r>
              <a:rPr lang="en-GB" sz="2800" dirty="0"/>
              <a:t>Fail-safe </a:t>
            </a:r>
            <a:r>
              <a:rPr lang="en-GB" sz="2800" dirty="0" smtClean="0"/>
              <a:t>defaults</a:t>
            </a:r>
          </a:p>
          <a:p>
            <a:pPr marL="1371600" lvl="2" indent="-457200">
              <a:buFont typeface="Arial" panose="020B0604020202020204" pitchFamily="34" charset="0"/>
              <a:buChar char="•"/>
            </a:pPr>
            <a:r>
              <a:rPr lang="en-GB" sz="2800" dirty="0"/>
              <a:t>Complete </a:t>
            </a:r>
            <a:r>
              <a:rPr lang="en-GB" sz="2800" dirty="0" smtClean="0"/>
              <a:t>mediation</a:t>
            </a:r>
          </a:p>
          <a:p>
            <a:pPr marL="1371600" lvl="2" indent="-457200">
              <a:buFont typeface="Arial" panose="020B0604020202020204" pitchFamily="34" charset="0"/>
              <a:buChar char="•"/>
            </a:pPr>
            <a:r>
              <a:rPr lang="en-GB" sz="2800" dirty="0"/>
              <a:t>Open </a:t>
            </a:r>
            <a:r>
              <a:rPr lang="en-GB" sz="2800" dirty="0" smtClean="0"/>
              <a:t>design</a:t>
            </a:r>
          </a:p>
          <a:p>
            <a:pPr marL="1371600" lvl="2" indent="-457200">
              <a:buFont typeface="Arial" panose="020B0604020202020204" pitchFamily="34" charset="0"/>
              <a:buChar char="•"/>
            </a:pPr>
            <a:r>
              <a:rPr lang="en-GB" sz="2800" dirty="0"/>
              <a:t>Separation of </a:t>
            </a:r>
            <a:r>
              <a:rPr lang="en-GB" sz="2800" dirty="0" smtClean="0"/>
              <a:t>privileges</a:t>
            </a:r>
          </a:p>
          <a:p>
            <a:pPr marL="1371600" lvl="2" indent="-457200">
              <a:buFont typeface="Arial" panose="020B0604020202020204" pitchFamily="34" charset="0"/>
              <a:buChar char="•"/>
            </a:pPr>
            <a:r>
              <a:rPr lang="en-GB" sz="2800" dirty="0"/>
              <a:t>Least </a:t>
            </a:r>
            <a:r>
              <a:rPr lang="en-GB" sz="2800" dirty="0" smtClean="0"/>
              <a:t>privilege</a:t>
            </a:r>
          </a:p>
          <a:p>
            <a:pPr marL="1371600" lvl="2" indent="-457200">
              <a:buFont typeface="Arial" panose="020B0604020202020204" pitchFamily="34" charset="0"/>
              <a:buChar char="•"/>
            </a:pPr>
            <a:r>
              <a:rPr lang="en-GB" sz="2800" dirty="0"/>
              <a:t>Least common </a:t>
            </a:r>
            <a:r>
              <a:rPr lang="en-GB" sz="2800" dirty="0" smtClean="0"/>
              <a:t>mechanism</a:t>
            </a:r>
          </a:p>
          <a:p>
            <a:pPr marL="1371600" lvl="2" indent="-457200">
              <a:buFont typeface="Arial" panose="020B0604020202020204" pitchFamily="34" charset="0"/>
              <a:buChar char="•"/>
            </a:pPr>
            <a:r>
              <a:rPr lang="en-GB" sz="2800" dirty="0"/>
              <a:t>Psychological acceptability</a:t>
            </a:r>
            <a:endParaRPr lang="en-GB" sz="2800" b="1" dirty="0" smtClean="0"/>
          </a:p>
          <a:p>
            <a:endParaRPr lang="en-US" sz="2800" b="1" strike="noStrike" spc="-1" dirty="0">
              <a:solidFill>
                <a:srgbClr val="000000"/>
              </a:solidFill>
              <a:latin typeface="Calibri"/>
            </a:endParaRPr>
          </a:p>
        </p:txBody>
      </p:sp>
    </p:spTree>
    <p:extLst>
      <p:ext uri="{BB962C8B-B14F-4D97-AF65-F5344CB8AC3E}">
        <p14:creationId xmlns:p14="http://schemas.microsoft.com/office/powerpoint/2010/main" val="957452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With regard to </a:t>
            </a:r>
            <a:r>
              <a:rPr lang="en-GB" sz="2800" dirty="0" smtClean="0"/>
              <a:t>these IS security policies , </a:t>
            </a:r>
            <a:r>
              <a:rPr lang="en-GB" sz="2800" dirty="0"/>
              <a:t>appropriate trustworthiness should be situated where it is most needed – suitable to overall system requirements, rather than required uniformly across widely distributed components (with potentially many weak links) or totally centralized (with creation of a single weak link and forgetting other vulnerabilities</a:t>
            </a:r>
            <a:r>
              <a:rPr lang="en-GB" sz="2800" dirty="0" smtClean="0"/>
              <a:t>).</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 </a:t>
            </a:r>
            <a:r>
              <a:rPr lang="en-GB" sz="2800" dirty="0"/>
              <a:t>Trustworthiness is expensive to implement and to ensure; </a:t>
            </a: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As </a:t>
            </a:r>
            <a:r>
              <a:rPr lang="en-GB" sz="2800" dirty="0"/>
              <a:t>a consequence, significant benefits can result from architecturally minimizing the extent to which higher-layer mechanisms have to trustworthy, especially if they can depend on (and rely on) the trustworthiness of lower layers.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714256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Remember that these are principles, not hard-and-fast rules. </a:t>
            </a:r>
            <a:endParaRPr lang="en-GB" sz="2800" dirty="0" smtClean="0"/>
          </a:p>
          <a:p>
            <a:pPr marL="457200" indent="-457200">
              <a:buFont typeface="Arial" panose="020B0604020202020204" pitchFamily="34" charset="0"/>
              <a:buChar char="•"/>
            </a:pPr>
            <a:r>
              <a:rPr lang="en-GB" sz="2800" dirty="0" smtClean="0"/>
              <a:t>By </a:t>
            </a:r>
            <a:r>
              <a:rPr lang="en-GB" sz="2800" dirty="0"/>
              <a:t>no means should they be interpreted as </a:t>
            </a:r>
            <a:r>
              <a:rPr lang="en-GB" sz="2800" b="1" dirty="0"/>
              <a:t>ironclad</a:t>
            </a:r>
            <a:r>
              <a:rPr lang="en-GB" sz="2800" dirty="0"/>
              <a:t>, especially in light of some of their potential mutual contradictions that require development </a:t>
            </a:r>
            <a:r>
              <a:rPr lang="en-GB" sz="2800" dirty="0" smtClean="0"/>
              <a:t>trade offs</a:t>
            </a:r>
            <a:r>
              <a:rPr lang="en-GB" sz="2800" dirty="0"/>
              <a:t>. </a:t>
            </a:r>
            <a:endParaRPr lang="en-GB" sz="2800" dirty="0" smtClean="0"/>
          </a:p>
          <a:p>
            <a:pPr marL="457200" indent="-457200">
              <a:buFont typeface="Arial" panose="020B0604020202020204" pitchFamily="34" charset="0"/>
              <a:buChar char="•"/>
            </a:pPr>
            <a:r>
              <a:rPr lang="en-GB" sz="2800" dirty="0" smtClean="0"/>
              <a:t>Some </a:t>
            </a:r>
            <a:r>
              <a:rPr lang="en-GB" sz="2800" dirty="0"/>
              <a:t>of these principles have taken on almost mythic proportions among the security elite, and to some extent buzzword cult status among many fringe parties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23429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There are two fundamental caveats regarding these principles. </a:t>
            </a:r>
            <a:endParaRPr lang="en-GB" sz="2800" dirty="0" smtClean="0"/>
          </a:p>
          <a:p>
            <a:pPr marL="457200" indent="-457200">
              <a:buFont typeface="Arial" panose="020B0604020202020204" pitchFamily="34" charset="0"/>
              <a:buChar char="•"/>
            </a:pPr>
            <a:r>
              <a:rPr lang="en-GB" sz="2800" dirty="0" smtClean="0"/>
              <a:t>First</a:t>
            </a:r>
            <a:r>
              <a:rPr lang="en-GB" sz="2800" dirty="0"/>
              <a:t>, each principle by itself may be useful in some cases and not in others</a:t>
            </a:r>
            <a:r>
              <a:rPr lang="en-GB" sz="2800" dirty="0" smtClean="0"/>
              <a:t>.</a:t>
            </a:r>
          </a:p>
          <a:p>
            <a:pPr marL="457200" indent="-457200">
              <a:buFont typeface="Arial" panose="020B0604020202020204" pitchFamily="34" charset="0"/>
              <a:buChar char="•"/>
            </a:pPr>
            <a:r>
              <a:rPr lang="en-GB" sz="2800" dirty="0" smtClean="0"/>
              <a:t> </a:t>
            </a:r>
            <a:r>
              <a:rPr lang="en-GB" sz="2800" dirty="0"/>
              <a:t>The second is that when taken in combinations, groups of principles are not necessarily all reinforcing; </a:t>
            </a:r>
            <a:endParaRPr lang="en-GB" sz="2800" dirty="0" smtClean="0"/>
          </a:p>
          <a:p>
            <a:pPr marL="457200" indent="-457200">
              <a:buFont typeface="Arial" panose="020B0604020202020204" pitchFamily="34" charset="0"/>
              <a:buChar char="•"/>
            </a:pPr>
            <a:r>
              <a:rPr lang="en-GB" sz="2800" dirty="0" smtClean="0"/>
              <a:t>indeed</a:t>
            </a:r>
            <a:r>
              <a:rPr lang="en-GB" sz="2800" dirty="0"/>
              <a:t>, they may actually be mutually in conflict. Consequently, any sensible development must consider appropriate use of each principle in the context of the overall effort.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213581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In particular, </a:t>
            </a:r>
            <a:r>
              <a:rPr lang="en-GB" sz="2800" b="1" dirty="0"/>
              <a:t>complete mediation</a:t>
            </a:r>
            <a:r>
              <a:rPr lang="en-GB" sz="2800" dirty="0"/>
              <a:t>, </a:t>
            </a:r>
            <a:r>
              <a:rPr lang="en-GB" sz="2800" b="1" dirty="0"/>
              <a:t>separation of privileges</a:t>
            </a:r>
            <a:r>
              <a:rPr lang="en-GB" sz="2800" dirty="0"/>
              <a:t>, and allocation of </a:t>
            </a:r>
            <a:r>
              <a:rPr lang="en-GB" sz="2800" b="1" dirty="0"/>
              <a:t>least privilege </a:t>
            </a:r>
            <a:r>
              <a:rPr lang="en-GB" sz="2800" dirty="0"/>
              <a:t>are enormously helpful to composability and trustworthiness. </a:t>
            </a:r>
            <a:endParaRPr lang="en-GB" sz="2800" dirty="0" smtClean="0"/>
          </a:p>
          <a:p>
            <a:pPr marL="457200" indent="-457200">
              <a:buFont typeface="Arial" panose="020B0604020202020204" pitchFamily="34" charset="0"/>
              <a:buChar char="•"/>
            </a:pPr>
            <a:r>
              <a:rPr lang="en-GB" sz="2800" b="1" dirty="0" smtClean="0"/>
              <a:t>Open design</a:t>
            </a:r>
            <a:r>
              <a:rPr lang="en-GB" sz="2800" dirty="0" smtClean="0"/>
              <a:t>, </a:t>
            </a:r>
            <a:r>
              <a:rPr lang="en-GB" sz="2800" dirty="0"/>
              <a:t>there is considerable debate about the importance of open design with respect to trustworthiness, with some people still clinging tenaciously to the notion that security by obscurity is sensible – despite risks of many flaws being so obvious as to be easily detected </a:t>
            </a:r>
            <a:r>
              <a:rPr lang="en-GB" sz="2800" dirty="0" smtClean="0"/>
              <a:t>externally.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40195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Indeed, the recent emergence of very good </a:t>
            </a:r>
            <a:r>
              <a:rPr lang="en-GB" sz="2800" dirty="0" err="1"/>
              <a:t>decompilers</a:t>
            </a:r>
            <a:r>
              <a:rPr lang="en-GB" sz="2800" dirty="0"/>
              <a:t> for C and Java, along with the likelihood of similar reverse engineering tools for other languages, both suggest that such attacks are becoming steadily more practical. </a:t>
            </a:r>
            <a:endParaRPr lang="en-GB" sz="2800" dirty="0" smtClean="0"/>
          </a:p>
          <a:p>
            <a:pPr marL="457200" indent="-457200">
              <a:buFont typeface="Arial" panose="020B0604020202020204" pitchFamily="34" charset="0"/>
              <a:buChar char="•"/>
            </a:pPr>
            <a:r>
              <a:rPr lang="en-GB" sz="2800" dirty="0" smtClean="0"/>
              <a:t>Overall</a:t>
            </a:r>
            <a:r>
              <a:rPr lang="en-GB" sz="2800" dirty="0"/>
              <a:t>, the assumption of design secrecy and the supposed unavailability of source code is often not a deterrent, especially with ever-increasing skills among black-box system analysts. </a:t>
            </a:r>
            <a:endParaRPr lang="en-GB" sz="2800" dirty="0" smtClean="0"/>
          </a:p>
          <a:p>
            <a:pPr marL="457200" indent="-457200">
              <a:buFont typeface="Arial" panose="020B0604020202020204" pitchFamily="34" charset="0"/>
              <a:buChar char="•"/>
            </a:pPr>
            <a:r>
              <a:rPr lang="en-GB" sz="2800" dirty="0" smtClean="0"/>
              <a:t>However</a:t>
            </a:r>
            <a:r>
              <a:rPr lang="en-GB" sz="2800" dirty="0"/>
              <a:t>, there are of course cases in which security by obscurity is unavoidable – as in the hiding of private and secret cryptographic keys, even where the cryptographic algorithms and implementations are public.</a:t>
            </a:r>
            <a:endParaRPr lang="en-US" sz="2800" spc="-1" dirty="0">
              <a:solidFill>
                <a:srgbClr val="000000"/>
              </a:solidFill>
            </a:endParaRPr>
          </a:p>
        </p:txBody>
      </p:sp>
    </p:spTree>
    <p:extLst>
      <p:ext uri="{BB962C8B-B14F-4D97-AF65-F5344CB8AC3E}">
        <p14:creationId xmlns:p14="http://schemas.microsoft.com/office/powerpoint/2010/main" val="184508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Fundamental to trustworthiness is the extent to which systems and networks can avoid being compromised by malicious or accidental human </a:t>
            </a:r>
            <a:r>
              <a:rPr lang="en-GB" sz="2800" dirty="0" err="1"/>
              <a:t>behavior</a:t>
            </a:r>
            <a:r>
              <a:rPr lang="en-GB" sz="2800" dirty="0"/>
              <a:t> and by events such as hardware malfunctions and so-called acts of God.</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99635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2"/>
          <p:cNvSpPr txBox="1"/>
          <p:nvPr/>
        </p:nvSpPr>
        <p:spPr>
          <a:xfrm>
            <a:off x="312840" y="1825560"/>
            <a:ext cx="11590200" cy="4935600"/>
          </a:xfrm>
          <a:prstGeom prst="rect">
            <a:avLst/>
          </a:prstGeom>
          <a:noFill/>
          <a:ln>
            <a:noFill/>
          </a:ln>
        </p:spPr>
        <p:txBody>
          <a:bodyPr/>
          <a:lstStyle/>
          <a:p>
            <a:endParaRPr lang="en-US" sz="2800" b="0" strike="noStrike" spc="-1">
              <a:solidFill>
                <a:srgbClr val="000000"/>
              </a:solidFill>
              <a:latin typeface="Calibri"/>
            </a:endParaRPr>
          </a:p>
        </p:txBody>
      </p:sp>
      <p:pic>
        <p:nvPicPr>
          <p:cNvPr id="5" name="Picture 4"/>
          <p:cNvPicPr>
            <a:picLocks noChangeAspect="1"/>
          </p:cNvPicPr>
          <p:nvPr/>
        </p:nvPicPr>
        <p:blipFill>
          <a:blip r:embed="rId2"/>
          <a:stretch>
            <a:fillRect/>
          </a:stretch>
        </p:blipFill>
        <p:spPr>
          <a:xfrm>
            <a:off x="2085814" y="0"/>
            <a:ext cx="7907119" cy="6761160"/>
          </a:xfrm>
          <a:prstGeom prst="rect">
            <a:avLst/>
          </a:prstGeom>
        </p:spPr>
      </p:pic>
    </p:spTree>
    <p:extLst>
      <p:ext uri="{BB962C8B-B14F-4D97-AF65-F5344CB8AC3E}">
        <p14:creationId xmlns:p14="http://schemas.microsoft.com/office/powerpoint/2010/main" val="1080572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b="1" dirty="0" smtClean="0"/>
              <a:t>From </a:t>
            </a:r>
            <a:r>
              <a:rPr lang="en-GB" sz="2800" b="1" dirty="0"/>
              <a:t>outside, compromise from within, and compromise from below</a:t>
            </a:r>
            <a:r>
              <a:rPr lang="en-GB" sz="2800" dirty="0"/>
              <a:t>, with fairly intuitive meanings. </a:t>
            </a:r>
            <a:endParaRPr lang="en-GB" sz="2800" dirty="0" smtClean="0"/>
          </a:p>
          <a:p>
            <a:pPr marL="457200" indent="-457200">
              <a:buFont typeface="Arial" panose="020B0604020202020204" pitchFamily="34" charset="0"/>
              <a:buChar char="•"/>
            </a:pPr>
            <a:r>
              <a:rPr lang="en-GB" sz="2800" dirty="0" smtClean="0"/>
              <a:t>For </a:t>
            </a:r>
            <a:r>
              <a:rPr lang="en-GB" sz="2800" dirty="0"/>
              <a:t>example, outsiders may penetrate a system, or create denials of service; insiders may be able to masquerade as other users or misuse existing privileges; operating systems may be compromised from below by utilizing hardware quirks, and applications may be compromised by manipulating operating systems. There are cases in theory where weak links can be avoided (e.g., end-to-end encryption for integrity, and zero-knowledge protocols that can establish a shared key without any part of the protocol requiring secrecy), although in practice they may also be undermined by compromises from below.</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482654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smtClean="0"/>
              <a:t>The </a:t>
            </a:r>
            <a:r>
              <a:rPr lang="en-GB" sz="2800" dirty="0"/>
              <a:t>principles referred to here may be in conflict with one another if each is applied independently; </a:t>
            </a:r>
            <a:endParaRPr lang="en-GB" sz="2800" dirty="0" smtClean="0"/>
          </a:p>
          <a:p>
            <a:pPr marL="457200" indent="-457200">
              <a:buFont typeface="Arial" panose="020B0604020202020204" pitchFamily="34" charset="0"/>
              <a:buChar char="•"/>
            </a:pPr>
            <a:r>
              <a:rPr lang="en-GB" sz="2800" dirty="0" smtClean="0"/>
              <a:t>In </a:t>
            </a:r>
            <a:r>
              <a:rPr lang="en-GB" sz="2800" dirty="0"/>
              <a:t>certain cases, the principles are not </a:t>
            </a:r>
            <a:r>
              <a:rPr lang="en-GB" sz="2800" dirty="0" err="1" smtClean="0"/>
              <a:t>composable</a:t>
            </a:r>
            <a:r>
              <a:rPr lang="en-GB" sz="2800" dirty="0" smtClean="0"/>
              <a:t> . </a:t>
            </a:r>
          </a:p>
          <a:p>
            <a:pPr marL="457200" indent="-457200">
              <a:buFont typeface="Arial" panose="020B0604020202020204" pitchFamily="34" charset="0"/>
              <a:buChar char="•"/>
            </a:pPr>
            <a:r>
              <a:rPr lang="en-GB" sz="2800" dirty="0" smtClean="0"/>
              <a:t>In </a:t>
            </a:r>
            <a:r>
              <a:rPr lang="en-GB" sz="2800" dirty="0"/>
              <a:t>general, each principle must be applied in the context of the overall development. </a:t>
            </a:r>
            <a:endParaRPr lang="en-GB" sz="2800" dirty="0" smtClean="0"/>
          </a:p>
          <a:p>
            <a:pPr marL="457200" indent="-457200">
              <a:buFont typeface="Arial" panose="020B0604020202020204" pitchFamily="34" charset="0"/>
              <a:buChar char="•"/>
            </a:pPr>
            <a:r>
              <a:rPr lang="en-GB" sz="2800" dirty="0" smtClean="0"/>
              <a:t>Ideally</a:t>
            </a:r>
            <a:r>
              <a:rPr lang="en-GB" sz="2800" dirty="0"/>
              <a:t>, greater effort might be useful to reformulate the principles to make them more readily </a:t>
            </a:r>
            <a:r>
              <a:rPr lang="en-GB" sz="2800" dirty="0" err="1"/>
              <a:t>composable</a:t>
            </a:r>
            <a:r>
              <a:rPr lang="en-GB" sz="2800" dirty="0"/>
              <a:t>, or at least to make their potential </a:t>
            </a:r>
            <a:r>
              <a:rPr lang="en-GB" sz="2800" dirty="0" smtClean="0"/>
              <a:t>trade offs </a:t>
            </a:r>
            <a:r>
              <a:rPr lang="en-GB" sz="2800" dirty="0"/>
              <a:t>or incompatibilities more explicit. </a:t>
            </a:r>
            <a:endParaRPr lang="en-GB" sz="2800" dirty="0" smtClean="0"/>
          </a:p>
          <a:p>
            <a:pPr marL="457200" indent="-457200">
              <a:buFont typeface="Arial" panose="020B0604020202020204" pitchFamily="34" charset="0"/>
              <a:buChar char="•"/>
            </a:pPr>
            <a:r>
              <a:rPr lang="en-GB" sz="2800" dirty="0" smtClean="0"/>
              <a:t>However</a:t>
            </a:r>
            <a:r>
              <a:rPr lang="en-GB" sz="2800" dirty="0"/>
              <a:t>, this is probably counterproductive, because judicious use of principles is not a cookbook exercise.</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49089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5536996"/>
          </a:xfrm>
          <a:prstGeom prst="rect">
            <a:avLst/>
          </a:prstGeom>
          <a:noFill/>
          <a:ln>
            <a:noFill/>
          </a:ln>
        </p:spPr>
        <p:txBody>
          <a:bodyPr anchor="ctr">
            <a:noAutofit/>
          </a:bodyPr>
          <a:lstStyle/>
          <a:p>
            <a:r>
              <a:rPr lang="en-GB" sz="3200" dirty="0"/>
              <a:t>1.3 Explain the following features of the Trustworthy Software Foundation (</a:t>
            </a:r>
            <a:r>
              <a:rPr lang="en-GB" sz="3200" dirty="0" err="1"/>
              <a:t>TSFdn</a:t>
            </a:r>
            <a:r>
              <a:rPr lang="en-GB" sz="3200" dirty="0"/>
              <a:t>): </a:t>
            </a:r>
          </a:p>
          <a:p>
            <a:r>
              <a:rPr lang="en-GB" sz="3200" dirty="0"/>
              <a:t>• Safety </a:t>
            </a:r>
          </a:p>
          <a:p>
            <a:r>
              <a:rPr lang="en-GB" sz="3200" dirty="0"/>
              <a:t>• Reliability </a:t>
            </a:r>
          </a:p>
          <a:p>
            <a:r>
              <a:rPr lang="en-GB" sz="3200" dirty="0"/>
              <a:t>• Availability </a:t>
            </a:r>
          </a:p>
          <a:p>
            <a:r>
              <a:rPr lang="en-GB" sz="3200" dirty="0"/>
              <a:t>• Resilience </a:t>
            </a:r>
          </a:p>
          <a:p>
            <a:r>
              <a:rPr lang="en-GB" sz="3200" dirty="0"/>
              <a:t>• Security </a:t>
            </a:r>
          </a:p>
          <a:p>
            <a:endParaRPr lang="en-GB" sz="3200" dirty="0"/>
          </a:p>
          <a:p>
            <a:r>
              <a:rPr lang="en-GB" sz="3200" i="1" dirty="0"/>
              <a:t>A candidate should be able to: </a:t>
            </a:r>
            <a:endParaRPr lang="en-GB" sz="3200" dirty="0"/>
          </a:p>
          <a:p>
            <a:r>
              <a:rPr lang="en-GB" sz="3200" dirty="0"/>
              <a:t>• </a:t>
            </a:r>
            <a:r>
              <a:rPr lang="en-GB" sz="3200" i="1" dirty="0"/>
              <a:t>Explain what the </a:t>
            </a:r>
            <a:r>
              <a:rPr lang="en-GB" sz="3200" i="1" dirty="0" err="1"/>
              <a:t>TSFdn</a:t>
            </a:r>
            <a:r>
              <a:rPr lang="en-GB" sz="3200" i="1" dirty="0"/>
              <a:t> is. </a:t>
            </a:r>
            <a:endParaRPr lang="en-GB" sz="3200" dirty="0"/>
          </a:p>
          <a:p>
            <a:r>
              <a:rPr lang="en-GB" sz="3200" dirty="0"/>
              <a:t>• </a:t>
            </a:r>
            <a:r>
              <a:rPr lang="en-GB" sz="3200" i="1" dirty="0"/>
              <a:t>Describe and explain the features of the </a:t>
            </a:r>
            <a:r>
              <a:rPr lang="en-GB" sz="3200" i="1" dirty="0" err="1"/>
              <a:t>TSFdn</a:t>
            </a:r>
            <a:r>
              <a:rPr lang="en-GB" sz="3200" i="1" dirty="0"/>
              <a:t> (as above). </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a:t>
            </a:r>
            <a:r>
              <a:rPr lang="en-US" sz="4400" b="1" spc="-1" dirty="0" smtClean="0">
                <a:solidFill>
                  <a:srgbClr val="2E75B6"/>
                </a:solidFill>
                <a:latin typeface="Calibri"/>
              </a:rPr>
              <a:t>comparison- Nutshell</a:t>
            </a:r>
            <a:endParaRPr lang="en-US" sz="4400" b="1" spc="-1" dirty="0">
              <a:solidFill>
                <a:srgbClr val="2E75B6"/>
              </a:solidFill>
              <a:latin typeface="Calibri"/>
            </a:endParaRP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The </a:t>
            </a:r>
            <a:r>
              <a:rPr lang="en-GB" sz="2800" dirty="0" err="1"/>
              <a:t>Saltzer</a:t>
            </a:r>
            <a:r>
              <a:rPr lang="en-GB" sz="2800" dirty="0"/>
              <a:t>-Schroeder principle of design simplicity is one of the most popular and commonly cited. </a:t>
            </a:r>
            <a:endParaRPr lang="en-GB" sz="2800" dirty="0" smtClean="0"/>
          </a:p>
          <a:p>
            <a:pPr marL="457200" indent="-457200">
              <a:buFont typeface="Arial" panose="020B0604020202020204" pitchFamily="34" charset="0"/>
              <a:buChar char="•"/>
            </a:pPr>
            <a:r>
              <a:rPr lang="en-GB" sz="2800" dirty="0" smtClean="0"/>
              <a:t>However</a:t>
            </a:r>
            <a:r>
              <a:rPr lang="en-GB" sz="2800" dirty="0"/>
              <a:t>, it can be extremely misleading when espoused (as it commonly is) in reference to systems with critical requirements for security, reliability, survivability, real-time </a:t>
            </a:r>
            <a:r>
              <a:rPr lang="en-GB" sz="2800" dirty="0" smtClean="0"/>
              <a:t>performance(availability , resilience</a:t>
            </a:r>
            <a:r>
              <a:rPr lang="en-GB" sz="2800" dirty="0"/>
              <a:t>)</a:t>
            </a:r>
            <a:r>
              <a:rPr lang="en-GB" sz="2800" dirty="0" smtClean="0"/>
              <a:t>, </a:t>
            </a:r>
            <a:r>
              <a:rPr lang="en-GB" sz="2800" dirty="0"/>
              <a:t>and high assurance – especially when all of these requirements are necessary within the same system environment. </a:t>
            </a:r>
            <a:endParaRPr lang="en-GB" sz="2800" dirty="0" smtClean="0"/>
          </a:p>
        </p:txBody>
      </p:sp>
    </p:spTree>
    <p:extLst>
      <p:ext uri="{BB962C8B-B14F-4D97-AF65-F5344CB8AC3E}">
        <p14:creationId xmlns:p14="http://schemas.microsoft.com/office/powerpoint/2010/main" val="504656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a:t>
            </a:r>
            <a:r>
              <a:rPr lang="en-US" sz="4400" b="1" spc="-1" dirty="0" smtClean="0">
                <a:solidFill>
                  <a:srgbClr val="2E75B6"/>
                </a:solidFill>
                <a:latin typeface="Calibri"/>
              </a:rPr>
              <a:t>comparison- Nutshell</a:t>
            </a:r>
            <a:endParaRPr lang="en-US" sz="4400" b="1" spc="-1" dirty="0">
              <a:solidFill>
                <a:srgbClr val="2E75B6"/>
              </a:solidFill>
              <a:latin typeface="Calibri"/>
            </a:endParaRP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Simplicity is a very important concept in principle (in the small), but complexity is often unavoidable in practice (in the large</a:t>
            </a:r>
            <a:r>
              <a:rPr lang="en-GB" sz="2800" dirty="0" smtClean="0"/>
              <a:t>).</a:t>
            </a:r>
          </a:p>
          <a:p>
            <a:pPr marL="457200" indent="-457200">
              <a:buFont typeface="Arial" panose="020B0604020202020204" pitchFamily="34" charset="0"/>
              <a:buChar char="•"/>
            </a:pPr>
            <a:r>
              <a:rPr lang="en-GB" sz="2800" dirty="0" smtClean="0"/>
              <a:t> </a:t>
            </a:r>
            <a:r>
              <a:rPr lang="en-GB" sz="2800" dirty="0"/>
              <a:t>For example, serious attempts to achieve fault-tolerant </a:t>
            </a:r>
            <a:r>
              <a:rPr lang="en-GB" sz="2800" dirty="0" err="1"/>
              <a:t>behavior</a:t>
            </a:r>
            <a:r>
              <a:rPr lang="en-GB" sz="2800" dirty="0"/>
              <a:t> often result in roughly doubling the size of the overall subsystem or even the entire system. </a:t>
            </a:r>
            <a:endParaRPr lang="en-GB" sz="2800" dirty="0" smtClean="0"/>
          </a:p>
          <a:p>
            <a:pPr marL="457200" indent="-457200">
              <a:buFont typeface="Arial" panose="020B0604020202020204" pitchFamily="34" charset="0"/>
              <a:buChar char="•"/>
            </a:pPr>
            <a:r>
              <a:rPr lang="en-GB" sz="2800" dirty="0" smtClean="0"/>
              <a:t>As </a:t>
            </a:r>
            <a:r>
              <a:rPr lang="en-GB" sz="2800" dirty="0"/>
              <a:t>a result, the principle of simplicity should really be one of managing complexity rather than trying to eliminate it, particularly where complexity is in fact inherent in the combination of requirements</a:t>
            </a:r>
            <a:r>
              <a:rPr lang="en-GB" sz="2800" dirty="0" smtClean="0"/>
              <a:t>.</a:t>
            </a:r>
          </a:p>
          <a:p>
            <a:pPr marL="457200" indent="-457200">
              <a:buFont typeface="Arial" panose="020B0604020202020204" pitchFamily="34" charset="0"/>
              <a:buChar char="•"/>
            </a:pPr>
            <a:r>
              <a:rPr lang="en-GB" sz="2800" dirty="0" smtClean="0"/>
              <a:t> </a:t>
            </a:r>
            <a:r>
              <a:rPr lang="en-GB" sz="2800" dirty="0"/>
              <a:t>Keeping things simple is indeed a conceptually wonderful principle, but often not achievable in reality. </a:t>
            </a:r>
            <a:endParaRPr lang="en-GB" sz="2800" dirty="0" smtClean="0"/>
          </a:p>
          <a:p>
            <a:pPr marL="457200" indent="-457200">
              <a:buFont typeface="Arial" panose="020B0604020202020204" pitchFamily="34" charset="0"/>
              <a:buChar char="•"/>
            </a:pPr>
            <a:r>
              <a:rPr lang="en-GB" sz="2800" dirty="0" smtClean="0"/>
              <a:t>Nevertheless</a:t>
            </a:r>
            <a:r>
              <a:rPr lang="en-GB" sz="2800" dirty="0"/>
              <a:t>, unnecessary complexity should of course be </a:t>
            </a:r>
            <a:r>
              <a:rPr lang="en-GB" sz="2800" dirty="0" smtClean="0"/>
              <a:t>avoided.</a:t>
            </a:r>
            <a:endParaRPr lang="en-US" sz="2800" spc="-1" dirty="0">
              <a:solidFill>
                <a:srgbClr val="000000"/>
              </a:solidFill>
            </a:endParaRPr>
          </a:p>
        </p:txBody>
      </p:sp>
    </p:spTree>
    <p:extLst>
      <p:ext uri="{BB962C8B-B14F-4D97-AF65-F5344CB8AC3E}">
        <p14:creationId xmlns:p14="http://schemas.microsoft.com/office/powerpoint/2010/main" val="916261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An extremely effective approach to dealing with intrinsic complexity is through a combination of the </a:t>
            </a:r>
            <a:r>
              <a:rPr lang="en-GB" sz="2800" dirty="0" smtClean="0"/>
              <a:t> IS security principles </a:t>
            </a:r>
          </a:p>
          <a:p>
            <a:pPr marL="457200" indent="-457200">
              <a:buFont typeface="Arial" panose="020B0604020202020204" pitchFamily="34" charset="0"/>
              <a:buChar char="•"/>
            </a:pPr>
            <a:r>
              <a:rPr lang="en-GB" sz="2800" dirty="0" smtClean="0"/>
              <a:t>By </a:t>
            </a:r>
            <a:r>
              <a:rPr lang="en-GB" sz="2800" dirty="0"/>
              <a:t>keeping the components and their interconnections conceptually simple, it is possible to achieve conceptual simplicity of the overall system or networks of systems despite inherent complexity. </a:t>
            </a:r>
            <a:endParaRPr lang="en-GB" sz="2800" dirty="0" smtClean="0"/>
          </a:p>
          <a:p>
            <a:pPr marL="457200" indent="-457200">
              <a:buFont typeface="Arial" panose="020B0604020202020204" pitchFamily="34" charset="0"/>
              <a:buChar char="•"/>
            </a:pPr>
            <a:r>
              <a:rPr lang="en-GB" sz="2800" dirty="0" smtClean="0"/>
              <a:t>Furthermore</a:t>
            </a:r>
            <a:r>
              <a:rPr lang="en-GB" sz="2800" dirty="0"/>
              <a:t>, simplicity can sometimes be achieved through design generality, recognizing that several seemingly different problems can be solved symmetrically at the same time, rather than creating different (and perhaps incompatible) solutions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956732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i="1" dirty="0"/>
              <a:t>In theory, there is no difference between theory and practice. In practice, there is an enormous difference. </a:t>
            </a:r>
            <a:endParaRPr lang="en-GB" sz="2800" dirty="0" smtClean="0"/>
          </a:p>
          <a:p>
            <a:pPr marL="457200" indent="-457200">
              <a:buFont typeface="Arial" panose="020B0604020202020204" pitchFamily="34" charset="0"/>
              <a:buChar char="•"/>
            </a:pPr>
            <a:r>
              <a:rPr lang="en-GB" sz="2800" dirty="0"/>
              <a:t>What would be extremely desirable in our quest for trustworthy systems and networks is theory that is practical and practice that is sufficiently theoretical</a:t>
            </a:r>
            <a:r>
              <a:rPr lang="en-GB" sz="2800" dirty="0" smtClean="0"/>
              <a:t>.</a:t>
            </a:r>
          </a:p>
          <a:p>
            <a:pPr marL="457200" indent="-457200">
              <a:buFont typeface="Arial" panose="020B0604020202020204" pitchFamily="34" charset="0"/>
              <a:buChar char="•"/>
            </a:pPr>
            <a:r>
              <a:rPr lang="en-GB" sz="2800" dirty="0" smtClean="0"/>
              <a:t> </a:t>
            </a:r>
            <a:r>
              <a:rPr lang="en-GB" sz="2800" dirty="0"/>
              <a:t>Thoughtful and judiciously applied adherence to sensible principles appropriate for a particular development can greatly enhance the security, reliability, and overall survivability of the resulting systems and networks.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08704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361080" y="1709640"/>
            <a:ext cx="11341440" cy="2852280"/>
          </a:xfrm>
          <a:prstGeom prst="rect">
            <a:avLst/>
          </a:prstGeom>
          <a:noFill/>
          <a:ln>
            <a:noFill/>
          </a:ln>
        </p:spPr>
        <p:txBody>
          <a:bodyPr anchor="b"/>
          <a:lstStyle/>
          <a:p>
            <a:pPr>
              <a:lnSpc>
                <a:spcPct val="90000"/>
              </a:lnSpc>
            </a:pPr>
            <a:r>
              <a:rPr lang="en-US" sz="6000" b="0" strike="noStrike" spc="-1">
                <a:solidFill>
                  <a:srgbClr val="2E75B6"/>
                </a:solidFill>
                <a:latin typeface="Calibri"/>
              </a:rPr>
              <a:t>2. Common Security Architectures (30%, K3) </a:t>
            </a:r>
            <a:endParaRPr lang="en-US" sz="6000" b="0" strike="noStrike" spc="-1">
              <a:solidFill>
                <a:srgbClr val="000000"/>
              </a:solidFill>
              <a:latin typeface="Calibri"/>
            </a:endParaRPr>
          </a:p>
        </p:txBody>
      </p:sp>
      <p:sp>
        <p:nvSpPr>
          <p:cNvPr id="172" name="TextShape 2"/>
          <p:cNvSpPr txBox="1"/>
          <p:nvPr/>
        </p:nvSpPr>
        <p:spPr>
          <a:xfrm>
            <a:off x="831960" y="4589640"/>
            <a:ext cx="10515240" cy="2035440"/>
          </a:xfrm>
          <a:prstGeom prst="rect">
            <a:avLst/>
          </a:prstGeom>
          <a:noFill/>
          <a:ln>
            <a:noFill/>
          </a:ln>
        </p:spPr>
        <p:txBody>
          <a:bodyPr>
            <a:normAutofit fontScale="92500" lnSpcReduction="20000"/>
          </a:bodyPr>
          <a:lstStyle/>
          <a:p>
            <a:pPr>
              <a:lnSpc>
                <a:spcPct val="90000"/>
              </a:lnSpc>
              <a:spcBef>
                <a:spcPts val="1001"/>
              </a:spcBef>
            </a:pPr>
            <a:r>
              <a:rPr lang="en-US" sz="2400" b="0" strike="noStrike" spc="-1" dirty="0">
                <a:solidFill>
                  <a:srgbClr val="8B8B8B"/>
                </a:solidFill>
                <a:latin typeface="Calibri"/>
              </a:rPr>
              <a:t>You will be able to describe and illustrate common security architectures that incorporate hardware and software components. </a:t>
            </a:r>
            <a:endParaRPr lang="en-US" sz="2400" b="0" strike="noStrike" spc="-1" dirty="0">
              <a:solidFill>
                <a:srgbClr val="000000"/>
              </a:solidFill>
              <a:latin typeface="Calibri"/>
            </a:endParaRPr>
          </a:p>
          <a:p>
            <a:pPr>
              <a:lnSpc>
                <a:spcPct val="90000"/>
              </a:lnSpc>
              <a:spcBef>
                <a:spcPts val="1001"/>
              </a:spcBef>
            </a:pPr>
            <a:r>
              <a:rPr lang="en-US" sz="2400" b="0" strike="noStrike" spc="-1" dirty="0">
                <a:solidFill>
                  <a:srgbClr val="8B8B8B"/>
                </a:solidFill>
                <a:latin typeface="Calibri"/>
              </a:rPr>
              <a:t>2.1 Demonstrate the difference between enterprise architecture and security architecture</a:t>
            </a:r>
            <a:endParaRPr lang="en-US" sz="2400" b="0" strike="noStrike" spc="-1" dirty="0">
              <a:solidFill>
                <a:srgbClr val="000000"/>
              </a:solidFill>
              <a:latin typeface="Calibri"/>
            </a:endParaRPr>
          </a:p>
          <a:p>
            <a:pPr>
              <a:lnSpc>
                <a:spcPct val="90000"/>
              </a:lnSpc>
              <a:spcBef>
                <a:spcPts val="1001"/>
              </a:spcBef>
            </a:pPr>
            <a:r>
              <a:rPr lang="en-US" sz="2400" b="0" strike="noStrike" spc="-1" dirty="0">
                <a:solidFill>
                  <a:srgbClr val="8B8B8B"/>
                </a:solidFill>
                <a:latin typeface="Calibri"/>
              </a:rPr>
              <a:t>2.2 Compare features of common security architectures</a:t>
            </a:r>
            <a:endParaRPr lang="en-US" sz="2400" b="0" strike="noStrike" spc="-1" dirty="0">
              <a:solidFill>
                <a:srgbClr val="000000"/>
              </a:solidFill>
              <a:latin typeface="Calibri"/>
            </a:endParaRPr>
          </a:p>
          <a:p>
            <a:pPr>
              <a:lnSpc>
                <a:spcPct val="90000"/>
              </a:lnSpc>
              <a:spcBef>
                <a:spcPts val="1001"/>
              </a:spcBef>
            </a:pPr>
            <a:r>
              <a:rPr lang="en-US" sz="2400" b="0" strike="noStrike" spc="-1" dirty="0">
                <a:solidFill>
                  <a:srgbClr val="8B8B8B"/>
                </a:solidFill>
                <a:latin typeface="Calibri"/>
              </a:rPr>
              <a:t>2.3 Relate how national bodies such as CESG, FIPS, NIST and GCHQ provide guidance and information to public and private sector </a:t>
            </a:r>
            <a:r>
              <a:rPr lang="en-US" sz="2400" b="0" strike="noStrike" spc="-1" dirty="0" err="1">
                <a:solidFill>
                  <a:srgbClr val="8B8B8B"/>
                </a:solidFill>
                <a:latin typeface="Calibri"/>
              </a:rPr>
              <a:t>organisations</a:t>
            </a:r>
            <a:endParaRPr lang="en-US" sz="2400" b="0" strike="noStrike" spc="-1" dirty="0">
              <a:solidFill>
                <a:srgbClr val="000000"/>
              </a:solidFill>
              <a:latin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312840" y="365040"/>
            <a:ext cx="11590200" cy="1325160"/>
          </a:xfrm>
          <a:prstGeom prst="rect">
            <a:avLst/>
          </a:prstGeom>
          <a:noFill/>
          <a:ln>
            <a:noFill/>
          </a:ln>
        </p:spPr>
        <p:txBody>
          <a:bodyPr anchor="ctr">
            <a:normAutofit/>
          </a:bodyPr>
          <a:lstStyle/>
          <a:p>
            <a:pPr>
              <a:lnSpc>
                <a:spcPct val="90000"/>
              </a:lnSpc>
            </a:pPr>
            <a:r>
              <a:rPr lang="en-US" sz="4400" b="1" strike="noStrike" spc="-1" dirty="0">
                <a:solidFill>
                  <a:srgbClr val="2E75B6"/>
                </a:solidFill>
                <a:latin typeface="Calibri"/>
              </a:rPr>
              <a:t>2.1 Demonstrate the difference between enterprise architecture and security architecture</a:t>
            </a:r>
            <a:endParaRPr lang="en-US" sz="4400" b="0" strike="noStrike" spc="-1" dirty="0">
              <a:solidFill>
                <a:srgbClr val="000000"/>
              </a:solidFill>
              <a:latin typeface="Calibri"/>
            </a:endParaRPr>
          </a:p>
        </p:txBody>
      </p:sp>
      <p:sp>
        <p:nvSpPr>
          <p:cNvPr id="174" name="TextShape 2"/>
          <p:cNvSpPr txBox="1"/>
          <p:nvPr/>
        </p:nvSpPr>
        <p:spPr>
          <a:xfrm>
            <a:off x="312840" y="1825560"/>
            <a:ext cx="11590200" cy="493560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Enterprise Architecture</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Security Architecture</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Explain where their physical and logical boundaries may exist</a:t>
            </a:r>
            <a:r>
              <a:t/>
            </a:r>
            <a:br/>
            <a:r>
              <a:rPr lang="en-US" sz="2800" b="0" strike="noStrike" spc="-1">
                <a:solidFill>
                  <a:srgbClr val="000000"/>
                </a:solidFill>
                <a:latin typeface="Calibri"/>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r>
              <a:rPr lang="en-GB" sz="2800" i="1" dirty="0" smtClean="0"/>
              <a:t>“My </a:t>
            </a:r>
            <a:r>
              <a:rPr lang="en-GB" sz="2800" i="1" dirty="0"/>
              <a:t>opinion is, we are on the verge of seeing Enterprise Architecture “come into its own,” </a:t>
            </a:r>
            <a:endParaRPr lang="en-GB" sz="2800" i="1" dirty="0" smtClean="0"/>
          </a:p>
          <a:p>
            <a:pPr>
              <a:lnSpc>
                <a:spcPct val="90000"/>
              </a:lnSpc>
              <a:spcBef>
                <a:spcPts val="1001"/>
              </a:spcBef>
            </a:pPr>
            <a:r>
              <a:rPr lang="en-GB" sz="2800" i="1" dirty="0" smtClean="0"/>
              <a:t>and </a:t>
            </a:r>
            <a:r>
              <a:rPr lang="en-GB" sz="2800" i="1" dirty="0"/>
              <a:t>in the 21st Century, it will be the determining factor, </a:t>
            </a:r>
            <a:endParaRPr lang="en-GB" sz="2800" i="1" dirty="0" smtClean="0"/>
          </a:p>
          <a:p>
            <a:pPr>
              <a:lnSpc>
                <a:spcPct val="90000"/>
              </a:lnSpc>
              <a:spcBef>
                <a:spcPts val="1001"/>
              </a:spcBef>
            </a:pPr>
            <a:r>
              <a:rPr lang="en-GB" sz="2800" i="1" dirty="0" smtClean="0"/>
              <a:t>the </a:t>
            </a:r>
            <a:r>
              <a:rPr lang="en-GB" sz="2800" i="1" dirty="0"/>
              <a:t>factor that separates the winners from the losers, </a:t>
            </a:r>
            <a:endParaRPr lang="en-GB" sz="2800" i="1" dirty="0" smtClean="0"/>
          </a:p>
          <a:p>
            <a:pPr>
              <a:lnSpc>
                <a:spcPct val="90000"/>
              </a:lnSpc>
              <a:spcBef>
                <a:spcPts val="1001"/>
              </a:spcBef>
            </a:pPr>
            <a:r>
              <a:rPr lang="en-GB" sz="2800" i="1" dirty="0" smtClean="0"/>
              <a:t>the </a:t>
            </a:r>
            <a:r>
              <a:rPr lang="en-GB" sz="2800" i="1" dirty="0"/>
              <a:t>successful and the failures, the acquiring from the acquired, the survivors from the </a:t>
            </a:r>
            <a:r>
              <a:rPr lang="en-GB" sz="2800" i="1" dirty="0" smtClean="0"/>
              <a:t>others.”</a:t>
            </a:r>
          </a:p>
          <a:p>
            <a:pPr>
              <a:lnSpc>
                <a:spcPct val="90000"/>
              </a:lnSpc>
              <a:spcBef>
                <a:spcPts val="1001"/>
              </a:spcBef>
            </a:pPr>
            <a:r>
              <a:rPr lang="en-GB" sz="2800" i="1" dirty="0"/>
              <a:t> </a:t>
            </a:r>
            <a:r>
              <a:rPr lang="en-GB" sz="2800" i="1" dirty="0" smtClean="0"/>
              <a:t>                                                       </a:t>
            </a:r>
            <a:r>
              <a:rPr lang="en-GB" sz="2800" i="1" dirty="0"/>
              <a:t>[</a:t>
            </a:r>
            <a:r>
              <a:rPr lang="en-GB" sz="2800" i="1" dirty="0" err="1"/>
              <a:t>Zachman</a:t>
            </a:r>
            <a:r>
              <a:rPr lang="en-GB" sz="2800" i="1" dirty="0"/>
              <a:t>, 1997].</a:t>
            </a:r>
            <a:endParaRPr lang="en-US" sz="4000" b="0" i="1" strike="noStrike" spc="-1" dirty="0">
              <a:solidFill>
                <a:srgbClr val="000000"/>
              </a:solidFill>
              <a:latin typeface="Calibri"/>
            </a:endParaRPr>
          </a:p>
        </p:txBody>
      </p:sp>
    </p:spTree>
    <p:extLst>
      <p:ext uri="{BB962C8B-B14F-4D97-AF65-F5344CB8AC3E}">
        <p14:creationId xmlns:p14="http://schemas.microsoft.com/office/powerpoint/2010/main" val="232425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800" dirty="0"/>
              <a:t>The discipline of enterprise architecture (EA) has evolved enormously since John </a:t>
            </a:r>
            <a:r>
              <a:rPr lang="en-GB" sz="2800" dirty="0" err="1"/>
              <a:t>Zachman</a:t>
            </a:r>
            <a:r>
              <a:rPr lang="en-GB" sz="2800" dirty="0"/>
              <a:t> ignited its flame in 1987 [</a:t>
            </a:r>
            <a:r>
              <a:rPr lang="en-GB" sz="2800" dirty="0" err="1"/>
              <a:t>Zachman</a:t>
            </a:r>
            <a:r>
              <a:rPr lang="en-GB" sz="2800" dirty="0"/>
              <a:t>, 1987]. </a:t>
            </a:r>
            <a:endParaRPr lang="en-GB" sz="2800" dirty="0" smtClean="0"/>
          </a:p>
          <a:p>
            <a:pPr marL="285750" indent="-285750">
              <a:lnSpc>
                <a:spcPct val="90000"/>
              </a:lnSpc>
              <a:spcBef>
                <a:spcPts val="1001"/>
              </a:spcBef>
              <a:buFont typeface="Arial" panose="020B0604020202020204" pitchFamily="34" charset="0"/>
              <a:buChar char="•"/>
            </a:pPr>
            <a:r>
              <a:rPr lang="en-GB" sz="2800" dirty="0" smtClean="0"/>
              <a:t>Approaches </a:t>
            </a:r>
            <a:r>
              <a:rPr lang="en-GB" sz="2800" dirty="0"/>
              <a:t>to enterprise architecture (including, e.g., methods, </a:t>
            </a:r>
            <a:r>
              <a:rPr lang="en-GB" sz="2800" dirty="0" err="1"/>
              <a:t>artifacts</a:t>
            </a:r>
            <a:r>
              <a:rPr lang="en-GB" sz="2800" dirty="0"/>
              <a:t>, models) have sprung up in different forms since then, driven both by practitioners and academics. </a:t>
            </a:r>
            <a:endParaRPr lang="en-GB" sz="2800" dirty="0" smtClean="0"/>
          </a:p>
          <a:p>
            <a:pPr marL="285750" indent="-285750">
              <a:lnSpc>
                <a:spcPct val="90000"/>
              </a:lnSpc>
              <a:spcBef>
                <a:spcPts val="1001"/>
              </a:spcBef>
              <a:buFont typeface="Arial" panose="020B0604020202020204" pitchFamily="34" charset="0"/>
              <a:buChar char="•"/>
            </a:pPr>
            <a:r>
              <a:rPr lang="en-GB" sz="2800" dirty="0" smtClean="0"/>
              <a:t>In </a:t>
            </a:r>
            <a:r>
              <a:rPr lang="en-GB" sz="2800" dirty="0"/>
              <a:t>particular, </a:t>
            </a:r>
            <a:r>
              <a:rPr lang="en-GB" sz="2800" dirty="0" smtClean="0"/>
              <a:t>First </a:t>
            </a:r>
            <a:r>
              <a:rPr lang="en-GB" sz="2800" dirty="0"/>
              <a:t>and foremost, “The Open Group Architecture Framework” (TOGAF) [The Open Group, 2009] has garnered the most attention for its contributions within the EA arena </a:t>
            </a:r>
            <a:r>
              <a:rPr lang="en-GB" sz="2800" dirty="0" smtClean="0"/>
              <a:t>.</a:t>
            </a:r>
          </a:p>
          <a:p>
            <a:pPr marL="285750" indent="-285750">
              <a:lnSpc>
                <a:spcPct val="90000"/>
              </a:lnSpc>
              <a:spcBef>
                <a:spcPts val="1001"/>
              </a:spcBef>
              <a:buFont typeface="Arial" panose="020B0604020202020204" pitchFamily="34" charset="0"/>
              <a:buChar char="•"/>
            </a:pPr>
            <a:r>
              <a:rPr lang="en-GB" sz="2800" dirty="0" smtClean="0"/>
              <a:t> </a:t>
            </a:r>
            <a:r>
              <a:rPr lang="en-GB" sz="2800" dirty="0"/>
              <a:t>Nevertheless, enterprise architecture still seems to be developing on its journey to a common understanding and greater methodological consistency.</a:t>
            </a:r>
            <a:endParaRPr lang="en-US" sz="4000" b="0" strike="noStrike" spc="-1" dirty="0">
              <a:solidFill>
                <a:srgbClr val="000000"/>
              </a:solidFill>
              <a:latin typeface="Calibri"/>
            </a:endParaRPr>
          </a:p>
        </p:txBody>
      </p:sp>
    </p:spTree>
    <p:extLst>
      <p:ext uri="{BB962C8B-B14F-4D97-AF65-F5344CB8AC3E}">
        <p14:creationId xmlns:p14="http://schemas.microsoft.com/office/powerpoint/2010/main" val="1399312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0" y="1341912"/>
            <a:ext cx="11903040" cy="5419248"/>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a:t> An enterprise architecture (EA) is a conceptual blueprint that defines the structure and operation of an organization</a:t>
            </a:r>
            <a:r>
              <a:rPr lang="en-GB" sz="2400" dirty="0" smtClean="0"/>
              <a:t>.</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The intent of an enterprise architecture is to determine how an organization can most effectively achieve its current and future objectives. </a:t>
            </a:r>
            <a:endParaRPr lang="en-GB" sz="2400" dirty="0" smtClean="0"/>
          </a:p>
          <a:p>
            <a:pPr lvl="3">
              <a:lnSpc>
                <a:spcPct val="90000"/>
              </a:lnSpc>
              <a:spcBef>
                <a:spcPts val="1001"/>
              </a:spcBef>
            </a:pPr>
            <a:endParaRPr lang="en-GB" sz="2400" dirty="0"/>
          </a:p>
          <a:p>
            <a:pPr lvl="1">
              <a:lnSpc>
                <a:spcPct val="90000"/>
              </a:lnSpc>
              <a:spcBef>
                <a:spcPts val="1001"/>
              </a:spcBef>
            </a:pPr>
            <a:r>
              <a:rPr lang="en-GB" sz="2400" dirty="0" smtClean="0"/>
              <a:t>• </a:t>
            </a:r>
            <a:r>
              <a:rPr lang="en-GB" sz="2400" dirty="0"/>
              <a:t>“Enterprise architecture consists of the vision, principles and standards that guide the purchase and deployment of technology within an enterprise” </a:t>
            </a:r>
            <a:endParaRPr lang="en-GB" sz="2400" dirty="0" smtClean="0"/>
          </a:p>
          <a:p>
            <a:pPr lvl="1">
              <a:lnSpc>
                <a:spcPct val="90000"/>
              </a:lnSpc>
              <a:spcBef>
                <a:spcPts val="1001"/>
              </a:spcBef>
            </a:pPr>
            <a:r>
              <a:rPr lang="en-GB" sz="2400" dirty="0"/>
              <a:t> </a:t>
            </a:r>
            <a:r>
              <a:rPr lang="en-GB" sz="2400" dirty="0" smtClean="0"/>
              <a:t>                          </a:t>
            </a:r>
            <a:r>
              <a:rPr lang="en-GB" sz="2400" dirty="0"/>
              <a:t>-- Forrester, Gene </a:t>
            </a:r>
            <a:r>
              <a:rPr lang="en-GB" sz="2400" dirty="0" err="1"/>
              <a:t>Leganza</a:t>
            </a:r>
            <a:r>
              <a:rPr lang="en-GB" sz="2400" dirty="0"/>
              <a:t>, 2001 </a:t>
            </a:r>
          </a:p>
          <a:p>
            <a:pPr lvl="3">
              <a:lnSpc>
                <a:spcPct val="90000"/>
              </a:lnSpc>
              <a:spcBef>
                <a:spcPts val="1001"/>
              </a:spcBef>
            </a:pPr>
            <a:endParaRPr lang="en-GB" sz="2400" dirty="0" smtClean="0"/>
          </a:p>
          <a:p>
            <a:pPr lvl="1">
              <a:lnSpc>
                <a:spcPct val="90000"/>
              </a:lnSpc>
              <a:spcBef>
                <a:spcPts val="1001"/>
              </a:spcBef>
            </a:pPr>
            <a:r>
              <a:rPr lang="en-GB" sz="2400" dirty="0" smtClean="0"/>
              <a:t>• </a:t>
            </a:r>
            <a:r>
              <a:rPr lang="en-GB" sz="2400" dirty="0"/>
              <a:t>“Enterprise architecture (EA) is the process of translating business vision and strategy into effective enterprise change by creating, communicating, and improving the key principles and models that describe the enterprise’s future state and enable its evolution</a:t>
            </a:r>
            <a:r>
              <a:rPr lang="en-GB" sz="2400" dirty="0" smtClean="0"/>
              <a:t>.”</a:t>
            </a:r>
          </a:p>
          <a:p>
            <a:pPr marL="0" lvl="3">
              <a:lnSpc>
                <a:spcPct val="90000"/>
              </a:lnSpc>
              <a:spcBef>
                <a:spcPts val="1001"/>
              </a:spcBef>
            </a:pPr>
            <a:r>
              <a:rPr lang="en-GB" sz="3600" b="0" strike="noStrike" spc="-1" dirty="0">
                <a:solidFill>
                  <a:srgbClr val="000000"/>
                </a:solidFill>
                <a:latin typeface="Calibri"/>
              </a:rPr>
              <a:t> </a:t>
            </a:r>
            <a:r>
              <a:rPr lang="en-GB" sz="3600" b="0" strike="noStrike" spc="-1" dirty="0" smtClean="0">
                <a:solidFill>
                  <a:srgbClr val="000000"/>
                </a:solidFill>
                <a:latin typeface="Calibri"/>
              </a:rPr>
              <a:t>                           </a:t>
            </a:r>
            <a:r>
              <a:rPr lang="en-GB" sz="2400" dirty="0"/>
              <a:t>-- Gartner Group </a:t>
            </a:r>
          </a:p>
          <a:p>
            <a:pPr>
              <a:lnSpc>
                <a:spcPct val="90000"/>
              </a:lnSpc>
              <a:spcBef>
                <a:spcPts val="1001"/>
              </a:spcBef>
            </a:pP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710763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r>
              <a:t/>
            </a:r>
            <a:b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p:txBody>
      </p:sp>
      <p:pic>
        <p:nvPicPr>
          <p:cNvPr id="3" name="Picture 2"/>
          <p:cNvPicPr>
            <a:picLocks noChangeAspect="1"/>
          </p:cNvPicPr>
          <p:nvPr/>
        </p:nvPicPr>
        <p:blipFill rotWithShape="1">
          <a:blip r:embed="rId2"/>
          <a:srcRect t="12407"/>
          <a:stretch/>
        </p:blipFill>
        <p:spPr>
          <a:xfrm>
            <a:off x="165866" y="1690201"/>
            <a:ext cx="11801310" cy="4895326"/>
          </a:xfrm>
          <a:prstGeom prst="rect">
            <a:avLst/>
          </a:prstGeom>
        </p:spPr>
      </p:pic>
    </p:spTree>
    <p:extLst>
      <p:ext uri="{BB962C8B-B14F-4D97-AF65-F5344CB8AC3E}">
        <p14:creationId xmlns:p14="http://schemas.microsoft.com/office/powerpoint/2010/main" val="48818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878" y="190624"/>
            <a:ext cx="9801225" cy="6381750"/>
          </a:xfrm>
          <a:prstGeom prst="rect">
            <a:avLst/>
          </a:prstGeom>
        </p:spPr>
      </p:pic>
    </p:spTree>
    <p:extLst>
      <p:ext uri="{BB962C8B-B14F-4D97-AF65-F5344CB8AC3E}">
        <p14:creationId xmlns:p14="http://schemas.microsoft.com/office/powerpoint/2010/main" val="1275829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9498880" y="5700157"/>
            <a:ext cx="2693120" cy="985651"/>
          </a:xfrm>
          <a:prstGeom prst="rect">
            <a:avLst/>
          </a:prstGeom>
          <a:noFill/>
          <a:ln>
            <a:noFill/>
          </a:ln>
        </p:spPr>
        <p:txBody>
          <a:bodyPr anchor="ctr"/>
          <a:lstStyle/>
          <a:p>
            <a:pPr algn="ctr">
              <a:lnSpc>
                <a:spcPct val="90000"/>
              </a:lnSpc>
            </a:pPr>
            <a:r>
              <a:rPr lang="en-US" sz="2400" b="1" strike="noStrike" spc="-1" dirty="0" smtClean="0">
                <a:solidFill>
                  <a:srgbClr val="2E75B6"/>
                </a:solidFill>
                <a:latin typeface="Calibri"/>
              </a:rPr>
              <a:t>No clear line</a:t>
            </a:r>
          </a:p>
          <a:p>
            <a:pPr algn="ctr">
              <a:lnSpc>
                <a:spcPct val="90000"/>
              </a:lnSpc>
            </a:pPr>
            <a:r>
              <a:rPr lang="en-US" sz="2400" b="1" strike="noStrike" spc="-1" dirty="0" smtClean="0">
                <a:solidFill>
                  <a:srgbClr val="2E75B6"/>
                </a:solidFill>
                <a:latin typeface="Calibri"/>
              </a:rPr>
              <a:t> of separation</a:t>
            </a:r>
            <a:endParaRPr lang="en-US" sz="2400" b="0" strike="noStrike" spc="-1" dirty="0">
              <a:solidFill>
                <a:srgbClr val="000000"/>
              </a:solidFill>
              <a:latin typeface="Calibri"/>
            </a:endParaRPr>
          </a:p>
        </p:txBody>
      </p:sp>
      <p:pic>
        <p:nvPicPr>
          <p:cNvPr id="2" name="Picture 1"/>
          <p:cNvPicPr>
            <a:picLocks noChangeAspect="1"/>
          </p:cNvPicPr>
          <p:nvPr/>
        </p:nvPicPr>
        <p:blipFill rotWithShape="1">
          <a:blip r:embed="rId3"/>
          <a:srcRect b="4865"/>
          <a:stretch/>
        </p:blipFill>
        <p:spPr>
          <a:xfrm>
            <a:off x="0" y="403762"/>
            <a:ext cx="9639009" cy="645423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0" y="1341912"/>
            <a:ext cx="11903040" cy="5419248"/>
          </a:xfrm>
          <a:prstGeom prst="rect">
            <a:avLst/>
          </a:prstGeom>
          <a:noFill/>
          <a:ln>
            <a:noFill/>
          </a:ln>
        </p:spPr>
        <p:txBody>
          <a:bodyPr/>
          <a:lstStyle/>
          <a:p>
            <a:pPr marL="342900" indent="-342900">
              <a:buFont typeface="Arial" panose="020B0604020202020204" pitchFamily="34" charset="0"/>
              <a:buChar char="•"/>
            </a:pPr>
            <a:r>
              <a:rPr lang="en-GB" sz="2400" dirty="0"/>
              <a:t> </a:t>
            </a:r>
            <a:r>
              <a:rPr lang="en-GB" sz="2800" dirty="0"/>
              <a:t>Enterprise Architecture (EA) as a holistic approach tries to address main concerns </a:t>
            </a:r>
            <a:r>
              <a:rPr lang="en-GB" sz="2800" dirty="0" smtClean="0"/>
              <a:t>of enterprises</a:t>
            </a:r>
            <a:r>
              <a:rPr lang="en-GB" sz="2800" dirty="0"/>
              <a:t>; therefore, the frameworks and methods of EA have considered </a:t>
            </a:r>
            <a:r>
              <a:rPr lang="en-GB" sz="2800" dirty="0" smtClean="0"/>
              <a:t>security issues</a:t>
            </a:r>
            <a:r>
              <a:rPr lang="en-GB" sz="2800" dirty="0"/>
              <a:t>. </a:t>
            </a:r>
            <a:endParaRPr lang="en-GB" sz="2800" dirty="0" smtClean="0"/>
          </a:p>
          <a:p>
            <a:pPr marL="342900" indent="-342900">
              <a:buFont typeface="Arial" panose="020B0604020202020204" pitchFamily="34" charset="0"/>
              <a:buChar char="•"/>
            </a:pPr>
            <a:r>
              <a:rPr lang="en-GB" sz="2800" dirty="0" smtClean="0"/>
              <a:t>However</a:t>
            </a:r>
            <a:r>
              <a:rPr lang="en-GB" sz="2800" dirty="0"/>
              <a:t>, EA frameworks follow different strategies to address security </a:t>
            </a:r>
            <a:r>
              <a:rPr lang="en-GB" sz="2800" dirty="0" smtClean="0"/>
              <a:t>concerns, but </a:t>
            </a:r>
            <a:r>
              <a:rPr lang="en-GB" sz="2800" dirty="0"/>
              <a:t>most of the EA frameworks and methods have accepted the Security </a:t>
            </a:r>
            <a:r>
              <a:rPr lang="en-GB" sz="2800" dirty="0" smtClean="0"/>
              <a:t>Architecture (SA</a:t>
            </a:r>
            <a:r>
              <a:rPr lang="en-GB" sz="2800" dirty="0"/>
              <a:t>) term as a holistic approach to security concern.</a:t>
            </a:r>
            <a:endParaRPr lang="en-US" sz="4000" b="0" strike="noStrike" spc="-1" dirty="0">
              <a:solidFill>
                <a:srgbClr val="000000"/>
              </a:solidFill>
              <a:latin typeface="Calibri"/>
            </a:endParaRPr>
          </a:p>
        </p:txBody>
      </p:sp>
    </p:spTree>
    <p:extLst>
      <p:ext uri="{BB962C8B-B14F-4D97-AF65-F5344CB8AC3E}">
        <p14:creationId xmlns:p14="http://schemas.microsoft.com/office/powerpoint/2010/main" val="2412900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Enterprise Architecture</a:t>
            </a:r>
            <a:endParaRPr lang="en-US" sz="4400" b="0" strike="noStrike" spc="-1">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dirty="0"/>
              <a:t> • Enterprise Architecture is the Governance and overall Plan to effectively structure, manage, integrate, secure and evolve the information system landscape of the company, aligning to business and IT strategy Architecture Scope is twofold!</a:t>
            </a:r>
          </a:p>
          <a:p>
            <a:pPr>
              <a:lnSpc>
                <a:spcPct val="90000"/>
              </a:lnSpc>
              <a:spcBef>
                <a:spcPts val="1001"/>
              </a:spcBef>
            </a:pPr>
            <a:endParaRPr lang="en-US" sz="28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606839" y="4872182"/>
            <a:ext cx="10138644" cy="1260764"/>
          </a:xfrm>
          <a:prstGeom prst="rect">
            <a:avLst/>
          </a:prstGeom>
        </p:spPr>
      </p:pic>
    </p:spTree>
    <p:extLst>
      <p:ext uri="{BB962C8B-B14F-4D97-AF65-F5344CB8AC3E}">
        <p14:creationId xmlns:p14="http://schemas.microsoft.com/office/powerpoint/2010/main" val="110796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smtClean="0"/>
              <a:t> </a:t>
            </a:r>
            <a:r>
              <a:rPr lang="en-GB" sz="2400" dirty="0"/>
              <a:t>The purpose of Enterprise Architecture (and city planning" for information systems) is to define the main principles in the implementation and construction of computer applications, to ensure consistency throughout while decreasing the costs of building and integrating new applications.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This should improve the company’s ability to respond to a constantly changing environment</a:t>
            </a:r>
            <a:r>
              <a:rPr lang="en-GB" sz="2400" dirty="0" smtClean="0"/>
              <a:t>.</a:t>
            </a:r>
          </a:p>
          <a:p>
            <a:pPr marL="285750" indent="-285750">
              <a:lnSpc>
                <a:spcPct val="90000"/>
              </a:lnSpc>
              <a:spcBef>
                <a:spcPts val="1001"/>
              </a:spcBef>
              <a:buFont typeface="Arial" panose="020B0604020202020204" pitchFamily="34" charset="0"/>
              <a:buChar char="•"/>
            </a:pPr>
            <a:r>
              <a:rPr lang="en-GB" sz="2400" dirty="0" smtClean="0"/>
              <a:t> </a:t>
            </a:r>
            <a:r>
              <a:rPr lang="en-GB" sz="2400" dirty="0"/>
              <a:t>The city planning for the information system explains what the applications do, documenting redundancies so they can be reduced.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The application architecture defines or documents (maps) the structure of applications and their services, showing the cooperation between them.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41237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r>
              <a:rPr lang="en-GB" sz="2400" dirty="0" smtClean="0"/>
              <a:t>Manage </a:t>
            </a:r>
            <a:r>
              <a:rPr lang="en-GB" sz="2400" dirty="0"/>
              <a:t>IS complexity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The introduction of new non-standard technology </a:t>
            </a:r>
            <a:endParaRPr lang="en-GB" sz="2400" dirty="0" smtClean="0"/>
          </a:p>
          <a:p>
            <a:pPr marL="1200150" lvl="2" indent="-285750">
              <a:lnSpc>
                <a:spcPct val="90000"/>
              </a:lnSpc>
              <a:spcBef>
                <a:spcPts val="1001"/>
              </a:spcBef>
              <a:buFont typeface="Arial" panose="020B0604020202020204" pitchFamily="34" charset="0"/>
              <a:buChar char="•"/>
            </a:pPr>
            <a:r>
              <a:rPr lang="en-GB" sz="2400" dirty="0" smtClean="0"/>
              <a:t> </a:t>
            </a:r>
            <a:r>
              <a:rPr lang="en-GB" sz="2400" dirty="0"/>
              <a:t>imposes a voluntary tax of 5 to 12% on the development budget, and an increase of 21 to 33% on project duration.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Studies have shown that, over time, Enterprise Architectural efforts can result in a reduction of annual IT spending by as much as 20%. </a:t>
            </a:r>
            <a:endParaRPr lang="en-GB" sz="2400" dirty="0" smtClean="0"/>
          </a:p>
          <a:p>
            <a:pPr marL="1200150" lvl="2" indent="-285750">
              <a:lnSpc>
                <a:spcPct val="90000"/>
              </a:lnSpc>
              <a:spcBef>
                <a:spcPts val="1001"/>
              </a:spcBef>
              <a:buFont typeface="Arial" panose="020B0604020202020204" pitchFamily="34" charset="0"/>
              <a:buChar char="•"/>
            </a:pPr>
            <a:r>
              <a:rPr lang="en-GB" sz="2400" dirty="0" smtClean="0"/>
              <a:t>More </a:t>
            </a:r>
            <a:r>
              <a:rPr lang="en-GB" sz="2400" dirty="0"/>
              <a:t>projects can be completed within a given project budget when Enterprise Architecture Methods/Tools are followed than when they are not. </a:t>
            </a:r>
            <a:endParaRPr lang="en-GB" sz="2400" dirty="0" smtClean="0"/>
          </a:p>
          <a:p>
            <a:pPr marL="1200150" lvl="2" indent="-285750">
              <a:lnSpc>
                <a:spcPct val="90000"/>
              </a:lnSpc>
              <a:spcBef>
                <a:spcPts val="1001"/>
              </a:spcBef>
              <a:buFont typeface="Arial" panose="020B0604020202020204" pitchFamily="34" charset="0"/>
              <a:buChar char="•"/>
            </a:pPr>
            <a:r>
              <a:rPr lang="en-GB" sz="2400" dirty="0" smtClean="0"/>
              <a:t>Repair </a:t>
            </a:r>
            <a:r>
              <a:rPr lang="en-GB" sz="2400" dirty="0"/>
              <a:t>Cost are greatly reduced through EA by reducing errors in IT solution designs early.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177011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r>
              <a:rPr lang="en-GB" sz="2000" dirty="0" smtClean="0"/>
              <a:t>Manage </a:t>
            </a:r>
            <a:r>
              <a:rPr lang="en-GB" sz="2000" dirty="0"/>
              <a:t>IS complexity </a:t>
            </a:r>
            <a:endParaRPr lang="en-GB" sz="2000" dirty="0" smtClean="0"/>
          </a:p>
          <a:p>
            <a:pPr marL="285750" indent="-285750">
              <a:lnSpc>
                <a:spcPct val="90000"/>
              </a:lnSpc>
              <a:spcBef>
                <a:spcPts val="1001"/>
              </a:spcBef>
              <a:buFont typeface="Arial" panose="020B0604020202020204" pitchFamily="34" charset="0"/>
              <a:buChar char="•"/>
            </a:pPr>
            <a:r>
              <a:rPr lang="en-GB" sz="2000" dirty="0" smtClean="0"/>
              <a:t> </a:t>
            </a:r>
            <a:r>
              <a:rPr lang="en-GB" sz="2000" dirty="0"/>
              <a:t>Alignment </a:t>
            </a:r>
            <a:endParaRPr lang="en-GB" sz="2000" dirty="0" smtClean="0"/>
          </a:p>
          <a:p>
            <a:pPr marL="742950" lvl="1" indent="-285750">
              <a:lnSpc>
                <a:spcPct val="90000"/>
              </a:lnSpc>
              <a:spcBef>
                <a:spcPts val="1001"/>
              </a:spcBef>
              <a:buFont typeface="Arial" panose="020B0604020202020204" pitchFamily="34" charset="0"/>
              <a:buChar char="•"/>
            </a:pPr>
            <a:r>
              <a:rPr lang="en-GB" sz="2000" dirty="0" smtClean="0"/>
              <a:t> </a:t>
            </a:r>
            <a:r>
              <a:rPr lang="en-GB" sz="2000" dirty="0"/>
              <a:t>Ensuring the reality of the implemented enterprise is aligned with management's intent </a:t>
            </a:r>
            <a:endParaRPr lang="en-GB" sz="2000" dirty="0" smtClean="0"/>
          </a:p>
          <a:p>
            <a:pPr marL="285750" indent="-285750">
              <a:lnSpc>
                <a:spcPct val="90000"/>
              </a:lnSpc>
              <a:spcBef>
                <a:spcPts val="1001"/>
              </a:spcBef>
              <a:buFont typeface="Arial" panose="020B0604020202020204" pitchFamily="34" charset="0"/>
              <a:buChar char="•"/>
            </a:pPr>
            <a:r>
              <a:rPr lang="en-GB" sz="2000" dirty="0" smtClean="0"/>
              <a:t> </a:t>
            </a:r>
            <a:r>
              <a:rPr lang="en-GB" sz="2000" dirty="0"/>
              <a:t>Change </a:t>
            </a:r>
            <a:endParaRPr lang="en-GB" sz="2000" dirty="0" smtClean="0"/>
          </a:p>
          <a:p>
            <a:pPr marL="742950" lvl="1" indent="-285750">
              <a:lnSpc>
                <a:spcPct val="90000"/>
              </a:lnSpc>
              <a:spcBef>
                <a:spcPts val="1001"/>
              </a:spcBef>
              <a:buFont typeface="Arial" panose="020B0604020202020204" pitchFamily="34" charset="0"/>
              <a:buChar char="•"/>
            </a:pPr>
            <a:r>
              <a:rPr lang="en-GB" sz="2000" dirty="0" smtClean="0"/>
              <a:t> </a:t>
            </a:r>
            <a:r>
              <a:rPr lang="en-GB" sz="2000" dirty="0"/>
              <a:t>Facilitating and managing change to any aspect of the </a:t>
            </a:r>
            <a:r>
              <a:rPr lang="en-GB" sz="2000" dirty="0" smtClean="0"/>
              <a:t>enterprise</a:t>
            </a:r>
          </a:p>
          <a:p>
            <a:pPr marL="285750" indent="-285750">
              <a:lnSpc>
                <a:spcPct val="90000"/>
              </a:lnSpc>
              <a:spcBef>
                <a:spcPts val="1001"/>
              </a:spcBef>
              <a:buFont typeface="Arial" panose="020B0604020202020204" pitchFamily="34" charset="0"/>
              <a:buChar char="•"/>
            </a:pPr>
            <a:r>
              <a:rPr lang="en-GB" sz="2000" dirty="0" smtClean="0"/>
              <a:t> </a:t>
            </a:r>
            <a:r>
              <a:rPr lang="en-GB" sz="2000" dirty="0"/>
              <a:t>Resilience </a:t>
            </a:r>
            <a:endParaRPr lang="en-GB" sz="2000" dirty="0" smtClean="0"/>
          </a:p>
          <a:p>
            <a:pPr marL="742950" lvl="1" indent="-285750">
              <a:lnSpc>
                <a:spcPct val="90000"/>
              </a:lnSpc>
              <a:spcBef>
                <a:spcPts val="1001"/>
              </a:spcBef>
              <a:buFont typeface="Arial" panose="020B0604020202020204" pitchFamily="34" charset="0"/>
              <a:buChar char="•"/>
            </a:pPr>
            <a:r>
              <a:rPr lang="en-GB" sz="2000" dirty="0" smtClean="0"/>
              <a:t> </a:t>
            </a:r>
            <a:r>
              <a:rPr lang="en-GB" sz="2000" dirty="0"/>
              <a:t>Reducing systems development, applications modernization </a:t>
            </a:r>
            <a:endParaRPr lang="en-GB" sz="2000" dirty="0" smtClean="0"/>
          </a:p>
          <a:p>
            <a:pPr marL="285750" indent="-285750">
              <a:lnSpc>
                <a:spcPct val="90000"/>
              </a:lnSpc>
              <a:spcBef>
                <a:spcPts val="1001"/>
              </a:spcBef>
              <a:buFont typeface="Arial" panose="020B0604020202020204" pitchFamily="34" charset="0"/>
              <a:buChar char="•"/>
            </a:pPr>
            <a:r>
              <a:rPr lang="en-GB" sz="2000" dirty="0" smtClean="0"/>
              <a:t> </a:t>
            </a:r>
            <a:r>
              <a:rPr lang="en-GB" sz="2000" dirty="0"/>
              <a:t>Convergence </a:t>
            </a:r>
            <a:endParaRPr lang="en-GB" sz="2000" dirty="0" smtClean="0"/>
          </a:p>
          <a:p>
            <a:pPr marL="742950" lvl="1" indent="-285750">
              <a:lnSpc>
                <a:spcPct val="90000"/>
              </a:lnSpc>
              <a:spcBef>
                <a:spcPts val="1001"/>
              </a:spcBef>
              <a:buFont typeface="Arial" panose="020B0604020202020204" pitchFamily="34" charset="0"/>
              <a:buChar char="•"/>
            </a:pPr>
            <a:r>
              <a:rPr lang="en-GB" sz="2000" dirty="0" smtClean="0"/>
              <a:t> </a:t>
            </a:r>
            <a:r>
              <a:rPr lang="en-GB" sz="2000" dirty="0"/>
              <a:t>Striving toward a standard IT product portfolio (service and asset reuse) </a:t>
            </a:r>
            <a:endParaRPr lang="en-GB" sz="2000" dirty="0" smtClean="0"/>
          </a:p>
          <a:p>
            <a:pPr marL="285750" indent="-285750">
              <a:lnSpc>
                <a:spcPct val="90000"/>
              </a:lnSpc>
              <a:spcBef>
                <a:spcPts val="1001"/>
              </a:spcBef>
              <a:buFont typeface="Arial" panose="020B0604020202020204" pitchFamily="34" charset="0"/>
              <a:buChar char="•"/>
            </a:pPr>
            <a:r>
              <a:rPr lang="en-GB" sz="2000" dirty="0" smtClean="0"/>
              <a:t> </a:t>
            </a:r>
            <a:r>
              <a:rPr lang="en-GB" sz="2000" dirty="0"/>
              <a:t>Integration </a:t>
            </a:r>
            <a:endParaRPr lang="en-GB" sz="2000" dirty="0" smtClean="0"/>
          </a:p>
          <a:p>
            <a:pPr marL="742950" lvl="1" indent="-285750">
              <a:lnSpc>
                <a:spcPct val="90000"/>
              </a:lnSpc>
              <a:spcBef>
                <a:spcPts val="1001"/>
              </a:spcBef>
              <a:buFont typeface="Arial" panose="020B0604020202020204" pitchFamily="34" charset="0"/>
              <a:buChar char="•"/>
            </a:pPr>
            <a:r>
              <a:rPr lang="en-GB" sz="2000" dirty="0" smtClean="0"/>
              <a:t> </a:t>
            </a:r>
            <a:r>
              <a:rPr lang="en-GB" sz="2000" dirty="0"/>
              <a:t>Realizing that the business rules are consistent across the organization, that the data and its use are immutable, interfaces and information flow are standardized or controlled and the connectivity and interoperability are managed across the enterprise </a:t>
            </a:r>
            <a:endParaRPr lang="en-US" sz="3200" b="0" strike="noStrike" spc="-1" dirty="0">
              <a:solidFill>
                <a:srgbClr val="000000"/>
              </a:solidFill>
              <a:latin typeface="Calibri"/>
            </a:endParaRPr>
          </a:p>
        </p:txBody>
      </p:sp>
    </p:spTree>
    <p:extLst>
      <p:ext uri="{BB962C8B-B14F-4D97-AF65-F5344CB8AC3E}">
        <p14:creationId xmlns:p14="http://schemas.microsoft.com/office/powerpoint/2010/main" val="916499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endParaRPr lang="en-US" sz="28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226993" y="1338406"/>
            <a:ext cx="8703178" cy="5519593"/>
          </a:xfrm>
          <a:prstGeom prst="rect">
            <a:avLst/>
          </a:prstGeom>
        </p:spPr>
      </p:pic>
    </p:spTree>
    <p:extLst>
      <p:ext uri="{BB962C8B-B14F-4D97-AF65-F5344CB8AC3E}">
        <p14:creationId xmlns:p14="http://schemas.microsoft.com/office/powerpoint/2010/main" val="444681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endParaRPr lang="en-US" sz="28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810919" y="1630305"/>
            <a:ext cx="8594041" cy="5149273"/>
          </a:xfrm>
          <a:prstGeom prst="rect">
            <a:avLst/>
          </a:prstGeom>
        </p:spPr>
      </p:pic>
    </p:spTree>
    <p:extLst>
      <p:ext uri="{BB962C8B-B14F-4D97-AF65-F5344CB8AC3E}">
        <p14:creationId xmlns:p14="http://schemas.microsoft.com/office/powerpoint/2010/main" val="2060147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Why Enterprise Architecture?</a:t>
            </a:r>
            <a:endParaRPr lang="en-US" sz="4400" b="0" strike="noStrike" spc="-1" dirty="0">
              <a:solidFill>
                <a:srgbClr val="000000"/>
              </a:solidFill>
              <a:latin typeface="Calibri"/>
            </a:endParaRPr>
          </a:p>
        </p:txBody>
      </p:sp>
      <p:sp>
        <p:nvSpPr>
          <p:cNvPr id="176" name="TextShape 2"/>
          <p:cNvSpPr txBox="1"/>
          <p:nvPr/>
        </p:nvSpPr>
        <p:spPr>
          <a:xfrm>
            <a:off x="312840" y="1825560"/>
            <a:ext cx="11590200" cy="4935600"/>
          </a:xfrm>
          <a:prstGeom prst="rect">
            <a:avLst/>
          </a:prstGeom>
          <a:noFill/>
          <a:ln>
            <a:noFill/>
          </a:ln>
        </p:spPr>
        <p:txBody>
          <a:bodyPr/>
          <a:lstStyle/>
          <a:p>
            <a:pPr>
              <a:lnSpc>
                <a:spcPct val="90000"/>
              </a:lnSpc>
              <a:spcBef>
                <a:spcPts val="1001"/>
              </a:spcBef>
            </a:pPr>
            <a:r>
              <a:rPr lang="en-GB" sz="2800" dirty="0"/>
              <a:t>Enterprise Architecture is justified for businesses: </a:t>
            </a:r>
            <a:endParaRPr lang="en-GB" sz="2800" dirty="0" smtClean="0"/>
          </a:p>
          <a:p>
            <a:pPr lvl="1">
              <a:lnSpc>
                <a:spcPct val="90000"/>
              </a:lnSpc>
              <a:spcBef>
                <a:spcPts val="1001"/>
              </a:spcBef>
            </a:pPr>
            <a:r>
              <a:rPr lang="en-GB" sz="2800" dirty="0" smtClean="0"/>
              <a:t>• </a:t>
            </a:r>
            <a:r>
              <a:rPr lang="en-GB" sz="2800" dirty="0"/>
              <a:t>which have significant application assets. </a:t>
            </a:r>
            <a:endParaRPr lang="en-GB" sz="2800" dirty="0" smtClean="0"/>
          </a:p>
          <a:p>
            <a:pPr lvl="1">
              <a:lnSpc>
                <a:spcPct val="90000"/>
              </a:lnSpc>
              <a:spcBef>
                <a:spcPts val="1001"/>
              </a:spcBef>
            </a:pPr>
            <a:r>
              <a:rPr lang="en-GB" sz="2800" dirty="0" smtClean="0"/>
              <a:t>• </a:t>
            </a:r>
            <a:r>
              <a:rPr lang="en-GB" sz="2800" dirty="0"/>
              <a:t>which have a long history in information technology. </a:t>
            </a:r>
            <a:endParaRPr lang="en-GB" sz="2800" dirty="0" smtClean="0"/>
          </a:p>
          <a:p>
            <a:pPr lvl="1">
              <a:lnSpc>
                <a:spcPct val="90000"/>
              </a:lnSpc>
              <a:spcBef>
                <a:spcPts val="1001"/>
              </a:spcBef>
            </a:pPr>
            <a:r>
              <a:rPr lang="en-GB" sz="2800" dirty="0" smtClean="0"/>
              <a:t>• </a:t>
            </a:r>
            <a:r>
              <a:rPr lang="en-GB" sz="2800" dirty="0"/>
              <a:t>where information technology is strategic. </a:t>
            </a:r>
            <a:endParaRPr lang="en-GB" sz="2800" dirty="0" smtClean="0"/>
          </a:p>
          <a:p>
            <a:pPr lvl="1">
              <a:lnSpc>
                <a:spcPct val="90000"/>
              </a:lnSpc>
              <a:spcBef>
                <a:spcPts val="1001"/>
              </a:spcBef>
            </a:pPr>
            <a:r>
              <a:rPr lang="en-GB" sz="2800" dirty="0" smtClean="0"/>
              <a:t>• </a:t>
            </a:r>
            <a:r>
              <a:rPr lang="en-GB" sz="2800" dirty="0"/>
              <a:t>It may also be justified in</a:t>
            </a:r>
            <a:r>
              <a:rPr lang="en-GB" sz="2800" dirty="0" smtClean="0"/>
              <a:t>:</a:t>
            </a:r>
          </a:p>
          <a:p>
            <a:pPr lvl="2">
              <a:lnSpc>
                <a:spcPct val="90000"/>
              </a:lnSpc>
              <a:spcBef>
                <a:spcPts val="1001"/>
              </a:spcBef>
            </a:pPr>
            <a:r>
              <a:rPr lang="en-GB" sz="2800" dirty="0" smtClean="0"/>
              <a:t> </a:t>
            </a:r>
            <a:r>
              <a:rPr lang="en-GB" sz="2800" dirty="0"/>
              <a:t>• Mergers/Acquisitions </a:t>
            </a:r>
            <a:endParaRPr lang="en-GB" sz="2800" dirty="0" smtClean="0"/>
          </a:p>
          <a:p>
            <a:pPr lvl="2">
              <a:lnSpc>
                <a:spcPct val="90000"/>
              </a:lnSpc>
              <a:spcBef>
                <a:spcPts val="1001"/>
              </a:spcBef>
            </a:pPr>
            <a:r>
              <a:rPr lang="en-GB" sz="2800" dirty="0" smtClean="0"/>
              <a:t>• </a:t>
            </a:r>
            <a:r>
              <a:rPr lang="en-GB" sz="2800" dirty="0"/>
              <a:t>Enterprises dependent on software packages </a:t>
            </a:r>
            <a:endParaRPr lang="en-GB" sz="2800" dirty="0" smtClean="0"/>
          </a:p>
          <a:p>
            <a:pPr lvl="2">
              <a:lnSpc>
                <a:spcPct val="90000"/>
              </a:lnSpc>
              <a:spcBef>
                <a:spcPts val="1001"/>
              </a:spcBef>
            </a:pPr>
            <a:r>
              <a:rPr lang="en-GB" sz="2800" dirty="0" smtClean="0"/>
              <a:t>• </a:t>
            </a:r>
            <a:r>
              <a:rPr lang="en-GB" sz="2800" dirty="0"/>
              <a:t>Apart from these cases, city planning projects are rarely flagship projects. </a:t>
            </a:r>
            <a:endParaRPr lang="en-GB" sz="2800" dirty="0" smtClean="0"/>
          </a:p>
          <a:p>
            <a:pPr lvl="2">
              <a:lnSpc>
                <a:spcPct val="90000"/>
              </a:lnSpc>
              <a:spcBef>
                <a:spcPts val="1001"/>
              </a:spcBef>
            </a:pPr>
            <a:r>
              <a:rPr lang="en-GB" sz="2800" dirty="0" smtClean="0"/>
              <a:t>• </a:t>
            </a:r>
            <a:r>
              <a:rPr lang="en-GB" sz="2800" dirty="0"/>
              <a:t>They must be low key, with no negative impact on other projects.</a:t>
            </a:r>
            <a:endParaRPr lang="en-US" sz="4000" b="0" strike="noStrike" spc="-1" dirty="0">
              <a:solidFill>
                <a:srgbClr val="000000"/>
              </a:solidFill>
              <a:latin typeface="Calibri"/>
            </a:endParaRPr>
          </a:p>
        </p:txBody>
      </p:sp>
    </p:spTree>
    <p:extLst>
      <p:ext uri="{BB962C8B-B14F-4D97-AF65-F5344CB8AC3E}">
        <p14:creationId xmlns:p14="http://schemas.microsoft.com/office/powerpoint/2010/main" val="440624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How To do Enterprise Architecture?</a:t>
            </a:r>
            <a:r>
              <a:rPr lang="en-GB" sz="4400" dirty="0" smtClean="0"/>
              <a:t>?</a:t>
            </a:r>
            <a:endParaRPr lang="en-US" sz="4400" b="0" strike="noStrike" spc="-1" dirty="0">
              <a:solidFill>
                <a:srgbClr val="000000"/>
              </a:solidFill>
              <a:latin typeface="Calibri"/>
            </a:endParaRPr>
          </a:p>
        </p:txBody>
      </p:sp>
      <p:sp>
        <p:nvSpPr>
          <p:cNvPr id="176" name="TextShape 2"/>
          <p:cNvSpPr txBox="1"/>
          <p:nvPr/>
        </p:nvSpPr>
        <p:spPr>
          <a:xfrm>
            <a:off x="460621" y="1339218"/>
            <a:ext cx="11590200" cy="4935600"/>
          </a:xfrm>
          <a:prstGeom prst="rect">
            <a:avLst/>
          </a:prstGeom>
          <a:noFill/>
          <a:ln>
            <a:noFill/>
          </a:ln>
        </p:spPr>
        <p:txBody>
          <a:bodyPr/>
          <a:lstStyle/>
          <a:p>
            <a:pPr>
              <a:lnSpc>
                <a:spcPct val="90000"/>
              </a:lnSpc>
              <a:spcBef>
                <a:spcPts val="1001"/>
              </a:spcBef>
            </a:pPr>
            <a:r>
              <a:rPr lang="en-GB" sz="2400" dirty="0" smtClean="0"/>
              <a:t>EA </a:t>
            </a:r>
            <a:r>
              <a:rPr lang="en-GB" sz="2400" dirty="0"/>
              <a:t>processes </a:t>
            </a:r>
            <a:endParaRPr lang="en-GB" sz="2400" dirty="0" smtClean="0"/>
          </a:p>
          <a:p>
            <a:pPr lvl="1">
              <a:lnSpc>
                <a:spcPct val="90000"/>
              </a:lnSpc>
              <a:spcBef>
                <a:spcPts val="1001"/>
              </a:spcBef>
            </a:pPr>
            <a:r>
              <a:rPr lang="en-GB" sz="2400" dirty="0" smtClean="0"/>
              <a:t>• </a:t>
            </a:r>
            <a:r>
              <a:rPr lang="en-GB" sz="2400" dirty="0"/>
              <a:t>Understand </a:t>
            </a:r>
            <a:endParaRPr lang="en-GB" sz="2400" dirty="0" smtClean="0"/>
          </a:p>
          <a:p>
            <a:pPr lvl="3">
              <a:lnSpc>
                <a:spcPct val="90000"/>
              </a:lnSpc>
              <a:spcBef>
                <a:spcPts val="1001"/>
              </a:spcBef>
            </a:pPr>
            <a:r>
              <a:rPr lang="en-GB" sz="2400" dirty="0" smtClean="0"/>
              <a:t>• </a:t>
            </a:r>
            <a:r>
              <a:rPr lang="en-GB" sz="2400" dirty="0"/>
              <a:t>My Information System (patrimonial) </a:t>
            </a:r>
            <a:endParaRPr lang="en-GB" sz="2400" dirty="0" smtClean="0"/>
          </a:p>
          <a:p>
            <a:pPr lvl="3">
              <a:lnSpc>
                <a:spcPct val="90000"/>
              </a:lnSpc>
              <a:spcBef>
                <a:spcPts val="1001"/>
              </a:spcBef>
            </a:pPr>
            <a:r>
              <a:rPr lang="en-GB" sz="2400" dirty="0" smtClean="0"/>
              <a:t>• </a:t>
            </a:r>
            <a:r>
              <a:rPr lang="en-GB" sz="2400" dirty="0"/>
              <a:t>Its organization, its </a:t>
            </a:r>
            <a:r>
              <a:rPr lang="en-GB" sz="2400" dirty="0" smtClean="0"/>
              <a:t>structure</a:t>
            </a:r>
          </a:p>
          <a:p>
            <a:pPr lvl="3">
              <a:lnSpc>
                <a:spcPct val="90000"/>
              </a:lnSpc>
              <a:spcBef>
                <a:spcPts val="1001"/>
              </a:spcBef>
            </a:pPr>
            <a:r>
              <a:rPr lang="en-GB" sz="2400" dirty="0" smtClean="0"/>
              <a:t> </a:t>
            </a:r>
            <a:r>
              <a:rPr lang="en-GB" sz="2400" dirty="0"/>
              <a:t>• its components et its interactions </a:t>
            </a:r>
            <a:endParaRPr lang="en-GB" sz="2400" dirty="0" smtClean="0"/>
          </a:p>
          <a:p>
            <a:pPr lvl="1">
              <a:lnSpc>
                <a:spcPct val="90000"/>
              </a:lnSpc>
              <a:spcBef>
                <a:spcPts val="1001"/>
              </a:spcBef>
            </a:pPr>
            <a:r>
              <a:rPr lang="en-GB" sz="2400" dirty="0" smtClean="0"/>
              <a:t>• </a:t>
            </a:r>
            <a:r>
              <a:rPr lang="en-GB" sz="2400" dirty="0"/>
              <a:t>Manage </a:t>
            </a:r>
            <a:endParaRPr lang="en-GB" sz="2400" dirty="0" smtClean="0"/>
          </a:p>
          <a:p>
            <a:pPr lvl="3">
              <a:lnSpc>
                <a:spcPct val="90000"/>
              </a:lnSpc>
              <a:spcBef>
                <a:spcPts val="1001"/>
              </a:spcBef>
            </a:pPr>
            <a:r>
              <a:rPr lang="en-GB" sz="2400" dirty="0" smtClean="0"/>
              <a:t>• </a:t>
            </a:r>
            <a:r>
              <a:rPr lang="en-GB" sz="2400" dirty="0"/>
              <a:t>Analysis et </a:t>
            </a:r>
            <a:r>
              <a:rPr lang="en-GB" sz="2400" dirty="0" smtClean="0"/>
              <a:t>KPI</a:t>
            </a:r>
          </a:p>
          <a:p>
            <a:pPr lvl="3">
              <a:lnSpc>
                <a:spcPct val="90000"/>
              </a:lnSpc>
              <a:spcBef>
                <a:spcPts val="1001"/>
              </a:spcBef>
            </a:pPr>
            <a:r>
              <a:rPr lang="en-GB" sz="2400" dirty="0" smtClean="0"/>
              <a:t> </a:t>
            </a:r>
            <a:r>
              <a:rPr lang="en-GB" sz="2400" dirty="0"/>
              <a:t>• Projects Specifications </a:t>
            </a:r>
            <a:endParaRPr lang="en-GB" sz="2400" dirty="0" smtClean="0"/>
          </a:p>
          <a:p>
            <a:pPr lvl="1">
              <a:lnSpc>
                <a:spcPct val="90000"/>
              </a:lnSpc>
              <a:spcBef>
                <a:spcPts val="1001"/>
              </a:spcBef>
            </a:pPr>
            <a:r>
              <a:rPr lang="en-GB" sz="2400" dirty="0" smtClean="0"/>
              <a:t>• </a:t>
            </a:r>
            <a:r>
              <a:rPr lang="en-GB" sz="2400" dirty="0"/>
              <a:t>Govern </a:t>
            </a:r>
            <a:endParaRPr lang="en-GB" sz="2400" dirty="0" smtClean="0"/>
          </a:p>
          <a:p>
            <a:pPr lvl="3">
              <a:lnSpc>
                <a:spcPct val="90000"/>
              </a:lnSpc>
              <a:spcBef>
                <a:spcPts val="1001"/>
              </a:spcBef>
            </a:pPr>
            <a:r>
              <a:rPr lang="en-GB" sz="2400" dirty="0" smtClean="0"/>
              <a:t>• </a:t>
            </a:r>
            <a:r>
              <a:rPr lang="en-GB" sz="2400" dirty="0"/>
              <a:t>Bring under control Cost Risk, and IS risks </a:t>
            </a:r>
            <a:endParaRPr lang="en-GB" sz="2400" dirty="0" smtClean="0"/>
          </a:p>
          <a:p>
            <a:pPr lvl="3">
              <a:lnSpc>
                <a:spcPct val="90000"/>
              </a:lnSpc>
              <a:spcBef>
                <a:spcPts val="1001"/>
              </a:spcBef>
            </a:pPr>
            <a:r>
              <a:rPr lang="en-GB" sz="2400" dirty="0" smtClean="0"/>
              <a:t>• </a:t>
            </a:r>
            <a:r>
              <a:rPr lang="en-GB" sz="2400" dirty="0"/>
              <a:t>Bring under control IS Performance </a:t>
            </a:r>
            <a:endParaRPr lang="en-GB" sz="2400" dirty="0" smtClean="0"/>
          </a:p>
          <a:p>
            <a:pPr lvl="3">
              <a:lnSpc>
                <a:spcPct val="90000"/>
              </a:lnSpc>
              <a:spcBef>
                <a:spcPts val="1001"/>
              </a:spcBef>
            </a:pPr>
            <a:r>
              <a:rPr lang="en-GB" sz="2400" dirty="0" smtClean="0"/>
              <a:t>• </a:t>
            </a:r>
            <a:r>
              <a:rPr lang="en-GB" sz="2400" dirty="0"/>
              <a:t>Bring under control IS evolution Also referred to City Planning or Urbanization</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294979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3021" y="0"/>
            <a:ext cx="9986949" cy="6388925"/>
          </a:xfrm>
          <a:prstGeom prst="rect">
            <a:avLst/>
          </a:prstGeom>
        </p:spPr>
      </p:pic>
    </p:spTree>
    <p:extLst>
      <p:ext uri="{BB962C8B-B14F-4D97-AF65-F5344CB8AC3E}">
        <p14:creationId xmlns:p14="http://schemas.microsoft.com/office/powerpoint/2010/main" val="2086968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How To do Enterprise Architecture?</a:t>
            </a:r>
            <a:r>
              <a:rPr lang="en-GB" sz="4400" dirty="0" smtClean="0"/>
              <a:t>?</a:t>
            </a:r>
            <a:endParaRPr lang="en-US" sz="4400" b="0" strike="noStrike" spc="-1" dirty="0">
              <a:solidFill>
                <a:srgbClr val="000000"/>
              </a:solidFill>
              <a:latin typeface="Calibri"/>
            </a:endParaRPr>
          </a:p>
        </p:txBody>
      </p:sp>
      <p:sp>
        <p:nvSpPr>
          <p:cNvPr id="176" name="TextShape 2"/>
          <p:cNvSpPr txBox="1"/>
          <p:nvPr/>
        </p:nvSpPr>
        <p:spPr>
          <a:xfrm>
            <a:off x="488331" y="1690200"/>
            <a:ext cx="11590200" cy="4935600"/>
          </a:xfrm>
          <a:prstGeom prst="rect">
            <a:avLst/>
          </a:prstGeom>
          <a:noFill/>
          <a:ln>
            <a:noFill/>
          </a:ln>
        </p:spPr>
        <p:txBody>
          <a:bodyPr/>
          <a:lstStyle/>
          <a:p>
            <a:pPr>
              <a:lnSpc>
                <a:spcPct val="90000"/>
              </a:lnSpc>
              <a:spcBef>
                <a:spcPts val="1001"/>
              </a:spcBef>
            </a:pPr>
            <a:r>
              <a:rPr lang="en-GB" dirty="0"/>
              <a:t> </a:t>
            </a:r>
            <a:r>
              <a:rPr lang="en-GB" sz="2400" dirty="0"/>
              <a:t>From As-Is to To-Be </a:t>
            </a:r>
            <a:endParaRPr lang="en-GB" sz="2400" dirty="0" smtClean="0"/>
          </a:p>
          <a:p>
            <a:pPr>
              <a:lnSpc>
                <a:spcPct val="90000"/>
              </a:lnSpc>
              <a:spcBef>
                <a:spcPts val="1001"/>
              </a:spcBef>
            </a:pPr>
            <a:r>
              <a:rPr lang="en-GB" sz="2400" dirty="0" smtClean="0"/>
              <a:t>• </a:t>
            </a:r>
            <a:r>
              <a:rPr lang="en-GB" sz="2400" dirty="0"/>
              <a:t>EA planning entails the definition of a current state (called </a:t>
            </a:r>
            <a:r>
              <a:rPr lang="en-GB" sz="2400" dirty="0">
                <a:solidFill>
                  <a:srgbClr val="FF0000"/>
                </a:solidFill>
              </a:rPr>
              <a:t>AS-IS</a:t>
            </a:r>
            <a:r>
              <a:rPr lang="en-GB" sz="2400" dirty="0"/>
              <a:t>) or as-is architecture in four categories: </a:t>
            </a:r>
            <a:endParaRPr lang="en-GB" sz="2400" dirty="0" smtClean="0"/>
          </a:p>
          <a:p>
            <a:pPr lvl="1">
              <a:lnSpc>
                <a:spcPct val="90000"/>
              </a:lnSpc>
              <a:spcBef>
                <a:spcPts val="1001"/>
              </a:spcBef>
            </a:pPr>
            <a:r>
              <a:rPr lang="en-GB" sz="2400" dirty="0" smtClean="0"/>
              <a:t>• </a:t>
            </a:r>
            <a:r>
              <a:rPr lang="en-GB" sz="2400" dirty="0"/>
              <a:t>business processes </a:t>
            </a:r>
            <a:endParaRPr lang="en-GB" sz="2400" dirty="0" smtClean="0"/>
          </a:p>
          <a:p>
            <a:pPr lvl="1">
              <a:lnSpc>
                <a:spcPct val="90000"/>
              </a:lnSpc>
              <a:spcBef>
                <a:spcPts val="1001"/>
              </a:spcBef>
            </a:pPr>
            <a:r>
              <a:rPr lang="en-GB" sz="2400" dirty="0" smtClean="0"/>
              <a:t>• </a:t>
            </a:r>
            <a:r>
              <a:rPr lang="en-GB" sz="2400" dirty="0"/>
              <a:t>application programs </a:t>
            </a:r>
            <a:endParaRPr lang="en-GB" sz="2400" dirty="0" smtClean="0"/>
          </a:p>
          <a:p>
            <a:pPr lvl="1">
              <a:lnSpc>
                <a:spcPct val="90000"/>
              </a:lnSpc>
              <a:spcBef>
                <a:spcPts val="1001"/>
              </a:spcBef>
            </a:pPr>
            <a:r>
              <a:rPr lang="en-GB" sz="2400" dirty="0" smtClean="0"/>
              <a:t>• </a:t>
            </a:r>
            <a:r>
              <a:rPr lang="en-GB" sz="2400" dirty="0"/>
              <a:t>information/data </a:t>
            </a:r>
            <a:endParaRPr lang="en-GB" sz="2400" dirty="0" smtClean="0"/>
          </a:p>
          <a:p>
            <a:pPr lvl="1">
              <a:lnSpc>
                <a:spcPct val="90000"/>
              </a:lnSpc>
              <a:spcBef>
                <a:spcPts val="1001"/>
              </a:spcBef>
            </a:pPr>
            <a:r>
              <a:rPr lang="en-GB" sz="2400" dirty="0" smtClean="0"/>
              <a:t>• </a:t>
            </a:r>
            <a:r>
              <a:rPr lang="en-GB" sz="2400" dirty="0"/>
              <a:t>and infrastructure technology. </a:t>
            </a:r>
            <a:endParaRPr lang="en-GB" sz="2400" dirty="0" smtClean="0"/>
          </a:p>
          <a:p>
            <a:pPr>
              <a:lnSpc>
                <a:spcPct val="90000"/>
              </a:lnSpc>
              <a:spcBef>
                <a:spcPts val="1001"/>
              </a:spcBef>
            </a:pPr>
            <a:r>
              <a:rPr lang="en-GB" sz="2400" dirty="0" smtClean="0"/>
              <a:t>• </a:t>
            </a:r>
            <a:r>
              <a:rPr lang="en-GB" sz="2400" dirty="0"/>
              <a:t>Then the business plans are reviewed and an appropriate future state (called TO-BE) is created for each category. </a:t>
            </a:r>
            <a:endParaRPr lang="en-GB" sz="2400" dirty="0" smtClean="0"/>
          </a:p>
          <a:p>
            <a:pPr>
              <a:lnSpc>
                <a:spcPct val="90000"/>
              </a:lnSpc>
              <a:spcBef>
                <a:spcPts val="1001"/>
              </a:spcBef>
            </a:pPr>
            <a:r>
              <a:rPr lang="en-GB" sz="2400" dirty="0" smtClean="0"/>
              <a:t>• </a:t>
            </a:r>
            <a:r>
              <a:rPr lang="en-GB" sz="2400" dirty="0"/>
              <a:t>The future state is compared to the current state in a gap analysis, and a sequencing plan is developed to progress from the current state to the future state</a:t>
            </a:r>
            <a:r>
              <a:rPr lang="en-GB" sz="2400" dirty="0" smtClean="0"/>
              <a:t>.</a:t>
            </a:r>
            <a:r>
              <a:rPr lang="en-GB" sz="2400" dirty="0"/>
              <a:t>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70605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How to do Enterprise Architecture</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endParaRPr lang="en-US" sz="28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73891" y="2175142"/>
            <a:ext cx="12208714" cy="1676421"/>
          </a:xfrm>
          <a:prstGeom prst="rect">
            <a:avLst/>
          </a:prstGeom>
        </p:spPr>
      </p:pic>
    </p:spTree>
    <p:extLst>
      <p:ext uri="{BB962C8B-B14F-4D97-AF65-F5344CB8AC3E}">
        <p14:creationId xmlns:p14="http://schemas.microsoft.com/office/powerpoint/2010/main" val="1190662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601800" y="0"/>
            <a:ext cx="11590200" cy="1325160"/>
          </a:xfrm>
          <a:prstGeom prst="rect">
            <a:avLst/>
          </a:prstGeom>
          <a:noFill/>
          <a:ln>
            <a:noFill/>
          </a:ln>
        </p:spPr>
        <p:txBody>
          <a:bodyPr anchor="ctr"/>
          <a:lstStyle/>
          <a:p>
            <a:pPr>
              <a:lnSpc>
                <a:spcPct val="90000"/>
              </a:lnSpc>
            </a:pPr>
            <a:r>
              <a:rPr lang="en-GB" sz="4400" dirty="0"/>
              <a:t>How To do Enterprise Architecture?</a:t>
            </a:r>
            <a:r>
              <a:rPr lang="en-GB" sz="4400" dirty="0" smtClean="0"/>
              <a:t>?</a:t>
            </a:r>
            <a:endParaRPr lang="en-US" sz="4400" b="0" strike="noStrike" spc="-1" dirty="0">
              <a:solidFill>
                <a:srgbClr val="000000"/>
              </a:solidFill>
              <a:latin typeface="Calibri"/>
            </a:endParaRPr>
          </a:p>
        </p:txBody>
      </p:sp>
      <p:sp>
        <p:nvSpPr>
          <p:cNvPr id="176" name="TextShape 2"/>
          <p:cNvSpPr txBox="1"/>
          <p:nvPr/>
        </p:nvSpPr>
        <p:spPr>
          <a:xfrm>
            <a:off x="267855" y="1062182"/>
            <a:ext cx="11810676" cy="5563618"/>
          </a:xfrm>
          <a:prstGeom prst="rect">
            <a:avLst/>
          </a:prstGeom>
          <a:noFill/>
          <a:ln>
            <a:noFill/>
          </a:ln>
        </p:spPr>
        <p:txBody>
          <a:bodyPr/>
          <a:lstStyle/>
          <a:p>
            <a:pPr>
              <a:lnSpc>
                <a:spcPct val="90000"/>
              </a:lnSpc>
              <a:spcBef>
                <a:spcPts val="1001"/>
              </a:spcBef>
            </a:pPr>
            <a:r>
              <a:rPr lang="en-GB" dirty="0"/>
              <a:t>From As-Is to To-Be </a:t>
            </a:r>
            <a:r>
              <a:rPr lang="en-GB" dirty="0" smtClean="0"/>
              <a:t>in </a:t>
            </a:r>
            <a:r>
              <a:rPr lang="en-GB" dirty="0"/>
              <a:t>Top-Down </a:t>
            </a:r>
            <a:r>
              <a:rPr lang="en-GB" dirty="0" smtClean="0"/>
              <a:t>Approach</a:t>
            </a:r>
            <a:endParaRPr lang="en-US" sz="28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864727" y="1884218"/>
            <a:ext cx="7594050" cy="4850535"/>
          </a:xfrm>
          <a:prstGeom prst="rect">
            <a:avLst/>
          </a:prstGeom>
        </p:spPr>
      </p:pic>
    </p:spTree>
    <p:extLst>
      <p:ext uri="{BB962C8B-B14F-4D97-AF65-F5344CB8AC3E}">
        <p14:creationId xmlns:p14="http://schemas.microsoft.com/office/powerpoint/2010/main" val="3307042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GB" sz="4400" dirty="0"/>
              <a:t>How To do Enterprise Architecture?</a:t>
            </a:r>
            <a:r>
              <a:rPr lang="en-GB" sz="4400" dirty="0" smtClean="0"/>
              <a:t>?</a:t>
            </a:r>
            <a:endParaRPr lang="en-US" sz="4400" b="0" strike="noStrike" spc="-1" dirty="0">
              <a:solidFill>
                <a:srgbClr val="000000"/>
              </a:solidFill>
              <a:latin typeface="Calibri"/>
            </a:endParaRPr>
          </a:p>
        </p:txBody>
      </p:sp>
      <p:sp>
        <p:nvSpPr>
          <p:cNvPr id="176" name="TextShape 2"/>
          <p:cNvSpPr txBox="1"/>
          <p:nvPr/>
        </p:nvSpPr>
        <p:spPr>
          <a:xfrm>
            <a:off x="488331" y="1690200"/>
            <a:ext cx="11590200" cy="4935600"/>
          </a:xfrm>
          <a:prstGeom prst="rect">
            <a:avLst/>
          </a:prstGeom>
          <a:noFill/>
          <a:ln>
            <a:noFill/>
          </a:ln>
        </p:spPr>
        <p:txBody>
          <a:bodyPr/>
          <a:lstStyle/>
          <a:p>
            <a:pPr>
              <a:lnSpc>
                <a:spcPct val="90000"/>
              </a:lnSpc>
              <a:spcBef>
                <a:spcPts val="1001"/>
              </a:spcBef>
            </a:pPr>
            <a:r>
              <a:rPr lang="en-GB" dirty="0"/>
              <a:t>From As-Is to To-Be </a:t>
            </a:r>
            <a:r>
              <a:rPr lang="en-GB" dirty="0" smtClean="0"/>
              <a:t>in </a:t>
            </a:r>
            <a:r>
              <a:rPr lang="en-GB" dirty="0"/>
              <a:t>Top-Down </a:t>
            </a:r>
            <a:r>
              <a:rPr lang="en-GB" dirty="0" smtClean="0"/>
              <a:t>Approach</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206446" y="1948873"/>
            <a:ext cx="7183058" cy="4799589"/>
          </a:xfrm>
          <a:prstGeom prst="rect">
            <a:avLst/>
          </a:prstGeom>
        </p:spPr>
      </p:pic>
    </p:spTree>
    <p:extLst>
      <p:ext uri="{BB962C8B-B14F-4D97-AF65-F5344CB8AC3E}">
        <p14:creationId xmlns:p14="http://schemas.microsoft.com/office/powerpoint/2010/main" val="4156489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Enterprise Architecture Approaches</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endParaRPr lang="en-US" sz="28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881187" y="2560637"/>
            <a:ext cx="7210425" cy="3971925"/>
          </a:xfrm>
          <a:prstGeom prst="rect">
            <a:avLst/>
          </a:prstGeom>
        </p:spPr>
      </p:pic>
    </p:spTree>
    <p:extLst>
      <p:ext uri="{BB962C8B-B14F-4D97-AF65-F5344CB8AC3E}">
        <p14:creationId xmlns:p14="http://schemas.microsoft.com/office/powerpoint/2010/main" val="3561633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Enterprise Architecture Layers Deep dive</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endParaRPr lang="en-US" sz="28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633393" y="2150630"/>
            <a:ext cx="7410450" cy="4514850"/>
          </a:xfrm>
          <a:prstGeom prst="rect">
            <a:avLst/>
          </a:prstGeom>
        </p:spPr>
      </p:pic>
    </p:spTree>
    <p:extLst>
      <p:ext uri="{BB962C8B-B14F-4D97-AF65-F5344CB8AC3E}">
        <p14:creationId xmlns:p14="http://schemas.microsoft.com/office/powerpoint/2010/main" val="4209094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Enterprise Architecture Layers Deep dive</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a:t>Why need an Enterprise Architecture Framework?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In a large modern enterprise, a defined framework is necessary to be able to capture a vision of the “entire organization” in all its dimensions and complexity.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Enterprise Architecture is a program supported by frameworks, which is able to coordinate the many facets that make up the fundamental essence of an enterprise at a holistic way.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That’s why architecture frameworks have become critical for enterprise architects</a:t>
            </a:r>
            <a:r>
              <a:rPr lang="en-GB" sz="2400" dirty="0" smtClean="0"/>
              <a:t>.</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 Just like the old saying, “if you don’t know where you want to go, any road will take you there”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2974962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Enterprise Architecture Layers Deep dive</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a:t>Enterprise Architecture Framework Objectives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Establish terms and concepts for architectural thinking and provide a uniform way to talk about Enterprise Architecture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Gain a 360-degree view across IT and development projects and propose real-time visibility to make rapid, well-informed decisions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Operationalize best practices and automate portfolio </a:t>
            </a:r>
            <a:r>
              <a:rPr lang="en-GB" sz="2400" dirty="0" smtClean="0"/>
              <a:t>processes</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 Increase collaboration between Development and Service Delivery </a:t>
            </a:r>
            <a:r>
              <a:rPr lang="en-GB" sz="2400" dirty="0" smtClean="0"/>
              <a:t>teams</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 Codify current best practices and insights of both the systems and software engineering communities </a:t>
            </a:r>
            <a:endParaRPr lang="en-GB" sz="2400" dirty="0" smtClean="0"/>
          </a:p>
          <a:p>
            <a:pPr marL="742950" lvl="1" indent="-285750">
              <a:lnSpc>
                <a:spcPct val="90000"/>
              </a:lnSpc>
              <a:spcBef>
                <a:spcPts val="1001"/>
              </a:spcBef>
              <a:buFont typeface="Arial" panose="020B0604020202020204" pitchFamily="34" charset="0"/>
              <a:buChar char="•"/>
            </a:pPr>
            <a:r>
              <a:rPr lang="en-GB" sz="2400" dirty="0" smtClean="0"/>
              <a:t>• </a:t>
            </a:r>
            <a:r>
              <a:rPr lang="en-GB" sz="2400" dirty="0"/>
              <a:t>Promote (micro)Service or Resource Oriented Architecture</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4254776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EA Frameworks</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smtClean="0"/>
              <a:t>Frameworks</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err="1"/>
              <a:t>Zachman</a:t>
            </a:r>
            <a:r>
              <a:rPr lang="en-GB" sz="2400" dirty="0"/>
              <a:t>, TOGAF, </a:t>
            </a:r>
            <a:r>
              <a:rPr lang="en-GB" sz="2400" dirty="0" err="1"/>
              <a:t>DoDaf</a:t>
            </a:r>
            <a:r>
              <a:rPr lang="en-GB" sz="2400" dirty="0"/>
              <a:t>, MODAF, NATO, Gartner EA, SAP EA, </a:t>
            </a:r>
            <a:r>
              <a:rPr lang="en-GB" sz="2400" dirty="0" smtClean="0"/>
              <a:t>SOA</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The value of EA is the value of the </a:t>
            </a:r>
            <a:r>
              <a:rPr lang="en-GB" sz="2400" dirty="0" smtClean="0"/>
              <a:t>Enterprise</a:t>
            </a:r>
          </a:p>
          <a:p>
            <a:pPr marL="742950" lvl="1" indent="-285750">
              <a:lnSpc>
                <a:spcPct val="90000"/>
              </a:lnSpc>
              <a:spcBef>
                <a:spcPts val="1001"/>
              </a:spcBef>
              <a:buFont typeface="Arial" panose="020B0604020202020204" pitchFamily="34" charset="0"/>
              <a:buChar char="•"/>
            </a:pPr>
            <a:r>
              <a:rPr lang="en-GB" sz="2400" dirty="0" smtClean="0"/>
              <a:t> </a:t>
            </a:r>
            <a:r>
              <a:rPr lang="en-GB" sz="2400" dirty="0"/>
              <a:t>When it came to acquisitions, do you know that the value of the enterprise is much higher if it has an EA office?</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3615783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872633"/>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EA </a:t>
            </a:r>
            <a:r>
              <a:rPr lang="en-US" sz="4400" b="1" strike="noStrike" spc="-1" dirty="0" smtClean="0">
                <a:solidFill>
                  <a:srgbClr val="2E75B6"/>
                </a:solidFill>
                <a:latin typeface="Calibri"/>
              </a:rPr>
              <a:t>Frameworks</a:t>
            </a:r>
            <a:endParaRPr lang="en-US" sz="4400" b="0" strike="noStrike" spc="-1" dirty="0">
              <a:solidFill>
                <a:srgbClr val="000000"/>
              </a:solidFill>
              <a:latin typeface="Calibri"/>
            </a:endParaRPr>
          </a:p>
        </p:txBody>
      </p:sp>
      <p:sp>
        <p:nvSpPr>
          <p:cNvPr id="176" name="TextShape 2"/>
          <p:cNvSpPr txBox="1"/>
          <p:nvPr/>
        </p:nvSpPr>
        <p:spPr>
          <a:xfrm>
            <a:off x="109640" y="1317559"/>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3200" b="1" dirty="0"/>
              <a:t>What an Enterprise Architecture Framework is not?</a:t>
            </a:r>
            <a:endParaRPr lang="en-US" sz="4400" b="1" spc="-1" dirty="0">
              <a:solidFill>
                <a:srgbClr val="000000"/>
              </a:solidFill>
            </a:endParaRPr>
          </a:p>
          <a:p>
            <a:pPr marL="285750" indent="-285750">
              <a:lnSpc>
                <a:spcPct val="90000"/>
              </a:lnSpc>
              <a:spcBef>
                <a:spcPts val="1001"/>
              </a:spcBef>
              <a:buFont typeface="Arial" panose="020B0604020202020204" pitchFamily="34" charset="0"/>
              <a:buChar char="•"/>
            </a:pPr>
            <a:endParaRPr lang="en-GB" sz="2400" dirty="0" smtClean="0"/>
          </a:p>
          <a:p>
            <a:pPr marL="285750" indent="-285750">
              <a:lnSpc>
                <a:spcPct val="90000"/>
              </a:lnSpc>
              <a:spcBef>
                <a:spcPts val="1001"/>
              </a:spcBef>
              <a:buFont typeface="Arial" panose="020B0604020202020204" pitchFamily="34" charset="0"/>
              <a:buChar char="•"/>
            </a:pPr>
            <a:r>
              <a:rPr lang="en-GB" sz="3200" dirty="0"/>
              <a:t>  An architecture framework does not include a methodology or process for enterprise architecture</a:t>
            </a:r>
            <a:r>
              <a:rPr lang="en-GB" sz="3200" dirty="0" smtClean="0"/>
              <a:t>.</a:t>
            </a:r>
          </a:p>
          <a:p>
            <a:pPr marL="285750" indent="-285750">
              <a:lnSpc>
                <a:spcPct val="90000"/>
              </a:lnSpc>
              <a:spcBef>
                <a:spcPts val="1001"/>
              </a:spcBef>
              <a:buFont typeface="Arial" panose="020B0604020202020204" pitchFamily="34" charset="0"/>
              <a:buChar char="•"/>
            </a:pPr>
            <a:r>
              <a:rPr lang="en-GB" sz="3200" dirty="0" smtClean="0"/>
              <a:t> It </a:t>
            </a:r>
            <a:r>
              <a:rPr lang="en-GB" sz="3200" dirty="0"/>
              <a:t>also does not ensure that individual programs and projects fit into a global EA vision</a:t>
            </a:r>
            <a:r>
              <a:rPr lang="en-GB" sz="3200" dirty="0" smtClean="0"/>
              <a:t>.</a:t>
            </a:r>
          </a:p>
          <a:p>
            <a:pPr marL="285750" indent="-285750">
              <a:lnSpc>
                <a:spcPct val="90000"/>
              </a:lnSpc>
              <a:spcBef>
                <a:spcPts val="1001"/>
              </a:spcBef>
              <a:buFont typeface="Arial" panose="020B0604020202020204" pitchFamily="34" charset="0"/>
              <a:buChar char="•"/>
            </a:pPr>
            <a:endParaRPr lang="en-GB" sz="3200" dirty="0"/>
          </a:p>
          <a:p>
            <a:pPr marL="285750" indent="-285750">
              <a:lnSpc>
                <a:spcPct val="90000"/>
              </a:lnSpc>
              <a:spcBef>
                <a:spcPts val="1001"/>
              </a:spcBef>
              <a:buFont typeface="Arial" panose="020B0604020202020204" pitchFamily="34" charset="0"/>
              <a:buChar char="•"/>
            </a:pPr>
            <a:r>
              <a:rPr lang="en-GB" sz="3200" dirty="0" smtClean="0"/>
              <a:t>  </a:t>
            </a:r>
            <a:r>
              <a:rPr lang="en-GB" sz="3200" dirty="0"/>
              <a:t>It does not explicitly recognize the importance of other enterprise IT dimensions and how they’re tied together </a:t>
            </a:r>
            <a:endParaRPr lang="en-GB" sz="3200" dirty="0" smtClean="0"/>
          </a:p>
          <a:p>
            <a:pPr marL="285750" indent="-285750">
              <a:lnSpc>
                <a:spcPct val="90000"/>
              </a:lnSpc>
              <a:spcBef>
                <a:spcPts val="1001"/>
              </a:spcBef>
              <a:buFont typeface="Arial" panose="020B0604020202020204" pitchFamily="34" charset="0"/>
              <a:buChar char="•"/>
            </a:pPr>
            <a:r>
              <a:rPr lang="en-GB" sz="3200" dirty="0" smtClean="0"/>
              <a:t> </a:t>
            </a:r>
            <a:r>
              <a:rPr lang="en-GB" sz="3200" dirty="0"/>
              <a:t>For example, the importance of architectural governances or the different ways of transitioning an enterprise. </a:t>
            </a:r>
            <a:endParaRPr lang="en-GB" sz="3200" dirty="0" smtClean="0"/>
          </a:p>
          <a:p>
            <a:pPr marL="285750" indent="-285750">
              <a:lnSpc>
                <a:spcPct val="90000"/>
              </a:lnSpc>
              <a:spcBef>
                <a:spcPts val="1001"/>
              </a:spcBef>
              <a:buFont typeface="Arial" panose="020B0604020202020204" pitchFamily="34" charset="0"/>
              <a:buChar char="•"/>
            </a:pPr>
            <a:r>
              <a:rPr lang="en-GB" sz="3200" dirty="0" smtClean="0"/>
              <a:t> </a:t>
            </a:r>
            <a:r>
              <a:rPr lang="en-GB" sz="3200" dirty="0"/>
              <a:t>It does not depend on particular </a:t>
            </a:r>
            <a:r>
              <a:rPr lang="en-GB" sz="3200" dirty="0" smtClean="0"/>
              <a:t>tools</a:t>
            </a:r>
            <a:endParaRPr lang="en-US" sz="4400" b="0" strike="noStrike" spc="-1" dirty="0">
              <a:solidFill>
                <a:srgbClr val="000000"/>
              </a:solidFill>
              <a:latin typeface="Calibri"/>
            </a:endParaRPr>
          </a:p>
        </p:txBody>
      </p:sp>
    </p:spTree>
    <p:extLst>
      <p:ext uri="{BB962C8B-B14F-4D97-AF65-F5344CB8AC3E}">
        <p14:creationId xmlns:p14="http://schemas.microsoft.com/office/powerpoint/2010/main" val="51491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nSpc>
                <a:spcPct val="90000"/>
              </a:lnSpc>
            </a:pPr>
            <a:r>
              <a:rPr lang="en-US" sz="4400" b="1" strike="noStrike" spc="-1">
                <a:solidFill>
                  <a:srgbClr val="2E75B6"/>
                </a:solidFill>
                <a:latin typeface="Calibri"/>
              </a:rPr>
              <a:t>1.4 Compare TSI and IT Security Design Principles and explain their commonalities </a:t>
            </a:r>
            <a:endParaRPr lang="en-US" sz="4400" b="0" strike="noStrike" spc="-1">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dirty="0"/>
              <a:t>1.4 Understand </a:t>
            </a:r>
            <a:r>
              <a:rPr lang="en-GB" sz="2800" dirty="0" err="1"/>
              <a:t>TSFdn</a:t>
            </a:r>
            <a:r>
              <a:rPr lang="en-GB" sz="2800" dirty="0"/>
              <a:t> and IT Security Design Principles and explain their commonalities. </a:t>
            </a:r>
          </a:p>
          <a:p>
            <a:r>
              <a:rPr lang="en-GB" sz="2800" i="1" dirty="0"/>
              <a:t>A candidate should be able to: </a:t>
            </a:r>
            <a:endParaRPr lang="en-GB" sz="2800" dirty="0"/>
          </a:p>
          <a:p>
            <a:r>
              <a:rPr lang="en-GB" sz="2800" dirty="0"/>
              <a:t>• </a:t>
            </a:r>
            <a:r>
              <a:rPr lang="en-GB" sz="2800" i="1" dirty="0"/>
              <a:t>Explain how the </a:t>
            </a:r>
            <a:r>
              <a:rPr lang="en-GB" sz="2800" i="1" dirty="0" err="1"/>
              <a:t>TSFdn</a:t>
            </a:r>
            <a:r>
              <a:rPr lang="en-GB" sz="2800" i="1" dirty="0"/>
              <a:t> features (Safety, Reliability, Availability, Resilience, Security) relate to IT Security Design Principles (Least privilege, Economy of mechanism, Defence in depth (complete mediation), Human factors - psychological acceptability, Fail-safe defaults, Open design, Separation of privileges, Least common mechanism). </a:t>
            </a:r>
            <a:endParaRPr lang="en-GB" sz="2800" i="1" dirty="0" smtClean="0"/>
          </a:p>
          <a:p>
            <a:endParaRPr lang="en-GB" sz="2800" dirty="0"/>
          </a:p>
          <a:p>
            <a:r>
              <a:rPr lang="en-GB" sz="2800" dirty="0"/>
              <a:t>• </a:t>
            </a:r>
            <a:r>
              <a:rPr lang="en-GB" sz="2800" i="1" dirty="0"/>
              <a:t>Describe the commonalities between </a:t>
            </a:r>
            <a:r>
              <a:rPr lang="en-GB" sz="2800" i="1" dirty="0" err="1"/>
              <a:t>TSFdn</a:t>
            </a:r>
            <a:r>
              <a:rPr lang="en-GB" sz="2800" i="1" dirty="0"/>
              <a:t> and IT Security Design Principles. </a:t>
            </a:r>
            <a:endParaRPr lang="en-GB" sz="2800" dirty="0"/>
          </a:p>
        </p:txBody>
      </p:sp>
    </p:spTree>
    <p:extLst>
      <p:ext uri="{BB962C8B-B14F-4D97-AF65-F5344CB8AC3E}">
        <p14:creationId xmlns:p14="http://schemas.microsoft.com/office/powerpoint/2010/main" val="3345447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506803" y="-156863"/>
            <a:ext cx="11590200" cy="914245"/>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Most Commonly used EA Frameworks </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endParaRPr lang="en-US" sz="2800" b="0" strike="noStrike" spc="-1" dirty="0">
              <a:solidFill>
                <a:srgbClr val="000000"/>
              </a:solidFill>
              <a:latin typeface="Calibri"/>
            </a:endParaRPr>
          </a:p>
        </p:txBody>
      </p:sp>
      <p:pic>
        <p:nvPicPr>
          <p:cNvPr id="4" name="Picture 3"/>
          <p:cNvPicPr>
            <a:picLocks noChangeAspect="1"/>
          </p:cNvPicPr>
          <p:nvPr/>
        </p:nvPicPr>
        <p:blipFill>
          <a:blip r:embed="rId2"/>
          <a:stretch>
            <a:fillRect/>
          </a:stretch>
        </p:blipFill>
        <p:spPr>
          <a:xfrm>
            <a:off x="838250" y="581891"/>
            <a:ext cx="11590080" cy="6276109"/>
          </a:xfrm>
          <a:prstGeom prst="rect">
            <a:avLst/>
          </a:prstGeom>
        </p:spPr>
      </p:pic>
    </p:spTree>
    <p:extLst>
      <p:ext uri="{BB962C8B-B14F-4D97-AF65-F5344CB8AC3E}">
        <p14:creationId xmlns:p14="http://schemas.microsoft.com/office/powerpoint/2010/main" val="4101010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0" y="1299087"/>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dirty="0">
                <a:solidFill>
                  <a:srgbClr val="3B3835"/>
                </a:solidFill>
                <a:latin typeface="Helvetica Neue"/>
              </a:rPr>
              <a:t>The </a:t>
            </a:r>
            <a:r>
              <a:rPr lang="en-GB" sz="2400" dirty="0" err="1">
                <a:solidFill>
                  <a:srgbClr val="3B3835"/>
                </a:solidFill>
                <a:latin typeface="Helvetica Neue"/>
              </a:rPr>
              <a:t>Zachman</a:t>
            </a:r>
            <a:r>
              <a:rPr lang="en-GB" sz="2400" dirty="0">
                <a:solidFill>
                  <a:srgbClr val="3B3835"/>
                </a:solidFill>
                <a:latin typeface="Helvetica Neue"/>
              </a:rPr>
              <a:t> Framework, invented by John </a:t>
            </a:r>
            <a:r>
              <a:rPr lang="en-GB" sz="2400" dirty="0" err="1">
                <a:solidFill>
                  <a:srgbClr val="3B3835"/>
                </a:solidFill>
                <a:latin typeface="Helvetica Neue"/>
              </a:rPr>
              <a:t>Zachman</a:t>
            </a:r>
            <a:r>
              <a:rPr lang="en-GB" sz="2400" dirty="0">
                <a:solidFill>
                  <a:srgbClr val="3B3835"/>
                </a:solidFill>
                <a:latin typeface="Helvetica Neue"/>
              </a:rPr>
              <a:t> in the 1980s at IBM, </a:t>
            </a:r>
            <a:endParaRPr lang="en-GB" sz="2400" dirty="0" smtClean="0">
              <a:solidFill>
                <a:srgbClr val="3B3835"/>
              </a:solidFill>
              <a:latin typeface="Helvetica Neue"/>
            </a:endParaRPr>
          </a:p>
          <a:p>
            <a:pPr marL="742950" lvl="1" indent="-285750">
              <a:lnSpc>
                <a:spcPct val="90000"/>
              </a:lnSpc>
              <a:spcBef>
                <a:spcPts val="1001"/>
              </a:spcBef>
              <a:buFont typeface="Arial" panose="020B0604020202020204" pitchFamily="34" charset="0"/>
              <a:buChar char="•"/>
            </a:pPr>
            <a:r>
              <a:rPr lang="en-GB" sz="2400" dirty="0" smtClean="0">
                <a:solidFill>
                  <a:srgbClr val="3B3835"/>
                </a:solidFill>
                <a:latin typeface="Helvetica Neue"/>
              </a:rPr>
              <a:t>• This </a:t>
            </a:r>
            <a:r>
              <a:rPr lang="en-GB" sz="2400" dirty="0">
                <a:solidFill>
                  <a:srgbClr val="3B3835"/>
                </a:solidFill>
                <a:latin typeface="Helvetica Neue"/>
              </a:rPr>
              <a:t>ontology provides a formal and structured way of viewing and defining an enterprise using a two dimensional classification schema that reflects the intersection between two historical classifications</a:t>
            </a:r>
            <a:r>
              <a:rPr lang="en-GB" sz="2400" dirty="0" smtClean="0">
                <a:solidFill>
                  <a:srgbClr val="3B3835"/>
                </a:solidFill>
                <a:latin typeface="Helvetica Neue"/>
              </a:rPr>
              <a:t>.</a:t>
            </a:r>
          </a:p>
          <a:p>
            <a:pPr marL="742950" lvl="1" indent="-285750">
              <a:lnSpc>
                <a:spcPct val="90000"/>
              </a:lnSpc>
              <a:spcBef>
                <a:spcPts val="1001"/>
              </a:spcBef>
              <a:buFont typeface="Arial" panose="020B0604020202020204" pitchFamily="34" charset="0"/>
              <a:buChar char="•"/>
            </a:pPr>
            <a:r>
              <a:rPr lang="en-GB" sz="2400" dirty="0" smtClean="0">
                <a:solidFill>
                  <a:srgbClr val="3B3835"/>
                </a:solidFill>
                <a:latin typeface="Helvetica Neue"/>
              </a:rPr>
              <a:t> </a:t>
            </a:r>
            <a:r>
              <a:rPr lang="en-GB" sz="2400" dirty="0">
                <a:solidFill>
                  <a:srgbClr val="3B3835"/>
                </a:solidFill>
                <a:latin typeface="Helvetica Neue"/>
              </a:rPr>
              <a:t>• The first are primitive interrogatives: What, How, When, Who, Where, and Why</a:t>
            </a:r>
            <a:r>
              <a:rPr lang="en-GB" sz="2400" dirty="0" smtClean="0">
                <a:solidFill>
                  <a:srgbClr val="3B3835"/>
                </a:solidFill>
                <a:latin typeface="Helvetica Neue"/>
              </a:rPr>
              <a:t>.</a:t>
            </a:r>
          </a:p>
          <a:p>
            <a:pPr marL="742950" lvl="1" indent="-285750">
              <a:lnSpc>
                <a:spcPct val="90000"/>
              </a:lnSpc>
              <a:spcBef>
                <a:spcPts val="1001"/>
              </a:spcBef>
              <a:buFont typeface="Arial" panose="020B0604020202020204" pitchFamily="34" charset="0"/>
              <a:buChar char="•"/>
            </a:pPr>
            <a:r>
              <a:rPr lang="en-GB" sz="2400" dirty="0" smtClean="0">
                <a:solidFill>
                  <a:srgbClr val="3B3835"/>
                </a:solidFill>
                <a:latin typeface="Helvetica Neue"/>
              </a:rPr>
              <a:t> </a:t>
            </a:r>
            <a:r>
              <a:rPr lang="en-GB" sz="2400" dirty="0">
                <a:solidFill>
                  <a:srgbClr val="3B3835"/>
                </a:solidFill>
                <a:latin typeface="Helvetica Neue"/>
              </a:rPr>
              <a:t>• The second is derived from the philosophical concept of </a:t>
            </a:r>
            <a:r>
              <a:rPr lang="en-GB" sz="2400" dirty="0" err="1" smtClean="0">
                <a:solidFill>
                  <a:srgbClr val="3B3835"/>
                </a:solidFill>
                <a:latin typeface="Helvetica Neue"/>
              </a:rPr>
              <a:t>retification</a:t>
            </a:r>
            <a:r>
              <a:rPr lang="en-GB" sz="2400" dirty="0">
                <a:solidFill>
                  <a:srgbClr val="3B3835"/>
                </a:solidFill>
                <a:latin typeface="Helvetica Neue"/>
              </a:rPr>
              <a:t>, the transformation of an abstract idea into an instantiation. </a:t>
            </a:r>
            <a:endParaRPr lang="en-GB" sz="2400" dirty="0" smtClean="0">
              <a:solidFill>
                <a:srgbClr val="3B3835"/>
              </a:solidFill>
              <a:latin typeface="Helvetica Neue"/>
            </a:endParaRPr>
          </a:p>
          <a:p>
            <a:pPr marL="742950" lvl="1" indent="-285750">
              <a:lnSpc>
                <a:spcPct val="90000"/>
              </a:lnSpc>
              <a:spcBef>
                <a:spcPts val="1001"/>
              </a:spcBef>
              <a:buFont typeface="Arial" panose="020B0604020202020204" pitchFamily="34" charset="0"/>
              <a:buChar char="•"/>
            </a:pPr>
            <a:r>
              <a:rPr lang="en-GB" sz="2400" dirty="0" smtClean="0">
                <a:solidFill>
                  <a:srgbClr val="3B3835"/>
                </a:solidFill>
                <a:latin typeface="Helvetica Neue"/>
              </a:rPr>
              <a:t>• </a:t>
            </a:r>
            <a:r>
              <a:rPr lang="en-GB" sz="2400" dirty="0">
                <a:solidFill>
                  <a:srgbClr val="3B3835"/>
                </a:solidFill>
                <a:latin typeface="Helvetica Neue"/>
              </a:rPr>
              <a:t>The </a:t>
            </a:r>
            <a:r>
              <a:rPr lang="en-GB" sz="2400" dirty="0" err="1">
                <a:solidFill>
                  <a:srgbClr val="3B3835"/>
                </a:solidFill>
                <a:latin typeface="Helvetica Neue"/>
              </a:rPr>
              <a:t>Zachman</a:t>
            </a:r>
            <a:r>
              <a:rPr lang="en-GB" sz="2400" dirty="0">
                <a:solidFill>
                  <a:srgbClr val="3B3835"/>
                </a:solidFill>
                <a:latin typeface="Helvetica Neue"/>
              </a:rPr>
              <a:t> Framework </a:t>
            </a:r>
            <a:r>
              <a:rPr lang="en-GB" sz="2400" dirty="0" err="1" smtClean="0">
                <a:solidFill>
                  <a:srgbClr val="3B3835"/>
                </a:solidFill>
                <a:latin typeface="Helvetica Neue"/>
              </a:rPr>
              <a:t>retification</a:t>
            </a:r>
            <a:r>
              <a:rPr lang="en-GB" sz="2400" dirty="0" smtClean="0">
                <a:solidFill>
                  <a:srgbClr val="3B3835"/>
                </a:solidFill>
                <a:latin typeface="Helvetica Neue"/>
              </a:rPr>
              <a:t> </a:t>
            </a:r>
            <a:r>
              <a:rPr lang="en-GB" sz="2400" dirty="0">
                <a:solidFill>
                  <a:srgbClr val="3B3835"/>
                </a:solidFill>
                <a:latin typeface="Helvetica Neue"/>
              </a:rPr>
              <a:t>transformations are: </a:t>
            </a:r>
            <a:r>
              <a:rPr lang="en-GB" sz="2400" i="1" dirty="0">
                <a:solidFill>
                  <a:srgbClr val="FF0000"/>
                </a:solidFill>
                <a:latin typeface="Helvetica Neue"/>
              </a:rPr>
              <a:t>Identification, Definition, Representation, Specification, Configuration and Instantiation</a:t>
            </a:r>
            <a:r>
              <a:rPr lang="en-GB" sz="2400" i="1" dirty="0" smtClean="0">
                <a:solidFill>
                  <a:srgbClr val="FF0000"/>
                </a:solidFill>
                <a:latin typeface="Helvetica Neue"/>
              </a:rPr>
              <a:t>.</a:t>
            </a:r>
          </a:p>
          <a:p>
            <a:pPr marL="742950" lvl="1" indent="-285750">
              <a:lnSpc>
                <a:spcPct val="90000"/>
              </a:lnSpc>
              <a:spcBef>
                <a:spcPts val="1001"/>
              </a:spcBef>
              <a:buFont typeface="Arial" panose="020B0604020202020204" pitchFamily="34" charset="0"/>
              <a:buChar char="•"/>
            </a:pPr>
            <a:r>
              <a:rPr lang="en-GB" sz="2400" dirty="0" smtClean="0">
                <a:solidFill>
                  <a:srgbClr val="3B3835"/>
                </a:solidFill>
                <a:latin typeface="Helvetica Neue"/>
              </a:rPr>
              <a:t> </a:t>
            </a:r>
            <a:r>
              <a:rPr lang="en-GB" sz="2400" dirty="0">
                <a:solidFill>
                  <a:srgbClr val="3B3835"/>
                </a:solidFill>
                <a:latin typeface="Helvetica Neue"/>
              </a:rPr>
              <a:t>• The </a:t>
            </a:r>
            <a:r>
              <a:rPr lang="en-GB" sz="2400" dirty="0" err="1">
                <a:solidFill>
                  <a:srgbClr val="3B3835"/>
                </a:solidFill>
                <a:latin typeface="Helvetica Neue"/>
              </a:rPr>
              <a:t>Zachman</a:t>
            </a:r>
            <a:r>
              <a:rPr lang="en-GB" sz="2400" dirty="0">
                <a:solidFill>
                  <a:srgbClr val="3B3835"/>
                </a:solidFill>
                <a:latin typeface="Helvetica Neue"/>
              </a:rPr>
              <a:t> Framework is not a methodology in that it does not imply any specific method or process for collecting, managing, or using the information that it describes.</a:t>
            </a:r>
            <a:endParaRPr lang="en-GB" sz="2400"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7957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202003" y="1594649"/>
            <a:ext cx="11823742" cy="5147895"/>
          </a:xfrm>
          <a:prstGeom prst="rect">
            <a:avLst/>
          </a:prstGeom>
          <a:noFill/>
          <a:ln>
            <a:noFill/>
          </a:ln>
        </p:spPr>
        <p:txBody>
          <a:bodyPr/>
          <a:lstStyle/>
          <a:p>
            <a:pPr marL="285750" indent="-285750">
              <a:buFont typeface="Arial" panose="020B0604020202020204" pitchFamily="34" charset="0"/>
              <a:buChar char="•"/>
            </a:pPr>
            <a:r>
              <a:rPr lang="en-GB" sz="2800" dirty="0"/>
              <a:t>The </a:t>
            </a:r>
            <a:r>
              <a:rPr lang="en-GB" sz="2800" dirty="0" err="1"/>
              <a:t>Zachman</a:t>
            </a:r>
            <a:r>
              <a:rPr lang="en-GB" sz="2800" dirty="0"/>
              <a:t> Framework is influenced by </a:t>
            </a:r>
            <a:r>
              <a:rPr lang="en-GB" sz="2800" dirty="0" smtClean="0">
                <a:solidFill>
                  <a:srgbClr val="FF0000"/>
                </a:solidFill>
              </a:rPr>
              <a:t>principles of </a:t>
            </a:r>
            <a:r>
              <a:rPr lang="en-GB" sz="2800" dirty="0">
                <a:solidFill>
                  <a:srgbClr val="FF0000"/>
                </a:solidFill>
              </a:rPr>
              <a:t>classical architecture that establish a </a:t>
            </a:r>
            <a:r>
              <a:rPr lang="en-GB" sz="2800" dirty="0" smtClean="0">
                <a:solidFill>
                  <a:srgbClr val="FF0000"/>
                </a:solidFill>
              </a:rPr>
              <a:t>common vocabulary</a:t>
            </a:r>
            <a:r>
              <a:rPr lang="en-GB" sz="2800" dirty="0" smtClean="0"/>
              <a:t> </a:t>
            </a:r>
            <a:r>
              <a:rPr lang="en-GB" sz="2800" dirty="0"/>
              <a:t>and set of perspectives for </a:t>
            </a:r>
            <a:r>
              <a:rPr lang="en-GB" sz="2800" dirty="0" smtClean="0"/>
              <a:t>describing complex </a:t>
            </a:r>
            <a:r>
              <a:rPr lang="en-GB" sz="2800" dirty="0"/>
              <a:t>enterprise systems. </a:t>
            </a:r>
            <a:endParaRPr lang="en-GB" sz="2800" dirty="0" smtClean="0"/>
          </a:p>
          <a:p>
            <a:pPr marL="285750" indent="-285750">
              <a:buFont typeface="Arial" panose="020B0604020202020204" pitchFamily="34" charset="0"/>
              <a:buChar char="•"/>
            </a:pPr>
            <a:r>
              <a:rPr lang="en-GB" sz="2800" dirty="0" smtClean="0"/>
              <a:t>This </a:t>
            </a:r>
            <a:r>
              <a:rPr lang="en-GB" sz="2800" dirty="0"/>
              <a:t>influence </a:t>
            </a:r>
            <a:r>
              <a:rPr lang="en-GB" sz="2800" dirty="0" smtClean="0"/>
              <a:t>is reflected </a:t>
            </a:r>
            <a:r>
              <a:rPr lang="en-GB" sz="2800" dirty="0"/>
              <a:t>in the set of rules that govern </a:t>
            </a:r>
            <a:r>
              <a:rPr lang="en-GB" sz="2800" dirty="0" smtClean="0"/>
              <a:t>an </a:t>
            </a:r>
            <a:r>
              <a:rPr lang="en-GB" sz="2800" dirty="0" smtClean="0">
                <a:solidFill>
                  <a:srgbClr val="FF0000"/>
                </a:solidFill>
              </a:rPr>
              <a:t>ordered </a:t>
            </a:r>
            <a:r>
              <a:rPr lang="en-GB" sz="2800" dirty="0">
                <a:solidFill>
                  <a:srgbClr val="FF0000"/>
                </a:solidFill>
              </a:rPr>
              <a:t>set of relationships that are </a:t>
            </a:r>
            <a:r>
              <a:rPr lang="en-GB" sz="2800" dirty="0" smtClean="0">
                <a:solidFill>
                  <a:srgbClr val="FF0000"/>
                </a:solidFill>
              </a:rPr>
              <a:t>balanced and </a:t>
            </a:r>
            <a:r>
              <a:rPr lang="en-GB" sz="2800" dirty="0">
                <a:solidFill>
                  <a:srgbClr val="FF0000"/>
                </a:solidFill>
              </a:rPr>
              <a:t>orthogonal. </a:t>
            </a:r>
            <a:endParaRPr lang="en-GB" sz="2800" dirty="0" smtClean="0">
              <a:solidFill>
                <a:srgbClr val="FF0000"/>
              </a:solidFill>
            </a:endParaRPr>
          </a:p>
          <a:p>
            <a:pPr marL="285750" indent="-285750">
              <a:buFont typeface="Arial" panose="020B0604020202020204" pitchFamily="34" charset="0"/>
              <a:buChar char="•"/>
            </a:pPr>
            <a:r>
              <a:rPr lang="en-GB" sz="2800" dirty="0" smtClean="0"/>
              <a:t>By </a:t>
            </a:r>
            <a:r>
              <a:rPr lang="en-GB" sz="2800" dirty="0"/>
              <a:t>designing a system </a:t>
            </a:r>
            <a:r>
              <a:rPr lang="en-GB" sz="2800" dirty="0" smtClean="0"/>
              <a:t>according to </a:t>
            </a:r>
            <a:r>
              <a:rPr lang="en-GB" sz="2800" dirty="0"/>
              <a:t>these rules, the architect can be assured of </a:t>
            </a:r>
            <a:r>
              <a:rPr lang="en-GB" sz="2800" dirty="0" smtClean="0"/>
              <a:t>a design </a:t>
            </a:r>
            <a:r>
              <a:rPr lang="en-GB" sz="2800" dirty="0"/>
              <a:t>that is </a:t>
            </a:r>
            <a:r>
              <a:rPr lang="en-GB" sz="2800" dirty="0">
                <a:solidFill>
                  <a:srgbClr val="FF0000"/>
                </a:solidFill>
              </a:rPr>
              <a:t>clean, easy </a:t>
            </a:r>
            <a:r>
              <a:rPr lang="en-GB" sz="2800" dirty="0" smtClean="0">
                <a:solidFill>
                  <a:srgbClr val="FF0000"/>
                </a:solidFill>
              </a:rPr>
              <a:t>to understand, balanced</a:t>
            </a:r>
            <a:r>
              <a:rPr lang="en-GB" sz="2800" dirty="0">
                <a:solidFill>
                  <a:srgbClr val="FF0000"/>
                </a:solidFill>
              </a:rPr>
              <a:t>, and complete in itself. </a:t>
            </a:r>
            <a:endParaRPr lang="en-GB" sz="2800" dirty="0" smtClean="0">
              <a:solidFill>
                <a:srgbClr val="FF0000"/>
              </a:solidFill>
            </a:endParaRPr>
          </a:p>
          <a:p>
            <a:pPr marL="285750" indent="-285750">
              <a:buFont typeface="Arial" panose="020B0604020202020204" pitchFamily="34" charset="0"/>
              <a:buChar char="•"/>
            </a:pPr>
            <a:r>
              <a:rPr lang="en-GB" sz="2800" dirty="0" err="1" smtClean="0"/>
              <a:t>Zachman's</a:t>
            </a:r>
            <a:r>
              <a:rPr lang="en-GB" sz="2800" dirty="0"/>
              <a:t> </a:t>
            </a:r>
            <a:r>
              <a:rPr lang="en-GB" sz="2800" dirty="0" smtClean="0"/>
              <a:t>Framework </a:t>
            </a:r>
            <a:r>
              <a:rPr lang="en-GB" sz="2800" dirty="0">
                <a:solidFill>
                  <a:srgbClr val="FF0000"/>
                </a:solidFill>
              </a:rPr>
              <a:t>provides the blueprint</a:t>
            </a:r>
            <a:r>
              <a:rPr lang="en-GB" sz="2800" dirty="0"/>
              <a:t>, </a:t>
            </a:r>
            <a:r>
              <a:rPr lang="en-GB" sz="2800" dirty="0" smtClean="0"/>
              <a:t>or architecture</a:t>
            </a:r>
            <a:r>
              <a:rPr lang="en-GB" sz="2800" dirty="0"/>
              <a:t>, for an organization's </a:t>
            </a:r>
            <a:r>
              <a:rPr lang="en-GB" sz="2800" dirty="0" smtClean="0"/>
              <a:t>information infrastructure</a:t>
            </a:r>
            <a:r>
              <a:rPr lang="en-GB" sz="2800" dirty="0"/>
              <a:t>.</a:t>
            </a:r>
          </a:p>
          <a:p>
            <a:pPr marL="742950" lvl="1" indent="-285750">
              <a:lnSpc>
                <a:spcPct val="90000"/>
              </a:lnSpc>
              <a:spcBef>
                <a:spcPts val="1001"/>
              </a:spcBef>
              <a:buFont typeface="Arial" panose="020B0604020202020204" pitchFamily="34" charset="0"/>
              <a:buChar char="•"/>
            </a:pPr>
            <a:endParaRPr lang="en-GB" sz="2400"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12645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buFont typeface="Arial" panose="020B0604020202020204" pitchFamily="34" charset="0"/>
              <a:buChar char="•"/>
            </a:pPr>
            <a:r>
              <a:rPr lang="en-GB" sz="2800" b="1" dirty="0" smtClean="0"/>
              <a:t>Scope:</a:t>
            </a:r>
          </a:p>
          <a:p>
            <a:pPr marL="285750" indent="-285750">
              <a:buFont typeface="Arial" panose="020B0604020202020204" pitchFamily="34" charset="0"/>
              <a:buChar char="•"/>
            </a:pPr>
            <a:r>
              <a:rPr lang="en-GB" sz="2400" dirty="0" smtClean="0"/>
              <a:t>The </a:t>
            </a:r>
            <a:r>
              <a:rPr lang="en-GB" sz="2400" dirty="0" err="1"/>
              <a:t>Zachman</a:t>
            </a:r>
            <a:r>
              <a:rPr lang="en-GB" sz="2400" dirty="0"/>
              <a:t> Framework describes a holistic </a:t>
            </a:r>
            <a:r>
              <a:rPr lang="en-GB" sz="2400" dirty="0" smtClean="0"/>
              <a:t>model of </a:t>
            </a:r>
            <a:r>
              <a:rPr lang="en-GB" sz="2400" dirty="0"/>
              <a:t>an enterprise's information </a:t>
            </a:r>
            <a:r>
              <a:rPr lang="en-GB" sz="2400" dirty="0" smtClean="0"/>
              <a:t>infrastructure from </a:t>
            </a:r>
            <a:r>
              <a:rPr lang="en-GB" sz="2400" dirty="0"/>
              <a:t>six perspectives </a:t>
            </a:r>
            <a:r>
              <a:rPr lang="en-GB" sz="2400" b="1" i="1" dirty="0"/>
              <a:t>planner, owner, </a:t>
            </a:r>
            <a:r>
              <a:rPr lang="en-GB" sz="2400" b="1" i="1" dirty="0" smtClean="0"/>
              <a:t>designer, builder</a:t>
            </a:r>
            <a:r>
              <a:rPr lang="en-GB" sz="2400" b="1" i="1" dirty="0"/>
              <a:t>, subcontractor, and the working system</a:t>
            </a:r>
            <a:r>
              <a:rPr lang="en-GB" sz="2400" dirty="0"/>
              <a:t>.</a:t>
            </a:r>
            <a:br>
              <a:rPr lang="en-GB" sz="2400" dirty="0"/>
            </a:br>
            <a:endParaRPr lang="en-GB" sz="2400" dirty="0" smtClean="0"/>
          </a:p>
          <a:p>
            <a:pPr marL="285750" indent="-285750">
              <a:buFont typeface="Arial" panose="020B0604020202020204" pitchFamily="34" charset="0"/>
              <a:buChar char="•"/>
            </a:pPr>
            <a:r>
              <a:rPr lang="en-GB" sz="2400" dirty="0" smtClean="0"/>
              <a:t>There </a:t>
            </a:r>
            <a:r>
              <a:rPr lang="en-GB" sz="2400" dirty="0"/>
              <a:t>is no guidance on </a:t>
            </a:r>
            <a:r>
              <a:rPr lang="en-GB" sz="2400" dirty="0">
                <a:solidFill>
                  <a:srgbClr val="FF0000"/>
                </a:solidFill>
              </a:rPr>
              <a:t>sequence, process, </a:t>
            </a:r>
            <a:r>
              <a:rPr lang="en-GB" sz="2400" dirty="0" smtClean="0">
                <a:solidFill>
                  <a:srgbClr val="FF0000"/>
                </a:solidFill>
              </a:rPr>
              <a:t>or implementation</a:t>
            </a:r>
            <a:r>
              <a:rPr lang="en-GB" sz="2400" dirty="0" smtClean="0"/>
              <a:t> </a:t>
            </a:r>
            <a:r>
              <a:rPr lang="en-GB" sz="2400" dirty="0"/>
              <a:t>of the framework. The focus is </a:t>
            </a:r>
            <a:r>
              <a:rPr lang="en-GB" sz="2400" dirty="0" smtClean="0"/>
              <a:t>on ensuring </a:t>
            </a:r>
            <a:r>
              <a:rPr lang="en-GB" sz="2400" dirty="0"/>
              <a:t>that all aspects of an enterprise </a:t>
            </a:r>
            <a:r>
              <a:rPr lang="en-GB" sz="2400" dirty="0" smtClean="0"/>
              <a:t>are well-organized </a:t>
            </a:r>
            <a:r>
              <a:rPr lang="en-GB" sz="2400" dirty="0"/>
              <a:t>and exhibit clear </a:t>
            </a:r>
            <a:r>
              <a:rPr lang="en-GB" sz="2400" dirty="0" smtClean="0"/>
              <a:t>relationships that </a:t>
            </a:r>
            <a:r>
              <a:rPr lang="en-GB" sz="2400" dirty="0"/>
              <a:t>will ensure a complete system regardless </a:t>
            </a:r>
            <a:r>
              <a:rPr lang="en-GB" sz="2400" dirty="0" smtClean="0"/>
              <a:t>of the </a:t>
            </a:r>
            <a:r>
              <a:rPr lang="en-GB" sz="2400" dirty="0"/>
              <a:t>order in which they are established.</a:t>
            </a:r>
          </a:p>
          <a:p>
            <a:pPr marL="742950" lvl="1" indent="-285750">
              <a:lnSpc>
                <a:spcPct val="90000"/>
              </a:lnSpc>
              <a:spcBef>
                <a:spcPts val="1001"/>
              </a:spcBef>
              <a:buFont typeface="Arial" panose="020B0604020202020204" pitchFamily="34" charset="0"/>
              <a:buChar char="•"/>
            </a:pPr>
            <a:endParaRPr lang="en-GB"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951888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buFont typeface="Arial" panose="020B0604020202020204" pitchFamily="34" charset="0"/>
              <a:buChar char="•"/>
            </a:pPr>
            <a:r>
              <a:rPr lang="en-GB" sz="3600" b="1" dirty="0" smtClean="0"/>
              <a:t>Why </a:t>
            </a:r>
            <a:r>
              <a:rPr lang="en-GB" sz="3600" b="1" dirty="0" err="1" smtClean="0"/>
              <a:t>Zachman</a:t>
            </a:r>
            <a:r>
              <a:rPr lang="en-GB" sz="3600" b="1" dirty="0" smtClean="0"/>
              <a:t>:</a:t>
            </a:r>
          </a:p>
          <a:p>
            <a:pPr marL="285750" indent="-285750">
              <a:buFont typeface="Arial" panose="020B0604020202020204" pitchFamily="34" charset="0"/>
              <a:buChar char="•"/>
            </a:pPr>
            <a:endParaRPr lang="en-GB" sz="3600" b="1" dirty="0" smtClean="0"/>
          </a:p>
          <a:p>
            <a:pPr marL="742950" lvl="1" indent="-285750">
              <a:buFont typeface="Arial" panose="020B0604020202020204" pitchFamily="34" charset="0"/>
              <a:buChar char="•"/>
            </a:pPr>
            <a:r>
              <a:rPr lang="en-GB" sz="2400" dirty="0" smtClean="0">
                <a:solidFill>
                  <a:srgbClr val="FF0000"/>
                </a:solidFill>
              </a:rPr>
              <a:t>responding </a:t>
            </a:r>
            <a:r>
              <a:rPr lang="en-GB" sz="2400" dirty="0">
                <a:solidFill>
                  <a:srgbClr val="FF0000"/>
                </a:solidFill>
              </a:rPr>
              <a:t>to </a:t>
            </a:r>
            <a:r>
              <a:rPr lang="en-GB" sz="2400" dirty="0" smtClean="0">
                <a:solidFill>
                  <a:srgbClr val="FF0000"/>
                </a:solidFill>
              </a:rPr>
              <a:t>changes </a:t>
            </a:r>
            <a:r>
              <a:rPr lang="en-GB" sz="2400" dirty="0" smtClean="0"/>
              <a:t>becomes more natural for organisations</a:t>
            </a:r>
          </a:p>
          <a:p>
            <a:pPr marL="742950" lvl="1" indent="-285750">
              <a:buFont typeface="Arial" panose="020B0604020202020204" pitchFamily="34" charset="0"/>
              <a:buChar char="•"/>
            </a:pPr>
            <a:r>
              <a:rPr lang="en-GB" sz="2400" dirty="0"/>
              <a:t>It is a </a:t>
            </a:r>
            <a:r>
              <a:rPr lang="en-GB" sz="2400" dirty="0">
                <a:solidFill>
                  <a:srgbClr val="FF0000"/>
                </a:solidFill>
              </a:rPr>
              <a:t>proactive business </a:t>
            </a:r>
            <a:r>
              <a:rPr lang="en-GB" sz="2400" dirty="0" smtClean="0">
                <a:solidFill>
                  <a:srgbClr val="FF0000"/>
                </a:solidFill>
              </a:rPr>
              <a:t>tool </a:t>
            </a:r>
            <a:r>
              <a:rPr lang="en-GB" sz="2400" dirty="0"/>
              <a:t>to model an organization's existing functions, elements and </a:t>
            </a:r>
            <a:r>
              <a:rPr lang="en-GB" sz="2400" dirty="0" smtClean="0"/>
              <a:t>processes</a:t>
            </a:r>
          </a:p>
          <a:p>
            <a:pPr marL="742950" lvl="1" indent="-285750">
              <a:buFont typeface="Arial" panose="020B0604020202020204" pitchFamily="34" charset="0"/>
              <a:buChar char="•"/>
            </a:pPr>
            <a:r>
              <a:rPr lang="en-GB" sz="2400" dirty="0"/>
              <a:t>The framework draws on </a:t>
            </a:r>
            <a:r>
              <a:rPr lang="en-GB" sz="2400" dirty="0" err="1"/>
              <a:t>Zachman's</a:t>
            </a:r>
            <a:r>
              <a:rPr lang="en-GB" sz="2400" dirty="0"/>
              <a:t> experience of how change is managed in complex products such as airplanes and buildings.</a:t>
            </a:r>
          </a:p>
          <a:p>
            <a:pPr marL="742950" lvl="1" indent="-285750">
              <a:buFont typeface="Arial" panose="020B0604020202020204" pitchFamily="34" charset="0"/>
              <a:buChar char="•"/>
            </a:pPr>
            <a:r>
              <a:rPr lang="en-GB" sz="2400" dirty="0" smtClean="0"/>
              <a:t> </a:t>
            </a:r>
          </a:p>
          <a:p>
            <a:pPr marL="742950" lvl="1" indent="-285750">
              <a:lnSpc>
                <a:spcPct val="90000"/>
              </a:lnSpc>
              <a:spcBef>
                <a:spcPts val="1001"/>
              </a:spcBef>
              <a:buFont typeface="Arial" panose="020B0604020202020204" pitchFamily="34" charset="0"/>
              <a:buChar char="•"/>
            </a:pPr>
            <a:endParaRPr lang="en-GB"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429541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773073" y="0"/>
            <a:ext cx="9346191" cy="6858000"/>
          </a:xfrm>
          <a:prstGeom prst="rect">
            <a:avLst/>
          </a:prstGeom>
        </p:spPr>
      </p:pic>
    </p:spTree>
    <p:extLst>
      <p:ext uri="{BB962C8B-B14F-4D97-AF65-F5344CB8AC3E}">
        <p14:creationId xmlns:p14="http://schemas.microsoft.com/office/powerpoint/2010/main" val="2918999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buFont typeface="Arial" panose="020B0604020202020204" pitchFamily="34" charset="0"/>
              <a:buChar char="•"/>
            </a:pPr>
            <a:r>
              <a:rPr lang="en-GB" sz="2800" b="1" i="1" dirty="0" smtClean="0"/>
              <a:t>Structure</a:t>
            </a:r>
          </a:p>
          <a:p>
            <a:pPr marL="285750" indent="-285750">
              <a:buFont typeface="Arial" panose="020B0604020202020204" pitchFamily="34" charset="0"/>
              <a:buChar char="•"/>
            </a:pPr>
            <a:r>
              <a:rPr lang="en-GB" sz="2800" dirty="0" smtClean="0"/>
              <a:t>The </a:t>
            </a:r>
            <a:r>
              <a:rPr lang="en-GB" sz="2800" dirty="0" err="1"/>
              <a:t>Zachman</a:t>
            </a:r>
            <a:r>
              <a:rPr lang="en-GB" sz="2800" dirty="0"/>
              <a:t> Framework is a simple concept </a:t>
            </a:r>
            <a:r>
              <a:rPr lang="en-GB" sz="2800" dirty="0" smtClean="0"/>
              <a:t>with powerful </a:t>
            </a:r>
            <a:r>
              <a:rPr lang="en-GB" sz="2800" dirty="0"/>
              <a:t>implications. By understanding </a:t>
            </a:r>
            <a:r>
              <a:rPr lang="en-GB" sz="2800" dirty="0" smtClean="0"/>
              <a:t>any particular </a:t>
            </a:r>
            <a:r>
              <a:rPr lang="en-GB" sz="2800" dirty="0"/>
              <a:t>aspect of a system at any point in </a:t>
            </a:r>
            <a:r>
              <a:rPr lang="en-GB" sz="2800" dirty="0" smtClean="0"/>
              <a:t>its development</a:t>
            </a:r>
            <a:r>
              <a:rPr lang="en-GB" sz="2800" dirty="0"/>
              <a:t>, system designers </a:t>
            </a:r>
            <a:r>
              <a:rPr lang="en-GB" sz="2800" dirty="0" smtClean="0"/>
              <a:t>construct </a:t>
            </a:r>
            <a:r>
              <a:rPr lang="en-GB" sz="2800" dirty="0"/>
              <a:t>a </a:t>
            </a:r>
            <a:r>
              <a:rPr lang="en-GB" sz="2800" dirty="0" smtClean="0"/>
              <a:t>tool that </a:t>
            </a:r>
            <a:r>
              <a:rPr lang="en-GB" sz="2800" dirty="0"/>
              <a:t>can be very useful in making decisions </a:t>
            </a:r>
            <a:r>
              <a:rPr lang="en-GB" sz="2800" dirty="0" smtClean="0"/>
              <a:t>about changes </a:t>
            </a:r>
            <a:r>
              <a:rPr lang="en-GB" sz="2800" dirty="0"/>
              <a:t>or extensions. The framework contains </a:t>
            </a:r>
            <a:r>
              <a:rPr lang="en-GB" sz="2800" dirty="0" smtClean="0"/>
              <a:t>6 rows </a:t>
            </a:r>
            <a:r>
              <a:rPr lang="en-GB" sz="2800" dirty="0"/>
              <a:t>and 6 columns yielding 36 unique cells </a:t>
            </a:r>
            <a:r>
              <a:rPr lang="en-GB" sz="2800" dirty="0" smtClean="0"/>
              <a:t>or aspects</a:t>
            </a:r>
            <a:r>
              <a:rPr lang="en-GB" sz="2800" dirty="0"/>
              <a:t>. This can be seen in the </a:t>
            </a:r>
            <a:r>
              <a:rPr lang="en-GB" sz="2800" dirty="0" smtClean="0"/>
              <a:t>framework diagram</a:t>
            </a:r>
            <a:r>
              <a:rPr lang="en-GB" sz="2800" dirty="0"/>
              <a:t>.</a:t>
            </a:r>
          </a:p>
          <a:p>
            <a:pPr marL="742950" lvl="1" indent="-285750">
              <a:lnSpc>
                <a:spcPct val="90000"/>
              </a:lnSpc>
              <a:spcBef>
                <a:spcPts val="1001"/>
              </a:spcBef>
              <a:buFont typeface="Arial" panose="020B0604020202020204" pitchFamily="34" charset="0"/>
              <a:buChar char="•"/>
            </a:pPr>
            <a:endParaRPr lang="en-GB"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804589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0" y="1502287"/>
            <a:ext cx="11590200" cy="4935600"/>
          </a:xfrm>
          <a:prstGeom prst="rect">
            <a:avLst/>
          </a:prstGeom>
          <a:noFill/>
          <a:ln>
            <a:noFill/>
          </a:ln>
        </p:spPr>
        <p:txBody>
          <a:bodyPr/>
          <a:lstStyle/>
          <a:p>
            <a:pPr marL="285750" indent="-285750">
              <a:buFont typeface="Arial" panose="020B0604020202020204" pitchFamily="34" charset="0"/>
              <a:buChar char="•"/>
            </a:pPr>
            <a:r>
              <a:rPr lang="en-GB" sz="2800" dirty="0" smtClean="0"/>
              <a:t>Rows </a:t>
            </a:r>
          </a:p>
          <a:p>
            <a:pPr marL="742950" lvl="1" indent="-285750">
              <a:buFont typeface="Arial" panose="020B0604020202020204" pitchFamily="34" charset="0"/>
              <a:buChar char="•"/>
            </a:pPr>
            <a:r>
              <a:rPr lang="en-GB" sz="2800" i="1" dirty="0" smtClean="0"/>
              <a:t>Scope</a:t>
            </a:r>
            <a:r>
              <a:rPr lang="en-GB" sz="2800" dirty="0"/>
              <a:t>. Corresponds to an </a:t>
            </a:r>
            <a:r>
              <a:rPr lang="en-GB" sz="2800" dirty="0">
                <a:solidFill>
                  <a:srgbClr val="FF0000"/>
                </a:solidFill>
              </a:rPr>
              <a:t>executive summary </a:t>
            </a:r>
            <a:r>
              <a:rPr lang="en-GB" sz="2800" dirty="0"/>
              <a:t>for </a:t>
            </a:r>
            <a:r>
              <a:rPr lang="en-GB" sz="2800" dirty="0" smtClean="0"/>
              <a:t>a planner </a:t>
            </a:r>
            <a:r>
              <a:rPr lang="en-GB" sz="2800" dirty="0"/>
              <a:t>who wants an estimate of the </a:t>
            </a:r>
            <a:r>
              <a:rPr lang="en-GB" sz="2800" dirty="0">
                <a:solidFill>
                  <a:srgbClr val="FF0000"/>
                </a:solidFill>
              </a:rPr>
              <a:t>size, </a:t>
            </a:r>
            <a:r>
              <a:rPr lang="en-GB" sz="2800" dirty="0" smtClean="0">
                <a:solidFill>
                  <a:srgbClr val="FF0000"/>
                </a:solidFill>
              </a:rPr>
              <a:t>cost, and functionality </a:t>
            </a:r>
            <a:r>
              <a:rPr lang="en-GB" sz="2800" dirty="0"/>
              <a:t>of the system.</a:t>
            </a:r>
          </a:p>
          <a:p>
            <a:pPr marL="742950" lvl="1" indent="-285750">
              <a:buFont typeface="Arial" panose="020B0604020202020204" pitchFamily="34" charset="0"/>
              <a:buChar char="•"/>
            </a:pPr>
            <a:r>
              <a:rPr lang="en-GB" sz="2800" i="1" dirty="0"/>
              <a:t>Business model</a:t>
            </a:r>
            <a:r>
              <a:rPr lang="en-GB" sz="2800" dirty="0"/>
              <a:t>. Shows all the </a:t>
            </a:r>
            <a:r>
              <a:rPr lang="en-GB" sz="2800" dirty="0">
                <a:solidFill>
                  <a:srgbClr val="FF0000"/>
                </a:solidFill>
              </a:rPr>
              <a:t>business </a:t>
            </a:r>
            <a:r>
              <a:rPr lang="en-GB" sz="2800" dirty="0" smtClean="0">
                <a:solidFill>
                  <a:srgbClr val="FF0000"/>
                </a:solidFill>
              </a:rPr>
              <a:t>entities and </a:t>
            </a:r>
            <a:r>
              <a:rPr lang="en-GB" sz="2800" dirty="0">
                <a:solidFill>
                  <a:srgbClr val="FF0000"/>
                </a:solidFill>
              </a:rPr>
              <a:t>processes </a:t>
            </a:r>
            <a:r>
              <a:rPr lang="en-GB" sz="2800" dirty="0"/>
              <a:t>and how they i</a:t>
            </a:r>
            <a:r>
              <a:rPr lang="en-GB" sz="2800" dirty="0">
                <a:solidFill>
                  <a:srgbClr val="FF0000"/>
                </a:solidFill>
              </a:rPr>
              <a:t>nteract</a:t>
            </a:r>
            <a:r>
              <a:rPr lang="en-GB" sz="2800" dirty="0"/>
              <a:t>.</a:t>
            </a:r>
          </a:p>
          <a:p>
            <a:pPr marL="742950" lvl="1" indent="-285750">
              <a:buFont typeface="Arial" panose="020B0604020202020204" pitchFamily="34" charset="0"/>
              <a:buChar char="•"/>
            </a:pPr>
            <a:r>
              <a:rPr lang="en-GB" sz="2800" i="1" dirty="0"/>
              <a:t>System model</a:t>
            </a:r>
            <a:r>
              <a:rPr lang="en-GB" sz="2800" dirty="0"/>
              <a:t>. Used by a systems analyst who </a:t>
            </a:r>
            <a:r>
              <a:rPr lang="en-GB" sz="2800" dirty="0" smtClean="0"/>
              <a:t>must determine </a:t>
            </a:r>
            <a:r>
              <a:rPr lang="en-GB" sz="2800" dirty="0"/>
              <a:t>the </a:t>
            </a:r>
            <a:r>
              <a:rPr lang="en-GB" sz="2800" dirty="0">
                <a:solidFill>
                  <a:srgbClr val="FF0000"/>
                </a:solidFill>
              </a:rPr>
              <a:t>data elements and </a:t>
            </a:r>
            <a:r>
              <a:rPr lang="en-GB" sz="2800" dirty="0" smtClean="0">
                <a:solidFill>
                  <a:srgbClr val="FF0000"/>
                </a:solidFill>
              </a:rPr>
              <a:t>software functions</a:t>
            </a:r>
            <a:r>
              <a:rPr lang="en-GB" sz="2800" dirty="0" smtClean="0"/>
              <a:t> </a:t>
            </a:r>
            <a:r>
              <a:rPr lang="en-GB" sz="2800" dirty="0"/>
              <a:t>that represent the business model.</a:t>
            </a:r>
          </a:p>
          <a:p>
            <a:pPr marL="742950" lvl="1" indent="-285750">
              <a:buFont typeface="Arial" panose="020B0604020202020204" pitchFamily="34" charset="0"/>
              <a:buChar char="•"/>
            </a:pPr>
            <a:r>
              <a:rPr lang="en-GB" sz="2800" i="1" dirty="0"/>
              <a:t>Technology model</a:t>
            </a:r>
            <a:r>
              <a:rPr lang="en-GB" sz="2800" dirty="0"/>
              <a:t>. Considers the </a:t>
            </a:r>
            <a:r>
              <a:rPr lang="en-GB" sz="2800" dirty="0">
                <a:solidFill>
                  <a:srgbClr val="FF0000"/>
                </a:solidFill>
              </a:rPr>
              <a:t>constraints </a:t>
            </a:r>
            <a:r>
              <a:rPr lang="en-GB" sz="2800" dirty="0" smtClean="0">
                <a:solidFill>
                  <a:srgbClr val="FF0000"/>
                </a:solidFill>
              </a:rPr>
              <a:t>of tools</a:t>
            </a:r>
            <a:r>
              <a:rPr lang="en-GB" sz="2800" dirty="0">
                <a:solidFill>
                  <a:srgbClr val="FF0000"/>
                </a:solidFill>
              </a:rPr>
              <a:t>, technology, and materials.</a:t>
            </a:r>
          </a:p>
          <a:p>
            <a:pPr marL="742950" lvl="1" indent="-285750">
              <a:buFont typeface="Arial" panose="020B0604020202020204" pitchFamily="34" charset="0"/>
              <a:buChar char="•"/>
            </a:pPr>
            <a:r>
              <a:rPr lang="en-GB" sz="2800" i="1" dirty="0"/>
              <a:t>Components</a:t>
            </a:r>
            <a:r>
              <a:rPr lang="en-GB" sz="2800" dirty="0"/>
              <a:t>. Represent </a:t>
            </a:r>
            <a:r>
              <a:rPr lang="en-GB" sz="2800" dirty="0">
                <a:solidFill>
                  <a:srgbClr val="FF0000"/>
                </a:solidFill>
              </a:rPr>
              <a:t>individual, </a:t>
            </a:r>
            <a:r>
              <a:rPr lang="en-GB" sz="2800" dirty="0" smtClean="0">
                <a:solidFill>
                  <a:srgbClr val="FF0000"/>
                </a:solidFill>
              </a:rPr>
              <a:t>independent modules </a:t>
            </a:r>
            <a:r>
              <a:rPr lang="en-GB" sz="2800" dirty="0"/>
              <a:t>that can be allocated to contractors </a:t>
            </a:r>
            <a:r>
              <a:rPr lang="en-GB" sz="2800" dirty="0" smtClean="0"/>
              <a:t>for implementation</a:t>
            </a:r>
            <a:r>
              <a:rPr lang="en-GB" sz="2800" dirty="0"/>
              <a:t>.</a:t>
            </a:r>
          </a:p>
          <a:p>
            <a:pPr marL="742950" lvl="1" indent="-285750">
              <a:buFont typeface="Arial" panose="020B0604020202020204" pitchFamily="34" charset="0"/>
              <a:buChar char="•"/>
            </a:pPr>
            <a:r>
              <a:rPr lang="en-GB" sz="2800" i="1" dirty="0"/>
              <a:t>Working system</a:t>
            </a:r>
            <a:r>
              <a:rPr lang="en-GB" sz="2800" dirty="0"/>
              <a:t>. Depicts the operational system.</a:t>
            </a:r>
          </a:p>
          <a:p>
            <a:r>
              <a:rPr lang="en-GB" dirty="0"/>
              <a:t/>
            </a:r>
            <a:br>
              <a:rPr lang="en-GB" dirty="0"/>
            </a:br>
            <a:endParaRPr lang="en-GB"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517235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157017" y="1173018"/>
            <a:ext cx="11868727" cy="5684981"/>
          </a:xfrm>
          <a:prstGeom prst="rect">
            <a:avLst/>
          </a:prstGeom>
          <a:noFill/>
          <a:ln>
            <a:noFill/>
          </a:ln>
        </p:spPr>
        <p:txBody>
          <a:bodyPr/>
          <a:lstStyle/>
          <a:p>
            <a:pPr marL="285750" indent="-285750">
              <a:buFont typeface="Arial" panose="020B0604020202020204" pitchFamily="34" charset="0"/>
              <a:buChar char="•"/>
            </a:pPr>
            <a:r>
              <a:rPr lang="en-GB" sz="2400" b="1" dirty="0" smtClean="0"/>
              <a:t>Columns</a:t>
            </a:r>
          </a:p>
          <a:p>
            <a:pPr marL="742950" lvl="1" indent="-285750">
              <a:buFont typeface="Arial" panose="020B0604020202020204" pitchFamily="34" charset="0"/>
              <a:buChar char="•"/>
            </a:pPr>
            <a:r>
              <a:rPr lang="en-GB" sz="2000" i="1" dirty="0" smtClean="0"/>
              <a:t>Who</a:t>
            </a:r>
            <a:r>
              <a:rPr lang="en-GB" sz="2000" dirty="0"/>
              <a:t>. Represents the people relationships </a:t>
            </a:r>
            <a:r>
              <a:rPr lang="en-GB" sz="2000" dirty="0" smtClean="0"/>
              <a:t>within the </a:t>
            </a:r>
            <a:r>
              <a:rPr lang="en-GB" sz="2000" dirty="0"/>
              <a:t>enterprise. The design of the enterprise</a:t>
            </a:r>
            <a:br>
              <a:rPr lang="en-GB" sz="2000" dirty="0"/>
            </a:br>
            <a:r>
              <a:rPr lang="en-GB" sz="2000" dirty="0"/>
              <a:t>organization has to do with the allocation </a:t>
            </a:r>
            <a:r>
              <a:rPr lang="en-GB" sz="2000" dirty="0" smtClean="0"/>
              <a:t>of work </a:t>
            </a:r>
            <a:r>
              <a:rPr lang="en-GB" sz="2000" dirty="0"/>
              <a:t>and the structure of authority </a:t>
            </a:r>
            <a:r>
              <a:rPr lang="en-GB" sz="2000" dirty="0" smtClean="0"/>
              <a:t>and responsibility</a:t>
            </a:r>
            <a:r>
              <a:rPr lang="en-GB" sz="2000" dirty="0"/>
              <a:t>. The vertical dimension </a:t>
            </a:r>
            <a:r>
              <a:rPr lang="en-GB" sz="2000" dirty="0" smtClean="0"/>
              <a:t>represents delegation </a:t>
            </a:r>
            <a:r>
              <a:rPr lang="en-GB" sz="2000" dirty="0"/>
              <a:t>of authority, and the </a:t>
            </a:r>
            <a:r>
              <a:rPr lang="en-GB" sz="2000" dirty="0" smtClean="0"/>
              <a:t>horizontal represents </a:t>
            </a:r>
            <a:r>
              <a:rPr lang="en-GB" sz="2000" dirty="0"/>
              <a:t>the assignment of responsibility.</a:t>
            </a:r>
          </a:p>
          <a:p>
            <a:pPr marL="742950" lvl="1" indent="-285750">
              <a:buFont typeface="Arial" panose="020B0604020202020204" pitchFamily="34" charset="0"/>
              <a:buChar char="•"/>
            </a:pPr>
            <a:r>
              <a:rPr lang="en-GB" sz="2000" i="1" dirty="0"/>
              <a:t>When</a:t>
            </a:r>
            <a:r>
              <a:rPr lang="en-GB" sz="2000" dirty="0"/>
              <a:t>. Represents time, or the event </a:t>
            </a:r>
            <a:r>
              <a:rPr lang="en-GB" sz="2000" dirty="0" smtClean="0"/>
              <a:t>relationships that </a:t>
            </a:r>
            <a:r>
              <a:rPr lang="en-GB" sz="2000" dirty="0"/>
              <a:t>establish performance criteria </a:t>
            </a:r>
            <a:r>
              <a:rPr lang="en-GB" sz="2000" dirty="0" smtClean="0"/>
              <a:t>and quantitative </a:t>
            </a:r>
            <a:r>
              <a:rPr lang="en-GB" sz="2000" dirty="0"/>
              <a:t>levels for enterprise </a:t>
            </a:r>
            <a:r>
              <a:rPr lang="en-GB" sz="2000" dirty="0" smtClean="0"/>
              <a:t>resources. This </a:t>
            </a:r>
            <a:r>
              <a:rPr lang="en-GB" sz="2000" dirty="0"/>
              <a:t>is useful for designing the master </a:t>
            </a:r>
            <a:r>
              <a:rPr lang="en-GB" sz="2000" dirty="0" smtClean="0"/>
              <a:t>schedule, the </a:t>
            </a:r>
            <a:r>
              <a:rPr lang="en-GB" sz="2000" dirty="0"/>
              <a:t>processing architecture, control</a:t>
            </a:r>
            <a:br>
              <a:rPr lang="en-GB" sz="2000" dirty="0"/>
            </a:br>
            <a:r>
              <a:rPr lang="en-GB" sz="2000" dirty="0"/>
              <a:t>architecture, and timing devices.</a:t>
            </a:r>
          </a:p>
          <a:p>
            <a:pPr marL="742950" lvl="1" indent="-285750">
              <a:buFont typeface="Arial" panose="020B0604020202020204" pitchFamily="34" charset="0"/>
              <a:buChar char="•"/>
            </a:pPr>
            <a:r>
              <a:rPr lang="en-GB" sz="2000" i="1" dirty="0"/>
              <a:t>Why</a:t>
            </a:r>
            <a:r>
              <a:rPr lang="en-GB" sz="2000" dirty="0"/>
              <a:t>. Describes the </a:t>
            </a:r>
            <a:r>
              <a:rPr lang="en-GB" sz="2000" dirty="0" smtClean="0"/>
              <a:t>motivations </a:t>
            </a:r>
            <a:r>
              <a:rPr lang="en-GB" sz="2000" dirty="0"/>
              <a:t>of the </a:t>
            </a:r>
            <a:r>
              <a:rPr lang="en-GB" sz="2000" dirty="0" smtClean="0"/>
              <a:t>enterprise. This </a:t>
            </a:r>
            <a:r>
              <a:rPr lang="en-GB" sz="2000" dirty="0"/>
              <a:t>reveals the enterprise goals and </a:t>
            </a:r>
            <a:r>
              <a:rPr lang="en-GB" sz="2000" dirty="0" smtClean="0"/>
              <a:t>objectives, business </a:t>
            </a:r>
            <a:r>
              <a:rPr lang="en-GB" sz="2000" dirty="0"/>
              <a:t>plan, knowledge architecture, </a:t>
            </a:r>
            <a:r>
              <a:rPr lang="en-GB" sz="2000" dirty="0" smtClean="0"/>
              <a:t>and knowledge </a:t>
            </a:r>
            <a:r>
              <a:rPr lang="en-GB" sz="2000" dirty="0"/>
              <a:t>design.</a:t>
            </a:r>
          </a:p>
          <a:p>
            <a:pPr marL="742950" lvl="1" indent="-285750">
              <a:buFont typeface="Arial" panose="020B0604020202020204" pitchFamily="34" charset="0"/>
              <a:buChar char="•"/>
            </a:pPr>
            <a:r>
              <a:rPr lang="en-GB" sz="2000" i="1" dirty="0"/>
              <a:t>What</a:t>
            </a:r>
            <a:r>
              <a:rPr lang="en-GB" sz="2000" dirty="0"/>
              <a:t>. Describes the entities involved in </a:t>
            </a:r>
            <a:r>
              <a:rPr lang="en-GB" sz="2000" dirty="0" smtClean="0"/>
              <a:t>each perspective </a:t>
            </a:r>
            <a:r>
              <a:rPr lang="en-GB" sz="2000" dirty="0"/>
              <a:t>of the enterprise. Examples </a:t>
            </a:r>
            <a:r>
              <a:rPr lang="en-GB" sz="2000" dirty="0" smtClean="0"/>
              <a:t>include business </a:t>
            </a:r>
            <a:r>
              <a:rPr lang="en-GB" sz="2000" dirty="0"/>
              <a:t>objects, system data, relational </a:t>
            </a:r>
            <a:r>
              <a:rPr lang="en-GB" sz="2000" dirty="0" smtClean="0"/>
              <a:t>tables, or </a:t>
            </a:r>
            <a:r>
              <a:rPr lang="en-GB" sz="2000" dirty="0"/>
              <a:t>field definitions.</a:t>
            </a:r>
          </a:p>
          <a:p>
            <a:pPr marL="742950" lvl="1" indent="-285750">
              <a:buFont typeface="Arial" panose="020B0604020202020204" pitchFamily="34" charset="0"/>
              <a:buChar char="•"/>
            </a:pPr>
            <a:r>
              <a:rPr lang="en-GB" sz="2000" i="1" dirty="0"/>
              <a:t>How</a:t>
            </a:r>
            <a:r>
              <a:rPr lang="en-GB" sz="2000" dirty="0"/>
              <a:t>. Shows the functions within each </a:t>
            </a:r>
            <a:r>
              <a:rPr lang="en-GB" sz="2000" dirty="0" smtClean="0"/>
              <a:t>perspective. Examples </a:t>
            </a:r>
            <a:r>
              <a:rPr lang="en-GB" sz="2000" dirty="0"/>
              <a:t>include business processes, </a:t>
            </a:r>
            <a:r>
              <a:rPr lang="en-GB" sz="2000" dirty="0" smtClean="0"/>
              <a:t>software application </a:t>
            </a:r>
            <a:r>
              <a:rPr lang="en-GB" sz="2000" dirty="0"/>
              <a:t>function, computer hardware </a:t>
            </a:r>
            <a:r>
              <a:rPr lang="en-GB" sz="2000" dirty="0" smtClean="0"/>
              <a:t>function, and </a:t>
            </a:r>
            <a:r>
              <a:rPr lang="en-GB" sz="2000" dirty="0"/>
              <a:t>language control loop.</a:t>
            </a:r>
          </a:p>
          <a:p>
            <a:pPr marL="742950" lvl="1" indent="-285750">
              <a:buFont typeface="Arial" panose="020B0604020202020204" pitchFamily="34" charset="0"/>
              <a:buChar char="•"/>
            </a:pPr>
            <a:r>
              <a:rPr lang="en-GB" sz="2000" i="1" dirty="0"/>
              <a:t>Where</a:t>
            </a:r>
            <a:r>
              <a:rPr lang="en-GB" sz="2000" dirty="0"/>
              <a:t>. Shows locations and </a:t>
            </a:r>
            <a:r>
              <a:rPr lang="en-GB" sz="2000" dirty="0" smtClean="0"/>
              <a:t>interconnections within </a:t>
            </a:r>
            <a:r>
              <a:rPr lang="en-GB" sz="2000" dirty="0"/>
              <a:t>the enterprise. This includes </a:t>
            </a:r>
            <a:r>
              <a:rPr lang="en-GB" sz="2000" dirty="0" smtClean="0"/>
              <a:t>major business </a:t>
            </a:r>
            <a:r>
              <a:rPr lang="en-GB" sz="2000" dirty="0"/>
              <a:t>geographical locations, </a:t>
            </a:r>
            <a:r>
              <a:rPr lang="en-GB" sz="2000" dirty="0" smtClean="0"/>
              <a:t>separate sections </a:t>
            </a:r>
            <a:r>
              <a:rPr lang="en-GB" sz="2000" dirty="0"/>
              <a:t>within a logistics network, </a:t>
            </a:r>
            <a:r>
              <a:rPr lang="en-GB" sz="2000" dirty="0" smtClean="0"/>
              <a:t>allocation of </a:t>
            </a:r>
            <a:r>
              <a:rPr lang="en-GB" sz="2000" dirty="0"/>
              <a:t>system nodes, or even memory addresses </a:t>
            </a:r>
            <a:r>
              <a:rPr lang="en-GB" sz="2000" dirty="0" smtClean="0"/>
              <a:t>within the </a:t>
            </a:r>
            <a:r>
              <a:rPr lang="en-GB" sz="2000" dirty="0"/>
              <a:t>system.</a:t>
            </a:r>
          </a:p>
          <a:p>
            <a:r>
              <a:rPr lang="en-GB" dirty="0"/>
              <a:t/>
            </a:r>
            <a:br>
              <a:rPr lang="en-GB" dirty="0"/>
            </a:br>
            <a:endParaRPr lang="en-GB" dirty="0"/>
          </a:p>
          <a:p>
            <a:pPr marL="285750" indent="-285750">
              <a:lnSpc>
                <a:spcPct val="90000"/>
              </a:lnSpc>
              <a:spcBef>
                <a:spcPts val="1001"/>
              </a:spcBef>
              <a:buFont typeface="Arial" panose="020B0604020202020204" pitchFamily="34" charset="0"/>
              <a:buChar char="•"/>
            </a:pPr>
            <a:r>
              <a:rPr lang="en-GB" dirty="0"/>
              <a:t>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899863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err="1" smtClean="0">
                <a:solidFill>
                  <a:srgbClr val="2E75B6"/>
                </a:solidFill>
                <a:latin typeface="Calibri"/>
              </a:rPr>
              <a:t>Zachman</a:t>
            </a:r>
            <a:endParaRPr lang="en-US" sz="4400" b="0" strike="noStrike" spc="-1" dirty="0">
              <a:solidFill>
                <a:srgbClr val="000000"/>
              </a:solidFill>
              <a:latin typeface="Calibri"/>
            </a:endParaRPr>
          </a:p>
        </p:txBody>
      </p:sp>
      <p:sp>
        <p:nvSpPr>
          <p:cNvPr id="176" name="TextShape 2"/>
          <p:cNvSpPr txBox="1"/>
          <p:nvPr/>
        </p:nvSpPr>
        <p:spPr>
          <a:xfrm>
            <a:off x="202004" y="1922400"/>
            <a:ext cx="11590200" cy="4935600"/>
          </a:xfrm>
          <a:prstGeom prst="rect">
            <a:avLst/>
          </a:prstGeom>
          <a:noFill/>
          <a:ln>
            <a:noFill/>
          </a:ln>
        </p:spPr>
        <p:txBody>
          <a:bodyPr/>
          <a:lstStyle/>
          <a:p>
            <a:r>
              <a:rPr lang="en-GB" sz="2400" dirty="0" smtClean="0"/>
              <a:t>Rules </a:t>
            </a:r>
            <a:r>
              <a:rPr lang="en-GB" sz="2400" dirty="0"/>
              <a:t>of </a:t>
            </a:r>
            <a:r>
              <a:rPr lang="en-GB" sz="2400" dirty="0" err="1"/>
              <a:t>Zachman</a:t>
            </a:r>
            <a:r>
              <a:rPr lang="en-GB" sz="2400" dirty="0"/>
              <a:t> Framework</a:t>
            </a:r>
          </a:p>
          <a:p>
            <a:pPr marL="285750" indent="-285750">
              <a:buFont typeface="Arial" panose="020B0604020202020204" pitchFamily="34" charset="0"/>
              <a:buChar char="•"/>
            </a:pPr>
            <a:r>
              <a:rPr lang="en-GB" sz="2400" dirty="0"/>
              <a:t>The framework offers a set of descriptive representations or models relevant for describing an enterprise.</a:t>
            </a:r>
          </a:p>
          <a:p>
            <a:pPr marL="1200150" lvl="2" indent="-285750">
              <a:buFont typeface="Arial" panose="020B0604020202020204" pitchFamily="34" charset="0"/>
              <a:buChar char="•"/>
            </a:pPr>
            <a:r>
              <a:rPr lang="en-GB" sz="2400" dirty="0"/>
              <a:t>Each cell in the </a:t>
            </a:r>
            <a:r>
              <a:rPr lang="en-GB" sz="2400" dirty="0" err="1"/>
              <a:t>Zachman</a:t>
            </a:r>
            <a:r>
              <a:rPr lang="en-GB" sz="2400" dirty="0"/>
              <a:t> Framework must be aligned with the cells immediately above and below it.</a:t>
            </a:r>
          </a:p>
          <a:p>
            <a:pPr marL="1200150" lvl="2" indent="-285750">
              <a:buFont typeface="Arial" panose="020B0604020202020204" pitchFamily="34" charset="0"/>
              <a:buChar char="•"/>
            </a:pPr>
            <a:r>
              <a:rPr lang="en-GB" sz="2400" dirty="0"/>
              <a:t>All the cells in each row also must be aligned with each other.</a:t>
            </a:r>
          </a:p>
          <a:p>
            <a:pPr marL="1200150" lvl="2" indent="-285750">
              <a:buFont typeface="Arial" panose="020B0604020202020204" pitchFamily="34" charset="0"/>
              <a:buChar char="•"/>
            </a:pPr>
            <a:r>
              <a:rPr lang="en-GB" sz="2400" dirty="0"/>
              <a:t>Each cell is unique.</a:t>
            </a:r>
          </a:p>
          <a:p>
            <a:pPr marL="1200150" lvl="2" indent="-285750">
              <a:buFont typeface="Arial" panose="020B0604020202020204" pitchFamily="34" charset="0"/>
              <a:buChar char="•"/>
            </a:pPr>
            <a:r>
              <a:rPr lang="en-GB" sz="2400" dirty="0"/>
              <a:t>Combining the cells in one row forms a complete description of the enterprise from that view.</a:t>
            </a:r>
          </a:p>
        </p:txBody>
      </p:sp>
    </p:spTree>
    <p:extLst>
      <p:ext uri="{BB962C8B-B14F-4D97-AF65-F5344CB8AC3E}">
        <p14:creationId xmlns:p14="http://schemas.microsoft.com/office/powerpoint/2010/main" val="9241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System trustworthiness is a measure of how worthy a system might be to trusted to satisfy whatever critical requirements are desired, often relating to </a:t>
            </a:r>
            <a:r>
              <a:rPr lang="en-GB" sz="2800" dirty="0" smtClean="0"/>
              <a:t>safety, security</a:t>
            </a:r>
            <a:r>
              <a:rPr lang="en-GB" sz="2800" dirty="0"/>
              <a:t>, reliability, guarantees of real-time </a:t>
            </a:r>
            <a:r>
              <a:rPr lang="en-GB" sz="2800" dirty="0" smtClean="0"/>
              <a:t>performance(resilience) </a:t>
            </a:r>
            <a:r>
              <a:rPr lang="en-GB" sz="2800" dirty="0"/>
              <a:t>and resource availability, survivability, and more – all in spite of a wide range of adversities (known and some </a:t>
            </a:r>
            <a:r>
              <a:rPr lang="en-GB" sz="2800" dirty="0" smtClean="0"/>
              <a:t>unknown and unknowable).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dirty="0"/>
              <a:t> </a:t>
            </a:r>
            <a:r>
              <a:rPr lang="en-GB" sz="2400" dirty="0"/>
              <a:t>TOGAF was created and is maintained by The Open Group, an independent industry association.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It builds on an earlier framework known as TAFIM, or Technical Architecture Framework for Information Management, originally devised by the U.S. </a:t>
            </a:r>
            <a:r>
              <a:rPr lang="en-GB" sz="2400" dirty="0" err="1"/>
              <a:t>Defense</a:t>
            </a:r>
            <a:r>
              <a:rPr lang="en-GB" sz="2400" dirty="0"/>
              <a:t> Dept. In early 2009, The Open Group released TOGAF version 9</a:t>
            </a:r>
            <a:r>
              <a:rPr lang="en-GB" sz="2400" dirty="0" smtClean="0"/>
              <a:t>.</a:t>
            </a:r>
          </a:p>
          <a:p>
            <a:pPr marL="285750" indent="-285750">
              <a:lnSpc>
                <a:spcPct val="90000"/>
              </a:lnSpc>
              <a:spcBef>
                <a:spcPts val="1001"/>
              </a:spcBef>
              <a:buFont typeface="Arial" panose="020B0604020202020204" pitchFamily="34" charset="0"/>
              <a:buChar char="•"/>
            </a:pPr>
            <a:r>
              <a:rPr lang="en-GB" sz="2400" dirty="0" smtClean="0"/>
              <a:t> </a:t>
            </a:r>
            <a:r>
              <a:rPr lang="en-GB" sz="2400" dirty="0"/>
              <a:t>• The basic TOGAF 9 document contains descriptions of an architecture development method and related techniques, an architecture content framework, an enterprise continuum, TOGAF reference models and a capability framework. </a:t>
            </a:r>
            <a:endParaRPr lang="en-GB" sz="2400" dirty="0" smtClean="0"/>
          </a:p>
          <a:p>
            <a:pPr marL="285750" indent="-285750">
              <a:lnSpc>
                <a:spcPct val="90000"/>
              </a:lnSpc>
              <a:spcBef>
                <a:spcPts val="1001"/>
              </a:spcBef>
              <a:buFont typeface="Arial" panose="020B0604020202020204" pitchFamily="34" charset="0"/>
              <a:buChar char="•"/>
            </a:pPr>
            <a:r>
              <a:rPr lang="en-GB" sz="2400" dirty="0" smtClean="0"/>
              <a:t>• </a:t>
            </a:r>
            <a:r>
              <a:rPr lang="en-GB" sz="2400" dirty="0"/>
              <a:t>Version 9 creates a model for extensibility, among other enhancements.</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2129373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930563" y="563996"/>
            <a:ext cx="9267890" cy="5975350"/>
          </a:xfrm>
          <a:prstGeom prst="rect">
            <a:avLst/>
          </a:prstGeom>
        </p:spPr>
      </p:pic>
    </p:spTree>
    <p:extLst>
      <p:ext uri="{BB962C8B-B14F-4D97-AF65-F5344CB8AC3E}">
        <p14:creationId xmlns:p14="http://schemas.microsoft.com/office/powerpoint/2010/main" val="1243450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572735" y="365040"/>
            <a:ext cx="8228490" cy="5573797"/>
          </a:xfrm>
          <a:prstGeom prst="rect">
            <a:avLst/>
          </a:prstGeom>
        </p:spPr>
      </p:pic>
    </p:spTree>
    <p:extLst>
      <p:ext uri="{BB962C8B-B14F-4D97-AF65-F5344CB8AC3E}">
        <p14:creationId xmlns:p14="http://schemas.microsoft.com/office/powerpoint/2010/main" val="1825076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938163" y="1"/>
            <a:ext cx="7199073" cy="6858000"/>
          </a:xfrm>
          <a:prstGeom prst="rect">
            <a:avLst/>
          </a:prstGeom>
        </p:spPr>
      </p:pic>
    </p:spTree>
    <p:extLst>
      <p:ext uri="{BB962C8B-B14F-4D97-AF65-F5344CB8AC3E}">
        <p14:creationId xmlns:p14="http://schemas.microsoft.com/office/powerpoint/2010/main" val="4030925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337" b="15959"/>
          <a:stretch/>
        </p:blipFill>
        <p:spPr>
          <a:xfrm>
            <a:off x="170536" y="0"/>
            <a:ext cx="12057731" cy="6936509"/>
          </a:xfrm>
          <a:prstGeom prst="rect">
            <a:avLst/>
          </a:prstGeom>
        </p:spPr>
      </p:pic>
    </p:spTree>
    <p:extLst>
      <p:ext uri="{BB962C8B-B14F-4D97-AF65-F5344CB8AC3E}">
        <p14:creationId xmlns:p14="http://schemas.microsoft.com/office/powerpoint/2010/main" val="27060405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633"/>
          <a:stretch/>
        </p:blipFill>
        <p:spPr>
          <a:xfrm>
            <a:off x="711200" y="-31647"/>
            <a:ext cx="11018983" cy="6889647"/>
          </a:xfrm>
          <a:prstGeom prst="rect">
            <a:avLst/>
          </a:prstGeom>
        </p:spPr>
      </p:pic>
    </p:spTree>
    <p:extLst>
      <p:ext uri="{BB962C8B-B14F-4D97-AF65-F5344CB8AC3E}">
        <p14:creationId xmlns:p14="http://schemas.microsoft.com/office/powerpoint/2010/main" val="19921547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719240" y="87949"/>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4040"/>
          <a:stretch/>
        </p:blipFill>
        <p:spPr>
          <a:xfrm>
            <a:off x="306961" y="318654"/>
            <a:ext cx="11478639" cy="6539346"/>
          </a:xfrm>
          <a:prstGeom prst="rect">
            <a:avLst/>
          </a:prstGeom>
        </p:spPr>
      </p:pic>
    </p:spTree>
    <p:extLst>
      <p:ext uri="{BB962C8B-B14F-4D97-AF65-F5344CB8AC3E}">
        <p14:creationId xmlns:p14="http://schemas.microsoft.com/office/powerpoint/2010/main" val="16681203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dirty="0" smtClean="0">
                <a:solidFill>
                  <a:srgbClr val="2E75B6"/>
                </a:solidFill>
                <a:latin typeface="Calibri"/>
              </a:rPr>
              <a:t>TOGAF9</a:t>
            </a:r>
            <a:endParaRPr lang="en-US" sz="44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637310" y="6730"/>
            <a:ext cx="10983590" cy="6851269"/>
          </a:xfrm>
          <a:prstGeom prst="rect">
            <a:avLst/>
          </a:prstGeom>
        </p:spPr>
      </p:pic>
    </p:spTree>
    <p:extLst>
      <p:ext uri="{BB962C8B-B14F-4D97-AF65-F5344CB8AC3E}">
        <p14:creationId xmlns:p14="http://schemas.microsoft.com/office/powerpoint/2010/main" val="549902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591127" y="-37677"/>
            <a:ext cx="10949919" cy="6895677"/>
          </a:xfrm>
          <a:prstGeom prst="rect">
            <a:avLst/>
          </a:prstGeom>
        </p:spPr>
      </p:pic>
    </p:spTree>
    <p:extLst>
      <p:ext uri="{BB962C8B-B14F-4D97-AF65-F5344CB8AC3E}">
        <p14:creationId xmlns:p14="http://schemas.microsoft.com/office/powerpoint/2010/main" val="1525417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2" name="Picture 1"/>
          <p:cNvPicPr>
            <a:picLocks noChangeAspect="1"/>
          </p:cNvPicPr>
          <p:nvPr/>
        </p:nvPicPr>
        <p:blipFill rotWithShape="1">
          <a:blip r:embed="rId2"/>
          <a:srcRect r="-729" b="774"/>
          <a:stretch/>
        </p:blipFill>
        <p:spPr>
          <a:xfrm>
            <a:off x="1323059" y="1"/>
            <a:ext cx="9670631" cy="6858000"/>
          </a:xfrm>
          <a:prstGeom prst="rect">
            <a:avLst/>
          </a:prstGeom>
        </p:spPr>
      </p:pic>
    </p:spTree>
    <p:extLst>
      <p:ext uri="{BB962C8B-B14F-4D97-AF65-F5344CB8AC3E}">
        <p14:creationId xmlns:p14="http://schemas.microsoft.com/office/powerpoint/2010/main" val="167768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336854" cy="1012498"/>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213756" y="1104405"/>
            <a:ext cx="11978244" cy="5753595"/>
          </a:xfrm>
          <a:prstGeom prst="rect">
            <a:avLst/>
          </a:prstGeom>
          <a:noFill/>
          <a:ln>
            <a:noFill/>
          </a:ln>
        </p:spPr>
        <p:txBody>
          <a:bodyPr/>
          <a:lstStyle/>
          <a:p>
            <a:pPr marL="457200" indent="-457200">
              <a:buFont typeface="Arial" panose="020B0604020202020204" pitchFamily="34" charset="0"/>
              <a:buChar char="•"/>
            </a:pPr>
            <a:r>
              <a:rPr lang="en-GB" sz="2400" dirty="0"/>
              <a:t>Trustworthiness depends on hardware, </a:t>
            </a:r>
            <a:endParaRPr lang="en-GB" sz="2400" dirty="0" smtClean="0"/>
          </a:p>
          <a:p>
            <a:r>
              <a:rPr lang="en-GB" sz="2400" dirty="0"/>
              <a:t> </a:t>
            </a:r>
            <a:r>
              <a:rPr lang="en-GB" sz="2400" dirty="0" smtClean="0"/>
              <a:t>                                                         software</a:t>
            </a:r>
            <a:r>
              <a:rPr lang="en-GB" sz="2400" dirty="0"/>
              <a:t>, </a:t>
            </a:r>
            <a:endParaRPr lang="en-GB" sz="2400" dirty="0" smtClean="0"/>
          </a:p>
          <a:p>
            <a:r>
              <a:rPr lang="en-GB" sz="2400" dirty="0"/>
              <a:t> </a:t>
            </a:r>
            <a:r>
              <a:rPr lang="en-GB" sz="2400" dirty="0" smtClean="0"/>
              <a:t>                                                        communications </a:t>
            </a:r>
            <a:r>
              <a:rPr lang="en-GB" sz="2400" dirty="0"/>
              <a:t>media, </a:t>
            </a:r>
            <a:endParaRPr lang="en-GB" sz="2400" dirty="0" smtClean="0"/>
          </a:p>
          <a:p>
            <a:r>
              <a:rPr lang="en-GB" sz="2400" dirty="0"/>
              <a:t> </a:t>
            </a:r>
            <a:r>
              <a:rPr lang="en-GB" sz="2400" dirty="0" smtClean="0"/>
              <a:t>                                                        power </a:t>
            </a:r>
            <a:r>
              <a:rPr lang="en-GB" sz="2400" dirty="0"/>
              <a:t>supplies, </a:t>
            </a:r>
            <a:endParaRPr lang="en-GB" sz="2400" dirty="0" smtClean="0"/>
          </a:p>
          <a:p>
            <a:r>
              <a:rPr lang="en-GB" sz="2400" dirty="0"/>
              <a:t> </a:t>
            </a:r>
            <a:r>
              <a:rPr lang="en-GB" sz="2400" dirty="0" smtClean="0"/>
              <a:t>                                                        physical </a:t>
            </a:r>
            <a:r>
              <a:rPr lang="en-GB" sz="2400" dirty="0"/>
              <a:t>environments, </a:t>
            </a:r>
            <a:endParaRPr lang="en-GB" sz="2400" dirty="0" smtClean="0"/>
          </a:p>
          <a:p>
            <a:r>
              <a:rPr lang="en-GB" sz="2400" dirty="0"/>
              <a:t> </a:t>
            </a:r>
            <a:r>
              <a:rPr lang="en-GB" sz="2400" dirty="0" smtClean="0"/>
              <a:t>                                                        and </a:t>
            </a:r>
            <a:r>
              <a:rPr lang="en-GB" sz="2400" dirty="0"/>
              <a:t>ultimately people in many capacities – </a:t>
            </a:r>
            <a:r>
              <a:rPr lang="en-GB" sz="2400" dirty="0" smtClean="0"/>
              <a:t>              </a:t>
            </a:r>
          </a:p>
          <a:p>
            <a:endParaRPr lang="en-GB" sz="2400" dirty="0"/>
          </a:p>
          <a:p>
            <a:r>
              <a:rPr lang="en-GB" sz="2400" dirty="0" smtClean="0"/>
              <a:t>                                                                              requirements </a:t>
            </a:r>
            <a:r>
              <a:rPr lang="en-GB" sz="2400" dirty="0"/>
              <a:t>specifiers, </a:t>
            </a:r>
            <a:endParaRPr lang="en-GB" sz="2400" dirty="0" smtClean="0"/>
          </a:p>
          <a:p>
            <a:r>
              <a:rPr lang="en-GB" sz="2400" dirty="0"/>
              <a:t> </a:t>
            </a:r>
            <a:r>
              <a:rPr lang="en-GB" sz="2400" dirty="0" smtClean="0"/>
              <a:t>                                                                             designers,</a:t>
            </a:r>
          </a:p>
          <a:p>
            <a:r>
              <a:rPr lang="en-GB" sz="2400" dirty="0"/>
              <a:t> </a:t>
            </a:r>
            <a:r>
              <a:rPr lang="en-GB" sz="2400" dirty="0" smtClean="0"/>
              <a:t>                                                                              </a:t>
            </a:r>
            <a:r>
              <a:rPr lang="en-GB" sz="2400" dirty="0"/>
              <a:t>implementers, </a:t>
            </a:r>
            <a:endParaRPr lang="en-GB" sz="2400" dirty="0" smtClean="0"/>
          </a:p>
          <a:p>
            <a:r>
              <a:rPr lang="en-GB" sz="2400" dirty="0"/>
              <a:t> </a:t>
            </a:r>
            <a:r>
              <a:rPr lang="en-GB" sz="2400" dirty="0" smtClean="0"/>
              <a:t>                                                                               users,</a:t>
            </a:r>
          </a:p>
          <a:p>
            <a:r>
              <a:rPr lang="en-GB" sz="2400" dirty="0"/>
              <a:t> </a:t>
            </a:r>
            <a:r>
              <a:rPr lang="en-GB" sz="2400" dirty="0" smtClean="0"/>
              <a:t>                                                                               </a:t>
            </a:r>
            <a:r>
              <a:rPr lang="en-GB" sz="2400" dirty="0"/>
              <a:t>operators, </a:t>
            </a:r>
            <a:endParaRPr lang="en-GB" sz="2400" dirty="0" smtClean="0"/>
          </a:p>
          <a:p>
            <a:r>
              <a:rPr lang="en-GB" sz="2400" dirty="0"/>
              <a:t> </a:t>
            </a:r>
            <a:r>
              <a:rPr lang="en-GB" sz="2400" dirty="0" smtClean="0"/>
              <a:t>                                                                                 maintenance </a:t>
            </a:r>
            <a:r>
              <a:rPr lang="en-GB" sz="2400" dirty="0"/>
              <a:t>personnel, </a:t>
            </a:r>
            <a:endParaRPr lang="en-GB" sz="2400" dirty="0" smtClean="0"/>
          </a:p>
          <a:p>
            <a:r>
              <a:rPr lang="en-GB" sz="2400" dirty="0"/>
              <a:t> </a:t>
            </a:r>
            <a:r>
              <a:rPr lang="en-GB" sz="2400" dirty="0" smtClean="0"/>
              <a:t>                                                                                  administrators</a:t>
            </a:r>
            <a:r>
              <a:rPr lang="en-GB" sz="2400" dirty="0"/>
              <a:t>, and (unfortunately) </a:t>
            </a:r>
            <a:endParaRPr lang="en-GB" sz="2400" dirty="0" smtClean="0"/>
          </a:p>
          <a:p>
            <a:r>
              <a:rPr lang="en-GB" sz="2400" dirty="0" smtClean="0"/>
              <a:t>the </a:t>
            </a:r>
            <a:r>
              <a:rPr lang="en-GB" sz="2400" dirty="0"/>
              <a:t>abilities of attackers to exploit weaknesses or limitations in all of the above.</a:t>
            </a:r>
            <a:endParaRPr lang="en-US" sz="2400" spc="-1" dirty="0">
              <a:solidFill>
                <a:srgbClr val="000000"/>
              </a:solidFill>
            </a:endParaRPr>
          </a:p>
        </p:txBody>
      </p:sp>
    </p:spTree>
    <p:extLst>
      <p:ext uri="{BB962C8B-B14F-4D97-AF65-F5344CB8AC3E}">
        <p14:creationId xmlns:p14="http://schemas.microsoft.com/office/powerpoint/2010/main" val="37254603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0" strike="noStrike" spc="-1" dirty="0" smtClean="0">
                <a:solidFill>
                  <a:srgbClr val="000000"/>
                </a:solidFill>
                <a:latin typeface="Calibri"/>
              </a:rPr>
              <a:t>Basic Principles</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383822" y="849745"/>
            <a:ext cx="10432604" cy="5892800"/>
          </a:xfrm>
          <a:prstGeom prst="rect">
            <a:avLst/>
          </a:prstGeom>
        </p:spPr>
      </p:pic>
    </p:spTree>
    <p:extLst>
      <p:ext uri="{BB962C8B-B14F-4D97-AF65-F5344CB8AC3E}">
        <p14:creationId xmlns:p14="http://schemas.microsoft.com/office/powerpoint/2010/main" val="795737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271769" y="129309"/>
            <a:ext cx="11920231" cy="6659781"/>
          </a:xfrm>
          <a:prstGeom prst="rect">
            <a:avLst/>
          </a:prstGeom>
        </p:spPr>
      </p:pic>
    </p:spTree>
    <p:extLst>
      <p:ext uri="{BB962C8B-B14F-4D97-AF65-F5344CB8AC3E}">
        <p14:creationId xmlns:p14="http://schemas.microsoft.com/office/powerpoint/2010/main" val="3272209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298010" y="129309"/>
            <a:ext cx="9562406" cy="6576291"/>
          </a:xfrm>
          <a:prstGeom prst="rect">
            <a:avLst/>
          </a:prstGeom>
        </p:spPr>
      </p:pic>
    </p:spTree>
    <p:extLst>
      <p:ext uri="{BB962C8B-B14F-4D97-AF65-F5344CB8AC3E}">
        <p14:creationId xmlns:p14="http://schemas.microsoft.com/office/powerpoint/2010/main" val="1140952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smtClean="0">
                <a:solidFill>
                  <a:srgbClr val="2E75B6"/>
                </a:solidFill>
                <a:latin typeface="Calibri"/>
              </a:rPr>
              <a:t>TOGAF9</a:t>
            </a:r>
            <a:endParaRPr lang="en-US" sz="4400" b="0" strike="noStrike" spc="-1" dirty="0">
              <a:solidFill>
                <a:srgbClr val="000000"/>
              </a:solidFill>
              <a:latin typeface="Calibri"/>
            </a:endParaRPr>
          </a:p>
        </p:txBody>
      </p:sp>
      <p:sp>
        <p:nvSpPr>
          <p:cNvPr id="176" name="TextShape 2"/>
          <p:cNvSpPr txBox="1"/>
          <p:nvPr/>
        </p:nvSpPr>
        <p:spPr>
          <a:xfrm>
            <a:off x="109640" y="2241196"/>
            <a:ext cx="11590200" cy="4935600"/>
          </a:xfrm>
          <a:prstGeom prst="rect">
            <a:avLst/>
          </a:prstGeom>
          <a:noFill/>
          <a:ln>
            <a:noFill/>
          </a:ln>
        </p:spPr>
        <p:txBody>
          <a:bodyPr/>
          <a:lstStyle/>
          <a:p>
            <a:pPr marL="285750" indent="-285750">
              <a:lnSpc>
                <a:spcPct val="90000"/>
              </a:lnSpc>
              <a:spcBef>
                <a:spcPts val="1001"/>
              </a:spcBef>
              <a:buFont typeface="Arial" panose="020B0604020202020204" pitchFamily="34" charset="0"/>
              <a:buChar char="•"/>
            </a:pPr>
            <a:r>
              <a:rPr lang="en-GB" sz="2400" b="1" dirty="0"/>
              <a:t>Conclusion: </a:t>
            </a:r>
            <a:r>
              <a:rPr lang="en-GB" dirty="0"/>
              <a:t> </a:t>
            </a:r>
            <a:endParaRPr lang="en-GB" dirty="0" smtClean="0"/>
          </a:p>
          <a:p>
            <a:pPr marL="285750" indent="-285750">
              <a:lnSpc>
                <a:spcPct val="90000"/>
              </a:lnSpc>
              <a:spcBef>
                <a:spcPts val="1001"/>
              </a:spcBef>
              <a:buFont typeface="Arial" panose="020B0604020202020204" pitchFamily="34" charset="0"/>
              <a:buChar char="•"/>
            </a:pPr>
            <a:r>
              <a:rPr lang="en-GB" dirty="0" smtClean="0"/>
              <a:t> </a:t>
            </a:r>
            <a:r>
              <a:rPr lang="en-GB" dirty="0"/>
              <a:t>• Each Framework has its own advantages and drawbacks </a:t>
            </a:r>
            <a:endParaRPr lang="en-GB" dirty="0" smtClean="0"/>
          </a:p>
          <a:p>
            <a:pPr marL="1200150" lvl="2" indent="-285750">
              <a:lnSpc>
                <a:spcPct val="90000"/>
              </a:lnSpc>
              <a:spcBef>
                <a:spcPts val="1001"/>
              </a:spcBef>
              <a:buFont typeface="Arial" panose="020B0604020202020204" pitchFamily="34" charset="0"/>
              <a:buChar char="•"/>
            </a:pPr>
            <a:r>
              <a:rPr lang="en-GB" dirty="0" smtClean="0"/>
              <a:t>• </a:t>
            </a:r>
            <a:r>
              <a:rPr lang="en-GB" dirty="0"/>
              <a:t>No framework tells you how and where to start and this is a big </a:t>
            </a:r>
            <a:r>
              <a:rPr lang="en-GB" dirty="0" smtClean="0"/>
              <a:t>question</a:t>
            </a:r>
          </a:p>
          <a:p>
            <a:pPr marL="1200150" lvl="2" indent="-285750">
              <a:lnSpc>
                <a:spcPct val="90000"/>
              </a:lnSpc>
              <a:spcBef>
                <a:spcPts val="1001"/>
              </a:spcBef>
              <a:buFont typeface="Arial" panose="020B0604020202020204" pitchFamily="34" charset="0"/>
              <a:buChar char="•"/>
            </a:pPr>
            <a:r>
              <a:rPr lang="en-GB" dirty="0" smtClean="0"/>
              <a:t> </a:t>
            </a:r>
            <a:r>
              <a:rPr lang="en-GB" dirty="0"/>
              <a:t>• No framework tells you how to progress or to do it iteratively (methodology and/or EA Governance) </a:t>
            </a:r>
            <a:endParaRPr lang="en-GB" dirty="0" smtClean="0"/>
          </a:p>
          <a:p>
            <a:pPr marL="1200150" lvl="2" indent="-285750">
              <a:lnSpc>
                <a:spcPct val="90000"/>
              </a:lnSpc>
              <a:spcBef>
                <a:spcPts val="1001"/>
              </a:spcBef>
              <a:buFont typeface="Arial" panose="020B0604020202020204" pitchFamily="34" charset="0"/>
              <a:buChar char="•"/>
            </a:pPr>
            <a:r>
              <a:rPr lang="en-GB" dirty="0" smtClean="0"/>
              <a:t>• </a:t>
            </a:r>
            <a:r>
              <a:rPr lang="en-GB" dirty="0"/>
              <a:t>Some sources define a framework by describing what it contains (</a:t>
            </a:r>
            <a:r>
              <a:rPr lang="en-GB" dirty="0" err="1"/>
              <a:t>Togaf</a:t>
            </a:r>
            <a:r>
              <a:rPr lang="en-GB" dirty="0"/>
              <a:t>), and some define it describing what it does (</a:t>
            </a:r>
            <a:r>
              <a:rPr lang="en-GB" dirty="0" err="1"/>
              <a:t>Zachman</a:t>
            </a:r>
            <a:r>
              <a:rPr lang="en-GB" dirty="0"/>
              <a:t>). </a:t>
            </a:r>
            <a:endParaRPr lang="en-GB" dirty="0" smtClean="0"/>
          </a:p>
          <a:p>
            <a:pPr marL="285750" indent="-285750">
              <a:lnSpc>
                <a:spcPct val="90000"/>
              </a:lnSpc>
              <a:spcBef>
                <a:spcPts val="1001"/>
              </a:spcBef>
              <a:buFont typeface="Arial" panose="020B0604020202020204" pitchFamily="34" charset="0"/>
              <a:buChar char="•"/>
            </a:pPr>
            <a:r>
              <a:rPr lang="en-GB" dirty="0" smtClean="0"/>
              <a:t>• </a:t>
            </a:r>
            <a:r>
              <a:rPr lang="en-GB" dirty="0"/>
              <a:t>Recommendations </a:t>
            </a:r>
            <a:endParaRPr lang="en-GB" dirty="0" smtClean="0"/>
          </a:p>
          <a:p>
            <a:pPr marL="742950" lvl="1" indent="-285750">
              <a:lnSpc>
                <a:spcPct val="90000"/>
              </a:lnSpc>
              <a:spcBef>
                <a:spcPts val="1001"/>
              </a:spcBef>
              <a:buFont typeface="Arial" panose="020B0604020202020204" pitchFamily="34" charset="0"/>
              <a:buChar char="•"/>
            </a:pPr>
            <a:r>
              <a:rPr lang="en-GB" dirty="0" smtClean="0"/>
              <a:t>• </a:t>
            </a:r>
            <a:r>
              <a:rPr lang="en-GB" dirty="0"/>
              <a:t>Chose the one </a:t>
            </a:r>
            <a:r>
              <a:rPr lang="en-GB" dirty="0" smtClean="0"/>
              <a:t>that is the </a:t>
            </a:r>
            <a:r>
              <a:rPr lang="en-GB" dirty="0"/>
              <a:t>easiest framework to evangelize to your project architects, CIO, developers, project managers</a:t>
            </a:r>
            <a:r>
              <a:rPr lang="en-GB" dirty="0" smtClean="0"/>
              <a:t>.</a:t>
            </a:r>
          </a:p>
          <a:p>
            <a:pPr marL="742950" lvl="1" indent="-285750">
              <a:lnSpc>
                <a:spcPct val="90000"/>
              </a:lnSpc>
              <a:spcBef>
                <a:spcPts val="1001"/>
              </a:spcBef>
              <a:buFont typeface="Arial" panose="020B0604020202020204" pitchFamily="34" charset="0"/>
              <a:buChar char="•"/>
            </a:pPr>
            <a:r>
              <a:rPr lang="en-GB" dirty="0" smtClean="0"/>
              <a:t> </a:t>
            </a:r>
            <a:r>
              <a:rPr lang="en-GB" dirty="0"/>
              <a:t>• Taylor it to your requirements and know what you are not yet covering. </a:t>
            </a:r>
            <a:endParaRPr lang="en-GB" dirty="0" smtClean="0"/>
          </a:p>
          <a:p>
            <a:pPr marL="742950" lvl="1" indent="-285750">
              <a:lnSpc>
                <a:spcPct val="90000"/>
              </a:lnSpc>
              <a:spcBef>
                <a:spcPts val="1001"/>
              </a:spcBef>
              <a:buFont typeface="Arial" panose="020B0604020202020204" pitchFamily="34" charset="0"/>
              <a:buChar char="•"/>
            </a:pPr>
            <a:r>
              <a:rPr lang="en-GB" dirty="0" smtClean="0"/>
              <a:t>• </a:t>
            </a:r>
            <a:r>
              <a:rPr lang="en-GB" dirty="0"/>
              <a:t>Enhance it iteratively but do not change it each year (if possible</a:t>
            </a:r>
            <a:r>
              <a:rPr lang="en-GB" dirty="0" smtClean="0"/>
              <a:t>)</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9055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A fundamental </a:t>
            </a:r>
            <a:r>
              <a:rPr lang="en-GB" sz="2800" dirty="0" smtClean="0"/>
              <a:t>point in this analysis </a:t>
            </a:r>
            <a:r>
              <a:rPr lang="en-GB" sz="2800" dirty="0"/>
              <a:t>is that achieving </a:t>
            </a:r>
            <a:r>
              <a:rPr lang="en-GB" sz="2800" dirty="0" err="1"/>
              <a:t>assurably</a:t>
            </a:r>
            <a:r>
              <a:rPr lang="en-GB" sz="2800" dirty="0"/>
              <a:t> trustworthy systems requires much greater observance of certain underlying principles than is normally present</a:t>
            </a:r>
            <a:r>
              <a:rPr lang="en-GB" sz="2800" dirty="0" smtClean="0"/>
              <a:t>.</a:t>
            </a:r>
          </a:p>
          <a:p>
            <a:pPr marL="457200" indent="-457200">
              <a:buFont typeface="Arial" panose="020B0604020202020204" pitchFamily="34" charset="0"/>
              <a:buChar char="•"/>
            </a:pPr>
            <a:r>
              <a:rPr lang="en-GB" sz="2800" dirty="0"/>
              <a:t>However, </a:t>
            </a:r>
            <a:r>
              <a:rPr lang="en-GB" sz="2800" dirty="0" smtClean="0"/>
              <a:t>it is important to  </a:t>
            </a:r>
            <a:r>
              <a:rPr lang="en-GB" sz="2800" dirty="0"/>
              <a:t>explore various potential conflicts within and among these principles, and emphasize that those conflicts must be thoroughly understood and respected. </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74491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12840" y="365040"/>
            <a:ext cx="11590200" cy="1325160"/>
          </a:xfrm>
          <a:prstGeom prst="rect">
            <a:avLst/>
          </a:prstGeom>
          <a:noFill/>
          <a:ln>
            <a:noFill/>
          </a:ln>
        </p:spPr>
        <p:txBody>
          <a:bodyPr anchor="ctr"/>
          <a:lstStyle/>
          <a:p>
            <a:r>
              <a:rPr lang="en-US" sz="4400" b="1" spc="-1" dirty="0">
                <a:solidFill>
                  <a:srgbClr val="2E75B6"/>
                </a:solidFill>
                <a:latin typeface="Calibri"/>
              </a:rPr>
              <a:t>TSI and IS comparison</a:t>
            </a:r>
          </a:p>
        </p:txBody>
      </p:sp>
      <p:sp>
        <p:nvSpPr>
          <p:cNvPr id="170" name="TextShape 2"/>
          <p:cNvSpPr txBox="1"/>
          <p:nvPr/>
        </p:nvSpPr>
        <p:spPr>
          <a:xfrm>
            <a:off x="312840" y="1825560"/>
            <a:ext cx="11590200" cy="4935600"/>
          </a:xfrm>
          <a:prstGeom prst="rect">
            <a:avLst/>
          </a:prstGeom>
          <a:noFill/>
          <a:ln>
            <a:noFill/>
          </a:ln>
        </p:spPr>
        <p:txBody>
          <a:bodyPr/>
          <a:lstStyle/>
          <a:p>
            <a:pPr marL="457200" indent="-457200">
              <a:buFont typeface="Arial" panose="020B0604020202020204" pitchFamily="34" charset="0"/>
              <a:buChar char="•"/>
            </a:pPr>
            <a:r>
              <a:rPr lang="en-GB" sz="2800" dirty="0"/>
              <a:t>The challenges in developing trustworthy systems development are intrinsically complicated, especially when attempting to meet life-critical or other stringent requirements. </a:t>
            </a:r>
            <a:endParaRPr lang="en-GB" sz="2800" dirty="0" smtClean="0"/>
          </a:p>
          <a:p>
            <a:pPr marL="457200" indent="-457200">
              <a:buFont typeface="Arial" panose="020B0604020202020204" pitchFamily="34" charset="0"/>
              <a:buChar char="•"/>
            </a:pPr>
            <a:r>
              <a:rPr lang="en-GB" sz="2800" dirty="0" smtClean="0"/>
              <a:t>For </a:t>
            </a:r>
            <a:r>
              <a:rPr lang="en-GB" sz="2800" dirty="0"/>
              <a:t>example, it is important to find ways to manage that complexity, rather than mistakenly believing that intrinsic complexity is avoidable by pretending to practice “simplicity”.</a:t>
            </a:r>
            <a:endParaRPr lang="en-US" sz="2800" spc="-1" dirty="0">
              <a:solidFill>
                <a:srgbClr val="000000"/>
              </a:solidFill>
            </a:endParaRPr>
          </a:p>
          <a:p>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10085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25571FC229F458E9C0DFBB1605E35" ma:contentTypeVersion="4" ma:contentTypeDescription="Create a new document." ma:contentTypeScope="" ma:versionID="010bd97b5901375b1cec7c1024da37bc">
  <xsd:schema xmlns:xsd="http://www.w3.org/2001/XMLSchema" xmlns:xs="http://www.w3.org/2001/XMLSchema" xmlns:p="http://schemas.microsoft.com/office/2006/metadata/properties" xmlns:ns3="67b03379-a750-4b45-83d3-1d3eca46925b" targetNamespace="http://schemas.microsoft.com/office/2006/metadata/properties" ma:root="true" ma:fieldsID="d5a991e3b5a31e883c4988e214a02de3" ns3:_="">
    <xsd:import namespace="67b03379-a750-4b45-83d3-1d3eca4692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03379-a750-4b45-83d3-1d3eca469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E5CC6F-CBE6-4B72-9FE0-D18518CD6D9D}">
  <ds:schemaRefs>
    <ds:schemaRef ds:uri="67b03379-a750-4b45-83d3-1d3eca4692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F6F8D9-A707-4816-9754-7F24F3186FB7}">
  <ds:schemaRefs>
    <ds:schemaRef ds:uri="http://schemas.microsoft.com/office/infopath/2007/PartnerControls"/>
    <ds:schemaRef ds:uri="http://schemas.microsoft.com/office/2006/metadata/properties"/>
    <ds:schemaRef ds:uri="67b03379-a750-4b45-83d3-1d3eca46925b"/>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7F15E85-B6CC-4476-A011-AA44253636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WBL</Template>
  <TotalTime>1092</TotalTime>
  <Words>3328</Words>
  <Application>Microsoft Office PowerPoint</Application>
  <PresentationFormat>Widescreen</PresentationFormat>
  <Paragraphs>325</Paragraphs>
  <Slides>73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Helvetica Neue</vt:lpstr>
      <vt:lpstr>Times New Roman</vt:lpstr>
      <vt:lpstr>WBL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Len Shand</dc:creator>
  <dc:description/>
  <cp:lastModifiedBy>Madhu Khurana</cp:lastModifiedBy>
  <cp:revision>177</cp:revision>
  <dcterms:created xsi:type="dcterms:W3CDTF">2018-12-11T07:37:36Z</dcterms:created>
  <dcterms:modified xsi:type="dcterms:W3CDTF">2020-12-10T16:37:47Z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y fmtid="{D5CDD505-2E9C-101B-9397-08002B2CF9AE}" pid="12" name="ContentTypeId">
    <vt:lpwstr>0x0101009BC25571FC229F458E9C0DFBB1605E35</vt:lpwstr>
  </property>
</Properties>
</file>