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8" r:id="rId2"/>
    <p:sldId id="269" r:id="rId3"/>
    <p:sldId id="270" r:id="rId4"/>
    <p:sldId id="271" r:id="rId5"/>
    <p:sldId id="275" r:id="rId6"/>
    <p:sldId id="276" r:id="rId7"/>
    <p:sldId id="277" r:id="rId8"/>
    <p:sldId id="278" r:id="rId9"/>
    <p:sldId id="272" r:id="rId10"/>
    <p:sldId id="273" r:id="rId11"/>
    <p:sldId id="274"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4" r:id="rId25"/>
    <p:sldId id="291" r:id="rId26"/>
    <p:sldId id="292" r:id="rId27"/>
    <p:sldId id="293" r:id="rId28"/>
    <p:sldId id="29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0" d="100"/>
          <a:sy n="100" d="100"/>
        </p:scale>
        <p:origin x="108"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latin typeface="+mn-lt"/>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a:xfrm>
            <a:off x="11467315" y="6348329"/>
            <a:ext cx="504106" cy="365125"/>
          </a:xfrm>
        </p:spPr>
        <p:txBody>
          <a:bodyPr/>
          <a:lstStyle/>
          <a:p>
            <a:fld id="{DB05399D-BFB9-40A5-8248-B835006CC1BE}"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3410568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542CBCD-8E1E-4C77-B08F-7F643371A2EC}" type="datetimeFigureOut">
              <a:rPr lang="en-GB" smtClean="0"/>
              <a:t>28/05/2020</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DB05399D-BFB9-40A5-8248-B835006CC1BE}" type="slidenum">
              <a:rPr lang="en-GB" smtClean="0"/>
              <a:t>‹#›</a:t>
            </a:fld>
            <a:endParaRPr lang="en-GB"/>
          </a:p>
        </p:txBody>
      </p:sp>
    </p:spTree>
    <p:extLst>
      <p:ext uri="{BB962C8B-B14F-4D97-AF65-F5344CB8AC3E}">
        <p14:creationId xmlns:p14="http://schemas.microsoft.com/office/powerpoint/2010/main" val="2496539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542CBCD-8E1E-4C77-B08F-7F643371A2EC}" type="datetimeFigureOut">
              <a:rPr lang="en-GB" smtClean="0"/>
              <a:t>28/05/2020</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DB05399D-BFB9-40A5-8248-B835006CC1BE}" type="slidenum">
              <a:rPr lang="en-GB" smtClean="0"/>
              <a:t>‹#›</a:t>
            </a:fld>
            <a:endParaRPr lang="en-GB"/>
          </a:p>
        </p:txBody>
      </p:sp>
    </p:spTree>
    <p:extLst>
      <p:ext uri="{BB962C8B-B14F-4D97-AF65-F5344CB8AC3E}">
        <p14:creationId xmlns:p14="http://schemas.microsoft.com/office/powerpoint/2010/main" val="1501816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lstStyle>
            <a:lvl1pPr>
              <a:defRPr b="1">
                <a:solidFill>
                  <a:schemeClr val="accent1">
                    <a:lumMod val="75000"/>
                  </a:schemeClr>
                </a:solidFill>
              </a:defRPr>
            </a:lvl1pPr>
          </a:lstStyle>
          <a:p>
            <a:r>
              <a:rPr lang="en-US"/>
              <a:t>Click to edit Master title style</a:t>
            </a:r>
            <a:endParaRPr lang="en-GB" dirty="0"/>
          </a:p>
        </p:txBody>
      </p:sp>
      <p:sp>
        <p:nvSpPr>
          <p:cNvPr id="3" name="Content Placeholder 2"/>
          <p:cNvSpPr>
            <a:spLocks noGrp="1"/>
          </p:cNvSpPr>
          <p:nvPr>
            <p:ph idx="1"/>
          </p:nvPr>
        </p:nvSpPr>
        <p:spPr>
          <a:xfrm>
            <a:off x="312821" y="1825625"/>
            <a:ext cx="11590421" cy="49359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a:xfrm>
            <a:off x="11442031" y="6396456"/>
            <a:ext cx="461211" cy="365125"/>
          </a:xfrm>
        </p:spPr>
        <p:txBody>
          <a:bodyPr/>
          <a:lstStyle/>
          <a:p>
            <a:fld id="{DB05399D-BFB9-40A5-8248-B835006CC1BE}" type="slidenum">
              <a:rPr lang="en-GB" smtClean="0"/>
              <a:t>‹#›</a:t>
            </a:fld>
            <a:endParaRPr lang="en-GB"/>
          </a:p>
        </p:txBody>
      </p:sp>
    </p:spTree>
    <p:extLst>
      <p:ext uri="{BB962C8B-B14F-4D97-AF65-F5344CB8AC3E}">
        <p14:creationId xmlns:p14="http://schemas.microsoft.com/office/powerpoint/2010/main" val="557095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7" y="1709738"/>
            <a:ext cx="11341769" cy="2852737"/>
          </a:xfrm>
        </p:spPr>
        <p:txBody>
          <a:bodyPr anchor="b"/>
          <a:lstStyle>
            <a:lvl1pPr>
              <a:defRPr sz="6000">
                <a:solidFill>
                  <a:schemeClr val="accent1">
                    <a:lumMod val="75000"/>
                  </a:schemeClr>
                </a:solidFill>
                <a:latin typeface="+mn-lt"/>
              </a:defRPr>
            </a:lvl1pPr>
          </a:lstStyle>
          <a:p>
            <a:r>
              <a:rPr lang="en-US"/>
              <a:t>Click to edit Master title style</a:t>
            </a:r>
            <a:endParaRPr lang="en-GB" dirty="0"/>
          </a:p>
        </p:txBody>
      </p:sp>
      <p:sp>
        <p:nvSpPr>
          <p:cNvPr id="3" name="Text Placeholder 2"/>
          <p:cNvSpPr>
            <a:spLocks noGrp="1"/>
          </p:cNvSpPr>
          <p:nvPr>
            <p:ph type="body" idx="1"/>
          </p:nvPr>
        </p:nvSpPr>
        <p:spPr>
          <a:xfrm>
            <a:off x="360947" y="4589463"/>
            <a:ext cx="1134176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11265569" y="6356350"/>
            <a:ext cx="437147" cy="365125"/>
          </a:xfrm>
        </p:spPr>
        <p:txBody>
          <a:bodyPr/>
          <a:lstStyle/>
          <a:p>
            <a:fld id="{DB05399D-BFB9-40A5-8248-B835006CC1BE}" type="slidenum">
              <a:rPr lang="en-GB" smtClean="0"/>
              <a:t>‹#›</a:t>
            </a:fld>
            <a:endParaRPr lang="en-GB"/>
          </a:p>
        </p:txBody>
      </p:sp>
    </p:spTree>
    <p:extLst>
      <p:ext uri="{BB962C8B-B14F-4D97-AF65-F5344CB8AC3E}">
        <p14:creationId xmlns:p14="http://schemas.microsoft.com/office/powerpoint/2010/main" val="3295349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67474" cy="1325563"/>
          </a:xfrm>
        </p:spPr>
        <p:txBody>
          <a:bodyPr/>
          <a:lstStyle>
            <a:lvl1pPr>
              <a:defRPr>
                <a:solidFill>
                  <a:schemeClr val="accent1">
                    <a:lumMod val="75000"/>
                  </a:schemeClr>
                </a:solidFill>
                <a:latin typeface="+mn-lt"/>
              </a:defRPr>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33474"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a:xfrm>
            <a:off x="11305674" y="6315576"/>
            <a:ext cx="533400" cy="365125"/>
          </a:xfrm>
        </p:spPr>
        <p:txBody>
          <a:bodyPr/>
          <a:lstStyle/>
          <a:p>
            <a:fld id="{DB05399D-BFB9-40A5-8248-B835006CC1BE}" type="slidenum">
              <a:rPr lang="en-GB" smtClean="0"/>
              <a:t>‹#›</a:t>
            </a:fld>
            <a:endParaRPr lang="en-GB"/>
          </a:p>
        </p:txBody>
      </p:sp>
    </p:spTree>
    <p:extLst>
      <p:ext uri="{BB962C8B-B14F-4D97-AF65-F5344CB8AC3E}">
        <p14:creationId xmlns:p14="http://schemas.microsoft.com/office/powerpoint/2010/main" val="378885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247107"/>
          </a:xfrm>
        </p:spPr>
        <p:txBody>
          <a:bodyPr/>
          <a:lstStyle/>
          <a:p>
            <a:r>
              <a:rPr lang="en-US"/>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0"/>
            <a:ext cx="504106" cy="365125"/>
          </a:xfrm>
        </p:spPr>
        <p:txBody>
          <a:bodyPr/>
          <a:lstStyle/>
          <a:p>
            <a:fld id="{DB05399D-BFB9-40A5-8248-B835006CC1BE}" type="slidenum">
              <a:rPr lang="en-GB" smtClean="0"/>
              <a:t>‹#›</a:t>
            </a:fld>
            <a:endParaRPr lang="en-GB" dirty="0"/>
          </a:p>
        </p:txBody>
      </p:sp>
    </p:spTree>
    <p:extLst>
      <p:ext uri="{BB962C8B-B14F-4D97-AF65-F5344CB8AC3E}">
        <p14:creationId xmlns:p14="http://schemas.microsoft.com/office/powerpoint/2010/main" val="3027439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DB05399D-BFB9-40A5-8248-B835006CC1BE}" type="slidenum">
              <a:rPr lang="en-GB" smtClean="0"/>
              <a:t>‹#›</a:t>
            </a:fld>
            <a:endParaRPr lang="en-GB"/>
          </a:p>
        </p:txBody>
      </p:sp>
    </p:spTree>
    <p:extLst>
      <p:ext uri="{BB962C8B-B14F-4D97-AF65-F5344CB8AC3E}">
        <p14:creationId xmlns:p14="http://schemas.microsoft.com/office/powerpoint/2010/main" val="2140606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05399D-BFB9-40A5-8248-B835006CC1BE}" type="slidenum">
              <a:rPr lang="en-GB" smtClean="0"/>
              <a:t>‹#›</a:t>
            </a:fld>
            <a:endParaRPr lang="en-GB"/>
          </a:p>
        </p:txBody>
      </p:sp>
    </p:spTree>
    <p:extLst>
      <p:ext uri="{BB962C8B-B14F-4D97-AF65-F5344CB8AC3E}">
        <p14:creationId xmlns:p14="http://schemas.microsoft.com/office/powerpoint/2010/main" val="13543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B05399D-BFB9-40A5-8248-B835006CC1BE}" type="slidenum">
              <a:rPr lang="en-GB" smtClean="0"/>
              <a:t>‹#›</a:t>
            </a:fld>
            <a:endParaRPr lang="en-GB"/>
          </a:p>
        </p:txBody>
      </p:sp>
    </p:spTree>
    <p:extLst>
      <p:ext uri="{BB962C8B-B14F-4D97-AF65-F5344CB8AC3E}">
        <p14:creationId xmlns:p14="http://schemas.microsoft.com/office/powerpoint/2010/main" val="84796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542CBCD-8E1E-4C77-B08F-7F643371A2EC}" type="datetimeFigureOut">
              <a:rPr lang="en-GB" smtClean="0"/>
              <a:t>28/05/2020</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DB05399D-BFB9-40A5-8248-B835006CC1BE}" type="slidenum">
              <a:rPr lang="en-GB" smtClean="0"/>
              <a:t>‹#›</a:t>
            </a:fld>
            <a:endParaRPr lang="en-GB"/>
          </a:p>
        </p:txBody>
      </p:sp>
    </p:spTree>
    <p:extLst>
      <p:ext uri="{BB962C8B-B14F-4D97-AF65-F5344CB8AC3E}">
        <p14:creationId xmlns:p14="http://schemas.microsoft.com/office/powerpoint/2010/main" val="2994201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1467315" y="6356350"/>
            <a:ext cx="5041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D75CF-66A2-4C85-A66F-B760F8751DB7}" type="slidenum">
              <a:rPr lang="en-GB" smtClean="0"/>
              <a:t>‹#›</a:t>
            </a:fld>
            <a:endParaRPr lang="en-GB"/>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62391636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veracode.com/directory/owasp-top-1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iki.openstack.org/wiki/CppCodingStandards" TargetMode="External"/><Relationship Id="rId2" Type="http://schemas.openxmlformats.org/officeDocument/2006/relationships/hyperlink" Target="https://www.gnu.org/prep/standards/standards.html" TargetMode="External"/><Relationship Id="rId1" Type="http://schemas.openxmlformats.org/officeDocument/2006/relationships/slideLayout" Target="../slideLayouts/slideLayout2.xml"/><Relationship Id="rId4" Type="http://schemas.openxmlformats.org/officeDocument/2006/relationships/hyperlink" Target="https://docs.openstack.org/hacking/latest/"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ie.gnu.org/prep/standards.html" TargetMode="External"/><Relationship Id="rId2" Type="http://schemas.openxmlformats.org/officeDocument/2006/relationships/hyperlink" Target="http://www.15seconds.com/issue/971018.htm" TargetMode="External"/><Relationship Id="rId1" Type="http://schemas.openxmlformats.org/officeDocument/2006/relationships/slideLayout" Target="../slideLayouts/slideLayout4.xml"/><Relationship Id="rId4" Type="http://schemas.openxmlformats.org/officeDocument/2006/relationships/hyperlink" Target="http://cs.bilgi.edu.tr/pages/standards_project/java_CodingStyle.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BCS Level 3 Certificate in Programming</a:t>
            </a:r>
            <a:endParaRPr lang="en-GB" dirty="0"/>
          </a:p>
        </p:txBody>
      </p:sp>
      <p:sp>
        <p:nvSpPr>
          <p:cNvPr id="3" name="Subtitle 2"/>
          <p:cNvSpPr>
            <a:spLocks noGrp="1"/>
          </p:cNvSpPr>
          <p:nvPr>
            <p:ph type="subTitle" idx="1"/>
          </p:nvPr>
        </p:nvSpPr>
        <p:spPr/>
        <p:txBody>
          <a:bodyPr/>
          <a:lstStyle/>
          <a:p>
            <a:r>
              <a:rPr lang="en-US" b="1" dirty="0"/>
              <a:t>QAN 603/1192/7</a:t>
            </a:r>
            <a:endParaRPr lang="en-GB" dirty="0"/>
          </a:p>
          <a:p>
            <a:endParaRPr lang="en-GB" dirty="0"/>
          </a:p>
        </p:txBody>
      </p:sp>
    </p:spTree>
    <p:extLst>
      <p:ext uri="{BB962C8B-B14F-4D97-AF65-F5344CB8AC3E}">
        <p14:creationId xmlns:p14="http://schemas.microsoft.com/office/powerpoint/2010/main" val="1029429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Consistent Design and Structure</a:t>
            </a:r>
            <a:endParaRPr lang="en-GB" dirty="0"/>
          </a:p>
        </p:txBody>
      </p:sp>
      <p:sp>
        <p:nvSpPr>
          <p:cNvPr id="3" name="Content Placeholder 2"/>
          <p:cNvSpPr>
            <a:spLocks noGrp="1"/>
          </p:cNvSpPr>
          <p:nvPr>
            <p:ph idx="1"/>
          </p:nvPr>
        </p:nvSpPr>
        <p:spPr/>
        <p:txBody>
          <a:bodyPr/>
          <a:lstStyle/>
          <a:p>
            <a:r>
              <a:rPr lang="en-GB" dirty="0"/>
              <a:t>The design of your program is different to the design of the interface</a:t>
            </a:r>
          </a:p>
          <a:p>
            <a:r>
              <a:rPr lang="en-GB" dirty="0"/>
              <a:t>Your program requires:</a:t>
            </a:r>
          </a:p>
          <a:p>
            <a:pPr lvl="1"/>
            <a:r>
              <a:rPr lang="en-GB" dirty="0"/>
              <a:t> a consistent naming convention</a:t>
            </a:r>
          </a:p>
          <a:p>
            <a:pPr lvl="1"/>
            <a:r>
              <a:rPr lang="en-GB" dirty="0"/>
              <a:t>consistent indentation </a:t>
            </a:r>
          </a:p>
          <a:p>
            <a:pPr lvl="1"/>
            <a:r>
              <a:rPr lang="en-GB" dirty="0"/>
              <a:t>consistent commenting</a:t>
            </a:r>
          </a:p>
        </p:txBody>
      </p:sp>
    </p:spTree>
    <p:extLst>
      <p:ext uri="{BB962C8B-B14F-4D97-AF65-F5344CB8AC3E}">
        <p14:creationId xmlns:p14="http://schemas.microsoft.com/office/powerpoint/2010/main" val="3130251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Secure Code</a:t>
            </a:r>
          </a:p>
        </p:txBody>
      </p:sp>
      <p:sp>
        <p:nvSpPr>
          <p:cNvPr id="3" name="Content Placeholder 2"/>
          <p:cNvSpPr>
            <a:spLocks noGrp="1"/>
          </p:cNvSpPr>
          <p:nvPr>
            <p:ph idx="1"/>
          </p:nvPr>
        </p:nvSpPr>
        <p:spPr>
          <a:xfrm>
            <a:off x="680322" y="1711230"/>
            <a:ext cx="9613861" cy="4954265"/>
          </a:xfrm>
        </p:spPr>
        <p:txBody>
          <a:bodyPr>
            <a:normAutofit fontScale="62500" lnSpcReduction="20000"/>
          </a:bodyPr>
          <a:lstStyle/>
          <a:p>
            <a:pPr marL="0" indent="0">
              <a:buNone/>
            </a:pPr>
            <a:r>
              <a:rPr lang="en-GB" b="1" dirty="0"/>
              <a:t>Top 10 Secure Coding Practices</a:t>
            </a:r>
          </a:p>
          <a:p>
            <a:r>
              <a:rPr lang="en-GB" dirty="0"/>
              <a:t>Validate input. </a:t>
            </a:r>
          </a:p>
          <a:p>
            <a:pPr lvl="1"/>
            <a:r>
              <a:rPr lang="en-GB" dirty="0"/>
              <a:t>Validate input from all untrusted data sources. Proper input validation can eliminate the vast majority of software vulnerabilities. Be suspicious of most external data sources, including command line arguments, network interfaces, environmental variables, and user controlled files [</a:t>
            </a:r>
            <a:r>
              <a:rPr lang="en-GB" dirty="0" err="1"/>
              <a:t>Seacord</a:t>
            </a:r>
            <a:r>
              <a:rPr lang="en-GB" dirty="0"/>
              <a:t> 05].</a:t>
            </a:r>
          </a:p>
          <a:p>
            <a:r>
              <a:rPr lang="en-GB" dirty="0"/>
              <a:t>Heed compiler warnings. </a:t>
            </a:r>
          </a:p>
          <a:p>
            <a:pPr lvl="1"/>
            <a:r>
              <a:rPr lang="en-GB" dirty="0"/>
              <a:t>Compile code using the highest warning level available for your compiler and eliminate warnings by modifying the code [C MSC00-A, C++ MSC00-A]. Use static and dynamic analysis tools to detect and eliminate additional security flaws.</a:t>
            </a:r>
          </a:p>
          <a:p>
            <a:r>
              <a:rPr lang="en-GB" dirty="0"/>
              <a:t>Architect and design for security policies. </a:t>
            </a:r>
          </a:p>
          <a:p>
            <a:pPr lvl="1"/>
            <a:r>
              <a:rPr lang="en-GB" dirty="0"/>
              <a:t>Create a software architecture and design your software to implement and enforce security policies. For example, if your system requires different privileges at different times, consider dividing the system into distinct intercommunicating subsystems, each with an appropriate privilege set.</a:t>
            </a:r>
          </a:p>
          <a:p>
            <a:r>
              <a:rPr lang="en-GB" dirty="0"/>
              <a:t>Keep it simple. </a:t>
            </a:r>
          </a:p>
          <a:p>
            <a:pPr lvl="1"/>
            <a:r>
              <a:rPr lang="en-GB" dirty="0"/>
              <a:t>Keep the design as simple and small as possible [</a:t>
            </a:r>
            <a:r>
              <a:rPr lang="en-GB" dirty="0" err="1"/>
              <a:t>Saltzer</a:t>
            </a:r>
            <a:r>
              <a:rPr lang="en-GB" dirty="0"/>
              <a:t> 74, </a:t>
            </a:r>
            <a:r>
              <a:rPr lang="en-GB" dirty="0" err="1"/>
              <a:t>Saltzer</a:t>
            </a:r>
            <a:r>
              <a:rPr lang="en-GB" dirty="0"/>
              <a:t> 75]. Complex designs increase the likelihood that errors will be made in their implementation, configuration, and use. Additionally, the effort required to achieve an appropriate level of assurance increases dramatically as security mechanisms become more complex.</a:t>
            </a:r>
          </a:p>
          <a:p>
            <a:r>
              <a:rPr lang="en-GB" dirty="0"/>
              <a:t>Default deny. </a:t>
            </a:r>
          </a:p>
          <a:p>
            <a:pPr lvl="1"/>
            <a:r>
              <a:rPr lang="en-GB" dirty="0"/>
              <a:t>Base access decisions on permission rather than exclusion. This means that, by default, access is denied and the protection scheme identifies conditions under which access is permitted [</a:t>
            </a:r>
            <a:r>
              <a:rPr lang="en-GB" dirty="0" err="1"/>
              <a:t>Saltzer</a:t>
            </a:r>
            <a:r>
              <a:rPr lang="en-GB" dirty="0"/>
              <a:t> 74, </a:t>
            </a:r>
            <a:r>
              <a:rPr lang="en-GB" dirty="0" err="1"/>
              <a:t>Saltzer</a:t>
            </a:r>
            <a:r>
              <a:rPr lang="en-GB" dirty="0"/>
              <a:t> 75].</a:t>
            </a:r>
          </a:p>
        </p:txBody>
      </p:sp>
    </p:spTree>
    <p:extLst>
      <p:ext uri="{BB962C8B-B14F-4D97-AF65-F5344CB8AC3E}">
        <p14:creationId xmlns:p14="http://schemas.microsoft.com/office/powerpoint/2010/main" val="3385603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Secure Code</a:t>
            </a:r>
          </a:p>
        </p:txBody>
      </p:sp>
      <p:sp>
        <p:nvSpPr>
          <p:cNvPr id="3" name="Content Placeholder 2"/>
          <p:cNvSpPr>
            <a:spLocks noGrp="1"/>
          </p:cNvSpPr>
          <p:nvPr>
            <p:ph idx="1"/>
          </p:nvPr>
        </p:nvSpPr>
        <p:spPr>
          <a:xfrm>
            <a:off x="680321" y="1727272"/>
            <a:ext cx="9613861" cy="4793843"/>
          </a:xfrm>
        </p:spPr>
        <p:txBody>
          <a:bodyPr>
            <a:normAutofit fontScale="25000" lnSpcReduction="20000"/>
          </a:bodyPr>
          <a:lstStyle/>
          <a:p>
            <a:pPr marL="0" indent="0">
              <a:buNone/>
            </a:pPr>
            <a:r>
              <a:rPr lang="en-GB" sz="8000" dirty="0"/>
              <a:t>Top 10 </a:t>
            </a:r>
            <a:r>
              <a:rPr lang="en-GB" sz="8000" b="1" dirty="0"/>
              <a:t>Secure Coding Practices (cont.)</a:t>
            </a:r>
            <a:endParaRPr lang="en-GB" sz="8000" dirty="0"/>
          </a:p>
          <a:p>
            <a:r>
              <a:rPr lang="en-GB" sz="5600" dirty="0"/>
              <a:t>Adhere to the principle of least privilege. </a:t>
            </a:r>
          </a:p>
          <a:p>
            <a:pPr lvl="1"/>
            <a:r>
              <a:rPr lang="en-GB" sz="5200" dirty="0"/>
              <a:t>Every process should execute with the </a:t>
            </a:r>
            <a:r>
              <a:rPr lang="en-GB" sz="5200" dirty="0" err="1"/>
              <a:t>the</a:t>
            </a:r>
            <a:r>
              <a:rPr lang="en-GB" sz="5200" dirty="0"/>
              <a:t> least set of privileges necessary to complete the job. Any elevated permission should only be accessed for the least amount of time required to complete the privileged task. This approach reduces the opportunities an attacker has to execute arbitrary code with elevated privileges [</a:t>
            </a:r>
            <a:r>
              <a:rPr lang="en-GB" sz="5200" dirty="0" err="1"/>
              <a:t>Saltzer</a:t>
            </a:r>
            <a:r>
              <a:rPr lang="en-GB" sz="5200" dirty="0"/>
              <a:t> 74, </a:t>
            </a:r>
            <a:r>
              <a:rPr lang="en-GB" sz="5200" dirty="0" err="1"/>
              <a:t>Saltzer</a:t>
            </a:r>
            <a:r>
              <a:rPr lang="en-GB" sz="5200" dirty="0"/>
              <a:t> 75].</a:t>
            </a:r>
          </a:p>
          <a:p>
            <a:r>
              <a:rPr lang="en-GB" sz="5600" dirty="0"/>
              <a:t>Sanitize data sent to other systems. </a:t>
            </a:r>
          </a:p>
          <a:p>
            <a:pPr lvl="1"/>
            <a:r>
              <a:rPr lang="en-GB" sz="5200" dirty="0"/>
              <a:t>Sanitize all data passed to complex subsystems [C STR02-A] such as command shells, relational databases, and commercial off-the-shelf (COTS) components. Attackers may be able to invoke unused functionality in these components through the use of SQL, command, or other injection attacks. This is not necessarily an input validation problem because the complex subsystem being invoked does not understand the context in which the call is made. Because the calling process understands the context, it is responsible for sanitizing the data before invoking the subsystem.</a:t>
            </a:r>
          </a:p>
          <a:p>
            <a:r>
              <a:rPr lang="en-GB" sz="5600" dirty="0"/>
              <a:t>Practice defence in depth.</a:t>
            </a:r>
          </a:p>
          <a:p>
            <a:pPr lvl="1"/>
            <a:r>
              <a:rPr lang="en-GB" sz="5200" dirty="0"/>
              <a:t>Manage risk with multiple defensive strategies, so that if one layer of </a:t>
            </a:r>
            <a:r>
              <a:rPr lang="en-GB" sz="5200" dirty="0" err="1"/>
              <a:t>defense</a:t>
            </a:r>
            <a:r>
              <a:rPr lang="en-GB" sz="5200" dirty="0"/>
              <a:t> turns out to be inadequate, another layer of defence can prevent a security flaw from becoming an exploitable vulnerability and/or limit the consequences of a successful exploit. For example, combining secure programming techniques with secure runtime environments should reduce the likelihood that vulnerabilities remaining in the code at deployment time can be exploited in the operational environment [</a:t>
            </a:r>
            <a:r>
              <a:rPr lang="en-GB" sz="5200" dirty="0" err="1"/>
              <a:t>Seacord</a:t>
            </a:r>
            <a:r>
              <a:rPr lang="en-GB" sz="5200" dirty="0"/>
              <a:t> 05].</a:t>
            </a:r>
          </a:p>
          <a:p>
            <a:r>
              <a:rPr lang="en-GB" sz="5600" dirty="0"/>
              <a:t>Use effective quality assurance techniques. </a:t>
            </a:r>
          </a:p>
          <a:p>
            <a:pPr lvl="1"/>
            <a:r>
              <a:rPr lang="en-GB" sz="5200" dirty="0"/>
              <a:t>Good quality assurance techniques can be effective in identifying and eliminating vulnerabilities. Fuzz testing, penetration testing, and source code audits should all be incorporated as part of an effective quality assurance program. Independent security reviews can lead to more secure systems. External reviewers bring an independent perspective; for example, in identifying and correcting invalid assumptions [</a:t>
            </a:r>
            <a:r>
              <a:rPr lang="en-GB" sz="5200" dirty="0" err="1"/>
              <a:t>Seacord</a:t>
            </a:r>
            <a:r>
              <a:rPr lang="en-GB" sz="5200" dirty="0"/>
              <a:t> 05].</a:t>
            </a:r>
          </a:p>
          <a:p>
            <a:r>
              <a:rPr lang="en-GB" sz="5600" dirty="0"/>
              <a:t>Adopt a secure coding standard. </a:t>
            </a:r>
          </a:p>
          <a:p>
            <a:pPr lvl="1"/>
            <a:r>
              <a:rPr lang="en-GB" sz="5200" dirty="0"/>
              <a:t>Develop and/or apply a secure coding standard for your target development language and platform.</a:t>
            </a:r>
          </a:p>
          <a:p>
            <a:pPr marL="457200" lvl="1" indent="0">
              <a:buNone/>
            </a:pPr>
            <a:endParaRPr lang="en-GB" dirty="0"/>
          </a:p>
        </p:txBody>
      </p:sp>
    </p:spTree>
    <p:extLst>
      <p:ext uri="{BB962C8B-B14F-4D97-AF65-F5344CB8AC3E}">
        <p14:creationId xmlns:p14="http://schemas.microsoft.com/office/powerpoint/2010/main" val="3848237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Good Software Coding Principles And Practices</a:t>
            </a:r>
            <a:endParaRPr lang="en-GB" dirty="0"/>
          </a:p>
        </p:txBody>
      </p:sp>
      <p:sp>
        <p:nvSpPr>
          <p:cNvPr id="3" name="Content Placeholder 2"/>
          <p:cNvSpPr>
            <a:spLocks noGrp="1"/>
          </p:cNvSpPr>
          <p:nvPr>
            <p:ph idx="1"/>
          </p:nvPr>
        </p:nvSpPr>
        <p:spPr/>
        <p:txBody>
          <a:bodyPr/>
          <a:lstStyle/>
          <a:p>
            <a:r>
              <a:rPr lang="en-GB" dirty="0"/>
              <a:t>Here we are going to look at the following:</a:t>
            </a:r>
          </a:p>
          <a:p>
            <a:pPr lvl="2"/>
            <a:r>
              <a:rPr lang="en-US" dirty="0"/>
              <a:t>the basic common principles</a:t>
            </a:r>
            <a:endParaRPr lang="en-GB" dirty="0"/>
          </a:p>
          <a:p>
            <a:pPr lvl="3"/>
            <a:r>
              <a:rPr lang="en-US" dirty="0"/>
              <a:t>DRY (don’t repeat yourself)</a:t>
            </a:r>
            <a:endParaRPr lang="en-GB" dirty="0"/>
          </a:p>
          <a:p>
            <a:pPr lvl="2"/>
            <a:r>
              <a:rPr lang="en-US" dirty="0"/>
              <a:t>defensive programming</a:t>
            </a:r>
            <a:endParaRPr lang="en-GB" dirty="0"/>
          </a:p>
          <a:p>
            <a:pPr lvl="2"/>
            <a:r>
              <a:rPr lang="en-US" dirty="0"/>
              <a:t>commenting</a:t>
            </a:r>
            <a:endParaRPr lang="en-GB" dirty="0"/>
          </a:p>
          <a:p>
            <a:pPr lvl="2"/>
            <a:r>
              <a:rPr lang="en-US" dirty="0"/>
              <a:t>refactoring</a:t>
            </a:r>
            <a:endParaRPr lang="en-GB" dirty="0"/>
          </a:p>
          <a:p>
            <a:pPr lvl="2"/>
            <a:r>
              <a:rPr lang="en-US" dirty="0"/>
              <a:t>patterns / anti-patterns</a:t>
            </a:r>
            <a:endParaRPr lang="en-GB" dirty="0"/>
          </a:p>
        </p:txBody>
      </p:sp>
    </p:spTree>
    <p:extLst>
      <p:ext uri="{BB962C8B-B14F-4D97-AF65-F5344CB8AC3E}">
        <p14:creationId xmlns:p14="http://schemas.microsoft.com/office/powerpoint/2010/main" val="451758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Common Principles</a:t>
            </a:r>
            <a:endParaRPr lang="en-GB" dirty="0"/>
          </a:p>
        </p:txBody>
      </p:sp>
      <p:sp>
        <p:nvSpPr>
          <p:cNvPr id="3" name="Content Placeholder 2"/>
          <p:cNvSpPr>
            <a:spLocks noGrp="1"/>
          </p:cNvSpPr>
          <p:nvPr>
            <p:ph idx="1"/>
          </p:nvPr>
        </p:nvSpPr>
        <p:spPr/>
        <p:txBody>
          <a:bodyPr/>
          <a:lstStyle/>
          <a:p>
            <a:r>
              <a:rPr lang="en-GB" dirty="0"/>
              <a:t>Don’t Repeat Yourself (DRY) is a software development principle, the main aim of which is to reduce repetition of code.</a:t>
            </a:r>
          </a:p>
          <a:p>
            <a:r>
              <a:rPr lang="en-GB" dirty="0"/>
              <a:t>Write Everything Twice (WET) is a cheeky abbreviation to mean the opposite i.e. code that doesn’t adhere to DRY principle.</a:t>
            </a:r>
          </a:p>
          <a:p>
            <a:r>
              <a:rPr lang="en-GB" dirty="0"/>
              <a:t>It is quite obvious which one of the two should all developers be aiming for.</a:t>
            </a:r>
          </a:p>
          <a:p>
            <a:endParaRPr lang="en-GB" dirty="0"/>
          </a:p>
        </p:txBody>
      </p:sp>
    </p:spTree>
    <p:extLst>
      <p:ext uri="{BB962C8B-B14F-4D97-AF65-F5344CB8AC3E}">
        <p14:creationId xmlns:p14="http://schemas.microsoft.com/office/powerpoint/2010/main" val="2008938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DRY</a:t>
            </a:r>
          </a:p>
        </p:txBody>
      </p:sp>
      <p:sp>
        <p:nvSpPr>
          <p:cNvPr id="3" name="Content Placeholder 2"/>
          <p:cNvSpPr>
            <a:spLocks noGrp="1"/>
          </p:cNvSpPr>
          <p:nvPr>
            <p:ph idx="1"/>
          </p:nvPr>
        </p:nvSpPr>
        <p:spPr/>
        <p:txBody>
          <a:bodyPr>
            <a:noAutofit/>
          </a:bodyPr>
          <a:lstStyle/>
          <a:p>
            <a:pPr marL="0" indent="0">
              <a:buNone/>
            </a:pPr>
            <a:r>
              <a:rPr lang="en-GB" sz="2000" b="1" dirty="0">
                <a:latin typeface="MV Boli" panose="02000500030200090000" pitchFamily="2" charset="0"/>
                <a:cs typeface="MV Boli" panose="02000500030200090000" pitchFamily="2" charset="0"/>
              </a:rPr>
              <a:t>//get the current Subject</a:t>
            </a:r>
          </a:p>
          <a:p>
            <a:pPr marL="0" indent="0">
              <a:buNone/>
            </a:pPr>
            <a:r>
              <a:rPr lang="en-GB" sz="2000" b="1" dirty="0">
                <a:latin typeface="MV Boli" panose="02000500030200090000" pitchFamily="2" charset="0"/>
                <a:cs typeface="MV Boli" panose="02000500030200090000" pitchFamily="2" charset="0"/>
              </a:rPr>
              <a:t>Subject </a:t>
            </a:r>
            <a:r>
              <a:rPr lang="en-GB" sz="2000" b="1" dirty="0" err="1">
                <a:latin typeface="MV Boli" panose="02000500030200090000" pitchFamily="2" charset="0"/>
                <a:cs typeface="MV Boli" panose="02000500030200090000" pitchFamily="2" charset="0"/>
              </a:rPr>
              <a:t>currentUser</a:t>
            </a:r>
            <a:r>
              <a:rPr lang="en-GB" sz="2000" b="1" dirty="0">
                <a:latin typeface="MV Boli" panose="02000500030200090000" pitchFamily="2" charset="0"/>
                <a:cs typeface="MV Boli" panose="02000500030200090000" pitchFamily="2" charset="0"/>
              </a:rPr>
              <a:t> = </a:t>
            </a:r>
            <a:r>
              <a:rPr lang="en-GB" sz="2000" b="1" dirty="0" err="1">
                <a:latin typeface="MV Boli" panose="02000500030200090000" pitchFamily="2" charset="0"/>
                <a:cs typeface="MV Boli" panose="02000500030200090000" pitchFamily="2" charset="0"/>
              </a:rPr>
              <a:t>context.getSubject</a:t>
            </a:r>
            <a:r>
              <a:rPr lang="en-GB" sz="2000" b="1" dirty="0">
                <a:latin typeface="MV Boli" panose="02000500030200090000" pitchFamily="2" charset="0"/>
                <a:cs typeface="MV Boli" panose="02000500030200090000" pitchFamily="2" charset="0"/>
              </a:rPr>
              <a:t>();</a:t>
            </a:r>
          </a:p>
          <a:p>
            <a:pPr marL="0" indent="0">
              <a:buNone/>
            </a:pPr>
            <a:r>
              <a:rPr lang="en-GB" sz="2000" b="1" dirty="0">
                <a:latin typeface="MV Boli" panose="02000500030200090000" pitchFamily="2" charset="0"/>
                <a:cs typeface="MV Boli" panose="02000500030200090000" pitchFamily="2" charset="0"/>
              </a:rPr>
              <a:t>if (</a:t>
            </a:r>
            <a:r>
              <a:rPr lang="en-GB" sz="2000" b="1" dirty="0" err="1">
                <a:latin typeface="MV Boli" panose="02000500030200090000" pitchFamily="2" charset="0"/>
                <a:cs typeface="MV Boli" panose="02000500030200090000" pitchFamily="2" charset="0"/>
              </a:rPr>
              <a:t>isPermitted</a:t>
            </a:r>
            <a:r>
              <a:rPr lang="en-GB" sz="2000" b="1" dirty="0">
                <a:latin typeface="MV Boli" panose="02000500030200090000" pitchFamily="2" charset="0"/>
                <a:cs typeface="MV Boli" panose="02000500030200090000" pitchFamily="2" charset="0"/>
              </a:rPr>
              <a:t>(</a:t>
            </a:r>
            <a:r>
              <a:rPr lang="en-GB" sz="2000" b="1" dirty="0" err="1">
                <a:latin typeface="MV Boli" panose="02000500030200090000" pitchFamily="2" charset="0"/>
                <a:cs typeface="MV Boli" panose="02000500030200090000" pitchFamily="2" charset="0"/>
              </a:rPr>
              <a:t>currentUser</a:t>
            </a:r>
            <a:r>
              <a:rPr lang="en-GB" sz="2000" b="1" dirty="0">
                <a:latin typeface="MV Boli" panose="02000500030200090000" pitchFamily="2" charset="0"/>
                <a:cs typeface="MV Boli" panose="02000500030200090000" pitchFamily="2" charset="0"/>
              </a:rPr>
              <a:t>)) {</a:t>
            </a:r>
          </a:p>
          <a:p>
            <a:pPr marL="0" indent="0">
              <a:buNone/>
            </a:pPr>
            <a:r>
              <a:rPr lang="en-GB" sz="2000" b="1" dirty="0">
                <a:latin typeface="MV Boli" panose="02000500030200090000" pitchFamily="2" charset="0"/>
                <a:cs typeface="MV Boli" panose="02000500030200090000" pitchFamily="2" charset="0"/>
              </a:rPr>
              <a:t>    //allow execution of </a:t>
            </a:r>
            <a:r>
              <a:rPr lang="en-GB" sz="2000" b="1" dirty="0" err="1">
                <a:latin typeface="MV Boli" panose="02000500030200090000" pitchFamily="2" charset="0"/>
                <a:cs typeface="MV Boli" panose="02000500030200090000" pitchFamily="2" charset="0"/>
              </a:rPr>
              <a:t>deletePage</a:t>
            </a:r>
            <a:endParaRPr lang="en-GB" sz="2000" b="1" dirty="0">
              <a:latin typeface="MV Boli" panose="02000500030200090000" pitchFamily="2" charset="0"/>
              <a:cs typeface="MV Boli" panose="02000500030200090000" pitchFamily="2" charset="0"/>
            </a:endParaRPr>
          </a:p>
          <a:p>
            <a:pPr marL="0" indent="0">
              <a:buNone/>
            </a:pPr>
            <a:r>
              <a:rPr lang="en-GB" sz="2000" b="1" dirty="0">
                <a:latin typeface="MV Boli" panose="02000500030200090000" pitchFamily="2" charset="0"/>
                <a:cs typeface="MV Boli" panose="02000500030200090000" pitchFamily="2" charset="0"/>
              </a:rPr>
              <a:t>} else {</a:t>
            </a:r>
          </a:p>
          <a:p>
            <a:pPr marL="0" indent="0">
              <a:buNone/>
            </a:pPr>
            <a:r>
              <a:rPr lang="en-GB" sz="2000" b="1" dirty="0">
                <a:latin typeface="MV Boli" panose="02000500030200090000" pitchFamily="2" charset="0"/>
                <a:cs typeface="MV Boli" panose="02000500030200090000" pitchFamily="2" charset="0"/>
              </a:rPr>
              <a:t>    //block execution</a:t>
            </a:r>
          </a:p>
          <a:p>
            <a:pPr marL="0" indent="0">
              <a:buNone/>
            </a:pPr>
            <a:r>
              <a:rPr lang="en-GB" sz="2000" b="1" dirty="0">
                <a:latin typeface="MV Boli" panose="02000500030200090000" pitchFamily="2" charset="0"/>
                <a:cs typeface="MV Boli" panose="02000500030200090000" pitchFamily="2" charset="0"/>
              </a:rPr>
              <a:t>}</a:t>
            </a:r>
          </a:p>
        </p:txBody>
      </p:sp>
    </p:spTree>
    <p:extLst>
      <p:ext uri="{BB962C8B-B14F-4D97-AF65-F5344CB8AC3E}">
        <p14:creationId xmlns:p14="http://schemas.microsoft.com/office/powerpoint/2010/main" val="2508996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Advantages of DRY</a:t>
            </a:r>
            <a:endParaRPr lang="en-GB" dirty="0"/>
          </a:p>
        </p:txBody>
      </p:sp>
      <p:sp>
        <p:nvSpPr>
          <p:cNvPr id="3" name="Content Placeholder 2"/>
          <p:cNvSpPr>
            <a:spLocks noGrp="1"/>
          </p:cNvSpPr>
          <p:nvPr>
            <p:ph idx="1"/>
          </p:nvPr>
        </p:nvSpPr>
        <p:spPr/>
        <p:txBody>
          <a:bodyPr/>
          <a:lstStyle/>
          <a:p>
            <a:r>
              <a:rPr lang="en-GB" dirty="0"/>
              <a:t>Maintainability</a:t>
            </a:r>
          </a:p>
          <a:p>
            <a:r>
              <a:rPr lang="en-GB" dirty="0"/>
              <a:t>Readability</a:t>
            </a:r>
          </a:p>
          <a:p>
            <a:r>
              <a:rPr lang="en-GB" dirty="0"/>
              <a:t>Reuse</a:t>
            </a:r>
          </a:p>
          <a:p>
            <a:r>
              <a:rPr lang="en-GB" dirty="0"/>
              <a:t>Cost</a:t>
            </a:r>
          </a:p>
          <a:p>
            <a:r>
              <a:rPr lang="en-GB" dirty="0"/>
              <a:t>Testing</a:t>
            </a:r>
          </a:p>
        </p:txBody>
      </p:sp>
    </p:spTree>
    <p:extLst>
      <p:ext uri="{BB962C8B-B14F-4D97-AF65-F5344CB8AC3E}">
        <p14:creationId xmlns:p14="http://schemas.microsoft.com/office/powerpoint/2010/main" val="2162298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Caution</a:t>
            </a:r>
          </a:p>
        </p:txBody>
      </p:sp>
      <p:sp>
        <p:nvSpPr>
          <p:cNvPr id="3" name="Content Placeholder 2"/>
          <p:cNvSpPr>
            <a:spLocks noGrp="1"/>
          </p:cNvSpPr>
          <p:nvPr>
            <p:ph idx="1"/>
          </p:nvPr>
        </p:nvSpPr>
        <p:spPr/>
        <p:txBody>
          <a:bodyPr>
            <a:normAutofit fontScale="92500"/>
          </a:bodyPr>
          <a:lstStyle/>
          <a:p>
            <a:r>
              <a:rPr lang="en-GB" dirty="0"/>
              <a:t>With all the advantages of using DRY, there are some pitfalls though.</a:t>
            </a:r>
          </a:p>
          <a:p>
            <a:endParaRPr lang="en-GB" dirty="0"/>
          </a:p>
          <a:p>
            <a:r>
              <a:rPr lang="en-GB" dirty="0"/>
              <a:t>Not all code needs to be merged into one piece. Some times 2 pieces of code can look similar but with subtle differences. When to merge these prices of code into one and when to leave them separated needs to be thought over carefully.</a:t>
            </a:r>
          </a:p>
          <a:p>
            <a:r>
              <a:rPr lang="en-GB" dirty="0"/>
              <a:t>If the code is “over dried”, it becomes difficult to read and understand. I have also seen developers trying to apply DRY principles even when there is only one instance of a block of code. While I appreciate their thinking and foresight into making the code better and reusable, I wouldn’t bother to make the code follow DRY principle until the situation to re-use it is needed.</a:t>
            </a:r>
          </a:p>
          <a:p>
            <a:r>
              <a:rPr lang="en-GB" dirty="0"/>
              <a:t>Often missed, DRY is not to be limited to just the code. It is to be applied in equal measure to database design, documentation, testing code etc.</a:t>
            </a:r>
          </a:p>
          <a:p>
            <a:endParaRPr lang="en-GB" dirty="0"/>
          </a:p>
        </p:txBody>
      </p:sp>
    </p:spTree>
    <p:extLst>
      <p:ext uri="{BB962C8B-B14F-4D97-AF65-F5344CB8AC3E}">
        <p14:creationId xmlns:p14="http://schemas.microsoft.com/office/powerpoint/2010/main" val="2771996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Defensive Programming</a:t>
            </a:r>
          </a:p>
        </p:txBody>
      </p:sp>
      <p:sp>
        <p:nvSpPr>
          <p:cNvPr id="3" name="Content Placeholder 2"/>
          <p:cNvSpPr>
            <a:spLocks noGrp="1"/>
          </p:cNvSpPr>
          <p:nvPr>
            <p:ph idx="1"/>
          </p:nvPr>
        </p:nvSpPr>
        <p:spPr/>
        <p:txBody>
          <a:bodyPr/>
          <a:lstStyle/>
          <a:p>
            <a:r>
              <a:rPr lang="en-GB" dirty="0"/>
              <a:t>Defensive programming is a form of defensive design intended to ensure the continuing function of a piece of software under unforeseen circumstances. Defensive programming practices are often used where high availability, safety or security is needed  — Wikipedia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8821" y="4283242"/>
            <a:ext cx="3793958" cy="2371224"/>
          </a:xfrm>
          <a:prstGeom prst="rect">
            <a:avLst/>
          </a:prstGeom>
        </p:spPr>
      </p:pic>
    </p:spTree>
    <p:extLst>
      <p:ext uri="{BB962C8B-B14F-4D97-AF65-F5344CB8AC3E}">
        <p14:creationId xmlns:p14="http://schemas.microsoft.com/office/powerpoint/2010/main" val="3305687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Defensive Code</a:t>
            </a:r>
          </a:p>
        </p:txBody>
      </p:sp>
      <p:sp>
        <p:nvSpPr>
          <p:cNvPr id="3" name="Content Placeholder 2"/>
          <p:cNvSpPr>
            <a:spLocks noGrp="1"/>
          </p:cNvSpPr>
          <p:nvPr>
            <p:ph idx="1"/>
          </p:nvPr>
        </p:nvSpPr>
        <p:spPr/>
        <p:txBody>
          <a:bodyPr/>
          <a:lstStyle/>
          <a:p>
            <a:r>
              <a:rPr lang="en-GB" dirty="0"/>
              <a:t>Never trust user input</a:t>
            </a:r>
          </a:p>
          <a:p>
            <a:pPr lvl="1"/>
            <a:r>
              <a:rPr lang="en-GB" dirty="0"/>
              <a:t>Assume always you’re going to receive something you don’t expect. This should be your approach as a defensive programmer, against user input, or in general things coming into your system. </a:t>
            </a:r>
          </a:p>
          <a:p>
            <a:r>
              <a:rPr lang="en-GB" dirty="0"/>
              <a:t>Use database abstraction</a:t>
            </a:r>
          </a:p>
          <a:p>
            <a:pPr lvl="1"/>
            <a:r>
              <a:rPr lang="en-GB" dirty="0"/>
              <a:t>The first of </a:t>
            </a:r>
            <a:r>
              <a:rPr lang="en-GB" dirty="0">
                <a:hlinkClick r:id="rId2"/>
              </a:rPr>
              <a:t>OWASP Top 10 Security Vulnerabilities</a:t>
            </a:r>
            <a:r>
              <a:rPr lang="en-GB" dirty="0"/>
              <a:t> is Injection. That means someone (a lot of people out there) is yet not using secure tools to query their databases. Please use Database Abstraction packages and libraries. In PHP you can use PDO to ensure basic injection protection</a:t>
            </a:r>
          </a:p>
          <a:p>
            <a:r>
              <a:rPr lang="en-GB" dirty="0"/>
              <a:t>Don’t re-invent the wheel</a:t>
            </a:r>
          </a:p>
        </p:txBody>
      </p:sp>
    </p:spTree>
    <p:extLst>
      <p:ext uri="{BB962C8B-B14F-4D97-AF65-F5344CB8AC3E}">
        <p14:creationId xmlns:p14="http://schemas.microsoft.com/office/powerpoint/2010/main" val="1931635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Learning outcomes</a:t>
            </a:r>
            <a:endParaRPr lang="en-GB" dirty="0"/>
          </a:p>
        </p:txBody>
      </p:sp>
      <p:sp>
        <p:nvSpPr>
          <p:cNvPr id="3" name="Content Placeholder 2"/>
          <p:cNvSpPr>
            <a:spLocks noGrp="1"/>
          </p:cNvSpPr>
          <p:nvPr>
            <p:ph idx="1"/>
          </p:nvPr>
        </p:nvSpPr>
        <p:spPr/>
        <p:txBody>
          <a:bodyPr>
            <a:normAutofit/>
          </a:bodyPr>
          <a:lstStyle/>
          <a:p>
            <a:pPr marL="0" lvl="0" indent="0">
              <a:buNone/>
            </a:pPr>
            <a:r>
              <a:rPr lang="en-US" b="1" dirty="0"/>
              <a:t>7 Following good coding practices (12.5%, K2) </a:t>
            </a:r>
            <a:endParaRPr lang="en-GB" dirty="0"/>
          </a:p>
          <a:p>
            <a:pPr marL="0" indent="0">
              <a:buNone/>
            </a:pPr>
            <a:r>
              <a:rPr lang="en-US" dirty="0"/>
              <a:t>Understand why there is a need to follow good coding practices.</a:t>
            </a:r>
            <a:endParaRPr lang="en-GB" dirty="0"/>
          </a:p>
          <a:p>
            <a:r>
              <a:rPr lang="en-US" dirty="0"/>
              <a:t> </a:t>
            </a:r>
            <a:endParaRPr lang="en-GB" dirty="0"/>
          </a:p>
          <a:p>
            <a:pPr marL="0" indent="0">
              <a:buNone/>
            </a:pPr>
            <a:r>
              <a:rPr lang="en-US" dirty="0"/>
              <a:t>7.1 Explain the importance of good coding practice</a:t>
            </a:r>
          </a:p>
          <a:p>
            <a:pPr marL="0" indent="0">
              <a:buNone/>
            </a:pPr>
            <a:r>
              <a:rPr lang="en-US" dirty="0"/>
              <a:t>7.2 Explain the purpose of good software coding principles and practices</a:t>
            </a:r>
          </a:p>
          <a:p>
            <a:pPr marL="0" indent="0">
              <a:buNone/>
            </a:pPr>
            <a:r>
              <a:rPr lang="en-US" dirty="0"/>
              <a:t>7.3 Understand that there are a range of open and </a:t>
            </a:r>
            <a:r>
              <a:rPr lang="en-US" dirty="0" err="1"/>
              <a:t>organisational</a:t>
            </a:r>
            <a:r>
              <a:rPr lang="en-US" dirty="0"/>
              <a:t> coding standards and where to source them</a:t>
            </a:r>
            <a:endParaRPr lang="en-GB" dirty="0"/>
          </a:p>
          <a:p>
            <a:pPr marL="0" indent="0">
              <a:buNone/>
            </a:pPr>
            <a:endParaRPr lang="en-GB" sz="2800" dirty="0"/>
          </a:p>
        </p:txBody>
      </p:sp>
    </p:spTree>
    <p:extLst>
      <p:ext uri="{BB962C8B-B14F-4D97-AF65-F5344CB8AC3E}">
        <p14:creationId xmlns:p14="http://schemas.microsoft.com/office/powerpoint/2010/main" val="3984455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Commenting</a:t>
            </a:r>
          </a:p>
        </p:txBody>
      </p:sp>
      <p:sp>
        <p:nvSpPr>
          <p:cNvPr id="3" name="Content Placeholder 2"/>
          <p:cNvSpPr>
            <a:spLocks noGrp="1"/>
          </p:cNvSpPr>
          <p:nvPr>
            <p:ph idx="1"/>
          </p:nvPr>
        </p:nvSpPr>
        <p:spPr/>
        <p:txBody>
          <a:bodyPr/>
          <a:lstStyle/>
          <a:p>
            <a:r>
              <a:rPr lang="en-GB" dirty="0"/>
              <a:t>Comments should be useful</a:t>
            </a:r>
          </a:p>
          <a:p>
            <a:r>
              <a:rPr lang="en-GB" dirty="0"/>
              <a:t>Don’t comment every line!!!!</a:t>
            </a:r>
          </a:p>
          <a:p>
            <a:r>
              <a:rPr lang="en-GB" dirty="0"/>
              <a:t>Comments are meant to be helpful</a:t>
            </a:r>
          </a:p>
        </p:txBody>
      </p:sp>
    </p:spTree>
    <p:extLst>
      <p:ext uri="{BB962C8B-B14F-4D97-AF65-F5344CB8AC3E}">
        <p14:creationId xmlns:p14="http://schemas.microsoft.com/office/powerpoint/2010/main" val="1040207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Refactoring</a:t>
            </a:r>
          </a:p>
        </p:txBody>
      </p:sp>
      <p:sp>
        <p:nvSpPr>
          <p:cNvPr id="3" name="Content Placeholder 2"/>
          <p:cNvSpPr>
            <a:spLocks noGrp="1"/>
          </p:cNvSpPr>
          <p:nvPr>
            <p:ph idx="1"/>
          </p:nvPr>
        </p:nvSpPr>
        <p:spPr/>
        <p:txBody>
          <a:bodyPr/>
          <a:lstStyle/>
          <a:p>
            <a:r>
              <a:rPr lang="en-GB" dirty="0"/>
              <a:t>Code </a:t>
            </a:r>
            <a:r>
              <a:rPr lang="en-GB" i="1" dirty="0"/>
              <a:t>refactoring</a:t>
            </a:r>
            <a:r>
              <a:rPr lang="en-GB" dirty="0"/>
              <a:t> is the process of restructuring existing computer code—changing the factoring — without changing its external behaviour</a:t>
            </a:r>
          </a:p>
          <a:p>
            <a:r>
              <a:rPr lang="en-GB" i="1" dirty="0"/>
              <a:t>Refactoring</a:t>
            </a:r>
            <a:r>
              <a:rPr lang="en-GB" dirty="0"/>
              <a:t> improves non-functional attributes of the software</a:t>
            </a:r>
          </a:p>
        </p:txBody>
      </p:sp>
    </p:spTree>
    <p:extLst>
      <p:ext uri="{BB962C8B-B14F-4D97-AF65-F5344CB8AC3E}">
        <p14:creationId xmlns:p14="http://schemas.microsoft.com/office/powerpoint/2010/main" val="862761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Patterns/Anti-patterns</a:t>
            </a:r>
          </a:p>
        </p:txBody>
      </p:sp>
      <p:sp>
        <p:nvSpPr>
          <p:cNvPr id="3" name="Content Placeholder 2"/>
          <p:cNvSpPr>
            <a:spLocks noGrp="1"/>
          </p:cNvSpPr>
          <p:nvPr>
            <p:ph idx="1"/>
          </p:nvPr>
        </p:nvSpPr>
        <p:spPr/>
        <p:txBody>
          <a:bodyPr/>
          <a:lstStyle/>
          <a:p>
            <a:r>
              <a:rPr lang="en-GB" dirty="0"/>
              <a:t>Patterns can speed up the development process by providing tested, proven development paradigms</a:t>
            </a:r>
          </a:p>
          <a:p>
            <a:r>
              <a:rPr lang="en-GB" dirty="0"/>
              <a:t>An </a:t>
            </a:r>
            <a:r>
              <a:rPr lang="en-GB" dirty="0" err="1"/>
              <a:t>AntiPattern</a:t>
            </a:r>
            <a:r>
              <a:rPr lang="en-GB" dirty="0"/>
              <a:t> is a literary form that describes a commonly occurring solution to a problem that generates decidedly negative consequences</a:t>
            </a:r>
          </a:p>
        </p:txBody>
      </p:sp>
    </p:spTree>
    <p:extLst>
      <p:ext uri="{BB962C8B-B14F-4D97-AF65-F5344CB8AC3E}">
        <p14:creationId xmlns:p14="http://schemas.microsoft.com/office/powerpoint/2010/main" val="2145760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Standards</a:t>
            </a:r>
          </a:p>
        </p:txBody>
      </p:sp>
      <p:sp>
        <p:nvSpPr>
          <p:cNvPr id="3" name="Content Placeholder 2"/>
          <p:cNvSpPr>
            <a:spLocks noGrp="1"/>
          </p:cNvSpPr>
          <p:nvPr>
            <p:ph idx="1"/>
          </p:nvPr>
        </p:nvSpPr>
        <p:spPr/>
        <p:txBody>
          <a:bodyPr/>
          <a:lstStyle/>
          <a:p>
            <a:r>
              <a:rPr lang="en-GB" dirty="0"/>
              <a:t>There are a range of open and organisational coding standards</a:t>
            </a:r>
          </a:p>
          <a:p>
            <a:pPr lvl="1"/>
            <a:r>
              <a:rPr lang="en-US" dirty="0" err="1"/>
              <a:t>Organisational</a:t>
            </a:r>
            <a:r>
              <a:rPr lang="en-US" dirty="0"/>
              <a:t> coding standards</a:t>
            </a:r>
          </a:p>
          <a:p>
            <a:pPr lvl="1"/>
            <a:r>
              <a:rPr lang="en-US" dirty="0"/>
              <a:t>Open coding standards</a:t>
            </a:r>
          </a:p>
          <a:p>
            <a:r>
              <a:rPr lang="en-GB" dirty="0"/>
              <a:t>Provides a standard way of working</a:t>
            </a:r>
          </a:p>
        </p:txBody>
      </p:sp>
    </p:spTree>
    <p:extLst>
      <p:ext uri="{BB962C8B-B14F-4D97-AF65-F5344CB8AC3E}">
        <p14:creationId xmlns:p14="http://schemas.microsoft.com/office/powerpoint/2010/main" val="1986019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a:xfrm>
            <a:off x="680322" y="774032"/>
            <a:ext cx="8229600" cy="1143000"/>
          </a:xfrm>
        </p:spPr>
        <p:txBody>
          <a:bodyPr>
            <a:normAutofit fontScale="90000"/>
          </a:bodyPr>
          <a:lstStyle/>
          <a:p>
            <a:r>
              <a:rPr lang="en-US" altLang="en-US" sz="4000" dirty="0"/>
              <a:t>Coding Standards give the program a common look and feel</a:t>
            </a:r>
          </a:p>
        </p:txBody>
      </p:sp>
      <p:sp>
        <p:nvSpPr>
          <p:cNvPr id="417795" name="Rectangle 3"/>
          <p:cNvSpPr>
            <a:spLocks noGrp="1" noChangeArrowheads="1"/>
          </p:cNvSpPr>
          <p:nvPr>
            <p:ph idx="1"/>
          </p:nvPr>
        </p:nvSpPr>
        <p:spPr/>
        <p:txBody>
          <a:bodyPr>
            <a:normAutofit/>
          </a:bodyPr>
          <a:lstStyle/>
          <a:p>
            <a:pPr>
              <a:lnSpc>
                <a:spcPct val="80000"/>
              </a:lnSpc>
              <a:buFontTx/>
              <a:buNone/>
            </a:pPr>
            <a:r>
              <a:rPr lang="en-US" altLang="en-US" sz="2000" dirty="0">
                <a:solidFill>
                  <a:srgbClr val="FF0000"/>
                </a:solidFill>
              </a:rPr>
              <a:t>Coding standards typically address </a:t>
            </a:r>
          </a:p>
          <a:p>
            <a:pPr>
              <a:lnSpc>
                <a:spcPct val="80000"/>
              </a:lnSpc>
            </a:pPr>
            <a:r>
              <a:rPr lang="en-US" altLang="en-US" sz="2000" dirty="0"/>
              <a:t>Use of comments</a:t>
            </a:r>
          </a:p>
          <a:p>
            <a:pPr>
              <a:lnSpc>
                <a:spcPct val="80000"/>
              </a:lnSpc>
            </a:pPr>
            <a:r>
              <a:rPr lang="en-US" altLang="en-US" sz="2000" dirty="0"/>
              <a:t>Variable names</a:t>
            </a:r>
          </a:p>
          <a:p>
            <a:pPr>
              <a:lnSpc>
                <a:spcPct val="80000"/>
              </a:lnSpc>
            </a:pPr>
            <a:r>
              <a:rPr lang="en-US" altLang="en-US" sz="2000" dirty="0"/>
              <a:t>Function names</a:t>
            </a:r>
          </a:p>
          <a:p>
            <a:pPr>
              <a:lnSpc>
                <a:spcPct val="80000"/>
              </a:lnSpc>
            </a:pPr>
            <a:r>
              <a:rPr lang="en-US" altLang="en-US" sz="2000" dirty="0"/>
              <a:t>Maximum length of a routine (lines of code)</a:t>
            </a:r>
          </a:p>
          <a:p>
            <a:pPr>
              <a:lnSpc>
                <a:spcPct val="80000"/>
              </a:lnSpc>
            </a:pPr>
            <a:r>
              <a:rPr lang="en-US" altLang="en-US" sz="2000" dirty="0"/>
              <a:t>Maximum number of routines within a class</a:t>
            </a:r>
          </a:p>
          <a:p>
            <a:pPr>
              <a:lnSpc>
                <a:spcPct val="80000"/>
              </a:lnSpc>
            </a:pPr>
            <a:r>
              <a:rPr lang="en-US" altLang="en-US" sz="2000" dirty="0"/>
              <a:t>Degree of complexity allowed (nested loops, compound </a:t>
            </a:r>
            <a:r>
              <a:rPr lang="en-US" altLang="en-US" sz="2000" dirty="0" err="1"/>
              <a:t>boolean</a:t>
            </a:r>
            <a:r>
              <a:rPr lang="en-US" altLang="en-US" sz="2000" dirty="0"/>
              <a:t> testing, </a:t>
            </a:r>
            <a:r>
              <a:rPr lang="en-US" altLang="en-US" sz="2000" dirty="0" err="1"/>
              <a:t>etc</a:t>
            </a:r>
            <a:r>
              <a:rPr lang="en-US" altLang="en-US" sz="2000" dirty="0"/>
              <a:t>)</a:t>
            </a:r>
          </a:p>
          <a:p>
            <a:pPr>
              <a:lnSpc>
                <a:spcPct val="80000"/>
              </a:lnSpc>
            </a:pPr>
            <a:r>
              <a:rPr lang="en-US" altLang="en-US" sz="2000" dirty="0"/>
              <a:t>Naming convention of source code files</a:t>
            </a:r>
          </a:p>
          <a:p>
            <a:pPr>
              <a:lnSpc>
                <a:spcPct val="80000"/>
              </a:lnSpc>
            </a:pPr>
            <a:r>
              <a:rPr lang="en-US" altLang="en-US" sz="2000" dirty="0"/>
              <a:t>Source code directory structure for developer machines, build machines and source code control tools</a:t>
            </a:r>
          </a:p>
          <a:p>
            <a:pPr>
              <a:lnSpc>
                <a:spcPct val="80000"/>
              </a:lnSpc>
            </a:pPr>
            <a:r>
              <a:rPr lang="en-US" altLang="en-US" sz="2000" dirty="0"/>
              <a:t>Source code file contents (i.e. one C++ class per file)</a:t>
            </a:r>
          </a:p>
          <a:p>
            <a:pPr>
              <a:lnSpc>
                <a:spcPct val="80000"/>
              </a:lnSpc>
            </a:pPr>
            <a:r>
              <a:rPr lang="en-US" altLang="en-US" sz="2000" dirty="0"/>
              <a:t>Ways to indicate incomplete code in source. </a:t>
            </a:r>
          </a:p>
        </p:txBody>
      </p:sp>
    </p:spTree>
    <p:extLst>
      <p:ext uri="{BB962C8B-B14F-4D97-AF65-F5344CB8AC3E}">
        <p14:creationId xmlns:p14="http://schemas.microsoft.com/office/powerpoint/2010/main" val="3112808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17794"/>
                                        </p:tgtEl>
                                        <p:attrNameLst>
                                          <p:attrName>style.visibility</p:attrName>
                                        </p:attrNameLst>
                                      </p:cBhvr>
                                      <p:to>
                                        <p:strVal val="visible"/>
                                      </p:to>
                                    </p:set>
                                    <p:anim calcmode="lin" valueType="num">
                                      <p:cBhvr>
                                        <p:cTn id="7" dur="500" fill="hold"/>
                                        <p:tgtEl>
                                          <p:spTgt spid="417794"/>
                                        </p:tgtEl>
                                        <p:attrNameLst>
                                          <p:attrName>ppt_w</p:attrName>
                                        </p:attrNameLst>
                                      </p:cBhvr>
                                      <p:tavLst>
                                        <p:tav tm="0">
                                          <p:val>
                                            <p:fltVal val="0"/>
                                          </p:val>
                                        </p:tav>
                                        <p:tav tm="100000">
                                          <p:val>
                                            <p:strVal val="#ppt_w"/>
                                          </p:val>
                                        </p:tav>
                                      </p:tavLst>
                                    </p:anim>
                                    <p:anim calcmode="lin" valueType="num">
                                      <p:cBhvr>
                                        <p:cTn id="8" dur="500" fill="hold"/>
                                        <p:tgtEl>
                                          <p:spTgt spid="417794"/>
                                        </p:tgtEl>
                                        <p:attrNameLst>
                                          <p:attrName>ppt_h</p:attrName>
                                        </p:attrNameLst>
                                      </p:cBhvr>
                                      <p:tavLst>
                                        <p:tav tm="0">
                                          <p:val>
                                            <p:fltVal val="0"/>
                                          </p:val>
                                        </p:tav>
                                        <p:tav tm="100000">
                                          <p:val>
                                            <p:strVal val="#ppt_h"/>
                                          </p:val>
                                        </p:tav>
                                      </p:tavLst>
                                    </p:anim>
                                    <p:animEffect transition="in" filter="fade">
                                      <p:cBhvr>
                                        <p:cTn id="9" dur="500"/>
                                        <p:tgtEl>
                                          <p:spTgt spid="4177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17795">
                                            <p:txEl>
                                              <p:pRg st="0" end="0"/>
                                            </p:txEl>
                                          </p:spTgt>
                                        </p:tgtEl>
                                        <p:attrNameLst>
                                          <p:attrName>style.visibility</p:attrName>
                                        </p:attrNameLst>
                                      </p:cBhvr>
                                      <p:to>
                                        <p:strVal val="visible"/>
                                      </p:to>
                                    </p:set>
                                    <p:animEffect transition="in" filter="fade">
                                      <p:cBhvr>
                                        <p:cTn id="14" dur="1000">
                                          <p:stCondLst>
                                            <p:cond delay="0"/>
                                          </p:stCondLst>
                                        </p:cTn>
                                        <p:tgtEl>
                                          <p:spTgt spid="41779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17795">
                                            <p:txEl>
                                              <p:pRg st="1" end="1"/>
                                            </p:txEl>
                                          </p:spTgt>
                                        </p:tgtEl>
                                        <p:attrNameLst>
                                          <p:attrName>style.visibility</p:attrName>
                                        </p:attrNameLst>
                                      </p:cBhvr>
                                      <p:to>
                                        <p:strVal val="visible"/>
                                      </p:to>
                                    </p:set>
                                    <p:animEffect transition="in" filter="fade">
                                      <p:cBhvr>
                                        <p:cTn id="19" dur="1000">
                                          <p:stCondLst>
                                            <p:cond delay="0"/>
                                          </p:stCondLst>
                                        </p:cTn>
                                        <p:tgtEl>
                                          <p:spTgt spid="417795">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17795">
                                            <p:txEl>
                                              <p:pRg st="2" end="2"/>
                                            </p:txEl>
                                          </p:spTgt>
                                        </p:tgtEl>
                                        <p:attrNameLst>
                                          <p:attrName>style.visibility</p:attrName>
                                        </p:attrNameLst>
                                      </p:cBhvr>
                                      <p:to>
                                        <p:strVal val="visible"/>
                                      </p:to>
                                    </p:set>
                                    <p:animEffect transition="in" filter="fade">
                                      <p:cBhvr>
                                        <p:cTn id="24" dur="1000">
                                          <p:stCondLst>
                                            <p:cond delay="0"/>
                                          </p:stCondLst>
                                        </p:cTn>
                                        <p:tgtEl>
                                          <p:spTgt spid="417795">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17795">
                                            <p:txEl>
                                              <p:pRg st="3" end="3"/>
                                            </p:txEl>
                                          </p:spTgt>
                                        </p:tgtEl>
                                        <p:attrNameLst>
                                          <p:attrName>style.visibility</p:attrName>
                                        </p:attrNameLst>
                                      </p:cBhvr>
                                      <p:to>
                                        <p:strVal val="visible"/>
                                      </p:to>
                                    </p:set>
                                    <p:animEffect transition="in" filter="fade">
                                      <p:cBhvr>
                                        <p:cTn id="29" dur="1000">
                                          <p:stCondLst>
                                            <p:cond delay="0"/>
                                          </p:stCondLst>
                                        </p:cTn>
                                        <p:tgtEl>
                                          <p:spTgt spid="417795">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17795">
                                            <p:txEl>
                                              <p:pRg st="4" end="4"/>
                                            </p:txEl>
                                          </p:spTgt>
                                        </p:tgtEl>
                                        <p:attrNameLst>
                                          <p:attrName>style.visibility</p:attrName>
                                        </p:attrNameLst>
                                      </p:cBhvr>
                                      <p:to>
                                        <p:strVal val="visible"/>
                                      </p:to>
                                    </p:set>
                                    <p:animEffect transition="in" filter="fade">
                                      <p:cBhvr>
                                        <p:cTn id="34" dur="1000">
                                          <p:stCondLst>
                                            <p:cond delay="0"/>
                                          </p:stCondLst>
                                        </p:cTn>
                                        <p:tgtEl>
                                          <p:spTgt spid="417795">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17795">
                                            <p:txEl>
                                              <p:pRg st="5" end="5"/>
                                            </p:txEl>
                                          </p:spTgt>
                                        </p:tgtEl>
                                        <p:attrNameLst>
                                          <p:attrName>style.visibility</p:attrName>
                                        </p:attrNameLst>
                                      </p:cBhvr>
                                      <p:to>
                                        <p:strVal val="visible"/>
                                      </p:to>
                                    </p:set>
                                    <p:animEffect transition="in" filter="fade">
                                      <p:cBhvr>
                                        <p:cTn id="39" dur="1000">
                                          <p:stCondLst>
                                            <p:cond delay="0"/>
                                          </p:stCondLst>
                                        </p:cTn>
                                        <p:tgtEl>
                                          <p:spTgt spid="417795">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17795">
                                            <p:txEl>
                                              <p:pRg st="6" end="6"/>
                                            </p:txEl>
                                          </p:spTgt>
                                        </p:tgtEl>
                                        <p:attrNameLst>
                                          <p:attrName>style.visibility</p:attrName>
                                        </p:attrNameLst>
                                      </p:cBhvr>
                                      <p:to>
                                        <p:strVal val="visible"/>
                                      </p:to>
                                    </p:set>
                                    <p:animEffect transition="in" filter="fade">
                                      <p:cBhvr>
                                        <p:cTn id="44" dur="1000">
                                          <p:stCondLst>
                                            <p:cond delay="0"/>
                                          </p:stCondLst>
                                        </p:cTn>
                                        <p:tgtEl>
                                          <p:spTgt spid="417795">
                                            <p:txEl>
                                              <p:pRg st="6" end="6"/>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17795">
                                            <p:txEl>
                                              <p:pRg st="7" end="7"/>
                                            </p:txEl>
                                          </p:spTgt>
                                        </p:tgtEl>
                                        <p:attrNameLst>
                                          <p:attrName>style.visibility</p:attrName>
                                        </p:attrNameLst>
                                      </p:cBhvr>
                                      <p:to>
                                        <p:strVal val="visible"/>
                                      </p:to>
                                    </p:set>
                                    <p:animEffect transition="in" filter="fade">
                                      <p:cBhvr>
                                        <p:cTn id="49" dur="1000">
                                          <p:stCondLst>
                                            <p:cond delay="0"/>
                                          </p:stCondLst>
                                        </p:cTn>
                                        <p:tgtEl>
                                          <p:spTgt spid="417795">
                                            <p:txEl>
                                              <p:pRg st="7" end="7"/>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417795">
                                            <p:txEl>
                                              <p:pRg st="8" end="8"/>
                                            </p:txEl>
                                          </p:spTgt>
                                        </p:tgtEl>
                                        <p:attrNameLst>
                                          <p:attrName>style.visibility</p:attrName>
                                        </p:attrNameLst>
                                      </p:cBhvr>
                                      <p:to>
                                        <p:strVal val="visible"/>
                                      </p:to>
                                    </p:set>
                                    <p:animEffect transition="in" filter="fade">
                                      <p:cBhvr>
                                        <p:cTn id="54" dur="1000">
                                          <p:stCondLst>
                                            <p:cond delay="0"/>
                                          </p:stCondLst>
                                        </p:cTn>
                                        <p:tgtEl>
                                          <p:spTgt spid="417795">
                                            <p:txEl>
                                              <p:pRg st="8" end="8"/>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417795">
                                            <p:txEl>
                                              <p:pRg st="9" end="9"/>
                                            </p:txEl>
                                          </p:spTgt>
                                        </p:tgtEl>
                                        <p:attrNameLst>
                                          <p:attrName>style.visibility</p:attrName>
                                        </p:attrNameLst>
                                      </p:cBhvr>
                                      <p:to>
                                        <p:strVal val="visible"/>
                                      </p:to>
                                    </p:set>
                                    <p:animEffect transition="in" filter="fade">
                                      <p:cBhvr>
                                        <p:cTn id="59" dur="1000">
                                          <p:stCondLst>
                                            <p:cond delay="0"/>
                                          </p:stCondLst>
                                        </p:cTn>
                                        <p:tgtEl>
                                          <p:spTgt spid="417795">
                                            <p:txEl>
                                              <p:pRg st="9" end="9"/>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17795">
                                            <p:txEl>
                                              <p:pRg st="10" end="10"/>
                                            </p:txEl>
                                          </p:spTgt>
                                        </p:tgtEl>
                                        <p:attrNameLst>
                                          <p:attrName>style.visibility</p:attrName>
                                        </p:attrNameLst>
                                      </p:cBhvr>
                                      <p:to>
                                        <p:strVal val="visible"/>
                                      </p:to>
                                    </p:set>
                                    <p:animEffect transition="in" filter="fade">
                                      <p:cBhvr>
                                        <p:cTn id="64" dur="1000">
                                          <p:stCondLst>
                                            <p:cond delay="0"/>
                                          </p:stCondLst>
                                        </p:cTn>
                                        <p:tgtEl>
                                          <p:spTgt spid="41779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794" grpId="0"/>
      <p:bldP spid="41779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Organisational Coding Standards</a:t>
            </a:r>
          </a:p>
        </p:txBody>
      </p:sp>
      <p:sp>
        <p:nvSpPr>
          <p:cNvPr id="3" name="Content Placeholder 2"/>
          <p:cNvSpPr>
            <a:spLocks noGrp="1"/>
          </p:cNvSpPr>
          <p:nvPr>
            <p:ph idx="1"/>
          </p:nvPr>
        </p:nvSpPr>
        <p:spPr/>
        <p:txBody>
          <a:bodyPr>
            <a:normAutofit/>
          </a:bodyPr>
          <a:lstStyle/>
          <a:p>
            <a:r>
              <a:rPr lang="en-GB" dirty="0"/>
              <a:t>These are designed, created, maintained and controlled by a licence agreement which is owned by an organisation or individual, </a:t>
            </a:r>
            <a:r>
              <a:rPr lang="en-GB" dirty="0" err="1"/>
              <a:t>ie</a:t>
            </a:r>
            <a:r>
              <a:rPr lang="en-GB" dirty="0"/>
              <a:t> privately owned. Proprietary standards may be free to use, but the file specification is often closed rather than being open.</a:t>
            </a:r>
          </a:p>
          <a:p>
            <a:endParaRPr lang="en-GB" dirty="0"/>
          </a:p>
          <a:p>
            <a:r>
              <a:rPr lang="en-GB" dirty="0"/>
              <a:t>Some popular proprietary standards include:</a:t>
            </a:r>
          </a:p>
          <a:p>
            <a:pPr lvl="1"/>
            <a:r>
              <a:rPr lang="en-GB" dirty="0"/>
              <a:t>DOC files (Microsoft Word Document file format). This has become a de facto standard used for most word-processing software.</a:t>
            </a:r>
          </a:p>
          <a:p>
            <a:pPr lvl="1"/>
            <a:r>
              <a:rPr lang="en-GB" dirty="0"/>
              <a:t>MP3. MPEG Audio is a de jure standard patented by the </a:t>
            </a:r>
            <a:r>
              <a:rPr lang="en-GB" dirty="0" err="1"/>
              <a:t>Fraunhofer</a:t>
            </a:r>
            <a:r>
              <a:rPr lang="en-GB" dirty="0"/>
              <a:t> Society (now free).</a:t>
            </a:r>
          </a:p>
        </p:txBody>
      </p:sp>
    </p:spTree>
    <p:extLst>
      <p:ext uri="{BB962C8B-B14F-4D97-AF65-F5344CB8AC3E}">
        <p14:creationId xmlns:p14="http://schemas.microsoft.com/office/powerpoint/2010/main" val="1058587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Open Coding Standards</a:t>
            </a:r>
          </a:p>
        </p:txBody>
      </p:sp>
      <p:sp>
        <p:nvSpPr>
          <p:cNvPr id="3" name="Content Placeholder 2"/>
          <p:cNvSpPr>
            <a:spLocks noGrp="1"/>
          </p:cNvSpPr>
          <p:nvPr>
            <p:ph idx="1"/>
          </p:nvPr>
        </p:nvSpPr>
        <p:spPr/>
        <p:txBody>
          <a:bodyPr>
            <a:normAutofit/>
          </a:bodyPr>
          <a:lstStyle/>
          <a:p>
            <a:r>
              <a:rPr lang="en-GB" dirty="0"/>
              <a:t>Open standards are usually controlled by a Creative Commons licence or they are unlicensed</a:t>
            </a:r>
          </a:p>
          <a:p>
            <a:r>
              <a:rPr lang="en-GB" dirty="0"/>
              <a:t>They can be used by anyone and are not owned by a commercial organisation or individual</a:t>
            </a:r>
          </a:p>
          <a:p>
            <a:r>
              <a:rPr lang="en-GB" dirty="0"/>
              <a:t>Normally, they will have been developed by experts collaborating online</a:t>
            </a:r>
          </a:p>
          <a:p>
            <a:endParaRPr lang="en-GB" dirty="0"/>
          </a:p>
          <a:p>
            <a:r>
              <a:rPr lang="en-GB" dirty="0"/>
              <a:t>The source code behind files and programs created using open standards will normally be open source which means the code should be freely available. Anyone could look at the code and make improvements</a:t>
            </a:r>
          </a:p>
        </p:txBody>
      </p:sp>
    </p:spTree>
    <p:extLst>
      <p:ext uri="{BB962C8B-B14F-4D97-AF65-F5344CB8AC3E}">
        <p14:creationId xmlns:p14="http://schemas.microsoft.com/office/powerpoint/2010/main" val="18532543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Where to Find Standards</a:t>
            </a:r>
          </a:p>
        </p:txBody>
      </p:sp>
      <p:sp>
        <p:nvSpPr>
          <p:cNvPr id="3" name="Content Placeholder 2"/>
          <p:cNvSpPr>
            <a:spLocks noGrp="1"/>
          </p:cNvSpPr>
          <p:nvPr>
            <p:ph idx="1"/>
          </p:nvPr>
        </p:nvSpPr>
        <p:spPr/>
        <p:txBody>
          <a:bodyPr/>
          <a:lstStyle/>
          <a:p>
            <a:r>
              <a:rPr lang="en-GB" dirty="0"/>
              <a:t>Vendor websites</a:t>
            </a:r>
          </a:p>
          <a:p>
            <a:r>
              <a:rPr lang="en-GB" dirty="0"/>
              <a:t>W3C</a:t>
            </a:r>
          </a:p>
          <a:p>
            <a:r>
              <a:rPr lang="en-GB" dirty="0">
                <a:hlinkClick r:id="rId2"/>
              </a:rPr>
              <a:t>GNU</a:t>
            </a:r>
            <a:r>
              <a:rPr lang="en-GB" dirty="0"/>
              <a:t> coding Standards</a:t>
            </a:r>
          </a:p>
          <a:p>
            <a:r>
              <a:rPr lang="en-GB" dirty="0">
                <a:hlinkClick r:id="rId3"/>
              </a:rPr>
              <a:t>C++ </a:t>
            </a:r>
            <a:r>
              <a:rPr lang="en-GB" dirty="0"/>
              <a:t>coding Standards</a:t>
            </a:r>
          </a:p>
          <a:p>
            <a:r>
              <a:rPr lang="en-GB" dirty="0">
                <a:hlinkClick r:id="rId4"/>
              </a:rPr>
              <a:t>Python</a:t>
            </a:r>
            <a:r>
              <a:rPr lang="en-GB" dirty="0"/>
              <a:t> coding standards</a:t>
            </a:r>
          </a:p>
          <a:p>
            <a:endParaRPr lang="en-GB" dirty="0"/>
          </a:p>
        </p:txBody>
      </p:sp>
    </p:spTree>
    <p:extLst>
      <p:ext uri="{BB962C8B-B14F-4D97-AF65-F5344CB8AC3E}">
        <p14:creationId xmlns:p14="http://schemas.microsoft.com/office/powerpoint/2010/main" val="3022203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p:txBody>
          <a:bodyPr>
            <a:normAutofit/>
          </a:bodyPr>
          <a:lstStyle/>
          <a:p>
            <a:r>
              <a:rPr lang="en-US" altLang="en-US" sz="4000" dirty="0"/>
              <a:t>Some programming standards available on the Internet</a:t>
            </a:r>
          </a:p>
        </p:txBody>
      </p:sp>
      <p:sp>
        <p:nvSpPr>
          <p:cNvPr id="447491" name="Rectangle 3"/>
          <p:cNvSpPr>
            <a:spLocks noGrp="1" noChangeArrowheads="1"/>
          </p:cNvSpPr>
          <p:nvPr>
            <p:ph sz="half" idx="1"/>
          </p:nvPr>
        </p:nvSpPr>
        <p:spPr/>
        <p:txBody>
          <a:bodyPr/>
          <a:lstStyle/>
          <a:p>
            <a:r>
              <a:rPr lang="en-US" altLang="en-US" sz="2800" dirty="0">
                <a:hlinkClick r:id="rId2"/>
              </a:rPr>
              <a:t>ASP</a:t>
            </a:r>
            <a:endParaRPr lang="en-US" altLang="en-US" sz="2800" dirty="0">
              <a:hlinkClick r:id="" action="ppaction://noaction"/>
            </a:endParaRPr>
          </a:p>
          <a:p>
            <a:r>
              <a:rPr lang="en-US" altLang="en-US" sz="2800" dirty="0">
                <a:hlinkClick r:id="" action="ppaction://noaction"/>
              </a:rPr>
              <a:t>Assembly Language</a:t>
            </a:r>
          </a:p>
          <a:p>
            <a:r>
              <a:rPr lang="en-US" altLang="en-US" sz="2800" dirty="0">
                <a:hlinkClick r:id="" action="ppaction://noaction"/>
              </a:rPr>
              <a:t>AIS</a:t>
            </a:r>
          </a:p>
          <a:p>
            <a:r>
              <a:rPr lang="en-US" altLang="en-US" sz="2800" dirty="0">
                <a:hlinkClick r:id="" action="ppaction://noaction"/>
              </a:rPr>
              <a:t>Fortran-77</a:t>
            </a:r>
            <a:endParaRPr lang="en-US" altLang="en-US" sz="2800" dirty="0"/>
          </a:p>
          <a:p>
            <a:r>
              <a:rPr lang="en-US" altLang="en-US" sz="2800" dirty="0">
                <a:hlinkClick r:id="rId3"/>
              </a:rPr>
              <a:t>GNU</a:t>
            </a:r>
            <a:endParaRPr lang="en-US" altLang="en-US" sz="2800" dirty="0">
              <a:hlinkClick r:id="" action="ppaction://noaction"/>
            </a:endParaRPr>
          </a:p>
          <a:p>
            <a:r>
              <a:rPr lang="en-US" altLang="en-US" sz="2800" dirty="0">
                <a:hlinkClick r:id="" action="ppaction://noaction"/>
              </a:rPr>
              <a:t>Linux</a:t>
            </a:r>
            <a:endParaRPr lang="en-US" altLang="en-US" sz="2800" dirty="0">
              <a:hlinkClick r:id="rId4"/>
            </a:endParaRPr>
          </a:p>
        </p:txBody>
      </p:sp>
      <p:sp>
        <p:nvSpPr>
          <p:cNvPr id="447492" name="Rectangle 4"/>
          <p:cNvSpPr>
            <a:spLocks noGrp="1" noChangeArrowheads="1"/>
          </p:cNvSpPr>
          <p:nvPr>
            <p:ph sz="half" idx="2"/>
          </p:nvPr>
        </p:nvSpPr>
        <p:spPr/>
        <p:txBody>
          <a:bodyPr/>
          <a:lstStyle/>
          <a:p>
            <a:r>
              <a:rPr lang="en-US" altLang="en-US" sz="2800" dirty="0">
                <a:hlinkClick r:id="rId4"/>
              </a:rPr>
              <a:t>Java</a:t>
            </a:r>
            <a:endParaRPr lang="en-US" altLang="en-US" sz="2800" dirty="0">
              <a:hlinkClick r:id="" action="ppaction://noaction"/>
            </a:endParaRPr>
          </a:p>
          <a:p>
            <a:r>
              <a:rPr lang="en-US" altLang="en-US" sz="2800" dirty="0">
                <a:hlinkClick r:id="" action="ppaction://noaction"/>
              </a:rPr>
              <a:t>C</a:t>
            </a:r>
          </a:p>
          <a:p>
            <a:r>
              <a:rPr lang="en-US" altLang="en-US" sz="2800" dirty="0">
                <a:hlinkClick r:id="" action="ppaction://noaction"/>
              </a:rPr>
              <a:t>C++</a:t>
            </a:r>
          </a:p>
          <a:p>
            <a:r>
              <a:rPr lang="en-US" altLang="en-US" sz="2800" dirty="0">
                <a:hlinkClick r:id="" action="ppaction://noaction"/>
              </a:rPr>
              <a:t>Perl</a:t>
            </a:r>
          </a:p>
          <a:p>
            <a:r>
              <a:rPr lang="en-US" altLang="en-US" sz="2800" dirty="0">
                <a:hlinkClick r:id="" action="ppaction://noaction"/>
              </a:rPr>
              <a:t>asp</a:t>
            </a:r>
          </a:p>
          <a:p>
            <a:r>
              <a:rPr lang="en-US" altLang="en-US" sz="2800" dirty="0">
                <a:hlinkClick r:id="" action="ppaction://noaction"/>
              </a:rPr>
              <a:t>GUI</a:t>
            </a:r>
            <a:endParaRPr lang="en-US" altLang="en-US" sz="2800" dirty="0"/>
          </a:p>
          <a:p>
            <a:endParaRPr lang="en-US" altLang="en-US" sz="2800" dirty="0"/>
          </a:p>
        </p:txBody>
      </p:sp>
    </p:spTree>
    <p:extLst>
      <p:ext uri="{BB962C8B-B14F-4D97-AF65-F5344CB8AC3E}">
        <p14:creationId xmlns:p14="http://schemas.microsoft.com/office/powerpoint/2010/main" val="171087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Of Coding Development</a:t>
            </a:r>
            <a:endParaRPr lang="en-GB" dirty="0"/>
          </a:p>
        </p:txBody>
      </p:sp>
      <p:sp>
        <p:nvSpPr>
          <p:cNvPr id="3" name="Content Placeholder 2"/>
          <p:cNvSpPr>
            <a:spLocks noGrp="1"/>
          </p:cNvSpPr>
          <p:nvPr>
            <p:ph idx="1"/>
          </p:nvPr>
        </p:nvSpPr>
        <p:spPr/>
        <p:txBody>
          <a:bodyPr/>
          <a:lstStyle/>
          <a:p>
            <a:pPr marL="0" indent="0">
              <a:buNone/>
            </a:pPr>
            <a:r>
              <a:rPr lang="en-GB" b="1" dirty="0"/>
              <a:t>"Any fool can write code that a computer can understand. Good programmers write code that humans can understand."- Martin Fowler</a:t>
            </a:r>
          </a:p>
          <a:p>
            <a:pPr marL="0" indent="0">
              <a:buNone/>
            </a:pPr>
            <a:endParaRPr lang="en-GB" b="1" dirty="0"/>
          </a:p>
          <a:p>
            <a:r>
              <a:rPr lang="en-GB" b="1" dirty="0"/>
              <a:t>To this end code should be readable more so than optimised code</a:t>
            </a:r>
          </a:p>
          <a:p>
            <a:r>
              <a:rPr lang="en-GB" b="1" dirty="0"/>
              <a:t>It is easier and quicker to make readable code than optimised code</a:t>
            </a:r>
            <a:endParaRPr lang="en-GB" dirty="0"/>
          </a:p>
        </p:txBody>
      </p:sp>
    </p:spTree>
    <p:extLst>
      <p:ext uri="{BB962C8B-B14F-4D97-AF65-F5344CB8AC3E}">
        <p14:creationId xmlns:p14="http://schemas.microsoft.com/office/powerpoint/2010/main" val="1649512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Documentation</a:t>
            </a:r>
            <a:endParaRPr lang="en-GB" dirty="0"/>
          </a:p>
        </p:txBody>
      </p:sp>
      <p:sp>
        <p:nvSpPr>
          <p:cNvPr id="3" name="Content Placeholder 2"/>
          <p:cNvSpPr>
            <a:spLocks noGrp="1"/>
          </p:cNvSpPr>
          <p:nvPr>
            <p:ph idx="1"/>
          </p:nvPr>
        </p:nvSpPr>
        <p:spPr/>
        <p:txBody>
          <a:bodyPr>
            <a:normAutofit/>
          </a:bodyPr>
          <a:lstStyle/>
          <a:p>
            <a:r>
              <a:rPr lang="en-GB" dirty="0"/>
              <a:t>Documentation is an important part of software engineering</a:t>
            </a:r>
          </a:p>
          <a:p>
            <a:r>
              <a:rPr lang="en-GB" dirty="0"/>
              <a:t>Documentation includes:</a:t>
            </a:r>
          </a:p>
          <a:p>
            <a:pPr lvl="1"/>
            <a:r>
              <a:rPr lang="en-GB" dirty="0"/>
              <a:t>Requirements documentation</a:t>
            </a:r>
          </a:p>
          <a:p>
            <a:pPr lvl="1"/>
            <a:r>
              <a:rPr lang="en-GB" dirty="0"/>
              <a:t>Technical documentation</a:t>
            </a:r>
          </a:p>
          <a:p>
            <a:pPr lvl="1"/>
            <a:r>
              <a:rPr lang="en-GB" dirty="0"/>
              <a:t>User documentation</a:t>
            </a:r>
          </a:p>
          <a:p>
            <a:pPr lvl="1"/>
            <a:r>
              <a:rPr lang="en-GB" dirty="0"/>
              <a:t>Marketing documentation</a:t>
            </a:r>
          </a:p>
          <a:p>
            <a:r>
              <a:rPr lang="en-GB" dirty="0"/>
              <a:t>Requirements are produced and consumed by everyone involved in the production of software: end users, customers, product managers, project managers, sales, marketing, software architects, usability engineers, interaction designers, developers, and testers, to name a few</a:t>
            </a:r>
          </a:p>
        </p:txBody>
      </p:sp>
    </p:spTree>
    <p:extLst>
      <p:ext uri="{BB962C8B-B14F-4D97-AF65-F5344CB8AC3E}">
        <p14:creationId xmlns:p14="http://schemas.microsoft.com/office/powerpoint/2010/main" val="1679989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Requirements Documentation</a:t>
            </a:r>
          </a:p>
        </p:txBody>
      </p:sp>
      <p:sp>
        <p:nvSpPr>
          <p:cNvPr id="3" name="Content Placeholder 2"/>
          <p:cNvSpPr>
            <a:spLocks noGrp="1"/>
          </p:cNvSpPr>
          <p:nvPr>
            <p:ph idx="1"/>
          </p:nvPr>
        </p:nvSpPr>
        <p:spPr/>
        <p:txBody>
          <a:bodyPr/>
          <a:lstStyle/>
          <a:p>
            <a:r>
              <a:rPr lang="en-GB" dirty="0"/>
              <a:t>Requirements documentation is the description of what a particular software does or shall do</a:t>
            </a:r>
          </a:p>
          <a:p>
            <a:r>
              <a:rPr lang="en-GB" dirty="0"/>
              <a:t>It is used throughout development to communicate how the software functions or how it is intended to operate</a:t>
            </a:r>
          </a:p>
        </p:txBody>
      </p:sp>
    </p:spTree>
    <p:extLst>
      <p:ext uri="{BB962C8B-B14F-4D97-AF65-F5344CB8AC3E}">
        <p14:creationId xmlns:p14="http://schemas.microsoft.com/office/powerpoint/2010/main" val="237296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Technical Documentation</a:t>
            </a:r>
          </a:p>
        </p:txBody>
      </p:sp>
      <p:sp>
        <p:nvSpPr>
          <p:cNvPr id="3" name="Content Placeholder 2"/>
          <p:cNvSpPr>
            <a:spLocks noGrp="1"/>
          </p:cNvSpPr>
          <p:nvPr>
            <p:ph idx="1"/>
          </p:nvPr>
        </p:nvSpPr>
        <p:spPr/>
        <p:txBody>
          <a:bodyPr/>
          <a:lstStyle/>
          <a:p>
            <a:r>
              <a:rPr lang="en-GB" dirty="0"/>
              <a:t>Code documents associated with the source code (which may include README files and API documentation)</a:t>
            </a:r>
          </a:p>
          <a:p>
            <a:r>
              <a:rPr lang="en-GB" dirty="0"/>
              <a:t>This documentation may be used by developers, testers, and also the end-users using the software application</a:t>
            </a:r>
          </a:p>
          <a:p>
            <a:r>
              <a:rPr lang="en-GB" dirty="0"/>
              <a:t>Comments in code should be descriptive enough that they can be extracted by certain IDEs to help compile a technical document</a:t>
            </a:r>
          </a:p>
        </p:txBody>
      </p:sp>
    </p:spTree>
    <p:extLst>
      <p:ext uri="{BB962C8B-B14F-4D97-AF65-F5344CB8AC3E}">
        <p14:creationId xmlns:p14="http://schemas.microsoft.com/office/powerpoint/2010/main" val="2608972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User Documentation</a:t>
            </a:r>
          </a:p>
        </p:txBody>
      </p:sp>
      <p:sp>
        <p:nvSpPr>
          <p:cNvPr id="3" name="Content Placeholder 2"/>
          <p:cNvSpPr>
            <a:spLocks noGrp="1"/>
          </p:cNvSpPr>
          <p:nvPr>
            <p:ph idx="1"/>
          </p:nvPr>
        </p:nvSpPr>
        <p:spPr/>
        <p:txBody>
          <a:bodyPr/>
          <a:lstStyle/>
          <a:p>
            <a:r>
              <a:rPr lang="en-GB" dirty="0"/>
              <a:t>User documents simply describe how a program is used</a:t>
            </a:r>
          </a:p>
          <a:p>
            <a:r>
              <a:rPr lang="en-GB" dirty="0"/>
              <a:t>Describes each feature of the program</a:t>
            </a:r>
          </a:p>
          <a:p>
            <a:r>
              <a:rPr lang="en-GB" dirty="0"/>
              <a:t>Should be able to be used for troubleshooting</a:t>
            </a:r>
          </a:p>
          <a:p>
            <a:r>
              <a:rPr lang="en-GB" dirty="0"/>
              <a:t>Tutorials are also classed as user documentation</a:t>
            </a:r>
          </a:p>
          <a:p>
            <a:pPr lvl="1"/>
            <a:endParaRPr lang="en-GB" dirty="0"/>
          </a:p>
        </p:txBody>
      </p:sp>
    </p:spTree>
    <p:extLst>
      <p:ext uri="{BB962C8B-B14F-4D97-AF65-F5344CB8AC3E}">
        <p14:creationId xmlns:p14="http://schemas.microsoft.com/office/powerpoint/2010/main" val="955620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Marketing Documentation</a:t>
            </a:r>
          </a:p>
        </p:txBody>
      </p:sp>
      <p:sp>
        <p:nvSpPr>
          <p:cNvPr id="3" name="Content Placeholder 2"/>
          <p:cNvSpPr>
            <a:spLocks noGrp="1"/>
          </p:cNvSpPr>
          <p:nvPr>
            <p:ph idx="1"/>
          </p:nvPr>
        </p:nvSpPr>
        <p:spPr/>
        <p:txBody>
          <a:bodyPr/>
          <a:lstStyle/>
          <a:p>
            <a:r>
              <a:rPr lang="en-GB" dirty="0"/>
              <a:t>Purely for promotional materials to encourage observers to spend more</a:t>
            </a:r>
          </a:p>
          <a:p>
            <a:r>
              <a:rPr lang="en-GB" dirty="0"/>
              <a:t>This form of documentation has three purposes:- </a:t>
            </a:r>
          </a:p>
          <a:p>
            <a:pPr lvl="1"/>
            <a:r>
              <a:rPr lang="en-GB" dirty="0"/>
              <a:t>To excite the potential user about the product and </a:t>
            </a:r>
            <a:r>
              <a:rPr lang="en-GB" dirty="0" err="1"/>
              <a:t>instill</a:t>
            </a:r>
            <a:r>
              <a:rPr lang="en-GB" dirty="0"/>
              <a:t> in them a desire for becoming more involved with it</a:t>
            </a:r>
          </a:p>
          <a:p>
            <a:pPr lvl="1"/>
            <a:r>
              <a:rPr lang="en-GB" dirty="0"/>
              <a:t>To inform them about what exactly the product does, so that their expectations are in line with what they will be receiving</a:t>
            </a:r>
          </a:p>
          <a:p>
            <a:pPr lvl="1"/>
            <a:r>
              <a:rPr lang="en-GB" dirty="0"/>
              <a:t>To explain the position of this product with respect to other alternatives</a:t>
            </a:r>
          </a:p>
          <a:p>
            <a:endParaRPr lang="en-GB" dirty="0"/>
          </a:p>
        </p:txBody>
      </p:sp>
    </p:spTree>
    <p:extLst>
      <p:ext uri="{BB962C8B-B14F-4D97-AF65-F5344CB8AC3E}">
        <p14:creationId xmlns:p14="http://schemas.microsoft.com/office/powerpoint/2010/main" val="624637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Code</a:t>
            </a:r>
            <a:endParaRPr lang="en-GB" dirty="0"/>
          </a:p>
        </p:txBody>
      </p:sp>
      <p:sp>
        <p:nvSpPr>
          <p:cNvPr id="3" name="Content Placeholder 2"/>
          <p:cNvSpPr>
            <a:spLocks noGrp="1"/>
          </p:cNvSpPr>
          <p:nvPr>
            <p:ph idx="1"/>
          </p:nvPr>
        </p:nvSpPr>
        <p:spPr/>
        <p:txBody>
          <a:bodyPr>
            <a:normAutofit/>
          </a:bodyPr>
          <a:lstStyle/>
          <a:p>
            <a:r>
              <a:rPr lang="en-GB" dirty="0"/>
              <a:t>Programs should have a logical structure</a:t>
            </a:r>
          </a:p>
          <a:p>
            <a:r>
              <a:rPr lang="en-GB" dirty="0"/>
              <a:t>Comments should be used to highlight any code that may need an explanation at a later date</a:t>
            </a:r>
          </a:p>
          <a:p>
            <a:r>
              <a:rPr lang="en-GB" dirty="0"/>
              <a:t>Keep indentation consistent</a:t>
            </a:r>
          </a:p>
          <a:p>
            <a:r>
              <a:rPr lang="en-GB" dirty="0"/>
              <a:t>Keep modules contained</a:t>
            </a:r>
          </a:p>
          <a:p>
            <a:endParaRPr lang="en-GB" dirty="0"/>
          </a:p>
          <a:p>
            <a:endParaRPr lang="en-GB" dirty="0"/>
          </a:p>
          <a:p>
            <a:r>
              <a:rPr lang="en-GB" dirty="0"/>
              <a:t>A good resource for software standards: http://www.comptechdoc.org/independent/programming/programming-standards/</a:t>
            </a:r>
          </a:p>
        </p:txBody>
      </p:sp>
    </p:spTree>
    <p:extLst>
      <p:ext uri="{BB962C8B-B14F-4D97-AF65-F5344CB8AC3E}">
        <p14:creationId xmlns:p14="http://schemas.microsoft.com/office/powerpoint/2010/main" val="331623487"/>
      </p:ext>
    </p:extLst>
  </p:cSld>
  <p:clrMapOvr>
    <a:masterClrMapping/>
  </p:clrMapOvr>
</p:sld>
</file>

<file path=ppt/theme/theme1.xml><?xml version="1.0" encoding="utf-8"?>
<a:theme xmlns:a="http://schemas.openxmlformats.org/drawingml/2006/main" name="WB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BL" id="{F9107B94-27B5-44C3-8B2E-1EE8DD964E80}" vid="{2CA810EA-66AB-49CA-9751-021D11DCD3C1}"/>
    </a:ext>
  </a:extLst>
</a:theme>
</file>

<file path=docProps/app.xml><?xml version="1.0" encoding="utf-8"?>
<Properties xmlns="http://schemas.openxmlformats.org/officeDocument/2006/extended-properties" xmlns:vt="http://schemas.openxmlformats.org/officeDocument/2006/docPropsVTypes">
  <Template>WBL</Template>
  <TotalTime>2307</TotalTime>
  <Words>1950</Words>
  <Application>Microsoft Office PowerPoint</Application>
  <PresentationFormat>Widescreen</PresentationFormat>
  <Paragraphs>176</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MV Boli</vt:lpstr>
      <vt:lpstr>WBL</vt:lpstr>
      <vt:lpstr>BCS Level 3 Certificate in Programming</vt:lpstr>
      <vt:lpstr>Learning outcomes</vt:lpstr>
      <vt:lpstr>Quality Of Coding Development</vt:lpstr>
      <vt:lpstr>Design Documentation</vt:lpstr>
      <vt:lpstr>Requirements Documentation</vt:lpstr>
      <vt:lpstr>Technical Documentation</vt:lpstr>
      <vt:lpstr>User Documentation</vt:lpstr>
      <vt:lpstr>Marketing Documentation</vt:lpstr>
      <vt:lpstr>Structure of Code</vt:lpstr>
      <vt:lpstr>Consistent Design and Structure</vt:lpstr>
      <vt:lpstr>Secure Code</vt:lpstr>
      <vt:lpstr>Secure Code</vt:lpstr>
      <vt:lpstr>Purpose Of Good Software Coding Principles And Practices</vt:lpstr>
      <vt:lpstr>Basic Common Principles</vt:lpstr>
      <vt:lpstr>DRY</vt:lpstr>
      <vt:lpstr>Advantages of DRY</vt:lpstr>
      <vt:lpstr>Caution</vt:lpstr>
      <vt:lpstr>Defensive Programming</vt:lpstr>
      <vt:lpstr>Defensive Code</vt:lpstr>
      <vt:lpstr>Commenting</vt:lpstr>
      <vt:lpstr>Refactoring</vt:lpstr>
      <vt:lpstr>Patterns/Anti-patterns</vt:lpstr>
      <vt:lpstr>Standards</vt:lpstr>
      <vt:lpstr>Coding Standards give the program a common look and feel</vt:lpstr>
      <vt:lpstr>Organisational Coding Standards</vt:lpstr>
      <vt:lpstr>Open Coding Standards</vt:lpstr>
      <vt:lpstr>Where to Find Standards</vt:lpstr>
      <vt:lpstr>Some programming standards available on the Internet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 Level 3 Certificate in Programming</dc:title>
  <dc:creator>Len</dc:creator>
  <cp:lastModifiedBy>Leonard Shand</cp:lastModifiedBy>
  <cp:revision>30</cp:revision>
  <dcterms:created xsi:type="dcterms:W3CDTF">2018-07-23T05:40:31Z</dcterms:created>
  <dcterms:modified xsi:type="dcterms:W3CDTF">2020-05-28T15:43:56Z</dcterms:modified>
</cp:coreProperties>
</file>