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5"/>
  </p:notesMasterIdLst>
  <p:sldIdLst>
    <p:sldId id="256" r:id="rId2"/>
    <p:sldId id="261" r:id="rId3"/>
    <p:sldId id="288" r:id="rId4"/>
    <p:sldId id="257" r:id="rId5"/>
    <p:sldId id="263" r:id="rId6"/>
    <p:sldId id="289" r:id="rId7"/>
    <p:sldId id="290" r:id="rId8"/>
    <p:sldId id="272" r:id="rId9"/>
    <p:sldId id="291" r:id="rId10"/>
    <p:sldId id="273" r:id="rId11"/>
    <p:sldId id="354" r:id="rId12"/>
    <p:sldId id="349" r:id="rId13"/>
    <p:sldId id="350" r:id="rId14"/>
    <p:sldId id="351" r:id="rId15"/>
    <p:sldId id="352" r:id="rId16"/>
    <p:sldId id="353" r:id="rId17"/>
    <p:sldId id="292" r:id="rId18"/>
    <p:sldId id="295" r:id="rId19"/>
    <p:sldId id="341" r:id="rId20"/>
    <p:sldId id="342" r:id="rId21"/>
    <p:sldId id="293" r:id="rId22"/>
    <p:sldId id="343" r:id="rId23"/>
    <p:sldId id="294" r:id="rId24"/>
    <p:sldId id="344" r:id="rId25"/>
    <p:sldId id="274" r:id="rId26"/>
    <p:sldId id="345" r:id="rId27"/>
    <p:sldId id="348" r:id="rId28"/>
    <p:sldId id="275" r:id="rId29"/>
    <p:sldId id="346" r:id="rId30"/>
    <p:sldId id="347" r:id="rId31"/>
    <p:sldId id="276" r:id="rId32"/>
    <p:sldId id="264" r:id="rId33"/>
    <p:sldId id="334" r:id="rId34"/>
    <p:sldId id="335" r:id="rId35"/>
    <p:sldId id="336" r:id="rId36"/>
    <p:sldId id="337" r:id="rId37"/>
    <p:sldId id="338" r:id="rId38"/>
    <p:sldId id="304" r:id="rId39"/>
    <p:sldId id="305" r:id="rId40"/>
    <p:sldId id="332" r:id="rId41"/>
    <p:sldId id="306" r:id="rId42"/>
    <p:sldId id="333" r:id="rId43"/>
    <p:sldId id="262"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6600FF"/>
    <a:srgbClr val="CC00FF"/>
    <a:srgbClr val="00CC00"/>
    <a:srgbClr val="0066FF"/>
    <a:srgbClr val="FF0000"/>
    <a:srgbClr val="CC0000"/>
    <a:srgbClr val="2233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39" autoAdjust="0"/>
    <p:restoredTop sz="82183" autoAdjust="0"/>
  </p:normalViewPr>
  <p:slideViewPr>
    <p:cSldViewPr snapToGrid="0" showGuides="1">
      <p:cViewPr varScale="1">
        <p:scale>
          <a:sx n="82" d="100"/>
          <a:sy n="82" d="100"/>
        </p:scale>
        <p:origin x="96" y="25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7E9D54-B3D7-4424-A1B7-4B7B6FD1943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GB"/>
        </a:p>
      </dgm:t>
    </dgm:pt>
    <dgm:pt modelId="{93884908-8042-46F4-A1F3-B4C22475BD3E}">
      <dgm:prSet/>
      <dgm:spPr>
        <a:solidFill>
          <a:schemeClr val="bg2">
            <a:lumMod val="50000"/>
          </a:schemeClr>
        </a:solidFill>
      </dgm:spPr>
      <dgm:t>
        <a:bodyPr/>
        <a:lstStyle/>
        <a:p>
          <a:r>
            <a:rPr lang="en-GB"/>
            <a:t>The Thomas and Tomlinson programs served a highly important purpose, revealing flaws in ARPANET’s network security</a:t>
          </a:r>
        </a:p>
      </dgm:t>
    </dgm:pt>
    <dgm:pt modelId="{3C13F0DD-6201-42E3-BD3C-101B1BEE4B9A}" type="parTrans" cxnId="{E9BC065E-6C3E-40B9-8181-36FB7303E5DA}">
      <dgm:prSet/>
      <dgm:spPr/>
      <dgm:t>
        <a:bodyPr/>
        <a:lstStyle/>
        <a:p>
          <a:endParaRPr lang="en-GB"/>
        </a:p>
      </dgm:t>
    </dgm:pt>
    <dgm:pt modelId="{57249C9E-0B19-461A-A15E-9C0ECF9D5A28}" type="sibTrans" cxnId="{E9BC065E-6C3E-40B9-8181-36FB7303E5DA}">
      <dgm:prSet/>
      <dgm:spPr/>
      <dgm:t>
        <a:bodyPr/>
        <a:lstStyle/>
        <a:p>
          <a:endParaRPr lang="en-GB"/>
        </a:p>
      </dgm:t>
    </dgm:pt>
    <dgm:pt modelId="{40748185-10D3-47EE-ACF9-8F2371ED291C}">
      <dgm:prSet/>
      <dgm:spPr>
        <a:solidFill>
          <a:schemeClr val="bg1">
            <a:lumMod val="65000"/>
          </a:schemeClr>
        </a:solidFill>
      </dgm:spPr>
      <dgm:t>
        <a:bodyPr/>
        <a:lstStyle/>
        <a:p>
          <a:r>
            <a:rPr lang="en-GB" dirty="0"/>
            <a:t>This was a huge concern at the time, as many large organisations and governments were linking their computers via the telephone lines to create their own networks</a:t>
          </a:r>
        </a:p>
      </dgm:t>
    </dgm:pt>
    <dgm:pt modelId="{6E6602F9-821C-437A-B8D8-DF11C67EDC69}" type="parTrans" cxnId="{644780B9-8889-4F6D-AFFF-801B3794FBAF}">
      <dgm:prSet/>
      <dgm:spPr/>
      <dgm:t>
        <a:bodyPr/>
        <a:lstStyle/>
        <a:p>
          <a:endParaRPr lang="en-GB"/>
        </a:p>
      </dgm:t>
    </dgm:pt>
    <dgm:pt modelId="{696CD197-86EB-4029-8892-A52A9C5D107D}" type="sibTrans" cxnId="{644780B9-8889-4F6D-AFFF-801B3794FBAF}">
      <dgm:prSet/>
      <dgm:spPr/>
      <dgm:t>
        <a:bodyPr/>
        <a:lstStyle/>
        <a:p>
          <a:endParaRPr lang="en-GB"/>
        </a:p>
      </dgm:t>
    </dgm:pt>
    <dgm:pt modelId="{E27501B7-EF46-45C3-93E8-56E4528BF1D7}" type="pres">
      <dgm:prSet presAssocID="{C77E9D54-B3D7-4424-A1B7-4B7B6FD1943F}" presName="linear" presStyleCnt="0">
        <dgm:presLayoutVars>
          <dgm:animLvl val="lvl"/>
          <dgm:resizeHandles val="exact"/>
        </dgm:presLayoutVars>
      </dgm:prSet>
      <dgm:spPr/>
    </dgm:pt>
    <dgm:pt modelId="{20D6AB33-0A89-4B4F-BA80-AFD25234D6CD}" type="pres">
      <dgm:prSet presAssocID="{93884908-8042-46F4-A1F3-B4C22475BD3E}" presName="parentText" presStyleLbl="node1" presStyleIdx="0" presStyleCnt="2">
        <dgm:presLayoutVars>
          <dgm:chMax val="0"/>
          <dgm:bulletEnabled val="1"/>
        </dgm:presLayoutVars>
      </dgm:prSet>
      <dgm:spPr/>
    </dgm:pt>
    <dgm:pt modelId="{D4122AF0-38D0-4D43-9F9B-E07373D985F1}" type="pres">
      <dgm:prSet presAssocID="{57249C9E-0B19-461A-A15E-9C0ECF9D5A28}" presName="spacer" presStyleCnt="0"/>
      <dgm:spPr/>
    </dgm:pt>
    <dgm:pt modelId="{5D985BB8-28E2-443D-BDA5-23C9192A5300}" type="pres">
      <dgm:prSet presAssocID="{40748185-10D3-47EE-ACF9-8F2371ED291C}" presName="parentText" presStyleLbl="node1" presStyleIdx="1" presStyleCnt="2">
        <dgm:presLayoutVars>
          <dgm:chMax val="0"/>
          <dgm:bulletEnabled val="1"/>
        </dgm:presLayoutVars>
      </dgm:prSet>
      <dgm:spPr/>
    </dgm:pt>
  </dgm:ptLst>
  <dgm:cxnLst>
    <dgm:cxn modelId="{E9BC065E-6C3E-40B9-8181-36FB7303E5DA}" srcId="{C77E9D54-B3D7-4424-A1B7-4B7B6FD1943F}" destId="{93884908-8042-46F4-A1F3-B4C22475BD3E}" srcOrd="0" destOrd="0" parTransId="{3C13F0DD-6201-42E3-BD3C-101B1BEE4B9A}" sibTransId="{57249C9E-0B19-461A-A15E-9C0ECF9D5A28}"/>
    <dgm:cxn modelId="{981BFC5F-FDCC-4295-B2E4-650E568DD5B9}" type="presOf" srcId="{93884908-8042-46F4-A1F3-B4C22475BD3E}" destId="{20D6AB33-0A89-4B4F-BA80-AFD25234D6CD}" srcOrd="0" destOrd="0" presId="urn:microsoft.com/office/officeart/2005/8/layout/vList2"/>
    <dgm:cxn modelId="{F70E7564-1D1D-402C-929F-BEBB3EC58DDA}" type="presOf" srcId="{40748185-10D3-47EE-ACF9-8F2371ED291C}" destId="{5D985BB8-28E2-443D-BDA5-23C9192A5300}" srcOrd="0" destOrd="0" presId="urn:microsoft.com/office/officeart/2005/8/layout/vList2"/>
    <dgm:cxn modelId="{CB245AA8-369F-4C11-B4B6-FE37F53E9E32}" type="presOf" srcId="{C77E9D54-B3D7-4424-A1B7-4B7B6FD1943F}" destId="{E27501B7-EF46-45C3-93E8-56E4528BF1D7}" srcOrd="0" destOrd="0" presId="urn:microsoft.com/office/officeart/2005/8/layout/vList2"/>
    <dgm:cxn modelId="{644780B9-8889-4F6D-AFFF-801B3794FBAF}" srcId="{C77E9D54-B3D7-4424-A1B7-4B7B6FD1943F}" destId="{40748185-10D3-47EE-ACF9-8F2371ED291C}" srcOrd="1" destOrd="0" parTransId="{6E6602F9-821C-437A-B8D8-DF11C67EDC69}" sibTransId="{696CD197-86EB-4029-8892-A52A9C5D107D}"/>
    <dgm:cxn modelId="{9038C997-3DFD-4F08-875F-9DD60AA70906}" type="presParOf" srcId="{E27501B7-EF46-45C3-93E8-56E4528BF1D7}" destId="{20D6AB33-0A89-4B4F-BA80-AFD25234D6CD}" srcOrd="0" destOrd="0" presId="urn:microsoft.com/office/officeart/2005/8/layout/vList2"/>
    <dgm:cxn modelId="{1FAB5434-A7C3-400F-B002-1DD5E67CB9BA}" type="presParOf" srcId="{E27501B7-EF46-45C3-93E8-56E4528BF1D7}" destId="{D4122AF0-38D0-4D43-9F9B-E07373D985F1}" srcOrd="1" destOrd="0" presId="urn:microsoft.com/office/officeart/2005/8/layout/vList2"/>
    <dgm:cxn modelId="{4FD42C21-79CA-4675-81C6-A08382E96A2C}" type="presParOf" srcId="{E27501B7-EF46-45C3-93E8-56E4528BF1D7}" destId="{5D985BB8-28E2-443D-BDA5-23C9192A530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6AB33-0A89-4B4F-BA80-AFD25234D6CD}">
      <dsp:nvSpPr>
        <dsp:cNvPr id="0" name=""/>
        <dsp:cNvSpPr/>
      </dsp:nvSpPr>
      <dsp:spPr>
        <a:xfrm>
          <a:off x="0" y="369909"/>
          <a:ext cx="10515600" cy="1759680"/>
        </a:xfrm>
        <a:prstGeom prst="round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The Thomas and Tomlinson programs served a highly important purpose, revealing flaws in ARPANET’s network security</a:t>
          </a:r>
        </a:p>
      </dsp:txBody>
      <dsp:txXfrm>
        <a:off x="85900" y="455809"/>
        <a:ext cx="10343800" cy="1587880"/>
      </dsp:txXfrm>
    </dsp:sp>
    <dsp:sp modelId="{5D985BB8-28E2-443D-BDA5-23C9192A5300}">
      <dsp:nvSpPr>
        <dsp:cNvPr id="0" name=""/>
        <dsp:cNvSpPr/>
      </dsp:nvSpPr>
      <dsp:spPr>
        <a:xfrm>
          <a:off x="0" y="2221749"/>
          <a:ext cx="10515600" cy="1759680"/>
        </a:xfrm>
        <a:prstGeom prst="roundRect">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t>This was a huge concern at the time, as many large organisations and governments were linking their computers via the telephone lines to create their own networks</a:t>
          </a:r>
        </a:p>
      </dsp:txBody>
      <dsp:txXfrm>
        <a:off x="85900" y="2307649"/>
        <a:ext cx="10343800" cy="15878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A8E05-8F4F-4B89-B129-4F8BEB253999}" type="datetimeFigureOut">
              <a:rPr lang="en-GB" smtClean="0"/>
              <a:t>08/02/2021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49C007-9AA5-4380-BFBB-FA51D63073FD}" type="slidenum">
              <a:rPr lang="en-GB" smtClean="0"/>
              <a:t>‹#›</a:t>
            </a:fld>
            <a:endParaRPr lang="en-GB"/>
          </a:p>
        </p:txBody>
      </p:sp>
    </p:spTree>
    <p:extLst>
      <p:ext uri="{BB962C8B-B14F-4D97-AF65-F5344CB8AC3E}">
        <p14:creationId xmlns:p14="http://schemas.microsoft.com/office/powerpoint/2010/main" val="2030442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B49C007-9AA5-4380-BFBB-FA51D63073FD}" type="slidenum">
              <a:rPr lang="en-GB" smtClean="0"/>
              <a:t>8</a:t>
            </a:fld>
            <a:endParaRPr lang="en-GB"/>
          </a:p>
        </p:txBody>
      </p:sp>
    </p:spTree>
    <p:extLst>
      <p:ext uri="{BB962C8B-B14F-4D97-AF65-F5344CB8AC3E}">
        <p14:creationId xmlns:p14="http://schemas.microsoft.com/office/powerpoint/2010/main" val="4074013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https://www.ifsecglobal.com/cyber-security/a-history-of-information-security/</a:t>
            </a:r>
          </a:p>
        </p:txBody>
      </p:sp>
      <p:sp>
        <p:nvSpPr>
          <p:cNvPr id="4" name="Slide Number Placeholder 3"/>
          <p:cNvSpPr>
            <a:spLocks noGrp="1"/>
          </p:cNvSpPr>
          <p:nvPr>
            <p:ph type="sldNum" sz="quarter" idx="5"/>
          </p:nvPr>
        </p:nvSpPr>
        <p:spPr/>
        <p:txBody>
          <a:bodyPr/>
          <a:lstStyle/>
          <a:p>
            <a:fld id="{AB49C007-9AA5-4380-BFBB-FA51D63073FD}" type="slidenum">
              <a:rPr lang="en-GB" smtClean="0"/>
              <a:t>9</a:t>
            </a:fld>
            <a:endParaRPr lang="en-GB"/>
          </a:p>
        </p:txBody>
      </p:sp>
    </p:spTree>
    <p:extLst>
      <p:ext uri="{BB962C8B-B14F-4D97-AF65-F5344CB8AC3E}">
        <p14:creationId xmlns:p14="http://schemas.microsoft.com/office/powerpoint/2010/main" val="2214193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B49C007-9AA5-4380-BFBB-FA51D63073FD}" type="slidenum">
              <a:rPr lang="en-GB" smtClean="0"/>
              <a:t>17</a:t>
            </a:fld>
            <a:endParaRPr lang="en-GB"/>
          </a:p>
        </p:txBody>
      </p:sp>
    </p:spTree>
    <p:extLst>
      <p:ext uri="{BB962C8B-B14F-4D97-AF65-F5344CB8AC3E}">
        <p14:creationId xmlns:p14="http://schemas.microsoft.com/office/powerpoint/2010/main" val="1427343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2/8/2021</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8397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2/8/2021</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25445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2/8/2021</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7463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585858"/>
                </a:solidFill>
                <a:latin typeface="Arial"/>
                <a:cs typeface="Arial"/>
              </a:defRPr>
            </a:lvl1pPr>
          </a:lstStyle>
          <a:p>
            <a:endParaRPr/>
          </a:p>
        </p:txBody>
      </p:sp>
      <p:sp>
        <p:nvSpPr>
          <p:cNvPr id="3" name="Holder 3"/>
          <p:cNvSpPr>
            <a:spLocks noGrp="1"/>
          </p:cNvSpPr>
          <p:nvPr>
            <p:ph sz="half" idx="2"/>
          </p:nvPr>
        </p:nvSpPr>
        <p:spPr>
          <a:xfrm>
            <a:off x="436880" y="1380490"/>
            <a:ext cx="3502025" cy="4415790"/>
          </a:xfrm>
          <a:prstGeom prst="rect">
            <a:avLst/>
          </a:prstGeom>
        </p:spPr>
        <p:txBody>
          <a:bodyPr wrap="square" lIns="0" tIns="0" rIns="0" bIns="0">
            <a:spAutoFit/>
          </a:bodyPr>
          <a:lstStyle>
            <a:lvl1pPr>
              <a:defRPr sz="2400" b="0" i="0">
                <a:solidFill>
                  <a:schemeClr val="tx1"/>
                </a:solidFill>
                <a:latin typeface="Calibri"/>
                <a:cs typeface="Calibri"/>
              </a:defRPr>
            </a:lvl1pPr>
          </a:lstStyle>
          <a:p>
            <a:endParaRPr/>
          </a:p>
        </p:txBody>
      </p:sp>
      <p:sp>
        <p:nvSpPr>
          <p:cNvPr id="4" name="Holder 4"/>
          <p:cNvSpPr>
            <a:spLocks noGrp="1"/>
          </p:cNvSpPr>
          <p:nvPr>
            <p:ph sz="half" idx="3"/>
          </p:nvPr>
        </p:nvSpPr>
        <p:spPr>
          <a:xfrm>
            <a:off x="8500871" y="1946909"/>
            <a:ext cx="3507104" cy="3834765"/>
          </a:xfrm>
          <a:prstGeom prst="rect">
            <a:avLst/>
          </a:prstGeom>
        </p:spPr>
        <p:txBody>
          <a:bodyPr wrap="square" lIns="0" tIns="0" rIns="0" bIns="0">
            <a:spAutoFit/>
          </a:bodyPr>
          <a:lstStyle>
            <a:lvl1pPr>
              <a:defRPr sz="1800" b="0" i="0">
                <a:solidFill>
                  <a:schemeClr val="tx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235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pPr/>
              <a:t>‹#›</a:t>
            </a:fld>
            <a:r>
              <a:rPr lang="en-GB" dirty="0"/>
              <a:t> of 100</a:t>
            </a:r>
          </a:p>
        </p:txBody>
      </p:sp>
    </p:spTree>
    <p:extLst>
      <p:ext uri="{BB962C8B-B14F-4D97-AF65-F5344CB8AC3E}">
        <p14:creationId xmlns:p14="http://schemas.microsoft.com/office/powerpoint/2010/main" val="267885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2/8/2021</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32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208667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208667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pPr/>
              <a:t>‹#›</a:t>
            </a:fld>
            <a:r>
              <a:rPr lang="en-GB" dirty="0"/>
              <a:t> of 100</a:t>
            </a:r>
          </a:p>
        </p:txBody>
      </p:sp>
    </p:spTree>
    <p:extLst>
      <p:ext uri="{BB962C8B-B14F-4D97-AF65-F5344CB8AC3E}">
        <p14:creationId xmlns:p14="http://schemas.microsoft.com/office/powerpoint/2010/main" val="41601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2/8/2021</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85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2/8/2021</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256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2/8/2021</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8716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2/8/2021</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9879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2/8/2021</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9998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681928"/>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20923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9039225" y="644366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pPr/>
              <a:t>‹#›</a:t>
            </a:fld>
            <a:r>
              <a:rPr lang="en-GB" dirty="0"/>
              <a:t> of 100</a:t>
            </a:r>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4">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8480875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73A52-6D47-49BF-A1C2-EF03953EFAFF}"/>
              </a:ext>
            </a:extLst>
          </p:cNvPr>
          <p:cNvSpPr>
            <a:spLocks noGrp="1"/>
          </p:cNvSpPr>
          <p:nvPr>
            <p:ph type="ctrTitle"/>
          </p:nvPr>
        </p:nvSpPr>
        <p:spPr/>
        <p:txBody>
          <a:bodyPr>
            <a:normAutofit/>
          </a:bodyPr>
          <a:lstStyle/>
          <a:p>
            <a:r>
              <a:rPr lang="en-GB" sz="4800" b="1" dirty="0">
                <a:solidFill>
                  <a:srgbClr val="223346"/>
                </a:solidFill>
              </a:rPr>
              <a:t>Week 1 – Day 1</a:t>
            </a:r>
          </a:p>
        </p:txBody>
      </p:sp>
      <p:sp>
        <p:nvSpPr>
          <p:cNvPr id="3" name="Subtitle 2">
            <a:extLst>
              <a:ext uri="{FF2B5EF4-FFF2-40B4-BE49-F238E27FC236}">
                <a16:creationId xmlns:a16="http://schemas.microsoft.com/office/drawing/2014/main" id="{64AF152D-FA8D-41DE-81F8-7328D036F963}"/>
              </a:ext>
            </a:extLst>
          </p:cNvPr>
          <p:cNvSpPr>
            <a:spLocks noGrp="1"/>
          </p:cNvSpPr>
          <p:nvPr>
            <p:ph type="subTitle" idx="1"/>
          </p:nvPr>
        </p:nvSpPr>
        <p:spPr/>
        <p:txBody>
          <a:bodyPr/>
          <a:lstStyle/>
          <a:p>
            <a:r>
              <a:rPr lang="en-GB" b="1" dirty="0">
                <a:solidFill>
                  <a:srgbClr val="223346"/>
                </a:solidFill>
                <a:latin typeface="Arial" panose="020B0604020202020204" pitchFamily="34" charset="0"/>
              </a:rPr>
              <a:t>Cyber Threats</a:t>
            </a:r>
            <a:endParaRPr lang="en-GB" b="1" dirty="0">
              <a:solidFill>
                <a:srgbClr val="223346"/>
              </a:solidFill>
            </a:endParaRPr>
          </a:p>
          <a:p>
            <a:r>
              <a:rPr lang="en-GB" dirty="0">
                <a:solidFill>
                  <a:srgbClr val="000000"/>
                </a:solidFill>
                <a:latin typeface="Arial" panose="020B0604020202020204" pitchFamily="34" charset="0"/>
              </a:rPr>
              <a:t>UFCFFU-30-1</a:t>
            </a:r>
            <a:endParaRPr lang="en-GB" dirty="0"/>
          </a:p>
        </p:txBody>
      </p:sp>
    </p:spTree>
    <p:extLst>
      <p:ext uri="{BB962C8B-B14F-4D97-AF65-F5344CB8AC3E}">
        <p14:creationId xmlns:p14="http://schemas.microsoft.com/office/powerpoint/2010/main" val="4081170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2FBD5-C13D-452B-8031-D3E611F1F55A}"/>
              </a:ext>
            </a:extLst>
          </p:cNvPr>
          <p:cNvSpPr>
            <a:spLocks noGrp="1"/>
          </p:cNvSpPr>
          <p:nvPr>
            <p:ph type="title"/>
          </p:nvPr>
        </p:nvSpPr>
        <p:spPr/>
        <p:txBody>
          <a:bodyPr/>
          <a:lstStyle/>
          <a:p>
            <a:r>
              <a:rPr lang="en-GB" dirty="0">
                <a:solidFill>
                  <a:srgbClr val="000000"/>
                </a:solidFill>
                <a:latin typeface="Arial" panose="020B0604020202020204" pitchFamily="34" charset="0"/>
              </a:rPr>
              <a:t>Concepts</a:t>
            </a:r>
            <a:endParaRPr lang="en-GB" dirty="0"/>
          </a:p>
        </p:txBody>
      </p:sp>
      <p:sp>
        <p:nvSpPr>
          <p:cNvPr id="3" name="Content Placeholder 2">
            <a:extLst>
              <a:ext uri="{FF2B5EF4-FFF2-40B4-BE49-F238E27FC236}">
                <a16:creationId xmlns:a16="http://schemas.microsoft.com/office/drawing/2014/main" id="{9A8C202F-CD04-47B4-A8C0-7DB5260E5411}"/>
              </a:ext>
            </a:extLst>
          </p:cNvPr>
          <p:cNvSpPr>
            <a:spLocks noGrp="1"/>
          </p:cNvSpPr>
          <p:nvPr>
            <p:ph idx="1"/>
          </p:nvPr>
        </p:nvSpPr>
        <p:spPr>
          <a:xfrm>
            <a:off x="838200" y="2092325"/>
            <a:ext cx="10515600" cy="2681694"/>
          </a:xfrm>
        </p:spPr>
        <p:txBody>
          <a:bodyPr>
            <a:normAutofit/>
          </a:bodyPr>
          <a:lstStyle/>
          <a:p>
            <a:r>
              <a:rPr lang="en-GB" dirty="0"/>
              <a:t>The term Cyber Security is beginning to sound a bit outdated, but cyber security is an evolving field centred around information sent and received through computer systems</a:t>
            </a:r>
          </a:p>
          <a:p>
            <a:r>
              <a:rPr lang="en-GB" dirty="0"/>
              <a:t>As the U.S. National Institute of Standards and Technology (NIST) framework on cybersecurity explains it, a cyber security professional is preoccupied with five facets of securing electronic information:</a:t>
            </a:r>
          </a:p>
        </p:txBody>
      </p:sp>
      <p:sp>
        <p:nvSpPr>
          <p:cNvPr id="4" name="TextBox 3">
            <a:extLst>
              <a:ext uri="{FF2B5EF4-FFF2-40B4-BE49-F238E27FC236}">
                <a16:creationId xmlns:a16="http://schemas.microsoft.com/office/drawing/2014/main" id="{B4EAABFB-A399-4969-841D-F7A9BAC0CA88}"/>
              </a:ext>
            </a:extLst>
          </p:cNvPr>
          <p:cNvSpPr txBox="1"/>
          <p:nvPr/>
        </p:nvSpPr>
        <p:spPr>
          <a:xfrm>
            <a:off x="2237744" y="5103674"/>
            <a:ext cx="8037137" cy="1754326"/>
          </a:xfrm>
          <a:prstGeom prst="rect">
            <a:avLst/>
          </a:prstGeom>
          <a:noFill/>
        </p:spPr>
        <p:txBody>
          <a:bodyPr wrap="none" rtlCol="0">
            <a:spAutoFit/>
          </a:bodyPr>
          <a:lstStyle/>
          <a:p>
            <a:r>
              <a:rPr lang="en-GB" dirty="0"/>
              <a:t>Identify threats</a:t>
            </a:r>
          </a:p>
          <a:p>
            <a:r>
              <a:rPr lang="en-GB" dirty="0"/>
              <a:t>Protect information</a:t>
            </a:r>
          </a:p>
          <a:p>
            <a:r>
              <a:rPr lang="en-GB" dirty="0"/>
              <a:t>Detect attacks and intrusions</a:t>
            </a:r>
          </a:p>
          <a:p>
            <a:r>
              <a:rPr lang="en-GB" dirty="0"/>
              <a:t>Respond to attacks and intrusions</a:t>
            </a:r>
          </a:p>
          <a:p>
            <a:r>
              <a:rPr lang="en-GB" dirty="0"/>
              <a:t>Recover database and information security and rebuild defences against intrusion</a:t>
            </a:r>
          </a:p>
          <a:p>
            <a:endParaRPr lang="en-GB" dirty="0"/>
          </a:p>
        </p:txBody>
      </p:sp>
    </p:spTree>
    <p:extLst>
      <p:ext uri="{BB962C8B-B14F-4D97-AF65-F5344CB8AC3E}">
        <p14:creationId xmlns:p14="http://schemas.microsoft.com/office/powerpoint/2010/main" val="3307380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4A4050B9-FF25-4AB0-9DD3-2DBEFEF40390}"/>
              </a:ext>
            </a:extLst>
          </p:cNvPr>
          <p:cNvSpPr/>
          <p:nvPr/>
        </p:nvSpPr>
        <p:spPr>
          <a:xfrm>
            <a:off x="6198781" y="940106"/>
            <a:ext cx="2170812" cy="1728299"/>
          </a:xfrm>
          <a:custGeom>
            <a:avLst/>
            <a:gdLst>
              <a:gd name="connsiteX0" fmla="*/ 0 w 2170812"/>
              <a:gd name="connsiteY0" fmla="*/ 0 h 1728299"/>
              <a:gd name="connsiteX1" fmla="*/ 152225 w 2170812"/>
              <a:gd name="connsiteY1" fmla="*/ 7687 h 1728299"/>
              <a:gd name="connsiteX2" fmla="*/ 2090281 w 2170812"/>
              <a:gd name="connsiteY2" fmla="*/ 1300066 h 1728299"/>
              <a:gd name="connsiteX3" fmla="*/ 2170812 w 2170812"/>
              <a:gd name="connsiteY3" fmla="*/ 1467238 h 1728299"/>
              <a:gd name="connsiteX4" fmla="*/ 1367349 w 2170812"/>
              <a:gd name="connsiteY4" fmla="*/ 1728299 h 1728299"/>
              <a:gd name="connsiteX5" fmla="*/ 1353467 w 2170812"/>
              <a:gd name="connsiteY5" fmla="*/ 1699483 h 1728299"/>
              <a:gd name="connsiteX6" fmla="*/ 66549 w 2170812"/>
              <a:gd name="connsiteY6" fmla="*/ 841310 h 1728299"/>
              <a:gd name="connsiteX7" fmla="*/ 0 w 2170812"/>
              <a:gd name="connsiteY7" fmla="*/ 837950 h 1728299"/>
              <a:gd name="connsiteX8" fmla="*/ 0 w 2170812"/>
              <a:gd name="connsiteY8" fmla="*/ 0 h 172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812" h="1728299">
                <a:moveTo>
                  <a:pt x="0" y="0"/>
                </a:moveTo>
                <a:lnTo>
                  <a:pt x="152225" y="7687"/>
                </a:lnTo>
                <a:cubicBezTo>
                  <a:pt x="990663" y="92835"/>
                  <a:pt x="1706330" y="593276"/>
                  <a:pt x="2090281" y="1300066"/>
                </a:cubicBezTo>
                <a:lnTo>
                  <a:pt x="2170812" y="1467238"/>
                </a:lnTo>
                <a:lnTo>
                  <a:pt x="1367349" y="1728299"/>
                </a:lnTo>
                <a:lnTo>
                  <a:pt x="1353467" y="1699483"/>
                </a:lnTo>
                <a:cubicBezTo>
                  <a:pt x="1098514" y="1230157"/>
                  <a:pt x="623293" y="897851"/>
                  <a:pt x="66549" y="841310"/>
                </a:cubicBezTo>
                <a:lnTo>
                  <a:pt x="0" y="837950"/>
                </a:lnTo>
                <a:lnTo>
                  <a:pt x="0"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26" name="Freeform: Shape 25">
            <a:extLst>
              <a:ext uri="{FF2B5EF4-FFF2-40B4-BE49-F238E27FC236}">
                <a16:creationId xmlns:a16="http://schemas.microsoft.com/office/drawing/2014/main" id="{042A68F3-FC56-4732-984D-4EE90D1406EB}"/>
              </a:ext>
            </a:extLst>
          </p:cNvPr>
          <p:cNvSpPr/>
          <p:nvPr/>
        </p:nvSpPr>
        <p:spPr>
          <a:xfrm>
            <a:off x="3924654" y="940106"/>
            <a:ext cx="2068565" cy="1660445"/>
          </a:xfrm>
          <a:custGeom>
            <a:avLst/>
            <a:gdLst>
              <a:gd name="connsiteX0" fmla="*/ 2068565 w 2068565"/>
              <a:gd name="connsiteY0" fmla="*/ 0 h 1660445"/>
              <a:gd name="connsiteX1" fmla="*/ 2068565 w 2068565"/>
              <a:gd name="connsiteY1" fmla="*/ 837950 h 1660445"/>
              <a:gd name="connsiteX2" fmla="*/ 2002017 w 2068565"/>
              <a:gd name="connsiteY2" fmla="*/ 841310 h 1660445"/>
              <a:gd name="connsiteX3" fmla="*/ 798054 w 2068565"/>
              <a:gd name="connsiteY3" fmla="*/ 1562934 h 1660445"/>
              <a:gd name="connsiteX4" fmla="*/ 738815 w 2068565"/>
              <a:gd name="connsiteY4" fmla="*/ 1660445 h 1660445"/>
              <a:gd name="connsiteX5" fmla="*/ 0 w 2068565"/>
              <a:gd name="connsiteY5" fmla="*/ 1264323 h 1660445"/>
              <a:gd name="connsiteX6" fmla="*/ 103213 w 2068565"/>
              <a:gd name="connsiteY6" fmla="*/ 1094428 h 1660445"/>
              <a:gd name="connsiteX7" fmla="*/ 1916341 w 2068565"/>
              <a:gd name="connsiteY7" fmla="*/ 7687 h 1660445"/>
              <a:gd name="connsiteX8" fmla="*/ 2068565 w 2068565"/>
              <a:gd name="connsiteY8" fmla="*/ 0 h 1660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8565" h="1660445">
                <a:moveTo>
                  <a:pt x="2068565" y="0"/>
                </a:moveTo>
                <a:lnTo>
                  <a:pt x="2068565" y="837950"/>
                </a:lnTo>
                <a:lnTo>
                  <a:pt x="2002017" y="841310"/>
                </a:lnTo>
                <a:cubicBezTo>
                  <a:pt x="1500947" y="892197"/>
                  <a:pt x="1065912" y="1166453"/>
                  <a:pt x="798054" y="1562934"/>
                </a:cubicBezTo>
                <a:lnTo>
                  <a:pt x="738815" y="1660445"/>
                </a:lnTo>
                <a:lnTo>
                  <a:pt x="0" y="1264323"/>
                </a:lnTo>
                <a:lnTo>
                  <a:pt x="103213" y="1094428"/>
                </a:lnTo>
                <a:cubicBezTo>
                  <a:pt x="506597" y="497341"/>
                  <a:pt x="1161747" y="84320"/>
                  <a:pt x="1916341" y="7687"/>
                </a:cubicBezTo>
                <a:lnTo>
                  <a:pt x="2068565"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22" name="Freeform: Shape 21">
            <a:extLst>
              <a:ext uri="{FF2B5EF4-FFF2-40B4-BE49-F238E27FC236}">
                <a16:creationId xmlns:a16="http://schemas.microsoft.com/office/drawing/2014/main" id="{C2DB055D-9F6B-44DA-8B79-2AFCC0230275}"/>
              </a:ext>
            </a:extLst>
          </p:cNvPr>
          <p:cNvSpPr/>
          <p:nvPr/>
        </p:nvSpPr>
        <p:spPr>
          <a:xfrm>
            <a:off x="3601915" y="2387880"/>
            <a:ext cx="1248522" cy="2691474"/>
          </a:xfrm>
          <a:custGeom>
            <a:avLst/>
            <a:gdLst>
              <a:gd name="connsiteX0" fmla="*/ 229868 w 1248522"/>
              <a:gd name="connsiteY0" fmla="*/ 0 h 2691474"/>
              <a:gd name="connsiteX1" fmla="*/ 968354 w 1248522"/>
              <a:gd name="connsiteY1" fmla="*/ 395945 h 2691474"/>
              <a:gd name="connsiteX2" fmla="*/ 968097 w 1248522"/>
              <a:gd name="connsiteY2" fmla="*/ 396478 h 2691474"/>
              <a:gd name="connsiteX3" fmla="*/ 837950 w 1248522"/>
              <a:gd name="connsiteY3" fmla="*/ 1041120 h 2691474"/>
              <a:gd name="connsiteX4" fmla="*/ 1216131 w 1248522"/>
              <a:gd name="connsiteY4" fmla="*/ 2094576 h 2691474"/>
              <a:gd name="connsiteX5" fmla="*/ 1248522 w 1248522"/>
              <a:gd name="connsiteY5" fmla="*/ 2130215 h 2691474"/>
              <a:gd name="connsiteX6" fmla="*/ 627590 w 1248522"/>
              <a:gd name="connsiteY6" fmla="*/ 2691474 h 2691474"/>
              <a:gd name="connsiteX7" fmla="*/ 569528 w 1248522"/>
              <a:gd name="connsiteY7" fmla="*/ 2627590 h 2691474"/>
              <a:gd name="connsiteX8" fmla="*/ 0 w 1248522"/>
              <a:gd name="connsiteY8" fmla="*/ 1041120 h 2691474"/>
              <a:gd name="connsiteX9" fmla="*/ 195998 w 1248522"/>
              <a:gd name="connsiteY9" fmla="*/ 70310 h 2691474"/>
              <a:gd name="connsiteX10" fmla="*/ 229868 w 1248522"/>
              <a:gd name="connsiteY10" fmla="*/ 0 h 2691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8522" h="2691474">
                <a:moveTo>
                  <a:pt x="229868" y="0"/>
                </a:moveTo>
                <a:lnTo>
                  <a:pt x="968354" y="395945"/>
                </a:lnTo>
                <a:lnTo>
                  <a:pt x="968097" y="396478"/>
                </a:lnTo>
                <a:cubicBezTo>
                  <a:pt x="884293" y="594615"/>
                  <a:pt x="837950" y="812456"/>
                  <a:pt x="837950" y="1041120"/>
                </a:cubicBezTo>
                <a:cubicBezTo>
                  <a:pt x="837950" y="1441283"/>
                  <a:pt x="979874" y="1808298"/>
                  <a:pt x="1216131" y="2094576"/>
                </a:cubicBezTo>
                <a:lnTo>
                  <a:pt x="1248522" y="2130215"/>
                </a:lnTo>
                <a:lnTo>
                  <a:pt x="627590" y="2691474"/>
                </a:lnTo>
                <a:lnTo>
                  <a:pt x="569528" y="2627590"/>
                </a:lnTo>
                <a:cubicBezTo>
                  <a:pt x="213732" y="2196465"/>
                  <a:pt x="0" y="1643752"/>
                  <a:pt x="0" y="1041120"/>
                </a:cubicBezTo>
                <a:cubicBezTo>
                  <a:pt x="0" y="696759"/>
                  <a:pt x="69790" y="368698"/>
                  <a:pt x="195998" y="70310"/>
                </a:cubicBezTo>
                <a:lnTo>
                  <a:pt x="229868"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21" name="Freeform: Shape 20">
            <a:extLst>
              <a:ext uri="{FF2B5EF4-FFF2-40B4-BE49-F238E27FC236}">
                <a16:creationId xmlns:a16="http://schemas.microsoft.com/office/drawing/2014/main" id="{2D835C96-2892-41FD-8B50-C7A6905E8D88}"/>
              </a:ext>
            </a:extLst>
          </p:cNvPr>
          <p:cNvSpPr/>
          <p:nvPr/>
        </p:nvSpPr>
        <p:spPr>
          <a:xfrm>
            <a:off x="7241607" y="2598804"/>
            <a:ext cx="1348479" cy="2700602"/>
          </a:xfrm>
          <a:custGeom>
            <a:avLst/>
            <a:gdLst>
              <a:gd name="connsiteX0" fmla="*/ 1203947 w 1348479"/>
              <a:gd name="connsiteY0" fmla="*/ 0 h 2700602"/>
              <a:gd name="connsiteX1" fmla="*/ 1236350 w 1348479"/>
              <a:gd name="connsiteY1" fmla="*/ 88531 h 2700602"/>
              <a:gd name="connsiteX2" fmla="*/ 1348479 w 1348479"/>
              <a:gd name="connsiteY2" fmla="*/ 830196 h 2700602"/>
              <a:gd name="connsiteX3" fmla="*/ 617978 w 1348479"/>
              <a:gd name="connsiteY3" fmla="*/ 2593780 h 2700602"/>
              <a:gd name="connsiteX4" fmla="*/ 500445 w 1348479"/>
              <a:gd name="connsiteY4" fmla="*/ 2700602 h 2700602"/>
              <a:gd name="connsiteX5" fmla="*/ 0 w 1348479"/>
              <a:gd name="connsiteY5" fmla="*/ 2024398 h 2700602"/>
              <a:gd name="connsiteX6" fmla="*/ 25458 w 1348479"/>
              <a:gd name="connsiteY6" fmla="*/ 2001260 h 2700602"/>
              <a:gd name="connsiteX7" fmla="*/ 510529 w 1348479"/>
              <a:gd name="connsiteY7" fmla="*/ 830196 h 2700602"/>
              <a:gd name="connsiteX8" fmla="*/ 436072 w 1348479"/>
              <a:gd name="connsiteY8" fmla="*/ 337712 h 2700602"/>
              <a:gd name="connsiteX9" fmla="*/ 407217 w 1348479"/>
              <a:gd name="connsiteY9" fmla="*/ 258873 h 2700602"/>
              <a:gd name="connsiteX10" fmla="*/ 1203947 w 1348479"/>
              <a:gd name="connsiteY10" fmla="*/ 0 h 270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48479" h="2700602">
                <a:moveTo>
                  <a:pt x="1203947" y="0"/>
                </a:moveTo>
                <a:lnTo>
                  <a:pt x="1236350" y="88531"/>
                </a:lnTo>
                <a:cubicBezTo>
                  <a:pt x="1309222" y="322823"/>
                  <a:pt x="1348479" y="571925"/>
                  <a:pt x="1348479" y="830196"/>
                </a:cubicBezTo>
                <a:cubicBezTo>
                  <a:pt x="1348479" y="1518919"/>
                  <a:pt x="1069319" y="2142440"/>
                  <a:pt x="617978" y="2593780"/>
                </a:cubicBezTo>
                <a:lnTo>
                  <a:pt x="500445" y="2700602"/>
                </a:lnTo>
                <a:lnTo>
                  <a:pt x="0" y="2024398"/>
                </a:lnTo>
                <a:lnTo>
                  <a:pt x="25458" y="2001260"/>
                </a:lnTo>
                <a:cubicBezTo>
                  <a:pt x="325160" y="1701559"/>
                  <a:pt x="510529" y="1287525"/>
                  <a:pt x="510529" y="830196"/>
                </a:cubicBezTo>
                <a:cubicBezTo>
                  <a:pt x="510529" y="658698"/>
                  <a:pt x="484462" y="493288"/>
                  <a:pt x="436072" y="337712"/>
                </a:cubicBezTo>
                <a:lnTo>
                  <a:pt x="407217" y="258873"/>
                </a:lnTo>
                <a:lnTo>
                  <a:pt x="1203947"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16" name="Freeform: Shape 15">
            <a:extLst>
              <a:ext uri="{FF2B5EF4-FFF2-40B4-BE49-F238E27FC236}">
                <a16:creationId xmlns:a16="http://schemas.microsoft.com/office/drawing/2014/main" id="{640141D6-A111-4AC4-9F08-082681C6876E}"/>
              </a:ext>
            </a:extLst>
          </p:cNvPr>
          <p:cNvSpPr/>
          <p:nvPr/>
        </p:nvSpPr>
        <p:spPr>
          <a:xfrm>
            <a:off x="4371497" y="4664133"/>
            <a:ext cx="3210501" cy="1258953"/>
          </a:xfrm>
          <a:custGeom>
            <a:avLst/>
            <a:gdLst>
              <a:gd name="connsiteX0" fmla="*/ 623932 w 3210501"/>
              <a:gd name="connsiteY0" fmla="*/ 0 h 1258953"/>
              <a:gd name="connsiteX1" fmla="*/ 671048 w 3210501"/>
              <a:gd name="connsiteY1" fmla="*/ 42822 h 1258953"/>
              <a:gd name="connsiteX2" fmla="*/ 1724504 w 3210501"/>
              <a:gd name="connsiteY2" fmla="*/ 421003 h 1258953"/>
              <a:gd name="connsiteX3" fmla="*/ 2650465 w 3210501"/>
              <a:gd name="connsiteY3" fmla="*/ 138161 h 1258953"/>
              <a:gd name="connsiteX4" fmla="*/ 2712555 w 3210501"/>
              <a:gd name="connsiteY4" fmla="*/ 91732 h 1258953"/>
              <a:gd name="connsiteX5" fmla="*/ 3210501 w 3210501"/>
              <a:gd name="connsiteY5" fmla="*/ 764558 h 1258953"/>
              <a:gd name="connsiteX6" fmla="*/ 3118971 w 3210501"/>
              <a:gd name="connsiteY6" fmla="*/ 833002 h 1258953"/>
              <a:gd name="connsiteX7" fmla="*/ 1724504 w 3210501"/>
              <a:gd name="connsiteY7" fmla="*/ 1258953 h 1258953"/>
              <a:gd name="connsiteX8" fmla="*/ 138034 w 3210501"/>
              <a:gd name="connsiteY8" fmla="*/ 689425 h 1258953"/>
              <a:gd name="connsiteX9" fmla="*/ 0 w 3210501"/>
              <a:gd name="connsiteY9" fmla="*/ 563970 h 1258953"/>
              <a:gd name="connsiteX10" fmla="*/ 623932 w 3210501"/>
              <a:gd name="connsiteY10" fmla="*/ 0 h 125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10501" h="1258953">
                <a:moveTo>
                  <a:pt x="623932" y="0"/>
                </a:moveTo>
                <a:lnTo>
                  <a:pt x="671048" y="42822"/>
                </a:lnTo>
                <a:cubicBezTo>
                  <a:pt x="957326" y="279080"/>
                  <a:pt x="1324341" y="421003"/>
                  <a:pt x="1724504" y="421003"/>
                </a:cubicBezTo>
                <a:cubicBezTo>
                  <a:pt x="2067501" y="421003"/>
                  <a:pt x="2386144" y="316733"/>
                  <a:pt x="2650465" y="138161"/>
                </a:cubicBezTo>
                <a:lnTo>
                  <a:pt x="2712555" y="91732"/>
                </a:lnTo>
                <a:lnTo>
                  <a:pt x="3210501" y="764558"/>
                </a:lnTo>
                <a:lnTo>
                  <a:pt x="3118971" y="833002"/>
                </a:lnTo>
                <a:cubicBezTo>
                  <a:pt x="2720912" y="1101926"/>
                  <a:pt x="2241046" y="1258953"/>
                  <a:pt x="1724504" y="1258953"/>
                </a:cubicBezTo>
                <a:cubicBezTo>
                  <a:pt x="1121872" y="1258953"/>
                  <a:pt x="569160" y="1045221"/>
                  <a:pt x="138034" y="689425"/>
                </a:cubicBezTo>
                <a:lnTo>
                  <a:pt x="0" y="563970"/>
                </a:lnTo>
                <a:lnTo>
                  <a:pt x="623932"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6" name="TextBox 35">
            <a:extLst>
              <a:ext uri="{FF2B5EF4-FFF2-40B4-BE49-F238E27FC236}">
                <a16:creationId xmlns:a16="http://schemas.microsoft.com/office/drawing/2014/main" id="{362EE9A5-9CE6-4C83-9833-D62F22C80763}"/>
              </a:ext>
            </a:extLst>
          </p:cNvPr>
          <p:cNvSpPr txBox="1"/>
          <p:nvPr/>
        </p:nvSpPr>
        <p:spPr>
          <a:xfrm rot="19501974">
            <a:off x="4304981" y="1436428"/>
            <a:ext cx="1466876" cy="584775"/>
          </a:xfrm>
          <a:prstGeom prst="rect">
            <a:avLst/>
          </a:prstGeom>
          <a:noFill/>
          <a:ln>
            <a:noFill/>
          </a:ln>
        </p:spPr>
        <p:txBody>
          <a:bodyPr wrap="none" rtlCol="0">
            <a:spAutoFit/>
          </a:bodyPr>
          <a:lstStyle/>
          <a:p>
            <a:r>
              <a:rPr lang="en-GB" sz="3200" dirty="0"/>
              <a:t>Identify</a:t>
            </a:r>
          </a:p>
        </p:txBody>
      </p:sp>
      <p:sp>
        <p:nvSpPr>
          <p:cNvPr id="37" name="TextBox 36">
            <a:extLst>
              <a:ext uri="{FF2B5EF4-FFF2-40B4-BE49-F238E27FC236}">
                <a16:creationId xmlns:a16="http://schemas.microsoft.com/office/drawing/2014/main" id="{C99E5838-E0D6-4B58-8786-74F673B0A38A}"/>
              </a:ext>
            </a:extLst>
          </p:cNvPr>
          <p:cNvSpPr txBox="1"/>
          <p:nvPr/>
        </p:nvSpPr>
        <p:spPr>
          <a:xfrm rot="2186748">
            <a:off x="6585824" y="1436427"/>
            <a:ext cx="1396729" cy="584775"/>
          </a:xfrm>
          <a:prstGeom prst="rect">
            <a:avLst/>
          </a:prstGeom>
          <a:noFill/>
          <a:ln>
            <a:noFill/>
          </a:ln>
        </p:spPr>
        <p:txBody>
          <a:bodyPr wrap="none" rtlCol="0">
            <a:spAutoFit/>
          </a:bodyPr>
          <a:lstStyle/>
          <a:p>
            <a:r>
              <a:rPr lang="en-GB" sz="3200" dirty="0"/>
              <a:t>Protect</a:t>
            </a:r>
          </a:p>
        </p:txBody>
      </p:sp>
      <p:sp>
        <p:nvSpPr>
          <p:cNvPr id="38" name="TextBox 37">
            <a:extLst>
              <a:ext uri="{FF2B5EF4-FFF2-40B4-BE49-F238E27FC236}">
                <a16:creationId xmlns:a16="http://schemas.microsoft.com/office/drawing/2014/main" id="{08D1314D-A11E-4846-A925-0AD450BACBF1}"/>
              </a:ext>
            </a:extLst>
          </p:cNvPr>
          <p:cNvSpPr txBox="1"/>
          <p:nvPr/>
        </p:nvSpPr>
        <p:spPr>
          <a:xfrm rot="17560040">
            <a:off x="7413515" y="3645873"/>
            <a:ext cx="1345048" cy="584775"/>
          </a:xfrm>
          <a:prstGeom prst="rect">
            <a:avLst/>
          </a:prstGeom>
          <a:noFill/>
          <a:ln>
            <a:noFill/>
          </a:ln>
        </p:spPr>
        <p:txBody>
          <a:bodyPr wrap="none" rtlCol="0">
            <a:spAutoFit/>
          </a:bodyPr>
          <a:lstStyle/>
          <a:p>
            <a:pPr algn="ctr"/>
            <a:r>
              <a:rPr lang="en-GB" sz="3200" dirty="0"/>
              <a:t>Detect</a:t>
            </a:r>
            <a:r>
              <a:rPr lang="en-GB" sz="2000" dirty="0"/>
              <a:t> </a:t>
            </a:r>
          </a:p>
        </p:txBody>
      </p:sp>
      <p:sp>
        <p:nvSpPr>
          <p:cNvPr id="39" name="TextBox 38">
            <a:extLst>
              <a:ext uri="{FF2B5EF4-FFF2-40B4-BE49-F238E27FC236}">
                <a16:creationId xmlns:a16="http://schemas.microsoft.com/office/drawing/2014/main" id="{4CE5C1C5-0458-41DD-87D7-63B2FF3755AF}"/>
              </a:ext>
            </a:extLst>
          </p:cNvPr>
          <p:cNvSpPr txBox="1"/>
          <p:nvPr/>
        </p:nvSpPr>
        <p:spPr>
          <a:xfrm>
            <a:off x="5281129" y="5160633"/>
            <a:ext cx="1629742" cy="584775"/>
          </a:xfrm>
          <a:prstGeom prst="rect">
            <a:avLst/>
          </a:prstGeom>
          <a:noFill/>
          <a:ln>
            <a:noFill/>
          </a:ln>
        </p:spPr>
        <p:txBody>
          <a:bodyPr wrap="none" rtlCol="0">
            <a:spAutoFit/>
          </a:bodyPr>
          <a:lstStyle/>
          <a:p>
            <a:pPr algn="ctr"/>
            <a:r>
              <a:rPr lang="en-GB" sz="3200" dirty="0"/>
              <a:t>Respond</a:t>
            </a:r>
          </a:p>
        </p:txBody>
      </p:sp>
      <p:sp>
        <p:nvSpPr>
          <p:cNvPr id="40" name="TextBox 39">
            <a:extLst>
              <a:ext uri="{FF2B5EF4-FFF2-40B4-BE49-F238E27FC236}">
                <a16:creationId xmlns:a16="http://schemas.microsoft.com/office/drawing/2014/main" id="{90132E4A-C61D-40B5-95E1-46F37218161B}"/>
              </a:ext>
            </a:extLst>
          </p:cNvPr>
          <p:cNvSpPr txBox="1"/>
          <p:nvPr/>
        </p:nvSpPr>
        <p:spPr>
          <a:xfrm rot="4939305">
            <a:off x="3301701" y="3432401"/>
            <a:ext cx="1516313" cy="584775"/>
          </a:xfrm>
          <a:prstGeom prst="rect">
            <a:avLst/>
          </a:prstGeom>
          <a:noFill/>
          <a:ln>
            <a:noFill/>
          </a:ln>
        </p:spPr>
        <p:txBody>
          <a:bodyPr wrap="none" rtlCol="0">
            <a:spAutoFit/>
          </a:bodyPr>
          <a:lstStyle/>
          <a:p>
            <a:pPr algn="ctr"/>
            <a:r>
              <a:rPr lang="en-GB" sz="3200" dirty="0"/>
              <a:t>Recover</a:t>
            </a:r>
          </a:p>
        </p:txBody>
      </p:sp>
      <p:sp>
        <p:nvSpPr>
          <p:cNvPr id="41" name="TextBox 40">
            <a:extLst>
              <a:ext uri="{FF2B5EF4-FFF2-40B4-BE49-F238E27FC236}">
                <a16:creationId xmlns:a16="http://schemas.microsoft.com/office/drawing/2014/main" id="{FC93BB64-9733-48EB-A436-8F588E1C5EFD}"/>
              </a:ext>
            </a:extLst>
          </p:cNvPr>
          <p:cNvSpPr txBox="1"/>
          <p:nvPr/>
        </p:nvSpPr>
        <p:spPr>
          <a:xfrm>
            <a:off x="4911837" y="3075057"/>
            <a:ext cx="2502481" cy="584775"/>
          </a:xfrm>
          <a:prstGeom prst="rect">
            <a:avLst/>
          </a:prstGeom>
          <a:noFill/>
          <a:ln>
            <a:noFill/>
          </a:ln>
        </p:spPr>
        <p:txBody>
          <a:bodyPr wrap="none" rtlCol="0">
            <a:spAutoFit/>
          </a:bodyPr>
          <a:lstStyle/>
          <a:p>
            <a:pPr algn="ctr"/>
            <a:r>
              <a:rPr lang="en-GB" sz="3200" b="1" dirty="0">
                <a:latin typeface="Quantum" pitchFamily="50" charset="0"/>
              </a:rPr>
              <a:t>Framework</a:t>
            </a:r>
          </a:p>
        </p:txBody>
      </p:sp>
    </p:spTree>
    <p:extLst>
      <p:ext uri="{BB962C8B-B14F-4D97-AF65-F5344CB8AC3E}">
        <p14:creationId xmlns:p14="http://schemas.microsoft.com/office/powerpoint/2010/main" val="4074515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7D750-821D-4914-B701-AEA137DE9FBE}"/>
              </a:ext>
            </a:extLst>
          </p:cNvPr>
          <p:cNvSpPr>
            <a:spLocks noGrp="1"/>
          </p:cNvSpPr>
          <p:nvPr>
            <p:ph type="title"/>
          </p:nvPr>
        </p:nvSpPr>
        <p:spPr/>
        <p:txBody>
          <a:bodyPr/>
          <a:lstStyle/>
          <a:p>
            <a:r>
              <a:rPr lang="en-GB" dirty="0"/>
              <a:t>Identify Threats</a:t>
            </a:r>
          </a:p>
        </p:txBody>
      </p:sp>
      <p:sp>
        <p:nvSpPr>
          <p:cNvPr id="3" name="Content Placeholder 2">
            <a:extLst>
              <a:ext uri="{FF2B5EF4-FFF2-40B4-BE49-F238E27FC236}">
                <a16:creationId xmlns:a16="http://schemas.microsoft.com/office/drawing/2014/main" id="{32259700-EBA5-4514-9410-8192015F509C}"/>
              </a:ext>
            </a:extLst>
          </p:cNvPr>
          <p:cNvSpPr>
            <a:spLocks noGrp="1"/>
          </p:cNvSpPr>
          <p:nvPr>
            <p:ph idx="1"/>
          </p:nvPr>
        </p:nvSpPr>
        <p:spPr/>
        <p:txBody>
          <a:bodyPr/>
          <a:lstStyle/>
          <a:p>
            <a:r>
              <a:rPr lang="en-GB" dirty="0"/>
              <a:t>The Identify Function assists in developing an organizational understanding to managing cybersecurity risk to systems, people, assets, data, and capabilities</a:t>
            </a:r>
          </a:p>
          <a:p>
            <a:r>
              <a:rPr lang="en-GB" dirty="0"/>
              <a:t>Understanding the business context, the resources that support critical functions, and the related cybersecurity risks enables an organization to focus and prioritize its efforts, consistent with its risk management strategy and business needs</a:t>
            </a:r>
          </a:p>
        </p:txBody>
      </p:sp>
    </p:spTree>
    <p:extLst>
      <p:ext uri="{BB962C8B-B14F-4D97-AF65-F5344CB8AC3E}">
        <p14:creationId xmlns:p14="http://schemas.microsoft.com/office/powerpoint/2010/main" val="2031349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4A22E-9790-4273-AC0C-153B73100F08}"/>
              </a:ext>
            </a:extLst>
          </p:cNvPr>
          <p:cNvSpPr>
            <a:spLocks noGrp="1"/>
          </p:cNvSpPr>
          <p:nvPr>
            <p:ph type="title"/>
          </p:nvPr>
        </p:nvSpPr>
        <p:spPr/>
        <p:txBody>
          <a:bodyPr/>
          <a:lstStyle/>
          <a:p>
            <a:r>
              <a:rPr lang="en-GB" dirty="0"/>
              <a:t>Protect Information</a:t>
            </a:r>
          </a:p>
        </p:txBody>
      </p:sp>
      <p:sp>
        <p:nvSpPr>
          <p:cNvPr id="3" name="Content Placeholder 2">
            <a:extLst>
              <a:ext uri="{FF2B5EF4-FFF2-40B4-BE49-F238E27FC236}">
                <a16:creationId xmlns:a16="http://schemas.microsoft.com/office/drawing/2014/main" id="{400FCF72-CB9A-4E38-BC56-38012DD2D024}"/>
              </a:ext>
            </a:extLst>
          </p:cNvPr>
          <p:cNvSpPr>
            <a:spLocks noGrp="1"/>
          </p:cNvSpPr>
          <p:nvPr>
            <p:ph idx="1"/>
          </p:nvPr>
        </p:nvSpPr>
        <p:spPr/>
        <p:txBody>
          <a:bodyPr/>
          <a:lstStyle/>
          <a:p>
            <a:r>
              <a:rPr lang="en-GB" dirty="0"/>
              <a:t>The Protect Function outlines appropriate safeguards to ensure delivery of critical infrastructure services</a:t>
            </a:r>
          </a:p>
          <a:p>
            <a:r>
              <a:rPr lang="en-GB" dirty="0"/>
              <a:t>The Protect Function supports the ability to limit or contain the impact of a potential cybersecurity event</a:t>
            </a:r>
          </a:p>
        </p:txBody>
      </p:sp>
    </p:spTree>
    <p:extLst>
      <p:ext uri="{BB962C8B-B14F-4D97-AF65-F5344CB8AC3E}">
        <p14:creationId xmlns:p14="http://schemas.microsoft.com/office/powerpoint/2010/main" val="1554072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5053F-A66B-4213-B1C6-0D6D567B4166}"/>
              </a:ext>
            </a:extLst>
          </p:cNvPr>
          <p:cNvSpPr>
            <a:spLocks noGrp="1"/>
          </p:cNvSpPr>
          <p:nvPr>
            <p:ph type="title"/>
          </p:nvPr>
        </p:nvSpPr>
        <p:spPr/>
        <p:txBody>
          <a:bodyPr/>
          <a:lstStyle/>
          <a:p>
            <a:r>
              <a:rPr lang="en-GB" dirty="0"/>
              <a:t>Detect Attacks and Intrusions</a:t>
            </a:r>
          </a:p>
        </p:txBody>
      </p:sp>
      <p:sp>
        <p:nvSpPr>
          <p:cNvPr id="3" name="Content Placeholder 2">
            <a:extLst>
              <a:ext uri="{FF2B5EF4-FFF2-40B4-BE49-F238E27FC236}">
                <a16:creationId xmlns:a16="http://schemas.microsoft.com/office/drawing/2014/main" id="{31313855-104F-42D8-AC36-B573F9B23724}"/>
              </a:ext>
            </a:extLst>
          </p:cNvPr>
          <p:cNvSpPr>
            <a:spLocks noGrp="1"/>
          </p:cNvSpPr>
          <p:nvPr>
            <p:ph idx="1"/>
          </p:nvPr>
        </p:nvSpPr>
        <p:spPr/>
        <p:txBody>
          <a:bodyPr/>
          <a:lstStyle/>
          <a:p>
            <a:r>
              <a:rPr lang="en-GB" dirty="0"/>
              <a:t>The Detect Function defines the appropriate activities to identify the occurrence of a cybersecurity event</a:t>
            </a:r>
          </a:p>
          <a:p>
            <a:r>
              <a:rPr lang="en-GB" dirty="0"/>
              <a:t>The Detect Function enables timely discovery of cybersecurity events</a:t>
            </a:r>
          </a:p>
        </p:txBody>
      </p:sp>
    </p:spTree>
    <p:extLst>
      <p:ext uri="{BB962C8B-B14F-4D97-AF65-F5344CB8AC3E}">
        <p14:creationId xmlns:p14="http://schemas.microsoft.com/office/powerpoint/2010/main" val="438672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B4D97-8D49-4C52-B226-90E447FF559F}"/>
              </a:ext>
            </a:extLst>
          </p:cNvPr>
          <p:cNvSpPr>
            <a:spLocks noGrp="1"/>
          </p:cNvSpPr>
          <p:nvPr>
            <p:ph type="title"/>
          </p:nvPr>
        </p:nvSpPr>
        <p:spPr/>
        <p:txBody>
          <a:bodyPr/>
          <a:lstStyle/>
          <a:p>
            <a:r>
              <a:rPr lang="en-GB" dirty="0"/>
              <a:t>Respond to Attacks and Intrusions</a:t>
            </a:r>
          </a:p>
        </p:txBody>
      </p:sp>
      <p:sp>
        <p:nvSpPr>
          <p:cNvPr id="3" name="Content Placeholder 2">
            <a:extLst>
              <a:ext uri="{FF2B5EF4-FFF2-40B4-BE49-F238E27FC236}">
                <a16:creationId xmlns:a16="http://schemas.microsoft.com/office/drawing/2014/main" id="{E8C5DB7A-ED91-4C52-8F42-2CBAB3A1E4C6}"/>
              </a:ext>
            </a:extLst>
          </p:cNvPr>
          <p:cNvSpPr>
            <a:spLocks noGrp="1"/>
          </p:cNvSpPr>
          <p:nvPr>
            <p:ph idx="1"/>
          </p:nvPr>
        </p:nvSpPr>
        <p:spPr/>
        <p:txBody>
          <a:bodyPr/>
          <a:lstStyle/>
          <a:p>
            <a:r>
              <a:rPr lang="en-GB" dirty="0"/>
              <a:t>The Respond Function includes appropriate activities to take action regarding a detected cybersecurity incident</a:t>
            </a:r>
          </a:p>
          <a:p>
            <a:r>
              <a:rPr lang="en-GB" dirty="0"/>
              <a:t>The Respond Function supports the ability to contain the impact of a potential cybersecurity incident</a:t>
            </a:r>
          </a:p>
        </p:txBody>
      </p:sp>
    </p:spTree>
    <p:extLst>
      <p:ext uri="{BB962C8B-B14F-4D97-AF65-F5344CB8AC3E}">
        <p14:creationId xmlns:p14="http://schemas.microsoft.com/office/powerpoint/2010/main" val="3977941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A0C98-1346-4F2A-8F1B-C87C99D29A08}"/>
              </a:ext>
            </a:extLst>
          </p:cNvPr>
          <p:cNvSpPr>
            <a:spLocks noGrp="1"/>
          </p:cNvSpPr>
          <p:nvPr>
            <p:ph type="title"/>
          </p:nvPr>
        </p:nvSpPr>
        <p:spPr/>
        <p:txBody>
          <a:bodyPr/>
          <a:lstStyle/>
          <a:p>
            <a:r>
              <a:rPr lang="en-GB" dirty="0"/>
              <a:t>Recover database and information security and rebuild defences against intrusion</a:t>
            </a:r>
          </a:p>
        </p:txBody>
      </p:sp>
      <p:sp>
        <p:nvSpPr>
          <p:cNvPr id="3" name="Content Placeholder 2">
            <a:extLst>
              <a:ext uri="{FF2B5EF4-FFF2-40B4-BE49-F238E27FC236}">
                <a16:creationId xmlns:a16="http://schemas.microsoft.com/office/drawing/2014/main" id="{75E3B31B-9FB7-494C-BEA9-7F754C35C02B}"/>
              </a:ext>
            </a:extLst>
          </p:cNvPr>
          <p:cNvSpPr>
            <a:spLocks noGrp="1"/>
          </p:cNvSpPr>
          <p:nvPr>
            <p:ph idx="1"/>
          </p:nvPr>
        </p:nvSpPr>
        <p:spPr/>
        <p:txBody>
          <a:bodyPr/>
          <a:lstStyle/>
          <a:p>
            <a:r>
              <a:rPr lang="en-GB" dirty="0"/>
              <a:t>The Recover Function identifies appropriate activities to maintain plans for resilience and to restore any capabilities or services that were impaired due to a cybersecurity incident</a:t>
            </a:r>
          </a:p>
          <a:p>
            <a:r>
              <a:rPr lang="en-GB" dirty="0"/>
              <a:t>The Recover Function supports timely recovery to normal operations to reduce the impact from a cybersecurity incident</a:t>
            </a:r>
          </a:p>
        </p:txBody>
      </p:sp>
    </p:spTree>
    <p:extLst>
      <p:ext uri="{BB962C8B-B14F-4D97-AF65-F5344CB8AC3E}">
        <p14:creationId xmlns:p14="http://schemas.microsoft.com/office/powerpoint/2010/main" val="142002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77E07-88BD-483D-B096-53A72A213212}"/>
              </a:ext>
            </a:extLst>
          </p:cNvPr>
          <p:cNvSpPr>
            <a:spLocks noGrp="1"/>
          </p:cNvSpPr>
          <p:nvPr>
            <p:ph type="title"/>
          </p:nvPr>
        </p:nvSpPr>
        <p:spPr/>
        <p:txBody>
          <a:bodyPr/>
          <a:lstStyle/>
          <a:p>
            <a:r>
              <a:rPr lang="en-GB" dirty="0"/>
              <a:t>Concepts</a:t>
            </a:r>
          </a:p>
        </p:txBody>
      </p:sp>
      <p:sp>
        <p:nvSpPr>
          <p:cNvPr id="3" name="Content Placeholder 2">
            <a:extLst>
              <a:ext uri="{FF2B5EF4-FFF2-40B4-BE49-F238E27FC236}">
                <a16:creationId xmlns:a16="http://schemas.microsoft.com/office/drawing/2014/main" id="{3ED2AC04-4828-428B-8B71-071F862EC834}"/>
              </a:ext>
            </a:extLst>
          </p:cNvPr>
          <p:cNvSpPr>
            <a:spLocks noGrp="1"/>
          </p:cNvSpPr>
          <p:nvPr>
            <p:ph idx="1"/>
          </p:nvPr>
        </p:nvSpPr>
        <p:spPr/>
        <p:txBody>
          <a:bodyPr/>
          <a:lstStyle/>
          <a:p>
            <a:r>
              <a:rPr lang="en-GB" dirty="0"/>
              <a:t>The CIA Triad of confidentiality, integrity and availability is considered the core underpinning of information security</a:t>
            </a:r>
          </a:p>
          <a:p>
            <a:r>
              <a:rPr lang="en-GB" dirty="0"/>
              <a:t>Every security control and every security vulnerability can be viewed considering one or more of these key concepts</a:t>
            </a:r>
          </a:p>
          <a:p>
            <a:r>
              <a:rPr lang="en-GB" dirty="0"/>
              <a:t>For a security program to be considered comprehensive and complete, it must adequately address the entire CIA Triad:</a:t>
            </a:r>
          </a:p>
          <a:p>
            <a:pPr lvl="1"/>
            <a:r>
              <a:rPr lang="en-GB" dirty="0"/>
              <a:t>Confidentiality</a:t>
            </a:r>
          </a:p>
          <a:p>
            <a:pPr lvl="1"/>
            <a:r>
              <a:rPr lang="en-GB" dirty="0"/>
              <a:t>Integrity</a:t>
            </a:r>
          </a:p>
          <a:p>
            <a:pPr lvl="1"/>
            <a:r>
              <a:rPr lang="en-GB" dirty="0"/>
              <a:t>Availability</a:t>
            </a:r>
          </a:p>
        </p:txBody>
      </p:sp>
    </p:spTree>
    <p:extLst>
      <p:ext uri="{BB962C8B-B14F-4D97-AF65-F5344CB8AC3E}">
        <p14:creationId xmlns:p14="http://schemas.microsoft.com/office/powerpoint/2010/main" val="289469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AEA7-6960-4AB7-AF0A-F177F0ECC9B3}"/>
              </a:ext>
            </a:extLst>
          </p:cNvPr>
          <p:cNvSpPr>
            <a:spLocks noGrp="1"/>
          </p:cNvSpPr>
          <p:nvPr>
            <p:ph type="title"/>
          </p:nvPr>
        </p:nvSpPr>
        <p:spPr/>
        <p:txBody>
          <a:bodyPr/>
          <a:lstStyle/>
          <a:p>
            <a:r>
              <a:rPr lang="en-GB" dirty="0"/>
              <a:t>Confidentiality</a:t>
            </a:r>
          </a:p>
        </p:txBody>
      </p:sp>
      <p:sp>
        <p:nvSpPr>
          <p:cNvPr id="3" name="Content Placeholder 2">
            <a:extLst>
              <a:ext uri="{FF2B5EF4-FFF2-40B4-BE49-F238E27FC236}">
                <a16:creationId xmlns:a16="http://schemas.microsoft.com/office/drawing/2014/main" id="{D6373EF0-59B1-4073-8856-1C317088E092}"/>
              </a:ext>
            </a:extLst>
          </p:cNvPr>
          <p:cNvSpPr>
            <a:spLocks noGrp="1"/>
          </p:cNvSpPr>
          <p:nvPr>
            <p:ph idx="1"/>
          </p:nvPr>
        </p:nvSpPr>
        <p:spPr/>
        <p:txBody>
          <a:bodyPr/>
          <a:lstStyle/>
          <a:p>
            <a:r>
              <a:rPr lang="en-GB" dirty="0"/>
              <a:t>Cybersecurity should ensure that the information to be secured is only accessible to authorized users and prevents the disclosure of information to unauthorized parties</a:t>
            </a:r>
          </a:p>
          <a:p>
            <a:r>
              <a:rPr lang="en-GB" dirty="0"/>
              <a:t>Most systems also implement confidentiality through data encryption, which is an additional layer of security</a:t>
            </a:r>
          </a:p>
          <a:p>
            <a:r>
              <a:rPr lang="en-GB" dirty="0"/>
              <a:t>The decryption of the data requires an individual or system to attempt access using the requisite key</a:t>
            </a:r>
          </a:p>
          <a:p>
            <a:r>
              <a:rPr lang="en-GB" dirty="0"/>
              <a:t>Data, objects and resources are protected from unauthorized viewing and other access</a:t>
            </a:r>
          </a:p>
        </p:txBody>
      </p:sp>
    </p:spTree>
    <p:extLst>
      <p:ext uri="{BB962C8B-B14F-4D97-AF65-F5344CB8AC3E}">
        <p14:creationId xmlns:p14="http://schemas.microsoft.com/office/powerpoint/2010/main" val="1971050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34023" y="2066311"/>
            <a:ext cx="5517515" cy="3953005"/>
          </a:xfrm>
          <a:prstGeom prst="rect">
            <a:avLst/>
          </a:prstGeom>
        </p:spPr>
        <p:txBody>
          <a:bodyPr vert="horz" wrap="square" lIns="0" tIns="13335" rIns="0" bIns="0" rtlCol="0">
            <a:spAutoFit/>
          </a:bodyPr>
          <a:lstStyle/>
          <a:p>
            <a:pPr marL="299085" marR="934085" indent="-286385">
              <a:lnSpc>
                <a:spcPct val="100000"/>
              </a:lnSpc>
              <a:spcBef>
                <a:spcPts val="105"/>
              </a:spcBef>
              <a:buChar char="-"/>
              <a:tabLst>
                <a:tab pos="299085" algn="l"/>
                <a:tab pos="299720" algn="l"/>
              </a:tabLst>
            </a:pPr>
            <a:r>
              <a:rPr sz="3200" spc="-10" dirty="0">
                <a:latin typeface="Calibri"/>
                <a:cs typeface="Calibri"/>
              </a:rPr>
              <a:t>Anything that </a:t>
            </a:r>
            <a:r>
              <a:rPr sz="3200" spc="-5" dirty="0">
                <a:latin typeface="Calibri"/>
                <a:cs typeface="Calibri"/>
              </a:rPr>
              <a:t>needs </a:t>
            </a:r>
            <a:r>
              <a:rPr sz="3200" spc="-25" dirty="0">
                <a:latin typeface="Calibri"/>
                <a:cs typeface="Calibri"/>
              </a:rPr>
              <a:t>to </a:t>
            </a:r>
            <a:r>
              <a:rPr sz="3200" spc="-5" dirty="0">
                <a:latin typeface="Calibri"/>
                <a:cs typeface="Calibri"/>
              </a:rPr>
              <a:t>be  </a:t>
            </a:r>
            <a:r>
              <a:rPr sz="3200" spc="-15" dirty="0">
                <a:latin typeface="Calibri"/>
                <a:cs typeface="Calibri"/>
              </a:rPr>
              <a:t>protected</a:t>
            </a:r>
            <a:endParaRPr sz="3200" dirty="0">
              <a:latin typeface="Calibri"/>
              <a:cs typeface="Calibri"/>
            </a:endParaRPr>
          </a:p>
          <a:p>
            <a:pPr marL="299085" marR="5080" indent="-286385">
              <a:lnSpc>
                <a:spcPct val="100000"/>
              </a:lnSpc>
              <a:buChar char="-"/>
              <a:tabLst>
                <a:tab pos="299085" algn="l"/>
                <a:tab pos="299720" algn="l"/>
              </a:tabLst>
            </a:pPr>
            <a:r>
              <a:rPr sz="3200" spc="-20" dirty="0">
                <a:latin typeface="Calibri"/>
                <a:cs typeface="Calibri"/>
              </a:rPr>
              <a:t>Safeguard </a:t>
            </a:r>
            <a:r>
              <a:rPr sz="3200" spc="-15" dirty="0">
                <a:latin typeface="Calibri"/>
                <a:cs typeface="Calibri"/>
              </a:rPr>
              <a:t>against </a:t>
            </a:r>
            <a:r>
              <a:rPr sz="3200" spc="-10" dirty="0">
                <a:latin typeface="Calibri"/>
                <a:cs typeface="Calibri"/>
              </a:rPr>
              <a:t>unauthorized  </a:t>
            </a:r>
            <a:r>
              <a:rPr sz="3200" dirty="0">
                <a:latin typeface="Calibri"/>
                <a:cs typeface="Calibri"/>
              </a:rPr>
              <a:t>access, </a:t>
            </a:r>
            <a:r>
              <a:rPr sz="3200" spc="-5" dirty="0">
                <a:latin typeface="Calibri"/>
                <a:cs typeface="Calibri"/>
              </a:rPr>
              <a:t>notice,</a:t>
            </a:r>
            <a:r>
              <a:rPr sz="3200" spc="-30" dirty="0">
                <a:latin typeface="Calibri"/>
                <a:cs typeface="Calibri"/>
              </a:rPr>
              <a:t> </a:t>
            </a:r>
            <a:r>
              <a:rPr sz="3200" spc="-10" dirty="0">
                <a:latin typeface="Calibri"/>
                <a:cs typeface="Calibri"/>
              </a:rPr>
              <a:t>use</a:t>
            </a:r>
            <a:endParaRPr sz="3200" dirty="0">
              <a:latin typeface="Calibri"/>
              <a:cs typeface="Calibri"/>
            </a:endParaRPr>
          </a:p>
          <a:p>
            <a:pPr marL="299085" marR="424815" indent="-286385">
              <a:lnSpc>
                <a:spcPct val="100000"/>
              </a:lnSpc>
              <a:buChar char="-"/>
              <a:tabLst>
                <a:tab pos="299085" algn="l"/>
                <a:tab pos="299720" algn="l"/>
              </a:tabLst>
            </a:pPr>
            <a:r>
              <a:rPr sz="3200" spc="-10" dirty="0">
                <a:latin typeface="Calibri"/>
                <a:cs typeface="Calibri"/>
              </a:rPr>
              <a:t>Protecting </a:t>
            </a:r>
            <a:r>
              <a:rPr sz="3200" spc="-20" dirty="0">
                <a:latin typeface="Calibri"/>
                <a:cs typeface="Calibri"/>
              </a:rPr>
              <a:t>data </a:t>
            </a:r>
            <a:r>
              <a:rPr sz="3200" spc="-10" dirty="0">
                <a:latin typeface="Calibri"/>
                <a:cs typeface="Calibri"/>
              </a:rPr>
              <a:t>at </a:t>
            </a:r>
            <a:r>
              <a:rPr sz="3200" dirty="0">
                <a:latin typeface="Calibri"/>
                <a:cs typeface="Calibri"/>
              </a:rPr>
              <a:t>each </a:t>
            </a:r>
            <a:r>
              <a:rPr sz="3200" spc="-25" dirty="0">
                <a:latin typeface="Calibri"/>
                <a:cs typeface="Calibri"/>
              </a:rPr>
              <a:t>stage  </a:t>
            </a:r>
            <a:r>
              <a:rPr sz="3200" spc="-20" dirty="0">
                <a:latin typeface="Calibri"/>
                <a:cs typeface="Calibri"/>
              </a:rPr>
              <a:t>(storage, </a:t>
            </a:r>
            <a:r>
              <a:rPr sz="3200" spc="-10" dirty="0">
                <a:latin typeface="Calibri"/>
                <a:cs typeface="Calibri"/>
              </a:rPr>
              <a:t>processing,</a:t>
            </a:r>
            <a:r>
              <a:rPr sz="3200" spc="5" dirty="0">
                <a:latin typeface="Calibri"/>
                <a:cs typeface="Calibri"/>
              </a:rPr>
              <a:t> </a:t>
            </a:r>
            <a:r>
              <a:rPr sz="3200" spc="-10" dirty="0">
                <a:latin typeface="Calibri"/>
                <a:cs typeface="Calibri"/>
              </a:rPr>
              <a:t>transit)</a:t>
            </a:r>
            <a:endParaRPr lang="en-GB" sz="3200" spc="-10" dirty="0">
              <a:latin typeface="Calibri"/>
              <a:cs typeface="Calibri"/>
            </a:endParaRPr>
          </a:p>
          <a:p>
            <a:pPr marL="299085" marR="424815" indent="-286385">
              <a:buFontTx/>
              <a:buChar char="-"/>
              <a:tabLst>
                <a:tab pos="299085" algn="l"/>
                <a:tab pos="299720" algn="l"/>
              </a:tabLst>
            </a:pPr>
            <a:r>
              <a:rPr lang="en-GB" sz="3200" dirty="0"/>
              <a:t>Also known as: secrecy or privacy</a:t>
            </a:r>
          </a:p>
        </p:txBody>
      </p:sp>
      <p:sp>
        <p:nvSpPr>
          <p:cNvPr id="4" name="object 4"/>
          <p:cNvSpPr/>
          <p:nvPr/>
        </p:nvSpPr>
        <p:spPr>
          <a:xfrm>
            <a:off x="6858808" y="1546142"/>
            <a:ext cx="4826635" cy="527685"/>
          </a:xfrm>
          <a:custGeom>
            <a:avLst/>
            <a:gdLst/>
            <a:ahLst/>
            <a:cxnLst/>
            <a:rect l="l" t="t" r="r" b="b"/>
            <a:pathLst>
              <a:path w="4826634" h="527685">
                <a:moveTo>
                  <a:pt x="4738624" y="0"/>
                </a:moveTo>
                <a:lnTo>
                  <a:pt x="87883" y="0"/>
                </a:lnTo>
                <a:lnTo>
                  <a:pt x="53685" y="6909"/>
                </a:lnTo>
                <a:lnTo>
                  <a:pt x="25749" y="25749"/>
                </a:lnTo>
                <a:lnTo>
                  <a:pt x="6909" y="53685"/>
                </a:lnTo>
                <a:lnTo>
                  <a:pt x="0" y="87883"/>
                </a:lnTo>
                <a:lnTo>
                  <a:pt x="0" y="439419"/>
                </a:lnTo>
                <a:lnTo>
                  <a:pt x="6909" y="473618"/>
                </a:lnTo>
                <a:lnTo>
                  <a:pt x="25749" y="501554"/>
                </a:lnTo>
                <a:lnTo>
                  <a:pt x="53685" y="520394"/>
                </a:lnTo>
                <a:lnTo>
                  <a:pt x="87883" y="527303"/>
                </a:lnTo>
                <a:lnTo>
                  <a:pt x="4738624" y="527303"/>
                </a:lnTo>
                <a:lnTo>
                  <a:pt x="4772822" y="520394"/>
                </a:lnTo>
                <a:lnTo>
                  <a:pt x="4800758" y="501554"/>
                </a:lnTo>
                <a:lnTo>
                  <a:pt x="4819598" y="473618"/>
                </a:lnTo>
                <a:lnTo>
                  <a:pt x="4826508" y="439419"/>
                </a:lnTo>
                <a:lnTo>
                  <a:pt x="4826508" y="87883"/>
                </a:lnTo>
                <a:lnTo>
                  <a:pt x="4819598" y="53685"/>
                </a:lnTo>
                <a:lnTo>
                  <a:pt x="4800758" y="25749"/>
                </a:lnTo>
                <a:lnTo>
                  <a:pt x="4772822" y="6909"/>
                </a:lnTo>
                <a:lnTo>
                  <a:pt x="4738624" y="0"/>
                </a:lnTo>
                <a:close/>
              </a:path>
            </a:pathLst>
          </a:custGeom>
          <a:solidFill>
            <a:srgbClr val="00AC64"/>
          </a:solidFill>
        </p:spPr>
        <p:txBody>
          <a:bodyPr wrap="square" lIns="0" tIns="0" rIns="0" bIns="0" rtlCol="0"/>
          <a:lstStyle/>
          <a:p>
            <a:endParaRPr/>
          </a:p>
        </p:txBody>
      </p:sp>
      <p:sp>
        <p:nvSpPr>
          <p:cNvPr id="5" name="object 5"/>
          <p:cNvSpPr/>
          <p:nvPr/>
        </p:nvSpPr>
        <p:spPr>
          <a:xfrm>
            <a:off x="6858808" y="1546142"/>
            <a:ext cx="4826635" cy="527685"/>
          </a:xfrm>
          <a:custGeom>
            <a:avLst/>
            <a:gdLst/>
            <a:ahLst/>
            <a:cxnLst/>
            <a:rect l="l" t="t" r="r" b="b"/>
            <a:pathLst>
              <a:path w="4826634" h="527685">
                <a:moveTo>
                  <a:pt x="0" y="87883"/>
                </a:moveTo>
                <a:lnTo>
                  <a:pt x="6909" y="53685"/>
                </a:lnTo>
                <a:lnTo>
                  <a:pt x="25749" y="25749"/>
                </a:lnTo>
                <a:lnTo>
                  <a:pt x="53685" y="6909"/>
                </a:lnTo>
                <a:lnTo>
                  <a:pt x="87883" y="0"/>
                </a:lnTo>
                <a:lnTo>
                  <a:pt x="4738624" y="0"/>
                </a:lnTo>
                <a:lnTo>
                  <a:pt x="4772822" y="6909"/>
                </a:lnTo>
                <a:lnTo>
                  <a:pt x="4800758" y="25749"/>
                </a:lnTo>
                <a:lnTo>
                  <a:pt x="4819598" y="53685"/>
                </a:lnTo>
                <a:lnTo>
                  <a:pt x="4826508" y="87883"/>
                </a:lnTo>
                <a:lnTo>
                  <a:pt x="4826508" y="439419"/>
                </a:lnTo>
                <a:lnTo>
                  <a:pt x="4819598" y="473618"/>
                </a:lnTo>
                <a:lnTo>
                  <a:pt x="4800758" y="501554"/>
                </a:lnTo>
                <a:lnTo>
                  <a:pt x="4772822" y="520394"/>
                </a:lnTo>
                <a:lnTo>
                  <a:pt x="4738624" y="527303"/>
                </a:lnTo>
                <a:lnTo>
                  <a:pt x="87883" y="527303"/>
                </a:lnTo>
                <a:lnTo>
                  <a:pt x="53685" y="520394"/>
                </a:lnTo>
                <a:lnTo>
                  <a:pt x="25749" y="501554"/>
                </a:lnTo>
                <a:lnTo>
                  <a:pt x="6909" y="473618"/>
                </a:lnTo>
                <a:lnTo>
                  <a:pt x="0" y="439419"/>
                </a:lnTo>
                <a:lnTo>
                  <a:pt x="0" y="87883"/>
                </a:lnTo>
                <a:close/>
              </a:path>
            </a:pathLst>
          </a:custGeom>
          <a:ln w="12192">
            <a:solidFill>
              <a:srgbClr val="FFFFFF"/>
            </a:solidFill>
          </a:ln>
        </p:spPr>
        <p:txBody>
          <a:bodyPr wrap="square" lIns="0" tIns="0" rIns="0" bIns="0" rtlCol="0"/>
          <a:lstStyle/>
          <a:p>
            <a:endParaRPr/>
          </a:p>
        </p:txBody>
      </p:sp>
      <p:sp>
        <p:nvSpPr>
          <p:cNvPr id="6" name="object 6"/>
          <p:cNvSpPr/>
          <p:nvPr/>
        </p:nvSpPr>
        <p:spPr>
          <a:xfrm>
            <a:off x="6858808" y="4123226"/>
            <a:ext cx="4826635" cy="527685"/>
          </a:xfrm>
          <a:custGeom>
            <a:avLst/>
            <a:gdLst/>
            <a:ahLst/>
            <a:cxnLst/>
            <a:rect l="l" t="t" r="r" b="b"/>
            <a:pathLst>
              <a:path w="4826634" h="527685">
                <a:moveTo>
                  <a:pt x="4738624" y="0"/>
                </a:moveTo>
                <a:lnTo>
                  <a:pt x="87883" y="0"/>
                </a:lnTo>
                <a:lnTo>
                  <a:pt x="53685" y="6909"/>
                </a:lnTo>
                <a:lnTo>
                  <a:pt x="25749" y="25749"/>
                </a:lnTo>
                <a:lnTo>
                  <a:pt x="6909" y="53685"/>
                </a:lnTo>
                <a:lnTo>
                  <a:pt x="0" y="87883"/>
                </a:lnTo>
                <a:lnTo>
                  <a:pt x="0" y="439419"/>
                </a:lnTo>
                <a:lnTo>
                  <a:pt x="6909" y="473618"/>
                </a:lnTo>
                <a:lnTo>
                  <a:pt x="25749" y="501554"/>
                </a:lnTo>
                <a:lnTo>
                  <a:pt x="53685" y="520394"/>
                </a:lnTo>
                <a:lnTo>
                  <a:pt x="87883" y="527303"/>
                </a:lnTo>
                <a:lnTo>
                  <a:pt x="4738624" y="527303"/>
                </a:lnTo>
                <a:lnTo>
                  <a:pt x="4772822" y="520394"/>
                </a:lnTo>
                <a:lnTo>
                  <a:pt x="4800758" y="501554"/>
                </a:lnTo>
                <a:lnTo>
                  <a:pt x="4819598" y="473618"/>
                </a:lnTo>
                <a:lnTo>
                  <a:pt x="4826508" y="439419"/>
                </a:lnTo>
                <a:lnTo>
                  <a:pt x="4826508" y="87883"/>
                </a:lnTo>
                <a:lnTo>
                  <a:pt x="4819598" y="53685"/>
                </a:lnTo>
                <a:lnTo>
                  <a:pt x="4800758" y="25749"/>
                </a:lnTo>
                <a:lnTo>
                  <a:pt x="4772822" y="6909"/>
                </a:lnTo>
                <a:lnTo>
                  <a:pt x="4738624" y="0"/>
                </a:lnTo>
                <a:close/>
              </a:path>
            </a:pathLst>
          </a:custGeom>
          <a:solidFill>
            <a:srgbClr val="00AC64"/>
          </a:solidFill>
        </p:spPr>
        <p:txBody>
          <a:bodyPr wrap="square" lIns="0" tIns="0" rIns="0" bIns="0" rtlCol="0"/>
          <a:lstStyle/>
          <a:p>
            <a:endParaRPr/>
          </a:p>
        </p:txBody>
      </p:sp>
      <p:sp>
        <p:nvSpPr>
          <p:cNvPr id="7" name="object 7"/>
          <p:cNvSpPr/>
          <p:nvPr/>
        </p:nvSpPr>
        <p:spPr>
          <a:xfrm>
            <a:off x="6858808" y="4123226"/>
            <a:ext cx="4826635" cy="527685"/>
          </a:xfrm>
          <a:custGeom>
            <a:avLst/>
            <a:gdLst/>
            <a:ahLst/>
            <a:cxnLst/>
            <a:rect l="l" t="t" r="r" b="b"/>
            <a:pathLst>
              <a:path w="4826634" h="527685">
                <a:moveTo>
                  <a:pt x="0" y="87883"/>
                </a:moveTo>
                <a:lnTo>
                  <a:pt x="6909" y="53685"/>
                </a:lnTo>
                <a:lnTo>
                  <a:pt x="25749" y="25749"/>
                </a:lnTo>
                <a:lnTo>
                  <a:pt x="53685" y="6909"/>
                </a:lnTo>
                <a:lnTo>
                  <a:pt x="87883" y="0"/>
                </a:lnTo>
                <a:lnTo>
                  <a:pt x="4738624" y="0"/>
                </a:lnTo>
                <a:lnTo>
                  <a:pt x="4772822" y="6909"/>
                </a:lnTo>
                <a:lnTo>
                  <a:pt x="4800758" y="25749"/>
                </a:lnTo>
                <a:lnTo>
                  <a:pt x="4819598" y="53685"/>
                </a:lnTo>
                <a:lnTo>
                  <a:pt x="4826508" y="87883"/>
                </a:lnTo>
                <a:lnTo>
                  <a:pt x="4826508" y="439419"/>
                </a:lnTo>
                <a:lnTo>
                  <a:pt x="4819598" y="473618"/>
                </a:lnTo>
                <a:lnTo>
                  <a:pt x="4800758" y="501554"/>
                </a:lnTo>
                <a:lnTo>
                  <a:pt x="4772822" y="520394"/>
                </a:lnTo>
                <a:lnTo>
                  <a:pt x="4738624" y="527303"/>
                </a:lnTo>
                <a:lnTo>
                  <a:pt x="87883" y="527303"/>
                </a:lnTo>
                <a:lnTo>
                  <a:pt x="53685" y="520394"/>
                </a:lnTo>
                <a:lnTo>
                  <a:pt x="25749" y="501554"/>
                </a:lnTo>
                <a:lnTo>
                  <a:pt x="6909" y="473618"/>
                </a:lnTo>
                <a:lnTo>
                  <a:pt x="0" y="439419"/>
                </a:lnTo>
                <a:lnTo>
                  <a:pt x="0" y="87883"/>
                </a:lnTo>
                <a:close/>
              </a:path>
            </a:pathLst>
          </a:custGeom>
          <a:ln w="12192">
            <a:solidFill>
              <a:srgbClr val="FFFFFF"/>
            </a:solidFill>
          </a:ln>
        </p:spPr>
        <p:txBody>
          <a:bodyPr wrap="square" lIns="0" tIns="0" rIns="0" bIns="0" rtlCol="0"/>
          <a:lstStyle/>
          <a:p>
            <a:endParaRPr/>
          </a:p>
        </p:txBody>
      </p:sp>
      <p:sp>
        <p:nvSpPr>
          <p:cNvPr id="8" name="object 8"/>
          <p:cNvSpPr txBox="1"/>
          <p:nvPr/>
        </p:nvSpPr>
        <p:spPr>
          <a:xfrm>
            <a:off x="6956091" y="1440291"/>
            <a:ext cx="3062605" cy="4924425"/>
          </a:xfrm>
          <a:prstGeom prst="rect">
            <a:avLst/>
          </a:prstGeom>
        </p:spPr>
        <p:txBody>
          <a:bodyPr vert="horz" wrap="square" lIns="0" tIns="168275" rIns="0" bIns="0" rtlCol="0">
            <a:spAutoFit/>
          </a:bodyPr>
          <a:lstStyle/>
          <a:p>
            <a:pPr marL="12700">
              <a:lnSpc>
                <a:spcPct val="100000"/>
              </a:lnSpc>
              <a:spcBef>
                <a:spcPts val="1325"/>
              </a:spcBef>
            </a:pPr>
            <a:r>
              <a:rPr sz="2200" spc="-15" dirty="0">
                <a:solidFill>
                  <a:srgbClr val="FFFFFF"/>
                </a:solidFill>
                <a:latin typeface="Calibri"/>
                <a:cs typeface="Calibri"/>
              </a:rPr>
              <a:t>Threats</a:t>
            </a:r>
            <a:endParaRPr sz="2200" dirty="0">
              <a:latin typeface="Calibri"/>
              <a:cs typeface="Calibri"/>
            </a:endParaRPr>
          </a:p>
          <a:p>
            <a:pPr marL="228600" indent="-172720">
              <a:lnSpc>
                <a:spcPct val="100000"/>
              </a:lnSpc>
              <a:spcBef>
                <a:spcPts val="960"/>
              </a:spcBef>
              <a:buChar char="•"/>
              <a:tabLst>
                <a:tab pos="228600" algn="l"/>
              </a:tabLst>
            </a:pPr>
            <a:r>
              <a:rPr sz="1700" spc="-5" dirty="0">
                <a:latin typeface="Calibri"/>
                <a:cs typeface="Calibri"/>
              </a:rPr>
              <a:t>Capturing network</a:t>
            </a:r>
            <a:r>
              <a:rPr sz="1700" spc="-80" dirty="0">
                <a:latin typeface="Calibri"/>
                <a:cs typeface="Calibri"/>
              </a:rPr>
              <a:t> </a:t>
            </a:r>
            <a:r>
              <a:rPr sz="1700" spc="-10" dirty="0">
                <a:latin typeface="Calibri"/>
                <a:cs typeface="Calibri"/>
              </a:rPr>
              <a:t>traffic</a:t>
            </a:r>
            <a:endParaRPr sz="1700" dirty="0">
              <a:latin typeface="Calibri"/>
              <a:cs typeface="Calibri"/>
            </a:endParaRPr>
          </a:p>
          <a:p>
            <a:pPr marL="228600" indent="-172720">
              <a:lnSpc>
                <a:spcPct val="100000"/>
              </a:lnSpc>
              <a:spcBef>
                <a:spcPts val="240"/>
              </a:spcBef>
              <a:buChar char="•"/>
              <a:tabLst>
                <a:tab pos="228600" algn="l"/>
              </a:tabLst>
            </a:pPr>
            <a:r>
              <a:rPr sz="1700" spc="-5" dirty="0">
                <a:latin typeface="Calibri"/>
                <a:cs typeface="Calibri"/>
              </a:rPr>
              <a:t>Unauthorized </a:t>
            </a:r>
            <a:r>
              <a:rPr sz="1700" dirty="0">
                <a:latin typeface="Calibri"/>
                <a:cs typeface="Calibri"/>
              </a:rPr>
              <a:t>access </a:t>
            </a:r>
            <a:r>
              <a:rPr sz="1700" spc="-5" dirty="0">
                <a:latin typeface="Calibri"/>
                <a:cs typeface="Calibri"/>
              </a:rPr>
              <a:t>to</a:t>
            </a:r>
            <a:r>
              <a:rPr sz="1700" spc="-110" dirty="0">
                <a:latin typeface="Calibri"/>
                <a:cs typeface="Calibri"/>
              </a:rPr>
              <a:t> </a:t>
            </a:r>
            <a:r>
              <a:rPr sz="1700" spc="-5" dirty="0">
                <a:latin typeface="Calibri"/>
                <a:cs typeface="Calibri"/>
              </a:rPr>
              <a:t>network</a:t>
            </a:r>
            <a:endParaRPr sz="1700" dirty="0">
              <a:latin typeface="Calibri"/>
              <a:cs typeface="Calibri"/>
            </a:endParaRPr>
          </a:p>
          <a:p>
            <a:pPr marL="228600" indent="-172720">
              <a:lnSpc>
                <a:spcPct val="100000"/>
              </a:lnSpc>
              <a:spcBef>
                <a:spcPts val="240"/>
              </a:spcBef>
              <a:buChar char="•"/>
              <a:tabLst>
                <a:tab pos="228600" algn="l"/>
              </a:tabLst>
            </a:pPr>
            <a:r>
              <a:rPr sz="1700" spc="-10" dirty="0">
                <a:latin typeface="Calibri"/>
                <a:cs typeface="Calibri"/>
              </a:rPr>
              <a:t>Password </a:t>
            </a:r>
            <a:r>
              <a:rPr sz="1700" dirty="0">
                <a:latin typeface="Calibri"/>
                <a:cs typeface="Calibri"/>
              </a:rPr>
              <a:t>dump</a:t>
            </a:r>
            <a:r>
              <a:rPr sz="1700" spc="-60" dirty="0">
                <a:latin typeface="Calibri"/>
                <a:cs typeface="Calibri"/>
              </a:rPr>
              <a:t> </a:t>
            </a:r>
            <a:r>
              <a:rPr sz="1700" spc="-5" dirty="0">
                <a:latin typeface="Calibri"/>
                <a:cs typeface="Calibri"/>
              </a:rPr>
              <a:t>stealing</a:t>
            </a:r>
            <a:endParaRPr sz="1700" dirty="0">
              <a:latin typeface="Calibri"/>
              <a:cs typeface="Calibri"/>
            </a:endParaRPr>
          </a:p>
          <a:p>
            <a:pPr marL="228600" indent="-172720">
              <a:lnSpc>
                <a:spcPct val="100000"/>
              </a:lnSpc>
              <a:spcBef>
                <a:spcPts val="240"/>
              </a:spcBef>
              <a:buChar char="•"/>
              <a:tabLst>
                <a:tab pos="228600" algn="l"/>
              </a:tabLst>
            </a:pPr>
            <a:r>
              <a:rPr sz="1700" spc="-10" dirty="0">
                <a:latin typeface="Calibri"/>
                <a:cs typeface="Calibri"/>
              </a:rPr>
              <a:t>Dumpster</a:t>
            </a:r>
            <a:r>
              <a:rPr sz="1700" spc="-25" dirty="0">
                <a:latin typeface="Calibri"/>
                <a:cs typeface="Calibri"/>
              </a:rPr>
              <a:t> </a:t>
            </a:r>
            <a:r>
              <a:rPr sz="1700" dirty="0">
                <a:latin typeface="Calibri"/>
                <a:cs typeface="Calibri"/>
              </a:rPr>
              <a:t>diving</a:t>
            </a:r>
          </a:p>
          <a:p>
            <a:pPr marL="228600" indent="-172720">
              <a:lnSpc>
                <a:spcPct val="100000"/>
              </a:lnSpc>
              <a:spcBef>
                <a:spcPts val="240"/>
              </a:spcBef>
              <a:buChar char="•"/>
              <a:tabLst>
                <a:tab pos="228600" algn="l"/>
              </a:tabLst>
            </a:pPr>
            <a:r>
              <a:rPr sz="1700" spc="-5" dirty="0">
                <a:latin typeface="Calibri"/>
                <a:cs typeface="Calibri"/>
              </a:rPr>
              <a:t>Social</a:t>
            </a:r>
            <a:r>
              <a:rPr sz="1700" spc="-15" dirty="0">
                <a:latin typeface="Calibri"/>
                <a:cs typeface="Calibri"/>
              </a:rPr>
              <a:t> </a:t>
            </a:r>
            <a:r>
              <a:rPr sz="1700" dirty="0">
                <a:latin typeface="Calibri"/>
                <a:cs typeface="Calibri"/>
              </a:rPr>
              <a:t>engineering</a:t>
            </a:r>
          </a:p>
          <a:p>
            <a:pPr marL="228600" indent="-172720">
              <a:lnSpc>
                <a:spcPct val="100000"/>
              </a:lnSpc>
              <a:spcBef>
                <a:spcPts val="254"/>
              </a:spcBef>
              <a:buChar char="•"/>
              <a:tabLst>
                <a:tab pos="228600" algn="l"/>
              </a:tabLst>
            </a:pPr>
            <a:r>
              <a:rPr sz="1700" spc="-15" dirty="0">
                <a:latin typeface="Calibri"/>
                <a:cs typeface="Calibri"/>
              </a:rPr>
              <a:t>Port </a:t>
            </a:r>
            <a:r>
              <a:rPr sz="1700" dirty="0">
                <a:latin typeface="Calibri"/>
                <a:cs typeface="Calibri"/>
              </a:rPr>
              <a:t>scanning</a:t>
            </a:r>
          </a:p>
          <a:p>
            <a:pPr marL="228600" indent="-172720">
              <a:lnSpc>
                <a:spcPct val="100000"/>
              </a:lnSpc>
              <a:spcBef>
                <a:spcPts val="240"/>
              </a:spcBef>
              <a:buChar char="•"/>
              <a:tabLst>
                <a:tab pos="228600" algn="l"/>
              </a:tabLst>
            </a:pPr>
            <a:r>
              <a:rPr sz="1700" spc="-10" dirty="0">
                <a:latin typeface="Calibri"/>
                <a:cs typeface="Calibri"/>
              </a:rPr>
              <a:t>Eavesdropping</a:t>
            </a:r>
            <a:endParaRPr sz="1700" dirty="0">
              <a:latin typeface="Calibri"/>
              <a:cs typeface="Calibri"/>
            </a:endParaRPr>
          </a:p>
          <a:p>
            <a:pPr marL="12700">
              <a:lnSpc>
                <a:spcPct val="100000"/>
              </a:lnSpc>
              <a:spcBef>
                <a:spcPts val="960"/>
              </a:spcBef>
            </a:pPr>
            <a:r>
              <a:rPr sz="2200" spc="-10" dirty="0">
                <a:solidFill>
                  <a:srgbClr val="FFFFFF"/>
                </a:solidFill>
                <a:latin typeface="Calibri"/>
                <a:cs typeface="Calibri"/>
              </a:rPr>
              <a:t>Countermeasures</a:t>
            </a:r>
            <a:endParaRPr sz="2200" dirty="0">
              <a:latin typeface="Calibri"/>
              <a:cs typeface="Calibri"/>
            </a:endParaRPr>
          </a:p>
          <a:p>
            <a:pPr marL="228600" indent="-172720">
              <a:lnSpc>
                <a:spcPct val="100000"/>
              </a:lnSpc>
              <a:spcBef>
                <a:spcPts val="960"/>
              </a:spcBef>
              <a:buChar char="•"/>
              <a:tabLst>
                <a:tab pos="228600" algn="l"/>
              </a:tabLst>
            </a:pPr>
            <a:r>
              <a:rPr sz="1700" dirty="0">
                <a:latin typeface="Calibri"/>
                <a:cs typeface="Calibri"/>
              </a:rPr>
              <a:t>Encryption</a:t>
            </a:r>
          </a:p>
          <a:p>
            <a:pPr marL="228600" indent="-172720">
              <a:lnSpc>
                <a:spcPct val="100000"/>
              </a:lnSpc>
              <a:spcBef>
                <a:spcPts val="240"/>
              </a:spcBef>
              <a:buChar char="•"/>
              <a:tabLst>
                <a:tab pos="228600" algn="l"/>
              </a:tabLst>
            </a:pPr>
            <a:r>
              <a:rPr sz="1700" spc="-5" dirty="0">
                <a:latin typeface="Calibri"/>
                <a:cs typeface="Calibri"/>
              </a:rPr>
              <a:t>Authentication to</a:t>
            </a:r>
            <a:r>
              <a:rPr sz="1700" spc="-60" dirty="0">
                <a:latin typeface="Calibri"/>
                <a:cs typeface="Calibri"/>
              </a:rPr>
              <a:t> </a:t>
            </a:r>
            <a:r>
              <a:rPr sz="1700" spc="-15" dirty="0">
                <a:latin typeface="Calibri"/>
                <a:cs typeface="Calibri"/>
              </a:rPr>
              <a:t>systems</a:t>
            </a:r>
            <a:endParaRPr sz="1700" dirty="0">
              <a:latin typeface="Calibri"/>
              <a:cs typeface="Calibri"/>
            </a:endParaRPr>
          </a:p>
          <a:p>
            <a:pPr marL="228600" indent="-172720">
              <a:lnSpc>
                <a:spcPct val="100000"/>
              </a:lnSpc>
              <a:spcBef>
                <a:spcPts val="240"/>
              </a:spcBef>
              <a:buChar char="•"/>
              <a:tabLst>
                <a:tab pos="228600" algn="l"/>
              </a:tabLst>
            </a:pPr>
            <a:r>
              <a:rPr sz="1700" dirty="0">
                <a:latin typeface="Calibri"/>
                <a:cs typeface="Calibri"/>
              </a:rPr>
              <a:t>Access</a:t>
            </a:r>
            <a:r>
              <a:rPr sz="1700" spc="-25" dirty="0">
                <a:latin typeface="Calibri"/>
                <a:cs typeface="Calibri"/>
              </a:rPr>
              <a:t> </a:t>
            </a:r>
            <a:r>
              <a:rPr sz="1700" spc="-10" dirty="0">
                <a:latin typeface="Calibri"/>
                <a:cs typeface="Calibri"/>
              </a:rPr>
              <a:t>control</a:t>
            </a:r>
            <a:endParaRPr sz="1700" dirty="0">
              <a:latin typeface="Calibri"/>
              <a:cs typeface="Calibri"/>
            </a:endParaRPr>
          </a:p>
          <a:p>
            <a:pPr marL="228600" indent="-172720">
              <a:lnSpc>
                <a:spcPct val="100000"/>
              </a:lnSpc>
              <a:spcBef>
                <a:spcPts val="240"/>
              </a:spcBef>
              <a:buChar char="•"/>
              <a:tabLst>
                <a:tab pos="228600" algn="l"/>
              </a:tabLst>
            </a:pPr>
            <a:r>
              <a:rPr sz="1700" spc="-5" dirty="0">
                <a:latin typeface="Calibri"/>
                <a:cs typeface="Calibri"/>
              </a:rPr>
              <a:t>Network </a:t>
            </a:r>
            <a:r>
              <a:rPr sz="1700" spc="-10" dirty="0">
                <a:latin typeface="Calibri"/>
                <a:cs typeface="Calibri"/>
              </a:rPr>
              <a:t>traffic</a:t>
            </a:r>
            <a:r>
              <a:rPr sz="1700" spc="-65" dirty="0">
                <a:latin typeface="Calibri"/>
                <a:cs typeface="Calibri"/>
              </a:rPr>
              <a:t> </a:t>
            </a:r>
            <a:r>
              <a:rPr sz="1700" dirty="0">
                <a:latin typeface="Calibri"/>
                <a:cs typeface="Calibri"/>
              </a:rPr>
              <a:t>padding</a:t>
            </a:r>
          </a:p>
          <a:p>
            <a:pPr marL="228600" indent="-172720">
              <a:lnSpc>
                <a:spcPct val="100000"/>
              </a:lnSpc>
              <a:spcBef>
                <a:spcPts val="240"/>
              </a:spcBef>
              <a:buChar char="•"/>
              <a:tabLst>
                <a:tab pos="228600" algn="l"/>
              </a:tabLst>
            </a:pPr>
            <a:r>
              <a:rPr sz="1700" spc="-10" dirty="0">
                <a:latin typeface="Calibri"/>
                <a:cs typeface="Calibri"/>
              </a:rPr>
              <a:t>Data</a:t>
            </a:r>
            <a:r>
              <a:rPr sz="1700" spc="-20" dirty="0">
                <a:latin typeface="Calibri"/>
                <a:cs typeface="Calibri"/>
              </a:rPr>
              <a:t> </a:t>
            </a:r>
            <a:r>
              <a:rPr sz="1700" spc="-5" dirty="0">
                <a:latin typeface="Calibri"/>
                <a:cs typeface="Calibri"/>
              </a:rPr>
              <a:t>classification</a:t>
            </a:r>
            <a:endParaRPr sz="1700" dirty="0">
              <a:latin typeface="Calibri"/>
              <a:cs typeface="Calibri"/>
            </a:endParaRPr>
          </a:p>
          <a:p>
            <a:pPr marL="228600" indent="-172720">
              <a:lnSpc>
                <a:spcPct val="100000"/>
              </a:lnSpc>
              <a:spcBef>
                <a:spcPts val="250"/>
              </a:spcBef>
              <a:buChar char="•"/>
              <a:tabLst>
                <a:tab pos="228600" algn="l"/>
              </a:tabLst>
            </a:pPr>
            <a:r>
              <a:rPr sz="1700" spc="-5" dirty="0">
                <a:latin typeface="Calibri"/>
                <a:cs typeface="Calibri"/>
              </a:rPr>
              <a:t>End-user</a:t>
            </a:r>
            <a:r>
              <a:rPr sz="1700" spc="-35" dirty="0">
                <a:latin typeface="Calibri"/>
                <a:cs typeface="Calibri"/>
              </a:rPr>
              <a:t> </a:t>
            </a:r>
            <a:r>
              <a:rPr sz="1700" spc="-5" dirty="0">
                <a:latin typeface="Calibri"/>
                <a:cs typeface="Calibri"/>
              </a:rPr>
              <a:t>training</a:t>
            </a:r>
            <a:endParaRPr sz="1700" dirty="0">
              <a:latin typeface="Calibri"/>
              <a:cs typeface="Calibri"/>
            </a:endParaRPr>
          </a:p>
        </p:txBody>
      </p:sp>
      <p:sp>
        <p:nvSpPr>
          <p:cNvPr id="10" name="Title 1"/>
          <p:cNvSpPr txBox="1">
            <a:spLocks/>
          </p:cNvSpPr>
          <p:nvPr/>
        </p:nvSpPr>
        <p:spPr>
          <a:xfrm>
            <a:off x="875336" y="589250"/>
            <a:ext cx="11590421" cy="1325563"/>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4000" b="0" i="0" kern="1200">
                <a:solidFill>
                  <a:srgbClr val="585858"/>
                </a:solidFill>
                <a:latin typeface="Arial"/>
                <a:ea typeface="+mj-ea"/>
                <a:cs typeface="Arial"/>
              </a:defRPr>
            </a:lvl1pPr>
          </a:lstStyle>
          <a:p>
            <a:r>
              <a:rPr lang="en-US" sz="4400" dirty="0">
                <a:solidFill>
                  <a:schemeClr val="tx1"/>
                </a:solidFill>
                <a:latin typeface="+mj-lt"/>
              </a:rPr>
              <a:t>Confidentiality</a:t>
            </a:r>
            <a:endParaRPr lang="en-GB" dirty="0">
              <a:solidFill>
                <a:schemeClr val="tx1"/>
              </a:solidFill>
              <a:latin typeface="+mj-lt"/>
            </a:endParaRPr>
          </a:p>
        </p:txBody>
      </p:sp>
    </p:spTree>
    <p:extLst>
      <p:ext uri="{BB962C8B-B14F-4D97-AF65-F5344CB8AC3E}">
        <p14:creationId xmlns:p14="http://schemas.microsoft.com/office/powerpoint/2010/main" val="3305340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8826174" y="400224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Cyber Threats</a:t>
            </a:r>
          </a:p>
          <a:p>
            <a:pPr algn="ctr"/>
            <a:r>
              <a:rPr lang="en-GB" sz="3200" b="1" spc="300" dirty="0">
                <a:solidFill>
                  <a:schemeClr val="bg1"/>
                </a:solidFill>
                <a:latin typeface="EuroStyle" panose="02027200000000000000" pitchFamily="18" charset="0"/>
              </a:rPr>
              <a:t>Week 1</a:t>
            </a:r>
          </a:p>
        </p:txBody>
      </p:sp>
      <p:grpSp>
        <p:nvGrpSpPr>
          <p:cNvPr id="2" name="Group 1">
            <a:extLst>
              <a:ext uri="{FF2B5EF4-FFF2-40B4-BE49-F238E27FC236}">
                <a16:creationId xmlns:a16="http://schemas.microsoft.com/office/drawing/2014/main" id="{DEC1E3DC-68DF-43D3-AA66-FFA445F2AC31}"/>
              </a:ext>
            </a:extLst>
          </p:cNvPr>
          <p:cNvGrpSpPr/>
          <p:nvPr/>
        </p:nvGrpSpPr>
        <p:grpSpPr>
          <a:xfrm>
            <a:off x="3350299" y="475589"/>
            <a:ext cx="1935480" cy="593232"/>
            <a:chOff x="3350299" y="475589"/>
            <a:chExt cx="1935480" cy="593232"/>
          </a:xfrm>
        </p:grpSpPr>
        <p:sp>
          <p:nvSpPr>
            <p:cNvPr id="34" name="Rectangle: Rounded Corners 33">
              <a:extLst>
                <a:ext uri="{FF2B5EF4-FFF2-40B4-BE49-F238E27FC236}">
                  <a16:creationId xmlns:a16="http://schemas.microsoft.com/office/drawing/2014/main" id="{C658BCC0-52DC-4EAC-90A4-64F4A48930B5}"/>
                </a:ext>
              </a:extLst>
            </p:cNvPr>
            <p:cNvSpPr/>
            <p:nvPr/>
          </p:nvSpPr>
          <p:spPr>
            <a:xfrm>
              <a:off x="3350299" y="475589"/>
              <a:ext cx="1935480" cy="593232"/>
            </a:xfrm>
            <a:prstGeom prst="roundRect">
              <a:avLst>
                <a:gd name="adj" fmla="val 50000"/>
              </a:avLst>
            </a:prstGeom>
            <a:solidFill>
              <a:srgbClr val="92D050">
                <a:alpha val="46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TextBox 57">
              <a:extLst>
                <a:ext uri="{FF2B5EF4-FFF2-40B4-BE49-F238E27FC236}">
                  <a16:creationId xmlns:a16="http://schemas.microsoft.com/office/drawing/2014/main" id="{DE6C5A3C-32EF-4195-8A42-ECEC36D1B91E}"/>
                </a:ext>
              </a:extLst>
            </p:cNvPr>
            <p:cNvSpPr txBox="1"/>
            <p:nvPr/>
          </p:nvSpPr>
          <p:spPr>
            <a:xfrm>
              <a:off x="3354993" y="541373"/>
              <a:ext cx="1885453" cy="461665"/>
            </a:xfrm>
            <a:prstGeom prst="rect">
              <a:avLst/>
            </a:prstGeom>
            <a:noFill/>
          </p:spPr>
          <p:txBody>
            <a:bodyPr wrap="none" rtlCol="0">
              <a:spAutoFit/>
            </a:bodyPr>
            <a:lstStyle/>
            <a:p>
              <a:r>
                <a:rPr lang="en-GB" sz="2400" b="1" spc="300" dirty="0">
                  <a:solidFill>
                    <a:srgbClr val="00B050"/>
                  </a:solidFill>
                  <a:latin typeface="EuroStyle" panose="02027200000000000000" pitchFamily="18" charset="0"/>
                </a:rPr>
                <a:t>Introduction</a:t>
              </a:r>
            </a:p>
          </p:txBody>
        </p:sp>
      </p:grpSp>
      <p:sp>
        <p:nvSpPr>
          <p:cNvPr id="59" name="TextBox 58">
            <a:extLst>
              <a:ext uri="{FF2B5EF4-FFF2-40B4-BE49-F238E27FC236}">
                <a16:creationId xmlns:a16="http://schemas.microsoft.com/office/drawing/2014/main" id="{1F1E1CA2-8B22-4EBC-A8B3-4E1D4101D87E}"/>
              </a:ext>
            </a:extLst>
          </p:cNvPr>
          <p:cNvSpPr txBox="1"/>
          <p:nvPr/>
        </p:nvSpPr>
        <p:spPr>
          <a:xfrm>
            <a:off x="3186548" y="1609851"/>
            <a:ext cx="1023037" cy="461665"/>
          </a:xfrm>
          <a:prstGeom prst="rect">
            <a:avLst/>
          </a:prstGeom>
          <a:noFill/>
        </p:spPr>
        <p:txBody>
          <a:bodyPr wrap="none" rtlCol="0">
            <a:spAutoFit/>
          </a:bodyPr>
          <a:lstStyle/>
          <a:p>
            <a:r>
              <a:rPr lang="en-GB" sz="2400" dirty="0">
                <a:solidFill>
                  <a:schemeClr val="bg1"/>
                </a:solidFill>
                <a:latin typeface="EuroStyle" panose="02027200000000000000" pitchFamily="18" charset="0"/>
              </a:rPr>
              <a:t>Monday</a:t>
            </a:r>
            <a:endParaRPr lang="en-GB" dirty="0">
              <a:solidFill>
                <a:schemeClr val="bg1"/>
              </a:solidFill>
              <a:latin typeface="EuroStyle" panose="02027200000000000000" pitchFamily="18" charset="0"/>
            </a:endParaRPr>
          </a:p>
        </p:txBody>
      </p:sp>
      <p:grpSp>
        <p:nvGrpSpPr>
          <p:cNvPr id="71" name="Group 70">
            <a:extLst>
              <a:ext uri="{FF2B5EF4-FFF2-40B4-BE49-F238E27FC236}">
                <a16:creationId xmlns:a16="http://schemas.microsoft.com/office/drawing/2014/main" id="{5CF13811-8598-4F26-9603-CA0B69228D9D}"/>
              </a:ext>
            </a:extLst>
          </p:cNvPr>
          <p:cNvGrpSpPr/>
          <p:nvPr/>
        </p:nvGrpSpPr>
        <p:grpSpPr>
          <a:xfrm>
            <a:off x="2128233" y="2960583"/>
            <a:ext cx="3085627" cy="644788"/>
            <a:chOff x="2121400" y="2608497"/>
            <a:chExt cx="3085627" cy="644788"/>
          </a:xfrm>
        </p:grpSpPr>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Rectangle: Rounded Corners 40">
              <a:extLst>
                <a:ext uri="{FF2B5EF4-FFF2-40B4-BE49-F238E27FC236}">
                  <a16:creationId xmlns:a16="http://schemas.microsoft.com/office/drawing/2014/main" id="{AA0A2FC9-DA13-4A0F-8748-086A59805721}"/>
                </a:ext>
              </a:extLst>
            </p:cNvPr>
            <p:cNvSpPr/>
            <p:nvPr/>
          </p:nvSpPr>
          <p:spPr>
            <a:xfrm>
              <a:off x="2121400" y="260849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a:extLst>
                <a:ext uri="{FF2B5EF4-FFF2-40B4-BE49-F238E27FC236}">
                  <a16:creationId xmlns:a16="http://schemas.microsoft.com/office/drawing/2014/main" id="{ACF09B4E-41D8-4B56-8174-5E60E938E8D6}"/>
                </a:ext>
              </a:extLst>
            </p:cNvPr>
            <p:cNvSpPr txBox="1"/>
            <p:nvPr/>
          </p:nvSpPr>
          <p:spPr>
            <a:xfrm>
              <a:off x="2550371" y="2674281"/>
              <a:ext cx="1077539" cy="461665"/>
            </a:xfrm>
            <a:prstGeom prst="rect">
              <a:avLst/>
            </a:prstGeom>
            <a:noFill/>
          </p:spPr>
          <p:txBody>
            <a:bodyPr wrap="none" rtlCol="0">
              <a:spAutoFit/>
            </a:bodyPr>
            <a:lstStyle/>
            <a:p>
              <a:r>
                <a:rPr lang="en-GB" sz="2400" dirty="0">
                  <a:solidFill>
                    <a:schemeClr val="bg1"/>
                  </a:solidFill>
                  <a:latin typeface="EuroStyle" panose="02027200000000000000" pitchFamily="18" charset="0"/>
                </a:rPr>
                <a:t>Tuesday</a:t>
              </a:r>
              <a:endParaRPr lang="en-GB" dirty="0">
                <a:solidFill>
                  <a:schemeClr val="bg1"/>
                </a:solidFill>
                <a:latin typeface="EuroStyle" panose="02027200000000000000" pitchFamily="18" charset="0"/>
              </a:endParaRPr>
            </a:p>
          </p:txBody>
        </p:sp>
      </p:grpSp>
      <p:sp>
        <p:nvSpPr>
          <p:cNvPr id="61" name="TextBox 60">
            <a:extLst>
              <a:ext uri="{FF2B5EF4-FFF2-40B4-BE49-F238E27FC236}">
                <a16:creationId xmlns:a16="http://schemas.microsoft.com/office/drawing/2014/main" id="{9CF244F9-7E36-42DC-B24D-59EBF30A28A1}"/>
              </a:ext>
            </a:extLst>
          </p:cNvPr>
          <p:cNvSpPr txBox="1"/>
          <p:nvPr/>
        </p:nvSpPr>
        <p:spPr>
          <a:xfrm>
            <a:off x="9060380" y="4068033"/>
            <a:ext cx="1467068" cy="461665"/>
          </a:xfrm>
          <a:prstGeom prst="rect">
            <a:avLst/>
          </a:prstGeom>
          <a:noFill/>
        </p:spPr>
        <p:txBody>
          <a:bodyPr wrap="none" rtlCol="0">
            <a:spAutoFit/>
          </a:bodyPr>
          <a:lstStyle/>
          <a:p>
            <a:r>
              <a:rPr lang="en-GB" sz="2400" dirty="0">
                <a:solidFill>
                  <a:schemeClr val="bg1"/>
                </a:solidFill>
                <a:latin typeface="EuroStyle" panose="02027200000000000000" pitchFamily="18" charset="0"/>
              </a:rPr>
              <a:t>Wednesday</a:t>
            </a:r>
            <a:endParaRPr lang="en-GB" dirty="0">
              <a:solidFill>
                <a:schemeClr val="bg1"/>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587448" y="5117662"/>
            <a:ext cx="1172116" cy="461665"/>
          </a:xfrm>
          <a:prstGeom prst="rect">
            <a:avLst/>
          </a:prstGeom>
          <a:noFill/>
        </p:spPr>
        <p:txBody>
          <a:bodyPr wrap="none" rtlCol="0">
            <a:spAutoFit/>
          </a:bodyPr>
          <a:lstStyle/>
          <a:p>
            <a:r>
              <a:rPr lang="en-GB" sz="2400" dirty="0">
                <a:solidFill>
                  <a:schemeClr val="bg1"/>
                </a:solidFill>
                <a:latin typeface="EuroStyle" panose="02027200000000000000" pitchFamily="18" charset="0"/>
              </a:rPr>
              <a:t>Thursday</a:t>
            </a:r>
            <a:endParaRPr lang="en-GB" dirty="0">
              <a:solidFill>
                <a:schemeClr val="bg1"/>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8135755" y="6192686"/>
            <a:ext cx="813043" cy="461665"/>
          </a:xfrm>
          <a:prstGeom prst="rect">
            <a:avLst/>
          </a:prstGeom>
          <a:noFill/>
        </p:spPr>
        <p:txBody>
          <a:bodyPr wrap="none" rtlCol="0">
            <a:spAutoFit/>
          </a:bodyPr>
          <a:lstStyle/>
          <a:p>
            <a:r>
              <a:rPr lang="en-GB" sz="2400" dirty="0">
                <a:solidFill>
                  <a:schemeClr val="bg1"/>
                </a:solidFill>
                <a:latin typeface="EuroStyle" panose="02027200000000000000" pitchFamily="18" charset="0"/>
              </a:rPr>
              <a:t>Friday</a:t>
            </a:r>
            <a:endParaRPr lang="en-GB" dirty="0">
              <a:solidFill>
                <a:schemeClr val="bg1"/>
              </a:solidFill>
              <a:latin typeface="EuroStyle" panose="02027200000000000000" pitchFamily="18" charset="0"/>
            </a:endParaRPr>
          </a:p>
        </p:txBody>
      </p:sp>
      <p:grpSp>
        <p:nvGrpSpPr>
          <p:cNvPr id="75" name="Group 74">
            <a:extLst>
              <a:ext uri="{FF2B5EF4-FFF2-40B4-BE49-F238E27FC236}">
                <a16:creationId xmlns:a16="http://schemas.microsoft.com/office/drawing/2014/main" id="{CECE6E69-A8AA-4A89-A2E6-FC17705E992E}"/>
              </a:ext>
            </a:extLst>
          </p:cNvPr>
          <p:cNvGrpSpPr/>
          <p:nvPr/>
        </p:nvGrpSpPr>
        <p:grpSpPr>
          <a:xfrm>
            <a:off x="70497" y="1840683"/>
            <a:ext cx="1873515" cy="1660348"/>
            <a:chOff x="70497" y="1840683"/>
            <a:chExt cx="1873515" cy="1660348"/>
          </a:xfrm>
        </p:grpSpPr>
        <p:sp>
          <p:nvSpPr>
            <p:cNvPr id="69" name="Rectangle 68">
              <a:extLst>
                <a:ext uri="{FF2B5EF4-FFF2-40B4-BE49-F238E27FC236}">
                  <a16:creationId xmlns:a16="http://schemas.microsoft.com/office/drawing/2014/main" id="{0E388C6E-1C5E-4B9A-AF38-0BCEB2EAFEC6}"/>
                </a:ext>
              </a:extLst>
            </p:cNvPr>
            <p:cNvSpPr/>
            <p:nvPr/>
          </p:nvSpPr>
          <p:spPr>
            <a:xfrm>
              <a:off x="70497" y="1840683"/>
              <a:ext cx="1873515" cy="166034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a:extLst>
                <a:ext uri="{FF2B5EF4-FFF2-40B4-BE49-F238E27FC236}">
                  <a16:creationId xmlns:a16="http://schemas.microsoft.com/office/drawing/2014/main" id="{7CBE2D36-D036-4C4D-8E65-88472912D605}"/>
                </a:ext>
              </a:extLst>
            </p:cNvPr>
            <p:cNvSpPr txBox="1"/>
            <p:nvPr/>
          </p:nvSpPr>
          <p:spPr>
            <a:xfrm>
              <a:off x="141889" y="1865765"/>
              <a:ext cx="1744741" cy="1615827"/>
            </a:xfrm>
            <a:prstGeom prst="rect">
              <a:avLst/>
            </a:prstGeom>
            <a:noFill/>
          </p:spPr>
          <p:txBody>
            <a:bodyPr wrap="square" rtlCol="0">
              <a:spAutoFit/>
            </a:bodyPr>
            <a:lstStyle/>
            <a:p>
              <a:pPr marL="171450" indent="-171450">
                <a:buFont typeface="Arial" panose="020B0604020202020204" pitchFamily="34" charset="0"/>
                <a:buChar char="•"/>
              </a:pPr>
              <a:r>
                <a:rPr lang="en-GB" sz="1100" b="0" i="0" u="none" strike="noStrike" baseline="0" dirty="0">
                  <a:solidFill>
                    <a:schemeClr val="bg1"/>
                  </a:solidFill>
                  <a:latin typeface="Arial" panose="020B0604020202020204" pitchFamily="34" charset="0"/>
                </a:rPr>
                <a:t>Foundations of cyber security, its significance, concepts, threats, vulnerabilities and assurance </a:t>
              </a:r>
            </a:p>
            <a:p>
              <a:pPr marL="171450" indent="-171450">
                <a:buFont typeface="Arial" panose="020B0604020202020204" pitchFamily="34" charset="0"/>
                <a:buChar char="•"/>
              </a:pPr>
              <a:r>
                <a:rPr lang="en-GB" sz="1100" b="0" i="0" u="none" strike="noStrike" baseline="0" dirty="0">
                  <a:solidFill>
                    <a:schemeClr val="bg1"/>
                  </a:solidFill>
                  <a:latin typeface="Arial" panose="020B0604020202020204" pitchFamily="34" charset="0"/>
                </a:rPr>
                <a:t>Application of cyber security concepts to IT infrastructure </a:t>
              </a:r>
            </a:p>
          </p:txBody>
        </p:sp>
      </p:grpSp>
      <p:cxnSp>
        <p:nvCxnSpPr>
          <p:cNvPr id="72" name="Connector: Elbow 71">
            <a:extLst>
              <a:ext uri="{FF2B5EF4-FFF2-40B4-BE49-F238E27FC236}">
                <a16:creationId xmlns:a16="http://schemas.microsoft.com/office/drawing/2014/main" id="{CB537C8C-4CD9-4E97-93C3-2B04EFFDAD24}"/>
              </a:ext>
            </a:extLst>
          </p:cNvPr>
          <p:cNvCxnSpPr>
            <a:cxnSpLocks/>
            <a:stCxn id="40" idx="2"/>
            <a:endCxn id="69" idx="3"/>
          </p:cNvCxnSpPr>
          <p:nvPr/>
        </p:nvCxnSpPr>
        <p:spPr>
          <a:xfrm rot="5400000">
            <a:off x="2554260" y="1527051"/>
            <a:ext cx="533558" cy="1754054"/>
          </a:xfrm>
          <a:prstGeom prst="bentConnector2">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7" name="Rectangle: Rounded Corners 66">
            <a:extLst>
              <a:ext uri="{FF2B5EF4-FFF2-40B4-BE49-F238E27FC236}">
                <a16:creationId xmlns:a16="http://schemas.microsoft.com/office/drawing/2014/main" id="{118C42C5-E944-4007-8FB1-C9944E795B1F}"/>
              </a:ext>
            </a:extLst>
          </p:cNvPr>
          <p:cNvSpPr/>
          <p:nvPr/>
        </p:nvSpPr>
        <p:spPr>
          <a:xfrm>
            <a:off x="3354109" y="472780"/>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TextBox 72">
            <a:extLst>
              <a:ext uri="{FF2B5EF4-FFF2-40B4-BE49-F238E27FC236}">
                <a16:creationId xmlns:a16="http://schemas.microsoft.com/office/drawing/2014/main" id="{053D6A25-F9E0-4F54-8267-D3A1C32C0D86}"/>
              </a:ext>
            </a:extLst>
          </p:cNvPr>
          <p:cNvSpPr txBox="1"/>
          <p:nvPr/>
        </p:nvSpPr>
        <p:spPr>
          <a:xfrm>
            <a:off x="3352219" y="543642"/>
            <a:ext cx="1885453"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Introduction</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224675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wipe(up)">
                                      <p:cBhvr>
                                        <p:cTn id="11" dur="500"/>
                                        <p:tgtEl>
                                          <p:spTgt spid="72"/>
                                        </p:tgtEl>
                                      </p:cBhvr>
                                    </p:animEffect>
                                  </p:childTnLst>
                                </p:cTn>
                              </p:par>
                            </p:childTnLst>
                          </p:cTn>
                        </p:par>
                        <p:par>
                          <p:cTn id="12" fill="hold">
                            <p:stCondLst>
                              <p:cond delay="500"/>
                            </p:stCondLst>
                            <p:childTnLst>
                              <p:par>
                                <p:cTn id="13" presetID="22" presetClass="entr" presetSubtype="2" fill="hold" nodeType="afterEffect">
                                  <p:stCondLst>
                                    <p:cond delay="0"/>
                                  </p:stCondLst>
                                  <p:childTnLst>
                                    <p:set>
                                      <p:cBhvr>
                                        <p:cTn id="14" dur="1" fill="hold">
                                          <p:stCondLst>
                                            <p:cond delay="0"/>
                                          </p:stCondLst>
                                        </p:cTn>
                                        <p:tgtEl>
                                          <p:spTgt spid="75"/>
                                        </p:tgtEl>
                                        <p:attrNameLst>
                                          <p:attrName>style.visibility</p:attrName>
                                        </p:attrNameLst>
                                      </p:cBhvr>
                                      <p:to>
                                        <p:strVal val="visible"/>
                                      </p:to>
                                    </p:set>
                                    <p:animEffect transition="in" filter="wipe(right)">
                                      <p:cBhvr>
                                        <p:cTn id="15"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5" dirty="0"/>
              <a:t>Confidentiality</a:t>
            </a:r>
            <a:r>
              <a:rPr spc="-20" dirty="0"/>
              <a:t> </a:t>
            </a:r>
            <a:r>
              <a:rPr spc="-5" dirty="0"/>
              <a:t>Concepts</a:t>
            </a:r>
          </a:p>
        </p:txBody>
      </p:sp>
      <p:sp>
        <p:nvSpPr>
          <p:cNvPr id="3" name="object 3"/>
          <p:cNvSpPr txBox="1"/>
          <p:nvPr/>
        </p:nvSpPr>
        <p:spPr>
          <a:xfrm>
            <a:off x="503663" y="2358475"/>
            <a:ext cx="5375769" cy="3705502"/>
          </a:xfrm>
          <a:prstGeom prst="rect">
            <a:avLst/>
          </a:prstGeom>
          <a:ln>
            <a:solidFill>
              <a:schemeClr val="tx1"/>
            </a:solidFill>
          </a:ln>
        </p:spPr>
        <p:txBody>
          <a:bodyPr vert="horz" wrap="square" lIns="0" tIns="12065" rIns="0" bIns="0" rtlCol="0">
            <a:spAutoFit/>
          </a:bodyPr>
          <a:lstStyle/>
          <a:p>
            <a:pPr marL="299085" indent="-286385">
              <a:lnSpc>
                <a:spcPct val="100000"/>
              </a:lnSpc>
              <a:spcBef>
                <a:spcPts val="95"/>
              </a:spcBef>
              <a:buFont typeface="Arial"/>
              <a:buChar char="•"/>
              <a:tabLst>
                <a:tab pos="299085" algn="l"/>
                <a:tab pos="299720" algn="l"/>
              </a:tabLst>
            </a:pPr>
            <a:r>
              <a:rPr sz="1600" b="1" spc="-5" dirty="0">
                <a:latin typeface="Calibri"/>
                <a:cs typeface="Calibri"/>
              </a:rPr>
              <a:t>Sensitivity</a:t>
            </a:r>
            <a:endParaRPr sz="1600" dirty="0">
              <a:latin typeface="Calibri"/>
              <a:cs typeface="Calibri"/>
            </a:endParaRPr>
          </a:p>
          <a:p>
            <a:pPr marL="756285" lvl="1" indent="-286385">
              <a:lnSpc>
                <a:spcPct val="100000"/>
              </a:lnSpc>
              <a:buFont typeface="Arial"/>
              <a:buChar char="•"/>
              <a:tabLst>
                <a:tab pos="756285" algn="l"/>
                <a:tab pos="756920" algn="l"/>
              </a:tabLst>
            </a:pPr>
            <a:r>
              <a:rPr sz="1600" spc="-5" dirty="0">
                <a:latin typeface="Calibri"/>
                <a:cs typeface="Calibri"/>
              </a:rPr>
              <a:t>Quality of </a:t>
            </a:r>
            <a:r>
              <a:rPr sz="1600" spc="-10" dirty="0">
                <a:latin typeface="Calibri"/>
                <a:cs typeface="Calibri"/>
              </a:rPr>
              <a:t>information that could cause </a:t>
            </a:r>
            <a:r>
              <a:rPr sz="1600" spc="-5" dirty="0">
                <a:latin typeface="Calibri"/>
                <a:cs typeface="Calibri"/>
              </a:rPr>
              <a:t>harm </a:t>
            </a:r>
            <a:r>
              <a:rPr sz="1600" spc="-10" dirty="0">
                <a:latin typeface="Calibri"/>
                <a:cs typeface="Calibri"/>
              </a:rPr>
              <a:t>or </a:t>
            </a:r>
            <a:r>
              <a:rPr sz="1600" spc="-5" dirty="0">
                <a:latin typeface="Calibri"/>
                <a:cs typeface="Calibri"/>
              </a:rPr>
              <a:t>damage if</a:t>
            </a:r>
            <a:r>
              <a:rPr sz="1600" spc="50" dirty="0">
                <a:latin typeface="Calibri"/>
                <a:cs typeface="Calibri"/>
              </a:rPr>
              <a:t> </a:t>
            </a:r>
            <a:r>
              <a:rPr sz="1600" spc="-10" dirty="0">
                <a:latin typeface="Calibri"/>
                <a:cs typeface="Calibri"/>
              </a:rPr>
              <a:t>released</a:t>
            </a:r>
            <a:endParaRPr sz="1600" dirty="0">
              <a:latin typeface="Calibri"/>
              <a:cs typeface="Calibri"/>
            </a:endParaRPr>
          </a:p>
          <a:p>
            <a:pPr marL="1213485" lvl="2" indent="-286385">
              <a:lnSpc>
                <a:spcPct val="100000"/>
              </a:lnSpc>
              <a:buFont typeface="Arial"/>
              <a:buChar char="•"/>
              <a:tabLst>
                <a:tab pos="1213485" algn="l"/>
                <a:tab pos="1214120" algn="l"/>
              </a:tabLst>
            </a:pPr>
            <a:r>
              <a:rPr sz="1600" spc="-5" dirty="0">
                <a:latin typeface="Calibri"/>
                <a:cs typeface="Calibri"/>
              </a:rPr>
              <a:t>Nuclear</a:t>
            </a:r>
            <a:r>
              <a:rPr sz="1600" dirty="0">
                <a:latin typeface="Calibri"/>
                <a:cs typeface="Calibri"/>
              </a:rPr>
              <a:t> </a:t>
            </a:r>
            <a:r>
              <a:rPr sz="1600" spc="-10" dirty="0">
                <a:latin typeface="Calibri"/>
                <a:cs typeface="Calibri"/>
              </a:rPr>
              <a:t>facility</a:t>
            </a:r>
            <a:endParaRPr sz="1600" dirty="0">
              <a:latin typeface="Calibri"/>
              <a:cs typeface="Calibri"/>
            </a:endParaRPr>
          </a:p>
          <a:p>
            <a:pPr marL="299085" indent="-286385">
              <a:lnSpc>
                <a:spcPct val="100000"/>
              </a:lnSpc>
              <a:buFont typeface="Arial"/>
              <a:buChar char="•"/>
              <a:tabLst>
                <a:tab pos="299085" algn="l"/>
                <a:tab pos="299720" algn="l"/>
              </a:tabLst>
            </a:pPr>
            <a:r>
              <a:rPr sz="1600" b="1" spc="-5" dirty="0">
                <a:latin typeface="Calibri"/>
                <a:cs typeface="Calibri"/>
              </a:rPr>
              <a:t>Discretion</a:t>
            </a:r>
            <a:endParaRPr sz="1600" dirty="0">
              <a:latin typeface="Calibri"/>
              <a:cs typeface="Calibri"/>
            </a:endParaRPr>
          </a:p>
          <a:p>
            <a:pPr marL="756285" lvl="1" indent="-286385">
              <a:lnSpc>
                <a:spcPct val="100000"/>
              </a:lnSpc>
              <a:buFont typeface="Arial"/>
              <a:buChar char="•"/>
              <a:tabLst>
                <a:tab pos="756285" algn="l"/>
                <a:tab pos="756920" algn="l"/>
              </a:tabLst>
            </a:pPr>
            <a:r>
              <a:rPr sz="1600" spc="-5" dirty="0">
                <a:latin typeface="Calibri"/>
                <a:cs typeface="Calibri"/>
              </a:rPr>
              <a:t>Showing </a:t>
            </a:r>
            <a:r>
              <a:rPr sz="1600" spc="-10" dirty="0">
                <a:latin typeface="Calibri"/>
                <a:cs typeface="Calibri"/>
              </a:rPr>
              <a:t>prudence </a:t>
            </a:r>
            <a:r>
              <a:rPr sz="1600" spc="-5" dirty="0">
                <a:latin typeface="Calibri"/>
                <a:cs typeface="Calibri"/>
              </a:rPr>
              <a:t>or </a:t>
            </a:r>
            <a:r>
              <a:rPr sz="1600" spc="-10" dirty="0">
                <a:latin typeface="Calibri"/>
                <a:cs typeface="Calibri"/>
              </a:rPr>
              <a:t>self-restraint </a:t>
            </a:r>
            <a:r>
              <a:rPr sz="1600" spc="-5" dirty="0">
                <a:latin typeface="Calibri"/>
                <a:cs typeface="Calibri"/>
              </a:rPr>
              <a:t>when dealing with </a:t>
            </a:r>
            <a:r>
              <a:rPr sz="1600" spc="-15" dirty="0">
                <a:latin typeface="Calibri"/>
                <a:cs typeface="Calibri"/>
              </a:rPr>
              <a:t>data </a:t>
            </a:r>
            <a:r>
              <a:rPr sz="1600" spc="-5" dirty="0">
                <a:latin typeface="Calibri"/>
                <a:cs typeface="Calibri"/>
              </a:rPr>
              <a:t>of</a:t>
            </a:r>
            <a:r>
              <a:rPr sz="1600" spc="95" dirty="0">
                <a:latin typeface="Calibri"/>
                <a:cs typeface="Calibri"/>
              </a:rPr>
              <a:t> </a:t>
            </a:r>
            <a:r>
              <a:rPr sz="1600" spc="-15" dirty="0">
                <a:latin typeface="Calibri"/>
                <a:cs typeface="Calibri"/>
              </a:rPr>
              <a:t>interest</a:t>
            </a:r>
            <a:endParaRPr sz="1600" dirty="0">
              <a:latin typeface="Calibri"/>
              <a:cs typeface="Calibri"/>
            </a:endParaRPr>
          </a:p>
          <a:p>
            <a:pPr marL="1213485" lvl="2" indent="-286385">
              <a:lnSpc>
                <a:spcPct val="100000"/>
              </a:lnSpc>
              <a:buFont typeface="Arial"/>
              <a:buChar char="•"/>
              <a:tabLst>
                <a:tab pos="1213485" algn="l"/>
                <a:tab pos="1214120" algn="l"/>
              </a:tabLst>
            </a:pPr>
            <a:r>
              <a:rPr sz="1600" spc="-5" dirty="0">
                <a:latin typeface="Calibri"/>
                <a:cs typeface="Calibri"/>
              </a:rPr>
              <a:t>Public </a:t>
            </a:r>
            <a:r>
              <a:rPr sz="1600" spc="-10" dirty="0">
                <a:latin typeface="Calibri"/>
                <a:cs typeface="Calibri"/>
              </a:rPr>
              <a:t>release </a:t>
            </a:r>
            <a:r>
              <a:rPr sz="1600" spc="-5" dirty="0">
                <a:latin typeface="Calibri"/>
                <a:cs typeface="Calibri"/>
              </a:rPr>
              <a:t>of military</a:t>
            </a:r>
            <a:r>
              <a:rPr sz="1600" dirty="0">
                <a:latin typeface="Calibri"/>
                <a:cs typeface="Calibri"/>
              </a:rPr>
              <a:t> </a:t>
            </a:r>
            <a:r>
              <a:rPr sz="1600" spc="-15" dirty="0">
                <a:latin typeface="Calibri"/>
                <a:cs typeface="Calibri"/>
              </a:rPr>
              <a:t>operations</a:t>
            </a:r>
            <a:endParaRPr sz="1600" dirty="0">
              <a:latin typeface="Calibri"/>
              <a:cs typeface="Calibri"/>
            </a:endParaRPr>
          </a:p>
          <a:p>
            <a:pPr marL="299085" indent="-286385">
              <a:lnSpc>
                <a:spcPct val="100000"/>
              </a:lnSpc>
              <a:buFont typeface="Arial"/>
              <a:buChar char="•"/>
              <a:tabLst>
                <a:tab pos="299085" algn="l"/>
                <a:tab pos="299720" algn="l"/>
              </a:tabLst>
            </a:pPr>
            <a:r>
              <a:rPr sz="1600" b="1" spc="-5" dirty="0">
                <a:latin typeface="Calibri"/>
                <a:cs typeface="Calibri"/>
              </a:rPr>
              <a:t>Criticality</a:t>
            </a:r>
            <a:endParaRPr sz="1600" dirty="0">
              <a:latin typeface="Calibri"/>
              <a:cs typeface="Calibri"/>
            </a:endParaRPr>
          </a:p>
          <a:p>
            <a:pPr marL="756285" lvl="1" indent="-286385">
              <a:lnSpc>
                <a:spcPct val="100000"/>
              </a:lnSpc>
              <a:buFont typeface="Arial"/>
              <a:buChar char="•"/>
              <a:tabLst>
                <a:tab pos="756285" algn="l"/>
                <a:tab pos="756920" algn="l"/>
              </a:tabLst>
            </a:pPr>
            <a:r>
              <a:rPr sz="1600" spc="-5" dirty="0">
                <a:latin typeface="Calibri"/>
                <a:cs typeface="Calibri"/>
              </a:rPr>
              <a:t>The </a:t>
            </a:r>
            <a:r>
              <a:rPr sz="1600" spc="-10" dirty="0">
                <a:latin typeface="Calibri"/>
                <a:cs typeface="Calibri"/>
              </a:rPr>
              <a:t>level to </a:t>
            </a:r>
            <a:r>
              <a:rPr sz="1600" spc="-5" dirty="0">
                <a:latin typeface="Calibri"/>
                <a:cs typeface="Calibri"/>
              </a:rPr>
              <a:t>which the </a:t>
            </a:r>
            <a:r>
              <a:rPr sz="1600" spc="-10" dirty="0">
                <a:latin typeface="Calibri"/>
                <a:cs typeface="Calibri"/>
              </a:rPr>
              <a:t>information </a:t>
            </a:r>
            <a:r>
              <a:rPr sz="1600" spc="-5" dirty="0">
                <a:latin typeface="Calibri"/>
                <a:cs typeface="Calibri"/>
              </a:rPr>
              <a:t>is</a:t>
            </a:r>
            <a:r>
              <a:rPr sz="1600" spc="25" dirty="0">
                <a:latin typeface="Calibri"/>
                <a:cs typeface="Calibri"/>
              </a:rPr>
              <a:t> </a:t>
            </a:r>
            <a:r>
              <a:rPr sz="1600" spc="-5" dirty="0">
                <a:latin typeface="Calibri"/>
                <a:cs typeface="Calibri"/>
              </a:rPr>
              <a:t>critical</a:t>
            </a:r>
            <a:endParaRPr sz="1600" dirty="0">
              <a:latin typeface="Calibri"/>
              <a:cs typeface="Calibri"/>
            </a:endParaRPr>
          </a:p>
          <a:p>
            <a:pPr marL="1213485" lvl="2" indent="-286385">
              <a:lnSpc>
                <a:spcPct val="100000"/>
              </a:lnSpc>
              <a:spcBef>
                <a:spcPts val="5"/>
              </a:spcBef>
              <a:buFont typeface="Arial"/>
              <a:buChar char="•"/>
              <a:tabLst>
                <a:tab pos="1213485" algn="l"/>
                <a:tab pos="1214120" algn="l"/>
              </a:tabLst>
            </a:pPr>
            <a:r>
              <a:rPr sz="1600" spc="-5" dirty="0">
                <a:latin typeface="Calibri"/>
                <a:cs typeface="Calibri"/>
              </a:rPr>
              <a:t>HIGH</a:t>
            </a:r>
            <a:r>
              <a:rPr sz="1600" spc="5" dirty="0">
                <a:latin typeface="Calibri"/>
                <a:cs typeface="Calibri"/>
              </a:rPr>
              <a:t> </a:t>
            </a:r>
            <a:r>
              <a:rPr sz="1600" spc="-10" dirty="0">
                <a:latin typeface="Calibri"/>
                <a:cs typeface="Calibri"/>
              </a:rPr>
              <a:t>Critical</a:t>
            </a:r>
            <a:endParaRPr sz="1600" dirty="0">
              <a:latin typeface="Calibri"/>
              <a:cs typeface="Calibri"/>
            </a:endParaRPr>
          </a:p>
          <a:p>
            <a:pPr marL="299085" indent="-286385">
              <a:lnSpc>
                <a:spcPct val="100000"/>
              </a:lnSpc>
              <a:buFont typeface="Arial"/>
              <a:buChar char="•"/>
              <a:tabLst>
                <a:tab pos="299085" algn="l"/>
                <a:tab pos="299720" algn="l"/>
              </a:tabLst>
            </a:pPr>
            <a:r>
              <a:rPr sz="1600" b="1" spc="-10" dirty="0">
                <a:latin typeface="Calibri"/>
                <a:cs typeface="Calibri"/>
              </a:rPr>
              <a:t>Concealment</a:t>
            </a:r>
            <a:endParaRPr sz="1600" dirty="0">
              <a:latin typeface="Calibri"/>
              <a:cs typeface="Calibri"/>
            </a:endParaRPr>
          </a:p>
          <a:p>
            <a:pPr marL="756285" lvl="1" indent="-286385">
              <a:lnSpc>
                <a:spcPct val="100000"/>
              </a:lnSpc>
              <a:buFont typeface="Arial"/>
              <a:buChar char="•"/>
              <a:tabLst>
                <a:tab pos="756285" algn="l"/>
                <a:tab pos="756920" algn="l"/>
              </a:tabLst>
            </a:pPr>
            <a:r>
              <a:rPr sz="1600" spc="-5" dirty="0">
                <a:latin typeface="Calibri"/>
                <a:cs typeface="Calibri"/>
              </a:rPr>
              <a:t>Act of hiding or </a:t>
            </a:r>
            <a:r>
              <a:rPr sz="1600" spc="-15" dirty="0">
                <a:latin typeface="Calibri"/>
                <a:cs typeface="Calibri"/>
              </a:rPr>
              <a:t>preventing</a:t>
            </a:r>
            <a:r>
              <a:rPr sz="1600" spc="10" dirty="0">
                <a:latin typeface="Calibri"/>
                <a:cs typeface="Calibri"/>
              </a:rPr>
              <a:t> </a:t>
            </a:r>
            <a:r>
              <a:rPr sz="1600" spc="-10" dirty="0">
                <a:latin typeface="Calibri"/>
                <a:cs typeface="Calibri"/>
              </a:rPr>
              <a:t>disclosure</a:t>
            </a:r>
            <a:endParaRPr sz="1600" dirty="0">
              <a:latin typeface="Calibri"/>
              <a:cs typeface="Calibri"/>
            </a:endParaRPr>
          </a:p>
          <a:p>
            <a:pPr marL="1213485" lvl="2" indent="-286385">
              <a:lnSpc>
                <a:spcPct val="100000"/>
              </a:lnSpc>
              <a:buFont typeface="Arial"/>
              <a:buChar char="•"/>
              <a:tabLst>
                <a:tab pos="1213485" algn="l"/>
                <a:tab pos="1214120" algn="l"/>
              </a:tabLst>
            </a:pPr>
            <a:r>
              <a:rPr sz="1600" spc="-15" dirty="0">
                <a:latin typeface="Calibri"/>
                <a:cs typeface="Calibri"/>
              </a:rPr>
              <a:t>Steganography</a:t>
            </a:r>
            <a:endParaRPr lang="en-GB" sz="1600" spc="-15" dirty="0">
              <a:latin typeface="Calibri"/>
              <a:cs typeface="Calibri"/>
            </a:endParaRPr>
          </a:p>
          <a:p>
            <a:pPr marL="1213485" lvl="2" indent="-286385">
              <a:lnSpc>
                <a:spcPct val="100000"/>
              </a:lnSpc>
              <a:buFont typeface="Arial"/>
              <a:buChar char="•"/>
              <a:tabLst>
                <a:tab pos="1213485" algn="l"/>
                <a:tab pos="1214120" algn="l"/>
              </a:tabLst>
            </a:pPr>
            <a:endParaRPr sz="1600" dirty="0">
              <a:latin typeface="Calibri"/>
              <a:cs typeface="Calibri"/>
            </a:endParaRPr>
          </a:p>
        </p:txBody>
      </p:sp>
      <p:sp>
        <p:nvSpPr>
          <p:cNvPr id="4" name="TextBox 3"/>
          <p:cNvSpPr txBox="1"/>
          <p:nvPr/>
        </p:nvSpPr>
        <p:spPr>
          <a:xfrm>
            <a:off x="6393079" y="2358475"/>
            <a:ext cx="5510163" cy="3600986"/>
          </a:xfrm>
          <a:prstGeom prst="rect">
            <a:avLst/>
          </a:prstGeom>
          <a:noFill/>
          <a:ln>
            <a:solidFill>
              <a:schemeClr val="tx1"/>
            </a:solidFill>
          </a:ln>
        </p:spPr>
        <p:txBody>
          <a:bodyPr wrap="none" rtlCol="0">
            <a:spAutoFit/>
          </a:bodyPr>
          <a:lstStyle/>
          <a:p>
            <a:pPr marL="299085" indent="-286385">
              <a:lnSpc>
                <a:spcPct val="100000"/>
              </a:lnSpc>
              <a:buFont typeface="Arial"/>
              <a:buChar char="•"/>
              <a:tabLst>
                <a:tab pos="299085" algn="l"/>
                <a:tab pos="299720" algn="l"/>
              </a:tabLst>
            </a:pPr>
            <a:r>
              <a:rPr lang="en-GB" sz="1600" b="1" spc="-5" dirty="0">
                <a:cs typeface="Calibri"/>
              </a:rPr>
              <a:t>Secrecy</a:t>
            </a:r>
            <a:endParaRPr lang="en-GB" sz="1600" dirty="0">
              <a:cs typeface="Calibri"/>
            </a:endParaRPr>
          </a:p>
          <a:p>
            <a:pPr marL="756285" lvl="1" indent="-286385">
              <a:lnSpc>
                <a:spcPct val="100000"/>
              </a:lnSpc>
              <a:buFont typeface="Arial"/>
              <a:buChar char="•"/>
              <a:tabLst>
                <a:tab pos="756285" algn="l"/>
                <a:tab pos="756920" algn="l"/>
              </a:tabLst>
            </a:pPr>
            <a:r>
              <a:rPr lang="en-GB" sz="1600" spc="-5" dirty="0">
                <a:cs typeface="Calibri"/>
              </a:rPr>
              <a:t>Act of </a:t>
            </a:r>
            <a:r>
              <a:rPr lang="en-GB" sz="1600" spc="-15" dirty="0">
                <a:cs typeface="Calibri"/>
              </a:rPr>
              <a:t>keeping </a:t>
            </a:r>
            <a:r>
              <a:rPr lang="en-GB" sz="1600" spc="-10" dirty="0">
                <a:cs typeface="Calibri"/>
              </a:rPr>
              <a:t>information</a:t>
            </a:r>
            <a:r>
              <a:rPr lang="en-GB" sz="1600" spc="20" dirty="0">
                <a:cs typeface="Calibri"/>
              </a:rPr>
              <a:t> </a:t>
            </a:r>
            <a:r>
              <a:rPr lang="en-GB" sz="1600" spc="-10" dirty="0">
                <a:cs typeface="Calibri"/>
              </a:rPr>
              <a:t>confidential</a:t>
            </a:r>
            <a:endParaRPr lang="en-GB" sz="1600" dirty="0">
              <a:cs typeface="Calibri"/>
            </a:endParaRPr>
          </a:p>
          <a:p>
            <a:pPr marL="1213485" lvl="2" indent="-286385">
              <a:lnSpc>
                <a:spcPct val="100000"/>
              </a:lnSpc>
              <a:buFont typeface="Arial"/>
              <a:buChar char="•"/>
              <a:tabLst>
                <a:tab pos="1213485" algn="l"/>
                <a:tab pos="1214120" algn="l"/>
              </a:tabLst>
            </a:pPr>
            <a:r>
              <a:rPr lang="en-GB" sz="1600" spc="-20" dirty="0">
                <a:cs typeface="Calibri"/>
              </a:rPr>
              <a:t>Coke</a:t>
            </a:r>
            <a:r>
              <a:rPr lang="en-GB" sz="1600" spc="10" dirty="0">
                <a:cs typeface="Calibri"/>
              </a:rPr>
              <a:t> </a:t>
            </a:r>
            <a:r>
              <a:rPr lang="en-GB" sz="1600" spc="-10" dirty="0">
                <a:cs typeface="Calibri"/>
              </a:rPr>
              <a:t>formula</a:t>
            </a:r>
            <a:endParaRPr lang="en-GB" sz="1600" dirty="0">
              <a:cs typeface="Calibri"/>
            </a:endParaRPr>
          </a:p>
          <a:p>
            <a:pPr marL="299085" indent="-286385">
              <a:lnSpc>
                <a:spcPct val="100000"/>
              </a:lnSpc>
              <a:buFont typeface="Arial"/>
              <a:buChar char="•"/>
              <a:tabLst>
                <a:tab pos="299085" algn="l"/>
                <a:tab pos="299720" algn="l"/>
              </a:tabLst>
            </a:pPr>
            <a:r>
              <a:rPr lang="en-GB" sz="1600" b="1" spc="-10" dirty="0">
                <a:cs typeface="Calibri"/>
              </a:rPr>
              <a:t>Privacy</a:t>
            </a:r>
            <a:endParaRPr lang="en-GB" sz="1600" dirty="0">
              <a:cs typeface="Calibri"/>
            </a:endParaRPr>
          </a:p>
          <a:p>
            <a:pPr marL="756285" lvl="1" indent="-286385">
              <a:lnSpc>
                <a:spcPct val="100000"/>
              </a:lnSpc>
              <a:buFont typeface="Arial"/>
              <a:buChar char="•"/>
              <a:tabLst>
                <a:tab pos="756285" algn="l"/>
                <a:tab pos="756920" algn="l"/>
              </a:tabLst>
            </a:pPr>
            <a:r>
              <a:rPr lang="en-GB" sz="1600" spc="-10" dirty="0">
                <a:cs typeface="Calibri"/>
              </a:rPr>
              <a:t>Keeping information </a:t>
            </a:r>
            <a:r>
              <a:rPr lang="en-GB" sz="1600" spc="-5" dirty="0">
                <a:cs typeface="Calibri"/>
              </a:rPr>
              <a:t>about a </a:t>
            </a:r>
            <a:r>
              <a:rPr lang="en-GB" sz="1600" spc="-15" dirty="0">
                <a:cs typeface="Calibri"/>
              </a:rPr>
              <a:t>person </a:t>
            </a:r>
            <a:r>
              <a:rPr lang="en-GB" sz="1600" spc="-5" dirty="0">
                <a:cs typeface="Calibri"/>
              </a:rPr>
              <a:t>under </a:t>
            </a:r>
            <a:r>
              <a:rPr lang="en-GB" sz="1600" spc="-15" dirty="0">
                <a:cs typeface="Calibri"/>
              </a:rPr>
              <a:t>safe</a:t>
            </a:r>
            <a:r>
              <a:rPr lang="en-GB" sz="1600" spc="50" dirty="0">
                <a:cs typeface="Calibri"/>
              </a:rPr>
              <a:t> </a:t>
            </a:r>
            <a:r>
              <a:rPr lang="en-GB" sz="1600" spc="-10" dirty="0">
                <a:cs typeface="Calibri"/>
              </a:rPr>
              <a:t>custody</a:t>
            </a:r>
            <a:endParaRPr lang="en-GB" sz="1600" dirty="0">
              <a:cs typeface="Calibri"/>
            </a:endParaRPr>
          </a:p>
          <a:p>
            <a:pPr marL="1213485" lvl="2" indent="-286385">
              <a:lnSpc>
                <a:spcPct val="100000"/>
              </a:lnSpc>
              <a:buFont typeface="Arial"/>
              <a:buChar char="•"/>
              <a:tabLst>
                <a:tab pos="1213485" algn="l"/>
                <a:tab pos="1214120" algn="l"/>
              </a:tabLst>
            </a:pPr>
            <a:r>
              <a:rPr lang="en-GB" sz="1600" spc="-5" dirty="0">
                <a:cs typeface="Calibri"/>
              </a:rPr>
              <a:t>PII/PHI</a:t>
            </a:r>
            <a:endParaRPr lang="en-GB" sz="1600" dirty="0">
              <a:cs typeface="Calibri"/>
            </a:endParaRPr>
          </a:p>
          <a:p>
            <a:pPr marL="299085" indent="-286385">
              <a:lnSpc>
                <a:spcPct val="100000"/>
              </a:lnSpc>
              <a:buFont typeface="Arial"/>
              <a:buChar char="•"/>
              <a:tabLst>
                <a:tab pos="299085" algn="l"/>
                <a:tab pos="299720" algn="l"/>
              </a:tabLst>
            </a:pPr>
            <a:r>
              <a:rPr lang="en-GB" sz="1600" b="1" spc="-5" dirty="0">
                <a:cs typeface="Calibri"/>
              </a:rPr>
              <a:t>Seclusion</a:t>
            </a:r>
            <a:endParaRPr lang="en-GB" sz="1600" dirty="0">
              <a:cs typeface="Calibri"/>
            </a:endParaRPr>
          </a:p>
          <a:p>
            <a:pPr marL="756285" lvl="1" indent="-286385">
              <a:lnSpc>
                <a:spcPct val="100000"/>
              </a:lnSpc>
              <a:buFont typeface="Arial"/>
              <a:buChar char="•"/>
              <a:tabLst>
                <a:tab pos="756285" algn="l"/>
                <a:tab pos="756920" algn="l"/>
              </a:tabLst>
            </a:pPr>
            <a:r>
              <a:rPr lang="en-GB" sz="1600" spc="-10" dirty="0">
                <a:cs typeface="Calibri"/>
              </a:rPr>
              <a:t>Storing something </a:t>
            </a:r>
            <a:r>
              <a:rPr lang="en-GB" sz="1600" spc="-5" dirty="0">
                <a:cs typeface="Calibri"/>
              </a:rPr>
              <a:t>in an out-of-the </a:t>
            </a:r>
            <a:r>
              <a:rPr lang="en-GB" sz="1600" spc="-20" dirty="0">
                <a:cs typeface="Calibri"/>
              </a:rPr>
              <a:t>way</a:t>
            </a:r>
            <a:r>
              <a:rPr lang="en-GB" sz="1600" spc="30" dirty="0">
                <a:cs typeface="Calibri"/>
              </a:rPr>
              <a:t> </a:t>
            </a:r>
            <a:r>
              <a:rPr lang="en-GB" sz="1600" spc="-10" dirty="0">
                <a:cs typeface="Calibri"/>
              </a:rPr>
              <a:t>location</a:t>
            </a:r>
            <a:endParaRPr lang="en-GB" sz="1600" dirty="0">
              <a:cs typeface="Calibri"/>
            </a:endParaRPr>
          </a:p>
          <a:p>
            <a:pPr marL="1213485" lvl="2" indent="-286385">
              <a:lnSpc>
                <a:spcPct val="100000"/>
              </a:lnSpc>
              <a:buFont typeface="Arial"/>
              <a:buChar char="•"/>
              <a:tabLst>
                <a:tab pos="1213485" algn="l"/>
                <a:tab pos="1214120" algn="l"/>
              </a:tabLst>
            </a:pPr>
            <a:r>
              <a:rPr lang="en-GB" sz="1600" spc="-15" dirty="0">
                <a:cs typeface="Calibri"/>
              </a:rPr>
              <a:t>Storage</a:t>
            </a:r>
            <a:r>
              <a:rPr lang="en-GB" sz="1600" spc="10" dirty="0">
                <a:cs typeface="Calibri"/>
              </a:rPr>
              <a:t> </a:t>
            </a:r>
            <a:r>
              <a:rPr lang="en-GB" sz="1600" spc="-20" dirty="0">
                <a:cs typeface="Calibri"/>
              </a:rPr>
              <a:t>Vault</a:t>
            </a:r>
            <a:endParaRPr lang="en-GB" sz="1600" dirty="0">
              <a:cs typeface="Calibri"/>
            </a:endParaRPr>
          </a:p>
          <a:p>
            <a:pPr marL="299085" indent="-286385">
              <a:lnSpc>
                <a:spcPct val="100000"/>
              </a:lnSpc>
              <a:spcBef>
                <a:spcPts val="5"/>
              </a:spcBef>
              <a:buFont typeface="Arial"/>
              <a:buChar char="•"/>
              <a:tabLst>
                <a:tab pos="299085" algn="l"/>
                <a:tab pos="299720" algn="l"/>
              </a:tabLst>
            </a:pPr>
            <a:r>
              <a:rPr lang="en-GB" sz="1600" b="1" spc="-5" dirty="0">
                <a:cs typeface="Calibri"/>
              </a:rPr>
              <a:t>Isolation</a:t>
            </a:r>
            <a:endParaRPr lang="en-GB" sz="1600" dirty="0">
              <a:cs typeface="Calibri"/>
            </a:endParaRPr>
          </a:p>
          <a:p>
            <a:pPr marL="756285" lvl="1" indent="-286385">
              <a:lnSpc>
                <a:spcPct val="100000"/>
              </a:lnSpc>
              <a:buFont typeface="Arial"/>
              <a:buChar char="•"/>
              <a:tabLst>
                <a:tab pos="756285" algn="l"/>
                <a:tab pos="756920" algn="l"/>
              </a:tabLst>
            </a:pPr>
            <a:r>
              <a:rPr lang="en-GB" sz="1600" spc="-5" dirty="0">
                <a:cs typeface="Calibri"/>
              </a:rPr>
              <a:t>Act of </a:t>
            </a:r>
            <a:r>
              <a:rPr lang="en-GB" sz="1600" spc="-15" dirty="0">
                <a:cs typeface="Calibri"/>
              </a:rPr>
              <a:t>keeping </a:t>
            </a:r>
            <a:r>
              <a:rPr lang="en-GB" sz="1600" spc="-10" dirty="0">
                <a:cs typeface="Calibri"/>
              </a:rPr>
              <a:t>something </a:t>
            </a:r>
            <a:r>
              <a:rPr lang="en-GB" sz="1600" spc="-15" dirty="0">
                <a:cs typeface="Calibri"/>
              </a:rPr>
              <a:t>separated from </a:t>
            </a:r>
            <a:r>
              <a:rPr lang="en-GB" sz="1600" spc="-5" dirty="0">
                <a:cs typeface="Calibri"/>
              </a:rPr>
              <a:t>the</a:t>
            </a:r>
            <a:r>
              <a:rPr lang="en-GB" sz="1600" spc="100" dirty="0">
                <a:cs typeface="Calibri"/>
              </a:rPr>
              <a:t> </a:t>
            </a:r>
            <a:r>
              <a:rPr lang="en-GB" sz="1600" spc="-15" dirty="0">
                <a:cs typeface="Calibri"/>
              </a:rPr>
              <a:t>rest</a:t>
            </a:r>
            <a:endParaRPr lang="en-GB" sz="1600" dirty="0">
              <a:cs typeface="Calibri"/>
            </a:endParaRPr>
          </a:p>
          <a:p>
            <a:pPr marL="1213485" lvl="2" indent="-286385">
              <a:lnSpc>
                <a:spcPct val="100000"/>
              </a:lnSpc>
              <a:buFont typeface="Arial"/>
              <a:buChar char="•"/>
              <a:tabLst>
                <a:tab pos="1213485" algn="l"/>
                <a:tab pos="1214120" algn="l"/>
              </a:tabLst>
            </a:pPr>
            <a:r>
              <a:rPr lang="en-GB" sz="1600" spc="-5" dirty="0">
                <a:cs typeface="Calibri"/>
              </a:rPr>
              <a:t>DMZ, </a:t>
            </a:r>
            <a:r>
              <a:rPr lang="en-GB" sz="1600" spc="-10" dirty="0">
                <a:cs typeface="Calibri"/>
              </a:rPr>
              <a:t>ODC</a:t>
            </a:r>
            <a:endParaRPr lang="en-GB" sz="1600" dirty="0">
              <a:cs typeface="Calibri"/>
            </a:endParaRPr>
          </a:p>
          <a:p>
            <a:endParaRPr lang="en-GB" dirty="0"/>
          </a:p>
          <a:p>
            <a:endParaRPr lang="en-GB" dirty="0"/>
          </a:p>
        </p:txBody>
      </p:sp>
    </p:spTree>
    <p:extLst>
      <p:ext uri="{BB962C8B-B14F-4D97-AF65-F5344CB8AC3E}">
        <p14:creationId xmlns:p14="http://schemas.microsoft.com/office/powerpoint/2010/main" val="900487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9CF64-62E2-4279-A857-0554F904D1EF}"/>
              </a:ext>
            </a:extLst>
          </p:cNvPr>
          <p:cNvSpPr>
            <a:spLocks noGrp="1"/>
          </p:cNvSpPr>
          <p:nvPr>
            <p:ph type="title"/>
          </p:nvPr>
        </p:nvSpPr>
        <p:spPr/>
        <p:txBody>
          <a:bodyPr/>
          <a:lstStyle/>
          <a:p>
            <a:r>
              <a:rPr lang="en-GB" dirty="0"/>
              <a:t>Integrity</a:t>
            </a:r>
          </a:p>
        </p:txBody>
      </p:sp>
      <p:sp>
        <p:nvSpPr>
          <p:cNvPr id="3" name="Content Placeholder 2">
            <a:extLst>
              <a:ext uri="{FF2B5EF4-FFF2-40B4-BE49-F238E27FC236}">
                <a16:creationId xmlns:a16="http://schemas.microsoft.com/office/drawing/2014/main" id="{5E3AA60A-7F1A-4B08-A388-75845EFA3663}"/>
              </a:ext>
            </a:extLst>
          </p:cNvPr>
          <p:cNvSpPr>
            <a:spLocks noGrp="1"/>
          </p:cNvSpPr>
          <p:nvPr>
            <p:ph idx="1"/>
          </p:nvPr>
        </p:nvSpPr>
        <p:spPr/>
        <p:txBody>
          <a:bodyPr/>
          <a:lstStyle/>
          <a:p>
            <a:r>
              <a:rPr lang="en-GB" dirty="0"/>
              <a:t>Cybersecurity efforts should ensure information remains accurate, consistent, and not subject to unauthorized modification</a:t>
            </a:r>
          </a:p>
          <a:p>
            <a:r>
              <a:rPr lang="en-GB" dirty="0"/>
              <a:t>Data is protected from unauthorized changes to ensure that it is reliable and correct.</a:t>
            </a:r>
          </a:p>
        </p:txBody>
      </p:sp>
    </p:spTree>
    <p:extLst>
      <p:ext uri="{BB962C8B-B14F-4D97-AF65-F5344CB8AC3E}">
        <p14:creationId xmlns:p14="http://schemas.microsoft.com/office/powerpoint/2010/main" val="339949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164" y="727413"/>
            <a:ext cx="3707840" cy="689291"/>
          </a:xfrm>
          <a:prstGeom prst="rect">
            <a:avLst/>
          </a:prstGeom>
        </p:spPr>
        <p:txBody>
          <a:bodyPr vert="horz" wrap="square" lIns="0" tIns="12065" rIns="0" bIns="0" rtlCol="0">
            <a:spAutoFit/>
          </a:bodyPr>
          <a:lstStyle/>
          <a:p>
            <a:pPr marL="12700">
              <a:lnSpc>
                <a:spcPct val="100000"/>
              </a:lnSpc>
              <a:spcBef>
                <a:spcPts val="95"/>
              </a:spcBef>
            </a:pPr>
            <a:r>
              <a:rPr spc="-5" dirty="0"/>
              <a:t>Integrity</a:t>
            </a:r>
          </a:p>
        </p:txBody>
      </p:sp>
      <p:sp>
        <p:nvSpPr>
          <p:cNvPr id="3" name="object 3"/>
          <p:cNvSpPr txBox="1"/>
          <p:nvPr/>
        </p:nvSpPr>
        <p:spPr>
          <a:xfrm>
            <a:off x="182371" y="1506805"/>
            <a:ext cx="5474335" cy="4719955"/>
          </a:xfrm>
          <a:prstGeom prst="rect">
            <a:avLst/>
          </a:prstGeom>
        </p:spPr>
        <p:txBody>
          <a:bodyPr vert="horz" wrap="square" lIns="0" tIns="12065" rIns="0" bIns="0" rtlCol="0">
            <a:spAutoFit/>
          </a:bodyPr>
          <a:lstStyle/>
          <a:p>
            <a:pPr marL="299085" marR="863600" indent="-286385">
              <a:lnSpc>
                <a:spcPct val="100000"/>
              </a:lnSpc>
              <a:spcBef>
                <a:spcPts val="95"/>
              </a:spcBef>
              <a:buFont typeface="Arial"/>
              <a:buChar char="•"/>
              <a:tabLst>
                <a:tab pos="299085" algn="l"/>
                <a:tab pos="299720" algn="l"/>
              </a:tabLst>
            </a:pPr>
            <a:r>
              <a:rPr sz="2800" spc="-5" dirty="0">
                <a:latin typeface="Calibri"/>
                <a:cs typeface="Calibri"/>
              </a:rPr>
              <a:t>The </a:t>
            </a:r>
            <a:r>
              <a:rPr sz="2800" spc="-10" dirty="0">
                <a:latin typeface="Calibri"/>
                <a:cs typeface="Calibri"/>
              </a:rPr>
              <a:t>capability </a:t>
            </a:r>
            <a:r>
              <a:rPr sz="2800" spc="-20" dirty="0">
                <a:latin typeface="Calibri"/>
                <a:cs typeface="Calibri"/>
              </a:rPr>
              <a:t>to </a:t>
            </a:r>
            <a:r>
              <a:rPr sz="2800" spc="-10" dirty="0">
                <a:latin typeface="Calibri"/>
                <a:cs typeface="Calibri"/>
              </a:rPr>
              <a:t>maintain </a:t>
            </a:r>
            <a:r>
              <a:rPr sz="2800" spc="-5" dirty="0">
                <a:latin typeface="Calibri"/>
                <a:cs typeface="Calibri"/>
              </a:rPr>
              <a:t>the  </a:t>
            </a:r>
            <a:r>
              <a:rPr sz="2800" spc="-15" dirty="0">
                <a:latin typeface="Calibri"/>
                <a:cs typeface="Calibri"/>
              </a:rPr>
              <a:t>veracity </a:t>
            </a:r>
            <a:r>
              <a:rPr sz="2800" spc="-5" dirty="0">
                <a:latin typeface="Calibri"/>
                <a:cs typeface="Calibri"/>
              </a:rPr>
              <a:t>and be </a:t>
            </a:r>
            <a:r>
              <a:rPr sz="2800" spc="-15" dirty="0">
                <a:latin typeface="Calibri"/>
                <a:cs typeface="Calibri"/>
              </a:rPr>
              <a:t>intentionally  </a:t>
            </a:r>
            <a:r>
              <a:rPr sz="2800" spc="-5" dirty="0">
                <a:latin typeface="Calibri"/>
                <a:cs typeface="Calibri"/>
              </a:rPr>
              <a:t>modified </a:t>
            </a:r>
            <a:r>
              <a:rPr sz="2800" spc="-10" dirty="0">
                <a:latin typeface="Calibri"/>
                <a:cs typeface="Calibri"/>
              </a:rPr>
              <a:t>only </a:t>
            </a:r>
            <a:r>
              <a:rPr sz="2800" spc="-5" dirty="0">
                <a:latin typeface="Calibri"/>
                <a:cs typeface="Calibri"/>
              </a:rPr>
              <a:t>by </a:t>
            </a:r>
            <a:r>
              <a:rPr sz="2800" spc="-10" dirty="0">
                <a:latin typeface="Calibri"/>
                <a:cs typeface="Calibri"/>
              </a:rPr>
              <a:t>authorized  individuals</a:t>
            </a:r>
            <a:endParaRPr sz="2800" dirty="0">
              <a:latin typeface="Calibri"/>
              <a:cs typeface="Calibri"/>
            </a:endParaRPr>
          </a:p>
          <a:p>
            <a:pPr marL="299085" indent="-286385">
              <a:lnSpc>
                <a:spcPct val="100000"/>
              </a:lnSpc>
              <a:buFont typeface="Arial"/>
              <a:buChar char="•"/>
              <a:tabLst>
                <a:tab pos="299085" algn="l"/>
                <a:tab pos="299720" algn="l"/>
              </a:tabLst>
            </a:pPr>
            <a:r>
              <a:rPr sz="2800" spc="-20" dirty="0">
                <a:latin typeface="Calibri"/>
                <a:cs typeface="Calibri"/>
              </a:rPr>
              <a:t>Enforces</a:t>
            </a:r>
            <a:r>
              <a:rPr sz="2800" spc="-10" dirty="0">
                <a:latin typeface="Calibri"/>
                <a:cs typeface="Calibri"/>
              </a:rPr>
              <a:t> Accuracy</a:t>
            </a:r>
            <a:endParaRPr sz="2800" dirty="0">
              <a:latin typeface="Calibri"/>
              <a:cs typeface="Calibri"/>
            </a:endParaRPr>
          </a:p>
          <a:p>
            <a:pPr marL="299085" indent="-286385">
              <a:lnSpc>
                <a:spcPct val="100000"/>
              </a:lnSpc>
              <a:spcBef>
                <a:spcPts val="5"/>
              </a:spcBef>
              <a:buFont typeface="Arial"/>
              <a:buChar char="•"/>
              <a:tabLst>
                <a:tab pos="299085" algn="l"/>
                <a:tab pos="299720" algn="l"/>
              </a:tabLst>
            </a:pPr>
            <a:r>
              <a:rPr sz="2800" spc="-15" dirty="0">
                <a:latin typeface="Calibri"/>
                <a:cs typeface="Calibri"/>
              </a:rPr>
              <a:t>Provides</a:t>
            </a:r>
            <a:r>
              <a:rPr sz="2800" spc="35" dirty="0">
                <a:latin typeface="Calibri"/>
                <a:cs typeface="Calibri"/>
              </a:rPr>
              <a:t> </a:t>
            </a:r>
            <a:r>
              <a:rPr sz="2800" spc="-10" dirty="0">
                <a:latin typeface="Calibri"/>
                <a:cs typeface="Calibri"/>
              </a:rPr>
              <a:t>Assurance</a:t>
            </a:r>
            <a:endParaRPr sz="2800" dirty="0">
              <a:latin typeface="Calibri"/>
              <a:cs typeface="Calibri"/>
            </a:endParaRPr>
          </a:p>
          <a:p>
            <a:pPr marL="299085" indent="-286385">
              <a:lnSpc>
                <a:spcPct val="100000"/>
              </a:lnSpc>
              <a:buFont typeface="Arial"/>
              <a:buChar char="•"/>
              <a:tabLst>
                <a:tab pos="299085" algn="l"/>
                <a:tab pos="299720" algn="l"/>
              </a:tabLst>
            </a:pPr>
            <a:r>
              <a:rPr sz="2800" spc="-20" dirty="0">
                <a:latin typeface="Calibri"/>
                <a:cs typeface="Calibri"/>
              </a:rPr>
              <a:t>Prevent </a:t>
            </a:r>
            <a:r>
              <a:rPr sz="2800" spc="-15" dirty="0">
                <a:latin typeface="Calibri"/>
                <a:cs typeface="Calibri"/>
              </a:rPr>
              <a:t>unauthorized</a:t>
            </a:r>
            <a:r>
              <a:rPr sz="2800" spc="95" dirty="0">
                <a:latin typeface="Calibri"/>
                <a:cs typeface="Calibri"/>
              </a:rPr>
              <a:t> </a:t>
            </a:r>
            <a:r>
              <a:rPr sz="2800" spc="-10" dirty="0">
                <a:latin typeface="Calibri"/>
                <a:cs typeface="Calibri"/>
              </a:rPr>
              <a:t>modifications</a:t>
            </a:r>
            <a:endParaRPr sz="2800" dirty="0">
              <a:latin typeface="Calibri"/>
              <a:cs typeface="Calibri"/>
            </a:endParaRPr>
          </a:p>
          <a:p>
            <a:pPr marL="299085" marR="5080" indent="-286385">
              <a:lnSpc>
                <a:spcPct val="100000"/>
              </a:lnSpc>
              <a:buFont typeface="Arial"/>
              <a:buChar char="•"/>
              <a:tabLst>
                <a:tab pos="299085" algn="l"/>
                <a:tab pos="299720" algn="l"/>
              </a:tabLst>
            </a:pPr>
            <a:r>
              <a:rPr sz="2800" spc="-20" dirty="0">
                <a:latin typeface="Calibri"/>
                <a:cs typeface="Calibri"/>
              </a:rPr>
              <a:t>Prevent </a:t>
            </a:r>
            <a:r>
              <a:rPr sz="2800" spc="-15" dirty="0">
                <a:latin typeface="Calibri"/>
                <a:cs typeface="Calibri"/>
              </a:rPr>
              <a:t>unauthorized </a:t>
            </a:r>
            <a:r>
              <a:rPr sz="2800" spc="-10" dirty="0">
                <a:latin typeface="Calibri"/>
                <a:cs typeface="Calibri"/>
              </a:rPr>
              <a:t>modifications  </a:t>
            </a:r>
            <a:r>
              <a:rPr sz="2800" spc="-15" dirty="0">
                <a:latin typeface="Calibri"/>
                <a:cs typeface="Calibri"/>
              </a:rPr>
              <a:t>by </a:t>
            </a:r>
            <a:r>
              <a:rPr sz="2800" spc="-10" dirty="0">
                <a:latin typeface="Calibri"/>
                <a:cs typeface="Calibri"/>
              </a:rPr>
              <a:t>authorized</a:t>
            </a:r>
            <a:r>
              <a:rPr sz="2800" spc="35" dirty="0">
                <a:latin typeface="Calibri"/>
                <a:cs typeface="Calibri"/>
              </a:rPr>
              <a:t> </a:t>
            </a:r>
            <a:r>
              <a:rPr sz="2800" spc="-20" dirty="0">
                <a:latin typeface="Calibri"/>
                <a:cs typeface="Calibri"/>
              </a:rPr>
              <a:t>users</a:t>
            </a:r>
            <a:endParaRPr sz="2800" dirty="0">
              <a:latin typeface="Calibri"/>
              <a:cs typeface="Calibri"/>
            </a:endParaRPr>
          </a:p>
          <a:p>
            <a:pPr marL="299085" marR="780415" indent="-286385">
              <a:lnSpc>
                <a:spcPct val="100000"/>
              </a:lnSpc>
              <a:buFont typeface="Arial"/>
              <a:buChar char="•"/>
              <a:tabLst>
                <a:tab pos="299085" algn="l"/>
                <a:tab pos="299720" algn="l"/>
              </a:tabLst>
            </a:pPr>
            <a:r>
              <a:rPr sz="2800" spc="-15" dirty="0">
                <a:latin typeface="Calibri"/>
                <a:cs typeface="Calibri"/>
              </a:rPr>
              <a:t>Maintain </a:t>
            </a:r>
            <a:r>
              <a:rPr sz="2800" spc="-10" dirty="0">
                <a:latin typeface="Calibri"/>
                <a:cs typeface="Calibri"/>
              </a:rPr>
              <a:t>internal </a:t>
            </a:r>
            <a:r>
              <a:rPr sz="2800" spc="-5" dirty="0">
                <a:latin typeface="Calibri"/>
                <a:cs typeface="Calibri"/>
              </a:rPr>
              <a:t>and </a:t>
            </a:r>
            <a:r>
              <a:rPr sz="2800" spc="-10" dirty="0">
                <a:latin typeface="Calibri"/>
                <a:cs typeface="Calibri"/>
              </a:rPr>
              <a:t>external  </a:t>
            </a:r>
            <a:r>
              <a:rPr sz="2800" spc="-15" dirty="0">
                <a:latin typeface="Calibri"/>
                <a:cs typeface="Calibri"/>
              </a:rPr>
              <a:t>consistency </a:t>
            </a:r>
            <a:r>
              <a:rPr sz="2800" spc="-5" dirty="0">
                <a:latin typeface="Calibri"/>
                <a:cs typeface="Calibri"/>
              </a:rPr>
              <a:t>of</a:t>
            </a:r>
            <a:r>
              <a:rPr sz="2800" spc="40" dirty="0">
                <a:latin typeface="Calibri"/>
                <a:cs typeface="Calibri"/>
              </a:rPr>
              <a:t> </a:t>
            </a:r>
            <a:r>
              <a:rPr sz="2800" spc="-5" dirty="0">
                <a:latin typeface="Calibri"/>
                <a:cs typeface="Calibri"/>
              </a:rPr>
              <a:t>objects</a:t>
            </a:r>
            <a:endParaRPr sz="2800" dirty="0">
              <a:latin typeface="Calibri"/>
              <a:cs typeface="Calibri"/>
            </a:endParaRPr>
          </a:p>
        </p:txBody>
      </p:sp>
      <p:sp>
        <p:nvSpPr>
          <p:cNvPr id="4" name="object 4"/>
          <p:cNvSpPr/>
          <p:nvPr/>
        </p:nvSpPr>
        <p:spPr>
          <a:xfrm>
            <a:off x="6670547" y="1217754"/>
            <a:ext cx="4826635" cy="551815"/>
          </a:xfrm>
          <a:custGeom>
            <a:avLst/>
            <a:gdLst/>
            <a:ahLst/>
            <a:cxnLst/>
            <a:rect l="l" t="t" r="r" b="b"/>
            <a:pathLst>
              <a:path w="4826634" h="551815">
                <a:moveTo>
                  <a:pt x="4734559" y="0"/>
                </a:moveTo>
                <a:lnTo>
                  <a:pt x="91948" y="0"/>
                </a:lnTo>
                <a:lnTo>
                  <a:pt x="56149" y="7223"/>
                </a:lnTo>
                <a:lnTo>
                  <a:pt x="26924" y="26924"/>
                </a:lnTo>
                <a:lnTo>
                  <a:pt x="7223" y="56149"/>
                </a:lnTo>
                <a:lnTo>
                  <a:pt x="0" y="91948"/>
                </a:lnTo>
                <a:lnTo>
                  <a:pt x="0" y="459739"/>
                </a:lnTo>
                <a:lnTo>
                  <a:pt x="7223" y="495538"/>
                </a:lnTo>
                <a:lnTo>
                  <a:pt x="26924" y="524763"/>
                </a:lnTo>
                <a:lnTo>
                  <a:pt x="56149" y="544464"/>
                </a:lnTo>
                <a:lnTo>
                  <a:pt x="91948" y="551688"/>
                </a:lnTo>
                <a:lnTo>
                  <a:pt x="4734559" y="551688"/>
                </a:lnTo>
                <a:lnTo>
                  <a:pt x="4770358" y="544464"/>
                </a:lnTo>
                <a:lnTo>
                  <a:pt x="4799583" y="524763"/>
                </a:lnTo>
                <a:lnTo>
                  <a:pt x="4819284" y="495538"/>
                </a:lnTo>
                <a:lnTo>
                  <a:pt x="4826508" y="459739"/>
                </a:lnTo>
                <a:lnTo>
                  <a:pt x="4826508" y="91948"/>
                </a:lnTo>
                <a:lnTo>
                  <a:pt x="4819284" y="56149"/>
                </a:lnTo>
                <a:lnTo>
                  <a:pt x="4799583" y="26924"/>
                </a:lnTo>
                <a:lnTo>
                  <a:pt x="4770358" y="7223"/>
                </a:lnTo>
                <a:lnTo>
                  <a:pt x="4734559" y="0"/>
                </a:lnTo>
                <a:close/>
              </a:path>
            </a:pathLst>
          </a:custGeom>
          <a:solidFill>
            <a:srgbClr val="00AC64"/>
          </a:solidFill>
        </p:spPr>
        <p:txBody>
          <a:bodyPr wrap="square" lIns="0" tIns="0" rIns="0" bIns="0" rtlCol="0"/>
          <a:lstStyle/>
          <a:p>
            <a:endParaRPr/>
          </a:p>
        </p:txBody>
      </p:sp>
      <p:sp>
        <p:nvSpPr>
          <p:cNvPr id="5" name="object 5"/>
          <p:cNvSpPr/>
          <p:nvPr/>
        </p:nvSpPr>
        <p:spPr>
          <a:xfrm>
            <a:off x="6670547" y="1217754"/>
            <a:ext cx="4826635" cy="551815"/>
          </a:xfrm>
          <a:custGeom>
            <a:avLst/>
            <a:gdLst/>
            <a:ahLst/>
            <a:cxnLst/>
            <a:rect l="l" t="t" r="r" b="b"/>
            <a:pathLst>
              <a:path w="4826634" h="551815">
                <a:moveTo>
                  <a:pt x="0" y="91948"/>
                </a:moveTo>
                <a:lnTo>
                  <a:pt x="7223" y="56149"/>
                </a:lnTo>
                <a:lnTo>
                  <a:pt x="26924" y="26924"/>
                </a:lnTo>
                <a:lnTo>
                  <a:pt x="56149" y="7223"/>
                </a:lnTo>
                <a:lnTo>
                  <a:pt x="91948" y="0"/>
                </a:lnTo>
                <a:lnTo>
                  <a:pt x="4734559" y="0"/>
                </a:lnTo>
                <a:lnTo>
                  <a:pt x="4770358" y="7223"/>
                </a:lnTo>
                <a:lnTo>
                  <a:pt x="4799583" y="26924"/>
                </a:lnTo>
                <a:lnTo>
                  <a:pt x="4819284" y="56149"/>
                </a:lnTo>
                <a:lnTo>
                  <a:pt x="4826508" y="91948"/>
                </a:lnTo>
                <a:lnTo>
                  <a:pt x="4826508" y="459739"/>
                </a:lnTo>
                <a:lnTo>
                  <a:pt x="4819284" y="495538"/>
                </a:lnTo>
                <a:lnTo>
                  <a:pt x="4799583" y="524763"/>
                </a:lnTo>
                <a:lnTo>
                  <a:pt x="4770358" y="544464"/>
                </a:lnTo>
                <a:lnTo>
                  <a:pt x="4734559" y="551688"/>
                </a:lnTo>
                <a:lnTo>
                  <a:pt x="91948" y="551688"/>
                </a:lnTo>
                <a:lnTo>
                  <a:pt x="56149" y="544464"/>
                </a:lnTo>
                <a:lnTo>
                  <a:pt x="26924" y="524763"/>
                </a:lnTo>
                <a:lnTo>
                  <a:pt x="7223" y="495538"/>
                </a:lnTo>
                <a:lnTo>
                  <a:pt x="0" y="459739"/>
                </a:lnTo>
                <a:lnTo>
                  <a:pt x="0" y="91948"/>
                </a:lnTo>
                <a:close/>
              </a:path>
            </a:pathLst>
          </a:custGeom>
          <a:ln w="12192">
            <a:solidFill>
              <a:srgbClr val="FFFFFF"/>
            </a:solidFill>
          </a:ln>
        </p:spPr>
        <p:txBody>
          <a:bodyPr wrap="square" lIns="0" tIns="0" rIns="0" bIns="0" rtlCol="0"/>
          <a:lstStyle/>
          <a:p>
            <a:endParaRPr/>
          </a:p>
        </p:txBody>
      </p:sp>
      <p:sp>
        <p:nvSpPr>
          <p:cNvPr id="6" name="object 6"/>
          <p:cNvSpPr/>
          <p:nvPr/>
        </p:nvSpPr>
        <p:spPr>
          <a:xfrm>
            <a:off x="6670547" y="3625673"/>
            <a:ext cx="4826635" cy="551815"/>
          </a:xfrm>
          <a:custGeom>
            <a:avLst/>
            <a:gdLst/>
            <a:ahLst/>
            <a:cxnLst/>
            <a:rect l="l" t="t" r="r" b="b"/>
            <a:pathLst>
              <a:path w="4826634" h="551814">
                <a:moveTo>
                  <a:pt x="4734559" y="0"/>
                </a:moveTo>
                <a:lnTo>
                  <a:pt x="91948" y="0"/>
                </a:lnTo>
                <a:lnTo>
                  <a:pt x="56149" y="7223"/>
                </a:lnTo>
                <a:lnTo>
                  <a:pt x="26924" y="26924"/>
                </a:lnTo>
                <a:lnTo>
                  <a:pt x="7223" y="56149"/>
                </a:lnTo>
                <a:lnTo>
                  <a:pt x="0" y="91948"/>
                </a:lnTo>
                <a:lnTo>
                  <a:pt x="0" y="459740"/>
                </a:lnTo>
                <a:lnTo>
                  <a:pt x="7223" y="495538"/>
                </a:lnTo>
                <a:lnTo>
                  <a:pt x="26924" y="524764"/>
                </a:lnTo>
                <a:lnTo>
                  <a:pt x="56149" y="544464"/>
                </a:lnTo>
                <a:lnTo>
                  <a:pt x="91948" y="551688"/>
                </a:lnTo>
                <a:lnTo>
                  <a:pt x="4734559" y="551688"/>
                </a:lnTo>
                <a:lnTo>
                  <a:pt x="4770358" y="544464"/>
                </a:lnTo>
                <a:lnTo>
                  <a:pt x="4799583" y="524764"/>
                </a:lnTo>
                <a:lnTo>
                  <a:pt x="4819284" y="495538"/>
                </a:lnTo>
                <a:lnTo>
                  <a:pt x="4826508" y="459740"/>
                </a:lnTo>
                <a:lnTo>
                  <a:pt x="4826508" y="91948"/>
                </a:lnTo>
                <a:lnTo>
                  <a:pt x="4819284" y="56149"/>
                </a:lnTo>
                <a:lnTo>
                  <a:pt x="4799583" y="26924"/>
                </a:lnTo>
                <a:lnTo>
                  <a:pt x="4770358" y="7223"/>
                </a:lnTo>
                <a:lnTo>
                  <a:pt x="4734559" y="0"/>
                </a:lnTo>
                <a:close/>
              </a:path>
            </a:pathLst>
          </a:custGeom>
          <a:solidFill>
            <a:srgbClr val="00AC64"/>
          </a:solidFill>
        </p:spPr>
        <p:txBody>
          <a:bodyPr wrap="square" lIns="0" tIns="0" rIns="0" bIns="0" rtlCol="0"/>
          <a:lstStyle/>
          <a:p>
            <a:endParaRPr/>
          </a:p>
        </p:txBody>
      </p:sp>
      <p:sp>
        <p:nvSpPr>
          <p:cNvPr id="7" name="object 7"/>
          <p:cNvSpPr/>
          <p:nvPr/>
        </p:nvSpPr>
        <p:spPr>
          <a:xfrm>
            <a:off x="6670547" y="3625673"/>
            <a:ext cx="4826635" cy="551815"/>
          </a:xfrm>
          <a:custGeom>
            <a:avLst/>
            <a:gdLst/>
            <a:ahLst/>
            <a:cxnLst/>
            <a:rect l="l" t="t" r="r" b="b"/>
            <a:pathLst>
              <a:path w="4826634" h="551814">
                <a:moveTo>
                  <a:pt x="0" y="91948"/>
                </a:moveTo>
                <a:lnTo>
                  <a:pt x="7223" y="56149"/>
                </a:lnTo>
                <a:lnTo>
                  <a:pt x="26924" y="26924"/>
                </a:lnTo>
                <a:lnTo>
                  <a:pt x="56149" y="7223"/>
                </a:lnTo>
                <a:lnTo>
                  <a:pt x="91948" y="0"/>
                </a:lnTo>
                <a:lnTo>
                  <a:pt x="4734559" y="0"/>
                </a:lnTo>
                <a:lnTo>
                  <a:pt x="4770358" y="7223"/>
                </a:lnTo>
                <a:lnTo>
                  <a:pt x="4799583" y="26924"/>
                </a:lnTo>
                <a:lnTo>
                  <a:pt x="4819284" y="56149"/>
                </a:lnTo>
                <a:lnTo>
                  <a:pt x="4826508" y="91948"/>
                </a:lnTo>
                <a:lnTo>
                  <a:pt x="4826508" y="459740"/>
                </a:lnTo>
                <a:lnTo>
                  <a:pt x="4819284" y="495538"/>
                </a:lnTo>
                <a:lnTo>
                  <a:pt x="4799583" y="524764"/>
                </a:lnTo>
                <a:lnTo>
                  <a:pt x="4770358" y="544464"/>
                </a:lnTo>
                <a:lnTo>
                  <a:pt x="4734559" y="551688"/>
                </a:lnTo>
                <a:lnTo>
                  <a:pt x="91948" y="551688"/>
                </a:lnTo>
                <a:lnTo>
                  <a:pt x="56149" y="544464"/>
                </a:lnTo>
                <a:lnTo>
                  <a:pt x="26924" y="524764"/>
                </a:lnTo>
                <a:lnTo>
                  <a:pt x="7223" y="495538"/>
                </a:lnTo>
                <a:lnTo>
                  <a:pt x="0" y="459740"/>
                </a:lnTo>
                <a:lnTo>
                  <a:pt x="0" y="91948"/>
                </a:lnTo>
                <a:close/>
              </a:path>
            </a:pathLst>
          </a:custGeom>
          <a:ln w="12192">
            <a:solidFill>
              <a:srgbClr val="FFFFFF"/>
            </a:solidFill>
          </a:ln>
        </p:spPr>
        <p:txBody>
          <a:bodyPr wrap="square" lIns="0" tIns="0" rIns="0" bIns="0" rtlCol="0"/>
          <a:lstStyle/>
          <a:p>
            <a:endParaRPr/>
          </a:p>
        </p:txBody>
      </p:sp>
      <p:sp>
        <p:nvSpPr>
          <p:cNvPr id="8" name="object 8"/>
          <p:cNvSpPr txBox="1"/>
          <p:nvPr/>
        </p:nvSpPr>
        <p:spPr>
          <a:xfrm>
            <a:off x="6772782" y="1108009"/>
            <a:ext cx="2794000" cy="4883785"/>
          </a:xfrm>
          <a:prstGeom prst="rect">
            <a:avLst/>
          </a:prstGeom>
        </p:spPr>
        <p:txBody>
          <a:bodyPr vert="horz" wrap="square" lIns="0" tIns="175260" rIns="0" bIns="0" rtlCol="0">
            <a:spAutoFit/>
          </a:bodyPr>
          <a:lstStyle/>
          <a:p>
            <a:pPr marL="12700">
              <a:lnSpc>
                <a:spcPct val="100000"/>
              </a:lnSpc>
              <a:spcBef>
                <a:spcPts val="1380"/>
              </a:spcBef>
            </a:pPr>
            <a:r>
              <a:rPr sz="2300" spc="-10" dirty="0">
                <a:solidFill>
                  <a:srgbClr val="FFFFFF"/>
                </a:solidFill>
                <a:latin typeface="Calibri"/>
                <a:cs typeface="Calibri"/>
              </a:rPr>
              <a:t>Threats</a:t>
            </a:r>
            <a:endParaRPr sz="2300" dirty="0">
              <a:latin typeface="Calibri"/>
              <a:cs typeface="Calibri"/>
            </a:endParaRPr>
          </a:p>
          <a:p>
            <a:pPr marL="223520" indent="-172085">
              <a:lnSpc>
                <a:spcPct val="100000"/>
              </a:lnSpc>
              <a:spcBef>
                <a:spcPts val="994"/>
              </a:spcBef>
              <a:buChar char="•"/>
              <a:tabLst>
                <a:tab pos="224154" algn="l"/>
              </a:tabLst>
            </a:pPr>
            <a:r>
              <a:rPr sz="1800" spc="-5" dirty="0">
                <a:latin typeface="Calibri"/>
                <a:cs typeface="Calibri"/>
              </a:rPr>
              <a:t>Virus</a:t>
            </a:r>
            <a:endParaRPr sz="1800" dirty="0">
              <a:latin typeface="Calibri"/>
              <a:cs typeface="Calibri"/>
            </a:endParaRPr>
          </a:p>
          <a:p>
            <a:pPr marL="223520" indent="-172085">
              <a:lnSpc>
                <a:spcPct val="100000"/>
              </a:lnSpc>
              <a:spcBef>
                <a:spcPts val="250"/>
              </a:spcBef>
              <a:buChar char="•"/>
              <a:tabLst>
                <a:tab pos="224154" algn="l"/>
              </a:tabLst>
            </a:pPr>
            <a:r>
              <a:rPr sz="1800" spc="-5" dirty="0">
                <a:latin typeface="Calibri"/>
                <a:cs typeface="Calibri"/>
              </a:rPr>
              <a:t>Logic</a:t>
            </a:r>
            <a:r>
              <a:rPr sz="1800" spc="-15" dirty="0">
                <a:latin typeface="Calibri"/>
                <a:cs typeface="Calibri"/>
              </a:rPr>
              <a:t> </a:t>
            </a:r>
            <a:r>
              <a:rPr sz="1800" spc="-5" dirty="0">
                <a:latin typeface="Calibri"/>
                <a:cs typeface="Calibri"/>
              </a:rPr>
              <a:t>bombs</a:t>
            </a:r>
            <a:endParaRPr sz="1800" dirty="0">
              <a:latin typeface="Calibri"/>
              <a:cs typeface="Calibri"/>
            </a:endParaRPr>
          </a:p>
          <a:p>
            <a:pPr marL="223520" indent="-172085">
              <a:lnSpc>
                <a:spcPct val="100000"/>
              </a:lnSpc>
              <a:spcBef>
                <a:spcPts val="254"/>
              </a:spcBef>
              <a:buChar char="•"/>
              <a:tabLst>
                <a:tab pos="224154" algn="l"/>
              </a:tabLst>
            </a:pPr>
            <a:r>
              <a:rPr sz="1800" spc="-20" dirty="0">
                <a:latin typeface="Calibri"/>
                <a:cs typeface="Calibri"/>
              </a:rPr>
              <a:t>Errors</a:t>
            </a:r>
            <a:endParaRPr sz="1800" dirty="0">
              <a:latin typeface="Calibri"/>
              <a:cs typeface="Calibri"/>
            </a:endParaRPr>
          </a:p>
          <a:p>
            <a:pPr marL="223520" indent="-172085">
              <a:lnSpc>
                <a:spcPct val="100000"/>
              </a:lnSpc>
              <a:spcBef>
                <a:spcPts val="265"/>
              </a:spcBef>
              <a:buChar char="•"/>
              <a:tabLst>
                <a:tab pos="224154" algn="l"/>
              </a:tabLst>
            </a:pPr>
            <a:r>
              <a:rPr sz="1800" spc="-5" dirty="0">
                <a:latin typeface="Calibri"/>
                <a:cs typeface="Calibri"/>
              </a:rPr>
              <a:t>Malicious</a:t>
            </a:r>
            <a:r>
              <a:rPr sz="1800" dirty="0">
                <a:latin typeface="Calibri"/>
                <a:cs typeface="Calibri"/>
              </a:rPr>
              <a:t> </a:t>
            </a:r>
            <a:r>
              <a:rPr sz="1800" spc="-5" dirty="0">
                <a:latin typeface="Calibri"/>
                <a:cs typeface="Calibri"/>
              </a:rPr>
              <a:t>modifications</a:t>
            </a:r>
            <a:endParaRPr sz="1800" dirty="0">
              <a:latin typeface="Calibri"/>
              <a:cs typeface="Calibri"/>
            </a:endParaRPr>
          </a:p>
          <a:p>
            <a:pPr marL="223520" indent="-172085">
              <a:lnSpc>
                <a:spcPct val="100000"/>
              </a:lnSpc>
              <a:spcBef>
                <a:spcPts val="250"/>
              </a:spcBef>
              <a:buChar char="•"/>
              <a:tabLst>
                <a:tab pos="224154" algn="l"/>
              </a:tabLst>
            </a:pPr>
            <a:r>
              <a:rPr sz="1800" spc="-10" dirty="0">
                <a:latin typeface="Calibri"/>
                <a:cs typeface="Calibri"/>
              </a:rPr>
              <a:t>Intentional</a:t>
            </a:r>
            <a:r>
              <a:rPr sz="1800" spc="-15" dirty="0">
                <a:latin typeface="Calibri"/>
                <a:cs typeface="Calibri"/>
              </a:rPr>
              <a:t> </a:t>
            </a:r>
            <a:r>
              <a:rPr sz="1800" spc="-5" dirty="0">
                <a:latin typeface="Calibri"/>
                <a:cs typeface="Calibri"/>
              </a:rPr>
              <a:t>replacement</a:t>
            </a:r>
            <a:endParaRPr sz="1800" dirty="0">
              <a:latin typeface="Calibri"/>
              <a:cs typeface="Calibri"/>
            </a:endParaRPr>
          </a:p>
          <a:p>
            <a:pPr marL="223520" indent="-172085">
              <a:lnSpc>
                <a:spcPct val="100000"/>
              </a:lnSpc>
              <a:spcBef>
                <a:spcPts val="265"/>
              </a:spcBef>
              <a:buChar char="•"/>
              <a:tabLst>
                <a:tab pos="224154" algn="l"/>
              </a:tabLst>
            </a:pPr>
            <a:r>
              <a:rPr sz="1800" spc="-15" dirty="0">
                <a:latin typeface="Calibri"/>
                <a:cs typeface="Calibri"/>
              </a:rPr>
              <a:t>System </a:t>
            </a:r>
            <a:r>
              <a:rPr sz="1800" spc="-5" dirty="0">
                <a:latin typeface="Calibri"/>
                <a:cs typeface="Calibri"/>
              </a:rPr>
              <a:t>back</a:t>
            </a:r>
            <a:r>
              <a:rPr sz="1800" spc="5" dirty="0">
                <a:latin typeface="Calibri"/>
                <a:cs typeface="Calibri"/>
              </a:rPr>
              <a:t> </a:t>
            </a:r>
            <a:r>
              <a:rPr sz="1800" spc="-5" dirty="0">
                <a:latin typeface="Calibri"/>
                <a:cs typeface="Calibri"/>
              </a:rPr>
              <a:t>door</a:t>
            </a:r>
            <a:endParaRPr sz="1800" dirty="0">
              <a:latin typeface="Calibri"/>
              <a:cs typeface="Calibri"/>
            </a:endParaRPr>
          </a:p>
          <a:p>
            <a:pPr marL="12700">
              <a:lnSpc>
                <a:spcPct val="100000"/>
              </a:lnSpc>
              <a:spcBef>
                <a:spcPts val="965"/>
              </a:spcBef>
            </a:pPr>
            <a:r>
              <a:rPr sz="2300" spc="-10" dirty="0">
                <a:solidFill>
                  <a:srgbClr val="FFFFFF"/>
                </a:solidFill>
                <a:latin typeface="Calibri"/>
                <a:cs typeface="Calibri"/>
              </a:rPr>
              <a:t>Countermeasures</a:t>
            </a:r>
            <a:endParaRPr sz="2300" dirty="0">
              <a:latin typeface="Calibri"/>
              <a:cs typeface="Calibri"/>
            </a:endParaRPr>
          </a:p>
          <a:p>
            <a:pPr marL="223520" indent="-172085">
              <a:lnSpc>
                <a:spcPct val="100000"/>
              </a:lnSpc>
              <a:spcBef>
                <a:spcPts val="994"/>
              </a:spcBef>
              <a:buChar char="•"/>
              <a:tabLst>
                <a:tab pos="224154" algn="l"/>
              </a:tabLst>
            </a:pPr>
            <a:r>
              <a:rPr sz="1800" spc="-5" dirty="0">
                <a:latin typeface="Calibri"/>
                <a:cs typeface="Calibri"/>
              </a:rPr>
              <a:t>Activity</a:t>
            </a:r>
            <a:r>
              <a:rPr sz="1800" spc="5" dirty="0">
                <a:latin typeface="Calibri"/>
                <a:cs typeface="Calibri"/>
              </a:rPr>
              <a:t> </a:t>
            </a:r>
            <a:r>
              <a:rPr sz="1800" dirty="0">
                <a:latin typeface="Calibri"/>
                <a:cs typeface="Calibri"/>
              </a:rPr>
              <a:t>logging</a:t>
            </a:r>
          </a:p>
          <a:p>
            <a:pPr marL="223520" indent="-172085">
              <a:lnSpc>
                <a:spcPct val="100000"/>
              </a:lnSpc>
              <a:spcBef>
                <a:spcPts val="254"/>
              </a:spcBef>
              <a:buChar char="•"/>
              <a:tabLst>
                <a:tab pos="224154" algn="l"/>
              </a:tabLst>
            </a:pPr>
            <a:r>
              <a:rPr sz="1800" spc="-5" dirty="0">
                <a:latin typeface="Calibri"/>
                <a:cs typeface="Calibri"/>
              </a:rPr>
              <a:t>Access</a:t>
            </a:r>
            <a:r>
              <a:rPr sz="1800" spc="-15" dirty="0">
                <a:latin typeface="Calibri"/>
                <a:cs typeface="Calibri"/>
              </a:rPr>
              <a:t> control</a:t>
            </a:r>
            <a:endParaRPr sz="1800" dirty="0">
              <a:latin typeface="Calibri"/>
              <a:cs typeface="Calibri"/>
            </a:endParaRPr>
          </a:p>
          <a:p>
            <a:pPr marL="223520" indent="-172085">
              <a:lnSpc>
                <a:spcPct val="100000"/>
              </a:lnSpc>
              <a:spcBef>
                <a:spcPts val="254"/>
              </a:spcBef>
              <a:buChar char="•"/>
              <a:tabLst>
                <a:tab pos="224154" algn="l"/>
              </a:tabLst>
            </a:pPr>
            <a:r>
              <a:rPr sz="1800" spc="-5" dirty="0">
                <a:latin typeface="Calibri"/>
                <a:cs typeface="Calibri"/>
              </a:rPr>
              <a:t>Authentication</a:t>
            </a:r>
            <a:endParaRPr sz="1800" dirty="0">
              <a:latin typeface="Calibri"/>
              <a:cs typeface="Calibri"/>
            </a:endParaRPr>
          </a:p>
          <a:p>
            <a:pPr marL="223520" indent="-172085">
              <a:lnSpc>
                <a:spcPct val="100000"/>
              </a:lnSpc>
              <a:spcBef>
                <a:spcPts val="265"/>
              </a:spcBef>
              <a:buChar char="•"/>
              <a:tabLst>
                <a:tab pos="224154" algn="l"/>
              </a:tabLst>
            </a:pPr>
            <a:r>
              <a:rPr sz="1800" spc="-5" dirty="0">
                <a:latin typeface="Calibri"/>
                <a:cs typeface="Calibri"/>
              </a:rPr>
              <a:t>Hashing</a:t>
            </a:r>
            <a:endParaRPr sz="1800" dirty="0">
              <a:latin typeface="Calibri"/>
              <a:cs typeface="Calibri"/>
            </a:endParaRPr>
          </a:p>
          <a:p>
            <a:pPr marL="223520" indent="-172085">
              <a:lnSpc>
                <a:spcPct val="100000"/>
              </a:lnSpc>
              <a:spcBef>
                <a:spcPts val="250"/>
              </a:spcBef>
              <a:buChar char="•"/>
              <a:tabLst>
                <a:tab pos="224154" algn="l"/>
              </a:tabLst>
            </a:pPr>
            <a:r>
              <a:rPr sz="1800" spc="-10" dirty="0">
                <a:latin typeface="Calibri"/>
                <a:cs typeface="Calibri"/>
              </a:rPr>
              <a:t>Encryption</a:t>
            </a:r>
            <a:endParaRPr sz="1800" dirty="0">
              <a:latin typeface="Calibri"/>
              <a:cs typeface="Calibri"/>
            </a:endParaRPr>
          </a:p>
          <a:p>
            <a:pPr marL="223520" indent="-172085">
              <a:lnSpc>
                <a:spcPct val="100000"/>
              </a:lnSpc>
              <a:spcBef>
                <a:spcPts val="265"/>
              </a:spcBef>
              <a:buChar char="•"/>
              <a:tabLst>
                <a:tab pos="224154" algn="l"/>
              </a:tabLst>
            </a:pPr>
            <a:r>
              <a:rPr sz="1800" spc="-5" dirty="0">
                <a:latin typeface="Calibri"/>
                <a:cs typeface="Calibri"/>
              </a:rPr>
              <a:t>Intrusion </a:t>
            </a:r>
            <a:r>
              <a:rPr sz="1800" spc="-10" dirty="0">
                <a:latin typeface="Calibri"/>
                <a:cs typeface="Calibri"/>
              </a:rPr>
              <a:t>detection</a:t>
            </a:r>
            <a:r>
              <a:rPr sz="1800" spc="-45" dirty="0">
                <a:latin typeface="Calibri"/>
                <a:cs typeface="Calibri"/>
              </a:rPr>
              <a:t> </a:t>
            </a:r>
            <a:r>
              <a:rPr sz="1800" spc="-15" dirty="0">
                <a:latin typeface="Calibri"/>
                <a:cs typeface="Calibri"/>
              </a:rPr>
              <a:t>systems</a:t>
            </a:r>
            <a:endParaRPr sz="1800" dirty="0">
              <a:latin typeface="Calibri"/>
              <a:cs typeface="Calibri"/>
            </a:endParaRPr>
          </a:p>
        </p:txBody>
      </p:sp>
      <p:sp>
        <p:nvSpPr>
          <p:cNvPr id="9" name="object 9"/>
          <p:cNvSpPr txBox="1"/>
          <p:nvPr/>
        </p:nvSpPr>
        <p:spPr>
          <a:xfrm>
            <a:off x="2509084" y="6279730"/>
            <a:ext cx="5999480" cy="452120"/>
          </a:xfrm>
          <a:prstGeom prst="rect">
            <a:avLst/>
          </a:prstGeom>
        </p:spPr>
        <p:txBody>
          <a:bodyPr vert="horz" wrap="square" lIns="0" tIns="12065" rIns="0" bIns="0" rtlCol="0">
            <a:spAutoFit/>
          </a:bodyPr>
          <a:lstStyle/>
          <a:p>
            <a:pPr marL="12700">
              <a:lnSpc>
                <a:spcPct val="100000"/>
              </a:lnSpc>
              <a:spcBef>
                <a:spcPts val="95"/>
              </a:spcBef>
            </a:pPr>
            <a:r>
              <a:rPr sz="2800" b="1" spc="-15" dirty="0">
                <a:solidFill>
                  <a:srgbClr val="FF0000"/>
                </a:solidFill>
                <a:latin typeface="Calibri"/>
                <a:cs typeface="Calibri"/>
              </a:rPr>
              <a:t>Integrity </a:t>
            </a:r>
            <a:r>
              <a:rPr sz="2800" b="1" spc="-5" dirty="0">
                <a:solidFill>
                  <a:srgbClr val="FF0000"/>
                </a:solidFill>
                <a:latin typeface="Calibri"/>
                <a:cs typeface="Calibri"/>
              </a:rPr>
              <a:t>is </a:t>
            </a:r>
            <a:r>
              <a:rPr sz="2800" b="1" spc="-10" dirty="0">
                <a:solidFill>
                  <a:srgbClr val="FF0000"/>
                </a:solidFill>
                <a:latin typeface="Calibri"/>
                <a:cs typeface="Calibri"/>
              </a:rPr>
              <a:t>dependent </a:t>
            </a:r>
            <a:r>
              <a:rPr sz="2800" b="1" spc="-5" dirty="0">
                <a:solidFill>
                  <a:srgbClr val="FF0000"/>
                </a:solidFill>
                <a:latin typeface="Calibri"/>
                <a:cs typeface="Calibri"/>
              </a:rPr>
              <a:t>on</a:t>
            </a:r>
            <a:r>
              <a:rPr sz="2800" b="1" spc="90" dirty="0">
                <a:solidFill>
                  <a:srgbClr val="FF0000"/>
                </a:solidFill>
                <a:latin typeface="Calibri"/>
                <a:cs typeface="Calibri"/>
              </a:rPr>
              <a:t> </a:t>
            </a:r>
            <a:r>
              <a:rPr sz="2800" b="1" spc="-10" dirty="0">
                <a:solidFill>
                  <a:srgbClr val="FF0000"/>
                </a:solidFill>
                <a:latin typeface="Calibri"/>
                <a:cs typeface="Calibri"/>
              </a:rPr>
              <a:t>Confidentiality</a:t>
            </a:r>
            <a:endParaRPr sz="2800">
              <a:latin typeface="Calibri"/>
              <a:cs typeface="Calibri"/>
            </a:endParaRPr>
          </a:p>
        </p:txBody>
      </p:sp>
    </p:spTree>
    <p:extLst>
      <p:ext uri="{BB962C8B-B14F-4D97-AF65-F5344CB8AC3E}">
        <p14:creationId xmlns:p14="http://schemas.microsoft.com/office/powerpoint/2010/main" val="99458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9017A-4A92-4B46-A78D-057081F063C1}"/>
              </a:ext>
            </a:extLst>
          </p:cNvPr>
          <p:cNvSpPr>
            <a:spLocks noGrp="1"/>
          </p:cNvSpPr>
          <p:nvPr>
            <p:ph type="title"/>
          </p:nvPr>
        </p:nvSpPr>
        <p:spPr/>
        <p:txBody>
          <a:bodyPr/>
          <a:lstStyle/>
          <a:p>
            <a:r>
              <a:rPr lang="en-GB" dirty="0"/>
              <a:t>Availability</a:t>
            </a:r>
          </a:p>
        </p:txBody>
      </p:sp>
      <p:sp>
        <p:nvSpPr>
          <p:cNvPr id="3" name="Content Placeholder 2">
            <a:extLst>
              <a:ext uri="{FF2B5EF4-FFF2-40B4-BE49-F238E27FC236}">
                <a16:creationId xmlns:a16="http://schemas.microsoft.com/office/drawing/2014/main" id="{E61D3B6B-54D6-4AA0-840A-151F1A03DEA9}"/>
              </a:ext>
            </a:extLst>
          </p:cNvPr>
          <p:cNvSpPr>
            <a:spLocks noGrp="1"/>
          </p:cNvSpPr>
          <p:nvPr>
            <p:ph idx="1"/>
          </p:nvPr>
        </p:nvSpPr>
        <p:spPr/>
        <p:txBody>
          <a:bodyPr/>
          <a:lstStyle/>
          <a:p>
            <a:r>
              <a:rPr lang="en-GB" dirty="0"/>
              <a:t>Efforts to secure information in cyberspace should not hinder its access by an authorized party</a:t>
            </a:r>
          </a:p>
          <a:p>
            <a:r>
              <a:rPr lang="en-GB" dirty="0"/>
              <a:t>Additionally, cybersecurity implementation has to provide for redundancy access in case of an outage</a:t>
            </a:r>
          </a:p>
          <a:p>
            <a:r>
              <a:rPr lang="en-GB" dirty="0"/>
              <a:t>Authorized users have access to the systems and the resources they need</a:t>
            </a:r>
          </a:p>
        </p:txBody>
      </p:sp>
    </p:spTree>
    <p:extLst>
      <p:ext uri="{BB962C8B-B14F-4D97-AF65-F5344CB8AC3E}">
        <p14:creationId xmlns:p14="http://schemas.microsoft.com/office/powerpoint/2010/main" val="3373492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7930" y="762674"/>
            <a:ext cx="3801027" cy="689291"/>
          </a:xfrm>
          <a:prstGeom prst="rect">
            <a:avLst/>
          </a:prstGeom>
        </p:spPr>
        <p:txBody>
          <a:bodyPr vert="horz" wrap="square" lIns="0" tIns="12065" rIns="0" bIns="0" rtlCol="0">
            <a:spAutoFit/>
          </a:bodyPr>
          <a:lstStyle/>
          <a:p>
            <a:pPr marL="12700">
              <a:lnSpc>
                <a:spcPct val="100000"/>
              </a:lnSpc>
              <a:spcBef>
                <a:spcPts val="95"/>
              </a:spcBef>
            </a:pPr>
            <a:r>
              <a:rPr spc="-80" dirty="0"/>
              <a:t>A</a:t>
            </a:r>
            <a:r>
              <a:rPr spc="-5" dirty="0"/>
              <a:t>vailability</a:t>
            </a:r>
          </a:p>
        </p:txBody>
      </p:sp>
      <p:sp>
        <p:nvSpPr>
          <p:cNvPr id="3" name="object 3"/>
          <p:cNvSpPr/>
          <p:nvPr/>
        </p:nvSpPr>
        <p:spPr>
          <a:xfrm>
            <a:off x="6922007" y="1328586"/>
            <a:ext cx="4826635" cy="551815"/>
          </a:xfrm>
          <a:custGeom>
            <a:avLst/>
            <a:gdLst/>
            <a:ahLst/>
            <a:cxnLst/>
            <a:rect l="l" t="t" r="r" b="b"/>
            <a:pathLst>
              <a:path w="4826634" h="551815">
                <a:moveTo>
                  <a:pt x="4734560" y="0"/>
                </a:moveTo>
                <a:lnTo>
                  <a:pt x="91948" y="0"/>
                </a:lnTo>
                <a:lnTo>
                  <a:pt x="56149" y="7223"/>
                </a:lnTo>
                <a:lnTo>
                  <a:pt x="26924" y="26924"/>
                </a:lnTo>
                <a:lnTo>
                  <a:pt x="7223" y="56149"/>
                </a:lnTo>
                <a:lnTo>
                  <a:pt x="0" y="91948"/>
                </a:lnTo>
                <a:lnTo>
                  <a:pt x="0" y="459740"/>
                </a:lnTo>
                <a:lnTo>
                  <a:pt x="7223" y="495538"/>
                </a:lnTo>
                <a:lnTo>
                  <a:pt x="26924" y="524764"/>
                </a:lnTo>
                <a:lnTo>
                  <a:pt x="56149" y="544464"/>
                </a:lnTo>
                <a:lnTo>
                  <a:pt x="91948" y="551688"/>
                </a:lnTo>
                <a:lnTo>
                  <a:pt x="4734560" y="551688"/>
                </a:lnTo>
                <a:lnTo>
                  <a:pt x="4770358" y="544464"/>
                </a:lnTo>
                <a:lnTo>
                  <a:pt x="4799583" y="524764"/>
                </a:lnTo>
                <a:lnTo>
                  <a:pt x="4819284" y="495538"/>
                </a:lnTo>
                <a:lnTo>
                  <a:pt x="4826508" y="459740"/>
                </a:lnTo>
                <a:lnTo>
                  <a:pt x="4826508" y="91948"/>
                </a:lnTo>
                <a:lnTo>
                  <a:pt x="4819284" y="56149"/>
                </a:lnTo>
                <a:lnTo>
                  <a:pt x="4799584" y="26924"/>
                </a:lnTo>
                <a:lnTo>
                  <a:pt x="4770358" y="7223"/>
                </a:lnTo>
                <a:lnTo>
                  <a:pt x="4734560" y="0"/>
                </a:lnTo>
                <a:close/>
              </a:path>
            </a:pathLst>
          </a:custGeom>
          <a:solidFill>
            <a:srgbClr val="00AC64"/>
          </a:solidFill>
        </p:spPr>
        <p:txBody>
          <a:bodyPr wrap="square" lIns="0" tIns="0" rIns="0" bIns="0" rtlCol="0"/>
          <a:lstStyle/>
          <a:p>
            <a:endParaRPr/>
          </a:p>
        </p:txBody>
      </p:sp>
      <p:sp>
        <p:nvSpPr>
          <p:cNvPr id="5" name="object 5"/>
          <p:cNvSpPr/>
          <p:nvPr/>
        </p:nvSpPr>
        <p:spPr>
          <a:xfrm>
            <a:off x="6922007" y="3738030"/>
            <a:ext cx="4826635" cy="551815"/>
          </a:xfrm>
          <a:custGeom>
            <a:avLst/>
            <a:gdLst/>
            <a:ahLst/>
            <a:cxnLst/>
            <a:rect l="l" t="t" r="r" b="b"/>
            <a:pathLst>
              <a:path w="4826634" h="551814">
                <a:moveTo>
                  <a:pt x="4734560" y="0"/>
                </a:moveTo>
                <a:lnTo>
                  <a:pt x="91948" y="0"/>
                </a:lnTo>
                <a:lnTo>
                  <a:pt x="56149" y="7223"/>
                </a:lnTo>
                <a:lnTo>
                  <a:pt x="26924" y="26924"/>
                </a:lnTo>
                <a:lnTo>
                  <a:pt x="7223" y="56149"/>
                </a:lnTo>
                <a:lnTo>
                  <a:pt x="0" y="91948"/>
                </a:lnTo>
                <a:lnTo>
                  <a:pt x="0" y="459739"/>
                </a:lnTo>
                <a:lnTo>
                  <a:pt x="7223" y="495538"/>
                </a:lnTo>
                <a:lnTo>
                  <a:pt x="26924" y="524763"/>
                </a:lnTo>
                <a:lnTo>
                  <a:pt x="56149" y="544464"/>
                </a:lnTo>
                <a:lnTo>
                  <a:pt x="91948" y="551688"/>
                </a:lnTo>
                <a:lnTo>
                  <a:pt x="4734560" y="551688"/>
                </a:lnTo>
                <a:lnTo>
                  <a:pt x="4770358" y="544464"/>
                </a:lnTo>
                <a:lnTo>
                  <a:pt x="4799584" y="524763"/>
                </a:lnTo>
                <a:lnTo>
                  <a:pt x="4819284" y="495538"/>
                </a:lnTo>
                <a:lnTo>
                  <a:pt x="4826508" y="459739"/>
                </a:lnTo>
                <a:lnTo>
                  <a:pt x="4826508" y="91948"/>
                </a:lnTo>
                <a:lnTo>
                  <a:pt x="4819284" y="56149"/>
                </a:lnTo>
                <a:lnTo>
                  <a:pt x="4799584" y="26924"/>
                </a:lnTo>
                <a:lnTo>
                  <a:pt x="4770358" y="7223"/>
                </a:lnTo>
                <a:lnTo>
                  <a:pt x="4734560" y="0"/>
                </a:lnTo>
                <a:close/>
              </a:path>
            </a:pathLst>
          </a:custGeom>
          <a:solidFill>
            <a:srgbClr val="00AC64"/>
          </a:solidFill>
        </p:spPr>
        <p:txBody>
          <a:bodyPr wrap="square" lIns="0" tIns="0" rIns="0" bIns="0" rtlCol="0"/>
          <a:lstStyle/>
          <a:p>
            <a:endParaRPr/>
          </a:p>
        </p:txBody>
      </p:sp>
      <p:sp>
        <p:nvSpPr>
          <p:cNvPr id="6" name="object 6"/>
          <p:cNvSpPr/>
          <p:nvPr/>
        </p:nvSpPr>
        <p:spPr>
          <a:xfrm>
            <a:off x="6922007" y="3738030"/>
            <a:ext cx="4826635" cy="551815"/>
          </a:xfrm>
          <a:custGeom>
            <a:avLst/>
            <a:gdLst/>
            <a:ahLst/>
            <a:cxnLst/>
            <a:rect l="l" t="t" r="r" b="b"/>
            <a:pathLst>
              <a:path w="4826634" h="551814">
                <a:moveTo>
                  <a:pt x="0" y="91948"/>
                </a:moveTo>
                <a:lnTo>
                  <a:pt x="7223" y="56149"/>
                </a:lnTo>
                <a:lnTo>
                  <a:pt x="26924" y="26924"/>
                </a:lnTo>
                <a:lnTo>
                  <a:pt x="56149" y="7223"/>
                </a:lnTo>
                <a:lnTo>
                  <a:pt x="91948" y="0"/>
                </a:lnTo>
                <a:lnTo>
                  <a:pt x="4734560" y="0"/>
                </a:lnTo>
                <a:lnTo>
                  <a:pt x="4770358" y="7223"/>
                </a:lnTo>
                <a:lnTo>
                  <a:pt x="4799584" y="26924"/>
                </a:lnTo>
                <a:lnTo>
                  <a:pt x="4819284" y="56149"/>
                </a:lnTo>
                <a:lnTo>
                  <a:pt x="4826508" y="91948"/>
                </a:lnTo>
                <a:lnTo>
                  <a:pt x="4826508" y="459739"/>
                </a:lnTo>
                <a:lnTo>
                  <a:pt x="4819284" y="495538"/>
                </a:lnTo>
                <a:lnTo>
                  <a:pt x="4799584" y="524763"/>
                </a:lnTo>
                <a:lnTo>
                  <a:pt x="4770358" y="544464"/>
                </a:lnTo>
                <a:lnTo>
                  <a:pt x="4734560" y="551688"/>
                </a:lnTo>
                <a:lnTo>
                  <a:pt x="91948" y="551688"/>
                </a:lnTo>
                <a:lnTo>
                  <a:pt x="56149" y="544464"/>
                </a:lnTo>
                <a:lnTo>
                  <a:pt x="26924" y="524763"/>
                </a:lnTo>
                <a:lnTo>
                  <a:pt x="7223" y="495538"/>
                </a:lnTo>
                <a:lnTo>
                  <a:pt x="0" y="459739"/>
                </a:lnTo>
                <a:lnTo>
                  <a:pt x="0" y="91948"/>
                </a:lnTo>
                <a:close/>
              </a:path>
            </a:pathLst>
          </a:custGeom>
          <a:ln w="12192">
            <a:solidFill>
              <a:srgbClr val="FFFFFF"/>
            </a:solidFill>
          </a:ln>
        </p:spPr>
        <p:txBody>
          <a:bodyPr wrap="square" lIns="0" tIns="0" rIns="0" bIns="0" rtlCol="0"/>
          <a:lstStyle/>
          <a:p>
            <a:endParaRPr/>
          </a:p>
        </p:txBody>
      </p:sp>
      <p:sp>
        <p:nvSpPr>
          <p:cNvPr id="7" name="object 7"/>
          <p:cNvSpPr txBox="1"/>
          <p:nvPr/>
        </p:nvSpPr>
        <p:spPr>
          <a:xfrm>
            <a:off x="7024243" y="1219242"/>
            <a:ext cx="2129790" cy="4884420"/>
          </a:xfrm>
          <a:prstGeom prst="rect">
            <a:avLst/>
          </a:prstGeom>
        </p:spPr>
        <p:txBody>
          <a:bodyPr vert="horz" wrap="square" lIns="0" tIns="175260" rIns="0" bIns="0" rtlCol="0">
            <a:spAutoFit/>
          </a:bodyPr>
          <a:lstStyle/>
          <a:p>
            <a:pPr marL="12700">
              <a:lnSpc>
                <a:spcPct val="100000"/>
              </a:lnSpc>
              <a:spcBef>
                <a:spcPts val="1380"/>
              </a:spcBef>
            </a:pPr>
            <a:r>
              <a:rPr sz="2300" spc="-10" dirty="0">
                <a:solidFill>
                  <a:srgbClr val="FFFFFF"/>
                </a:solidFill>
                <a:latin typeface="Calibri"/>
                <a:cs typeface="Calibri"/>
              </a:rPr>
              <a:t>Threats</a:t>
            </a:r>
            <a:endParaRPr sz="2300">
              <a:latin typeface="Calibri"/>
              <a:cs typeface="Calibri"/>
            </a:endParaRPr>
          </a:p>
          <a:p>
            <a:pPr marL="223520" indent="-172085">
              <a:lnSpc>
                <a:spcPct val="100000"/>
              </a:lnSpc>
              <a:spcBef>
                <a:spcPts val="1000"/>
              </a:spcBef>
              <a:buChar char="•"/>
              <a:tabLst>
                <a:tab pos="224154" algn="l"/>
              </a:tabLst>
            </a:pPr>
            <a:r>
              <a:rPr sz="1800" spc="-5" dirty="0">
                <a:latin typeface="Calibri"/>
                <a:cs typeface="Calibri"/>
              </a:rPr>
              <a:t>Device</a:t>
            </a:r>
            <a:r>
              <a:rPr sz="1800" spc="-10" dirty="0">
                <a:latin typeface="Calibri"/>
                <a:cs typeface="Calibri"/>
              </a:rPr>
              <a:t> </a:t>
            </a:r>
            <a:r>
              <a:rPr sz="1800" spc="-15" dirty="0">
                <a:latin typeface="Calibri"/>
                <a:cs typeface="Calibri"/>
              </a:rPr>
              <a:t>failure</a:t>
            </a:r>
            <a:endParaRPr sz="1800">
              <a:latin typeface="Calibri"/>
              <a:cs typeface="Calibri"/>
            </a:endParaRPr>
          </a:p>
          <a:p>
            <a:pPr marL="223520" indent="-172085">
              <a:lnSpc>
                <a:spcPct val="100000"/>
              </a:lnSpc>
              <a:spcBef>
                <a:spcPts val="254"/>
              </a:spcBef>
              <a:buChar char="•"/>
              <a:tabLst>
                <a:tab pos="224154" algn="l"/>
              </a:tabLst>
            </a:pPr>
            <a:r>
              <a:rPr sz="1800" spc="-10" dirty="0">
                <a:latin typeface="Calibri"/>
                <a:cs typeface="Calibri"/>
              </a:rPr>
              <a:t>Software error</a:t>
            </a:r>
            <a:endParaRPr sz="1800">
              <a:latin typeface="Calibri"/>
              <a:cs typeface="Calibri"/>
            </a:endParaRPr>
          </a:p>
          <a:p>
            <a:pPr marL="223520" indent="-172085">
              <a:lnSpc>
                <a:spcPct val="100000"/>
              </a:lnSpc>
              <a:spcBef>
                <a:spcPts val="250"/>
              </a:spcBef>
              <a:buChar char="•"/>
              <a:tabLst>
                <a:tab pos="224154" algn="l"/>
              </a:tabLst>
            </a:pPr>
            <a:r>
              <a:rPr sz="1800" spc="-10" dirty="0">
                <a:latin typeface="Calibri"/>
                <a:cs typeface="Calibri"/>
              </a:rPr>
              <a:t>Natural</a:t>
            </a:r>
            <a:r>
              <a:rPr sz="1800" spc="-15" dirty="0">
                <a:latin typeface="Calibri"/>
                <a:cs typeface="Calibri"/>
              </a:rPr>
              <a:t> </a:t>
            </a:r>
            <a:r>
              <a:rPr sz="1800" spc="-5" dirty="0">
                <a:latin typeface="Calibri"/>
                <a:cs typeface="Calibri"/>
              </a:rPr>
              <a:t>calamity</a:t>
            </a:r>
            <a:endParaRPr sz="1800">
              <a:latin typeface="Calibri"/>
              <a:cs typeface="Calibri"/>
            </a:endParaRPr>
          </a:p>
          <a:p>
            <a:pPr marL="223520" indent="-172085">
              <a:lnSpc>
                <a:spcPct val="100000"/>
              </a:lnSpc>
              <a:spcBef>
                <a:spcPts val="265"/>
              </a:spcBef>
              <a:buChar char="•"/>
              <a:tabLst>
                <a:tab pos="224154" algn="l"/>
              </a:tabLst>
            </a:pPr>
            <a:r>
              <a:rPr sz="1800" spc="-15" dirty="0">
                <a:latin typeface="Calibri"/>
                <a:cs typeface="Calibri"/>
              </a:rPr>
              <a:t>Power</a:t>
            </a:r>
            <a:endParaRPr sz="1800">
              <a:latin typeface="Calibri"/>
              <a:cs typeface="Calibri"/>
            </a:endParaRPr>
          </a:p>
          <a:p>
            <a:pPr marL="223520" indent="-172085">
              <a:lnSpc>
                <a:spcPct val="100000"/>
              </a:lnSpc>
              <a:spcBef>
                <a:spcPts val="250"/>
              </a:spcBef>
              <a:buChar char="•"/>
              <a:tabLst>
                <a:tab pos="224154" algn="l"/>
              </a:tabLst>
            </a:pPr>
            <a:r>
              <a:rPr sz="1800" spc="-5" dirty="0">
                <a:latin typeface="Calibri"/>
                <a:cs typeface="Calibri"/>
              </a:rPr>
              <a:t>Human</a:t>
            </a:r>
            <a:r>
              <a:rPr sz="1800" spc="-15" dirty="0">
                <a:latin typeface="Calibri"/>
                <a:cs typeface="Calibri"/>
              </a:rPr>
              <a:t> </a:t>
            </a:r>
            <a:r>
              <a:rPr sz="1800" spc="-10" dirty="0">
                <a:latin typeface="Calibri"/>
                <a:cs typeface="Calibri"/>
              </a:rPr>
              <a:t>error</a:t>
            </a:r>
            <a:endParaRPr sz="1800">
              <a:latin typeface="Calibri"/>
              <a:cs typeface="Calibri"/>
            </a:endParaRPr>
          </a:p>
          <a:p>
            <a:pPr marL="223520" indent="-172085">
              <a:lnSpc>
                <a:spcPct val="100000"/>
              </a:lnSpc>
              <a:spcBef>
                <a:spcPts val="265"/>
              </a:spcBef>
              <a:buChar char="•"/>
              <a:tabLst>
                <a:tab pos="224154" algn="l"/>
              </a:tabLst>
            </a:pPr>
            <a:r>
              <a:rPr sz="1800" spc="-10" dirty="0">
                <a:latin typeface="Calibri"/>
                <a:cs typeface="Calibri"/>
              </a:rPr>
              <a:t>oversight</a:t>
            </a:r>
            <a:endParaRPr sz="1800">
              <a:latin typeface="Calibri"/>
              <a:cs typeface="Calibri"/>
            </a:endParaRPr>
          </a:p>
          <a:p>
            <a:pPr marL="12700">
              <a:lnSpc>
                <a:spcPct val="100000"/>
              </a:lnSpc>
              <a:spcBef>
                <a:spcPts val="965"/>
              </a:spcBef>
            </a:pPr>
            <a:r>
              <a:rPr sz="2300" spc="-5" dirty="0">
                <a:solidFill>
                  <a:srgbClr val="FFFFFF"/>
                </a:solidFill>
                <a:latin typeface="Calibri"/>
                <a:cs typeface="Calibri"/>
              </a:rPr>
              <a:t>C</a:t>
            </a:r>
            <a:r>
              <a:rPr sz="2300" spc="-10" dirty="0">
                <a:solidFill>
                  <a:srgbClr val="FFFFFF"/>
                </a:solidFill>
                <a:latin typeface="Calibri"/>
                <a:cs typeface="Calibri"/>
              </a:rPr>
              <a:t>o</a:t>
            </a:r>
            <a:r>
              <a:rPr sz="2300" spc="-5" dirty="0">
                <a:solidFill>
                  <a:srgbClr val="FFFFFF"/>
                </a:solidFill>
                <a:latin typeface="Calibri"/>
                <a:cs typeface="Calibri"/>
              </a:rPr>
              <a:t>u</a:t>
            </a:r>
            <a:r>
              <a:rPr sz="2300" spc="-25" dirty="0">
                <a:solidFill>
                  <a:srgbClr val="FFFFFF"/>
                </a:solidFill>
                <a:latin typeface="Calibri"/>
                <a:cs typeface="Calibri"/>
              </a:rPr>
              <a:t>n</a:t>
            </a:r>
            <a:r>
              <a:rPr sz="2300" spc="-30" dirty="0">
                <a:solidFill>
                  <a:srgbClr val="FFFFFF"/>
                </a:solidFill>
                <a:latin typeface="Calibri"/>
                <a:cs typeface="Calibri"/>
              </a:rPr>
              <a:t>t</a:t>
            </a:r>
            <a:r>
              <a:rPr sz="2300" dirty="0">
                <a:solidFill>
                  <a:srgbClr val="FFFFFF"/>
                </a:solidFill>
                <a:latin typeface="Calibri"/>
                <a:cs typeface="Calibri"/>
              </a:rPr>
              <a:t>ermeasu</a:t>
            </a:r>
            <a:r>
              <a:rPr sz="2300" spc="-40" dirty="0">
                <a:solidFill>
                  <a:srgbClr val="FFFFFF"/>
                </a:solidFill>
                <a:latin typeface="Calibri"/>
                <a:cs typeface="Calibri"/>
              </a:rPr>
              <a:t>r</a:t>
            </a:r>
            <a:r>
              <a:rPr sz="2300" dirty="0">
                <a:solidFill>
                  <a:srgbClr val="FFFFFF"/>
                </a:solidFill>
                <a:latin typeface="Calibri"/>
                <a:cs typeface="Calibri"/>
              </a:rPr>
              <a:t>es</a:t>
            </a:r>
            <a:endParaRPr sz="2300">
              <a:latin typeface="Calibri"/>
              <a:cs typeface="Calibri"/>
            </a:endParaRPr>
          </a:p>
          <a:p>
            <a:pPr marL="223520" indent="-172085">
              <a:lnSpc>
                <a:spcPct val="100000"/>
              </a:lnSpc>
              <a:spcBef>
                <a:spcPts val="1000"/>
              </a:spcBef>
              <a:buChar char="•"/>
              <a:tabLst>
                <a:tab pos="224154" algn="l"/>
              </a:tabLst>
            </a:pPr>
            <a:r>
              <a:rPr sz="1800" dirty="0">
                <a:latin typeface="Calibri"/>
                <a:cs typeface="Calibri"/>
              </a:rPr>
              <a:t>RAID</a:t>
            </a:r>
            <a:endParaRPr sz="1800">
              <a:latin typeface="Calibri"/>
              <a:cs typeface="Calibri"/>
            </a:endParaRPr>
          </a:p>
          <a:p>
            <a:pPr marL="223520" indent="-172085">
              <a:lnSpc>
                <a:spcPct val="100000"/>
              </a:lnSpc>
              <a:spcBef>
                <a:spcPts val="250"/>
              </a:spcBef>
              <a:buChar char="•"/>
              <a:tabLst>
                <a:tab pos="224154" algn="l"/>
              </a:tabLst>
            </a:pPr>
            <a:r>
              <a:rPr sz="1800" spc="-10" dirty="0">
                <a:latin typeface="Calibri"/>
                <a:cs typeface="Calibri"/>
              </a:rPr>
              <a:t>Redundant</a:t>
            </a:r>
            <a:r>
              <a:rPr sz="1800" spc="-85" dirty="0">
                <a:latin typeface="Calibri"/>
                <a:cs typeface="Calibri"/>
              </a:rPr>
              <a:t> </a:t>
            </a:r>
            <a:r>
              <a:rPr sz="1800" spc="-15" dirty="0">
                <a:latin typeface="Calibri"/>
                <a:cs typeface="Calibri"/>
              </a:rPr>
              <a:t>systems</a:t>
            </a:r>
            <a:endParaRPr sz="1800">
              <a:latin typeface="Calibri"/>
              <a:cs typeface="Calibri"/>
            </a:endParaRPr>
          </a:p>
          <a:p>
            <a:pPr marL="223520" indent="-172085">
              <a:lnSpc>
                <a:spcPct val="100000"/>
              </a:lnSpc>
              <a:spcBef>
                <a:spcPts val="250"/>
              </a:spcBef>
              <a:buChar char="•"/>
              <a:tabLst>
                <a:tab pos="224154" algn="l"/>
              </a:tabLst>
            </a:pPr>
            <a:r>
              <a:rPr sz="1800" spc="-10" dirty="0">
                <a:latin typeface="Calibri"/>
                <a:cs typeface="Calibri"/>
              </a:rPr>
              <a:t>Clustering</a:t>
            </a:r>
            <a:endParaRPr sz="1800">
              <a:latin typeface="Calibri"/>
              <a:cs typeface="Calibri"/>
            </a:endParaRPr>
          </a:p>
          <a:p>
            <a:pPr marL="223520" indent="-172085">
              <a:lnSpc>
                <a:spcPct val="100000"/>
              </a:lnSpc>
              <a:spcBef>
                <a:spcPts val="265"/>
              </a:spcBef>
              <a:buChar char="•"/>
              <a:tabLst>
                <a:tab pos="224154" algn="l"/>
              </a:tabLst>
            </a:pPr>
            <a:r>
              <a:rPr sz="1800" spc="-5" dirty="0">
                <a:latin typeface="Calibri"/>
                <a:cs typeface="Calibri"/>
              </a:rPr>
              <a:t>Access</a:t>
            </a:r>
            <a:r>
              <a:rPr sz="1800" spc="-15" dirty="0">
                <a:latin typeface="Calibri"/>
                <a:cs typeface="Calibri"/>
              </a:rPr>
              <a:t> control</a:t>
            </a:r>
            <a:endParaRPr sz="1800">
              <a:latin typeface="Calibri"/>
              <a:cs typeface="Calibri"/>
            </a:endParaRPr>
          </a:p>
          <a:p>
            <a:pPr marL="223520" indent="-172085">
              <a:lnSpc>
                <a:spcPct val="100000"/>
              </a:lnSpc>
              <a:spcBef>
                <a:spcPts val="254"/>
              </a:spcBef>
              <a:buChar char="•"/>
              <a:tabLst>
                <a:tab pos="224154" algn="l"/>
              </a:tabLst>
            </a:pPr>
            <a:r>
              <a:rPr sz="1800" spc="-20" dirty="0">
                <a:latin typeface="Calibri"/>
                <a:cs typeface="Calibri"/>
              </a:rPr>
              <a:t>BCP/DR</a:t>
            </a:r>
            <a:endParaRPr sz="1800">
              <a:latin typeface="Calibri"/>
              <a:cs typeface="Calibri"/>
            </a:endParaRPr>
          </a:p>
          <a:p>
            <a:pPr marL="223520" indent="-172085">
              <a:lnSpc>
                <a:spcPct val="100000"/>
              </a:lnSpc>
              <a:spcBef>
                <a:spcPts val="265"/>
              </a:spcBef>
              <a:buChar char="•"/>
              <a:tabLst>
                <a:tab pos="224154" algn="l"/>
              </a:tabLst>
            </a:pPr>
            <a:r>
              <a:rPr sz="1800" spc="-10" dirty="0">
                <a:latin typeface="Calibri"/>
                <a:cs typeface="Calibri"/>
              </a:rPr>
              <a:t>Fault</a:t>
            </a:r>
            <a:r>
              <a:rPr sz="1800" spc="-15" dirty="0">
                <a:latin typeface="Calibri"/>
                <a:cs typeface="Calibri"/>
              </a:rPr>
              <a:t> </a:t>
            </a:r>
            <a:r>
              <a:rPr sz="1800" spc="-10" dirty="0">
                <a:latin typeface="Calibri"/>
                <a:cs typeface="Calibri"/>
              </a:rPr>
              <a:t>tolerance</a:t>
            </a:r>
            <a:endParaRPr sz="1800">
              <a:latin typeface="Calibri"/>
              <a:cs typeface="Calibri"/>
            </a:endParaRPr>
          </a:p>
        </p:txBody>
      </p:sp>
      <p:sp>
        <p:nvSpPr>
          <p:cNvPr id="8" name="object 8"/>
          <p:cNvSpPr txBox="1"/>
          <p:nvPr/>
        </p:nvSpPr>
        <p:spPr>
          <a:xfrm>
            <a:off x="209499" y="1540169"/>
            <a:ext cx="6249670" cy="4416425"/>
          </a:xfrm>
          <a:prstGeom prst="rect">
            <a:avLst/>
          </a:prstGeom>
        </p:spPr>
        <p:txBody>
          <a:bodyPr vert="horz" wrap="square" lIns="0" tIns="13335" rIns="0" bIns="0" rtlCol="0">
            <a:spAutoFit/>
          </a:bodyPr>
          <a:lstStyle/>
          <a:p>
            <a:pPr marL="299085" marR="6985" indent="-286385">
              <a:lnSpc>
                <a:spcPct val="100000"/>
              </a:lnSpc>
              <a:spcBef>
                <a:spcPts val="105"/>
              </a:spcBef>
              <a:buFont typeface="Arial"/>
              <a:buChar char="•"/>
              <a:tabLst>
                <a:tab pos="299720" algn="l"/>
              </a:tabLst>
            </a:pPr>
            <a:r>
              <a:rPr sz="3200" spc="-10" dirty="0">
                <a:latin typeface="Calibri"/>
                <a:cs typeface="Calibri"/>
              </a:rPr>
              <a:t>Provisioning un-interrupted </a:t>
            </a:r>
            <a:r>
              <a:rPr sz="3200" dirty="0">
                <a:latin typeface="Calibri"/>
                <a:cs typeface="Calibri"/>
              </a:rPr>
              <a:t>and  </a:t>
            </a:r>
            <a:r>
              <a:rPr sz="3200" spc="-5" dirty="0">
                <a:latin typeface="Calibri"/>
                <a:cs typeface="Calibri"/>
              </a:rPr>
              <a:t>timely </a:t>
            </a:r>
            <a:r>
              <a:rPr sz="3200" dirty="0">
                <a:latin typeface="Calibri"/>
                <a:cs typeface="Calibri"/>
              </a:rPr>
              <a:t>access </a:t>
            </a:r>
            <a:r>
              <a:rPr sz="3200" spc="-20" dirty="0">
                <a:latin typeface="Calibri"/>
                <a:cs typeface="Calibri"/>
              </a:rPr>
              <a:t>to </a:t>
            </a:r>
            <a:r>
              <a:rPr sz="3200" spc="-10" dirty="0">
                <a:latin typeface="Calibri"/>
                <a:cs typeface="Calibri"/>
              </a:rPr>
              <a:t>authorized</a:t>
            </a:r>
            <a:r>
              <a:rPr sz="3200" spc="-30" dirty="0">
                <a:latin typeface="Calibri"/>
                <a:cs typeface="Calibri"/>
              </a:rPr>
              <a:t> </a:t>
            </a:r>
            <a:r>
              <a:rPr sz="3200" spc="-5" dirty="0">
                <a:latin typeface="Calibri"/>
                <a:cs typeface="Calibri"/>
              </a:rPr>
              <a:t>subjects</a:t>
            </a:r>
            <a:endParaRPr sz="3200">
              <a:latin typeface="Calibri"/>
              <a:cs typeface="Calibri"/>
            </a:endParaRPr>
          </a:p>
          <a:p>
            <a:pPr marL="299085" marR="5080" indent="-286385">
              <a:lnSpc>
                <a:spcPct val="100000"/>
              </a:lnSpc>
              <a:buFont typeface="Arial"/>
              <a:buChar char="•"/>
              <a:tabLst>
                <a:tab pos="299720" algn="l"/>
              </a:tabLst>
            </a:pPr>
            <a:r>
              <a:rPr sz="3200" spc="-35" dirty="0">
                <a:latin typeface="Calibri"/>
                <a:cs typeface="Calibri"/>
              </a:rPr>
              <a:t>Offers </a:t>
            </a:r>
            <a:r>
              <a:rPr sz="3200" spc="-5" dirty="0">
                <a:latin typeface="Calibri"/>
                <a:cs typeface="Calibri"/>
              </a:rPr>
              <a:t>high </a:t>
            </a:r>
            <a:r>
              <a:rPr sz="3200" spc="-10" dirty="0">
                <a:latin typeface="Calibri"/>
                <a:cs typeface="Calibri"/>
              </a:rPr>
              <a:t>level </a:t>
            </a:r>
            <a:r>
              <a:rPr sz="3200" spc="-5" dirty="0">
                <a:latin typeface="Calibri"/>
                <a:cs typeface="Calibri"/>
              </a:rPr>
              <a:t>of </a:t>
            </a:r>
            <a:r>
              <a:rPr sz="3200" spc="-10" dirty="0">
                <a:latin typeface="Calibri"/>
                <a:cs typeface="Calibri"/>
              </a:rPr>
              <a:t>assurance that  </a:t>
            </a:r>
            <a:r>
              <a:rPr sz="3200" spc="-20" dirty="0">
                <a:latin typeface="Calibri"/>
                <a:cs typeface="Calibri"/>
              </a:rPr>
              <a:t>data </a:t>
            </a:r>
            <a:r>
              <a:rPr sz="3200" spc="-5" dirty="0">
                <a:latin typeface="Calibri"/>
                <a:cs typeface="Calibri"/>
              </a:rPr>
              <a:t>shall be </a:t>
            </a:r>
            <a:r>
              <a:rPr sz="3200" spc="-15" dirty="0">
                <a:latin typeface="Calibri"/>
                <a:cs typeface="Calibri"/>
              </a:rPr>
              <a:t>available </a:t>
            </a:r>
            <a:r>
              <a:rPr sz="3200" spc="-20" dirty="0">
                <a:latin typeface="Calibri"/>
                <a:cs typeface="Calibri"/>
              </a:rPr>
              <a:t>to </a:t>
            </a:r>
            <a:r>
              <a:rPr sz="3200" spc="-10" dirty="0">
                <a:latin typeface="Calibri"/>
                <a:cs typeface="Calibri"/>
              </a:rPr>
              <a:t>authorized  </a:t>
            </a:r>
            <a:r>
              <a:rPr sz="3200" spc="-5" dirty="0">
                <a:latin typeface="Calibri"/>
                <a:cs typeface="Calibri"/>
              </a:rPr>
              <a:t>subjects</a:t>
            </a:r>
            <a:endParaRPr sz="3200">
              <a:latin typeface="Calibri"/>
              <a:cs typeface="Calibri"/>
            </a:endParaRPr>
          </a:p>
          <a:p>
            <a:pPr marL="299085" indent="-286385">
              <a:lnSpc>
                <a:spcPct val="100000"/>
              </a:lnSpc>
              <a:spcBef>
                <a:spcPts val="5"/>
              </a:spcBef>
              <a:buFont typeface="Arial"/>
              <a:buChar char="•"/>
              <a:tabLst>
                <a:tab pos="299720" algn="l"/>
              </a:tabLst>
            </a:pPr>
            <a:r>
              <a:rPr sz="3200" dirty="0">
                <a:latin typeface="Calibri"/>
                <a:cs typeface="Calibri"/>
              </a:rPr>
              <a:t>It </a:t>
            </a:r>
            <a:r>
              <a:rPr sz="3200" spc="-5" dirty="0">
                <a:latin typeface="Calibri"/>
                <a:cs typeface="Calibri"/>
              </a:rPr>
              <a:t>includes</a:t>
            </a:r>
            <a:endParaRPr sz="3200">
              <a:latin typeface="Calibri"/>
              <a:cs typeface="Calibri"/>
            </a:endParaRPr>
          </a:p>
          <a:p>
            <a:pPr marL="756285" lvl="1" indent="-286385">
              <a:lnSpc>
                <a:spcPct val="100000"/>
              </a:lnSpc>
              <a:buFont typeface="Arial"/>
              <a:buChar char="•"/>
              <a:tabLst>
                <a:tab pos="756920" algn="l"/>
              </a:tabLst>
            </a:pPr>
            <a:r>
              <a:rPr sz="3200" spc="-5" dirty="0">
                <a:latin typeface="Calibri"/>
                <a:cs typeface="Calibri"/>
              </a:rPr>
              <a:t>Usability</a:t>
            </a:r>
            <a:endParaRPr sz="3200">
              <a:latin typeface="Calibri"/>
              <a:cs typeface="Calibri"/>
            </a:endParaRPr>
          </a:p>
          <a:p>
            <a:pPr marL="756285" lvl="1" indent="-286385">
              <a:lnSpc>
                <a:spcPct val="100000"/>
              </a:lnSpc>
              <a:buFont typeface="Arial"/>
              <a:buChar char="•"/>
              <a:tabLst>
                <a:tab pos="756920" algn="l"/>
              </a:tabLst>
            </a:pPr>
            <a:r>
              <a:rPr sz="3200" spc="-5" dirty="0">
                <a:latin typeface="Calibri"/>
                <a:cs typeface="Calibri"/>
              </a:rPr>
              <a:t>Accessibility</a:t>
            </a:r>
            <a:endParaRPr sz="3200">
              <a:latin typeface="Calibri"/>
              <a:cs typeface="Calibri"/>
            </a:endParaRPr>
          </a:p>
          <a:p>
            <a:pPr marL="756285" lvl="1" indent="-286385">
              <a:lnSpc>
                <a:spcPct val="100000"/>
              </a:lnSpc>
              <a:buFont typeface="Arial"/>
              <a:buChar char="•"/>
              <a:tabLst>
                <a:tab pos="756920" algn="l"/>
              </a:tabLst>
            </a:pPr>
            <a:r>
              <a:rPr sz="3200" spc="-5" dirty="0">
                <a:latin typeface="Calibri"/>
                <a:cs typeface="Calibri"/>
              </a:rPr>
              <a:t>Timeliness</a:t>
            </a:r>
            <a:endParaRPr sz="3200">
              <a:latin typeface="Calibri"/>
              <a:cs typeface="Calibri"/>
            </a:endParaRPr>
          </a:p>
        </p:txBody>
      </p:sp>
      <p:sp>
        <p:nvSpPr>
          <p:cNvPr id="9" name="object 9"/>
          <p:cNvSpPr txBox="1"/>
          <p:nvPr/>
        </p:nvSpPr>
        <p:spPr>
          <a:xfrm>
            <a:off x="1096250" y="6280070"/>
            <a:ext cx="9097010" cy="452120"/>
          </a:xfrm>
          <a:prstGeom prst="rect">
            <a:avLst/>
          </a:prstGeom>
        </p:spPr>
        <p:txBody>
          <a:bodyPr vert="horz" wrap="square" lIns="0" tIns="12065" rIns="0" bIns="0" rtlCol="0">
            <a:spAutoFit/>
          </a:bodyPr>
          <a:lstStyle/>
          <a:p>
            <a:pPr marL="12700">
              <a:lnSpc>
                <a:spcPct val="100000"/>
              </a:lnSpc>
              <a:spcBef>
                <a:spcPts val="95"/>
              </a:spcBef>
            </a:pPr>
            <a:r>
              <a:rPr sz="2800" b="1" spc="-15" dirty="0">
                <a:solidFill>
                  <a:srgbClr val="FF0000"/>
                </a:solidFill>
                <a:latin typeface="Calibri"/>
                <a:cs typeface="Calibri"/>
              </a:rPr>
              <a:t>Availability </a:t>
            </a:r>
            <a:r>
              <a:rPr sz="2800" b="1" spc="-5" dirty="0">
                <a:solidFill>
                  <a:srgbClr val="FF0000"/>
                </a:solidFill>
                <a:latin typeface="Calibri"/>
                <a:cs typeface="Calibri"/>
              </a:rPr>
              <a:t>is </a:t>
            </a:r>
            <a:r>
              <a:rPr sz="2800" b="1" spc="-10" dirty="0">
                <a:solidFill>
                  <a:srgbClr val="FF0000"/>
                </a:solidFill>
                <a:latin typeface="Calibri"/>
                <a:cs typeface="Calibri"/>
              </a:rPr>
              <a:t>dependent </a:t>
            </a:r>
            <a:r>
              <a:rPr sz="2800" b="1" spc="-5" dirty="0">
                <a:solidFill>
                  <a:srgbClr val="FF0000"/>
                </a:solidFill>
                <a:latin typeface="Calibri"/>
                <a:cs typeface="Calibri"/>
              </a:rPr>
              <a:t>on both </a:t>
            </a:r>
            <a:r>
              <a:rPr sz="2800" b="1" spc="-15" dirty="0">
                <a:solidFill>
                  <a:srgbClr val="FF0000"/>
                </a:solidFill>
                <a:latin typeface="Calibri"/>
                <a:cs typeface="Calibri"/>
              </a:rPr>
              <a:t>Integrity </a:t>
            </a:r>
            <a:r>
              <a:rPr sz="2800" b="1" spc="-5" dirty="0">
                <a:solidFill>
                  <a:srgbClr val="FF0000"/>
                </a:solidFill>
                <a:latin typeface="Calibri"/>
                <a:cs typeface="Calibri"/>
              </a:rPr>
              <a:t>and</a:t>
            </a:r>
            <a:r>
              <a:rPr sz="2800" b="1" spc="204" dirty="0">
                <a:solidFill>
                  <a:srgbClr val="FF0000"/>
                </a:solidFill>
                <a:latin typeface="Calibri"/>
                <a:cs typeface="Calibri"/>
              </a:rPr>
              <a:t> </a:t>
            </a:r>
            <a:r>
              <a:rPr sz="2800" b="1" spc="-10" dirty="0">
                <a:solidFill>
                  <a:srgbClr val="FF0000"/>
                </a:solidFill>
                <a:latin typeface="Calibri"/>
                <a:cs typeface="Calibri"/>
              </a:rPr>
              <a:t>confidentiality</a:t>
            </a:r>
            <a:endParaRPr sz="2800" dirty="0">
              <a:latin typeface="Calibri"/>
              <a:cs typeface="Calibri"/>
            </a:endParaRPr>
          </a:p>
        </p:txBody>
      </p:sp>
    </p:spTree>
    <p:extLst>
      <p:ext uri="{BB962C8B-B14F-4D97-AF65-F5344CB8AC3E}">
        <p14:creationId xmlns:p14="http://schemas.microsoft.com/office/powerpoint/2010/main" val="404530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B5E0E-36D0-4E15-87D6-9FBA87683EE9}"/>
              </a:ext>
            </a:extLst>
          </p:cNvPr>
          <p:cNvSpPr>
            <a:spLocks noGrp="1"/>
          </p:cNvSpPr>
          <p:nvPr>
            <p:ph type="title"/>
          </p:nvPr>
        </p:nvSpPr>
        <p:spPr/>
        <p:txBody>
          <a:bodyPr/>
          <a:lstStyle/>
          <a:p>
            <a:r>
              <a:rPr lang="en-GB" dirty="0">
                <a:solidFill>
                  <a:srgbClr val="000000"/>
                </a:solidFill>
              </a:rPr>
              <a:t>Threats</a:t>
            </a:r>
            <a:endParaRPr lang="en-GB" dirty="0"/>
          </a:p>
        </p:txBody>
      </p:sp>
      <p:sp>
        <p:nvSpPr>
          <p:cNvPr id="3" name="Content Placeholder 2">
            <a:extLst>
              <a:ext uri="{FF2B5EF4-FFF2-40B4-BE49-F238E27FC236}">
                <a16:creationId xmlns:a16="http://schemas.microsoft.com/office/drawing/2014/main" id="{36021B5F-3002-4179-AA36-F44F3C3BB10D}"/>
              </a:ext>
            </a:extLst>
          </p:cNvPr>
          <p:cNvSpPr>
            <a:spLocks noGrp="1"/>
          </p:cNvSpPr>
          <p:nvPr>
            <p:ph idx="1"/>
          </p:nvPr>
        </p:nvSpPr>
        <p:spPr/>
        <p:txBody>
          <a:bodyPr/>
          <a:lstStyle/>
          <a:p>
            <a:r>
              <a:rPr lang="en-GB" dirty="0"/>
              <a:t>Events or objects that may defeat the security measures in place and result in a loss</a:t>
            </a:r>
          </a:p>
          <a:p>
            <a:r>
              <a:rPr lang="en-GB" dirty="0"/>
              <a:t>A cyber or cybersecurity threat is a malicious act that seeks to damage data, steal data, or disrupt digital life in general</a:t>
            </a:r>
          </a:p>
          <a:p>
            <a:r>
              <a:rPr lang="en-GB" dirty="0"/>
              <a:t>Cyber attacks include threats like computer viruses, data breaches, and Denial of Service (DoS) attacks</a:t>
            </a:r>
          </a:p>
          <a:p>
            <a:endParaRPr lang="en-GB" dirty="0"/>
          </a:p>
        </p:txBody>
      </p:sp>
    </p:spTree>
    <p:extLst>
      <p:ext uri="{BB962C8B-B14F-4D97-AF65-F5344CB8AC3E}">
        <p14:creationId xmlns:p14="http://schemas.microsoft.com/office/powerpoint/2010/main" val="3978889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2AB8-4F44-4514-9CBA-D8AEF4E31095}"/>
              </a:ext>
            </a:extLst>
          </p:cNvPr>
          <p:cNvSpPr>
            <a:spLocks noGrp="1"/>
          </p:cNvSpPr>
          <p:nvPr>
            <p:ph type="title"/>
          </p:nvPr>
        </p:nvSpPr>
        <p:spPr/>
        <p:txBody>
          <a:bodyPr/>
          <a:lstStyle/>
          <a:p>
            <a:r>
              <a:rPr lang="en-GB" dirty="0"/>
              <a:t>Threats</a:t>
            </a:r>
          </a:p>
        </p:txBody>
      </p:sp>
      <p:sp>
        <p:nvSpPr>
          <p:cNvPr id="3" name="Content Placeholder 2">
            <a:extLst>
              <a:ext uri="{FF2B5EF4-FFF2-40B4-BE49-F238E27FC236}">
                <a16:creationId xmlns:a16="http://schemas.microsoft.com/office/drawing/2014/main" id="{CCE67067-36C4-4037-A743-072A8C157BB4}"/>
              </a:ext>
            </a:extLst>
          </p:cNvPr>
          <p:cNvSpPr>
            <a:spLocks noGrp="1"/>
          </p:cNvSpPr>
          <p:nvPr>
            <p:ph idx="1"/>
          </p:nvPr>
        </p:nvSpPr>
        <p:spPr>
          <a:xfrm>
            <a:off x="838200" y="2092325"/>
            <a:ext cx="10515600" cy="4649134"/>
          </a:xfrm>
        </p:spPr>
        <p:txBody>
          <a:bodyPr>
            <a:normAutofit/>
          </a:bodyPr>
          <a:lstStyle/>
          <a:p>
            <a:r>
              <a:rPr lang="en-GB" dirty="0"/>
              <a:t>There are ten common types of cyber threats</a:t>
            </a:r>
          </a:p>
          <a:p>
            <a:pPr lvl="1"/>
            <a:r>
              <a:rPr lang="en-GB" dirty="0"/>
              <a:t>Malware</a:t>
            </a:r>
          </a:p>
          <a:p>
            <a:pPr lvl="1"/>
            <a:r>
              <a:rPr lang="en-GB" dirty="0"/>
              <a:t>Phishing</a:t>
            </a:r>
          </a:p>
          <a:p>
            <a:pPr lvl="1"/>
            <a:r>
              <a:rPr lang="en-GB" dirty="0"/>
              <a:t>Spear phishing</a:t>
            </a:r>
          </a:p>
          <a:p>
            <a:pPr lvl="1"/>
            <a:r>
              <a:rPr lang="en-GB" dirty="0"/>
              <a:t>Man-in-the-middle attack</a:t>
            </a:r>
          </a:p>
          <a:p>
            <a:pPr lvl="1"/>
            <a:r>
              <a:rPr lang="en-GB" dirty="0"/>
              <a:t>Trojans</a:t>
            </a:r>
          </a:p>
          <a:p>
            <a:pPr lvl="1"/>
            <a:r>
              <a:rPr lang="en-GB" dirty="0"/>
              <a:t>Ransomware</a:t>
            </a:r>
          </a:p>
          <a:p>
            <a:pPr lvl="1"/>
            <a:r>
              <a:rPr lang="en-GB" dirty="0"/>
              <a:t>Denial of Service or Distributed Denial of Service</a:t>
            </a:r>
          </a:p>
          <a:p>
            <a:pPr lvl="1"/>
            <a:r>
              <a:rPr lang="en-GB" dirty="0"/>
              <a:t>Attacks on IoT devices</a:t>
            </a:r>
          </a:p>
          <a:p>
            <a:pPr lvl="1"/>
            <a:r>
              <a:rPr lang="en-GB" dirty="0"/>
              <a:t>Data breaches</a:t>
            </a:r>
          </a:p>
          <a:p>
            <a:pPr lvl="1"/>
            <a:r>
              <a:rPr lang="en-GB" dirty="0"/>
              <a:t>Malware on mobile devices</a:t>
            </a:r>
          </a:p>
        </p:txBody>
      </p:sp>
    </p:spTree>
    <p:extLst>
      <p:ext uri="{BB962C8B-B14F-4D97-AF65-F5344CB8AC3E}">
        <p14:creationId xmlns:p14="http://schemas.microsoft.com/office/powerpoint/2010/main" val="571976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FFA2E4-1736-4EF3-BFD0-43DB5ED6CFD6}"/>
              </a:ext>
            </a:extLst>
          </p:cNvPr>
          <p:cNvSpPr txBox="1"/>
          <p:nvPr/>
        </p:nvSpPr>
        <p:spPr>
          <a:xfrm>
            <a:off x="838200" y="681928"/>
            <a:ext cx="105156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kern="1200">
                <a:latin typeface="+mj-lt"/>
                <a:ea typeface="+mj-ea"/>
                <a:cs typeface="+mj-cs"/>
              </a:rPr>
              <a:t>Task</a:t>
            </a:r>
          </a:p>
        </p:txBody>
      </p:sp>
      <p:pic>
        <p:nvPicPr>
          <p:cNvPr id="6" name="Picture 5" descr="Climbers on a snowy ridge">
            <a:extLst>
              <a:ext uri="{FF2B5EF4-FFF2-40B4-BE49-F238E27FC236}">
                <a16:creationId xmlns:a16="http://schemas.microsoft.com/office/drawing/2014/main" id="{4E180CF6-A343-4132-840E-B7711C01D301}"/>
              </a:ext>
            </a:extLst>
          </p:cNvPr>
          <p:cNvPicPr>
            <a:picLocks noChangeAspect="1"/>
          </p:cNvPicPr>
          <p:nvPr/>
        </p:nvPicPr>
        <p:blipFill rotWithShape="1">
          <a:blip r:embed="rId2"/>
          <a:srcRect t="24634" b="10710"/>
          <a:stretch/>
        </p:blipFill>
        <p:spPr>
          <a:xfrm>
            <a:off x="838200" y="2092325"/>
            <a:ext cx="10515600" cy="4351338"/>
          </a:xfrm>
          <a:prstGeom prst="rect">
            <a:avLst/>
          </a:prstGeom>
          <a:noFill/>
        </p:spPr>
      </p:pic>
      <p:sp>
        <p:nvSpPr>
          <p:cNvPr id="5" name="TextBox 4">
            <a:extLst>
              <a:ext uri="{FF2B5EF4-FFF2-40B4-BE49-F238E27FC236}">
                <a16:creationId xmlns:a16="http://schemas.microsoft.com/office/drawing/2014/main" id="{CBBC0A43-8498-47BA-818C-0BD771385BDC}"/>
              </a:ext>
            </a:extLst>
          </p:cNvPr>
          <p:cNvSpPr txBox="1"/>
          <p:nvPr/>
        </p:nvSpPr>
        <p:spPr>
          <a:xfrm>
            <a:off x="1847850" y="5705475"/>
            <a:ext cx="5460406" cy="461665"/>
          </a:xfrm>
          <a:prstGeom prst="rect">
            <a:avLst/>
          </a:prstGeom>
          <a:noFill/>
        </p:spPr>
        <p:txBody>
          <a:bodyPr wrap="none" rtlCol="0">
            <a:spAutoFit/>
          </a:bodyPr>
          <a:lstStyle/>
          <a:p>
            <a:r>
              <a:rPr lang="en-GB" sz="2400" dirty="0">
                <a:solidFill>
                  <a:schemeClr val="bg1"/>
                </a:solidFill>
              </a:rPr>
              <a:t>Find out more about each of these threats</a:t>
            </a:r>
          </a:p>
        </p:txBody>
      </p:sp>
    </p:spTree>
    <p:extLst>
      <p:ext uri="{BB962C8B-B14F-4D97-AF65-F5344CB8AC3E}">
        <p14:creationId xmlns:p14="http://schemas.microsoft.com/office/powerpoint/2010/main" val="3526283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3179B-4D32-45A9-A06D-D04BBB0F6848}"/>
              </a:ext>
            </a:extLst>
          </p:cNvPr>
          <p:cNvSpPr>
            <a:spLocks noGrp="1"/>
          </p:cNvSpPr>
          <p:nvPr>
            <p:ph type="title"/>
          </p:nvPr>
        </p:nvSpPr>
        <p:spPr/>
        <p:txBody>
          <a:bodyPr/>
          <a:lstStyle/>
          <a:p>
            <a:r>
              <a:rPr lang="en-GB" dirty="0">
                <a:solidFill>
                  <a:srgbClr val="000000"/>
                </a:solidFill>
              </a:rPr>
              <a:t>Vulnerabilities</a:t>
            </a:r>
            <a:endParaRPr lang="en-GB" dirty="0"/>
          </a:p>
        </p:txBody>
      </p:sp>
      <p:sp>
        <p:nvSpPr>
          <p:cNvPr id="3" name="Content Placeholder 2">
            <a:extLst>
              <a:ext uri="{FF2B5EF4-FFF2-40B4-BE49-F238E27FC236}">
                <a16:creationId xmlns:a16="http://schemas.microsoft.com/office/drawing/2014/main" id="{4D55BFDE-84A8-4CA7-93D6-CF301F6E03E7}"/>
              </a:ext>
            </a:extLst>
          </p:cNvPr>
          <p:cNvSpPr>
            <a:spLocks noGrp="1"/>
          </p:cNvSpPr>
          <p:nvPr>
            <p:ph idx="1"/>
          </p:nvPr>
        </p:nvSpPr>
        <p:spPr/>
        <p:txBody>
          <a:bodyPr/>
          <a:lstStyle/>
          <a:p>
            <a:r>
              <a:rPr lang="en-GB" dirty="0"/>
              <a:t>Weaknesses or exposures in a technology, protocol or design of an information technology system such as hardware, firmware and software</a:t>
            </a:r>
          </a:p>
          <a:p>
            <a:r>
              <a:rPr lang="en-GB" dirty="0"/>
              <a:t>Vulnerabilities can allow attackers to run code, access a system's memory, install malware, and steal, destroy or modify sensitive data</a:t>
            </a:r>
          </a:p>
        </p:txBody>
      </p:sp>
    </p:spTree>
    <p:extLst>
      <p:ext uri="{BB962C8B-B14F-4D97-AF65-F5344CB8AC3E}">
        <p14:creationId xmlns:p14="http://schemas.microsoft.com/office/powerpoint/2010/main" val="3133075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888D-9780-4872-A7DA-14428244BB0C}"/>
              </a:ext>
            </a:extLst>
          </p:cNvPr>
          <p:cNvSpPr>
            <a:spLocks noGrp="1"/>
          </p:cNvSpPr>
          <p:nvPr>
            <p:ph type="title"/>
          </p:nvPr>
        </p:nvSpPr>
        <p:spPr/>
        <p:txBody>
          <a:bodyPr/>
          <a:lstStyle/>
          <a:p>
            <a:r>
              <a:rPr lang="en-GB" dirty="0"/>
              <a:t>Vulnerabilities</a:t>
            </a:r>
          </a:p>
        </p:txBody>
      </p:sp>
      <p:sp>
        <p:nvSpPr>
          <p:cNvPr id="3" name="Content Placeholder 2">
            <a:extLst>
              <a:ext uri="{FF2B5EF4-FFF2-40B4-BE49-F238E27FC236}">
                <a16:creationId xmlns:a16="http://schemas.microsoft.com/office/drawing/2014/main" id="{99F681DF-6FEF-40E3-BEB2-E11069950573}"/>
              </a:ext>
            </a:extLst>
          </p:cNvPr>
          <p:cNvSpPr>
            <a:spLocks noGrp="1"/>
          </p:cNvSpPr>
          <p:nvPr>
            <p:ph idx="1"/>
          </p:nvPr>
        </p:nvSpPr>
        <p:spPr/>
        <p:txBody>
          <a:bodyPr/>
          <a:lstStyle/>
          <a:p>
            <a:r>
              <a:rPr lang="en-GB" dirty="0"/>
              <a:t>Security Vulnerability Types</a:t>
            </a:r>
          </a:p>
          <a:p>
            <a:pPr lvl="1"/>
            <a:r>
              <a:rPr lang="en-GB" dirty="0"/>
              <a:t>Network Vulnerabilities</a:t>
            </a:r>
          </a:p>
          <a:p>
            <a:pPr lvl="1"/>
            <a:r>
              <a:rPr lang="en-GB" dirty="0"/>
              <a:t>Operating System Vulnerabilities</a:t>
            </a:r>
          </a:p>
          <a:p>
            <a:pPr lvl="1"/>
            <a:r>
              <a:rPr lang="en-GB" dirty="0"/>
              <a:t>Human Vulnerabilities</a:t>
            </a:r>
          </a:p>
          <a:p>
            <a:pPr lvl="1"/>
            <a:r>
              <a:rPr lang="en-GB" dirty="0"/>
              <a:t>Process Vulnerabilities</a:t>
            </a:r>
          </a:p>
        </p:txBody>
      </p:sp>
    </p:spTree>
    <p:extLst>
      <p:ext uri="{BB962C8B-B14F-4D97-AF65-F5344CB8AC3E}">
        <p14:creationId xmlns:p14="http://schemas.microsoft.com/office/powerpoint/2010/main" val="97853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Syllabus – Week 1</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p:txBody>
          <a:bodyPr>
            <a:normAutofit/>
          </a:bodyPr>
          <a:lstStyle/>
          <a:p>
            <a:r>
              <a:rPr lang="en-GB" sz="1800" i="0" u="none" strike="noStrike" baseline="0" dirty="0">
                <a:solidFill>
                  <a:srgbClr val="000000"/>
                </a:solidFill>
                <a:latin typeface="Arial" panose="020B0604020202020204" pitchFamily="34" charset="0"/>
              </a:rPr>
              <a:t>Foundations of cyber security, its significance, concepts, threats, vulnerabilities and assurance </a:t>
            </a:r>
          </a:p>
          <a:p>
            <a:r>
              <a:rPr lang="en-GB" sz="1800" i="0" u="none" strike="noStrike" baseline="0" dirty="0">
                <a:solidFill>
                  <a:srgbClr val="000000"/>
                </a:solidFill>
                <a:latin typeface="Arial" panose="020B0604020202020204" pitchFamily="34" charset="0"/>
              </a:rPr>
              <a:t>Application of cyber security concepts to IT infrastructure </a:t>
            </a:r>
          </a:p>
          <a:p>
            <a:r>
              <a:rPr lang="en-GB" sz="1800" b="0" i="0" u="none" strike="noStrike" baseline="0" dirty="0">
                <a:solidFill>
                  <a:srgbClr val="000000"/>
                </a:solidFill>
                <a:latin typeface="Arial" panose="020B0604020202020204" pitchFamily="34" charset="0"/>
              </a:rPr>
              <a:t>Fundamental building blocks and typical architectures of IT infrastructure </a:t>
            </a:r>
          </a:p>
          <a:p>
            <a:r>
              <a:rPr lang="en-GB" sz="1800" b="0" i="0" u="none" strike="noStrike" baseline="0" dirty="0">
                <a:solidFill>
                  <a:srgbClr val="000000"/>
                </a:solidFill>
                <a:latin typeface="Arial" panose="020B0604020202020204" pitchFamily="34" charset="0"/>
              </a:rPr>
              <a:t>Common vulnerabilities in networks and systems </a:t>
            </a:r>
          </a:p>
          <a:p>
            <a:r>
              <a:rPr lang="en-GB" sz="1800" b="0" i="0" u="none" strike="noStrike" baseline="0" dirty="0">
                <a:solidFill>
                  <a:srgbClr val="000000"/>
                </a:solidFill>
                <a:latin typeface="Arial" panose="020B0604020202020204" pitchFamily="34" charset="0"/>
              </a:rPr>
              <a:t>Vulnerabilities in computer networks, applications and systems (e.g., Insecure coding and unprotected networks) and how they can be exploited </a:t>
            </a:r>
          </a:p>
          <a:p>
            <a:r>
              <a:rPr lang="en-GB" sz="1800" b="0" i="0" u="none" strike="noStrike" baseline="0" dirty="0">
                <a:solidFill>
                  <a:srgbClr val="000000"/>
                </a:solidFill>
                <a:latin typeface="Arial" panose="020B0604020202020204" pitchFamily="34" charset="0"/>
              </a:rPr>
              <a:t>Network-based attacks e.g.: Eavesdropping/sniffing, man-in-the-middle, spoofing, session hijacking, denial of service, traffic redirection, routing attacks, traffic analysis </a:t>
            </a:r>
          </a:p>
          <a:p>
            <a:r>
              <a:rPr lang="en-GB" sz="1800" b="0" i="0" u="none" strike="noStrike" baseline="0" dirty="0">
                <a:solidFill>
                  <a:srgbClr val="000000"/>
                </a:solidFill>
                <a:latin typeface="Arial" panose="020B0604020202020204" pitchFamily="34" charset="0"/>
              </a:rPr>
              <a:t>Impact of vulnerabilities in an organisational context </a:t>
            </a:r>
          </a:p>
          <a:p>
            <a:r>
              <a:rPr lang="en-GB" sz="1800" b="0" i="0" u="none" strike="noStrike" baseline="0" dirty="0">
                <a:solidFill>
                  <a:srgbClr val="000000"/>
                </a:solidFill>
                <a:latin typeface="Arial" panose="020B0604020202020204" pitchFamily="34" charset="0"/>
              </a:rPr>
              <a:t>Human dimension of cyber security and adversarial thinking applied to system development </a:t>
            </a:r>
          </a:p>
          <a:p>
            <a:r>
              <a:rPr lang="en-GB" sz="1800" b="0" i="0" u="none" strike="noStrike" baseline="0" dirty="0">
                <a:solidFill>
                  <a:srgbClr val="000000"/>
                </a:solidFill>
                <a:latin typeface="Arial" panose="020B0604020202020204" pitchFamily="34" charset="0"/>
              </a:rPr>
              <a:t>How an employee may enable a successful attack chain without realising it </a:t>
            </a:r>
          </a:p>
        </p:txBody>
      </p:sp>
    </p:spTree>
    <p:extLst>
      <p:ext uri="{BB962C8B-B14F-4D97-AF65-F5344CB8AC3E}">
        <p14:creationId xmlns:p14="http://schemas.microsoft.com/office/powerpoint/2010/main" val="3371568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FFA2E4-1736-4EF3-BFD0-43DB5ED6CFD6}"/>
              </a:ext>
            </a:extLst>
          </p:cNvPr>
          <p:cNvSpPr txBox="1"/>
          <p:nvPr/>
        </p:nvSpPr>
        <p:spPr>
          <a:xfrm>
            <a:off x="838200" y="681928"/>
            <a:ext cx="105156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kern="1200">
                <a:latin typeface="+mj-lt"/>
                <a:ea typeface="+mj-ea"/>
                <a:cs typeface="+mj-cs"/>
              </a:rPr>
              <a:t>Task</a:t>
            </a:r>
          </a:p>
        </p:txBody>
      </p:sp>
      <p:pic>
        <p:nvPicPr>
          <p:cNvPr id="6" name="Picture 5" descr="Climbers on a snowy ridge">
            <a:extLst>
              <a:ext uri="{FF2B5EF4-FFF2-40B4-BE49-F238E27FC236}">
                <a16:creationId xmlns:a16="http://schemas.microsoft.com/office/drawing/2014/main" id="{4E180CF6-A343-4132-840E-B7711C01D301}"/>
              </a:ext>
            </a:extLst>
          </p:cNvPr>
          <p:cNvPicPr>
            <a:picLocks noChangeAspect="1"/>
          </p:cNvPicPr>
          <p:nvPr/>
        </p:nvPicPr>
        <p:blipFill rotWithShape="1">
          <a:blip r:embed="rId2"/>
          <a:srcRect t="24634" b="10710"/>
          <a:stretch/>
        </p:blipFill>
        <p:spPr>
          <a:xfrm>
            <a:off x="838200" y="2092325"/>
            <a:ext cx="10515600" cy="4351338"/>
          </a:xfrm>
          <a:prstGeom prst="rect">
            <a:avLst/>
          </a:prstGeom>
          <a:noFill/>
        </p:spPr>
      </p:pic>
      <p:sp>
        <p:nvSpPr>
          <p:cNvPr id="5" name="TextBox 4">
            <a:extLst>
              <a:ext uri="{FF2B5EF4-FFF2-40B4-BE49-F238E27FC236}">
                <a16:creationId xmlns:a16="http://schemas.microsoft.com/office/drawing/2014/main" id="{CBBC0A43-8498-47BA-818C-0BD771385BDC}"/>
              </a:ext>
            </a:extLst>
          </p:cNvPr>
          <p:cNvSpPr txBox="1"/>
          <p:nvPr/>
        </p:nvSpPr>
        <p:spPr>
          <a:xfrm>
            <a:off x="1847850" y="5705475"/>
            <a:ext cx="6328271" cy="461665"/>
          </a:xfrm>
          <a:prstGeom prst="rect">
            <a:avLst/>
          </a:prstGeom>
          <a:noFill/>
        </p:spPr>
        <p:txBody>
          <a:bodyPr wrap="none" rtlCol="0">
            <a:spAutoFit/>
          </a:bodyPr>
          <a:lstStyle/>
          <a:p>
            <a:r>
              <a:rPr lang="en-GB" sz="2400" dirty="0">
                <a:solidFill>
                  <a:schemeClr val="bg1"/>
                </a:solidFill>
              </a:rPr>
              <a:t>Find out more about each of these vulnerabilities</a:t>
            </a:r>
          </a:p>
        </p:txBody>
      </p:sp>
    </p:spTree>
    <p:extLst>
      <p:ext uri="{BB962C8B-B14F-4D97-AF65-F5344CB8AC3E}">
        <p14:creationId xmlns:p14="http://schemas.microsoft.com/office/powerpoint/2010/main" val="2623134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2736A-8D61-454F-A37E-060B9618C781}"/>
              </a:ext>
            </a:extLst>
          </p:cNvPr>
          <p:cNvSpPr>
            <a:spLocks noGrp="1"/>
          </p:cNvSpPr>
          <p:nvPr>
            <p:ph type="title"/>
          </p:nvPr>
        </p:nvSpPr>
        <p:spPr/>
        <p:txBody>
          <a:bodyPr/>
          <a:lstStyle/>
          <a:p>
            <a:r>
              <a:rPr lang="en-GB" sz="4400" b="0" i="0" u="none" strike="noStrike" baseline="0" dirty="0">
                <a:solidFill>
                  <a:srgbClr val="000000"/>
                </a:solidFill>
              </a:rPr>
              <a:t>Assurance</a:t>
            </a:r>
            <a:endParaRPr lang="en-GB" dirty="0"/>
          </a:p>
        </p:txBody>
      </p:sp>
      <p:sp>
        <p:nvSpPr>
          <p:cNvPr id="3" name="Content Placeholder 2">
            <a:extLst>
              <a:ext uri="{FF2B5EF4-FFF2-40B4-BE49-F238E27FC236}">
                <a16:creationId xmlns:a16="http://schemas.microsoft.com/office/drawing/2014/main" id="{6FC45416-02E8-49FD-87FA-B0E068C4E889}"/>
              </a:ext>
            </a:extLst>
          </p:cNvPr>
          <p:cNvSpPr>
            <a:spLocks noGrp="1"/>
          </p:cNvSpPr>
          <p:nvPr>
            <p:ph idx="1"/>
          </p:nvPr>
        </p:nvSpPr>
        <p:spPr/>
        <p:txBody>
          <a:bodyPr/>
          <a:lstStyle/>
          <a:p>
            <a:r>
              <a:rPr lang="en-GB" sz="2800" spc="-4" dirty="0">
                <a:cs typeface="Times New Roman"/>
              </a:rPr>
              <a:t>Level of trust that </a:t>
            </a:r>
            <a:r>
              <a:rPr lang="en-GB" sz="2800" dirty="0">
                <a:cs typeface="Times New Roman"/>
              </a:rPr>
              <a:t>a </a:t>
            </a:r>
            <a:r>
              <a:rPr lang="en-GB" sz="2800" spc="-4" dirty="0">
                <a:cs typeface="Times New Roman"/>
              </a:rPr>
              <a:t>system or product  conforms to its functional security  specification; </a:t>
            </a:r>
            <a:r>
              <a:rPr lang="en-GB" sz="2800" dirty="0">
                <a:cs typeface="Times New Roman"/>
              </a:rPr>
              <a:t>and does not perform  </a:t>
            </a:r>
            <a:r>
              <a:rPr lang="en-GB" sz="2800" spc="-4" dirty="0">
                <a:cs typeface="Times New Roman"/>
              </a:rPr>
              <a:t>unintended functions that  </a:t>
            </a:r>
            <a:r>
              <a:rPr lang="en-GB" sz="2800" dirty="0">
                <a:cs typeface="Times New Roman"/>
              </a:rPr>
              <a:t>compromise</a:t>
            </a:r>
            <a:r>
              <a:rPr lang="en-GB" sz="2800" spc="-13" dirty="0">
                <a:cs typeface="Times New Roman"/>
              </a:rPr>
              <a:t> </a:t>
            </a:r>
            <a:r>
              <a:rPr lang="en-GB" sz="2800" spc="-4" dirty="0">
                <a:cs typeface="Times New Roman"/>
              </a:rPr>
              <a:t>security</a:t>
            </a:r>
            <a:endParaRPr lang="en-GB" sz="2800" dirty="0">
              <a:cs typeface="Times New Roman"/>
            </a:endParaRPr>
          </a:p>
          <a:p>
            <a:endParaRPr lang="en-GB" dirty="0"/>
          </a:p>
        </p:txBody>
      </p:sp>
    </p:spTree>
    <p:extLst>
      <p:ext uri="{BB962C8B-B14F-4D97-AF65-F5344CB8AC3E}">
        <p14:creationId xmlns:p14="http://schemas.microsoft.com/office/powerpoint/2010/main" val="1503619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B2A29-4229-428E-859E-9B4955D233E1}"/>
              </a:ext>
            </a:extLst>
          </p:cNvPr>
          <p:cNvSpPr>
            <a:spLocks noGrp="1"/>
          </p:cNvSpPr>
          <p:nvPr>
            <p:ph type="title"/>
          </p:nvPr>
        </p:nvSpPr>
        <p:spPr/>
        <p:txBody>
          <a:bodyPr>
            <a:normAutofit/>
          </a:bodyPr>
          <a:lstStyle/>
          <a:p>
            <a:r>
              <a:rPr lang="en-GB" dirty="0">
                <a:solidFill>
                  <a:srgbClr val="000000"/>
                </a:solidFill>
                <a:latin typeface="Arial" panose="020B0604020202020204" pitchFamily="34" charset="0"/>
              </a:rPr>
              <a:t>Application of cyber security concepts to IT infrastructure </a:t>
            </a:r>
            <a:endParaRPr lang="en-GB" dirty="0"/>
          </a:p>
        </p:txBody>
      </p:sp>
      <p:sp>
        <p:nvSpPr>
          <p:cNvPr id="3" name="Content Placeholder 2">
            <a:extLst>
              <a:ext uri="{FF2B5EF4-FFF2-40B4-BE49-F238E27FC236}">
                <a16:creationId xmlns:a16="http://schemas.microsoft.com/office/drawing/2014/main" id="{E25451BC-6B5E-4386-B077-6BF519AA6B43}"/>
              </a:ext>
            </a:extLst>
          </p:cNvPr>
          <p:cNvSpPr>
            <a:spLocks noGrp="1"/>
          </p:cNvSpPr>
          <p:nvPr>
            <p:ph idx="1"/>
          </p:nvPr>
        </p:nvSpPr>
        <p:spPr/>
        <p:txBody>
          <a:bodyPr>
            <a:normAutofit/>
          </a:bodyPr>
          <a:lstStyle/>
          <a:p>
            <a:r>
              <a:rPr lang="en-GB" dirty="0"/>
              <a:t>Cybersecurity is the protection of internet-connected systems such as hardware, software and data from cyber-threats</a:t>
            </a:r>
          </a:p>
        </p:txBody>
      </p:sp>
    </p:spTree>
    <p:extLst>
      <p:ext uri="{BB962C8B-B14F-4D97-AF65-F5344CB8AC3E}">
        <p14:creationId xmlns:p14="http://schemas.microsoft.com/office/powerpoint/2010/main" val="16447860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Hazard</a:t>
            </a:r>
          </a:p>
        </p:txBody>
      </p:sp>
      <p:sp>
        <p:nvSpPr>
          <p:cNvPr id="3" name="Content Placeholder 2"/>
          <p:cNvSpPr>
            <a:spLocks noGrp="1"/>
          </p:cNvSpPr>
          <p:nvPr>
            <p:ph idx="1"/>
          </p:nvPr>
        </p:nvSpPr>
        <p:spPr/>
        <p:txBody>
          <a:bodyPr/>
          <a:lstStyle/>
          <a:p>
            <a:r>
              <a:rPr lang="en-GB" dirty="0"/>
              <a:t>A hazard is any substance, phenomenon or situation, which has the potential to cause disruption or damage to people, their property, their services and their environment</a:t>
            </a:r>
          </a:p>
          <a:p>
            <a:r>
              <a:rPr lang="en-GB" dirty="0"/>
              <a:t>Hazards can be:</a:t>
            </a:r>
          </a:p>
          <a:p>
            <a:pPr lvl="1"/>
            <a:r>
              <a:rPr lang="en-GB" dirty="0"/>
              <a:t>Natural</a:t>
            </a:r>
          </a:p>
          <a:p>
            <a:pPr lvl="1"/>
            <a:r>
              <a:rPr lang="en-GB" dirty="0"/>
              <a:t>Biological</a:t>
            </a:r>
          </a:p>
          <a:p>
            <a:pPr lvl="1"/>
            <a:r>
              <a:rPr lang="en-GB" dirty="0"/>
              <a:t>Technological</a:t>
            </a:r>
          </a:p>
          <a:p>
            <a:pPr lvl="1"/>
            <a:r>
              <a:rPr lang="en-GB" dirty="0"/>
              <a:t>Societal</a:t>
            </a:r>
          </a:p>
        </p:txBody>
      </p:sp>
    </p:spTree>
    <p:extLst>
      <p:ext uri="{BB962C8B-B14F-4D97-AF65-F5344CB8AC3E}">
        <p14:creationId xmlns:p14="http://schemas.microsoft.com/office/powerpoint/2010/main" val="10321041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Vulnerability</a:t>
            </a:r>
          </a:p>
        </p:txBody>
      </p:sp>
      <p:sp>
        <p:nvSpPr>
          <p:cNvPr id="3" name="Content Placeholder 2"/>
          <p:cNvSpPr>
            <a:spLocks noGrp="1"/>
          </p:cNvSpPr>
          <p:nvPr>
            <p:ph idx="1"/>
          </p:nvPr>
        </p:nvSpPr>
        <p:spPr/>
        <p:txBody>
          <a:bodyPr/>
          <a:lstStyle/>
          <a:p>
            <a:r>
              <a:rPr lang="en-GB" dirty="0"/>
              <a:t>The existence of a weakness, design or implementation error that can lead to an unexpected event compromising the security of a system</a:t>
            </a:r>
          </a:p>
          <a:p>
            <a:r>
              <a:rPr lang="en-GB" dirty="0"/>
              <a:t>A concept which describes factors or constraints of an economic, social, physical or geographical nature, which reduce the ability to prepare for and cope with the impact of hazards</a:t>
            </a:r>
          </a:p>
        </p:txBody>
      </p:sp>
    </p:spTree>
    <p:extLst>
      <p:ext uri="{BB962C8B-B14F-4D97-AF65-F5344CB8AC3E}">
        <p14:creationId xmlns:p14="http://schemas.microsoft.com/office/powerpoint/2010/main" val="285490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Categories of Vulnerabilities</a:t>
            </a:r>
          </a:p>
        </p:txBody>
      </p:sp>
      <p:sp>
        <p:nvSpPr>
          <p:cNvPr id="3" name="Content Placeholder 2"/>
          <p:cNvSpPr>
            <a:spLocks noGrp="1"/>
          </p:cNvSpPr>
          <p:nvPr>
            <p:ph idx="1"/>
          </p:nvPr>
        </p:nvSpPr>
        <p:spPr/>
        <p:txBody>
          <a:bodyPr>
            <a:normAutofit fontScale="92500" lnSpcReduction="10000"/>
          </a:bodyPr>
          <a:lstStyle/>
          <a:p>
            <a:r>
              <a:rPr lang="en-GB" dirty="0"/>
              <a:t>Hazard-specific</a:t>
            </a:r>
          </a:p>
          <a:p>
            <a:pPr lvl="1"/>
            <a:r>
              <a:rPr lang="en-GB" dirty="0"/>
              <a:t>a characteristic which makes the element concerned susceptible to the force/s or impact of a hazard</a:t>
            </a:r>
          </a:p>
          <a:p>
            <a:pPr lvl="1"/>
            <a:r>
              <a:rPr lang="en-GB" dirty="0"/>
              <a:t>The geo-physical and locational attributes of the element/s concerned are considered in this category</a:t>
            </a:r>
          </a:p>
          <a:p>
            <a:pPr lvl="1"/>
            <a:r>
              <a:rPr lang="en-GB" dirty="0"/>
              <a:t>Based on the present-knowledge of the distribution and frequency of hazards, a community or country may be threatened by specific hazards</a:t>
            </a:r>
          </a:p>
          <a:p>
            <a:pPr lvl="1"/>
            <a:endParaRPr lang="en-GB" dirty="0"/>
          </a:p>
          <a:p>
            <a:r>
              <a:rPr lang="en-GB" dirty="0"/>
              <a:t>Setting-specific</a:t>
            </a:r>
          </a:p>
          <a:p>
            <a:pPr lvl="1"/>
            <a:r>
              <a:rPr lang="en-GB" dirty="0"/>
              <a:t>This is concerned with the prevailing socio-economic arrangement of the area concerned as to whether it is predominantly rural or urban</a:t>
            </a:r>
          </a:p>
          <a:p>
            <a:pPr lvl="1"/>
            <a:r>
              <a:rPr lang="en-GB" dirty="0"/>
              <a:t>There are inherent setting characteristics that may be common to both as well as exclusive to each which contribute to the general susceptibility of the area</a:t>
            </a:r>
          </a:p>
          <a:p>
            <a:endParaRPr lang="en-GB" dirty="0"/>
          </a:p>
          <a:p>
            <a:endParaRPr lang="en-GB" dirty="0"/>
          </a:p>
        </p:txBody>
      </p:sp>
    </p:spTree>
    <p:extLst>
      <p:ext uri="{BB962C8B-B14F-4D97-AF65-F5344CB8AC3E}">
        <p14:creationId xmlns:p14="http://schemas.microsoft.com/office/powerpoint/2010/main" val="3626873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a:t>
            </a:r>
          </a:p>
        </p:txBody>
      </p:sp>
      <p:sp>
        <p:nvSpPr>
          <p:cNvPr id="3" name="Content Placeholder 2"/>
          <p:cNvSpPr>
            <a:spLocks noGrp="1"/>
          </p:cNvSpPr>
          <p:nvPr>
            <p:ph idx="1"/>
          </p:nvPr>
        </p:nvSpPr>
        <p:spPr/>
        <p:txBody>
          <a:bodyPr/>
          <a:lstStyle/>
          <a:p>
            <a:r>
              <a:rPr lang="en-GB" dirty="0"/>
              <a:t>Risk is the probability that negative consequences may arise when hazards interact with vulnerable areas, people, property, environment</a:t>
            </a:r>
          </a:p>
          <a:p>
            <a:r>
              <a:rPr lang="en-GB" dirty="0"/>
              <a:t>RISK is a concept which describes a potential set of consequences that may arise from a given set of circumstances</a:t>
            </a:r>
          </a:p>
          <a:p>
            <a:endParaRPr lang="en-GB" dirty="0"/>
          </a:p>
        </p:txBody>
      </p:sp>
    </p:spTree>
    <p:extLst>
      <p:ext uri="{BB962C8B-B14F-4D97-AF65-F5344CB8AC3E}">
        <p14:creationId xmlns:p14="http://schemas.microsoft.com/office/powerpoint/2010/main" val="8238721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Concepts of the Risk and its Analysis</a:t>
            </a:r>
          </a:p>
        </p:txBody>
      </p:sp>
      <p:sp>
        <p:nvSpPr>
          <p:cNvPr id="3" name="Content Placeholder 2"/>
          <p:cNvSpPr>
            <a:spLocks noGrp="1"/>
          </p:cNvSpPr>
          <p:nvPr>
            <p:ph idx="1"/>
          </p:nvPr>
        </p:nvSpPr>
        <p:spPr/>
        <p:txBody>
          <a:bodyPr/>
          <a:lstStyle/>
          <a:p>
            <a:endParaRPr lang="en-GB" dirty="0"/>
          </a:p>
        </p:txBody>
      </p:sp>
      <p:sp>
        <p:nvSpPr>
          <p:cNvPr id="4" name="Isosceles Triangle 3"/>
          <p:cNvSpPr/>
          <p:nvPr/>
        </p:nvSpPr>
        <p:spPr>
          <a:xfrm>
            <a:off x="1315453" y="3625516"/>
            <a:ext cx="2221831" cy="1772652"/>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676400" y="3046642"/>
            <a:ext cx="1752531" cy="369332"/>
          </a:xfrm>
          <a:prstGeom prst="rect">
            <a:avLst/>
          </a:prstGeom>
          <a:solidFill>
            <a:schemeClr val="accent5">
              <a:lumMod val="40000"/>
              <a:lumOff val="60000"/>
            </a:schemeClr>
          </a:solidFill>
        </p:spPr>
        <p:txBody>
          <a:bodyPr wrap="none" rtlCol="0">
            <a:spAutoFit/>
          </a:bodyPr>
          <a:lstStyle/>
          <a:p>
            <a:r>
              <a:rPr lang="en-GB" dirty="0"/>
              <a:t>The Risk Triangle</a:t>
            </a:r>
          </a:p>
        </p:txBody>
      </p:sp>
      <p:sp>
        <p:nvSpPr>
          <p:cNvPr id="6" name="TextBox 5"/>
          <p:cNvSpPr txBox="1"/>
          <p:nvPr/>
        </p:nvSpPr>
        <p:spPr>
          <a:xfrm>
            <a:off x="2100376" y="4438998"/>
            <a:ext cx="698971" cy="461665"/>
          </a:xfrm>
          <a:prstGeom prst="rect">
            <a:avLst/>
          </a:prstGeom>
          <a:noFill/>
        </p:spPr>
        <p:txBody>
          <a:bodyPr wrap="square" rtlCol="0">
            <a:spAutoFit/>
          </a:bodyPr>
          <a:lstStyle/>
          <a:p>
            <a:r>
              <a:rPr lang="en-GB" sz="2400" dirty="0"/>
              <a:t>Risk</a:t>
            </a:r>
            <a:endParaRPr lang="en-GB" dirty="0"/>
          </a:p>
        </p:txBody>
      </p:sp>
      <p:sp>
        <p:nvSpPr>
          <p:cNvPr id="7" name="TextBox 6"/>
          <p:cNvSpPr txBox="1"/>
          <p:nvPr/>
        </p:nvSpPr>
        <p:spPr>
          <a:xfrm rot="3443547">
            <a:off x="2579196" y="4142510"/>
            <a:ext cx="1370119" cy="369332"/>
          </a:xfrm>
          <a:prstGeom prst="rect">
            <a:avLst/>
          </a:prstGeom>
          <a:noFill/>
        </p:spPr>
        <p:txBody>
          <a:bodyPr wrap="none" rtlCol="0">
            <a:spAutoFit/>
          </a:bodyPr>
          <a:lstStyle/>
          <a:p>
            <a:r>
              <a:rPr lang="en-GB" dirty="0"/>
              <a:t>Vulnerability</a:t>
            </a:r>
          </a:p>
        </p:txBody>
      </p:sp>
      <p:sp>
        <p:nvSpPr>
          <p:cNvPr id="8" name="TextBox 7"/>
          <p:cNvSpPr txBox="1"/>
          <p:nvPr/>
        </p:nvSpPr>
        <p:spPr>
          <a:xfrm rot="18208837">
            <a:off x="1126325" y="4142510"/>
            <a:ext cx="836511" cy="369332"/>
          </a:xfrm>
          <a:prstGeom prst="rect">
            <a:avLst/>
          </a:prstGeom>
          <a:noFill/>
        </p:spPr>
        <p:txBody>
          <a:bodyPr wrap="none" rtlCol="0">
            <a:spAutoFit/>
          </a:bodyPr>
          <a:lstStyle/>
          <a:p>
            <a:r>
              <a:rPr lang="en-GB" dirty="0"/>
              <a:t>Hazard</a:t>
            </a:r>
          </a:p>
        </p:txBody>
      </p:sp>
      <p:sp>
        <p:nvSpPr>
          <p:cNvPr id="9" name="TextBox 8"/>
          <p:cNvSpPr txBox="1"/>
          <p:nvPr/>
        </p:nvSpPr>
        <p:spPr>
          <a:xfrm>
            <a:off x="1962836" y="5614373"/>
            <a:ext cx="1044068" cy="369332"/>
          </a:xfrm>
          <a:prstGeom prst="rect">
            <a:avLst/>
          </a:prstGeom>
          <a:noFill/>
        </p:spPr>
        <p:txBody>
          <a:bodyPr wrap="none" rtlCol="0">
            <a:spAutoFit/>
          </a:bodyPr>
          <a:lstStyle/>
          <a:p>
            <a:r>
              <a:rPr lang="en-GB" dirty="0"/>
              <a:t>Exposure</a:t>
            </a:r>
          </a:p>
        </p:txBody>
      </p:sp>
      <p:sp>
        <p:nvSpPr>
          <p:cNvPr id="10" name="TextBox 9"/>
          <p:cNvSpPr txBox="1"/>
          <p:nvPr/>
        </p:nvSpPr>
        <p:spPr>
          <a:xfrm>
            <a:off x="5778894" y="2095927"/>
            <a:ext cx="3353419" cy="1477328"/>
          </a:xfrm>
          <a:prstGeom prst="rect">
            <a:avLst/>
          </a:prstGeom>
          <a:solidFill>
            <a:schemeClr val="accent2">
              <a:lumMod val="40000"/>
              <a:lumOff val="60000"/>
            </a:schemeClr>
          </a:solidFill>
        </p:spPr>
        <p:txBody>
          <a:bodyPr wrap="none" rtlCol="0">
            <a:spAutoFit/>
          </a:bodyPr>
          <a:lstStyle/>
          <a:p>
            <a:r>
              <a:rPr lang="en-GB" dirty="0"/>
              <a:t>Risk is a combination of the </a:t>
            </a:r>
          </a:p>
          <a:p>
            <a:r>
              <a:rPr lang="en-GB" dirty="0"/>
              <a:t>interaction of hazard, exposure, </a:t>
            </a:r>
          </a:p>
          <a:p>
            <a:r>
              <a:rPr lang="en-GB" dirty="0"/>
              <a:t>and vulnerability, which can be </a:t>
            </a:r>
          </a:p>
          <a:p>
            <a:r>
              <a:rPr lang="en-GB" dirty="0"/>
              <a:t>represented by the three sides of </a:t>
            </a:r>
          </a:p>
          <a:p>
            <a:r>
              <a:rPr lang="en-GB" dirty="0"/>
              <a:t>a triangle</a:t>
            </a:r>
          </a:p>
        </p:txBody>
      </p:sp>
      <p:sp>
        <p:nvSpPr>
          <p:cNvPr id="11" name="TextBox 10"/>
          <p:cNvSpPr txBox="1"/>
          <p:nvPr/>
        </p:nvSpPr>
        <p:spPr>
          <a:xfrm>
            <a:off x="5778894" y="3985190"/>
            <a:ext cx="3414333" cy="2585323"/>
          </a:xfrm>
          <a:prstGeom prst="rect">
            <a:avLst/>
          </a:prstGeom>
          <a:solidFill>
            <a:schemeClr val="accent5">
              <a:lumMod val="60000"/>
              <a:lumOff val="40000"/>
            </a:schemeClr>
          </a:solidFill>
        </p:spPr>
        <p:txBody>
          <a:bodyPr wrap="none" rtlCol="0">
            <a:spAutoFit/>
          </a:bodyPr>
          <a:lstStyle/>
          <a:p>
            <a:r>
              <a:rPr lang="en-GB" dirty="0"/>
              <a:t>If any one of these sides </a:t>
            </a:r>
          </a:p>
          <a:p>
            <a:r>
              <a:rPr lang="en-GB" dirty="0"/>
              <a:t>increases, the area of the triangle </a:t>
            </a:r>
          </a:p>
          <a:p>
            <a:r>
              <a:rPr lang="en-GB" dirty="0"/>
              <a:t>increases, hence the amount of </a:t>
            </a:r>
          </a:p>
          <a:p>
            <a:r>
              <a:rPr lang="en-GB" dirty="0"/>
              <a:t>risk also increases</a:t>
            </a:r>
          </a:p>
          <a:p>
            <a:endParaRPr lang="en-GB" dirty="0"/>
          </a:p>
          <a:p>
            <a:r>
              <a:rPr lang="en-GB" dirty="0"/>
              <a:t>If any one of the sides reduces, </a:t>
            </a:r>
          </a:p>
          <a:p>
            <a:r>
              <a:rPr lang="en-GB" dirty="0"/>
              <a:t>the risk reduces.</a:t>
            </a:r>
          </a:p>
          <a:p>
            <a:r>
              <a:rPr lang="en-GB" dirty="0"/>
              <a:t>If we can eliminate one side there </a:t>
            </a:r>
          </a:p>
          <a:p>
            <a:r>
              <a:rPr lang="en-GB" dirty="0"/>
              <a:t>is no risk</a:t>
            </a:r>
          </a:p>
        </p:txBody>
      </p:sp>
    </p:spTree>
    <p:extLst>
      <p:ext uri="{BB962C8B-B14F-4D97-AF65-F5344CB8AC3E}">
        <p14:creationId xmlns:p14="http://schemas.microsoft.com/office/powerpoint/2010/main" val="15506179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918578"/>
            <a:ext cx="11590421" cy="1325563"/>
          </a:xfrm>
        </p:spPr>
        <p:txBody>
          <a:bodyPr/>
          <a:lstStyle/>
          <a:p>
            <a:r>
              <a:rPr lang="en-GB" dirty="0"/>
              <a:t>Threat, Hazard and Vulnerability Relationship</a:t>
            </a:r>
          </a:p>
        </p:txBody>
      </p:sp>
      <p:sp>
        <p:nvSpPr>
          <p:cNvPr id="3" name="Content Placeholder 2"/>
          <p:cNvSpPr>
            <a:spLocks noGrp="1"/>
          </p:cNvSpPr>
          <p:nvPr>
            <p:ph idx="1"/>
          </p:nvPr>
        </p:nvSpPr>
        <p:spPr>
          <a:xfrm>
            <a:off x="312821" y="2595646"/>
            <a:ext cx="11590421" cy="4069849"/>
          </a:xfrm>
        </p:spPr>
        <p:txBody>
          <a:bodyPr>
            <a:normAutofit/>
          </a:bodyPr>
          <a:lstStyle/>
          <a:p>
            <a:pPr marL="0" indent="0">
              <a:buNone/>
            </a:pPr>
            <a:endParaRPr lang="en-GB" dirty="0"/>
          </a:p>
        </p:txBody>
      </p:sp>
      <p:sp>
        <p:nvSpPr>
          <p:cNvPr id="7" name="Freeform 6"/>
          <p:cNvSpPr/>
          <p:nvPr/>
        </p:nvSpPr>
        <p:spPr>
          <a:xfrm>
            <a:off x="5304087" y="2819399"/>
            <a:ext cx="3251200" cy="3251200"/>
          </a:xfrm>
          <a:custGeom>
            <a:avLst/>
            <a:gdLst>
              <a:gd name="connsiteX0" fmla="*/ 0 w 3251200"/>
              <a:gd name="connsiteY0" fmla="*/ 1625600 h 3251200"/>
              <a:gd name="connsiteX1" fmla="*/ 1625600 w 3251200"/>
              <a:gd name="connsiteY1" fmla="*/ 0 h 3251200"/>
              <a:gd name="connsiteX2" fmla="*/ 3251200 w 3251200"/>
              <a:gd name="connsiteY2" fmla="*/ 1625600 h 3251200"/>
              <a:gd name="connsiteX3" fmla="*/ 1625600 w 3251200"/>
              <a:gd name="connsiteY3" fmla="*/ 3251200 h 3251200"/>
              <a:gd name="connsiteX4" fmla="*/ 0 w 3251200"/>
              <a:gd name="connsiteY4" fmla="*/ 1625600 h 325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1200" h="3251200">
                <a:moveTo>
                  <a:pt x="0" y="1625600"/>
                </a:moveTo>
                <a:cubicBezTo>
                  <a:pt x="0" y="727806"/>
                  <a:pt x="727806" y="0"/>
                  <a:pt x="1625600" y="0"/>
                </a:cubicBezTo>
                <a:cubicBezTo>
                  <a:pt x="2523394" y="0"/>
                  <a:pt x="3251200" y="727806"/>
                  <a:pt x="3251200" y="1625600"/>
                </a:cubicBezTo>
                <a:cubicBezTo>
                  <a:pt x="3251200" y="2523394"/>
                  <a:pt x="2523394" y="3251200"/>
                  <a:pt x="1625600" y="3251200"/>
                </a:cubicBezTo>
                <a:cubicBezTo>
                  <a:pt x="727806" y="3251200"/>
                  <a:pt x="0" y="2523394"/>
                  <a:pt x="0" y="1625600"/>
                </a:cubicBezTo>
                <a:close/>
              </a:path>
            </a:pathLst>
          </a:custGeom>
          <a:solidFill>
            <a:srgbClr val="FFC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33494" tIns="568960" rIns="433493" bIns="1219200" numCol="1" spcCol="1270" anchor="ctr" anchorCtr="0">
            <a:noAutofit/>
          </a:bodyPr>
          <a:lstStyle/>
          <a:p>
            <a:pPr lvl="1"/>
            <a:endParaRPr lang="en-GB" dirty="0"/>
          </a:p>
          <a:p>
            <a:pPr lvl="1"/>
            <a:endParaRPr lang="en-GB" dirty="0"/>
          </a:p>
          <a:p>
            <a:pPr lvl="2"/>
            <a:endParaRPr lang="en-GB" sz="2000" b="1" dirty="0"/>
          </a:p>
          <a:p>
            <a:pPr lvl="2"/>
            <a:endParaRPr lang="en-GB" sz="2000" b="1" dirty="0"/>
          </a:p>
          <a:p>
            <a:pPr lvl="1" algn="r"/>
            <a:r>
              <a:rPr lang="en-GB" sz="2000" b="1" dirty="0"/>
              <a:t>Vulnerability</a:t>
            </a:r>
          </a:p>
          <a:p>
            <a:pPr lvl="1" algn="r"/>
            <a:r>
              <a:rPr lang="en-GB" dirty="0"/>
              <a:t>People</a:t>
            </a:r>
          </a:p>
          <a:p>
            <a:pPr lvl="1" algn="r"/>
            <a:r>
              <a:rPr lang="en-GB" dirty="0"/>
              <a:t>Property</a:t>
            </a:r>
          </a:p>
          <a:p>
            <a:pPr lvl="1" algn="r"/>
            <a:r>
              <a:rPr lang="en-GB" dirty="0"/>
              <a:t>Essential services</a:t>
            </a:r>
          </a:p>
          <a:p>
            <a:pPr lvl="1" algn="r"/>
            <a:r>
              <a:rPr lang="en-GB" dirty="0"/>
              <a:t>Environment</a:t>
            </a:r>
          </a:p>
          <a:p>
            <a:pPr lvl="1" algn="r"/>
            <a:r>
              <a:rPr lang="en-GB" dirty="0"/>
              <a:t>Economy</a:t>
            </a:r>
          </a:p>
          <a:p>
            <a:pPr lvl="0" algn="ctr" defTabSz="2889250">
              <a:lnSpc>
                <a:spcPct val="90000"/>
              </a:lnSpc>
              <a:spcBef>
                <a:spcPct val="0"/>
              </a:spcBef>
              <a:spcAft>
                <a:spcPct val="35000"/>
              </a:spcAft>
            </a:pPr>
            <a:endParaRPr lang="en-US" sz="6500" kern="1200" dirty="0"/>
          </a:p>
        </p:txBody>
      </p:sp>
      <p:sp>
        <p:nvSpPr>
          <p:cNvPr id="9" name="Freeform 8"/>
          <p:cNvSpPr/>
          <p:nvPr/>
        </p:nvSpPr>
        <p:spPr>
          <a:xfrm>
            <a:off x="3068658" y="2819399"/>
            <a:ext cx="3251200" cy="3251200"/>
          </a:xfrm>
          <a:custGeom>
            <a:avLst/>
            <a:gdLst>
              <a:gd name="connsiteX0" fmla="*/ 0 w 3251200"/>
              <a:gd name="connsiteY0" fmla="*/ 1625600 h 3251200"/>
              <a:gd name="connsiteX1" fmla="*/ 1625600 w 3251200"/>
              <a:gd name="connsiteY1" fmla="*/ 0 h 3251200"/>
              <a:gd name="connsiteX2" fmla="*/ 3251200 w 3251200"/>
              <a:gd name="connsiteY2" fmla="*/ 1625600 h 3251200"/>
              <a:gd name="connsiteX3" fmla="*/ 1625600 w 3251200"/>
              <a:gd name="connsiteY3" fmla="*/ 3251200 h 3251200"/>
              <a:gd name="connsiteX4" fmla="*/ 0 w 3251200"/>
              <a:gd name="connsiteY4" fmla="*/ 1625600 h 325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1200" h="3251200">
                <a:moveTo>
                  <a:pt x="0" y="1625600"/>
                </a:moveTo>
                <a:cubicBezTo>
                  <a:pt x="0" y="727806"/>
                  <a:pt x="727806" y="0"/>
                  <a:pt x="1625600" y="0"/>
                </a:cubicBezTo>
                <a:cubicBezTo>
                  <a:pt x="2523394" y="0"/>
                  <a:pt x="3251200" y="727806"/>
                  <a:pt x="3251200" y="1625600"/>
                </a:cubicBezTo>
                <a:cubicBezTo>
                  <a:pt x="3251200" y="2523394"/>
                  <a:pt x="2523394" y="3251200"/>
                  <a:pt x="1625600" y="3251200"/>
                </a:cubicBezTo>
                <a:cubicBezTo>
                  <a:pt x="727806" y="3251200"/>
                  <a:pt x="0" y="2523394"/>
                  <a:pt x="0" y="1625600"/>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06155" tIns="839893" rIns="994325" bIns="623147" numCol="1" spcCol="1270" anchor="ctr" anchorCtr="0">
            <a:noAutofit/>
          </a:bodyPr>
          <a:lstStyle/>
          <a:p>
            <a:pPr lvl="1"/>
            <a:r>
              <a:rPr lang="en-GB" sz="2000" b="1" dirty="0"/>
              <a:t>Hazard</a:t>
            </a:r>
          </a:p>
          <a:p>
            <a:pPr lvl="1"/>
            <a:r>
              <a:rPr lang="en-GB" dirty="0"/>
              <a:t>Past recurrence intervals</a:t>
            </a:r>
          </a:p>
          <a:p>
            <a:pPr lvl="1"/>
            <a:r>
              <a:rPr lang="en-GB" dirty="0"/>
              <a:t>Future probability</a:t>
            </a:r>
          </a:p>
          <a:p>
            <a:pPr lvl="1"/>
            <a:r>
              <a:rPr lang="en-GB" dirty="0"/>
              <a:t>Speed of onset</a:t>
            </a:r>
          </a:p>
          <a:p>
            <a:pPr lvl="1"/>
            <a:r>
              <a:rPr lang="en-GB" dirty="0"/>
              <a:t>Magnitude</a:t>
            </a:r>
          </a:p>
          <a:p>
            <a:pPr lvl="1"/>
            <a:r>
              <a:rPr lang="en-GB" dirty="0"/>
              <a:t>Duration</a:t>
            </a:r>
          </a:p>
          <a:p>
            <a:pPr lvl="1"/>
            <a:r>
              <a:rPr lang="en-GB" dirty="0"/>
              <a:t>Spatial extent</a:t>
            </a:r>
          </a:p>
          <a:p>
            <a:pPr lvl="1"/>
            <a:r>
              <a:rPr lang="en-GB" dirty="0"/>
              <a:t>Intensity</a:t>
            </a:r>
            <a:endParaRPr lang="en-US" sz="3200" dirty="0"/>
          </a:p>
          <a:p>
            <a:pPr lvl="1"/>
            <a:endParaRPr lang="en-GB" sz="900" dirty="0"/>
          </a:p>
        </p:txBody>
      </p:sp>
      <p:sp>
        <p:nvSpPr>
          <p:cNvPr id="10" name="TextBox 9"/>
          <p:cNvSpPr txBox="1"/>
          <p:nvPr/>
        </p:nvSpPr>
        <p:spPr>
          <a:xfrm>
            <a:off x="5581650" y="4260333"/>
            <a:ext cx="593432" cy="369332"/>
          </a:xfrm>
          <a:prstGeom prst="rect">
            <a:avLst/>
          </a:prstGeom>
          <a:noFill/>
        </p:spPr>
        <p:txBody>
          <a:bodyPr wrap="none" rtlCol="0">
            <a:spAutoFit/>
          </a:bodyPr>
          <a:lstStyle/>
          <a:p>
            <a:r>
              <a:rPr lang="en-GB" dirty="0"/>
              <a:t>RISK</a:t>
            </a:r>
          </a:p>
        </p:txBody>
      </p:sp>
    </p:spTree>
    <p:extLst>
      <p:ext uri="{BB962C8B-B14F-4D97-AF65-F5344CB8AC3E}">
        <p14:creationId xmlns:p14="http://schemas.microsoft.com/office/powerpoint/2010/main" val="3526764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Asymmetric Attacks</a:t>
            </a:r>
          </a:p>
        </p:txBody>
      </p:sp>
      <p:sp>
        <p:nvSpPr>
          <p:cNvPr id="3" name="Content Placeholder 2"/>
          <p:cNvSpPr>
            <a:spLocks noGrp="1"/>
          </p:cNvSpPr>
          <p:nvPr>
            <p:ph idx="1"/>
          </p:nvPr>
        </p:nvSpPr>
        <p:spPr/>
        <p:txBody>
          <a:bodyPr/>
          <a:lstStyle/>
          <a:p>
            <a:r>
              <a:rPr lang="en-GB" dirty="0"/>
              <a:t>Refers to cyberwarfare that bypasses or sabotages a victim’s strengths while targeting their vulnerabilities</a:t>
            </a:r>
          </a:p>
          <a:p>
            <a:r>
              <a:rPr lang="en-GB" dirty="0"/>
              <a:t>Perpetrator has an unfair (asymmetric) advantage over his opponent</a:t>
            </a:r>
          </a:p>
          <a:p>
            <a:r>
              <a:rPr lang="en-GB" dirty="0"/>
              <a:t>Can be impossible to detect</a:t>
            </a:r>
          </a:p>
          <a:p>
            <a:r>
              <a:rPr lang="en-GB" dirty="0"/>
              <a:t>Low cost</a:t>
            </a:r>
          </a:p>
          <a:p>
            <a:r>
              <a:rPr lang="en-GB" dirty="0"/>
              <a:t>Large damage potential</a:t>
            </a:r>
          </a:p>
        </p:txBody>
      </p:sp>
    </p:spTree>
    <p:extLst>
      <p:ext uri="{BB962C8B-B14F-4D97-AF65-F5344CB8AC3E}">
        <p14:creationId xmlns:p14="http://schemas.microsoft.com/office/powerpoint/2010/main" val="44363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Week 1 - Monday</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p:txBody>
          <a:bodyPr>
            <a:normAutofit/>
          </a:bodyPr>
          <a:lstStyle/>
          <a:p>
            <a:r>
              <a:rPr lang="en-GB" sz="1800" b="0" i="0" u="none" strike="noStrike" baseline="0" dirty="0">
                <a:solidFill>
                  <a:srgbClr val="000000"/>
                </a:solidFill>
                <a:latin typeface="Arial" panose="020B0604020202020204" pitchFamily="34" charset="0"/>
              </a:rPr>
              <a:t>Foundations of cyber security, its significance, concepts, threats, vulnerabilities and assurance </a:t>
            </a:r>
          </a:p>
          <a:p>
            <a:r>
              <a:rPr lang="en-GB" sz="1800" b="0" i="0" u="none" strike="noStrike" baseline="0" dirty="0">
                <a:solidFill>
                  <a:srgbClr val="000000"/>
                </a:solidFill>
                <a:latin typeface="Arial" panose="020B0604020202020204" pitchFamily="34" charset="0"/>
              </a:rPr>
              <a:t>Application of cyber security concepts to IT infrastructure </a:t>
            </a:r>
          </a:p>
        </p:txBody>
      </p:sp>
    </p:spTree>
    <p:extLst>
      <p:ext uri="{BB962C8B-B14F-4D97-AF65-F5344CB8AC3E}">
        <p14:creationId xmlns:p14="http://schemas.microsoft.com/office/powerpoint/2010/main" val="6534150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Prevention</a:t>
            </a:r>
          </a:p>
        </p:txBody>
      </p:sp>
      <p:sp>
        <p:nvSpPr>
          <p:cNvPr id="3" name="Content Placeholder 2"/>
          <p:cNvSpPr>
            <a:spLocks noGrp="1"/>
          </p:cNvSpPr>
          <p:nvPr>
            <p:ph idx="1"/>
          </p:nvPr>
        </p:nvSpPr>
        <p:spPr/>
        <p:txBody>
          <a:bodyPr/>
          <a:lstStyle/>
          <a:p>
            <a:r>
              <a:rPr lang="en-GB" dirty="0"/>
              <a:t>Be aware of your own vulnerabilities</a:t>
            </a:r>
          </a:p>
          <a:p>
            <a:r>
              <a:rPr lang="en-GB" dirty="0"/>
              <a:t>Create strategies that address potential weak points in those areas</a:t>
            </a:r>
          </a:p>
          <a:p>
            <a:r>
              <a:rPr lang="en-GB" dirty="0"/>
              <a:t>Asymmetric cyber attacks should be treated as a serious threat</a:t>
            </a:r>
          </a:p>
          <a:p>
            <a:r>
              <a:rPr lang="en-GB" dirty="0"/>
              <a:t>The damage can be detrimental, lack boundaries or borders, and cannot be specifically monitored</a:t>
            </a:r>
          </a:p>
        </p:txBody>
      </p:sp>
    </p:spTree>
    <p:extLst>
      <p:ext uri="{BB962C8B-B14F-4D97-AF65-F5344CB8AC3E}">
        <p14:creationId xmlns:p14="http://schemas.microsoft.com/office/powerpoint/2010/main" val="25259603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Features</a:t>
            </a:r>
          </a:p>
        </p:txBody>
      </p:sp>
      <p:sp>
        <p:nvSpPr>
          <p:cNvPr id="3" name="Content Placeholder 2"/>
          <p:cNvSpPr>
            <a:spLocks noGrp="1"/>
          </p:cNvSpPr>
          <p:nvPr>
            <p:ph idx="1"/>
          </p:nvPr>
        </p:nvSpPr>
        <p:spPr/>
        <p:txBody>
          <a:bodyPr/>
          <a:lstStyle/>
          <a:p>
            <a:r>
              <a:rPr lang="en-GB" dirty="0"/>
              <a:t>Technology: Cyber attacks are unconventional in that technology requires less planning and lower costs</a:t>
            </a:r>
          </a:p>
          <a:p>
            <a:r>
              <a:rPr lang="en-GB" dirty="0"/>
              <a:t>Tactics: The nature of asymmetry makes the plan of attack unfair, uneven, hard to track, and removes any of the victim’s advantages</a:t>
            </a:r>
          </a:p>
          <a:p>
            <a:r>
              <a:rPr lang="en-GB" dirty="0"/>
              <a:t>Exploitation: In order to increase odds for success, asymmetric attackers research their victim’s vulnerabilities and create strategies surrounding them</a:t>
            </a:r>
          </a:p>
          <a:p>
            <a:r>
              <a:rPr lang="en-GB" dirty="0"/>
              <a:t>Impact: Asymmetric cyber attacks are employed to cause as much damage as possible physically and psychologically, including inflicting distress, shock, and confusion</a:t>
            </a:r>
          </a:p>
        </p:txBody>
      </p:sp>
    </p:spTree>
    <p:extLst>
      <p:ext uri="{BB962C8B-B14F-4D97-AF65-F5344CB8AC3E}">
        <p14:creationId xmlns:p14="http://schemas.microsoft.com/office/powerpoint/2010/main" val="13802182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a:t>
            </a:r>
          </a:p>
        </p:txBody>
      </p:sp>
      <p:sp>
        <p:nvSpPr>
          <p:cNvPr id="3" name="Content Placeholder 2"/>
          <p:cNvSpPr>
            <a:spLocks noGrp="1"/>
          </p:cNvSpPr>
          <p:nvPr>
            <p:ph idx="1"/>
          </p:nvPr>
        </p:nvSpPr>
        <p:spPr/>
        <p:txBody>
          <a:bodyPr/>
          <a:lstStyle/>
          <a:p>
            <a:r>
              <a:rPr lang="en-GB" dirty="0"/>
              <a:t>Attack security measures that have been put in place by capitalizing on the weakest link</a:t>
            </a:r>
          </a:p>
          <a:p>
            <a:pPr lvl="1"/>
            <a:r>
              <a:rPr lang="en-GB" dirty="0"/>
              <a:t>firewall </a:t>
            </a:r>
          </a:p>
          <a:p>
            <a:pPr lvl="1"/>
            <a:r>
              <a:rPr lang="en-GB" dirty="0"/>
              <a:t>intrusion detection system</a:t>
            </a:r>
          </a:p>
          <a:p>
            <a:pPr lvl="1"/>
            <a:endParaRPr lang="en-GB" dirty="0"/>
          </a:p>
          <a:p>
            <a:r>
              <a:rPr lang="en-GB" dirty="0"/>
              <a:t>In 2013, the Syrian Electronic Army hacked the Associated Press Twitter account, claiming that President Obama had been injured due to an explosion in the White House</a:t>
            </a:r>
          </a:p>
          <a:p>
            <a:r>
              <a:rPr lang="en-GB" dirty="0"/>
              <a:t>This simple action wreaked havoc as markets and stocks crashed in response to the tweet </a:t>
            </a:r>
          </a:p>
        </p:txBody>
      </p:sp>
    </p:spTree>
    <p:extLst>
      <p:ext uri="{BB962C8B-B14F-4D97-AF65-F5344CB8AC3E}">
        <p14:creationId xmlns:p14="http://schemas.microsoft.com/office/powerpoint/2010/main" val="15515125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3337599" y="475589"/>
            <a:ext cx="1935480" cy="593232"/>
          </a:xfrm>
          <a:prstGeom prst="roundRect">
            <a:avLst>
              <a:gd name="adj" fmla="val 50000"/>
            </a:avLst>
          </a:prstGeom>
          <a:solidFill>
            <a:srgbClr val="92D050">
              <a:alpha val="46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solidFill>
            <a:srgbClr val="92D050">
              <a:alpha val="46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pc="300"/>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2121400" y="260849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8834570" y="400224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Cyber Threats</a:t>
            </a:r>
          </a:p>
          <a:p>
            <a:pPr algn="ctr"/>
            <a:r>
              <a:rPr lang="en-GB" sz="3200" b="1" spc="300" dirty="0">
                <a:solidFill>
                  <a:schemeClr val="bg1"/>
                </a:solidFill>
                <a:latin typeface="EuroStyle" panose="02027200000000000000" pitchFamily="18" charset="0"/>
              </a:rPr>
              <a:t>Week 1</a:t>
            </a:r>
          </a:p>
        </p:txBody>
      </p:sp>
      <p:sp>
        <p:nvSpPr>
          <p:cNvPr id="58" name="TextBox 57">
            <a:extLst>
              <a:ext uri="{FF2B5EF4-FFF2-40B4-BE49-F238E27FC236}">
                <a16:creationId xmlns:a16="http://schemas.microsoft.com/office/drawing/2014/main" id="{DE6C5A3C-32EF-4195-8A42-ECEC36D1B91E}"/>
              </a:ext>
            </a:extLst>
          </p:cNvPr>
          <p:cNvSpPr txBox="1"/>
          <p:nvPr/>
        </p:nvSpPr>
        <p:spPr>
          <a:xfrm>
            <a:off x="3362613" y="541373"/>
            <a:ext cx="1885453" cy="461665"/>
          </a:xfrm>
          <a:prstGeom prst="rect">
            <a:avLst/>
          </a:prstGeom>
          <a:noFill/>
        </p:spPr>
        <p:txBody>
          <a:bodyPr wrap="none" rtlCol="0">
            <a:spAutoFit/>
          </a:bodyPr>
          <a:lstStyle/>
          <a:p>
            <a:r>
              <a:rPr lang="en-GB" sz="2400" b="1" spc="300" dirty="0">
                <a:solidFill>
                  <a:srgbClr val="00B050"/>
                </a:solidFill>
                <a:latin typeface="EuroStyle" panose="02027200000000000000" pitchFamily="18" charset="0"/>
              </a:rPr>
              <a:t>Introduction</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071132" y="1609851"/>
            <a:ext cx="1253869" cy="461665"/>
          </a:xfrm>
          <a:prstGeom prst="rect">
            <a:avLst/>
          </a:prstGeom>
          <a:noFill/>
        </p:spPr>
        <p:txBody>
          <a:bodyPr wrap="none" rtlCol="0">
            <a:spAutoFit/>
          </a:bodyPr>
          <a:lstStyle/>
          <a:p>
            <a:r>
              <a:rPr lang="en-GB" sz="2400" b="1" spc="300" dirty="0">
                <a:solidFill>
                  <a:srgbClr val="00B050"/>
                </a:solidFill>
                <a:latin typeface="EuroStyle" panose="02027200000000000000" pitchFamily="18" charset="0"/>
              </a:rPr>
              <a:t>Monday</a:t>
            </a:r>
            <a:endParaRPr lang="en-GB" b="1" spc="300" dirty="0">
              <a:solidFill>
                <a:srgbClr val="00B050"/>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2415718" y="2674281"/>
            <a:ext cx="1346844"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Tuesday</a:t>
            </a:r>
            <a:endParaRPr lang="en-GB" spc="300" dirty="0">
              <a:solidFill>
                <a:schemeClr val="bg1"/>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8895652" y="4068033"/>
            <a:ext cx="1813317"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Wednesday</a:t>
            </a:r>
            <a:endParaRPr lang="en-GB" spc="300" dirty="0">
              <a:solidFill>
                <a:schemeClr val="bg1"/>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433560" y="5117662"/>
            <a:ext cx="1479892"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Thursday</a:t>
            </a:r>
            <a:endParaRPr lang="en-GB" spc="300" dirty="0">
              <a:solidFill>
                <a:schemeClr val="bg1"/>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8020338" y="6192686"/>
            <a:ext cx="1043876"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Friday</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195660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EACA1-0DF4-4A98-8D77-0E9FDA68D458}"/>
              </a:ext>
            </a:extLst>
          </p:cNvPr>
          <p:cNvSpPr>
            <a:spLocks noGrp="1"/>
          </p:cNvSpPr>
          <p:nvPr>
            <p:ph type="title"/>
          </p:nvPr>
        </p:nvSpPr>
        <p:spPr/>
        <p:txBody>
          <a:bodyPr/>
          <a:lstStyle/>
          <a:p>
            <a:r>
              <a:rPr lang="en-GB" dirty="0">
                <a:solidFill>
                  <a:srgbClr val="000000"/>
                </a:solidFill>
                <a:latin typeface="Arial" panose="020B0604020202020204" pitchFamily="34" charset="0"/>
              </a:rPr>
              <a:t>Foundations of cyber security</a:t>
            </a:r>
            <a:endParaRPr lang="en-GB" dirty="0"/>
          </a:p>
        </p:txBody>
      </p:sp>
      <p:sp>
        <p:nvSpPr>
          <p:cNvPr id="3" name="Content Placeholder 2">
            <a:extLst>
              <a:ext uri="{FF2B5EF4-FFF2-40B4-BE49-F238E27FC236}">
                <a16:creationId xmlns:a16="http://schemas.microsoft.com/office/drawing/2014/main" id="{C9626B1D-67DB-4539-8408-A0C297750193}"/>
              </a:ext>
            </a:extLst>
          </p:cNvPr>
          <p:cNvSpPr>
            <a:spLocks noGrp="1"/>
          </p:cNvSpPr>
          <p:nvPr>
            <p:ph idx="1"/>
          </p:nvPr>
        </p:nvSpPr>
        <p:spPr/>
        <p:txBody>
          <a:bodyPr>
            <a:normAutofit/>
          </a:bodyPr>
          <a:lstStyle/>
          <a:p>
            <a:r>
              <a:rPr lang="en-GB" sz="2800" b="0" i="0" u="none" strike="noStrike" baseline="0" dirty="0">
                <a:solidFill>
                  <a:srgbClr val="000000"/>
                </a:solidFill>
                <a:latin typeface="Arial" panose="020B0604020202020204" pitchFamily="34" charset="0"/>
              </a:rPr>
              <a:t>Significance</a:t>
            </a:r>
          </a:p>
          <a:p>
            <a:r>
              <a:rPr lang="en-GB" sz="2800" b="0" i="0" u="none" strike="noStrike" baseline="0" dirty="0">
                <a:solidFill>
                  <a:srgbClr val="000000"/>
                </a:solidFill>
                <a:latin typeface="Arial" panose="020B0604020202020204" pitchFamily="34" charset="0"/>
              </a:rPr>
              <a:t>Concepts</a:t>
            </a:r>
          </a:p>
          <a:p>
            <a:r>
              <a:rPr lang="en-GB" sz="2800" b="0" i="0" u="none" strike="noStrike" baseline="0" dirty="0">
                <a:solidFill>
                  <a:srgbClr val="000000"/>
                </a:solidFill>
                <a:latin typeface="Arial" panose="020B0604020202020204" pitchFamily="34" charset="0"/>
              </a:rPr>
              <a:t>Threats</a:t>
            </a:r>
          </a:p>
          <a:p>
            <a:r>
              <a:rPr lang="en-GB" sz="2800" b="0" i="0" u="none" strike="noStrike" baseline="0" dirty="0">
                <a:solidFill>
                  <a:srgbClr val="000000"/>
                </a:solidFill>
                <a:latin typeface="Arial" panose="020B0604020202020204" pitchFamily="34" charset="0"/>
              </a:rPr>
              <a:t>Vulnerabilities</a:t>
            </a:r>
          </a:p>
          <a:p>
            <a:r>
              <a:rPr lang="en-GB" sz="2800" b="0" i="0" u="none" strike="noStrike" baseline="0" dirty="0">
                <a:solidFill>
                  <a:srgbClr val="000000"/>
                </a:solidFill>
                <a:latin typeface="Arial" panose="020B0604020202020204" pitchFamily="34" charset="0"/>
              </a:rPr>
              <a:t>Assurance</a:t>
            </a:r>
          </a:p>
          <a:p>
            <a:endParaRPr lang="en-GB" sz="2800" b="0" i="0" u="none" strike="noStrike" baseline="0" dirty="0">
              <a:solidFill>
                <a:srgbClr val="000000"/>
              </a:solidFill>
              <a:latin typeface="Arial" panose="020B0604020202020204" pitchFamily="34" charset="0"/>
            </a:endParaRPr>
          </a:p>
          <a:p>
            <a:endParaRPr lang="en-GB" dirty="0"/>
          </a:p>
        </p:txBody>
      </p:sp>
    </p:spTree>
    <p:extLst>
      <p:ext uri="{BB962C8B-B14F-4D97-AF65-F5344CB8AC3E}">
        <p14:creationId xmlns:p14="http://schemas.microsoft.com/office/powerpoint/2010/main" val="280484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CFF71-7606-4C68-A919-8CE329FA09CB}"/>
              </a:ext>
            </a:extLst>
          </p:cNvPr>
          <p:cNvSpPr>
            <a:spLocks noGrp="1"/>
          </p:cNvSpPr>
          <p:nvPr>
            <p:ph type="title"/>
          </p:nvPr>
        </p:nvSpPr>
        <p:spPr/>
        <p:txBody>
          <a:bodyPr/>
          <a:lstStyle/>
          <a:p>
            <a:r>
              <a:rPr lang="en-GB" dirty="0"/>
              <a:t>Foundations</a:t>
            </a:r>
          </a:p>
        </p:txBody>
      </p:sp>
      <p:sp>
        <p:nvSpPr>
          <p:cNvPr id="3" name="Content Placeholder 2">
            <a:extLst>
              <a:ext uri="{FF2B5EF4-FFF2-40B4-BE49-F238E27FC236}">
                <a16:creationId xmlns:a16="http://schemas.microsoft.com/office/drawing/2014/main" id="{8FB0AAAD-322D-46B9-BBA3-61AC5CB46C7C}"/>
              </a:ext>
            </a:extLst>
          </p:cNvPr>
          <p:cNvSpPr>
            <a:spLocks noGrp="1"/>
          </p:cNvSpPr>
          <p:nvPr>
            <p:ph idx="1"/>
          </p:nvPr>
        </p:nvSpPr>
        <p:spPr/>
        <p:txBody>
          <a:bodyPr>
            <a:normAutofit fontScale="92500" lnSpcReduction="20000"/>
          </a:bodyPr>
          <a:lstStyle/>
          <a:p>
            <a:r>
              <a:rPr lang="en-GB" dirty="0"/>
              <a:t>During the 1960s organisations first started to become more protective of their computers</a:t>
            </a:r>
          </a:p>
          <a:p>
            <a:r>
              <a:rPr lang="en-GB" dirty="0"/>
              <a:t>No internet or network to worry about, so security was largely focused on more physical measures, and preventing access to people with enough knowledge about how to work a computer</a:t>
            </a:r>
          </a:p>
          <a:p>
            <a:r>
              <a:rPr lang="en-GB" dirty="0"/>
              <a:t>In order to do this, passwords and multiple layers of security protection were added to devices</a:t>
            </a:r>
          </a:p>
          <a:p>
            <a:r>
              <a:rPr lang="en-GB" dirty="0"/>
              <a:t>Cyber security began with a research project during the 1970s, on what was then known as the ARPANET (The Advanced Research Projects Agency Network)</a:t>
            </a:r>
          </a:p>
          <a:p>
            <a:r>
              <a:rPr lang="en-GB" dirty="0"/>
              <a:t>A researcher named Bob Thomas created a computer program which was able to move ARPANET's network, leaving a small trail wherever it went</a:t>
            </a:r>
          </a:p>
        </p:txBody>
      </p:sp>
    </p:spTree>
    <p:extLst>
      <p:ext uri="{BB962C8B-B14F-4D97-AF65-F5344CB8AC3E}">
        <p14:creationId xmlns:p14="http://schemas.microsoft.com/office/powerpoint/2010/main" val="67738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632AF-DBAC-4129-8E3F-1D3B6BC791A7}"/>
              </a:ext>
            </a:extLst>
          </p:cNvPr>
          <p:cNvSpPr>
            <a:spLocks noGrp="1"/>
          </p:cNvSpPr>
          <p:nvPr>
            <p:ph type="title"/>
          </p:nvPr>
        </p:nvSpPr>
        <p:spPr/>
        <p:txBody>
          <a:bodyPr/>
          <a:lstStyle/>
          <a:p>
            <a:r>
              <a:rPr lang="en-GB" dirty="0"/>
              <a:t>Foundations</a:t>
            </a:r>
          </a:p>
        </p:txBody>
      </p:sp>
      <p:sp>
        <p:nvSpPr>
          <p:cNvPr id="3" name="Content Placeholder 2">
            <a:extLst>
              <a:ext uri="{FF2B5EF4-FFF2-40B4-BE49-F238E27FC236}">
                <a16:creationId xmlns:a16="http://schemas.microsoft.com/office/drawing/2014/main" id="{8A6F42DC-8E14-46EB-897E-893401D39366}"/>
              </a:ext>
            </a:extLst>
          </p:cNvPr>
          <p:cNvSpPr>
            <a:spLocks noGrp="1"/>
          </p:cNvSpPr>
          <p:nvPr>
            <p:ph idx="1"/>
          </p:nvPr>
        </p:nvSpPr>
        <p:spPr/>
        <p:txBody>
          <a:bodyPr/>
          <a:lstStyle/>
          <a:p>
            <a:r>
              <a:rPr lang="en-GB" dirty="0"/>
              <a:t>He named the program ‘CREEPER’, because of the printed message that was left when travelling across the network: ‘I’M THE CREEPER: CATCH ME IF YOU CAN’</a:t>
            </a:r>
          </a:p>
          <a:p>
            <a:r>
              <a:rPr lang="en-GB" dirty="0"/>
              <a:t>Ray Tomlinson – the man who invented email – later designed a program which took CREEPER to the next level, making it self-replicating and the first ever computer worm</a:t>
            </a:r>
          </a:p>
          <a:p>
            <a:r>
              <a:rPr lang="en-GB" dirty="0"/>
              <a:t>Fortunately, he then wrote another program called Reaper which chased CREEPER and deleted it, providing the first example of antivirus software</a:t>
            </a:r>
          </a:p>
          <a:p>
            <a:endParaRPr lang="en-GB" dirty="0"/>
          </a:p>
        </p:txBody>
      </p:sp>
    </p:spTree>
    <p:extLst>
      <p:ext uri="{BB962C8B-B14F-4D97-AF65-F5344CB8AC3E}">
        <p14:creationId xmlns:p14="http://schemas.microsoft.com/office/powerpoint/2010/main" val="2107996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BBD69-31EB-4BEC-8FFD-A9F15270437A}"/>
              </a:ext>
            </a:extLst>
          </p:cNvPr>
          <p:cNvSpPr>
            <a:spLocks noGrp="1"/>
          </p:cNvSpPr>
          <p:nvPr>
            <p:ph type="title"/>
          </p:nvPr>
        </p:nvSpPr>
        <p:spPr/>
        <p:txBody>
          <a:bodyPr/>
          <a:lstStyle/>
          <a:p>
            <a:r>
              <a:rPr lang="en-GB" dirty="0">
                <a:solidFill>
                  <a:srgbClr val="000000"/>
                </a:solidFill>
                <a:latin typeface="Arial" panose="020B0604020202020204" pitchFamily="34" charset="0"/>
              </a:rPr>
              <a:t>Significance</a:t>
            </a:r>
            <a:endParaRPr lang="en-GB" dirty="0"/>
          </a:p>
        </p:txBody>
      </p:sp>
      <p:graphicFrame>
        <p:nvGraphicFramePr>
          <p:cNvPr id="4" name="Content Placeholder 3">
            <a:extLst>
              <a:ext uri="{FF2B5EF4-FFF2-40B4-BE49-F238E27FC236}">
                <a16:creationId xmlns:a16="http://schemas.microsoft.com/office/drawing/2014/main" id="{1CF70A56-1C63-4C83-BC6C-605B791EA8F7}"/>
              </a:ext>
            </a:extLst>
          </p:cNvPr>
          <p:cNvGraphicFramePr>
            <a:graphicFrameLocks noGrp="1"/>
          </p:cNvGraphicFramePr>
          <p:nvPr>
            <p:ph idx="1"/>
            <p:extLst>
              <p:ext uri="{D42A27DB-BD31-4B8C-83A1-F6EECF244321}">
                <p14:modId xmlns:p14="http://schemas.microsoft.com/office/powerpoint/2010/main" val="2072058583"/>
              </p:ext>
            </p:extLst>
          </p:nvPr>
        </p:nvGraphicFramePr>
        <p:xfrm>
          <a:off x="838200" y="20923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066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20D6AB33-0A89-4B4F-BA80-AFD25234D6CD}"/>
                                            </p:graphicEl>
                                          </p:spTgt>
                                        </p:tgtEl>
                                        <p:attrNameLst>
                                          <p:attrName>style.visibility</p:attrName>
                                        </p:attrNameLst>
                                      </p:cBhvr>
                                      <p:to>
                                        <p:strVal val="visible"/>
                                      </p:to>
                                    </p:set>
                                    <p:animEffect transition="in" filter="wipe(left)">
                                      <p:cBhvr>
                                        <p:cTn id="7" dur="500"/>
                                        <p:tgtEl>
                                          <p:spTgt spid="4">
                                            <p:graphicEl>
                                              <a:dgm id="{20D6AB33-0A89-4B4F-BA80-AFD25234D6C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5D985BB8-28E2-443D-BDA5-23C9192A5300}"/>
                                            </p:graphicEl>
                                          </p:spTgt>
                                        </p:tgtEl>
                                        <p:attrNameLst>
                                          <p:attrName>style.visibility</p:attrName>
                                        </p:attrNameLst>
                                      </p:cBhvr>
                                      <p:to>
                                        <p:strVal val="visible"/>
                                      </p:to>
                                    </p:set>
                                    <p:animEffect transition="in" filter="wipe(left)">
                                      <p:cBhvr>
                                        <p:cTn id="12" dur="500"/>
                                        <p:tgtEl>
                                          <p:spTgt spid="4">
                                            <p:graphicEl>
                                              <a:dgm id="{5D985BB8-28E2-443D-BDA5-23C9192A530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100000">
              <a:schemeClr val="bg1">
                <a:lumMod val="6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025738-B01E-4CB9-99F8-192621B84369}"/>
              </a:ext>
            </a:extLst>
          </p:cNvPr>
          <p:cNvSpPr/>
          <p:nvPr/>
        </p:nvSpPr>
        <p:spPr>
          <a:xfrm>
            <a:off x="3318735" y="686359"/>
            <a:ext cx="5416387" cy="6171641"/>
          </a:xfrm>
          <a:custGeom>
            <a:avLst/>
            <a:gdLst>
              <a:gd name="connsiteX0" fmla="*/ 0 w 385482"/>
              <a:gd name="connsiteY0" fmla="*/ 0 h 5871883"/>
              <a:gd name="connsiteX1" fmla="*/ 385482 w 385482"/>
              <a:gd name="connsiteY1" fmla="*/ 0 h 5871883"/>
              <a:gd name="connsiteX2" fmla="*/ 385482 w 385482"/>
              <a:gd name="connsiteY2" fmla="*/ 5871883 h 5871883"/>
              <a:gd name="connsiteX3" fmla="*/ 0 w 385482"/>
              <a:gd name="connsiteY3" fmla="*/ 5871883 h 5871883"/>
              <a:gd name="connsiteX4" fmla="*/ 0 w 385482"/>
              <a:gd name="connsiteY4" fmla="*/ 0 h 5871883"/>
              <a:gd name="connsiteX0" fmla="*/ 8965 w 394447"/>
              <a:gd name="connsiteY0" fmla="*/ 0 h 5871883"/>
              <a:gd name="connsiteX1" fmla="*/ 394447 w 394447"/>
              <a:gd name="connsiteY1" fmla="*/ 0 h 5871883"/>
              <a:gd name="connsiteX2" fmla="*/ 394447 w 394447"/>
              <a:gd name="connsiteY2" fmla="*/ 5871883 h 5871883"/>
              <a:gd name="connsiteX3" fmla="*/ 8965 w 394447"/>
              <a:gd name="connsiteY3" fmla="*/ 5871883 h 5871883"/>
              <a:gd name="connsiteX4" fmla="*/ 0 w 394447"/>
              <a:gd name="connsiteY4" fmla="*/ 1039906 h 5871883"/>
              <a:gd name="connsiteX5" fmla="*/ 8965 w 394447"/>
              <a:gd name="connsiteY5" fmla="*/ 0 h 5871883"/>
              <a:gd name="connsiteX0" fmla="*/ 8965 w 394448"/>
              <a:gd name="connsiteY0" fmla="*/ 0 h 5871883"/>
              <a:gd name="connsiteX1" fmla="*/ 394447 w 394448"/>
              <a:gd name="connsiteY1" fmla="*/ 0 h 5871883"/>
              <a:gd name="connsiteX2" fmla="*/ 394448 w 394448"/>
              <a:gd name="connsiteY2" fmla="*/ 1048871 h 5871883"/>
              <a:gd name="connsiteX3" fmla="*/ 394447 w 394448"/>
              <a:gd name="connsiteY3" fmla="*/ 5871883 h 5871883"/>
              <a:gd name="connsiteX4" fmla="*/ 8965 w 394448"/>
              <a:gd name="connsiteY4" fmla="*/ 5871883 h 5871883"/>
              <a:gd name="connsiteX5" fmla="*/ 0 w 394448"/>
              <a:gd name="connsiteY5" fmla="*/ 1039906 h 5871883"/>
              <a:gd name="connsiteX6" fmla="*/ 8965 w 394448"/>
              <a:gd name="connsiteY6" fmla="*/ 0 h 5871883"/>
              <a:gd name="connsiteX0" fmla="*/ 31359 w 416842"/>
              <a:gd name="connsiteY0" fmla="*/ 0 h 5871883"/>
              <a:gd name="connsiteX1" fmla="*/ 416841 w 416842"/>
              <a:gd name="connsiteY1" fmla="*/ 0 h 5871883"/>
              <a:gd name="connsiteX2" fmla="*/ 416842 w 416842"/>
              <a:gd name="connsiteY2" fmla="*/ 1048871 h 5871883"/>
              <a:gd name="connsiteX3" fmla="*/ 416841 w 416842"/>
              <a:gd name="connsiteY3" fmla="*/ 5871883 h 5871883"/>
              <a:gd name="connsiteX4" fmla="*/ 31359 w 416842"/>
              <a:gd name="connsiteY4" fmla="*/ 5871883 h 5871883"/>
              <a:gd name="connsiteX5" fmla="*/ 22394 w 416842"/>
              <a:gd name="connsiteY5" fmla="*/ 1801906 h 5871883"/>
              <a:gd name="connsiteX6" fmla="*/ 22394 w 416842"/>
              <a:gd name="connsiteY6" fmla="*/ 1039906 h 5871883"/>
              <a:gd name="connsiteX7" fmla="*/ 31359 w 416842"/>
              <a:gd name="connsiteY7" fmla="*/ 0 h 5871883"/>
              <a:gd name="connsiteX0" fmla="*/ 31359 w 448579"/>
              <a:gd name="connsiteY0" fmla="*/ 0 h 5871883"/>
              <a:gd name="connsiteX1" fmla="*/ 416841 w 448579"/>
              <a:gd name="connsiteY1" fmla="*/ 0 h 5871883"/>
              <a:gd name="connsiteX2" fmla="*/ 416842 w 448579"/>
              <a:gd name="connsiteY2" fmla="*/ 1048871 h 5871883"/>
              <a:gd name="connsiteX3" fmla="*/ 425806 w 448579"/>
              <a:gd name="connsiteY3" fmla="*/ 1792941 h 5871883"/>
              <a:gd name="connsiteX4" fmla="*/ 416841 w 448579"/>
              <a:gd name="connsiteY4" fmla="*/ 5871883 h 5871883"/>
              <a:gd name="connsiteX5" fmla="*/ 31359 w 448579"/>
              <a:gd name="connsiteY5" fmla="*/ 5871883 h 5871883"/>
              <a:gd name="connsiteX6" fmla="*/ 22394 w 448579"/>
              <a:gd name="connsiteY6" fmla="*/ 1801906 h 5871883"/>
              <a:gd name="connsiteX7" fmla="*/ 22394 w 448579"/>
              <a:gd name="connsiteY7" fmla="*/ 1039906 h 5871883"/>
              <a:gd name="connsiteX8" fmla="*/ 31359 w 448579"/>
              <a:gd name="connsiteY8" fmla="*/ 0 h 5871883"/>
              <a:gd name="connsiteX0" fmla="*/ 31359 w 448579"/>
              <a:gd name="connsiteY0" fmla="*/ 0 h 5871883"/>
              <a:gd name="connsiteX1" fmla="*/ 416841 w 448579"/>
              <a:gd name="connsiteY1" fmla="*/ 0 h 5871883"/>
              <a:gd name="connsiteX2" fmla="*/ 416842 w 448579"/>
              <a:gd name="connsiteY2" fmla="*/ 1048871 h 5871883"/>
              <a:gd name="connsiteX3" fmla="*/ 425806 w 448579"/>
              <a:gd name="connsiteY3" fmla="*/ 1792941 h 5871883"/>
              <a:gd name="connsiteX4" fmla="*/ 416841 w 448579"/>
              <a:gd name="connsiteY4" fmla="*/ 5871883 h 5871883"/>
              <a:gd name="connsiteX5" fmla="*/ 31359 w 448579"/>
              <a:gd name="connsiteY5" fmla="*/ 5871883 h 5871883"/>
              <a:gd name="connsiteX6" fmla="*/ 22394 w 448579"/>
              <a:gd name="connsiteY6" fmla="*/ 2528047 h 5871883"/>
              <a:gd name="connsiteX7" fmla="*/ 22394 w 448579"/>
              <a:gd name="connsiteY7" fmla="*/ 1801906 h 5871883"/>
              <a:gd name="connsiteX8" fmla="*/ 22394 w 448579"/>
              <a:gd name="connsiteY8" fmla="*/ 1039906 h 5871883"/>
              <a:gd name="connsiteX9" fmla="*/ 31359 w 448579"/>
              <a:gd name="connsiteY9" fmla="*/ 0 h 5871883"/>
              <a:gd name="connsiteX0" fmla="*/ 31359 w 451767"/>
              <a:gd name="connsiteY0" fmla="*/ 0 h 5871883"/>
              <a:gd name="connsiteX1" fmla="*/ 416841 w 451767"/>
              <a:gd name="connsiteY1" fmla="*/ 0 h 5871883"/>
              <a:gd name="connsiteX2" fmla="*/ 416842 w 451767"/>
              <a:gd name="connsiteY2" fmla="*/ 1048871 h 5871883"/>
              <a:gd name="connsiteX3" fmla="*/ 425806 w 451767"/>
              <a:gd name="connsiteY3" fmla="*/ 1792941 h 5871883"/>
              <a:gd name="connsiteX4" fmla="*/ 434771 w 451767"/>
              <a:gd name="connsiteY4" fmla="*/ 2528047 h 5871883"/>
              <a:gd name="connsiteX5" fmla="*/ 416841 w 451767"/>
              <a:gd name="connsiteY5" fmla="*/ 5871883 h 5871883"/>
              <a:gd name="connsiteX6" fmla="*/ 31359 w 451767"/>
              <a:gd name="connsiteY6" fmla="*/ 5871883 h 5871883"/>
              <a:gd name="connsiteX7" fmla="*/ 22394 w 451767"/>
              <a:gd name="connsiteY7" fmla="*/ 2528047 h 5871883"/>
              <a:gd name="connsiteX8" fmla="*/ 22394 w 451767"/>
              <a:gd name="connsiteY8" fmla="*/ 1801906 h 5871883"/>
              <a:gd name="connsiteX9" fmla="*/ 22394 w 451767"/>
              <a:gd name="connsiteY9" fmla="*/ 1039906 h 5871883"/>
              <a:gd name="connsiteX10" fmla="*/ 31359 w 451767"/>
              <a:gd name="connsiteY10" fmla="*/ 0 h 5871883"/>
              <a:gd name="connsiteX0" fmla="*/ 34926 w 455334"/>
              <a:gd name="connsiteY0" fmla="*/ 0 h 5871883"/>
              <a:gd name="connsiteX1" fmla="*/ 420408 w 455334"/>
              <a:gd name="connsiteY1" fmla="*/ 0 h 5871883"/>
              <a:gd name="connsiteX2" fmla="*/ 420409 w 455334"/>
              <a:gd name="connsiteY2" fmla="*/ 1048871 h 5871883"/>
              <a:gd name="connsiteX3" fmla="*/ 429373 w 455334"/>
              <a:gd name="connsiteY3" fmla="*/ 1792941 h 5871883"/>
              <a:gd name="connsiteX4" fmla="*/ 438338 w 455334"/>
              <a:gd name="connsiteY4" fmla="*/ 2528047 h 5871883"/>
              <a:gd name="connsiteX5" fmla="*/ 420408 w 455334"/>
              <a:gd name="connsiteY5" fmla="*/ 5871883 h 5871883"/>
              <a:gd name="connsiteX6" fmla="*/ 34926 w 455334"/>
              <a:gd name="connsiteY6" fmla="*/ 5871883 h 5871883"/>
              <a:gd name="connsiteX7" fmla="*/ 16996 w 455334"/>
              <a:gd name="connsiteY7" fmla="*/ 3576918 h 5871883"/>
              <a:gd name="connsiteX8" fmla="*/ 25961 w 455334"/>
              <a:gd name="connsiteY8" fmla="*/ 2528047 h 5871883"/>
              <a:gd name="connsiteX9" fmla="*/ 25961 w 455334"/>
              <a:gd name="connsiteY9" fmla="*/ 1801906 h 5871883"/>
              <a:gd name="connsiteX10" fmla="*/ 25961 w 455334"/>
              <a:gd name="connsiteY10" fmla="*/ 1039906 h 5871883"/>
              <a:gd name="connsiteX11" fmla="*/ 34926 w 455334"/>
              <a:gd name="connsiteY11" fmla="*/ 0 h 5871883"/>
              <a:gd name="connsiteX0" fmla="*/ 34926 w 463553"/>
              <a:gd name="connsiteY0" fmla="*/ 0 h 5871883"/>
              <a:gd name="connsiteX1" fmla="*/ 420408 w 463553"/>
              <a:gd name="connsiteY1" fmla="*/ 0 h 5871883"/>
              <a:gd name="connsiteX2" fmla="*/ 420409 w 463553"/>
              <a:gd name="connsiteY2" fmla="*/ 1048871 h 5871883"/>
              <a:gd name="connsiteX3" fmla="*/ 429373 w 463553"/>
              <a:gd name="connsiteY3" fmla="*/ 1792941 h 5871883"/>
              <a:gd name="connsiteX4" fmla="*/ 438338 w 463553"/>
              <a:gd name="connsiteY4" fmla="*/ 2528047 h 5871883"/>
              <a:gd name="connsiteX5" fmla="*/ 456267 w 463553"/>
              <a:gd name="connsiteY5" fmla="*/ 3567953 h 5871883"/>
              <a:gd name="connsiteX6" fmla="*/ 420408 w 463553"/>
              <a:gd name="connsiteY6" fmla="*/ 5871883 h 5871883"/>
              <a:gd name="connsiteX7" fmla="*/ 34926 w 463553"/>
              <a:gd name="connsiteY7" fmla="*/ 5871883 h 5871883"/>
              <a:gd name="connsiteX8" fmla="*/ 16996 w 463553"/>
              <a:gd name="connsiteY8" fmla="*/ 3576918 h 5871883"/>
              <a:gd name="connsiteX9" fmla="*/ 25961 w 463553"/>
              <a:gd name="connsiteY9" fmla="*/ 2528047 h 5871883"/>
              <a:gd name="connsiteX10" fmla="*/ 25961 w 463553"/>
              <a:gd name="connsiteY10" fmla="*/ 1801906 h 5871883"/>
              <a:gd name="connsiteX11" fmla="*/ 25961 w 463553"/>
              <a:gd name="connsiteY11" fmla="*/ 1039906 h 5871883"/>
              <a:gd name="connsiteX12" fmla="*/ 34926 w 463553"/>
              <a:gd name="connsiteY12" fmla="*/ 0 h 5871883"/>
              <a:gd name="connsiteX0" fmla="*/ 2644588 w 3073215"/>
              <a:gd name="connsiteY0" fmla="*/ 0 h 5871883"/>
              <a:gd name="connsiteX1" fmla="*/ 3030070 w 3073215"/>
              <a:gd name="connsiteY1" fmla="*/ 0 h 5871883"/>
              <a:gd name="connsiteX2" fmla="*/ 3030071 w 3073215"/>
              <a:gd name="connsiteY2" fmla="*/ 1048871 h 5871883"/>
              <a:gd name="connsiteX3" fmla="*/ 3039035 w 3073215"/>
              <a:gd name="connsiteY3" fmla="*/ 1792941 h 5871883"/>
              <a:gd name="connsiteX4" fmla="*/ 3048000 w 3073215"/>
              <a:gd name="connsiteY4" fmla="*/ 2528047 h 5871883"/>
              <a:gd name="connsiteX5" fmla="*/ 3065929 w 3073215"/>
              <a:gd name="connsiteY5" fmla="*/ 3567953 h 5871883"/>
              <a:gd name="connsiteX6" fmla="*/ 3030070 w 3073215"/>
              <a:gd name="connsiteY6" fmla="*/ 5871883 h 5871883"/>
              <a:gd name="connsiteX7" fmla="*/ 2644588 w 3073215"/>
              <a:gd name="connsiteY7" fmla="*/ 5871883 h 5871883"/>
              <a:gd name="connsiteX8" fmla="*/ 0 w 3073215"/>
              <a:gd name="connsiteY8" fmla="*/ 4087906 h 5871883"/>
              <a:gd name="connsiteX9" fmla="*/ 2635623 w 3073215"/>
              <a:gd name="connsiteY9" fmla="*/ 2528047 h 5871883"/>
              <a:gd name="connsiteX10" fmla="*/ 2635623 w 3073215"/>
              <a:gd name="connsiteY10" fmla="*/ 1801906 h 5871883"/>
              <a:gd name="connsiteX11" fmla="*/ 2635623 w 3073215"/>
              <a:gd name="connsiteY11" fmla="*/ 1039906 h 5871883"/>
              <a:gd name="connsiteX12" fmla="*/ 2644588 w 3073215"/>
              <a:gd name="connsiteY12" fmla="*/ 0 h 5871883"/>
              <a:gd name="connsiteX0" fmla="*/ 2644588 w 3073215"/>
              <a:gd name="connsiteY0" fmla="*/ 0 h 5871883"/>
              <a:gd name="connsiteX1" fmla="*/ 3030070 w 3073215"/>
              <a:gd name="connsiteY1" fmla="*/ 0 h 5871883"/>
              <a:gd name="connsiteX2" fmla="*/ 3030071 w 3073215"/>
              <a:gd name="connsiteY2" fmla="*/ 1048871 h 5871883"/>
              <a:gd name="connsiteX3" fmla="*/ 3039035 w 3073215"/>
              <a:gd name="connsiteY3" fmla="*/ 1792941 h 5871883"/>
              <a:gd name="connsiteX4" fmla="*/ 3048000 w 3073215"/>
              <a:gd name="connsiteY4" fmla="*/ 2528047 h 5871883"/>
              <a:gd name="connsiteX5" fmla="*/ 3065929 w 3073215"/>
              <a:gd name="connsiteY5" fmla="*/ 3567953 h 5871883"/>
              <a:gd name="connsiteX6" fmla="*/ 3030070 w 3073215"/>
              <a:gd name="connsiteY6" fmla="*/ 5871883 h 5871883"/>
              <a:gd name="connsiteX7" fmla="*/ 2644588 w 3073215"/>
              <a:gd name="connsiteY7" fmla="*/ 5871883 h 5871883"/>
              <a:gd name="connsiteX8" fmla="*/ 0 w 3073215"/>
              <a:gd name="connsiteY8" fmla="*/ 4087906 h 5871883"/>
              <a:gd name="connsiteX9" fmla="*/ 2635623 w 3073215"/>
              <a:gd name="connsiteY9" fmla="*/ 2528047 h 5871883"/>
              <a:gd name="connsiteX10" fmla="*/ 2635623 w 3073215"/>
              <a:gd name="connsiteY10" fmla="*/ 1801906 h 5871883"/>
              <a:gd name="connsiteX11" fmla="*/ 2635623 w 3073215"/>
              <a:gd name="connsiteY11" fmla="*/ 1039906 h 5871883"/>
              <a:gd name="connsiteX12" fmla="*/ 2644588 w 3073215"/>
              <a:gd name="connsiteY12" fmla="*/ 0 h 5871883"/>
              <a:gd name="connsiteX0" fmla="*/ 2644588 w 3073215"/>
              <a:gd name="connsiteY0" fmla="*/ 0 h 5871883"/>
              <a:gd name="connsiteX1" fmla="*/ 3030070 w 3073215"/>
              <a:gd name="connsiteY1" fmla="*/ 0 h 5871883"/>
              <a:gd name="connsiteX2" fmla="*/ 3030071 w 3073215"/>
              <a:gd name="connsiteY2" fmla="*/ 1048871 h 5871883"/>
              <a:gd name="connsiteX3" fmla="*/ 3039035 w 3073215"/>
              <a:gd name="connsiteY3" fmla="*/ 1792941 h 5871883"/>
              <a:gd name="connsiteX4" fmla="*/ 3048000 w 3073215"/>
              <a:gd name="connsiteY4" fmla="*/ 2528047 h 5871883"/>
              <a:gd name="connsiteX5" fmla="*/ 3065929 w 3073215"/>
              <a:gd name="connsiteY5" fmla="*/ 3567953 h 5871883"/>
              <a:gd name="connsiteX6" fmla="*/ 3030070 w 3073215"/>
              <a:gd name="connsiteY6" fmla="*/ 5871883 h 5871883"/>
              <a:gd name="connsiteX7" fmla="*/ 2644588 w 3073215"/>
              <a:gd name="connsiteY7" fmla="*/ 5871883 h 5871883"/>
              <a:gd name="connsiteX8" fmla="*/ 0 w 3073215"/>
              <a:gd name="connsiteY8" fmla="*/ 4087906 h 5871883"/>
              <a:gd name="connsiteX9" fmla="*/ 2635623 w 3073215"/>
              <a:gd name="connsiteY9" fmla="*/ 2528047 h 5871883"/>
              <a:gd name="connsiteX10" fmla="*/ 2635623 w 3073215"/>
              <a:gd name="connsiteY10" fmla="*/ 1801906 h 5871883"/>
              <a:gd name="connsiteX11" fmla="*/ 2635623 w 3073215"/>
              <a:gd name="connsiteY11" fmla="*/ 1039906 h 5871883"/>
              <a:gd name="connsiteX12" fmla="*/ 2644588 w 3073215"/>
              <a:gd name="connsiteY12" fmla="*/ 0 h 5871883"/>
              <a:gd name="connsiteX0" fmla="*/ 2644588 w 3073215"/>
              <a:gd name="connsiteY0" fmla="*/ 0 h 5871883"/>
              <a:gd name="connsiteX1" fmla="*/ 3030070 w 3073215"/>
              <a:gd name="connsiteY1" fmla="*/ 0 h 5871883"/>
              <a:gd name="connsiteX2" fmla="*/ 3030071 w 3073215"/>
              <a:gd name="connsiteY2" fmla="*/ 1048871 h 5871883"/>
              <a:gd name="connsiteX3" fmla="*/ 3039035 w 3073215"/>
              <a:gd name="connsiteY3" fmla="*/ 1792941 h 5871883"/>
              <a:gd name="connsiteX4" fmla="*/ 3048000 w 3073215"/>
              <a:gd name="connsiteY4" fmla="*/ 2528047 h 5871883"/>
              <a:gd name="connsiteX5" fmla="*/ 3065929 w 3073215"/>
              <a:gd name="connsiteY5" fmla="*/ 3567953 h 5871883"/>
              <a:gd name="connsiteX6" fmla="*/ 3030070 w 3073215"/>
              <a:gd name="connsiteY6" fmla="*/ 5871883 h 5871883"/>
              <a:gd name="connsiteX7" fmla="*/ 2644588 w 3073215"/>
              <a:gd name="connsiteY7" fmla="*/ 5871883 h 5871883"/>
              <a:gd name="connsiteX8" fmla="*/ 0 w 3073215"/>
              <a:gd name="connsiteY8" fmla="*/ 4087906 h 5871883"/>
              <a:gd name="connsiteX9" fmla="*/ 2635623 w 3073215"/>
              <a:gd name="connsiteY9" fmla="*/ 2528047 h 5871883"/>
              <a:gd name="connsiteX10" fmla="*/ 2635623 w 3073215"/>
              <a:gd name="connsiteY10" fmla="*/ 1801906 h 5871883"/>
              <a:gd name="connsiteX11" fmla="*/ 2635623 w 3073215"/>
              <a:gd name="connsiteY11" fmla="*/ 1039906 h 5871883"/>
              <a:gd name="connsiteX12" fmla="*/ 2644588 w 3073215"/>
              <a:gd name="connsiteY12" fmla="*/ 0 h 5871883"/>
              <a:gd name="connsiteX0" fmla="*/ 2644588 w 3076644"/>
              <a:gd name="connsiteY0" fmla="*/ 0 h 5871883"/>
              <a:gd name="connsiteX1" fmla="*/ 3030070 w 3076644"/>
              <a:gd name="connsiteY1" fmla="*/ 0 h 5871883"/>
              <a:gd name="connsiteX2" fmla="*/ 3030071 w 3076644"/>
              <a:gd name="connsiteY2" fmla="*/ 1048871 h 5871883"/>
              <a:gd name="connsiteX3" fmla="*/ 3039035 w 3076644"/>
              <a:gd name="connsiteY3" fmla="*/ 1792941 h 5871883"/>
              <a:gd name="connsiteX4" fmla="*/ 3048000 w 3076644"/>
              <a:gd name="connsiteY4" fmla="*/ 2528047 h 5871883"/>
              <a:gd name="connsiteX5" fmla="*/ 3065929 w 3076644"/>
              <a:gd name="connsiteY5" fmla="*/ 3567953 h 5871883"/>
              <a:gd name="connsiteX6" fmla="*/ 3030070 w 3076644"/>
              <a:gd name="connsiteY6" fmla="*/ 5871883 h 5871883"/>
              <a:gd name="connsiteX7" fmla="*/ 2644588 w 3076644"/>
              <a:gd name="connsiteY7" fmla="*/ 5871883 h 5871883"/>
              <a:gd name="connsiteX8" fmla="*/ 0 w 3076644"/>
              <a:gd name="connsiteY8" fmla="*/ 4087906 h 5871883"/>
              <a:gd name="connsiteX9" fmla="*/ 2635623 w 3076644"/>
              <a:gd name="connsiteY9" fmla="*/ 2528047 h 5871883"/>
              <a:gd name="connsiteX10" fmla="*/ 2635623 w 3076644"/>
              <a:gd name="connsiteY10" fmla="*/ 1801906 h 5871883"/>
              <a:gd name="connsiteX11" fmla="*/ 2635623 w 3076644"/>
              <a:gd name="connsiteY11" fmla="*/ 1039906 h 5871883"/>
              <a:gd name="connsiteX12" fmla="*/ 2644588 w 3076644"/>
              <a:gd name="connsiteY12" fmla="*/ 0 h 5871883"/>
              <a:gd name="connsiteX0" fmla="*/ 2644588 w 3048195"/>
              <a:gd name="connsiteY0" fmla="*/ 0 h 5871883"/>
              <a:gd name="connsiteX1" fmla="*/ 3030070 w 3048195"/>
              <a:gd name="connsiteY1" fmla="*/ 0 h 5871883"/>
              <a:gd name="connsiteX2" fmla="*/ 3030071 w 3048195"/>
              <a:gd name="connsiteY2" fmla="*/ 1048871 h 5871883"/>
              <a:gd name="connsiteX3" fmla="*/ 3039035 w 3048195"/>
              <a:gd name="connsiteY3" fmla="*/ 1792941 h 5871883"/>
              <a:gd name="connsiteX4" fmla="*/ 3048000 w 3048195"/>
              <a:gd name="connsiteY4" fmla="*/ 2528047 h 5871883"/>
              <a:gd name="connsiteX5" fmla="*/ 510988 w 3048195"/>
              <a:gd name="connsiteY5" fmla="*/ 4087906 h 5871883"/>
              <a:gd name="connsiteX6" fmla="*/ 3030070 w 3048195"/>
              <a:gd name="connsiteY6" fmla="*/ 5871883 h 5871883"/>
              <a:gd name="connsiteX7" fmla="*/ 2644588 w 3048195"/>
              <a:gd name="connsiteY7" fmla="*/ 5871883 h 5871883"/>
              <a:gd name="connsiteX8" fmla="*/ 0 w 3048195"/>
              <a:gd name="connsiteY8" fmla="*/ 4087906 h 5871883"/>
              <a:gd name="connsiteX9" fmla="*/ 2635623 w 3048195"/>
              <a:gd name="connsiteY9" fmla="*/ 2528047 h 5871883"/>
              <a:gd name="connsiteX10" fmla="*/ 2635623 w 3048195"/>
              <a:gd name="connsiteY10" fmla="*/ 1801906 h 5871883"/>
              <a:gd name="connsiteX11" fmla="*/ 2635623 w 3048195"/>
              <a:gd name="connsiteY11" fmla="*/ 1039906 h 5871883"/>
              <a:gd name="connsiteX12" fmla="*/ 2644588 w 3048195"/>
              <a:gd name="connsiteY12" fmla="*/ 0 h 5871883"/>
              <a:gd name="connsiteX0" fmla="*/ 2644588 w 3040760"/>
              <a:gd name="connsiteY0" fmla="*/ 0 h 5871883"/>
              <a:gd name="connsiteX1" fmla="*/ 3030070 w 3040760"/>
              <a:gd name="connsiteY1" fmla="*/ 0 h 5871883"/>
              <a:gd name="connsiteX2" fmla="*/ 3030071 w 3040760"/>
              <a:gd name="connsiteY2" fmla="*/ 1048871 h 5871883"/>
              <a:gd name="connsiteX3" fmla="*/ 3039035 w 3040760"/>
              <a:gd name="connsiteY3" fmla="*/ 1792941 h 5871883"/>
              <a:gd name="connsiteX4" fmla="*/ 3039035 w 3040760"/>
              <a:gd name="connsiteY4" fmla="*/ 2644588 h 5871883"/>
              <a:gd name="connsiteX5" fmla="*/ 510988 w 3040760"/>
              <a:gd name="connsiteY5" fmla="*/ 4087906 h 5871883"/>
              <a:gd name="connsiteX6" fmla="*/ 3030070 w 3040760"/>
              <a:gd name="connsiteY6" fmla="*/ 5871883 h 5871883"/>
              <a:gd name="connsiteX7" fmla="*/ 2644588 w 3040760"/>
              <a:gd name="connsiteY7" fmla="*/ 5871883 h 5871883"/>
              <a:gd name="connsiteX8" fmla="*/ 0 w 3040760"/>
              <a:gd name="connsiteY8" fmla="*/ 4087906 h 5871883"/>
              <a:gd name="connsiteX9" fmla="*/ 2635623 w 3040760"/>
              <a:gd name="connsiteY9" fmla="*/ 2528047 h 5871883"/>
              <a:gd name="connsiteX10" fmla="*/ 2635623 w 3040760"/>
              <a:gd name="connsiteY10" fmla="*/ 1801906 h 5871883"/>
              <a:gd name="connsiteX11" fmla="*/ 2635623 w 3040760"/>
              <a:gd name="connsiteY11" fmla="*/ 1039906 h 5871883"/>
              <a:gd name="connsiteX12" fmla="*/ 2644588 w 3040760"/>
              <a:gd name="connsiteY12" fmla="*/ 0 h 5871883"/>
              <a:gd name="connsiteX0" fmla="*/ 2644588 w 3040760"/>
              <a:gd name="connsiteY0" fmla="*/ 0 h 5871883"/>
              <a:gd name="connsiteX1" fmla="*/ 3030070 w 3040760"/>
              <a:gd name="connsiteY1" fmla="*/ 0 h 5871883"/>
              <a:gd name="connsiteX2" fmla="*/ 3030071 w 3040760"/>
              <a:gd name="connsiteY2" fmla="*/ 1048871 h 5871883"/>
              <a:gd name="connsiteX3" fmla="*/ 3039035 w 3040760"/>
              <a:gd name="connsiteY3" fmla="*/ 1792941 h 5871883"/>
              <a:gd name="connsiteX4" fmla="*/ 3039035 w 3040760"/>
              <a:gd name="connsiteY4" fmla="*/ 2644588 h 5871883"/>
              <a:gd name="connsiteX5" fmla="*/ 510988 w 3040760"/>
              <a:gd name="connsiteY5" fmla="*/ 4087906 h 5871883"/>
              <a:gd name="connsiteX6" fmla="*/ 3030070 w 3040760"/>
              <a:gd name="connsiteY6" fmla="*/ 5746377 h 5871883"/>
              <a:gd name="connsiteX7" fmla="*/ 2644588 w 3040760"/>
              <a:gd name="connsiteY7" fmla="*/ 5871883 h 5871883"/>
              <a:gd name="connsiteX8" fmla="*/ 0 w 3040760"/>
              <a:gd name="connsiteY8" fmla="*/ 4087906 h 5871883"/>
              <a:gd name="connsiteX9" fmla="*/ 2635623 w 3040760"/>
              <a:gd name="connsiteY9" fmla="*/ 2528047 h 5871883"/>
              <a:gd name="connsiteX10" fmla="*/ 2635623 w 3040760"/>
              <a:gd name="connsiteY10" fmla="*/ 1801906 h 5871883"/>
              <a:gd name="connsiteX11" fmla="*/ 2635623 w 3040760"/>
              <a:gd name="connsiteY11" fmla="*/ 1039906 h 5871883"/>
              <a:gd name="connsiteX12" fmla="*/ 2644588 w 3040760"/>
              <a:gd name="connsiteY12" fmla="*/ 0 h 5871883"/>
              <a:gd name="connsiteX0" fmla="*/ 2644588 w 3040760"/>
              <a:gd name="connsiteY0" fmla="*/ 0 h 5871883"/>
              <a:gd name="connsiteX1" fmla="*/ 3030070 w 3040760"/>
              <a:gd name="connsiteY1" fmla="*/ 0 h 5871883"/>
              <a:gd name="connsiteX2" fmla="*/ 3030071 w 3040760"/>
              <a:gd name="connsiteY2" fmla="*/ 1048871 h 5871883"/>
              <a:gd name="connsiteX3" fmla="*/ 3039035 w 3040760"/>
              <a:gd name="connsiteY3" fmla="*/ 1792941 h 5871883"/>
              <a:gd name="connsiteX4" fmla="*/ 3039035 w 3040760"/>
              <a:gd name="connsiteY4" fmla="*/ 2644588 h 5871883"/>
              <a:gd name="connsiteX5" fmla="*/ 510988 w 3040760"/>
              <a:gd name="connsiteY5" fmla="*/ 4087906 h 5871883"/>
              <a:gd name="connsiteX6" fmla="*/ 3039035 w 3040760"/>
              <a:gd name="connsiteY6" fmla="*/ 5853953 h 5871883"/>
              <a:gd name="connsiteX7" fmla="*/ 2644588 w 3040760"/>
              <a:gd name="connsiteY7" fmla="*/ 5871883 h 5871883"/>
              <a:gd name="connsiteX8" fmla="*/ 0 w 3040760"/>
              <a:gd name="connsiteY8" fmla="*/ 4087906 h 5871883"/>
              <a:gd name="connsiteX9" fmla="*/ 2635623 w 3040760"/>
              <a:gd name="connsiteY9" fmla="*/ 2528047 h 5871883"/>
              <a:gd name="connsiteX10" fmla="*/ 2635623 w 3040760"/>
              <a:gd name="connsiteY10" fmla="*/ 1801906 h 5871883"/>
              <a:gd name="connsiteX11" fmla="*/ 2635623 w 3040760"/>
              <a:gd name="connsiteY11" fmla="*/ 1039906 h 5871883"/>
              <a:gd name="connsiteX12" fmla="*/ 2644588 w 3040760"/>
              <a:gd name="connsiteY12" fmla="*/ 0 h 5871883"/>
              <a:gd name="connsiteX0" fmla="*/ 2644588 w 3040760"/>
              <a:gd name="connsiteY0" fmla="*/ 0 h 5871883"/>
              <a:gd name="connsiteX1" fmla="*/ 3030070 w 3040760"/>
              <a:gd name="connsiteY1" fmla="*/ 0 h 5871883"/>
              <a:gd name="connsiteX2" fmla="*/ 3030071 w 3040760"/>
              <a:gd name="connsiteY2" fmla="*/ 1048871 h 5871883"/>
              <a:gd name="connsiteX3" fmla="*/ 3039035 w 3040760"/>
              <a:gd name="connsiteY3" fmla="*/ 1792941 h 5871883"/>
              <a:gd name="connsiteX4" fmla="*/ 3039035 w 3040760"/>
              <a:gd name="connsiteY4" fmla="*/ 2644588 h 5871883"/>
              <a:gd name="connsiteX5" fmla="*/ 627529 w 3040760"/>
              <a:gd name="connsiteY5" fmla="*/ 4043082 h 5871883"/>
              <a:gd name="connsiteX6" fmla="*/ 3039035 w 3040760"/>
              <a:gd name="connsiteY6" fmla="*/ 5853953 h 5871883"/>
              <a:gd name="connsiteX7" fmla="*/ 2644588 w 3040760"/>
              <a:gd name="connsiteY7" fmla="*/ 5871883 h 5871883"/>
              <a:gd name="connsiteX8" fmla="*/ 0 w 3040760"/>
              <a:gd name="connsiteY8" fmla="*/ 4087906 h 5871883"/>
              <a:gd name="connsiteX9" fmla="*/ 2635623 w 3040760"/>
              <a:gd name="connsiteY9" fmla="*/ 2528047 h 5871883"/>
              <a:gd name="connsiteX10" fmla="*/ 2635623 w 3040760"/>
              <a:gd name="connsiteY10" fmla="*/ 1801906 h 5871883"/>
              <a:gd name="connsiteX11" fmla="*/ 2635623 w 3040760"/>
              <a:gd name="connsiteY11" fmla="*/ 1039906 h 5871883"/>
              <a:gd name="connsiteX12" fmla="*/ 2644588 w 3040760"/>
              <a:gd name="connsiteY12" fmla="*/ 0 h 5871883"/>
              <a:gd name="connsiteX0" fmla="*/ 2644588 w 3040760"/>
              <a:gd name="connsiteY0" fmla="*/ 0 h 5871883"/>
              <a:gd name="connsiteX1" fmla="*/ 3030070 w 3040760"/>
              <a:gd name="connsiteY1" fmla="*/ 0 h 5871883"/>
              <a:gd name="connsiteX2" fmla="*/ 3030071 w 3040760"/>
              <a:gd name="connsiteY2" fmla="*/ 1048871 h 5871883"/>
              <a:gd name="connsiteX3" fmla="*/ 3039035 w 3040760"/>
              <a:gd name="connsiteY3" fmla="*/ 1792941 h 5871883"/>
              <a:gd name="connsiteX4" fmla="*/ 3039035 w 3040760"/>
              <a:gd name="connsiteY4" fmla="*/ 2644588 h 5871883"/>
              <a:gd name="connsiteX5" fmla="*/ 430305 w 3040760"/>
              <a:gd name="connsiteY5" fmla="*/ 4078941 h 5871883"/>
              <a:gd name="connsiteX6" fmla="*/ 3039035 w 3040760"/>
              <a:gd name="connsiteY6" fmla="*/ 5853953 h 5871883"/>
              <a:gd name="connsiteX7" fmla="*/ 2644588 w 3040760"/>
              <a:gd name="connsiteY7" fmla="*/ 5871883 h 5871883"/>
              <a:gd name="connsiteX8" fmla="*/ 0 w 3040760"/>
              <a:gd name="connsiteY8" fmla="*/ 4087906 h 5871883"/>
              <a:gd name="connsiteX9" fmla="*/ 2635623 w 3040760"/>
              <a:gd name="connsiteY9" fmla="*/ 2528047 h 5871883"/>
              <a:gd name="connsiteX10" fmla="*/ 2635623 w 3040760"/>
              <a:gd name="connsiteY10" fmla="*/ 1801906 h 5871883"/>
              <a:gd name="connsiteX11" fmla="*/ 2635623 w 3040760"/>
              <a:gd name="connsiteY11" fmla="*/ 1039906 h 5871883"/>
              <a:gd name="connsiteX12" fmla="*/ 2644588 w 3040760"/>
              <a:gd name="connsiteY12" fmla="*/ 0 h 5871883"/>
              <a:gd name="connsiteX0" fmla="*/ 2644588 w 3040760"/>
              <a:gd name="connsiteY0" fmla="*/ 0 h 5871883"/>
              <a:gd name="connsiteX1" fmla="*/ 3030070 w 3040760"/>
              <a:gd name="connsiteY1" fmla="*/ 0 h 5871883"/>
              <a:gd name="connsiteX2" fmla="*/ 3030071 w 3040760"/>
              <a:gd name="connsiteY2" fmla="*/ 1048871 h 5871883"/>
              <a:gd name="connsiteX3" fmla="*/ 3039035 w 3040760"/>
              <a:gd name="connsiteY3" fmla="*/ 1792941 h 5871883"/>
              <a:gd name="connsiteX4" fmla="*/ 3039035 w 3040760"/>
              <a:gd name="connsiteY4" fmla="*/ 2644588 h 5871883"/>
              <a:gd name="connsiteX5" fmla="*/ 430305 w 3040760"/>
              <a:gd name="connsiteY5" fmla="*/ 4078941 h 5871883"/>
              <a:gd name="connsiteX6" fmla="*/ 3039035 w 3040760"/>
              <a:gd name="connsiteY6" fmla="*/ 5853953 h 5871883"/>
              <a:gd name="connsiteX7" fmla="*/ 2644588 w 3040760"/>
              <a:gd name="connsiteY7" fmla="*/ 5871883 h 5871883"/>
              <a:gd name="connsiteX8" fmla="*/ 0 w 3040760"/>
              <a:gd name="connsiteY8" fmla="*/ 4087906 h 5871883"/>
              <a:gd name="connsiteX9" fmla="*/ 2635623 w 3040760"/>
              <a:gd name="connsiteY9" fmla="*/ 2528047 h 5871883"/>
              <a:gd name="connsiteX10" fmla="*/ 2635623 w 3040760"/>
              <a:gd name="connsiteY10" fmla="*/ 1801906 h 5871883"/>
              <a:gd name="connsiteX11" fmla="*/ 2635623 w 3040760"/>
              <a:gd name="connsiteY11" fmla="*/ 1039906 h 5871883"/>
              <a:gd name="connsiteX12" fmla="*/ 2644588 w 3040760"/>
              <a:gd name="connsiteY12" fmla="*/ 0 h 5871883"/>
              <a:gd name="connsiteX0" fmla="*/ 2644588 w 3040760"/>
              <a:gd name="connsiteY0" fmla="*/ 0 h 5871883"/>
              <a:gd name="connsiteX1" fmla="*/ 3030070 w 3040760"/>
              <a:gd name="connsiteY1" fmla="*/ 0 h 5871883"/>
              <a:gd name="connsiteX2" fmla="*/ 3030071 w 3040760"/>
              <a:gd name="connsiteY2" fmla="*/ 1048871 h 5871883"/>
              <a:gd name="connsiteX3" fmla="*/ 3039035 w 3040760"/>
              <a:gd name="connsiteY3" fmla="*/ 1792941 h 5871883"/>
              <a:gd name="connsiteX4" fmla="*/ 3039035 w 3040760"/>
              <a:gd name="connsiteY4" fmla="*/ 2644588 h 5871883"/>
              <a:gd name="connsiteX5" fmla="*/ 430305 w 3040760"/>
              <a:gd name="connsiteY5" fmla="*/ 4078941 h 5871883"/>
              <a:gd name="connsiteX6" fmla="*/ 3039035 w 3040760"/>
              <a:gd name="connsiteY6" fmla="*/ 5853953 h 5871883"/>
              <a:gd name="connsiteX7" fmla="*/ 2644588 w 3040760"/>
              <a:gd name="connsiteY7" fmla="*/ 5871883 h 5871883"/>
              <a:gd name="connsiteX8" fmla="*/ 0 w 3040760"/>
              <a:gd name="connsiteY8" fmla="*/ 4087906 h 5871883"/>
              <a:gd name="connsiteX9" fmla="*/ 2635623 w 3040760"/>
              <a:gd name="connsiteY9" fmla="*/ 2528047 h 5871883"/>
              <a:gd name="connsiteX10" fmla="*/ 2635623 w 3040760"/>
              <a:gd name="connsiteY10" fmla="*/ 1801906 h 5871883"/>
              <a:gd name="connsiteX11" fmla="*/ 2635623 w 3040760"/>
              <a:gd name="connsiteY11" fmla="*/ 1039906 h 5871883"/>
              <a:gd name="connsiteX12" fmla="*/ 2644588 w 3040760"/>
              <a:gd name="connsiteY12" fmla="*/ 0 h 5871883"/>
              <a:gd name="connsiteX0" fmla="*/ 2644588 w 3040760"/>
              <a:gd name="connsiteY0" fmla="*/ 0 h 5871883"/>
              <a:gd name="connsiteX1" fmla="*/ 3030070 w 3040760"/>
              <a:gd name="connsiteY1" fmla="*/ 0 h 5871883"/>
              <a:gd name="connsiteX2" fmla="*/ 3030071 w 3040760"/>
              <a:gd name="connsiteY2" fmla="*/ 1048871 h 5871883"/>
              <a:gd name="connsiteX3" fmla="*/ 3039035 w 3040760"/>
              <a:gd name="connsiteY3" fmla="*/ 1792941 h 5871883"/>
              <a:gd name="connsiteX4" fmla="*/ 3039035 w 3040760"/>
              <a:gd name="connsiteY4" fmla="*/ 2644588 h 5871883"/>
              <a:gd name="connsiteX5" fmla="*/ 430305 w 3040760"/>
              <a:gd name="connsiteY5" fmla="*/ 4078941 h 5871883"/>
              <a:gd name="connsiteX6" fmla="*/ 3039035 w 3040760"/>
              <a:gd name="connsiteY6" fmla="*/ 5853953 h 5871883"/>
              <a:gd name="connsiteX7" fmla="*/ 2644588 w 3040760"/>
              <a:gd name="connsiteY7" fmla="*/ 5871883 h 5871883"/>
              <a:gd name="connsiteX8" fmla="*/ 0 w 3040760"/>
              <a:gd name="connsiteY8" fmla="*/ 4087906 h 5871883"/>
              <a:gd name="connsiteX9" fmla="*/ 2635623 w 3040760"/>
              <a:gd name="connsiteY9" fmla="*/ 2528047 h 5871883"/>
              <a:gd name="connsiteX10" fmla="*/ 2635623 w 3040760"/>
              <a:gd name="connsiteY10" fmla="*/ 1801906 h 5871883"/>
              <a:gd name="connsiteX11" fmla="*/ 2635623 w 3040760"/>
              <a:gd name="connsiteY11" fmla="*/ 1039906 h 5871883"/>
              <a:gd name="connsiteX12" fmla="*/ 2644588 w 3040760"/>
              <a:gd name="connsiteY12" fmla="*/ 0 h 5871883"/>
              <a:gd name="connsiteX0" fmla="*/ 2644588 w 3040760"/>
              <a:gd name="connsiteY0" fmla="*/ 0 h 5871883"/>
              <a:gd name="connsiteX1" fmla="*/ 3030070 w 3040760"/>
              <a:gd name="connsiteY1" fmla="*/ 0 h 5871883"/>
              <a:gd name="connsiteX2" fmla="*/ 3030071 w 3040760"/>
              <a:gd name="connsiteY2" fmla="*/ 1048871 h 5871883"/>
              <a:gd name="connsiteX3" fmla="*/ 3039035 w 3040760"/>
              <a:gd name="connsiteY3" fmla="*/ 1792941 h 5871883"/>
              <a:gd name="connsiteX4" fmla="*/ 3039035 w 3040760"/>
              <a:gd name="connsiteY4" fmla="*/ 2644588 h 5871883"/>
              <a:gd name="connsiteX5" fmla="*/ 430305 w 3040760"/>
              <a:gd name="connsiteY5" fmla="*/ 4078941 h 5871883"/>
              <a:gd name="connsiteX6" fmla="*/ 3039035 w 3040760"/>
              <a:gd name="connsiteY6" fmla="*/ 5853953 h 5871883"/>
              <a:gd name="connsiteX7" fmla="*/ 2644588 w 3040760"/>
              <a:gd name="connsiteY7" fmla="*/ 5871883 h 5871883"/>
              <a:gd name="connsiteX8" fmla="*/ 0 w 3040760"/>
              <a:gd name="connsiteY8" fmla="*/ 4087906 h 5871883"/>
              <a:gd name="connsiteX9" fmla="*/ 2635623 w 3040760"/>
              <a:gd name="connsiteY9" fmla="*/ 2528047 h 5871883"/>
              <a:gd name="connsiteX10" fmla="*/ 2635623 w 3040760"/>
              <a:gd name="connsiteY10" fmla="*/ 1801906 h 5871883"/>
              <a:gd name="connsiteX11" fmla="*/ 2635623 w 3040760"/>
              <a:gd name="connsiteY11" fmla="*/ 1039906 h 5871883"/>
              <a:gd name="connsiteX12" fmla="*/ 2644588 w 3040760"/>
              <a:gd name="connsiteY12" fmla="*/ 0 h 5871883"/>
              <a:gd name="connsiteX0" fmla="*/ 2644588 w 5334003"/>
              <a:gd name="connsiteY0" fmla="*/ 0 h 5871883"/>
              <a:gd name="connsiteX1" fmla="*/ 3030070 w 5334003"/>
              <a:gd name="connsiteY1" fmla="*/ 0 h 5871883"/>
              <a:gd name="connsiteX2" fmla="*/ 3030071 w 5334003"/>
              <a:gd name="connsiteY2" fmla="*/ 1048871 h 5871883"/>
              <a:gd name="connsiteX3" fmla="*/ 3039035 w 5334003"/>
              <a:gd name="connsiteY3" fmla="*/ 1792941 h 5871883"/>
              <a:gd name="connsiteX4" fmla="*/ 5334000 w 5334003"/>
              <a:gd name="connsiteY4" fmla="*/ 3092824 h 5871883"/>
              <a:gd name="connsiteX5" fmla="*/ 430305 w 5334003"/>
              <a:gd name="connsiteY5" fmla="*/ 4078941 h 5871883"/>
              <a:gd name="connsiteX6" fmla="*/ 3039035 w 5334003"/>
              <a:gd name="connsiteY6" fmla="*/ 5853953 h 5871883"/>
              <a:gd name="connsiteX7" fmla="*/ 2644588 w 5334003"/>
              <a:gd name="connsiteY7" fmla="*/ 5871883 h 5871883"/>
              <a:gd name="connsiteX8" fmla="*/ 0 w 5334003"/>
              <a:gd name="connsiteY8" fmla="*/ 4087906 h 5871883"/>
              <a:gd name="connsiteX9" fmla="*/ 2635623 w 5334003"/>
              <a:gd name="connsiteY9" fmla="*/ 2528047 h 5871883"/>
              <a:gd name="connsiteX10" fmla="*/ 2635623 w 5334003"/>
              <a:gd name="connsiteY10" fmla="*/ 1801906 h 5871883"/>
              <a:gd name="connsiteX11" fmla="*/ 2635623 w 5334003"/>
              <a:gd name="connsiteY11" fmla="*/ 1039906 h 5871883"/>
              <a:gd name="connsiteX12" fmla="*/ 2644588 w 5334003"/>
              <a:gd name="connsiteY12" fmla="*/ 0 h 5871883"/>
              <a:gd name="connsiteX0" fmla="*/ 2644588 w 5334035"/>
              <a:gd name="connsiteY0" fmla="*/ 0 h 5871883"/>
              <a:gd name="connsiteX1" fmla="*/ 3030070 w 5334035"/>
              <a:gd name="connsiteY1" fmla="*/ 0 h 5871883"/>
              <a:gd name="connsiteX2" fmla="*/ 3030071 w 5334035"/>
              <a:gd name="connsiteY2" fmla="*/ 1048871 h 5871883"/>
              <a:gd name="connsiteX3" fmla="*/ 3039035 w 5334035"/>
              <a:gd name="connsiteY3" fmla="*/ 1792941 h 5871883"/>
              <a:gd name="connsiteX4" fmla="*/ 5334000 w 5334035"/>
              <a:gd name="connsiteY4" fmla="*/ 3092824 h 5871883"/>
              <a:gd name="connsiteX5" fmla="*/ 430305 w 5334035"/>
              <a:gd name="connsiteY5" fmla="*/ 4078941 h 5871883"/>
              <a:gd name="connsiteX6" fmla="*/ 3039035 w 5334035"/>
              <a:gd name="connsiteY6" fmla="*/ 5853953 h 5871883"/>
              <a:gd name="connsiteX7" fmla="*/ 2644588 w 5334035"/>
              <a:gd name="connsiteY7" fmla="*/ 5871883 h 5871883"/>
              <a:gd name="connsiteX8" fmla="*/ 0 w 5334035"/>
              <a:gd name="connsiteY8" fmla="*/ 4087906 h 5871883"/>
              <a:gd name="connsiteX9" fmla="*/ 2635623 w 5334035"/>
              <a:gd name="connsiteY9" fmla="*/ 2528047 h 5871883"/>
              <a:gd name="connsiteX10" fmla="*/ 2635623 w 5334035"/>
              <a:gd name="connsiteY10" fmla="*/ 1801906 h 5871883"/>
              <a:gd name="connsiteX11" fmla="*/ 2635623 w 5334035"/>
              <a:gd name="connsiteY11" fmla="*/ 1039906 h 5871883"/>
              <a:gd name="connsiteX12" fmla="*/ 2644588 w 5334035"/>
              <a:gd name="connsiteY12" fmla="*/ 0 h 5871883"/>
              <a:gd name="connsiteX0" fmla="*/ 2644588 w 5334003"/>
              <a:gd name="connsiteY0" fmla="*/ 0 h 5871883"/>
              <a:gd name="connsiteX1" fmla="*/ 3030070 w 5334003"/>
              <a:gd name="connsiteY1" fmla="*/ 0 h 5871883"/>
              <a:gd name="connsiteX2" fmla="*/ 3030071 w 5334003"/>
              <a:gd name="connsiteY2" fmla="*/ 1048871 h 5871883"/>
              <a:gd name="connsiteX3" fmla="*/ 3039035 w 5334003"/>
              <a:gd name="connsiteY3" fmla="*/ 1792941 h 5871883"/>
              <a:gd name="connsiteX4" fmla="*/ 5334000 w 5334003"/>
              <a:gd name="connsiteY4" fmla="*/ 3092824 h 5871883"/>
              <a:gd name="connsiteX5" fmla="*/ 430305 w 5334003"/>
              <a:gd name="connsiteY5" fmla="*/ 4078941 h 5871883"/>
              <a:gd name="connsiteX6" fmla="*/ 3039035 w 5334003"/>
              <a:gd name="connsiteY6" fmla="*/ 5853953 h 5871883"/>
              <a:gd name="connsiteX7" fmla="*/ 2644588 w 5334003"/>
              <a:gd name="connsiteY7" fmla="*/ 5871883 h 5871883"/>
              <a:gd name="connsiteX8" fmla="*/ 0 w 5334003"/>
              <a:gd name="connsiteY8" fmla="*/ 4087906 h 5871883"/>
              <a:gd name="connsiteX9" fmla="*/ 2635623 w 5334003"/>
              <a:gd name="connsiteY9" fmla="*/ 2528047 h 5871883"/>
              <a:gd name="connsiteX10" fmla="*/ 2635623 w 5334003"/>
              <a:gd name="connsiteY10" fmla="*/ 1801906 h 5871883"/>
              <a:gd name="connsiteX11" fmla="*/ 2635623 w 5334003"/>
              <a:gd name="connsiteY11" fmla="*/ 1039906 h 5871883"/>
              <a:gd name="connsiteX12" fmla="*/ 2644588 w 5334003"/>
              <a:gd name="connsiteY12" fmla="*/ 0 h 5871883"/>
              <a:gd name="connsiteX0" fmla="*/ 2644588 w 5334000"/>
              <a:gd name="connsiteY0" fmla="*/ 0 h 5871883"/>
              <a:gd name="connsiteX1" fmla="*/ 3030070 w 5334000"/>
              <a:gd name="connsiteY1" fmla="*/ 0 h 5871883"/>
              <a:gd name="connsiteX2" fmla="*/ 3030071 w 5334000"/>
              <a:gd name="connsiteY2" fmla="*/ 1048871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2635623 w 5334000"/>
              <a:gd name="connsiteY9" fmla="*/ 2528047 h 5871883"/>
              <a:gd name="connsiteX10" fmla="*/ 2635623 w 5334000"/>
              <a:gd name="connsiteY10" fmla="*/ 1801906 h 5871883"/>
              <a:gd name="connsiteX11" fmla="*/ 2635623 w 5334000"/>
              <a:gd name="connsiteY11" fmla="*/ 1039906 h 5871883"/>
              <a:gd name="connsiteX12" fmla="*/ 2644588 w 5334000"/>
              <a:gd name="connsiteY12" fmla="*/ 0 h 5871883"/>
              <a:gd name="connsiteX0" fmla="*/ 2644588 w 5334000"/>
              <a:gd name="connsiteY0" fmla="*/ 0 h 5871883"/>
              <a:gd name="connsiteX1" fmla="*/ 3030070 w 5334000"/>
              <a:gd name="connsiteY1" fmla="*/ 0 h 5871883"/>
              <a:gd name="connsiteX2" fmla="*/ 3030071 w 5334000"/>
              <a:gd name="connsiteY2" fmla="*/ 1048871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2635623 w 5334000"/>
              <a:gd name="connsiteY9" fmla="*/ 2528047 h 5871883"/>
              <a:gd name="connsiteX10" fmla="*/ 2635623 w 5334000"/>
              <a:gd name="connsiteY10" fmla="*/ 1801906 h 5871883"/>
              <a:gd name="connsiteX11" fmla="*/ 2635623 w 5334000"/>
              <a:gd name="connsiteY11" fmla="*/ 1039906 h 5871883"/>
              <a:gd name="connsiteX12" fmla="*/ 2644588 w 5334000"/>
              <a:gd name="connsiteY12" fmla="*/ 0 h 5871883"/>
              <a:gd name="connsiteX0" fmla="*/ 2644588 w 5334000"/>
              <a:gd name="connsiteY0" fmla="*/ 0 h 5871883"/>
              <a:gd name="connsiteX1" fmla="*/ 3030070 w 5334000"/>
              <a:gd name="connsiteY1" fmla="*/ 0 h 5871883"/>
              <a:gd name="connsiteX2" fmla="*/ 3030071 w 5334000"/>
              <a:gd name="connsiteY2" fmla="*/ 1048871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2635623 w 5334000"/>
              <a:gd name="connsiteY9" fmla="*/ 2528047 h 5871883"/>
              <a:gd name="connsiteX10" fmla="*/ 2635623 w 5334000"/>
              <a:gd name="connsiteY10" fmla="*/ 1801906 h 5871883"/>
              <a:gd name="connsiteX11" fmla="*/ 2635623 w 5334000"/>
              <a:gd name="connsiteY11" fmla="*/ 1039906 h 5871883"/>
              <a:gd name="connsiteX12" fmla="*/ 2644588 w 5334000"/>
              <a:gd name="connsiteY12" fmla="*/ 0 h 5871883"/>
              <a:gd name="connsiteX0" fmla="*/ 2644588 w 5334000"/>
              <a:gd name="connsiteY0" fmla="*/ 0 h 5871883"/>
              <a:gd name="connsiteX1" fmla="*/ 3030070 w 5334000"/>
              <a:gd name="connsiteY1" fmla="*/ 0 h 5871883"/>
              <a:gd name="connsiteX2" fmla="*/ 3030071 w 5334000"/>
              <a:gd name="connsiteY2" fmla="*/ 1048871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500282 w 5334000"/>
              <a:gd name="connsiteY9" fmla="*/ 2976283 h 5871883"/>
              <a:gd name="connsiteX10" fmla="*/ 2635623 w 5334000"/>
              <a:gd name="connsiteY10" fmla="*/ 1801906 h 5871883"/>
              <a:gd name="connsiteX11" fmla="*/ 2635623 w 5334000"/>
              <a:gd name="connsiteY11" fmla="*/ 1039906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500282 w 5334000"/>
              <a:gd name="connsiteY9" fmla="*/ 2976283 h 5871883"/>
              <a:gd name="connsiteX10" fmla="*/ 2635623 w 5334000"/>
              <a:gd name="connsiteY10" fmla="*/ 1801906 h 5871883"/>
              <a:gd name="connsiteX11" fmla="*/ 2635623 w 5334000"/>
              <a:gd name="connsiteY11" fmla="*/ 1039906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500282 w 5334000"/>
              <a:gd name="connsiteY9" fmla="*/ 2976283 h 5871883"/>
              <a:gd name="connsiteX10" fmla="*/ 2635623 w 5334000"/>
              <a:gd name="connsiteY10" fmla="*/ 1801906 h 5871883"/>
              <a:gd name="connsiteX11" fmla="*/ 4114800 w 5334000"/>
              <a:gd name="connsiteY11" fmla="*/ 77096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500282 w 5334000"/>
              <a:gd name="connsiteY9" fmla="*/ 2976283 h 5871883"/>
              <a:gd name="connsiteX10" fmla="*/ 2635623 w 5334000"/>
              <a:gd name="connsiteY10" fmla="*/ 1801906 h 5871883"/>
              <a:gd name="connsiteX11" fmla="*/ 4114800 w 5334000"/>
              <a:gd name="connsiteY11" fmla="*/ 77096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500282 w 5334000"/>
              <a:gd name="connsiteY9" fmla="*/ 2976283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500282 w 5334000"/>
              <a:gd name="connsiteY9" fmla="*/ 2976283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500282 w 5334000"/>
              <a:gd name="connsiteY9" fmla="*/ 2976283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500282 w 5334000"/>
              <a:gd name="connsiteY9" fmla="*/ 2976283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500282 w 5334000"/>
              <a:gd name="connsiteY9" fmla="*/ 2976283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500282 w 5334000"/>
              <a:gd name="connsiteY9" fmla="*/ 2976283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500282 w 5334000"/>
              <a:gd name="connsiteY9" fmla="*/ 2976283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500282 w 5334000"/>
              <a:gd name="connsiteY9" fmla="*/ 2976283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500282 w 5334000"/>
              <a:gd name="connsiteY9" fmla="*/ 2976283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679576 w 5334000"/>
              <a:gd name="connsiteY9" fmla="*/ 2931460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679576 w 5334000"/>
              <a:gd name="connsiteY9" fmla="*/ 2931460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679576 w 5334000"/>
              <a:gd name="connsiteY9" fmla="*/ 2931460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679576 w 5334000"/>
              <a:gd name="connsiteY9" fmla="*/ 2931460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679576 w 5334000"/>
              <a:gd name="connsiteY9" fmla="*/ 2931460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679576 w 5334000"/>
              <a:gd name="connsiteY9" fmla="*/ 2931460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679576 w 5334000"/>
              <a:gd name="connsiteY9" fmla="*/ 2931460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4588 w 5334000"/>
              <a:gd name="connsiteY0" fmla="*/ 0 h 5871883"/>
              <a:gd name="connsiteX1" fmla="*/ 3030070 w 5334000"/>
              <a:gd name="connsiteY1" fmla="*/ 0 h 5871883"/>
              <a:gd name="connsiteX2" fmla="*/ 4957483 w 5334000"/>
              <a:gd name="connsiteY2" fmla="*/ 806824 h 5871883"/>
              <a:gd name="connsiteX3" fmla="*/ 3039035 w 5334000"/>
              <a:gd name="connsiteY3" fmla="*/ 1792941 h 5871883"/>
              <a:gd name="connsiteX4" fmla="*/ 5334000 w 5334000"/>
              <a:gd name="connsiteY4" fmla="*/ 3092824 h 5871883"/>
              <a:gd name="connsiteX5" fmla="*/ 430305 w 5334000"/>
              <a:gd name="connsiteY5" fmla="*/ 4078941 h 5871883"/>
              <a:gd name="connsiteX6" fmla="*/ 3039035 w 5334000"/>
              <a:gd name="connsiteY6" fmla="*/ 5853953 h 5871883"/>
              <a:gd name="connsiteX7" fmla="*/ 2644588 w 5334000"/>
              <a:gd name="connsiteY7" fmla="*/ 5871883 h 5871883"/>
              <a:gd name="connsiteX8" fmla="*/ 0 w 5334000"/>
              <a:gd name="connsiteY8" fmla="*/ 4087906 h 5871883"/>
              <a:gd name="connsiteX9" fmla="*/ 4679576 w 5334000"/>
              <a:gd name="connsiteY9" fmla="*/ 2931460 h 5871883"/>
              <a:gd name="connsiteX10" fmla="*/ 2635623 w 5334000"/>
              <a:gd name="connsiteY10" fmla="*/ 1801906 h 5871883"/>
              <a:gd name="connsiteX11" fmla="*/ 4338917 w 5334000"/>
              <a:gd name="connsiteY11" fmla="*/ 753035 h 5871883"/>
              <a:gd name="connsiteX12" fmla="*/ 2644588 w 5334000"/>
              <a:gd name="connsiteY12" fmla="*/ 0 h 5871883"/>
              <a:gd name="connsiteX0" fmla="*/ 2646884 w 5336296"/>
              <a:gd name="connsiteY0" fmla="*/ 0 h 5871883"/>
              <a:gd name="connsiteX1" fmla="*/ 3032366 w 5336296"/>
              <a:gd name="connsiteY1" fmla="*/ 0 h 5871883"/>
              <a:gd name="connsiteX2" fmla="*/ 4959779 w 5336296"/>
              <a:gd name="connsiteY2" fmla="*/ 806824 h 5871883"/>
              <a:gd name="connsiteX3" fmla="*/ 3041331 w 5336296"/>
              <a:gd name="connsiteY3" fmla="*/ 1792941 h 5871883"/>
              <a:gd name="connsiteX4" fmla="*/ 5336296 w 5336296"/>
              <a:gd name="connsiteY4" fmla="*/ 3092824 h 5871883"/>
              <a:gd name="connsiteX5" fmla="*/ 432601 w 5336296"/>
              <a:gd name="connsiteY5" fmla="*/ 4078941 h 5871883"/>
              <a:gd name="connsiteX6" fmla="*/ 3041331 w 5336296"/>
              <a:gd name="connsiteY6" fmla="*/ 5853953 h 5871883"/>
              <a:gd name="connsiteX7" fmla="*/ 2646884 w 5336296"/>
              <a:gd name="connsiteY7" fmla="*/ 5871883 h 5871883"/>
              <a:gd name="connsiteX8" fmla="*/ 2296 w 5336296"/>
              <a:gd name="connsiteY8" fmla="*/ 4087906 h 5871883"/>
              <a:gd name="connsiteX9" fmla="*/ 4681872 w 5336296"/>
              <a:gd name="connsiteY9" fmla="*/ 2931460 h 5871883"/>
              <a:gd name="connsiteX10" fmla="*/ 2637919 w 5336296"/>
              <a:gd name="connsiteY10" fmla="*/ 1801906 h 5871883"/>
              <a:gd name="connsiteX11" fmla="*/ 4341213 w 5336296"/>
              <a:gd name="connsiteY11" fmla="*/ 753035 h 5871883"/>
              <a:gd name="connsiteX12" fmla="*/ 2646884 w 5336296"/>
              <a:gd name="connsiteY12" fmla="*/ 0 h 5871883"/>
              <a:gd name="connsiteX0" fmla="*/ 2646884 w 5336296"/>
              <a:gd name="connsiteY0" fmla="*/ 0 h 5871883"/>
              <a:gd name="connsiteX1" fmla="*/ 3032366 w 5336296"/>
              <a:gd name="connsiteY1" fmla="*/ 0 h 5871883"/>
              <a:gd name="connsiteX2" fmla="*/ 4959779 w 5336296"/>
              <a:gd name="connsiteY2" fmla="*/ 806824 h 5871883"/>
              <a:gd name="connsiteX3" fmla="*/ 3041331 w 5336296"/>
              <a:gd name="connsiteY3" fmla="*/ 1792941 h 5871883"/>
              <a:gd name="connsiteX4" fmla="*/ 5336296 w 5336296"/>
              <a:gd name="connsiteY4" fmla="*/ 3092824 h 5871883"/>
              <a:gd name="connsiteX5" fmla="*/ 432601 w 5336296"/>
              <a:gd name="connsiteY5" fmla="*/ 4078941 h 5871883"/>
              <a:gd name="connsiteX6" fmla="*/ 3041331 w 5336296"/>
              <a:gd name="connsiteY6" fmla="*/ 5853953 h 5871883"/>
              <a:gd name="connsiteX7" fmla="*/ 2646884 w 5336296"/>
              <a:gd name="connsiteY7" fmla="*/ 5871883 h 5871883"/>
              <a:gd name="connsiteX8" fmla="*/ 2296 w 5336296"/>
              <a:gd name="connsiteY8" fmla="*/ 4087906 h 5871883"/>
              <a:gd name="connsiteX9" fmla="*/ 4681872 w 5336296"/>
              <a:gd name="connsiteY9" fmla="*/ 2931460 h 5871883"/>
              <a:gd name="connsiteX10" fmla="*/ 2637919 w 5336296"/>
              <a:gd name="connsiteY10" fmla="*/ 1801906 h 5871883"/>
              <a:gd name="connsiteX11" fmla="*/ 4341213 w 5336296"/>
              <a:gd name="connsiteY11" fmla="*/ 753035 h 5871883"/>
              <a:gd name="connsiteX12" fmla="*/ 2646884 w 5336296"/>
              <a:gd name="connsiteY12" fmla="*/ 0 h 5871883"/>
              <a:gd name="connsiteX0" fmla="*/ 2646884 w 5336296"/>
              <a:gd name="connsiteY0" fmla="*/ 0 h 5871883"/>
              <a:gd name="connsiteX1" fmla="*/ 3032366 w 5336296"/>
              <a:gd name="connsiteY1" fmla="*/ 0 h 5871883"/>
              <a:gd name="connsiteX2" fmla="*/ 4959779 w 5336296"/>
              <a:gd name="connsiteY2" fmla="*/ 806824 h 5871883"/>
              <a:gd name="connsiteX3" fmla="*/ 3041331 w 5336296"/>
              <a:gd name="connsiteY3" fmla="*/ 1792941 h 5871883"/>
              <a:gd name="connsiteX4" fmla="*/ 5336296 w 5336296"/>
              <a:gd name="connsiteY4" fmla="*/ 3092824 h 5871883"/>
              <a:gd name="connsiteX5" fmla="*/ 432601 w 5336296"/>
              <a:gd name="connsiteY5" fmla="*/ 4078941 h 5871883"/>
              <a:gd name="connsiteX6" fmla="*/ 3041331 w 5336296"/>
              <a:gd name="connsiteY6" fmla="*/ 5853953 h 5871883"/>
              <a:gd name="connsiteX7" fmla="*/ 2646884 w 5336296"/>
              <a:gd name="connsiteY7" fmla="*/ 5871883 h 5871883"/>
              <a:gd name="connsiteX8" fmla="*/ 2296 w 5336296"/>
              <a:gd name="connsiteY8" fmla="*/ 4087906 h 5871883"/>
              <a:gd name="connsiteX9" fmla="*/ 4681872 w 5336296"/>
              <a:gd name="connsiteY9" fmla="*/ 2931460 h 5871883"/>
              <a:gd name="connsiteX10" fmla="*/ 2637919 w 5336296"/>
              <a:gd name="connsiteY10" fmla="*/ 1801906 h 5871883"/>
              <a:gd name="connsiteX11" fmla="*/ 4493613 w 5336296"/>
              <a:gd name="connsiteY11" fmla="*/ 797858 h 5871883"/>
              <a:gd name="connsiteX12" fmla="*/ 2646884 w 5336296"/>
              <a:gd name="connsiteY12" fmla="*/ 0 h 5871883"/>
              <a:gd name="connsiteX0" fmla="*/ 2646884 w 5336296"/>
              <a:gd name="connsiteY0" fmla="*/ 0 h 5871883"/>
              <a:gd name="connsiteX1" fmla="*/ 3032366 w 5336296"/>
              <a:gd name="connsiteY1" fmla="*/ 0 h 5871883"/>
              <a:gd name="connsiteX2" fmla="*/ 4959779 w 5336296"/>
              <a:gd name="connsiteY2" fmla="*/ 806824 h 5871883"/>
              <a:gd name="connsiteX3" fmla="*/ 3041331 w 5336296"/>
              <a:gd name="connsiteY3" fmla="*/ 1792941 h 5871883"/>
              <a:gd name="connsiteX4" fmla="*/ 5336296 w 5336296"/>
              <a:gd name="connsiteY4" fmla="*/ 3092824 h 5871883"/>
              <a:gd name="connsiteX5" fmla="*/ 432601 w 5336296"/>
              <a:gd name="connsiteY5" fmla="*/ 4078941 h 5871883"/>
              <a:gd name="connsiteX6" fmla="*/ 3041331 w 5336296"/>
              <a:gd name="connsiteY6" fmla="*/ 5853953 h 5871883"/>
              <a:gd name="connsiteX7" fmla="*/ 2646884 w 5336296"/>
              <a:gd name="connsiteY7" fmla="*/ 5871883 h 5871883"/>
              <a:gd name="connsiteX8" fmla="*/ 2296 w 5336296"/>
              <a:gd name="connsiteY8" fmla="*/ 4087906 h 5871883"/>
              <a:gd name="connsiteX9" fmla="*/ 4681872 w 5336296"/>
              <a:gd name="connsiteY9" fmla="*/ 2931460 h 5871883"/>
              <a:gd name="connsiteX10" fmla="*/ 2637919 w 5336296"/>
              <a:gd name="connsiteY10" fmla="*/ 1801906 h 5871883"/>
              <a:gd name="connsiteX11" fmla="*/ 4493613 w 5336296"/>
              <a:gd name="connsiteY11" fmla="*/ 797858 h 5871883"/>
              <a:gd name="connsiteX12" fmla="*/ 2646884 w 5336296"/>
              <a:gd name="connsiteY12" fmla="*/ 0 h 5871883"/>
              <a:gd name="connsiteX0" fmla="*/ 2646884 w 5336296"/>
              <a:gd name="connsiteY0" fmla="*/ 0 h 5871883"/>
              <a:gd name="connsiteX1" fmla="*/ 3032366 w 5336296"/>
              <a:gd name="connsiteY1" fmla="*/ 0 h 5871883"/>
              <a:gd name="connsiteX2" fmla="*/ 4959779 w 5336296"/>
              <a:gd name="connsiteY2" fmla="*/ 806824 h 5871883"/>
              <a:gd name="connsiteX3" fmla="*/ 3041331 w 5336296"/>
              <a:gd name="connsiteY3" fmla="*/ 1792941 h 5871883"/>
              <a:gd name="connsiteX4" fmla="*/ 5336296 w 5336296"/>
              <a:gd name="connsiteY4" fmla="*/ 3092824 h 5871883"/>
              <a:gd name="connsiteX5" fmla="*/ 432601 w 5336296"/>
              <a:gd name="connsiteY5" fmla="*/ 4078941 h 5871883"/>
              <a:gd name="connsiteX6" fmla="*/ 3041331 w 5336296"/>
              <a:gd name="connsiteY6" fmla="*/ 5853953 h 5871883"/>
              <a:gd name="connsiteX7" fmla="*/ 2646884 w 5336296"/>
              <a:gd name="connsiteY7" fmla="*/ 5871883 h 5871883"/>
              <a:gd name="connsiteX8" fmla="*/ 2296 w 5336296"/>
              <a:gd name="connsiteY8" fmla="*/ 4087906 h 5871883"/>
              <a:gd name="connsiteX9" fmla="*/ 4681872 w 5336296"/>
              <a:gd name="connsiteY9" fmla="*/ 2931460 h 5871883"/>
              <a:gd name="connsiteX10" fmla="*/ 2637919 w 5336296"/>
              <a:gd name="connsiteY10" fmla="*/ 1801906 h 5871883"/>
              <a:gd name="connsiteX11" fmla="*/ 4493613 w 5336296"/>
              <a:gd name="connsiteY11" fmla="*/ 797858 h 5871883"/>
              <a:gd name="connsiteX12" fmla="*/ 2646884 w 5336296"/>
              <a:gd name="connsiteY12" fmla="*/ 0 h 5871883"/>
              <a:gd name="connsiteX0" fmla="*/ 2644589 w 5334001"/>
              <a:gd name="connsiteY0" fmla="*/ 0 h 5871883"/>
              <a:gd name="connsiteX1" fmla="*/ 3030071 w 5334001"/>
              <a:gd name="connsiteY1" fmla="*/ 0 h 5871883"/>
              <a:gd name="connsiteX2" fmla="*/ 4957484 w 5334001"/>
              <a:gd name="connsiteY2" fmla="*/ 806824 h 5871883"/>
              <a:gd name="connsiteX3" fmla="*/ 3039036 w 5334001"/>
              <a:gd name="connsiteY3" fmla="*/ 1792941 h 5871883"/>
              <a:gd name="connsiteX4" fmla="*/ 5334001 w 5334001"/>
              <a:gd name="connsiteY4" fmla="*/ 3092824 h 5871883"/>
              <a:gd name="connsiteX5" fmla="*/ 430306 w 5334001"/>
              <a:gd name="connsiteY5" fmla="*/ 4078941 h 5871883"/>
              <a:gd name="connsiteX6" fmla="*/ 3039036 w 5334001"/>
              <a:gd name="connsiteY6" fmla="*/ 5853953 h 5871883"/>
              <a:gd name="connsiteX7" fmla="*/ 2644589 w 5334001"/>
              <a:gd name="connsiteY7" fmla="*/ 5871883 h 5871883"/>
              <a:gd name="connsiteX8" fmla="*/ 1 w 5334001"/>
              <a:gd name="connsiteY8" fmla="*/ 4087906 h 5871883"/>
              <a:gd name="connsiteX9" fmla="*/ 4679577 w 5334001"/>
              <a:gd name="connsiteY9" fmla="*/ 2931460 h 5871883"/>
              <a:gd name="connsiteX10" fmla="*/ 2635624 w 5334001"/>
              <a:gd name="connsiteY10" fmla="*/ 1801906 h 5871883"/>
              <a:gd name="connsiteX11" fmla="*/ 4491318 w 5334001"/>
              <a:gd name="connsiteY11" fmla="*/ 797858 h 5871883"/>
              <a:gd name="connsiteX12" fmla="*/ 2644589 w 5334001"/>
              <a:gd name="connsiteY12" fmla="*/ 0 h 5871883"/>
              <a:gd name="connsiteX0" fmla="*/ 2644589 w 5334001"/>
              <a:gd name="connsiteY0" fmla="*/ 0 h 5871883"/>
              <a:gd name="connsiteX1" fmla="*/ 3030071 w 5334001"/>
              <a:gd name="connsiteY1" fmla="*/ 0 h 5871883"/>
              <a:gd name="connsiteX2" fmla="*/ 4957484 w 5334001"/>
              <a:gd name="connsiteY2" fmla="*/ 806824 h 5871883"/>
              <a:gd name="connsiteX3" fmla="*/ 3039036 w 5334001"/>
              <a:gd name="connsiteY3" fmla="*/ 1792941 h 5871883"/>
              <a:gd name="connsiteX4" fmla="*/ 5334001 w 5334001"/>
              <a:gd name="connsiteY4" fmla="*/ 3092824 h 5871883"/>
              <a:gd name="connsiteX5" fmla="*/ 430306 w 5334001"/>
              <a:gd name="connsiteY5" fmla="*/ 4078941 h 5871883"/>
              <a:gd name="connsiteX6" fmla="*/ 3039036 w 5334001"/>
              <a:gd name="connsiteY6" fmla="*/ 5853953 h 5871883"/>
              <a:gd name="connsiteX7" fmla="*/ 2644589 w 5334001"/>
              <a:gd name="connsiteY7" fmla="*/ 5871883 h 5871883"/>
              <a:gd name="connsiteX8" fmla="*/ 1 w 5334001"/>
              <a:gd name="connsiteY8" fmla="*/ 4087906 h 5871883"/>
              <a:gd name="connsiteX9" fmla="*/ 4679577 w 5334001"/>
              <a:gd name="connsiteY9" fmla="*/ 2931460 h 5871883"/>
              <a:gd name="connsiteX10" fmla="*/ 2635624 w 5334001"/>
              <a:gd name="connsiteY10" fmla="*/ 1801906 h 5871883"/>
              <a:gd name="connsiteX11" fmla="*/ 4491318 w 5334001"/>
              <a:gd name="connsiteY11" fmla="*/ 797858 h 5871883"/>
              <a:gd name="connsiteX12" fmla="*/ 2644589 w 5334001"/>
              <a:gd name="connsiteY12" fmla="*/ 0 h 5871883"/>
              <a:gd name="connsiteX0" fmla="*/ 2644589 w 5334001"/>
              <a:gd name="connsiteY0" fmla="*/ 0 h 5871883"/>
              <a:gd name="connsiteX1" fmla="*/ 3030071 w 5334001"/>
              <a:gd name="connsiteY1" fmla="*/ 0 h 5871883"/>
              <a:gd name="connsiteX2" fmla="*/ 4957484 w 5334001"/>
              <a:gd name="connsiteY2" fmla="*/ 806824 h 5871883"/>
              <a:gd name="connsiteX3" fmla="*/ 3039036 w 5334001"/>
              <a:gd name="connsiteY3" fmla="*/ 1792941 h 5871883"/>
              <a:gd name="connsiteX4" fmla="*/ 5334001 w 5334001"/>
              <a:gd name="connsiteY4" fmla="*/ 3092824 h 5871883"/>
              <a:gd name="connsiteX5" fmla="*/ 430306 w 5334001"/>
              <a:gd name="connsiteY5" fmla="*/ 4078941 h 5871883"/>
              <a:gd name="connsiteX6" fmla="*/ 3039036 w 5334001"/>
              <a:gd name="connsiteY6" fmla="*/ 5853953 h 5871883"/>
              <a:gd name="connsiteX7" fmla="*/ 2644589 w 5334001"/>
              <a:gd name="connsiteY7" fmla="*/ 5871883 h 5871883"/>
              <a:gd name="connsiteX8" fmla="*/ 1 w 5334001"/>
              <a:gd name="connsiteY8" fmla="*/ 4087906 h 5871883"/>
              <a:gd name="connsiteX9" fmla="*/ 4679577 w 5334001"/>
              <a:gd name="connsiteY9" fmla="*/ 2931460 h 5871883"/>
              <a:gd name="connsiteX10" fmla="*/ 2635624 w 5334001"/>
              <a:gd name="connsiteY10" fmla="*/ 1801906 h 5871883"/>
              <a:gd name="connsiteX11" fmla="*/ 4491318 w 5334001"/>
              <a:gd name="connsiteY11" fmla="*/ 797858 h 5871883"/>
              <a:gd name="connsiteX12" fmla="*/ 2644589 w 5334001"/>
              <a:gd name="connsiteY12" fmla="*/ 0 h 5871883"/>
              <a:gd name="connsiteX0" fmla="*/ 2644589 w 5352010"/>
              <a:gd name="connsiteY0" fmla="*/ 0 h 5871883"/>
              <a:gd name="connsiteX1" fmla="*/ 3030071 w 5352010"/>
              <a:gd name="connsiteY1" fmla="*/ 0 h 5871883"/>
              <a:gd name="connsiteX2" fmla="*/ 4957484 w 5352010"/>
              <a:gd name="connsiteY2" fmla="*/ 806824 h 5871883"/>
              <a:gd name="connsiteX3" fmla="*/ 3039036 w 5352010"/>
              <a:gd name="connsiteY3" fmla="*/ 1792941 h 5871883"/>
              <a:gd name="connsiteX4" fmla="*/ 5334001 w 5352010"/>
              <a:gd name="connsiteY4" fmla="*/ 3092824 h 5871883"/>
              <a:gd name="connsiteX5" fmla="*/ 430306 w 5352010"/>
              <a:gd name="connsiteY5" fmla="*/ 4078941 h 5871883"/>
              <a:gd name="connsiteX6" fmla="*/ 3039036 w 5352010"/>
              <a:gd name="connsiteY6" fmla="*/ 5853953 h 5871883"/>
              <a:gd name="connsiteX7" fmla="*/ 2644589 w 5352010"/>
              <a:gd name="connsiteY7" fmla="*/ 5871883 h 5871883"/>
              <a:gd name="connsiteX8" fmla="*/ 1 w 5352010"/>
              <a:gd name="connsiteY8" fmla="*/ 4087906 h 5871883"/>
              <a:gd name="connsiteX9" fmla="*/ 4679577 w 5352010"/>
              <a:gd name="connsiteY9" fmla="*/ 2931460 h 5871883"/>
              <a:gd name="connsiteX10" fmla="*/ 2635624 w 5352010"/>
              <a:gd name="connsiteY10" fmla="*/ 1801906 h 5871883"/>
              <a:gd name="connsiteX11" fmla="*/ 4491318 w 5352010"/>
              <a:gd name="connsiteY11" fmla="*/ 797858 h 5871883"/>
              <a:gd name="connsiteX12" fmla="*/ 2644589 w 5352010"/>
              <a:gd name="connsiteY12" fmla="*/ 0 h 5871883"/>
              <a:gd name="connsiteX0" fmla="*/ 2644589 w 5352010"/>
              <a:gd name="connsiteY0" fmla="*/ 0 h 5871883"/>
              <a:gd name="connsiteX1" fmla="*/ 3030071 w 5352010"/>
              <a:gd name="connsiteY1" fmla="*/ 0 h 5871883"/>
              <a:gd name="connsiteX2" fmla="*/ 4957484 w 5352010"/>
              <a:gd name="connsiteY2" fmla="*/ 806824 h 5871883"/>
              <a:gd name="connsiteX3" fmla="*/ 3039036 w 5352010"/>
              <a:gd name="connsiteY3" fmla="*/ 1792941 h 5871883"/>
              <a:gd name="connsiteX4" fmla="*/ 5334001 w 5352010"/>
              <a:gd name="connsiteY4" fmla="*/ 3092824 h 5871883"/>
              <a:gd name="connsiteX5" fmla="*/ 430306 w 5352010"/>
              <a:gd name="connsiteY5" fmla="*/ 4078941 h 5871883"/>
              <a:gd name="connsiteX6" fmla="*/ 3039036 w 5352010"/>
              <a:gd name="connsiteY6" fmla="*/ 5853953 h 5871883"/>
              <a:gd name="connsiteX7" fmla="*/ 2644589 w 5352010"/>
              <a:gd name="connsiteY7" fmla="*/ 5871883 h 5871883"/>
              <a:gd name="connsiteX8" fmla="*/ 1 w 5352010"/>
              <a:gd name="connsiteY8" fmla="*/ 4087906 h 5871883"/>
              <a:gd name="connsiteX9" fmla="*/ 4679577 w 5352010"/>
              <a:gd name="connsiteY9" fmla="*/ 2931460 h 5871883"/>
              <a:gd name="connsiteX10" fmla="*/ 2635624 w 5352010"/>
              <a:gd name="connsiteY10" fmla="*/ 1801906 h 5871883"/>
              <a:gd name="connsiteX11" fmla="*/ 4491318 w 5352010"/>
              <a:gd name="connsiteY11" fmla="*/ 797858 h 5871883"/>
              <a:gd name="connsiteX12" fmla="*/ 2644589 w 5352010"/>
              <a:gd name="connsiteY12" fmla="*/ 0 h 5871883"/>
              <a:gd name="connsiteX0" fmla="*/ 2644589 w 5352010"/>
              <a:gd name="connsiteY0" fmla="*/ 0 h 5871883"/>
              <a:gd name="connsiteX1" fmla="*/ 3030071 w 5352010"/>
              <a:gd name="connsiteY1" fmla="*/ 0 h 5871883"/>
              <a:gd name="connsiteX2" fmla="*/ 4957484 w 5352010"/>
              <a:gd name="connsiteY2" fmla="*/ 806824 h 5871883"/>
              <a:gd name="connsiteX3" fmla="*/ 3039036 w 5352010"/>
              <a:gd name="connsiteY3" fmla="*/ 1792941 h 5871883"/>
              <a:gd name="connsiteX4" fmla="*/ 5334001 w 5352010"/>
              <a:gd name="connsiteY4" fmla="*/ 3092824 h 5871883"/>
              <a:gd name="connsiteX5" fmla="*/ 430306 w 5352010"/>
              <a:gd name="connsiteY5" fmla="*/ 4078941 h 5871883"/>
              <a:gd name="connsiteX6" fmla="*/ 3039036 w 5352010"/>
              <a:gd name="connsiteY6" fmla="*/ 5853953 h 5871883"/>
              <a:gd name="connsiteX7" fmla="*/ 2644589 w 5352010"/>
              <a:gd name="connsiteY7" fmla="*/ 5871883 h 5871883"/>
              <a:gd name="connsiteX8" fmla="*/ 1 w 5352010"/>
              <a:gd name="connsiteY8" fmla="*/ 4087906 h 5871883"/>
              <a:gd name="connsiteX9" fmla="*/ 4679577 w 5352010"/>
              <a:gd name="connsiteY9" fmla="*/ 2931460 h 5871883"/>
              <a:gd name="connsiteX10" fmla="*/ 2635624 w 5352010"/>
              <a:gd name="connsiteY10" fmla="*/ 1801906 h 5871883"/>
              <a:gd name="connsiteX11" fmla="*/ 4491318 w 5352010"/>
              <a:gd name="connsiteY11" fmla="*/ 797858 h 5871883"/>
              <a:gd name="connsiteX12" fmla="*/ 2644589 w 5352010"/>
              <a:gd name="connsiteY12" fmla="*/ 0 h 5871883"/>
              <a:gd name="connsiteX0" fmla="*/ 2644589 w 5352010"/>
              <a:gd name="connsiteY0" fmla="*/ 0 h 5871883"/>
              <a:gd name="connsiteX1" fmla="*/ 3030071 w 5352010"/>
              <a:gd name="connsiteY1" fmla="*/ 0 h 5871883"/>
              <a:gd name="connsiteX2" fmla="*/ 4957484 w 5352010"/>
              <a:gd name="connsiteY2" fmla="*/ 806824 h 5871883"/>
              <a:gd name="connsiteX3" fmla="*/ 3039036 w 5352010"/>
              <a:gd name="connsiteY3" fmla="*/ 1792941 h 5871883"/>
              <a:gd name="connsiteX4" fmla="*/ 5334001 w 5352010"/>
              <a:gd name="connsiteY4" fmla="*/ 3092824 h 5871883"/>
              <a:gd name="connsiteX5" fmla="*/ 430306 w 5352010"/>
              <a:gd name="connsiteY5" fmla="*/ 4078941 h 5871883"/>
              <a:gd name="connsiteX6" fmla="*/ 3039036 w 5352010"/>
              <a:gd name="connsiteY6" fmla="*/ 5853953 h 5871883"/>
              <a:gd name="connsiteX7" fmla="*/ 2644589 w 5352010"/>
              <a:gd name="connsiteY7" fmla="*/ 5871883 h 5871883"/>
              <a:gd name="connsiteX8" fmla="*/ 1 w 5352010"/>
              <a:gd name="connsiteY8" fmla="*/ 4087906 h 5871883"/>
              <a:gd name="connsiteX9" fmla="*/ 4679577 w 5352010"/>
              <a:gd name="connsiteY9" fmla="*/ 2931460 h 5871883"/>
              <a:gd name="connsiteX10" fmla="*/ 2635624 w 5352010"/>
              <a:gd name="connsiteY10" fmla="*/ 1801906 h 5871883"/>
              <a:gd name="connsiteX11" fmla="*/ 4455459 w 5352010"/>
              <a:gd name="connsiteY11" fmla="*/ 806823 h 5871883"/>
              <a:gd name="connsiteX12" fmla="*/ 2644589 w 5352010"/>
              <a:gd name="connsiteY12" fmla="*/ 0 h 5871883"/>
              <a:gd name="connsiteX0" fmla="*/ 2644589 w 5352010"/>
              <a:gd name="connsiteY0" fmla="*/ 0 h 5871883"/>
              <a:gd name="connsiteX1" fmla="*/ 3030071 w 5352010"/>
              <a:gd name="connsiteY1" fmla="*/ 0 h 5871883"/>
              <a:gd name="connsiteX2" fmla="*/ 4957484 w 5352010"/>
              <a:gd name="connsiteY2" fmla="*/ 806824 h 5871883"/>
              <a:gd name="connsiteX3" fmla="*/ 3039036 w 5352010"/>
              <a:gd name="connsiteY3" fmla="*/ 1792941 h 5871883"/>
              <a:gd name="connsiteX4" fmla="*/ 5334001 w 5352010"/>
              <a:gd name="connsiteY4" fmla="*/ 3092824 h 5871883"/>
              <a:gd name="connsiteX5" fmla="*/ 430306 w 5352010"/>
              <a:gd name="connsiteY5" fmla="*/ 4078941 h 5871883"/>
              <a:gd name="connsiteX6" fmla="*/ 3039036 w 5352010"/>
              <a:gd name="connsiteY6" fmla="*/ 5853953 h 5871883"/>
              <a:gd name="connsiteX7" fmla="*/ 2644589 w 5352010"/>
              <a:gd name="connsiteY7" fmla="*/ 5871883 h 5871883"/>
              <a:gd name="connsiteX8" fmla="*/ 1 w 5352010"/>
              <a:gd name="connsiteY8" fmla="*/ 4087906 h 5871883"/>
              <a:gd name="connsiteX9" fmla="*/ 4679577 w 5352010"/>
              <a:gd name="connsiteY9" fmla="*/ 2931460 h 5871883"/>
              <a:gd name="connsiteX10" fmla="*/ 2635624 w 5352010"/>
              <a:gd name="connsiteY10" fmla="*/ 1801906 h 5871883"/>
              <a:gd name="connsiteX11" fmla="*/ 4455459 w 5352010"/>
              <a:gd name="connsiteY11" fmla="*/ 806823 h 5871883"/>
              <a:gd name="connsiteX12" fmla="*/ 2644589 w 5352010"/>
              <a:gd name="connsiteY12" fmla="*/ 0 h 5871883"/>
              <a:gd name="connsiteX0" fmla="*/ 2644589 w 5352010"/>
              <a:gd name="connsiteY0" fmla="*/ 0 h 5871883"/>
              <a:gd name="connsiteX1" fmla="*/ 3030071 w 5352010"/>
              <a:gd name="connsiteY1" fmla="*/ 0 h 5871883"/>
              <a:gd name="connsiteX2" fmla="*/ 4957484 w 5352010"/>
              <a:gd name="connsiteY2" fmla="*/ 806824 h 5871883"/>
              <a:gd name="connsiteX3" fmla="*/ 3039036 w 5352010"/>
              <a:gd name="connsiteY3" fmla="*/ 1792941 h 5871883"/>
              <a:gd name="connsiteX4" fmla="*/ 5334001 w 5352010"/>
              <a:gd name="connsiteY4" fmla="*/ 3092824 h 5871883"/>
              <a:gd name="connsiteX5" fmla="*/ 430306 w 5352010"/>
              <a:gd name="connsiteY5" fmla="*/ 4078941 h 5871883"/>
              <a:gd name="connsiteX6" fmla="*/ 3039036 w 5352010"/>
              <a:gd name="connsiteY6" fmla="*/ 5853953 h 5871883"/>
              <a:gd name="connsiteX7" fmla="*/ 2644589 w 5352010"/>
              <a:gd name="connsiteY7" fmla="*/ 5871883 h 5871883"/>
              <a:gd name="connsiteX8" fmla="*/ 1 w 5352010"/>
              <a:gd name="connsiteY8" fmla="*/ 4087906 h 5871883"/>
              <a:gd name="connsiteX9" fmla="*/ 4679577 w 5352010"/>
              <a:gd name="connsiteY9" fmla="*/ 2931460 h 5871883"/>
              <a:gd name="connsiteX10" fmla="*/ 2635624 w 5352010"/>
              <a:gd name="connsiteY10" fmla="*/ 1801906 h 5871883"/>
              <a:gd name="connsiteX11" fmla="*/ 4455459 w 5352010"/>
              <a:gd name="connsiteY11" fmla="*/ 806823 h 5871883"/>
              <a:gd name="connsiteX12" fmla="*/ 2644589 w 5352010"/>
              <a:gd name="connsiteY12" fmla="*/ 0 h 5871883"/>
              <a:gd name="connsiteX0" fmla="*/ 2651718 w 5359139"/>
              <a:gd name="connsiteY0" fmla="*/ 0 h 5871883"/>
              <a:gd name="connsiteX1" fmla="*/ 3037200 w 5359139"/>
              <a:gd name="connsiteY1" fmla="*/ 0 h 5871883"/>
              <a:gd name="connsiteX2" fmla="*/ 4964613 w 5359139"/>
              <a:gd name="connsiteY2" fmla="*/ 806824 h 5871883"/>
              <a:gd name="connsiteX3" fmla="*/ 3046165 w 5359139"/>
              <a:gd name="connsiteY3" fmla="*/ 1792941 h 5871883"/>
              <a:gd name="connsiteX4" fmla="*/ 5341130 w 5359139"/>
              <a:gd name="connsiteY4" fmla="*/ 3092824 h 5871883"/>
              <a:gd name="connsiteX5" fmla="*/ 437435 w 5359139"/>
              <a:gd name="connsiteY5" fmla="*/ 4078941 h 5871883"/>
              <a:gd name="connsiteX6" fmla="*/ 3046165 w 5359139"/>
              <a:gd name="connsiteY6" fmla="*/ 5853953 h 5871883"/>
              <a:gd name="connsiteX7" fmla="*/ 2651718 w 5359139"/>
              <a:gd name="connsiteY7" fmla="*/ 5871883 h 5871883"/>
              <a:gd name="connsiteX8" fmla="*/ 7130 w 5359139"/>
              <a:gd name="connsiteY8" fmla="*/ 4087906 h 5871883"/>
              <a:gd name="connsiteX9" fmla="*/ 4686706 w 5359139"/>
              <a:gd name="connsiteY9" fmla="*/ 2931460 h 5871883"/>
              <a:gd name="connsiteX10" fmla="*/ 2642753 w 5359139"/>
              <a:gd name="connsiteY10" fmla="*/ 1801906 h 5871883"/>
              <a:gd name="connsiteX11" fmla="*/ 4462588 w 5359139"/>
              <a:gd name="connsiteY11" fmla="*/ 806823 h 5871883"/>
              <a:gd name="connsiteX12" fmla="*/ 2651718 w 5359139"/>
              <a:gd name="connsiteY12" fmla="*/ 0 h 5871883"/>
              <a:gd name="connsiteX0" fmla="*/ 2662804 w 5370225"/>
              <a:gd name="connsiteY0" fmla="*/ 0 h 5871883"/>
              <a:gd name="connsiteX1" fmla="*/ 3048286 w 5370225"/>
              <a:gd name="connsiteY1" fmla="*/ 0 h 5871883"/>
              <a:gd name="connsiteX2" fmla="*/ 4975699 w 5370225"/>
              <a:gd name="connsiteY2" fmla="*/ 806824 h 5871883"/>
              <a:gd name="connsiteX3" fmla="*/ 3057251 w 5370225"/>
              <a:gd name="connsiteY3" fmla="*/ 1792941 h 5871883"/>
              <a:gd name="connsiteX4" fmla="*/ 5352216 w 5370225"/>
              <a:gd name="connsiteY4" fmla="*/ 3092824 h 5871883"/>
              <a:gd name="connsiteX5" fmla="*/ 448521 w 5370225"/>
              <a:gd name="connsiteY5" fmla="*/ 4078941 h 5871883"/>
              <a:gd name="connsiteX6" fmla="*/ 3057251 w 5370225"/>
              <a:gd name="connsiteY6" fmla="*/ 5853953 h 5871883"/>
              <a:gd name="connsiteX7" fmla="*/ 2662804 w 5370225"/>
              <a:gd name="connsiteY7" fmla="*/ 5871883 h 5871883"/>
              <a:gd name="connsiteX8" fmla="*/ 18216 w 5370225"/>
              <a:gd name="connsiteY8" fmla="*/ 4087906 h 5871883"/>
              <a:gd name="connsiteX9" fmla="*/ 4697792 w 5370225"/>
              <a:gd name="connsiteY9" fmla="*/ 2931460 h 5871883"/>
              <a:gd name="connsiteX10" fmla="*/ 2653839 w 5370225"/>
              <a:gd name="connsiteY10" fmla="*/ 1801906 h 5871883"/>
              <a:gd name="connsiteX11" fmla="*/ 4473674 w 5370225"/>
              <a:gd name="connsiteY11" fmla="*/ 806823 h 5871883"/>
              <a:gd name="connsiteX12" fmla="*/ 2662804 w 5370225"/>
              <a:gd name="connsiteY12" fmla="*/ 0 h 5871883"/>
              <a:gd name="connsiteX0" fmla="*/ 2696225 w 5403646"/>
              <a:gd name="connsiteY0" fmla="*/ 0 h 5871883"/>
              <a:gd name="connsiteX1" fmla="*/ 3081707 w 5403646"/>
              <a:gd name="connsiteY1" fmla="*/ 0 h 5871883"/>
              <a:gd name="connsiteX2" fmla="*/ 5009120 w 5403646"/>
              <a:gd name="connsiteY2" fmla="*/ 806824 h 5871883"/>
              <a:gd name="connsiteX3" fmla="*/ 3090672 w 5403646"/>
              <a:gd name="connsiteY3" fmla="*/ 1792941 h 5871883"/>
              <a:gd name="connsiteX4" fmla="*/ 5385637 w 5403646"/>
              <a:gd name="connsiteY4" fmla="*/ 3092824 h 5871883"/>
              <a:gd name="connsiteX5" fmla="*/ 481942 w 5403646"/>
              <a:gd name="connsiteY5" fmla="*/ 4078941 h 5871883"/>
              <a:gd name="connsiteX6" fmla="*/ 3090672 w 5403646"/>
              <a:gd name="connsiteY6" fmla="*/ 5853953 h 5871883"/>
              <a:gd name="connsiteX7" fmla="*/ 2696225 w 5403646"/>
              <a:gd name="connsiteY7" fmla="*/ 5871883 h 5871883"/>
              <a:gd name="connsiteX8" fmla="*/ 51637 w 5403646"/>
              <a:gd name="connsiteY8" fmla="*/ 4087906 h 5871883"/>
              <a:gd name="connsiteX9" fmla="*/ 4731213 w 5403646"/>
              <a:gd name="connsiteY9" fmla="*/ 2931460 h 5871883"/>
              <a:gd name="connsiteX10" fmla="*/ 2687260 w 5403646"/>
              <a:gd name="connsiteY10" fmla="*/ 1801906 h 5871883"/>
              <a:gd name="connsiteX11" fmla="*/ 4507095 w 5403646"/>
              <a:gd name="connsiteY11" fmla="*/ 806823 h 5871883"/>
              <a:gd name="connsiteX12" fmla="*/ 2696225 w 5403646"/>
              <a:gd name="connsiteY12" fmla="*/ 0 h 5871883"/>
              <a:gd name="connsiteX0" fmla="*/ 2665271 w 5372692"/>
              <a:gd name="connsiteY0" fmla="*/ 0 h 5871883"/>
              <a:gd name="connsiteX1" fmla="*/ 3050753 w 5372692"/>
              <a:gd name="connsiteY1" fmla="*/ 0 h 5871883"/>
              <a:gd name="connsiteX2" fmla="*/ 4978166 w 5372692"/>
              <a:gd name="connsiteY2" fmla="*/ 806824 h 5871883"/>
              <a:gd name="connsiteX3" fmla="*/ 3059718 w 5372692"/>
              <a:gd name="connsiteY3" fmla="*/ 1792941 h 5871883"/>
              <a:gd name="connsiteX4" fmla="*/ 5354683 w 5372692"/>
              <a:gd name="connsiteY4" fmla="*/ 3092824 h 5871883"/>
              <a:gd name="connsiteX5" fmla="*/ 450988 w 5372692"/>
              <a:gd name="connsiteY5" fmla="*/ 4078941 h 5871883"/>
              <a:gd name="connsiteX6" fmla="*/ 3059718 w 5372692"/>
              <a:gd name="connsiteY6" fmla="*/ 5853953 h 5871883"/>
              <a:gd name="connsiteX7" fmla="*/ 2665271 w 5372692"/>
              <a:gd name="connsiteY7" fmla="*/ 5871883 h 5871883"/>
              <a:gd name="connsiteX8" fmla="*/ 20683 w 5372692"/>
              <a:gd name="connsiteY8" fmla="*/ 4087906 h 5871883"/>
              <a:gd name="connsiteX9" fmla="*/ 4700259 w 5372692"/>
              <a:gd name="connsiteY9" fmla="*/ 2931460 h 5871883"/>
              <a:gd name="connsiteX10" fmla="*/ 2656306 w 5372692"/>
              <a:gd name="connsiteY10" fmla="*/ 1801906 h 5871883"/>
              <a:gd name="connsiteX11" fmla="*/ 4476141 w 5372692"/>
              <a:gd name="connsiteY11" fmla="*/ 806823 h 5871883"/>
              <a:gd name="connsiteX12" fmla="*/ 2665271 w 5372692"/>
              <a:gd name="connsiteY12" fmla="*/ 0 h 5871883"/>
              <a:gd name="connsiteX0" fmla="*/ 2665271 w 5372692"/>
              <a:gd name="connsiteY0" fmla="*/ 0 h 5871883"/>
              <a:gd name="connsiteX1" fmla="*/ 3050753 w 5372692"/>
              <a:gd name="connsiteY1" fmla="*/ 0 h 5871883"/>
              <a:gd name="connsiteX2" fmla="*/ 4978166 w 5372692"/>
              <a:gd name="connsiteY2" fmla="*/ 806824 h 5871883"/>
              <a:gd name="connsiteX3" fmla="*/ 3059718 w 5372692"/>
              <a:gd name="connsiteY3" fmla="*/ 1792941 h 5871883"/>
              <a:gd name="connsiteX4" fmla="*/ 5354683 w 5372692"/>
              <a:gd name="connsiteY4" fmla="*/ 3092824 h 5871883"/>
              <a:gd name="connsiteX5" fmla="*/ 450988 w 5372692"/>
              <a:gd name="connsiteY5" fmla="*/ 4078941 h 5871883"/>
              <a:gd name="connsiteX6" fmla="*/ 3059718 w 5372692"/>
              <a:gd name="connsiteY6" fmla="*/ 5853953 h 5871883"/>
              <a:gd name="connsiteX7" fmla="*/ 2665271 w 5372692"/>
              <a:gd name="connsiteY7" fmla="*/ 5871883 h 5871883"/>
              <a:gd name="connsiteX8" fmla="*/ 20683 w 5372692"/>
              <a:gd name="connsiteY8" fmla="*/ 4087906 h 5871883"/>
              <a:gd name="connsiteX9" fmla="*/ 4700259 w 5372692"/>
              <a:gd name="connsiteY9" fmla="*/ 2931460 h 5871883"/>
              <a:gd name="connsiteX10" fmla="*/ 2656306 w 5372692"/>
              <a:gd name="connsiteY10" fmla="*/ 1801906 h 5871883"/>
              <a:gd name="connsiteX11" fmla="*/ 4476141 w 5372692"/>
              <a:gd name="connsiteY11" fmla="*/ 806823 h 5871883"/>
              <a:gd name="connsiteX12" fmla="*/ 2665271 w 5372692"/>
              <a:gd name="connsiteY12" fmla="*/ 0 h 5871883"/>
              <a:gd name="connsiteX0" fmla="*/ 2665271 w 5399402"/>
              <a:gd name="connsiteY0" fmla="*/ 0 h 5871883"/>
              <a:gd name="connsiteX1" fmla="*/ 3050753 w 5399402"/>
              <a:gd name="connsiteY1" fmla="*/ 0 h 5871883"/>
              <a:gd name="connsiteX2" fmla="*/ 4978166 w 5399402"/>
              <a:gd name="connsiteY2" fmla="*/ 806824 h 5871883"/>
              <a:gd name="connsiteX3" fmla="*/ 3059718 w 5399402"/>
              <a:gd name="connsiteY3" fmla="*/ 1792941 h 5871883"/>
              <a:gd name="connsiteX4" fmla="*/ 5354683 w 5399402"/>
              <a:gd name="connsiteY4" fmla="*/ 3092824 h 5871883"/>
              <a:gd name="connsiteX5" fmla="*/ 522706 w 5399402"/>
              <a:gd name="connsiteY5" fmla="*/ 4195483 h 5871883"/>
              <a:gd name="connsiteX6" fmla="*/ 3059718 w 5399402"/>
              <a:gd name="connsiteY6" fmla="*/ 5853953 h 5871883"/>
              <a:gd name="connsiteX7" fmla="*/ 2665271 w 5399402"/>
              <a:gd name="connsiteY7" fmla="*/ 5871883 h 5871883"/>
              <a:gd name="connsiteX8" fmla="*/ 20683 w 5399402"/>
              <a:gd name="connsiteY8" fmla="*/ 4087906 h 5871883"/>
              <a:gd name="connsiteX9" fmla="*/ 4700259 w 5399402"/>
              <a:gd name="connsiteY9" fmla="*/ 2931460 h 5871883"/>
              <a:gd name="connsiteX10" fmla="*/ 2656306 w 5399402"/>
              <a:gd name="connsiteY10" fmla="*/ 1801906 h 5871883"/>
              <a:gd name="connsiteX11" fmla="*/ 4476141 w 5399402"/>
              <a:gd name="connsiteY11" fmla="*/ 806823 h 5871883"/>
              <a:gd name="connsiteX12" fmla="*/ 2665271 w 5399402"/>
              <a:gd name="connsiteY12" fmla="*/ 0 h 5871883"/>
              <a:gd name="connsiteX0" fmla="*/ 2666144 w 5400275"/>
              <a:gd name="connsiteY0" fmla="*/ 0 h 5871883"/>
              <a:gd name="connsiteX1" fmla="*/ 3051626 w 5400275"/>
              <a:gd name="connsiteY1" fmla="*/ 0 h 5871883"/>
              <a:gd name="connsiteX2" fmla="*/ 4979039 w 5400275"/>
              <a:gd name="connsiteY2" fmla="*/ 806824 h 5871883"/>
              <a:gd name="connsiteX3" fmla="*/ 3060591 w 5400275"/>
              <a:gd name="connsiteY3" fmla="*/ 1792941 h 5871883"/>
              <a:gd name="connsiteX4" fmla="*/ 5355556 w 5400275"/>
              <a:gd name="connsiteY4" fmla="*/ 3092824 h 5871883"/>
              <a:gd name="connsiteX5" fmla="*/ 523579 w 5400275"/>
              <a:gd name="connsiteY5" fmla="*/ 4195483 h 5871883"/>
              <a:gd name="connsiteX6" fmla="*/ 3060591 w 5400275"/>
              <a:gd name="connsiteY6" fmla="*/ 5853953 h 5871883"/>
              <a:gd name="connsiteX7" fmla="*/ 2666144 w 5400275"/>
              <a:gd name="connsiteY7" fmla="*/ 5871883 h 5871883"/>
              <a:gd name="connsiteX8" fmla="*/ 21556 w 5400275"/>
              <a:gd name="connsiteY8" fmla="*/ 4087906 h 5871883"/>
              <a:gd name="connsiteX9" fmla="*/ 4701132 w 5400275"/>
              <a:gd name="connsiteY9" fmla="*/ 2931460 h 5871883"/>
              <a:gd name="connsiteX10" fmla="*/ 2657179 w 5400275"/>
              <a:gd name="connsiteY10" fmla="*/ 1801906 h 5871883"/>
              <a:gd name="connsiteX11" fmla="*/ 4477014 w 5400275"/>
              <a:gd name="connsiteY11" fmla="*/ 806823 h 5871883"/>
              <a:gd name="connsiteX12" fmla="*/ 2666144 w 5400275"/>
              <a:gd name="connsiteY12" fmla="*/ 0 h 5871883"/>
              <a:gd name="connsiteX0" fmla="*/ 2681098 w 5415229"/>
              <a:gd name="connsiteY0" fmla="*/ 0 h 5871883"/>
              <a:gd name="connsiteX1" fmla="*/ 3066580 w 5415229"/>
              <a:gd name="connsiteY1" fmla="*/ 0 h 5871883"/>
              <a:gd name="connsiteX2" fmla="*/ 4993993 w 5415229"/>
              <a:gd name="connsiteY2" fmla="*/ 806824 h 5871883"/>
              <a:gd name="connsiteX3" fmla="*/ 3075545 w 5415229"/>
              <a:gd name="connsiteY3" fmla="*/ 1792941 h 5871883"/>
              <a:gd name="connsiteX4" fmla="*/ 5370510 w 5415229"/>
              <a:gd name="connsiteY4" fmla="*/ 3092824 h 5871883"/>
              <a:gd name="connsiteX5" fmla="*/ 538533 w 5415229"/>
              <a:gd name="connsiteY5" fmla="*/ 4195483 h 5871883"/>
              <a:gd name="connsiteX6" fmla="*/ 3075545 w 5415229"/>
              <a:gd name="connsiteY6" fmla="*/ 5853953 h 5871883"/>
              <a:gd name="connsiteX7" fmla="*/ 2600416 w 5415229"/>
              <a:gd name="connsiteY7" fmla="*/ 5871883 h 5871883"/>
              <a:gd name="connsiteX8" fmla="*/ 36510 w 5415229"/>
              <a:gd name="connsiteY8" fmla="*/ 4087906 h 5871883"/>
              <a:gd name="connsiteX9" fmla="*/ 4716086 w 5415229"/>
              <a:gd name="connsiteY9" fmla="*/ 2931460 h 5871883"/>
              <a:gd name="connsiteX10" fmla="*/ 2672133 w 5415229"/>
              <a:gd name="connsiteY10" fmla="*/ 1801906 h 5871883"/>
              <a:gd name="connsiteX11" fmla="*/ 4491968 w 5415229"/>
              <a:gd name="connsiteY11" fmla="*/ 806823 h 5871883"/>
              <a:gd name="connsiteX12" fmla="*/ 2681098 w 5415229"/>
              <a:gd name="connsiteY12" fmla="*/ 0 h 5871883"/>
              <a:gd name="connsiteX0" fmla="*/ 2681098 w 5415229"/>
              <a:gd name="connsiteY0" fmla="*/ 0 h 5889811"/>
              <a:gd name="connsiteX1" fmla="*/ 3066580 w 5415229"/>
              <a:gd name="connsiteY1" fmla="*/ 0 h 5889811"/>
              <a:gd name="connsiteX2" fmla="*/ 4993993 w 5415229"/>
              <a:gd name="connsiteY2" fmla="*/ 806824 h 5889811"/>
              <a:gd name="connsiteX3" fmla="*/ 3075545 w 5415229"/>
              <a:gd name="connsiteY3" fmla="*/ 1792941 h 5889811"/>
              <a:gd name="connsiteX4" fmla="*/ 5370510 w 5415229"/>
              <a:gd name="connsiteY4" fmla="*/ 3092824 h 5889811"/>
              <a:gd name="connsiteX5" fmla="*/ 538533 w 5415229"/>
              <a:gd name="connsiteY5" fmla="*/ 4195483 h 5889811"/>
              <a:gd name="connsiteX6" fmla="*/ 3084509 w 5415229"/>
              <a:gd name="connsiteY6" fmla="*/ 5889811 h 5889811"/>
              <a:gd name="connsiteX7" fmla="*/ 2600416 w 5415229"/>
              <a:gd name="connsiteY7" fmla="*/ 5871883 h 5889811"/>
              <a:gd name="connsiteX8" fmla="*/ 36510 w 5415229"/>
              <a:gd name="connsiteY8" fmla="*/ 4087906 h 5889811"/>
              <a:gd name="connsiteX9" fmla="*/ 4716086 w 5415229"/>
              <a:gd name="connsiteY9" fmla="*/ 2931460 h 5889811"/>
              <a:gd name="connsiteX10" fmla="*/ 2672133 w 5415229"/>
              <a:gd name="connsiteY10" fmla="*/ 1801906 h 5889811"/>
              <a:gd name="connsiteX11" fmla="*/ 4491968 w 5415229"/>
              <a:gd name="connsiteY11" fmla="*/ 806823 h 5889811"/>
              <a:gd name="connsiteX12" fmla="*/ 2681098 w 5415229"/>
              <a:gd name="connsiteY12" fmla="*/ 0 h 5889811"/>
              <a:gd name="connsiteX0" fmla="*/ 2681098 w 5415229"/>
              <a:gd name="connsiteY0" fmla="*/ 0 h 5889811"/>
              <a:gd name="connsiteX1" fmla="*/ 3066580 w 5415229"/>
              <a:gd name="connsiteY1" fmla="*/ 0 h 5889811"/>
              <a:gd name="connsiteX2" fmla="*/ 4993993 w 5415229"/>
              <a:gd name="connsiteY2" fmla="*/ 806824 h 5889811"/>
              <a:gd name="connsiteX3" fmla="*/ 3075545 w 5415229"/>
              <a:gd name="connsiteY3" fmla="*/ 1792941 h 5889811"/>
              <a:gd name="connsiteX4" fmla="*/ 5370510 w 5415229"/>
              <a:gd name="connsiteY4" fmla="*/ 3092824 h 5889811"/>
              <a:gd name="connsiteX5" fmla="*/ 538533 w 5415229"/>
              <a:gd name="connsiteY5" fmla="*/ 4195483 h 5889811"/>
              <a:gd name="connsiteX6" fmla="*/ 3084509 w 5415229"/>
              <a:gd name="connsiteY6" fmla="*/ 5889811 h 5889811"/>
              <a:gd name="connsiteX7" fmla="*/ 2600416 w 5415229"/>
              <a:gd name="connsiteY7" fmla="*/ 5871883 h 5889811"/>
              <a:gd name="connsiteX8" fmla="*/ 36510 w 5415229"/>
              <a:gd name="connsiteY8" fmla="*/ 4087906 h 5889811"/>
              <a:gd name="connsiteX9" fmla="*/ 4716086 w 5415229"/>
              <a:gd name="connsiteY9" fmla="*/ 2931460 h 5889811"/>
              <a:gd name="connsiteX10" fmla="*/ 2672133 w 5415229"/>
              <a:gd name="connsiteY10" fmla="*/ 1801906 h 5889811"/>
              <a:gd name="connsiteX11" fmla="*/ 4491968 w 5415229"/>
              <a:gd name="connsiteY11" fmla="*/ 806823 h 5889811"/>
              <a:gd name="connsiteX12" fmla="*/ 2681098 w 5415229"/>
              <a:gd name="connsiteY12" fmla="*/ 0 h 5889811"/>
              <a:gd name="connsiteX0" fmla="*/ 2681729 w 5415860"/>
              <a:gd name="connsiteY0" fmla="*/ 0 h 5889811"/>
              <a:gd name="connsiteX1" fmla="*/ 3067211 w 5415860"/>
              <a:gd name="connsiteY1" fmla="*/ 0 h 5889811"/>
              <a:gd name="connsiteX2" fmla="*/ 4994624 w 5415860"/>
              <a:gd name="connsiteY2" fmla="*/ 806824 h 5889811"/>
              <a:gd name="connsiteX3" fmla="*/ 3076176 w 5415860"/>
              <a:gd name="connsiteY3" fmla="*/ 1792941 h 5889811"/>
              <a:gd name="connsiteX4" fmla="*/ 5371141 w 5415860"/>
              <a:gd name="connsiteY4" fmla="*/ 3092824 h 5889811"/>
              <a:gd name="connsiteX5" fmla="*/ 539164 w 5415860"/>
              <a:gd name="connsiteY5" fmla="*/ 4195483 h 5889811"/>
              <a:gd name="connsiteX6" fmla="*/ 3085140 w 5415860"/>
              <a:gd name="connsiteY6" fmla="*/ 5889811 h 5889811"/>
              <a:gd name="connsiteX7" fmla="*/ 2601047 w 5415860"/>
              <a:gd name="connsiteY7" fmla="*/ 5871883 h 5889811"/>
              <a:gd name="connsiteX8" fmla="*/ 37141 w 5415860"/>
              <a:gd name="connsiteY8" fmla="*/ 4087906 h 5889811"/>
              <a:gd name="connsiteX9" fmla="*/ 4716717 w 5415860"/>
              <a:gd name="connsiteY9" fmla="*/ 2931460 h 5889811"/>
              <a:gd name="connsiteX10" fmla="*/ 2672764 w 5415860"/>
              <a:gd name="connsiteY10" fmla="*/ 1801906 h 5889811"/>
              <a:gd name="connsiteX11" fmla="*/ 4492599 w 5415860"/>
              <a:gd name="connsiteY11" fmla="*/ 806823 h 5889811"/>
              <a:gd name="connsiteX12" fmla="*/ 2681729 w 5415860"/>
              <a:gd name="connsiteY12" fmla="*/ 0 h 5889811"/>
              <a:gd name="connsiteX0" fmla="*/ 2681729 w 5415860"/>
              <a:gd name="connsiteY0" fmla="*/ 0 h 5889811"/>
              <a:gd name="connsiteX1" fmla="*/ 3067211 w 5415860"/>
              <a:gd name="connsiteY1" fmla="*/ 0 h 5889811"/>
              <a:gd name="connsiteX2" fmla="*/ 4994624 w 5415860"/>
              <a:gd name="connsiteY2" fmla="*/ 806824 h 5889811"/>
              <a:gd name="connsiteX3" fmla="*/ 3076176 w 5415860"/>
              <a:gd name="connsiteY3" fmla="*/ 1792941 h 5889811"/>
              <a:gd name="connsiteX4" fmla="*/ 5371141 w 5415860"/>
              <a:gd name="connsiteY4" fmla="*/ 3092824 h 5889811"/>
              <a:gd name="connsiteX5" fmla="*/ 539164 w 5415860"/>
              <a:gd name="connsiteY5" fmla="*/ 4195483 h 5889811"/>
              <a:gd name="connsiteX6" fmla="*/ 3085140 w 5415860"/>
              <a:gd name="connsiteY6" fmla="*/ 5889811 h 5889811"/>
              <a:gd name="connsiteX7" fmla="*/ 2601047 w 5415860"/>
              <a:gd name="connsiteY7" fmla="*/ 5871883 h 5889811"/>
              <a:gd name="connsiteX8" fmla="*/ 37141 w 5415860"/>
              <a:gd name="connsiteY8" fmla="*/ 4087906 h 5889811"/>
              <a:gd name="connsiteX9" fmla="*/ 4716717 w 5415860"/>
              <a:gd name="connsiteY9" fmla="*/ 2931460 h 5889811"/>
              <a:gd name="connsiteX10" fmla="*/ 2672764 w 5415860"/>
              <a:gd name="connsiteY10" fmla="*/ 1801906 h 5889811"/>
              <a:gd name="connsiteX11" fmla="*/ 4492599 w 5415860"/>
              <a:gd name="connsiteY11" fmla="*/ 806823 h 5889811"/>
              <a:gd name="connsiteX12" fmla="*/ 2681729 w 5415860"/>
              <a:gd name="connsiteY12" fmla="*/ 0 h 5889811"/>
              <a:gd name="connsiteX0" fmla="*/ 2681729 w 5418818"/>
              <a:gd name="connsiteY0" fmla="*/ 0 h 5889811"/>
              <a:gd name="connsiteX1" fmla="*/ 3067211 w 5418818"/>
              <a:gd name="connsiteY1" fmla="*/ 0 h 5889811"/>
              <a:gd name="connsiteX2" fmla="*/ 4994624 w 5418818"/>
              <a:gd name="connsiteY2" fmla="*/ 806824 h 5889811"/>
              <a:gd name="connsiteX3" fmla="*/ 3138929 w 5418818"/>
              <a:gd name="connsiteY3" fmla="*/ 1775012 h 5889811"/>
              <a:gd name="connsiteX4" fmla="*/ 5371141 w 5418818"/>
              <a:gd name="connsiteY4" fmla="*/ 3092824 h 5889811"/>
              <a:gd name="connsiteX5" fmla="*/ 539164 w 5418818"/>
              <a:gd name="connsiteY5" fmla="*/ 4195483 h 5889811"/>
              <a:gd name="connsiteX6" fmla="*/ 3085140 w 5418818"/>
              <a:gd name="connsiteY6" fmla="*/ 5889811 h 5889811"/>
              <a:gd name="connsiteX7" fmla="*/ 2601047 w 5418818"/>
              <a:gd name="connsiteY7" fmla="*/ 5871883 h 5889811"/>
              <a:gd name="connsiteX8" fmla="*/ 37141 w 5418818"/>
              <a:gd name="connsiteY8" fmla="*/ 4087906 h 5889811"/>
              <a:gd name="connsiteX9" fmla="*/ 4716717 w 5418818"/>
              <a:gd name="connsiteY9" fmla="*/ 2931460 h 5889811"/>
              <a:gd name="connsiteX10" fmla="*/ 2672764 w 5418818"/>
              <a:gd name="connsiteY10" fmla="*/ 1801906 h 5889811"/>
              <a:gd name="connsiteX11" fmla="*/ 4492599 w 5418818"/>
              <a:gd name="connsiteY11" fmla="*/ 806823 h 5889811"/>
              <a:gd name="connsiteX12" fmla="*/ 2681729 w 5418818"/>
              <a:gd name="connsiteY12" fmla="*/ 0 h 5889811"/>
              <a:gd name="connsiteX0" fmla="*/ 2685680 w 5422769"/>
              <a:gd name="connsiteY0" fmla="*/ 0 h 5889811"/>
              <a:gd name="connsiteX1" fmla="*/ 3071162 w 5422769"/>
              <a:gd name="connsiteY1" fmla="*/ 0 h 5889811"/>
              <a:gd name="connsiteX2" fmla="*/ 4998575 w 5422769"/>
              <a:gd name="connsiteY2" fmla="*/ 806824 h 5889811"/>
              <a:gd name="connsiteX3" fmla="*/ 3142880 w 5422769"/>
              <a:gd name="connsiteY3" fmla="*/ 1775012 h 5889811"/>
              <a:gd name="connsiteX4" fmla="*/ 5375092 w 5422769"/>
              <a:gd name="connsiteY4" fmla="*/ 3092824 h 5889811"/>
              <a:gd name="connsiteX5" fmla="*/ 543115 w 5422769"/>
              <a:gd name="connsiteY5" fmla="*/ 4195483 h 5889811"/>
              <a:gd name="connsiteX6" fmla="*/ 3089091 w 5422769"/>
              <a:gd name="connsiteY6" fmla="*/ 5889811 h 5889811"/>
              <a:gd name="connsiteX7" fmla="*/ 2604998 w 5422769"/>
              <a:gd name="connsiteY7" fmla="*/ 5871883 h 5889811"/>
              <a:gd name="connsiteX8" fmla="*/ 41092 w 5422769"/>
              <a:gd name="connsiteY8" fmla="*/ 4087906 h 5889811"/>
              <a:gd name="connsiteX9" fmla="*/ 4846174 w 5422769"/>
              <a:gd name="connsiteY9" fmla="*/ 2895601 h 5889811"/>
              <a:gd name="connsiteX10" fmla="*/ 2676715 w 5422769"/>
              <a:gd name="connsiteY10" fmla="*/ 1801906 h 5889811"/>
              <a:gd name="connsiteX11" fmla="*/ 4496550 w 5422769"/>
              <a:gd name="connsiteY11" fmla="*/ 806823 h 5889811"/>
              <a:gd name="connsiteX12" fmla="*/ 2685680 w 5422769"/>
              <a:gd name="connsiteY12" fmla="*/ 0 h 5889811"/>
              <a:gd name="connsiteX0" fmla="*/ 2685680 w 5422769"/>
              <a:gd name="connsiteY0" fmla="*/ 0 h 5889811"/>
              <a:gd name="connsiteX1" fmla="*/ 3071162 w 5422769"/>
              <a:gd name="connsiteY1" fmla="*/ 0 h 5889811"/>
              <a:gd name="connsiteX2" fmla="*/ 4998575 w 5422769"/>
              <a:gd name="connsiteY2" fmla="*/ 806824 h 5889811"/>
              <a:gd name="connsiteX3" fmla="*/ 3142880 w 5422769"/>
              <a:gd name="connsiteY3" fmla="*/ 1775012 h 5889811"/>
              <a:gd name="connsiteX4" fmla="*/ 5375092 w 5422769"/>
              <a:gd name="connsiteY4" fmla="*/ 3092824 h 5889811"/>
              <a:gd name="connsiteX5" fmla="*/ 543115 w 5422769"/>
              <a:gd name="connsiteY5" fmla="*/ 4195483 h 5889811"/>
              <a:gd name="connsiteX6" fmla="*/ 3089091 w 5422769"/>
              <a:gd name="connsiteY6" fmla="*/ 5889811 h 5889811"/>
              <a:gd name="connsiteX7" fmla="*/ 2604998 w 5422769"/>
              <a:gd name="connsiteY7" fmla="*/ 5871883 h 5889811"/>
              <a:gd name="connsiteX8" fmla="*/ 41092 w 5422769"/>
              <a:gd name="connsiteY8" fmla="*/ 4087906 h 5889811"/>
              <a:gd name="connsiteX9" fmla="*/ 4846174 w 5422769"/>
              <a:gd name="connsiteY9" fmla="*/ 2895601 h 5889811"/>
              <a:gd name="connsiteX10" fmla="*/ 2676715 w 5422769"/>
              <a:gd name="connsiteY10" fmla="*/ 1801906 h 5889811"/>
              <a:gd name="connsiteX11" fmla="*/ 4496550 w 5422769"/>
              <a:gd name="connsiteY11" fmla="*/ 806823 h 5889811"/>
              <a:gd name="connsiteX12" fmla="*/ 2685680 w 5422769"/>
              <a:gd name="connsiteY12" fmla="*/ 0 h 5889811"/>
              <a:gd name="connsiteX0" fmla="*/ 2684826 w 5421915"/>
              <a:gd name="connsiteY0" fmla="*/ 0 h 5961530"/>
              <a:gd name="connsiteX1" fmla="*/ 3070308 w 5421915"/>
              <a:gd name="connsiteY1" fmla="*/ 0 h 5961530"/>
              <a:gd name="connsiteX2" fmla="*/ 4997721 w 5421915"/>
              <a:gd name="connsiteY2" fmla="*/ 806824 h 5961530"/>
              <a:gd name="connsiteX3" fmla="*/ 3142026 w 5421915"/>
              <a:gd name="connsiteY3" fmla="*/ 1775012 h 5961530"/>
              <a:gd name="connsiteX4" fmla="*/ 5374238 w 5421915"/>
              <a:gd name="connsiteY4" fmla="*/ 3092824 h 5961530"/>
              <a:gd name="connsiteX5" fmla="*/ 542261 w 5421915"/>
              <a:gd name="connsiteY5" fmla="*/ 4195483 h 5961530"/>
              <a:gd name="connsiteX6" fmla="*/ 3088237 w 5421915"/>
              <a:gd name="connsiteY6" fmla="*/ 5889811 h 5961530"/>
              <a:gd name="connsiteX7" fmla="*/ 2622073 w 5421915"/>
              <a:gd name="connsiteY7" fmla="*/ 5961530 h 5961530"/>
              <a:gd name="connsiteX8" fmla="*/ 40238 w 5421915"/>
              <a:gd name="connsiteY8" fmla="*/ 4087906 h 5961530"/>
              <a:gd name="connsiteX9" fmla="*/ 4845320 w 5421915"/>
              <a:gd name="connsiteY9" fmla="*/ 2895601 h 5961530"/>
              <a:gd name="connsiteX10" fmla="*/ 2675861 w 5421915"/>
              <a:gd name="connsiteY10" fmla="*/ 1801906 h 5961530"/>
              <a:gd name="connsiteX11" fmla="*/ 4495696 w 5421915"/>
              <a:gd name="connsiteY11" fmla="*/ 806823 h 5961530"/>
              <a:gd name="connsiteX12" fmla="*/ 2684826 w 5421915"/>
              <a:gd name="connsiteY12" fmla="*/ 0 h 5961530"/>
              <a:gd name="connsiteX0" fmla="*/ 2684826 w 5421915"/>
              <a:gd name="connsiteY0" fmla="*/ 0 h 5961530"/>
              <a:gd name="connsiteX1" fmla="*/ 3070308 w 5421915"/>
              <a:gd name="connsiteY1" fmla="*/ 0 h 5961530"/>
              <a:gd name="connsiteX2" fmla="*/ 4997721 w 5421915"/>
              <a:gd name="connsiteY2" fmla="*/ 806824 h 5961530"/>
              <a:gd name="connsiteX3" fmla="*/ 3142026 w 5421915"/>
              <a:gd name="connsiteY3" fmla="*/ 1775012 h 5961530"/>
              <a:gd name="connsiteX4" fmla="*/ 5374238 w 5421915"/>
              <a:gd name="connsiteY4" fmla="*/ 3092824 h 5961530"/>
              <a:gd name="connsiteX5" fmla="*/ 542261 w 5421915"/>
              <a:gd name="connsiteY5" fmla="*/ 4195483 h 5961530"/>
              <a:gd name="connsiteX6" fmla="*/ 3097202 w 5421915"/>
              <a:gd name="connsiteY6" fmla="*/ 5961529 h 5961530"/>
              <a:gd name="connsiteX7" fmla="*/ 2622073 w 5421915"/>
              <a:gd name="connsiteY7" fmla="*/ 5961530 h 5961530"/>
              <a:gd name="connsiteX8" fmla="*/ 40238 w 5421915"/>
              <a:gd name="connsiteY8" fmla="*/ 4087906 h 5961530"/>
              <a:gd name="connsiteX9" fmla="*/ 4845320 w 5421915"/>
              <a:gd name="connsiteY9" fmla="*/ 2895601 h 5961530"/>
              <a:gd name="connsiteX10" fmla="*/ 2675861 w 5421915"/>
              <a:gd name="connsiteY10" fmla="*/ 1801906 h 5961530"/>
              <a:gd name="connsiteX11" fmla="*/ 4495696 w 5421915"/>
              <a:gd name="connsiteY11" fmla="*/ 806823 h 5961530"/>
              <a:gd name="connsiteX12" fmla="*/ 2684826 w 5421915"/>
              <a:gd name="connsiteY12" fmla="*/ 0 h 5961530"/>
              <a:gd name="connsiteX0" fmla="*/ 2514497 w 5421915"/>
              <a:gd name="connsiteY0" fmla="*/ 0 h 6176683"/>
              <a:gd name="connsiteX1" fmla="*/ 3070308 w 5421915"/>
              <a:gd name="connsiteY1" fmla="*/ 215153 h 6176683"/>
              <a:gd name="connsiteX2" fmla="*/ 4997721 w 5421915"/>
              <a:gd name="connsiteY2" fmla="*/ 1021977 h 6176683"/>
              <a:gd name="connsiteX3" fmla="*/ 3142026 w 5421915"/>
              <a:gd name="connsiteY3" fmla="*/ 1990165 h 6176683"/>
              <a:gd name="connsiteX4" fmla="*/ 5374238 w 5421915"/>
              <a:gd name="connsiteY4" fmla="*/ 3307977 h 6176683"/>
              <a:gd name="connsiteX5" fmla="*/ 542261 w 5421915"/>
              <a:gd name="connsiteY5" fmla="*/ 4410636 h 6176683"/>
              <a:gd name="connsiteX6" fmla="*/ 3097202 w 5421915"/>
              <a:gd name="connsiteY6" fmla="*/ 6176682 h 6176683"/>
              <a:gd name="connsiteX7" fmla="*/ 2622073 w 5421915"/>
              <a:gd name="connsiteY7" fmla="*/ 6176683 h 6176683"/>
              <a:gd name="connsiteX8" fmla="*/ 40238 w 5421915"/>
              <a:gd name="connsiteY8" fmla="*/ 4303059 h 6176683"/>
              <a:gd name="connsiteX9" fmla="*/ 4845320 w 5421915"/>
              <a:gd name="connsiteY9" fmla="*/ 3110754 h 6176683"/>
              <a:gd name="connsiteX10" fmla="*/ 2675861 w 5421915"/>
              <a:gd name="connsiteY10" fmla="*/ 2017059 h 6176683"/>
              <a:gd name="connsiteX11" fmla="*/ 4495696 w 5421915"/>
              <a:gd name="connsiteY11" fmla="*/ 1021976 h 6176683"/>
              <a:gd name="connsiteX12" fmla="*/ 2514497 w 5421915"/>
              <a:gd name="connsiteY12" fmla="*/ 0 h 6176683"/>
              <a:gd name="connsiteX0" fmla="*/ 2514497 w 5421915"/>
              <a:gd name="connsiteY0" fmla="*/ 0 h 6176683"/>
              <a:gd name="connsiteX1" fmla="*/ 3043414 w 5421915"/>
              <a:gd name="connsiteY1" fmla="*/ 8965 h 6176683"/>
              <a:gd name="connsiteX2" fmla="*/ 4997721 w 5421915"/>
              <a:gd name="connsiteY2" fmla="*/ 1021977 h 6176683"/>
              <a:gd name="connsiteX3" fmla="*/ 3142026 w 5421915"/>
              <a:gd name="connsiteY3" fmla="*/ 1990165 h 6176683"/>
              <a:gd name="connsiteX4" fmla="*/ 5374238 w 5421915"/>
              <a:gd name="connsiteY4" fmla="*/ 3307977 h 6176683"/>
              <a:gd name="connsiteX5" fmla="*/ 542261 w 5421915"/>
              <a:gd name="connsiteY5" fmla="*/ 4410636 h 6176683"/>
              <a:gd name="connsiteX6" fmla="*/ 3097202 w 5421915"/>
              <a:gd name="connsiteY6" fmla="*/ 6176682 h 6176683"/>
              <a:gd name="connsiteX7" fmla="*/ 2622073 w 5421915"/>
              <a:gd name="connsiteY7" fmla="*/ 6176683 h 6176683"/>
              <a:gd name="connsiteX8" fmla="*/ 40238 w 5421915"/>
              <a:gd name="connsiteY8" fmla="*/ 4303059 h 6176683"/>
              <a:gd name="connsiteX9" fmla="*/ 4845320 w 5421915"/>
              <a:gd name="connsiteY9" fmla="*/ 3110754 h 6176683"/>
              <a:gd name="connsiteX10" fmla="*/ 2675861 w 5421915"/>
              <a:gd name="connsiteY10" fmla="*/ 2017059 h 6176683"/>
              <a:gd name="connsiteX11" fmla="*/ 4495696 w 5421915"/>
              <a:gd name="connsiteY11" fmla="*/ 1021976 h 6176683"/>
              <a:gd name="connsiteX12" fmla="*/ 2514497 w 5421915"/>
              <a:gd name="connsiteY12" fmla="*/ 0 h 6176683"/>
              <a:gd name="connsiteX0" fmla="*/ 2550356 w 5421915"/>
              <a:gd name="connsiteY0" fmla="*/ 0 h 6194613"/>
              <a:gd name="connsiteX1" fmla="*/ 3043414 w 5421915"/>
              <a:gd name="connsiteY1" fmla="*/ 26895 h 6194613"/>
              <a:gd name="connsiteX2" fmla="*/ 4997721 w 5421915"/>
              <a:gd name="connsiteY2" fmla="*/ 1039907 h 6194613"/>
              <a:gd name="connsiteX3" fmla="*/ 3142026 w 5421915"/>
              <a:gd name="connsiteY3" fmla="*/ 2008095 h 6194613"/>
              <a:gd name="connsiteX4" fmla="*/ 5374238 w 5421915"/>
              <a:gd name="connsiteY4" fmla="*/ 3325907 h 6194613"/>
              <a:gd name="connsiteX5" fmla="*/ 542261 w 5421915"/>
              <a:gd name="connsiteY5" fmla="*/ 4428566 h 6194613"/>
              <a:gd name="connsiteX6" fmla="*/ 3097202 w 5421915"/>
              <a:gd name="connsiteY6" fmla="*/ 6194612 h 6194613"/>
              <a:gd name="connsiteX7" fmla="*/ 2622073 w 5421915"/>
              <a:gd name="connsiteY7" fmla="*/ 6194613 h 6194613"/>
              <a:gd name="connsiteX8" fmla="*/ 40238 w 5421915"/>
              <a:gd name="connsiteY8" fmla="*/ 4320989 h 6194613"/>
              <a:gd name="connsiteX9" fmla="*/ 4845320 w 5421915"/>
              <a:gd name="connsiteY9" fmla="*/ 3128684 h 6194613"/>
              <a:gd name="connsiteX10" fmla="*/ 2675861 w 5421915"/>
              <a:gd name="connsiteY10" fmla="*/ 2034989 h 6194613"/>
              <a:gd name="connsiteX11" fmla="*/ 4495696 w 5421915"/>
              <a:gd name="connsiteY11" fmla="*/ 1039906 h 6194613"/>
              <a:gd name="connsiteX12" fmla="*/ 2550356 w 5421915"/>
              <a:gd name="connsiteY12" fmla="*/ 0 h 6194613"/>
              <a:gd name="connsiteX0" fmla="*/ 2550356 w 5421915"/>
              <a:gd name="connsiteY0" fmla="*/ 0 h 6194613"/>
              <a:gd name="connsiteX1" fmla="*/ 3043414 w 5421915"/>
              <a:gd name="connsiteY1" fmla="*/ 26895 h 6194613"/>
              <a:gd name="connsiteX2" fmla="*/ 4997721 w 5421915"/>
              <a:gd name="connsiteY2" fmla="*/ 1039907 h 6194613"/>
              <a:gd name="connsiteX3" fmla="*/ 3142026 w 5421915"/>
              <a:gd name="connsiteY3" fmla="*/ 2008095 h 6194613"/>
              <a:gd name="connsiteX4" fmla="*/ 5374238 w 5421915"/>
              <a:gd name="connsiteY4" fmla="*/ 3325907 h 6194613"/>
              <a:gd name="connsiteX5" fmla="*/ 542261 w 5421915"/>
              <a:gd name="connsiteY5" fmla="*/ 4428566 h 6194613"/>
              <a:gd name="connsiteX6" fmla="*/ 3097202 w 5421915"/>
              <a:gd name="connsiteY6" fmla="*/ 6194612 h 6194613"/>
              <a:gd name="connsiteX7" fmla="*/ 2622073 w 5421915"/>
              <a:gd name="connsiteY7" fmla="*/ 6194613 h 6194613"/>
              <a:gd name="connsiteX8" fmla="*/ 40238 w 5421915"/>
              <a:gd name="connsiteY8" fmla="*/ 4320989 h 6194613"/>
              <a:gd name="connsiteX9" fmla="*/ 4845320 w 5421915"/>
              <a:gd name="connsiteY9" fmla="*/ 3128684 h 6194613"/>
              <a:gd name="connsiteX10" fmla="*/ 2675861 w 5421915"/>
              <a:gd name="connsiteY10" fmla="*/ 2034989 h 6194613"/>
              <a:gd name="connsiteX11" fmla="*/ 4549485 w 5421915"/>
              <a:gd name="connsiteY11" fmla="*/ 1013012 h 6194613"/>
              <a:gd name="connsiteX12" fmla="*/ 2550356 w 5421915"/>
              <a:gd name="connsiteY12" fmla="*/ 0 h 6194613"/>
              <a:gd name="connsiteX0" fmla="*/ 2550356 w 5421915"/>
              <a:gd name="connsiteY0" fmla="*/ 0 h 6194613"/>
              <a:gd name="connsiteX1" fmla="*/ 3043414 w 5421915"/>
              <a:gd name="connsiteY1" fmla="*/ 26895 h 6194613"/>
              <a:gd name="connsiteX2" fmla="*/ 4997721 w 5421915"/>
              <a:gd name="connsiteY2" fmla="*/ 1039907 h 6194613"/>
              <a:gd name="connsiteX3" fmla="*/ 3142026 w 5421915"/>
              <a:gd name="connsiteY3" fmla="*/ 2008095 h 6194613"/>
              <a:gd name="connsiteX4" fmla="*/ 5374238 w 5421915"/>
              <a:gd name="connsiteY4" fmla="*/ 3325907 h 6194613"/>
              <a:gd name="connsiteX5" fmla="*/ 542261 w 5421915"/>
              <a:gd name="connsiteY5" fmla="*/ 4428566 h 6194613"/>
              <a:gd name="connsiteX6" fmla="*/ 3097202 w 5421915"/>
              <a:gd name="connsiteY6" fmla="*/ 6194612 h 6194613"/>
              <a:gd name="connsiteX7" fmla="*/ 2622073 w 5421915"/>
              <a:gd name="connsiteY7" fmla="*/ 6194613 h 6194613"/>
              <a:gd name="connsiteX8" fmla="*/ 40238 w 5421915"/>
              <a:gd name="connsiteY8" fmla="*/ 4320989 h 6194613"/>
              <a:gd name="connsiteX9" fmla="*/ 4845320 w 5421915"/>
              <a:gd name="connsiteY9" fmla="*/ 3128684 h 6194613"/>
              <a:gd name="connsiteX10" fmla="*/ 2675861 w 5421915"/>
              <a:gd name="connsiteY10" fmla="*/ 2034989 h 6194613"/>
              <a:gd name="connsiteX11" fmla="*/ 4549485 w 5421915"/>
              <a:gd name="connsiteY11" fmla="*/ 1013012 h 6194613"/>
              <a:gd name="connsiteX12" fmla="*/ 2550356 w 5421915"/>
              <a:gd name="connsiteY12" fmla="*/ 0 h 6194613"/>
              <a:gd name="connsiteX0" fmla="*/ 2550356 w 5421915"/>
              <a:gd name="connsiteY0" fmla="*/ 0 h 6194613"/>
              <a:gd name="connsiteX1" fmla="*/ 3043414 w 5421915"/>
              <a:gd name="connsiteY1" fmla="*/ 26895 h 6194613"/>
              <a:gd name="connsiteX2" fmla="*/ 4997721 w 5421915"/>
              <a:gd name="connsiteY2" fmla="*/ 1039907 h 6194613"/>
              <a:gd name="connsiteX3" fmla="*/ 3142026 w 5421915"/>
              <a:gd name="connsiteY3" fmla="*/ 2008095 h 6194613"/>
              <a:gd name="connsiteX4" fmla="*/ 5374238 w 5421915"/>
              <a:gd name="connsiteY4" fmla="*/ 3325907 h 6194613"/>
              <a:gd name="connsiteX5" fmla="*/ 542261 w 5421915"/>
              <a:gd name="connsiteY5" fmla="*/ 4428566 h 6194613"/>
              <a:gd name="connsiteX6" fmla="*/ 3097202 w 5421915"/>
              <a:gd name="connsiteY6" fmla="*/ 6194612 h 6194613"/>
              <a:gd name="connsiteX7" fmla="*/ 2622073 w 5421915"/>
              <a:gd name="connsiteY7" fmla="*/ 6194613 h 6194613"/>
              <a:gd name="connsiteX8" fmla="*/ 40238 w 5421915"/>
              <a:gd name="connsiteY8" fmla="*/ 4320989 h 6194613"/>
              <a:gd name="connsiteX9" fmla="*/ 4845320 w 5421915"/>
              <a:gd name="connsiteY9" fmla="*/ 3128684 h 6194613"/>
              <a:gd name="connsiteX10" fmla="*/ 2675861 w 5421915"/>
              <a:gd name="connsiteY10" fmla="*/ 2034989 h 6194613"/>
              <a:gd name="connsiteX11" fmla="*/ 4549485 w 5421915"/>
              <a:gd name="connsiteY11" fmla="*/ 1013012 h 6194613"/>
              <a:gd name="connsiteX12" fmla="*/ 2550356 w 5421915"/>
              <a:gd name="connsiteY12" fmla="*/ 0 h 6194613"/>
              <a:gd name="connsiteX0" fmla="*/ 2550356 w 5421915"/>
              <a:gd name="connsiteY0" fmla="*/ 8964 h 6203577"/>
              <a:gd name="connsiteX1" fmla="*/ 3034449 w 5421915"/>
              <a:gd name="connsiteY1" fmla="*/ 0 h 6203577"/>
              <a:gd name="connsiteX2" fmla="*/ 4997721 w 5421915"/>
              <a:gd name="connsiteY2" fmla="*/ 1048871 h 6203577"/>
              <a:gd name="connsiteX3" fmla="*/ 3142026 w 5421915"/>
              <a:gd name="connsiteY3" fmla="*/ 2017059 h 6203577"/>
              <a:gd name="connsiteX4" fmla="*/ 5374238 w 5421915"/>
              <a:gd name="connsiteY4" fmla="*/ 3334871 h 6203577"/>
              <a:gd name="connsiteX5" fmla="*/ 542261 w 5421915"/>
              <a:gd name="connsiteY5" fmla="*/ 4437530 h 6203577"/>
              <a:gd name="connsiteX6" fmla="*/ 3097202 w 5421915"/>
              <a:gd name="connsiteY6" fmla="*/ 6203576 h 6203577"/>
              <a:gd name="connsiteX7" fmla="*/ 2622073 w 5421915"/>
              <a:gd name="connsiteY7" fmla="*/ 6203577 h 6203577"/>
              <a:gd name="connsiteX8" fmla="*/ 40238 w 5421915"/>
              <a:gd name="connsiteY8" fmla="*/ 4329953 h 6203577"/>
              <a:gd name="connsiteX9" fmla="*/ 4845320 w 5421915"/>
              <a:gd name="connsiteY9" fmla="*/ 3137648 h 6203577"/>
              <a:gd name="connsiteX10" fmla="*/ 2675861 w 5421915"/>
              <a:gd name="connsiteY10" fmla="*/ 2043953 h 6203577"/>
              <a:gd name="connsiteX11" fmla="*/ 4549485 w 5421915"/>
              <a:gd name="connsiteY11" fmla="*/ 1021976 h 6203577"/>
              <a:gd name="connsiteX12" fmla="*/ 2550356 w 5421915"/>
              <a:gd name="connsiteY12" fmla="*/ 8964 h 6203577"/>
              <a:gd name="connsiteX0" fmla="*/ 2675862 w 5421915"/>
              <a:gd name="connsiteY0" fmla="*/ 8964 h 6203577"/>
              <a:gd name="connsiteX1" fmla="*/ 3034449 w 5421915"/>
              <a:gd name="connsiteY1" fmla="*/ 0 h 6203577"/>
              <a:gd name="connsiteX2" fmla="*/ 4997721 w 5421915"/>
              <a:gd name="connsiteY2" fmla="*/ 1048871 h 6203577"/>
              <a:gd name="connsiteX3" fmla="*/ 3142026 w 5421915"/>
              <a:gd name="connsiteY3" fmla="*/ 2017059 h 6203577"/>
              <a:gd name="connsiteX4" fmla="*/ 5374238 w 5421915"/>
              <a:gd name="connsiteY4" fmla="*/ 3334871 h 6203577"/>
              <a:gd name="connsiteX5" fmla="*/ 542261 w 5421915"/>
              <a:gd name="connsiteY5" fmla="*/ 4437530 h 6203577"/>
              <a:gd name="connsiteX6" fmla="*/ 3097202 w 5421915"/>
              <a:gd name="connsiteY6" fmla="*/ 6203576 h 6203577"/>
              <a:gd name="connsiteX7" fmla="*/ 2622073 w 5421915"/>
              <a:gd name="connsiteY7" fmla="*/ 6203577 h 6203577"/>
              <a:gd name="connsiteX8" fmla="*/ 40238 w 5421915"/>
              <a:gd name="connsiteY8" fmla="*/ 4329953 h 6203577"/>
              <a:gd name="connsiteX9" fmla="*/ 4845320 w 5421915"/>
              <a:gd name="connsiteY9" fmla="*/ 3137648 h 6203577"/>
              <a:gd name="connsiteX10" fmla="*/ 2675861 w 5421915"/>
              <a:gd name="connsiteY10" fmla="*/ 2043953 h 6203577"/>
              <a:gd name="connsiteX11" fmla="*/ 4549485 w 5421915"/>
              <a:gd name="connsiteY11" fmla="*/ 1021976 h 6203577"/>
              <a:gd name="connsiteX12" fmla="*/ 2675862 w 5421915"/>
              <a:gd name="connsiteY12" fmla="*/ 8964 h 6203577"/>
              <a:gd name="connsiteX0" fmla="*/ 2675862 w 5421915"/>
              <a:gd name="connsiteY0" fmla="*/ 8964 h 6203577"/>
              <a:gd name="connsiteX1" fmla="*/ 3034449 w 5421915"/>
              <a:gd name="connsiteY1" fmla="*/ 0 h 6203577"/>
              <a:gd name="connsiteX2" fmla="*/ 4997721 w 5421915"/>
              <a:gd name="connsiteY2" fmla="*/ 1048871 h 6203577"/>
              <a:gd name="connsiteX3" fmla="*/ 3142026 w 5421915"/>
              <a:gd name="connsiteY3" fmla="*/ 2017059 h 6203577"/>
              <a:gd name="connsiteX4" fmla="*/ 5374238 w 5421915"/>
              <a:gd name="connsiteY4" fmla="*/ 3334871 h 6203577"/>
              <a:gd name="connsiteX5" fmla="*/ 542261 w 5421915"/>
              <a:gd name="connsiteY5" fmla="*/ 4437530 h 6203577"/>
              <a:gd name="connsiteX6" fmla="*/ 3097202 w 5421915"/>
              <a:gd name="connsiteY6" fmla="*/ 6203576 h 6203577"/>
              <a:gd name="connsiteX7" fmla="*/ 2622073 w 5421915"/>
              <a:gd name="connsiteY7" fmla="*/ 6203577 h 6203577"/>
              <a:gd name="connsiteX8" fmla="*/ 40238 w 5421915"/>
              <a:gd name="connsiteY8" fmla="*/ 4329953 h 6203577"/>
              <a:gd name="connsiteX9" fmla="*/ 4845320 w 5421915"/>
              <a:gd name="connsiteY9" fmla="*/ 3137648 h 6203577"/>
              <a:gd name="connsiteX10" fmla="*/ 2675861 w 5421915"/>
              <a:gd name="connsiteY10" fmla="*/ 2043953 h 6203577"/>
              <a:gd name="connsiteX11" fmla="*/ 4549485 w 5421915"/>
              <a:gd name="connsiteY11" fmla="*/ 1021976 h 6203577"/>
              <a:gd name="connsiteX12" fmla="*/ 2675862 w 5421915"/>
              <a:gd name="connsiteY12" fmla="*/ 8964 h 6203577"/>
              <a:gd name="connsiteX0" fmla="*/ 2675862 w 5421915"/>
              <a:gd name="connsiteY0" fmla="*/ 8964 h 6203577"/>
              <a:gd name="connsiteX1" fmla="*/ 3034449 w 5421915"/>
              <a:gd name="connsiteY1" fmla="*/ 0 h 6203577"/>
              <a:gd name="connsiteX2" fmla="*/ 4997721 w 5421915"/>
              <a:gd name="connsiteY2" fmla="*/ 1048871 h 6203577"/>
              <a:gd name="connsiteX3" fmla="*/ 3142026 w 5421915"/>
              <a:gd name="connsiteY3" fmla="*/ 2017059 h 6203577"/>
              <a:gd name="connsiteX4" fmla="*/ 5374238 w 5421915"/>
              <a:gd name="connsiteY4" fmla="*/ 3334871 h 6203577"/>
              <a:gd name="connsiteX5" fmla="*/ 542261 w 5421915"/>
              <a:gd name="connsiteY5" fmla="*/ 4437530 h 6203577"/>
              <a:gd name="connsiteX6" fmla="*/ 3097202 w 5421915"/>
              <a:gd name="connsiteY6" fmla="*/ 6203576 h 6203577"/>
              <a:gd name="connsiteX7" fmla="*/ 2622073 w 5421915"/>
              <a:gd name="connsiteY7" fmla="*/ 6203577 h 6203577"/>
              <a:gd name="connsiteX8" fmla="*/ 40238 w 5421915"/>
              <a:gd name="connsiteY8" fmla="*/ 4329953 h 6203577"/>
              <a:gd name="connsiteX9" fmla="*/ 4845320 w 5421915"/>
              <a:gd name="connsiteY9" fmla="*/ 3137648 h 6203577"/>
              <a:gd name="connsiteX10" fmla="*/ 2675861 w 5421915"/>
              <a:gd name="connsiteY10" fmla="*/ 2043953 h 6203577"/>
              <a:gd name="connsiteX11" fmla="*/ 4549485 w 5421915"/>
              <a:gd name="connsiteY11" fmla="*/ 1021976 h 6203577"/>
              <a:gd name="connsiteX12" fmla="*/ 2675862 w 5421915"/>
              <a:gd name="connsiteY12" fmla="*/ 8964 h 6203577"/>
              <a:gd name="connsiteX0" fmla="*/ 2675862 w 5423266"/>
              <a:gd name="connsiteY0" fmla="*/ 8964 h 6203577"/>
              <a:gd name="connsiteX1" fmla="*/ 3034449 w 5423266"/>
              <a:gd name="connsiteY1" fmla="*/ 0 h 6203577"/>
              <a:gd name="connsiteX2" fmla="*/ 4854286 w 5423266"/>
              <a:gd name="connsiteY2" fmla="*/ 986118 h 6203577"/>
              <a:gd name="connsiteX3" fmla="*/ 3142026 w 5423266"/>
              <a:gd name="connsiteY3" fmla="*/ 2017059 h 6203577"/>
              <a:gd name="connsiteX4" fmla="*/ 5374238 w 5423266"/>
              <a:gd name="connsiteY4" fmla="*/ 3334871 h 6203577"/>
              <a:gd name="connsiteX5" fmla="*/ 542261 w 5423266"/>
              <a:gd name="connsiteY5" fmla="*/ 4437530 h 6203577"/>
              <a:gd name="connsiteX6" fmla="*/ 3097202 w 5423266"/>
              <a:gd name="connsiteY6" fmla="*/ 6203576 h 6203577"/>
              <a:gd name="connsiteX7" fmla="*/ 2622073 w 5423266"/>
              <a:gd name="connsiteY7" fmla="*/ 6203577 h 6203577"/>
              <a:gd name="connsiteX8" fmla="*/ 40238 w 5423266"/>
              <a:gd name="connsiteY8" fmla="*/ 4329953 h 6203577"/>
              <a:gd name="connsiteX9" fmla="*/ 4845320 w 5423266"/>
              <a:gd name="connsiteY9" fmla="*/ 3137648 h 6203577"/>
              <a:gd name="connsiteX10" fmla="*/ 2675861 w 5423266"/>
              <a:gd name="connsiteY10" fmla="*/ 2043953 h 6203577"/>
              <a:gd name="connsiteX11" fmla="*/ 4549485 w 5423266"/>
              <a:gd name="connsiteY11" fmla="*/ 1021976 h 6203577"/>
              <a:gd name="connsiteX12" fmla="*/ 2675862 w 5423266"/>
              <a:gd name="connsiteY12" fmla="*/ 8964 h 6203577"/>
              <a:gd name="connsiteX0" fmla="*/ 2675862 w 5423266"/>
              <a:gd name="connsiteY0" fmla="*/ 8964 h 6203577"/>
              <a:gd name="connsiteX1" fmla="*/ 3034449 w 5423266"/>
              <a:gd name="connsiteY1" fmla="*/ 0 h 6203577"/>
              <a:gd name="connsiteX2" fmla="*/ 4854286 w 5423266"/>
              <a:gd name="connsiteY2" fmla="*/ 986118 h 6203577"/>
              <a:gd name="connsiteX3" fmla="*/ 3142026 w 5423266"/>
              <a:gd name="connsiteY3" fmla="*/ 2017059 h 6203577"/>
              <a:gd name="connsiteX4" fmla="*/ 5374238 w 5423266"/>
              <a:gd name="connsiteY4" fmla="*/ 3334871 h 6203577"/>
              <a:gd name="connsiteX5" fmla="*/ 542261 w 5423266"/>
              <a:gd name="connsiteY5" fmla="*/ 4437530 h 6203577"/>
              <a:gd name="connsiteX6" fmla="*/ 3097202 w 5423266"/>
              <a:gd name="connsiteY6" fmla="*/ 6203576 h 6203577"/>
              <a:gd name="connsiteX7" fmla="*/ 2622073 w 5423266"/>
              <a:gd name="connsiteY7" fmla="*/ 6203577 h 6203577"/>
              <a:gd name="connsiteX8" fmla="*/ 40238 w 5423266"/>
              <a:gd name="connsiteY8" fmla="*/ 4329953 h 6203577"/>
              <a:gd name="connsiteX9" fmla="*/ 4845320 w 5423266"/>
              <a:gd name="connsiteY9" fmla="*/ 3137648 h 6203577"/>
              <a:gd name="connsiteX10" fmla="*/ 2675861 w 5423266"/>
              <a:gd name="connsiteY10" fmla="*/ 2043953 h 6203577"/>
              <a:gd name="connsiteX11" fmla="*/ 4549485 w 5423266"/>
              <a:gd name="connsiteY11" fmla="*/ 1021976 h 6203577"/>
              <a:gd name="connsiteX12" fmla="*/ 2675862 w 5423266"/>
              <a:gd name="connsiteY12" fmla="*/ 8964 h 6203577"/>
              <a:gd name="connsiteX0" fmla="*/ 2675862 w 5423266"/>
              <a:gd name="connsiteY0" fmla="*/ 8964 h 6203577"/>
              <a:gd name="connsiteX1" fmla="*/ 3034449 w 5423266"/>
              <a:gd name="connsiteY1" fmla="*/ 0 h 6203577"/>
              <a:gd name="connsiteX2" fmla="*/ 4854286 w 5423266"/>
              <a:gd name="connsiteY2" fmla="*/ 986118 h 6203577"/>
              <a:gd name="connsiteX3" fmla="*/ 3142026 w 5423266"/>
              <a:gd name="connsiteY3" fmla="*/ 2017059 h 6203577"/>
              <a:gd name="connsiteX4" fmla="*/ 5374238 w 5423266"/>
              <a:gd name="connsiteY4" fmla="*/ 3334871 h 6203577"/>
              <a:gd name="connsiteX5" fmla="*/ 542261 w 5423266"/>
              <a:gd name="connsiteY5" fmla="*/ 4437530 h 6203577"/>
              <a:gd name="connsiteX6" fmla="*/ 3097202 w 5423266"/>
              <a:gd name="connsiteY6" fmla="*/ 6203576 h 6203577"/>
              <a:gd name="connsiteX7" fmla="*/ 2622073 w 5423266"/>
              <a:gd name="connsiteY7" fmla="*/ 6203577 h 6203577"/>
              <a:gd name="connsiteX8" fmla="*/ 40238 w 5423266"/>
              <a:gd name="connsiteY8" fmla="*/ 4329953 h 6203577"/>
              <a:gd name="connsiteX9" fmla="*/ 4845320 w 5423266"/>
              <a:gd name="connsiteY9" fmla="*/ 3137648 h 6203577"/>
              <a:gd name="connsiteX10" fmla="*/ 2675861 w 5423266"/>
              <a:gd name="connsiteY10" fmla="*/ 2043953 h 6203577"/>
              <a:gd name="connsiteX11" fmla="*/ 4549485 w 5423266"/>
              <a:gd name="connsiteY11" fmla="*/ 1021976 h 6203577"/>
              <a:gd name="connsiteX12" fmla="*/ 2675862 w 5423266"/>
              <a:gd name="connsiteY12" fmla="*/ 8964 h 6203577"/>
              <a:gd name="connsiteX0" fmla="*/ 2675862 w 5421214"/>
              <a:gd name="connsiteY0" fmla="*/ 8964 h 6203577"/>
              <a:gd name="connsiteX1" fmla="*/ 3034449 w 5421214"/>
              <a:gd name="connsiteY1" fmla="*/ 0 h 6203577"/>
              <a:gd name="connsiteX2" fmla="*/ 4854286 w 5421214"/>
              <a:gd name="connsiteY2" fmla="*/ 986118 h 6203577"/>
              <a:gd name="connsiteX3" fmla="*/ 3142026 w 5421214"/>
              <a:gd name="connsiteY3" fmla="*/ 2017059 h 6203577"/>
              <a:gd name="connsiteX4" fmla="*/ 5374238 w 5421214"/>
              <a:gd name="connsiteY4" fmla="*/ 3334871 h 6203577"/>
              <a:gd name="connsiteX5" fmla="*/ 605014 w 5421214"/>
              <a:gd name="connsiteY5" fmla="*/ 4437530 h 6203577"/>
              <a:gd name="connsiteX6" fmla="*/ 3097202 w 5421214"/>
              <a:gd name="connsiteY6" fmla="*/ 6203576 h 6203577"/>
              <a:gd name="connsiteX7" fmla="*/ 2622073 w 5421214"/>
              <a:gd name="connsiteY7" fmla="*/ 6203577 h 6203577"/>
              <a:gd name="connsiteX8" fmla="*/ 40238 w 5421214"/>
              <a:gd name="connsiteY8" fmla="*/ 4329953 h 6203577"/>
              <a:gd name="connsiteX9" fmla="*/ 4845320 w 5421214"/>
              <a:gd name="connsiteY9" fmla="*/ 3137648 h 6203577"/>
              <a:gd name="connsiteX10" fmla="*/ 2675861 w 5421214"/>
              <a:gd name="connsiteY10" fmla="*/ 2043953 h 6203577"/>
              <a:gd name="connsiteX11" fmla="*/ 4549485 w 5421214"/>
              <a:gd name="connsiteY11" fmla="*/ 1021976 h 6203577"/>
              <a:gd name="connsiteX12" fmla="*/ 2675862 w 5421214"/>
              <a:gd name="connsiteY12" fmla="*/ 8964 h 6203577"/>
              <a:gd name="connsiteX0" fmla="*/ 2675862 w 5421214"/>
              <a:gd name="connsiteY0" fmla="*/ 8964 h 6203577"/>
              <a:gd name="connsiteX1" fmla="*/ 3034449 w 5421214"/>
              <a:gd name="connsiteY1" fmla="*/ 0 h 6203577"/>
              <a:gd name="connsiteX2" fmla="*/ 4854286 w 5421214"/>
              <a:gd name="connsiteY2" fmla="*/ 986118 h 6203577"/>
              <a:gd name="connsiteX3" fmla="*/ 3142026 w 5421214"/>
              <a:gd name="connsiteY3" fmla="*/ 2017059 h 6203577"/>
              <a:gd name="connsiteX4" fmla="*/ 5374238 w 5421214"/>
              <a:gd name="connsiteY4" fmla="*/ 3334871 h 6203577"/>
              <a:gd name="connsiteX5" fmla="*/ 605014 w 5421214"/>
              <a:gd name="connsiteY5" fmla="*/ 4437530 h 6203577"/>
              <a:gd name="connsiteX6" fmla="*/ 3097202 w 5421214"/>
              <a:gd name="connsiteY6" fmla="*/ 6203576 h 6203577"/>
              <a:gd name="connsiteX7" fmla="*/ 2622073 w 5421214"/>
              <a:gd name="connsiteY7" fmla="*/ 6203577 h 6203577"/>
              <a:gd name="connsiteX8" fmla="*/ 40238 w 5421214"/>
              <a:gd name="connsiteY8" fmla="*/ 4329953 h 6203577"/>
              <a:gd name="connsiteX9" fmla="*/ 4845320 w 5421214"/>
              <a:gd name="connsiteY9" fmla="*/ 3137648 h 6203577"/>
              <a:gd name="connsiteX10" fmla="*/ 2675861 w 5421214"/>
              <a:gd name="connsiteY10" fmla="*/ 2043953 h 6203577"/>
              <a:gd name="connsiteX11" fmla="*/ 4549485 w 5421214"/>
              <a:gd name="connsiteY11" fmla="*/ 1021976 h 6203577"/>
              <a:gd name="connsiteX12" fmla="*/ 2675862 w 5421214"/>
              <a:gd name="connsiteY12" fmla="*/ 8964 h 6203577"/>
              <a:gd name="connsiteX0" fmla="*/ 2688429 w 5433781"/>
              <a:gd name="connsiteY0" fmla="*/ 8964 h 6203577"/>
              <a:gd name="connsiteX1" fmla="*/ 3047016 w 5433781"/>
              <a:gd name="connsiteY1" fmla="*/ 0 h 6203577"/>
              <a:gd name="connsiteX2" fmla="*/ 4866853 w 5433781"/>
              <a:gd name="connsiteY2" fmla="*/ 986118 h 6203577"/>
              <a:gd name="connsiteX3" fmla="*/ 3154593 w 5433781"/>
              <a:gd name="connsiteY3" fmla="*/ 2017059 h 6203577"/>
              <a:gd name="connsiteX4" fmla="*/ 5386805 w 5433781"/>
              <a:gd name="connsiteY4" fmla="*/ 3334871 h 6203577"/>
              <a:gd name="connsiteX5" fmla="*/ 617581 w 5433781"/>
              <a:gd name="connsiteY5" fmla="*/ 4437530 h 6203577"/>
              <a:gd name="connsiteX6" fmla="*/ 3109769 w 5433781"/>
              <a:gd name="connsiteY6" fmla="*/ 6203576 h 6203577"/>
              <a:gd name="connsiteX7" fmla="*/ 2634640 w 5433781"/>
              <a:gd name="connsiteY7" fmla="*/ 6203577 h 6203577"/>
              <a:gd name="connsiteX8" fmla="*/ 52805 w 5433781"/>
              <a:gd name="connsiteY8" fmla="*/ 4329953 h 6203577"/>
              <a:gd name="connsiteX9" fmla="*/ 4857887 w 5433781"/>
              <a:gd name="connsiteY9" fmla="*/ 3137648 h 6203577"/>
              <a:gd name="connsiteX10" fmla="*/ 2688428 w 5433781"/>
              <a:gd name="connsiteY10" fmla="*/ 2043953 h 6203577"/>
              <a:gd name="connsiteX11" fmla="*/ 4562052 w 5433781"/>
              <a:gd name="connsiteY11" fmla="*/ 1021976 h 6203577"/>
              <a:gd name="connsiteX12" fmla="*/ 2688429 w 5433781"/>
              <a:gd name="connsiteY12" fmla="*/ 8964 h 6203577"/>
              <a:gd name="connsiteX0" fmla="*/ 2675578 w 5420930"/>
              <a:gd name="connsiteY0" fmla="*/ 8964 h 6203577"/>
              <a:gd name="connsiteX1" fmla="*/ 3034165 w 5420930"/>
              <a:gd name="connsiteY1" fmla="*/ 0 h 6203577"/>
              <a:gd name="connsiteX2" fmla="*/ 4854002 w 5420930"/>
              <a:gd name="connsiteY2" fmla="*/ 986118 h 6203577"/>
              <a:gd name="connsiteX3" fmla="*/ 3141742 w 5420930"/>
              <a:gd name="connsiteY3" fmla="*/ 2017059 h 6203577"/>
              <a:gd name="connsiteX4" fmla="*/ 5373954 w 5420930"/>
              <a:gd name="connsiteY4" fmla="*/ 3334871 h 6203577"/>
              <a:gd name="connsiteX5" fmla="*/ 604730 w 5420930"/>
              <a:gd name="connsiteY5" fmla="*/ 4437530 h 6203577"/>
              <a:gd name="connsiteX6" fmla="*/ 3096918 w 5420930"/>
              <a:gd name="connsiteY6" fmla="*/ 6203576 h 6203577"/>
              <a:gd name="connsiteX7" fmla="*/ 2621789 w 5420930"/>
              <a:gd name="connsiteY7" fmla="*/ 6203577 h 6203577"/>
              <a:gd name="connsiteX8" fmla="*/ 39954 w 5420930"/>
              <a:gd name="connsiteY8" fmla="*/ 4329953 h 6203577"/>
              <a:gd name="connsiteX9" fmla="*/ 4836072 w 5420930"/>
              <a:gd name="connsiteY9" fmla="*/ 3137648 h 6203577"/>
              <a:gd name="connsiteX10" fmla="*/ 2675577 w 5420930"/>
              <a:gd name="connsiteY10" fmla="*/ 2043953 h 6203577"/>
              <a:gd name="connsiteX11" fmla="*/ 4549201 w 5420930"/>
              <a:gd name="connsiteY11" fmla="*/ 1021976 h 6203577"/>
              <a:gd name="connsiteX12" fmla="*/ 2675578 w 5420930"/>
              <a:gd name="connsiteY12" fmla="*/ 8964 h 6203577"/>
              <a:gd name="connsiteX0" fmla="*/ 2675578 w 5420930"/>
              <a:gd name="connsiteY0" fmla="*/ 8964 h 6203577"/>
              <a:gd name="connsiteX1" fmla="*/ 3034165 w 5420930"/>
              <a:gd name="connsiteY1" fmla="*/ 0 h 6203577"/>
              <a:gd name="connsiteX2" fmla="*/ 4854002 w 5420930"/>
              <a:gd name="connsiteY2" fmla="*/ 986118 h 6203577"/>
              <a:gd name="connsiteX3" fmla="*/ 3141742 w 5420930"/>
              <a:gd name="connsiteY3" fmla="*/ 2017059 h 6203577"/>
              <a:gd name="connsiteX4" fmla="*/ 5373954 w 5420930"/>
              <a:gd name="connsiteY4" fmla="*/ 3334871 h 6203577"/>
              <a:gd name="connsiteX5" fmla="*/ 604730 w 5420930"/>
              <a:gd name="connsiteY5" fmla="*/ 4437530 h 6203577"/>
              <a:gd name="connsiteX6" fmla="*/ 3096918 w 5420930"/>
              <a:gd name="connsiteY6" fmla="*/ 6203576 h 6203577"/>
              <a:gd name="connsiteX7" fmla="*/ 2621789 w 5420930"/>
              <a:gd name="connsiteY7" fmla="*/ 6203577 h 6203577"/>
              <a:gd name="connsiteX8" fmla="*/ 39954 w 5420930"/>
              <a:gd name="connsiteY8" fmla="*/ 4329953 h 6203577"/>
              <a:gd name="connsiteX9" fmla="*/ 4836072 w 5420930"/>
              <a:gd name="connsiteY9" fmla="*/ 3137648 h 6203577"/>
              <a:gd name="connsiteX10" fmla="*/ 2711435 w 5420930"/>
              <a:gd name="connsiteY10" fmla="*/ 2043953 h 6203577"/>
              <a:gd name="connsiteX11" fmla="*/ 4549201 w 5420930"/>
              <a:gd name="connsiteY11" fmla="*/ 1021976 h 6203577"/>
              <a:gd name="connsiteX12" fmla="*/ 2675578 w 5420930"/>
              <a:gd name="connsiteY12" fmla="*/ 8964 h 6203577"/>
              <a:gd name="connsiteX0" fmla="*/ 2675578 w 5420930"/>
              <a:gd name="connsiteY0" fmla="*/ 8964 h 6203577"/>
              <a:gd name="connsiteX1" fmla="*/ 3034165 w 5420930"/>
              <a:gd name="connsiteY1" fmla="*/ 0 h 6203577"/>
              <a:gd name="connsiteX2" fmla="*/ 4854002 w 5420930"/>
              <a:gd name="connsiteY2" fmla="*/ 986118 h 6203577"/>
              <a:gd name="connsiteX3" fmla="*/ 3141742 w 5420930"/>
              <a:gd name="connsiteY3" fmla="*/ 2017059 h 6203577"/>
              <a:gd name="connsiteX4" fmla="*/ 5373954 w 5420930"/>
              <a:gd name="connsiteY4" fmla="*/ 3334871 h 6203577"/>
              <a:gd name="connsiteX5" fmla="*/ 604730 w 5420930"/>
              <a:gd name="connsiteY5" fmla="*/ 4437530 h 6203577"/>
              <a:gd name="connsiteX6" fmla="*/ 3096918 w 5420930"/>
              <a:gd name="connsiteY6" fmla="*/ 6203576 h 6203577"/>
              <a:gd name="connsiteX7" fmla="*/ 2621789 w 5420930"/>
              <a:gd name="connsiteY7" fmla="*/ 6203577 h 6203577"/>
              <a:gd name="connsiteX8" fmla="*/ 39954 w 5420930"/>
              <a:gd name="connsiteY8" fmla="*/ 4329953 h 6203577"/>
              <a:gd name="connsiteX9" fmla="*/ 4836072 w 5420930"/>
              <a:gd name="connsiteY9" fmla="*/ 3137648 h 6203577"/>
              <a:gd name="connsiteX10" fmla="*/ 2711435 w 5420930"/>
              <a:gd name="connsiteY10" fmla="*/ 2043953 h 6203577"/>
              <a:gd name="connsiteX11" fmla="*/ 4549201 w 5420930"/>
              <a:gd name="connsiteY11" fmla="*/ 1021976 h 6203577"/>
              <a:gd name="connsiteX12" fmla="*/ 2675578 w 5420930"/>
              <a:gd name="connsiteY12" fmla="*/ 8964 h 6203577"/>
              <a:gd name="connsiteX0" fmla="*/ 2675578 w 5418480"/>
              <a:gd name="connsiteY0" fmla="*/ 8964 h 6203577"/>
              <a:gd name="connsiteX1" fmla="*/ 3034165 w 5418480"/>
              <a:gd name="connsiteY1" fmla="*/ 0 h 6203577"/>
              <a:gd name="connsiteX2" fmla="*/ 4854002 w 5418480"/>
              <a:gd name="connsiteY2" fmla="*/ 986118 h 6203577"/>
              <a:gd name="connsiteX3" fmla="*/ 3141742 w 5418480"/>
              <a:gd name="connsiteY3" fmla="*/ 2017059 h 6203577"/>
              <a:gd name="connsiteX4" fmla="*/ 5373954 w 5418480"/>
              <a:gd name="connsiteY4" fmla="*/ 3334871 h 6203577"/>
              <a:gd name="connsiteX5" fmla="*/ 604730 w 5418480"/>
              <a:gd name="connsiteY5" fmla="*/ 4437530 h 6203577"/>
              <a:gd name="connsiteX6" fmla="*/ 3096918 w 5418480"/>
              <a:gd name="connsiteY6" fmla="*/ 6203576 h 6203577"/>
              <a:gd name="connsiteX7" fmla="*/ 2621789 w 5418480"/>
              <a:gd name="connsiteY7" fmla="*/ 6203577 h 6203577"/>
              <a:gd name="connsiteX8" fmla="*/ 39954 w 5418480"/>
              <a:gd name="connsiteY8" fmla="*/ 4329953 h 6203577"/>
              <a:gd name="connsiteX9" fmla="*/ 4836072 w 5418480"/>
              <a:gd name="connsiteY9" fmla="*/ 3137648 h 6203577"/>
              <a:gd name="connsiteX10" fmla="*/ 2711435 w 5418480"/>
              <a:gd name="connsiteY10" fmla="*/ 2043953 h 6203577"/>
              <a:gd name="connsiteX11" fmla="*/ 4549201 w 5418480"/>
              <a:gd name="connsiteY11" fmla="*/ 1021976 h 6203577"/>
              <a:gd name="connsiteX12" fmla="*/ 2675578 w 5418480"/>
              <a:gd name="connsiteY12" fmla="*/ 8964 h 6203577"/>
              <a:gd name="connsiteX0" fmla="*/ 2675578 w 5418480"/>
              <a:gd name="connsiteY0" fmla="*/ 8964 h 6203577"/>
              <a:gd name="connsiteX1" fmla="*/ 3034165 w 5418480"/>
              <a:gd name="connsiteY1" fmla="*/ 0 h 6203577"/>
              <a:gd name="connsiteX2" fmla="*/ 4854002 w 5418480"/>
              <a:gd name="connsiteY2" fmla="*/ 986118 h 6203577"/>
              <a:gd name="connsiteX3" fmla="*/ 3141742 w 5418480"/>
              <a:gd name="connsiteY3" fmla="*/ 2017059 h 6203577"/>
              <a:gd name="connsiteX4" fmla="*/ 5373954 w 5418480"/>
              <a:gd name="connsiteY4" fmla="*/ 3334871 h 6203577"/>
              <a:gd name="connsiteX5" fmla="*/ 604730 w 5418480"/>
              <a:gd name="connsiteY5" fmla="*/ 4437530 h 6203577"/>
              <a:gd name="connsiteX6" fmla="*/ 3096918 w 5418480"/>
              <a:gd name="connsiteY6" fmla="*/ 6203576 h 6203577"/>
              <a:gd name="connsiteX7" fmla="*/ 2621789 w 5418480"/>
              <a:gd name="connsiteY7" fmla="*/ 6203577 h 6203577"/>
              <a:gd name="connsiteX8" fmla="*/ 39954 w 5418480"/>
              <a:gd name="connsiteY8" fmla="*/ 4329953 h 6203577"/>
              <a:gd name="connsiteX9" fmla="*/ 4836072 w 5418480"/>
              <a:gd name="connsiteY9" fmla="*/ 3137648 h 6203577"/>
              <a:gd name="connsiteX10" fmla="*/ 2711435 w 5418480"/>
              <a:gd name="connsiteY10" fmla="*/ 2043953 h 6203577"/>
              <a:gd name="connsiteX11" fmla="*/ 4549201 w 5418480"/>
              <a:gd name="connsiteY11" fmla="*/ 1021976 h 6203577"/>
              <a:gd name="connsiteX12" fmla="*/ 2675578 w 5418480"/>
              <a:gd name="connsiteY12" fmla="*/ 8964 h 6203577"/>
              <a:gd name="connsiteX0" fmla="*/ 2675578 w 5418480"/>
              <a:gd name="connsiteY0" fmla="*/ 8964 h 6203577"/>
              <a:gd name="connsiteX1" fmla="*/ 3034165 w 5418480"/>
              <a:gd name="connsiteY1" fmla="*/ 0 h 6203577"/>
              <a:gd name="connsiteX2" fmla="*/ 4854002 w 5418480"/>
              <a:gd name="connsiteY2" fmla="*/ 986118 h 6203577"/>
              <a:gd name="connsiteX3" fmla="*/ 3141742 w 5418480"/>
              <a:gd name="connsiteY3" fmla="*/ 2017059 h 6203577"/>
              <a:gd name="connsiteX4" fmla="*/ 5373954 w 5418480"/>
              <a:gd name="connsiteY4" fmla="*/ 3334871 h 6203577"/>
              <a:gd name="connsiteX5" fmla="*/ 604730 w 5418480"/>
              <a:gd name="connsiteY5" fmla="*/ 4437530 h 6203577"/>
              <a:gd name="connsiteX6" fmla="*/ 3096918 w 5418480"/>
              <a:gd name="connsiteY6" fmla="*/ 6203576 h 6203577"/>
              <a:gd name="connsiteX7" fmla="*/ 2621789 w 5418480"/>
              <a:gd name="connsiteY7" fmla="*/ 6203577 h 6203577"/>
              <a:gd name="connsiteX8" fmla="*/ 39954 w 5418480"/>
              <a:gd name="connsiteY8" fmla="*/ 4329953 h 6203577"/>
              <a:gd name="connsiteX9" fmla="*/ 4836072 w 5418480"/>
              <a:gd name="connsiteY9" fmla="*/ 3137648 h 6203577"/>
              <a:gd name="connsiteX10" fmla="*/ 2711435 w 5418480"/>
              <a:gd name="connsiteY10" fmla="*/ 2043953 h 6203577"/>
              <a:gd name="connsiteX11" fmla="*/ 4620919 w 5418480"/>
              <a:gd name="connsiteY11" fmla="*/ 1021976 h 6203577"/>
              <a:gd name="connsiteX12" fmla="*/ 2675578 w 5418480"/>
              <a:gd name="connsiteY12" fmla="*/ 8964 h 6203577"/>
              <a:gd name="connsiteX0" fmla="*/ 2675578 w 5418480"/>
              <a:gd name="connsiteY0" fmla="*/ 26893 h 6221506"/>
              <a:gd name="connsiteX1" fmla="*/ 2917624 w 5418480"/>
              <a:gd name="connsiteY1" fmla="*/ 0 h 6221506"/>
              <a:gd name="connsiteX2" fmla="*/ 4854002 w 5418480"/>
              <a:gd name="connsiteY2" fmla="*/ 1004047 h 6221506"/>
              <a:gd name="connsiteX3" fmla="*/ 3141742 w 5418480"/>
              <a:gd name="connsiteY3" fmla="*/ 2034988 h 6221506"/>
              <a:gd name="connsiteX4" fmla="*/ 5373954 w 5418480"/>
              <a:gd name="connsiteY4" fmla="*/ 3352800 h 6221506"/>
              <a:gd name="connsiteX5" fmla="*/ 604730 w 5418480"/>
              <a:gd name="connsiteY5" fmla="*/ 4455459 h 6221506"/>
              <a:gd name="connsiteX6" fmla="*/ 3096918 w 5418480"/>
              <a:gd name="connsiteY6" fmla="*/ 6221505 h 6221506"/>
              <a:gd name="connsiteX7" fmla="*/ 2621789 w 5418480"/>
              <a:gd name="connsiteY7" fmla="*/ 6221506 h 6221506"/>
              <a:gd name="connsiteX8" fmla="*/ 39954 w 5418480"/>
              <a:gd name="connsiteY8" fmla="*/ 4347882 h 6221506"/>
              <a:gd name="connsiteX9" fmla="*/ 4836072 w 5418480"/>
              <a:gd name="connsiteY9" fmla="*/ 3155577 h 6221506"/>
              <a:gd name="connsiteX10" fmla="*/ 2711435 w 5418480"/>
              <a:gd name="connsiteY10" fmla="*/ 2061882 h 6221506"/>
              <a:gd name="connsiteX11" fmla="*/ 4620919 w 5418480"/>
              <a:gd name="connsiteY11" fmla="*/ 1039905 h 6221506"/>
              <a:gd name="connsiteX12" fmla="*/ 2675578 w 5418480"/>
              <a:gd name="connsiteY12" fmla="*/ 26893 h 6221506"/>
              <a:gd name="connsiteX0" fmla="*/ 2675578 w 5418480"/>
              <a:gd name="connsiteY0" fmla="*/ 26893 h 6221506"/>
              <a:gd name="connsiteX1" fmla="*/ 2917624 w 5418480"/>
              <a:gd name="connsiteY1" fmla="*/ 0 h 6221506"/>
              <a:gd name="connsiteX2" fmla="*/ 4854002 w 5418480"/>
              <a:gd name="connsiteY2" fmla="*/ 1004047 h 6221506"/>
              <a:gd name="connsiteX3" fmla="*/ 3141742 w 5418480"/>
              <a:gd name="connsiteY3" fmla="*/ 2034988 h 6221506"/>
              <a:gd name="connsiteX4" fmla="*/ 5373954 w 5418480"/>
              <a:gd name="connsiteY4" fmla="*/ 3352800 h 6221506"/>
              <a:gd name="connsiteX5" fmla="*/ 604730 w 5418480"/>
              <a:gd name="connsiteY5" fmla="*/ 4455459 h 6221506"/>
              <a:gd name="connsiteX6" fmla="*/ 3096918 w 5418480"/>
              <a:gd name="connsiteY6" fmla="*/ 6221505 h 6221506"/>
              <a:gd name="connsiteX7" fmla="*/ 2621789 w 5418480"/>
              <a:gd name="connsiteY7" fmla="*/ 6221506 h 6221506"/>
              <a:gd name="connsiteX8" fmla="*/ 39954 w 5418480"/>
              <a:gd name="connsiteY8" fmla="*/ 4347882 h 6221506"/>
              <a:gd name="connsiteX9" fmla="*/ 4836072 w 5418480"/>
              <a:gd name="connsiteY9" fmla="*/ 3155577 h 6221506"/>
              <a:gd name="connsiteX10" fmla="*/ 2711435 w 5418480"/>
              <a:gd name="connsiteY10" fmla="*/ 2061882 h 6221506"/>
              <a:gd name="connsiteX11" fmla="*/ 4620919 w 5418480"/>
              <a:gd name="connsiteY11" fmla="*/ 1039905 h 6221506"/>
              <a:gd name="connsiteX12" fmla="*/ 2675578 w 5418480"/>
              <a:gd name="connsiteY12" fmla="*/ 26893 h 6221506"/>
              <a:gd name="connsiteX0" fmla="*/ 2675578 w 5418480"/>
              <a:gd name="connsiteY0" fmla="*/ 26893 h 6221506"/>
              <a:gd name="connsiteX1" fmla="*/ 2917624 w 5418480"/>
              <a:gd name="connsiteY1" fmla="*/ 0 h 6221506"/>
              <a:gd name="connsiteX2" fmla="*/ 4854002 w 5418480"/>
              <a:gd name="connsiteY2" fmla="*/ 1004047 h 6221506"/>
              <a:gd name="connsiteX3" fmla="*/ 3141742 w 5418480"/>
              <a:gd name="connsiteY3" fmla="*/ 2034988 h 6221506"/>
              <a:gd name="connsiteX4" fmla="*/ 5373954 w 5418480"/>
              <a:gd name="connsiteY4" fmla="*/ 3352800 h 6221506"/>
              <a:gd name="connsiteX5" fmla="*/ 604730 w 5418480"/>
              <a:gd name="connsiteY5" fmla="*/ 4455459 h 6221506"/>
              <a:gd name="connsiteX6" fmla="*/ 3096918 w 5418480"/>
              <a:gd name="connsiteY6" fmla="*/ 6221505 h 6221506"/>
              <a:gd name="connsiteX7" fmla="*/ 2621789 w 5418480"/>
              <a:gd name="connsiteY7" fmla="*/ 6221506 h 6221506"/>
              <a:gd name="connsiteX8" fmla="*/ 39954 w 5418480"/>
              <a:gd name="connsiteY8" fmla="*/ 4347882 h 6221506"/>
              <a:gd name="connsiteX9" fmla="*/ 4836072 w 5418480"/>
              <a:gd name="connsiteY9" fmla="*/ 3155577 h 6221506"/>
              <a:gd name="connsiteX10" fmla="*/ 2711435 w 5418480"/>
              <a:gd name="connsiteY10" fmla="*/ 2061882 h 6221506"/>
              <a:gd name="connsiteX11" fmla="*/ 4683672 w 5418480"/>
              <a:gd name="connsiteY11" fmla="*/ 1021975 h 6221506"/>
              <a:gd name="connsiteX12" fmla="*/ 2675578 w 5418480"/>
              <a:gd name="connsiteY12" fmla="*/ 26893 h 6221506"/>
              <a:gd name="connsiteX0" fmla="*/ 2675578 w 5418480"/>
              <a:gd name="connsiteY0" fmla="*/ 0 h 6194613"/>
              <a:gd name="connsiteX1" fmla="*/ 2890730 w 5418480"/>
              <a:gd name="connsiteY1" fmla="*/ 35859 h 6194613"/>
              <a:gd name="connsiteX2" fmla="*/ 4854002 w 5418480"/>
              <a:gd name="connsiteY2" fmla="*/ 977154 h 6194613"/>
              <a:gd name="connsiteX3" fmla="*/ 3141742 w 5418480"/>
              <a:gd name="connsiteY3" fmla="*/ 2008095 h 6194613"/>
              <a:gd name="connsiteX4" fmla="*/ 5373954 w 5418480"/>
              <a:gd name="connsiteY4" fmla="*/ 3325907 h 6194613"/>
              <a:gd name="connsiteX5" fmla="*/ 604730 w 5418480"/>
              <a:gd name="connsiteY5" fmla="*/ 4428566 h 6194613"/>
              <a:gd name="connsiteX6" fmla="*/ 3096918 w 5418480"/>
              <a:gd name="connsiteY6" fmla="*/ 6194612 h 6194613"/>
              <a:gd name="connsiteX7" fmla="*/ 2621789 w 5418480"/>
              <a:gd name="connsiteY7" fmla="*/ 6194613 h 6194613"/>
              <a:gd name="connsiteX8" fmla="*/ 39954 w 5418480"/>
              <a:gd name="connsiteY8" fmla="*/ 4320989 h 6194613"/>
              <a:gd name="connsiteX9" fmla="*/ 4836072 w 5418480"/>
              <a:gd name="connsiteY9" fmla="*/ 3128684 h 6194613"/>
              <a:gd name="connsiteX10" fmla="*/ 2711435 w 5418480"/>
              <a:gd name="connsiteY10" fmla="*/ 2034989 h 6194613"/>
              <a:gd name="connsiteX11" fmla="*/ 4683672 w 5418480"/>
              <a:gd name="connsiteY11" fmla="*/ 995082 h 6194613"/>
              <a:gd name="connsiteX12" fmla="*/ 2675578 w 5418480"/>
              <a:gd name="connsiteY12" fmla="*/ 0 h 6194613"/>
              <a:gd name="connsiteX0" fmla="*/ 2675578 w 5418480"/>
              <a:gd name="connsiteY0" fmla="*/ 0 h 6194613"/>
              <a:gd name="connsiteX1" fmla="*/ 2890730 w 5418480"/>
              <a:gd name="connsiteY1" fmla="*/ 35859 h 6194613"/>
              <a:gd name="connsiteX2" fmla="*/ 4854002 w 5418480"/>
              <a:gd name="connsiteY2" fmla="*/ 977154 h 6194613"/>
              <a:gd name="connsiteX3" fmla="*/ 3141742 w 5418480"/>
              <a:gd name="connsiteY3" fmla="*/ 2008095 h 6194613"/>
              <a:gd name="connsiteX4" fmla="*/ 5373954 w 5418480"/>
              <a:gd name="connsiteY4" fmla="*/ 3325907 h 6194613"/>
              <a:gd name="connsiteX5" fmla="*/ 604730 w 5418480"/>
              <a:gd name="connsiteY5" fmla="*/ 4428566 h 6194613"/>
              <a:gd name="connsiteX6" fmla="*/ 3096918 w 5418480"/>
              <a:gd name="connsiteY6" fmla="*/ 6194612 h 6194613"/>
              <a:gd name="connsiteX7" fmla="*/ 2621789 w 5418480"/>
              <a:gd name="connsiteY7" fmla="*/ 6194613 h 6194613"/>
              <a:gd name="connsiteX8" fmla="*/ 39954 w 5418480"/>
              <a:gd name="connsiteY8" fmla="*/ 4320989 h 6194613"/>
              <a:gd name="connsiteX9" fmla="*/ 4836072 w 5418480"/>
              <a:gd name="connsiteY9" fmla="*/ 3128684 h 6194613"/>
              <a:gd name="connsiteX10" fmla="*/ 2872799 w 5418480"/>
              <a:gd name="connsiteY10" fmla="*/ 2034989 h 6194613"/>
              <a:gd name="connsiteX11" fmla="*/ 4683672 w 5418480"/>
              <a:gd name="connsiteY11" fmla="*/ 995082 h 6194613"/>
              <a:gd name="connsiteX12" fmla="*/ 2675578 w 5418480"/>
              <a:gd name="connsiteY12" fmla="*/ 0 h 6194613"/>
              <a:gd name="connsiteX0" fmla="*/ 2664354 w 5407256"/>
              <a:gd name="connsiteY0" fmla="*/ 0 h 6194613"/>
              <a:gd name="connsiteX1" fmla="*/ 2879506 w 5407256"/>
              <a:gd name="connsiteY1" fmla="*/ 35859 h 6194613"/>
              <a:gd name="connsiteX2" fmla="*/ 4842778 w 5407256"/>
              <a:gd name="connsiteY2" fmla="*/ 977154 h 6194613"/>
              <a:gd name="connsiteX3" fmla="*/ 3130518 w 5407256"/>
              <a:gd name="connsiteY3" fmla="*/ 2008095 h 6194613"/>
              <a:gd name="connsiteX4" fmla="*/ 5362730 w 5407256"/>
              <a:gd name="connsiteY4" fmla="*/ 3325907 h 6194613"/>
              <a:gd name="connsiteX5" fmla="*/ 593506 w 5407256"/>
              <a:gd name="connsiteY5" fmla="*/ 4428566 h 6194613"/>
              <a:gd name="connsiteX6" fmla="*/ 3085694 w 5407256"/>
              <a:gd name="connsiteY6" fmla="*/ 6194612 h 6194613"/>
              <a:gd name="connsiteX7" fmla="*/ 2610565 w 5407256"/>
              <a:gd name="connsiteY7" fmla="*/ 6194613 h 6194613"/>
              <a:gd name="connsiteX8" fmla="*/ 28730 w 5407256"/>
              <a:gd name="connsiteY8" fmla="*/ 4320989 h 6194613"/>
              <a:gd name="connsiteX9" fmla="*/ 4448331 w 5407256"/>
              <a:gd name="connsiteY9" fmla="*/ 3254190 h 6194613"/>
              <a:gd name="connsiteX10" fmla="*/ 2861575 w 5407256"/>
              <a:gd name="connsiteY10" fmla="*/ 2034989 h 6194613"/>
              <a:gd name="connsiteX11" fmla="*/ 4672448 w 5407256"/>
              <a:gd name="connsiteY11" fmla="*/ 995082 h 6194613"/>
              <a:gd name="connsiteX12" fmla="*/ 2664354 w 5407256"/>
              <a:gd name="connsiteY12" fmla="*/ 0 h 6194613"/>
              <a:gd name="connsiteX0" fmla="*/ 2674730 w 5417632"/>
              <a:gd name="connsiteY0" fmla="*/ 0 h 6194613"/>
              <a:gd name="connsiteX1" fmla="*/ 2889882 w 5417632"/>
              <a:gd name="connsiteY1" fmla="*/ 35859 h 6194613"/>
              <a:gd name="connsiteX2" fmla="*/ 4853154 w 5417632"/>
              <a:gd name="connsiteY2" fmla="*/ 977154 h 6194613"/>
              <a:gd name="connsiteX3" fmla="*/ 3140894 w 5417632"/>
              <a:gd name="connsiteY3" fmla="*/ 2008095 h 6194613"/>
              <a:gd name="connsiteX4" fmla="*/ 5373106 w 5417632"/>
              <a:gd name="connsiteY4" fmla="*/ 3325907 h 6194613"/>
              <a:gd name="connsiteX5" fmla="*/ 603882 w 5417632"/>
              <a:gd name="connsiteY5" fmla="*/ 4428566 h 6194613"/>
              <a:gd name="connsiteX6" fmla="*/ 3096070 w 5417632"/>
              <a:gd name="connsiteY6" fmla="*/ 6194612 h 6194613"/>
              <a:gd name="connsiteX7" fmla="*/ 2620941 w 5417632"/>
              <a:gd name="connsiteY7" fmla="*/ 6194613 h 6194613"/>
              <a:gd name="connsiteX8" fmla="*/ 39106 w 5417632"/>
              <a:gd name="connsiteY8" fmla="*/ 4320989 h 6194613"/>
              <a:gd name="connsiteX9" fmla="*/ 4808330 w 5417632"/>
              <a:gd name="connsiteY9" fmla="*/ 3307978 h 6194613"/>
              <a:gd name="connsiteX10" fmla="*/ 2871951 w 5417632"/>
              <a:gd name="connsiteY10" fmla="*/ 2034989 h 6194613"/>
              <a:gd name="connsiteX11" fmla="*/ 4682824 w 5417632"/>
              <a:gd name="connsiteY11" fmla="*/ 995082 h 6194613"/>
              <a:gd name="connsiteX12" fmla="*/ 2674730 w 5417632"/>
              <a:gd name="connsiteY12" fmla="*/ 0 h 6194613"/>
              <a:gd name="connsiteX0" fmla="*/ 2674730 w 5417632"/>
              <a:gd name="connsiteY0" fmla="*/ 0 h 6194613"/>
              <a:gd name="connsiteX1" fmla="*/ 2889882 w 5417632"/>
              <a:gd name="connsiteY1" fmla="*/ 35859 h 6194613"/>
              <a:gd name="connsiteX2" fmla="*/ 4853154 w 5417632"/>
              <a:gd name="connsiteY2" fmla="*/ 977154 h 6194613"/>
              <a:gd name="connsiteX3" fmla="*/ 3140894 w 5417632"/>
              <a:gd name="connsiteY3" fmla="*/ 2008095 h 6194613"/>
              <a:gd name="connsiteX4" fmla="*/ 5373106 w 5417632"/>
              <a:gd name="connsiteY4" fmla="*/ 3325907 h 6194613"/>
              <a:gd name="connsiteX5" fmla="*/ 603882 w 5417632"/>
              <a:gd name="connsiteY5" fmla="*/ 4428566 h 6194613"/>
              <a:gd name="connsiteX6" fmla="*/ 3096070 w 5417632"/>
              <a:gd name="connsiteY6" fmla="*/ 6194612 h 6194613"/>
              <a:gd name="connsiteX7" fmla="*/ 2620941 w 5417632"/>
              <a:gd name="connsiteY7" fmla="*/ 6194613 h 6194613"/>
              <a:gd name="connsiteX8" fmla="*/ 39106 w 5417632"/>
              <a:gd name="connsiteY8" fmla="*/ 4320989 h 6194613"/>
              <a:gd name="connsiteX9" fmla="*/ 4808330 w 5417632"/>
              <a:gd name="connsiteY9" fmla="*/ 3307978 h 6194613"/>
              <a:gd name="connsiteX10" fmla="*/ 2871951 w 5417632"/>
              <a:gd name="connsiteY10" fmla="*/ 2034989 h 6194613"/>
              <a:gd name="connsiteX11" fmla="*/ 4682824 w 5417632"/>
              <a:gd name="connsiteY11" fmla="*/ 995082 h 6194613"/>
              <a:gd name="connsiteX12" fmla="*/ 2674730 w 5417632"/>
              <a:gd name="connsiteY12" fmla="*/ 0 h 6194613"/>
              <a:gd name="connsiteX0" fmla="*/ 2674730 w 5417632"/>
              <a:gd name="connsiteY0" fmla="*/ 0 h 6194613"/>
              <a:gd name="connsiteX1" fmla="*/ 2889882 w 5417632"/>
              <a:gd name="connsiteY1" fmla="*/ 35859 h 6194613"/>
              <a:gd name="connsiteX2" fmla="*/ 4853154 w 5417632"/>
              <a:gd name="connsiteY2" fmla="*/ 977154 h 6194613"/>
              <a:gd name="connsiteX3" fmla="*/ 3140894 w 5417632"/>
              <a:gd name="connsiteY3" fmla="*/ 2008095 h 6194613"/>
              <a:gd name="connsiteX4" fmla="*/ 5373106 w 5417632"/>
              <a:gd name="connsiteY4" fmla="*/ 3325907 h 6194613"/>
              <a:gd name="connsiteX5" fmla="*/ 603882 w 5417632"/>
              <a:gd name="connsiteY5" fmla="*/ 4428566 h 6194613"/>
              <a:gd name="connsiteX6" fmla="*/ 3096070 w 5417632"/>
              <a:gd name="connsiteY6" fmla="*/ 6194612 h 6194613"/>
              <a:gd name="connsiteX7" fmla="*/ 2620941 w 5417632"/>
              <a:gd name="connsiteY7" fmla="*/ 6194613 h 6194613"/>
              <a:gd name="connsiteX8" fmla="*/ 39106 w 5417632"/>
              <a:gd name="connsiteY8" fmla="*/ 4320989 h 6194613"/>
              <a:gd name="connsiteX9" fmla="*/ 4808330 w 5417632"/>
              <a:gd name="connsiteY9" fmla="*/ 3307978 h 6194613"/>
              <a:gd name="connsiteX10" fmla="*/ 2871951 w 5417632"/>
              <a:gd name="connsiteY10" fmla="*/ 2034989 h 6194613"/>
              <a:gd name="connsiteX11" fmla="*/ 4682824 w 5417632"/>
              <a:gd name="connsiteY11" fmla="*/ 995082 h 6194613"/>
              <a:gd name="connsiteX12" fmla="*/ 2674730 w 5417632"/>
              <a:gd name="connsiteY12" fmla="*/ 0 h 6194613"/>
              <a:gd name="connsiteX0" fmla="*/ 2674730 w 5417632"/>
              <a:gd name="connsiteY0" fmla="*/ 0 h 6194613"/>
              <a:gd name="connsiteX1" fmla="*/ 2889882 w 5417632"/>
              <a:gd name="connsiteY1" fmla="*/ 35859 h 6194613"/>
              <a:gd name="connsiteX2" fmla="*/ 4853154 w 5417632"/>
              <a:gd name="connsiteY2" fmla="*/ 977154 h 6194613"/>
              <a:gd name="connsiteX3" fmla="*/ 3140894 w 5417632"/>
              <a:gd name="connsiteY3" fmla="*/ 2008095 h 6194613"/>
              <a:gd name="connsiteX4" fmla="*/ 5373106 w 5417632"/>
              <a:gd name="connsiteY4" fmla="*/ 3325907 h 6194613"/>
              <a:gd name="connsiteX5" fmla="*/ 603882 w 5417632"/>
              <a:gd name="connsiteY5" fmla="*/ 4428566 h 6194613"/>
              <a:gd name="connsiteX6" fmla="*/ 3096070 w 5417632"/>
              <a:gd name="connsiteY6" fmla="*/ 6194612 h 6194613"/>
              <a:gd name="connsiteX7" fmla="*/ 2620941 w 5417632"/>
              <a:gd name="connsiteY7" fmla="*/ 6194613 h 6194613"/>
              <a:gd name="connsiteX8" fmla="*/ 39106 w 5417632"/>
              <a:gd name="connsiteY8" fmla="*/ 4320989 h 6194613"/>
              <a:gd name="connsiteX9" fmla="*/ 4808330 w 5417632"/>
              <a:gd name="connsiteY9" fmla="*/ 3307978 h 6194613"/>
              <a:gd name="connsiteX10" fmla="*/ 2871951 w 5417632"/>
              <a:gd name="connsiteY10" fmla="*/ 2034989 h 6194613"/>
              <a:gd name="connsiteX11" fmla="*/ 4682824 w 5417632"/>
              <a:gd name="connsiteY11" fmla="*/ 995082 h 6194613"/>
              <a:gd name="connsiteX12" fmla="*/ 2674730 w 5417632"/>
              <a:gd name="connsiteY12" fmla="*/ 0 h 6194613"/>
              <a:gd name="connsiteX0" fmla="*/ 2674730 w 5415616"/>
              <a:gd name="connsiteY0" fmla="*/ 0 h 6194613"/>
              <a:gd name="connsiteX1" fmla="*/ 2889882 w 5415616"/>
              <a:gd name="connsiteY1" fmla="*/ 35859 h 6194613"/>
              <a:gd name="connsiteX2" fmla="*/ 4853154 w 5415616"/>
              <a:gd name="connsiteY2" fmla="*/ 977154 h 6194613"/>
              <a:gd name="connsiteX3" fmla="*/ 3096070 w 5415616"/>
              <a:gd name="connsiteY3" fmla="*/ 1945342 h 6194613"/>
              <a:gd name="connsiteX4" fmla="*/ 5373106 w 5415616"/>
              <a:gd name="connsiteY4" fmla="*/ 3325907 h 6194613"/>
              <a:gd name="connsiteX5" fmla="*/ 603882 w 5415616"/>
              <a:gd name="connsiteY5" fmla="*/ 4428566 h 6194613"/>
              <a:gd name="connsiteX6" fmla="*/ 3096070 w 5415616"/>
              <a:gd name="connsiteY6" fmla="*/ 6194612 h 6194613"/>
              <a:gd name="connsiteX7" fmla="*/ 2620941 w 5415616"/>
              <a:gd name="connsiteY7" fmla="*/ 6194613 h 6194613"/>
              <a:gd name="connsiteX8" fmla="*/ 39106 w 5415616"/>
              <a:gd name="connsiteY8" fmla="*/ 4320989 h 6194613"/>
              <a:gd name="connsiteX9" fmla="*/ 4808330 w 5415616"/>
              <a:gd name="connsiteY9" fmla="*/ 3307978 h 6194613"/>
              <a:gd name="connsiteX10" fmla="*/ 2871951 w 5415616"/>
              <a:gd name="connsiteY10" fmla="*/ 2034989 h 6194613"/>
              <a:gd name="connsiteX11" fmla="*/ 4682824 w 5415616"/>
              <a:gd name="connsiteY11" fmla="*/ 995082 h 6194613"/>
              <a:gd name="connsiteX12" fmla="*/ 2674730 w 5415616"/>
              <a:gd name="connsiteY12" fmla="*/ 0 h 6194613"/>
              <a:gd name="connsiteX0" fmla="*/ 2677111 w 5415616"/>
              <a:gd name="connsiteY0" fmla="*/ 0 h 6175551"/>
              <a:gd name="connsiteX1" fmla="*/ 2889882 w 5415616"/>
              <a:gd name="connsiteY1" fmla="*/ 16797 h 6175551"/>
              <a:gd name="connsiteX2" fmla="*/ 4853154 w 5415616"/>
              <a:gd name="connsiteY2" fmla="*/ 958092 h 6175551"/>
              <a:gd name="connsiteX3" fmla="*/ 3096070 w 5415616"/>
              <a:gd name="connsiteY3" fmla="*/ 1926280 h 6175551"/>
              <a:gd name="connsiteX4" fmla="*/ 5373106 w 5415616"/>
              <a:gd name="connsiteY4" fmla="*/ 3306845 h 6175551"/>
              <a:gd name="connsiteX5" fmla="*/ 603882 w 5415616"/>
              <a:gd name="connsiteY5" fmla="*/ 4409504 h 6175551"/>
              <a:gd name="connsiteX6" fmla="*/ 3096070 w 5415616"/>
              <a:gd name="connsiteY6" fmla="*/ 6175550 h 6175551"/>
              <a:gd name="connsiteX7" fmla="*/ 2620941 w 5415616"/>
              <a:gd name="connsiteY7" fmla="*/ 6175551 h 6175551"/>
              <a:gd name="connsiteX8" fmla="*/ 39106 w 5415616"/>
              <a:gd name="connsiteY8" fmla="*/ 4301927 h 6175551"/>
              <a:gd name="connsiteX9" fmla="*/ 4808330 w 5415616"/>
              <a:gd name="connsiteY9" fmla="*/ 3288916 h 6175551"/>
              <a:gd name="connsiteX10" fmla="*/ 2871951 w 5415616"/>
              <a:gd name="connsiteY10" fmla="*/ 2015927 h 6175551"/>
              <a:gd name="connsiteX11" fmla="*/ 4682824 w 5415616"/>
              <a:gd name="connsiteY11" fmla="*/ 976020 h 6175551"/>
              <a:gd name="connsiteX12" fmla="*/ 2677111 w 5415616"/>
              <a:gd name="connsiteY12" fmla="*/ 0 h 6175551"/>
              <a:gd name="connsiteX0" fmla="*/ 2677111 w 5415616"/>
              <a:gd name="connsiteY0" fmla="*/ 0 h 6175551"/>
              <a:gd name="connsiteX1" fmla="*/ 2889882 w 5415616"/>
              <a:gd name="connsiteY1" fmla="*/ 2500 h 6175551"/>
              <a:gd name="connsiteX2" fmla="*/ 4853154 w 5415616"/>
              <a:gd name="connsiteY2" fmla="*/ 958092 h 6175551"/>
              <a:gd name="connsiteX3" fmla="*/ 3096070 w 5415616"/>
              <a:gd name="connsiteY3" fmla="*/ 1926280 h 6175551"/>
              <a:gd name="connsiteX4" fmla="*/ 5373106 w 5415616"/>
              <a:gd name="connsiteY4" fmla="*/ 3306845 h 6175551"/>
              <a:gd name="connsiteX5" fmla="*/ 603882 w 5415616"/>
              <a:gd name="connsiteY5" fmla="*/ 4409504 h 6175551"/>
              <a:gd name="connsiteX6" fmla="*/ 3096070 w 5415616"/>
              <a:gd name="connsiteY6" fmla="*/ 6175550 h 6175551"/>
              <a:gd name="connsiteX7" fmla="*/ 2620941 w 5415616"/>
              <a:gd name="connsiteY7" fmla="*/ 6175551 h 6175551"/>
              <a:gd name="connsiteX8" fmla="*/ 39106 w 5415616"/>
              <a:gd name="connsiteY8" fmla="*/ 4301927 h 6175551"/>
              <a:gd name="connsiteX9" fmla="*/ 4808330 w 5415616"/>
              <a:gd name="connsiteY9" fmla="*/ 3288916 h 6175551"/>
              <a:gd name="connsiteX10" fmla="*/ 2871951 w 5415616"/>
              <a:gd name="connsiteY10" fmla="*/ 2015927 h 6175551"/>
              <a:gd name="connsiteX11" fmla="*/ 4682824 w 5415616"/>
              <a:gd name="connsiteY11" fmla="*/ 976020 h 6175551"/>
              <a:gd name="connsiteX12" fmla="*/ 2677111 w 5415616"/>
              <a:gd name="connsiteY12" fmla="*/ 0 h 6175551"/>
              <a:gd name="connsiteX0" fmla="*/ 2677111 w 5415616"/>
              <a:gd name="connsiteY0" fmla="*/ 0 h 6175551"/>
              <a:gd name="connsiteX1" fmla="*/ 2889882 w 5415616"/>
              <a:gd name="connsiteY1" fmla="*/ 2500 h 6175551"/>
              <a:gd name="connsiteX2" fmla="*/ 4853154 w 5415616"/>
              <a:gd name="connsiteY2" fmla="*/ 958092 h 6175551"/>
              <a:gd name="connsiteX3" fmla="*/ 3096070 w 5415616"/>
              <a:gd name="connsiteY3" fmla="*/ 1926280 h 6175551"/>
              <a:gd name="connsiteX4" fmla="*/ 5373106 w 5415616"/>
              <a:gd name="connsiteY4" fmla="*/ 3306845 h 6175551"/>
              <a:gd name="connsiteX5" fmla="*/ 603882 w 5415616"/>
              <a:gd name="connsiteY5" fmla="*/ 4409504 h 6175551"/>
              <a:gd name="connsiteX6" fmla="*/ 3096070 w 5415616"/>
              <a:gd name="connsiteY6" fmla="*/ 6175550 h 6175551"/>
              <a:gd name="connsiteX7" fmla="*/ 2620941 w 5415616"/>
              <a:gd name="connsiteY7" fmla="*/ 6175551 h 6175551"/>
              <a:gd name="connsiteX8" fmla="*/ 39106 w 5415616"/>
              <a:gd name="connsiteY8" fmla="*/ 4301927 h 6175551"/>
              <a:gd name="connsiteX9" fmla="*/ 4808330 w 5415616"/>
              <a:gd name="connsiteY9" fmla="*/ 3288916 h 6175551"/>
              <a:gd name="connsiteX10" fmla="*/ 2871951 w 5415616"/>
              <a:gd name="connsiteY10" fmla="*/ 2015927 h 6175551"/>
              <a:gd name="connsiteX11" fmla="*/ 4682824 w 5415616"/>
              <a:gd name="connsiteY11" fmla="*/ 976020 h 6175551"/>
              <a:gd name="connsiteX12" fmla="*/ 2677111 w 5415616"/>
              <a:gd name="connsiteY12" fmla="*/ 0 h 6175551"/>
              <a:gd name="connsiteX0" fmla="*/ 2677111 w 5415616"/>
              <a:gd name="connsiteY0" fmla="*/ 0 h 6175551"/>
              <a:gd name="connsiteX1" fmla="*/ 2889882 w 5415616"/>
              <a:gd name="connsiteY1" fmla="*/ 2500 h 6175551"/>
              <a:gd name="connsiteX2" fmla="*/ 4853154 w 5415616"/>
              <a:gd name="connsiteY2" fmla="*/ 958092 h 6175551"/>
              <a:gd name="connsiteX3" fmla="*/ 3096070 w 5415616"/>
              <a:gd name="connsiteY3" fmla="*/ 1926280 h 6175551"/>
              <a:gd name="connsiteX4" fmla="*/ 5373106 w 5415616"/>
              <a:gd name="connsiteY4" fmla="*/ 3306845 h 6175551"/>
              <a:gd name="connsiteX5" fmla="*/ 603882 w 5415616"/>
              <a:gd name="connsiteY5" fmla="*/ 4409504 h 6175551"/>
              <a:gd name="connsiteX6" fmla="*/ 3096070 w 5415616"/>
              <a:gd name="connsiteY6" fmla="*/ 6175550 h 6175551"/>
              <a:gd name="connsiteX7" fmla="*/ 2620941 w 5415616"/>
              <a:gd name="connsiteY7" fmla="*/ 6175551 h 6175551"/>
              <a:gd name="connsiteX8" fmla="*/ 39106 w 5415616"/>
              <a:gd name="connsiteY8" fmla="*/ 4301927 h 6175551"/>
              <a:gd name="connsiteX9" fmla="*/ 4808330 w 5415616"/>
              <a:gd name="connsiteY9" fmla="*/ 3288916 h 6175551"/>
              <a:gd name="connsiteX10" fmla="*/ 2871951 w 5415616"/>
              <a:gd name="connsiteY10" fmla="*/ 2015927 h 6175551"/>
              <a:gd name="connsiteX11" fmla="*/ 4682824 w 5415616"/>
              <a:gd name="connsiteY11" fmla="*/ 976020 h 6175551"/>
              <a:gd name="connsiteX12" fmla="*/ 2677111 w 5415616"/>
              <a:gd name="connsiteY12" fmla="*/ 0 h 6175551"/>
              <a:gd name="connsiteX0" fmla="*/ 2677111 w 5415616"/>
              <a:gd name="connsiteY0" fmla="*/ 0 h 6177933"/>
              <a:gd name="connsiteX1" fmla="*/ 2889882 w 5415616"/>
              <a:gd name="connsiteY1" fmla="*/ 2500 h 6177933"/>
              <a:gd name="connsiteX2" fmla="*/ 4853154 w 5415616"/>
              <a:gd name="connsiteY2" fmla="*/ 958092 h 6177933"/>
              <a:gd name="connsiteX3" fmla="*/ 3096070 w 5415616"/>
              <a:gd name="connsiteY3" fmla="*/ 1926280 h 6177933"/>
              <a:gd name="connsiteX4" fmla="*/ 5373106 w 5415616"/>
              <a:gd name="connsiteY4" fmla="*/ 3306845 h 6177933"/>
              <a:gd name="connsiteX5" fmla="*/ 603882 w 5415616"/>
              <a:gd name="connsiteY5" fmla="*/ 4409504 h 6177933"/>
              <a:gd name="connsiteX6" fmla="*/ 3153220 w 5415616"/>
              <a:gd name="connsiteY6" fmla="*/ 6177933 h 6177933"/>
              <a:gd name="connsiteX7" fmla="*/ 2620941 w 5415616"/>
              <a:gd name="connsiteY7" fmla="*/ 6175551 h 6177933"/>
              <a:gd name="connsiteX8" fmla="*/ 39106 w 5415616"/>
              <a:gd name="connsiteY8" fmla="*/ 4301927 h 6177933"/>
              <a:gd name="connsiteX9" fmla="*/ 4808330 w 5415616"/>
              <a:gd name="connsiteY9" fmla="*/ 3288916 h 6177933"/>
              <a:gd name="connsiteX10" fmla="*/ 2871951 w 5415616"/>
              <a:gd name="connsiteY10" fmla="*/ 2015927 h 6177933"/>
              <a:gd name="connsiteX11" fmla="*/ 4682824 w 5415616"/>
              <a:gd name="connsiteY11" fmla="*/ 976020 h 6177933"/>
              <a:gd name="connsiteX12" fmla="*/ 2677111 w 5415616"/>
              <a:gd name="connsiteY12" fmla="*/ 0 h 6177933"/>
              <a:gd name="connsiteX0" fmla="*/ 2677111 w 5415616"/>
              <a:gd name="connsiteY0" fmla="*/ 0 h 6177933"/>
              <a:gd name="connsiteX1" fmla="*/ 2889882 w 5415616"/>
              <a:gd name="connsiteY1" fmla="*/ 2500 h 6177933"/>
              <a:gd name="connsiteX2" fmla="*/ 4853154 w 5415616"/>
              <a:gd name="connsiteY2" fmla="*/ 958092 h 6177933"/>
              <a:gd name="connsiteX3" fmla="*/ 3096070 w 5415616"/>
              <a:gd name="connsiteY3" fmla="*/ 1926280 h 6177933"/>
              <a:gd name="connsiteX4" fmla="*/ 5373106 w 5415616"/>
              <a:gd name="connsiteY4" fmla="*/ 3306845 h 6177933"/>
              <a:gd name="connsiteX5" fmla="*/ 603882 w 5415616"/>
              <a:gd name="connsiteY5" fmla="*/ 4409504 h 6177933"/>
              <a:gd name="connsiteX6" fmla="*/ 3153220 w 5415616"/>
              <a:gd name="connsiteY6" fmla="*/ 6177933 h 6177933"/>
              <a:gd name="connsiteX7" fmla="*/ 2620941 w 5415616"/>
              <a:gd name="connsiteY7" fmla="*/ 6175551 h 6177933"/>
              <a:gd name="connsiteX8" fmla="*/ 39106 w 5415616"/>
              <a:gd name="connsiteY8" fmla="*/ 4301927 h 6177933"/>
              <a:gd name="connsiteX9" fmla="*/ 4808330 w 5415616"/>
              <a:gd name="connsiteY9" fmla="*/ 3288916 h 6177933"/>
              <a:gd name="connsiteX10" fmla="*/ 2871951 w 5415616"/>
              <a:gd name="connsiteY10" fmla="*/ 2015927 h 6177933"/>
              <a:gd name="connsiteX11" fmla="*/ 4682824 w 5415616"/>
              <a:gd name="connsiteY11" fmla="*/ 976020 h 6177933"/>
              <a:gd name="connsiteX12" fmla="*/ 2677111 w 5415616"/>
              <a:gd name="connsiteY12" fmla="*/ 0 h 6177933"/>
              <a:gd name="connsiteX0" fmla="*/ 2677111 w 5418532"/>
              <a:gd name="connsiteY0" fmla="*/ 0 h 6177933"/>
              <a:gd name="connsiteX1" fmla="*/ 2889882 w 5418532"/>
              <a:gd name="connsiteY1" fmla="*/ 2500 h 6177933"/>
              <a:gd name="connsiteX2" fmla="*/ 4853154 w 5418532"/>
              <a:gd name="connsiteY2" fmla="*/ 958092 h 6177933"/>
              <a:gd name="connsiteX3" fmla="*/ 3096070 w 5418532"/>
              <a:gd name="connsiteY3" fmla="*/ 1926280 h 6177933"/>
              <a:gd name="connsiteX4" fmla="*/ 5373106 w 5418532"/>
              <a:gd name="connsiteY4" fmla="*/ 3306845 h 6177933"/>
              <a:gd name="connsiteX5" fmla="*/ 508632 w 5418532"/>
              <a:gd name="connsiteY5" fmla="*/ 4390442 h 6177933"/>
              <a:gd name="connsiteX6" fmla="*/ 3153220 w 5418532"/>
              <a:gd name="connsiteY6" fmla="*/ 6177933 h 6177933"/>
              <a:gd name="connsiteX7" fmla="*/ 2620941 w 5418532"/>
              <a:gd name="connsiteY7" fmla="*/ 6175551 h 6177933"/>
              <a:gd name="connsiteX8" fmla="*/ 39106 w 5418532"/>
              <a:gd name="connsiteY8" fmla="*/ 4301927 h 6177933"/>
              <a:gd name="connsiteX9" fmla="*/ 4808330 w 5418532"/>
              <a:gd name="connsiteY9" fmla="*/ 3288916 h 6177933"/>
              <a:gd name="connsiteX10" fmla="*/ 2871951 w 5418532"/>
              <a:gd name="connsiteY10" fmla="*/ 2015927 h 6177933"/>
              <a:gd name="connsiteX11" fmla="*/ 4682824 w 5418532"/>
              <a:gd name="connsiteY11" fmla="*/ 976020 h 6177933"/>
              <a:gd name="connsiteX12" fmla="*/ 2677111 w 5418532"/>
              <a:gd name="connsiteY12" fmla="*/ 0 h 6177933"/>
              <a:gd name="connsiteX0" fmla="*/ 2677111 w 5418532"/>
              <a:gd name="connsiteY0" fmla="*/ 0 h 6175551"/>
              <a:gd name="connsiteX1" fmla="*/ 2889882 w 5418532"/>
              <a:gd name="connsiteY1" fmla="*/ 2500 h 6175551"/>
              <a:gd name="connsiteX2" fmla="*/ 4853154 w 5418532"/>
              <a:gd name="connsiteY2" fmla="*/ 958092 h 6175551"/>
              <a:gd name="connsiteX3" fmla="*/ 3096070 w 5418532"/>
              <a:gd name="connsiteY3" fmla="*/ 1926280 h 6175551"/>
              <a:gd name="connsiteX4" fmla="*/ 5373106 w 5418532"/>
              <a:gd name="connsiteY4" fmla="*/ 3306845 h 6175551"/>
              <a:gd name="connsiteX5" fmla="*/ 508632 w 5418532"/>
              <a:gd name="connsiteY5" fmla="*/ 4390442 h 6175551"/>
              <a:gd name="connsiteX6" fmla="*/ 3432620 w 5418532"/>
              <a:gd name="connsiteY6" fmla="*/ 6171579 h 6175551"/>
              <a:gd name="connsiteX7" fmla="*/ 2620941 w 5418532"/>
              <a:gd name="connsiteY7" fmla="*/ 6175551 h 6175551"/>
              <a:gd name="connsiteX8" fmla="*/ 39106 w 5418532"/>
              <a:gd name="connsiteY8" fmla="*/ 4301927 h 6175551"/>
              <a:gd name="connsiteX9" fmla="*/ 4808330 w 5418532"/>
              <a:gd name="connsiteY9" fmla="*/ 3288916 h 6175551"/>
              <a:gd name="connsiteX10" fmla="*/ 2871951 w 5418532"/>
              <a:gd name="connsiteY10" fmla="*/ 2015927 h 6175551"/>
              <a:gd name="connsiteX11" fmla="*/ 4682824 w 5418532"/>
              <a:gd name="connsiteY11" fmla="*/ 976020 h 6175551"/>
              <a:gd name="connsiteX12" fmla="*/ 2677111 w 5418532"/>
              <a:gd name="connsiteY12" fmla="*/ 0 h 6175551"/>
              <a:gd name="connsiteX0" fmla="*/ 2677111 w 5418532"/>
              <a:gd name="connsiteY0" fmla="*/ 0 h 6175551"/>
              <a:gd name="connsiteX1" fmla="*/ 2889882 w 5418532"/>
              <a:gd name="connsiteY1" fmla="*/ 2500 h 6175551"/>
              <a:gd name="connsiteX2" fmla="*/ 4853154 w 5418532"/>
              <a:gd name="connsiteY2" fmla="*/ 958092 h 6175551"/>
              <a:gd name="connsiteX3" fmla="*/ 3096070 w 5418532"/>
              <a:gd name="connsiteY3" fmla="*/ 1926280 h 6175551"/>
              <a:gd name="connsiteX4" fmla="*/ 5373106 w 5418532"/>
              <a:gd name="connsiteY4" fmla="*/ 3306845 h 6175551"/>
              <a:gd name="connsiteX5" fmla="*/ 508632 w 5418532"/>
              <a:gd name="connsiteY5" fmla="*/ 4390442 h 6175551"/>
              <a:gd name="connsiteX6" fmla="*/ 3432620 w 5418532"/>
              <a:gd name="connsiteY6" fmla="*/ 6171579 h 6175551"/>
              <a:gd name="connsiteX7" fmla="*/ 2620941 w 5418532"/>
              <a:gd name="connsiteY7" fmla="*/ 6175551 h 6175551"/>
              <a:gd name="connsiteX8" fmla="*/ 39106 w 5418532"/>
              <a:gd name="connsiteY8" fmla="*/ 4301927 h 6175551"/>
              <a:gd name="connsiteX9" fmla="*/ 4808330 w 5418532"/>
              <a:gd name="connsiteY9" fmla="*/ 3288916 h 6175551"/>
              <a:gd name="connsiteX10" fmla="*/ 2871951 w 5418532"/>
              <a:gd name="connsiteY10" fmla="*/ 2015927 h 6175551"/>
              <a:gd name="connsiteX11" fmla="*/ 4682824 w 5418532"/>
              <a:gd name="connsiteY11" fmla="*/ 976020 h 6175551"/>
              <a:gd name="connsiteX12" fmla="*/ 2677111 w 5418532"/>
              <a:gd name="connsiteY12" fmla="*/ 0 h 6175551"/>
              <a:gd name="connsiteX0" fmla="*/ 2677111 w 5416387"/>
              <a:gd name="connsiteY0" fmla="*/ 0 h 6175551"/>
              <a:gd name="connsiteX1" fmla="*/ 2889882 w 5416387"/>
              <a:gd name="connsiteY1" fmla="*/ 2500 h 6175551"/>
              <a:gd name="connsiteX2" fmla="*/ 4853154 w 5416387"/>
              <a:gd name="connsiteY2" fmla="*/ 958092 h 6175551"/>
              <a:gd name="connsiteX3" fmla="*/ 3096070 w 5416387"/>
              <a:gd name="connsiteY3" fmla="*/ 1926280 h 6175551"/>
              <a:gd name="connsiteX4" fmla="*/ 5373106 w 5416387"/>
              <a:gd name="connsiteY4" fmla="*/ 3306845 h 6175551"/>
              <a:gd name="connsiteX5" fmla="*/ 578482 w 5416387"/>
              <a:gd name="connsiteY5" fmla="*/ 4384088 h 6175551"/>
              <a:gd name="connsiteX6" fmla="*/ 3432620 w 5416387"/>
              <a:gd name="connsiteY6" fmla="*/ 6171579 h 6175551"/>
              <a:gd name="connsiteX7" fmla="*/ 2620941 w 5416387"/>
              <a:gd name="connsiteY7" fmla="*/ 6175551 h 6175551"/>
              <a:gd name="connsiteX8" fmla="*/ 39106 w 5416387"/>
              <a:gd name="connsiteY8" fmla="*/ 4301927 h 6175551"/>
              <a:gd name="connsiteX9" fmla="*/ 4808330 w 5416387"/>
              <a:gd name="connsiteY9" fmla="*/ 3288916 h 6175551"/>
              <a:gd name="connsiteX10" fmla="*/ 2871951 w 5416387"/>
              <a:gd name="connsiteY10" fmla="*/ 2015927 h 6175551"/>
              <a:gd name="connsiteX11" fmla="*/ 4682824 w 5416387"/>
              <a:gd name="connsiteY11" fmla="*/ 976020 h 6175551"/>
              <a:gd name="connsiteX12" fmla="*/ 2677111 w 5416387"/>
              <a:gd name="connsiteY12" fmla="*/ 0 h 6175551"/>
              <a:gd name="connsiteX0" fmla="*/ 2677111 w 5416387"/>
              <a:gd name="connsiteY0" fmla="*/ 0 h 6175551"/>
              <a:gd name="connsiteX1" fmla="*/ 2889882 w 5416387"/>
              <a:gd name="connsiteY1" fmla="*/ 2500 h 6175551"/>
              <a:gd name="connsiteX2" fmla="*/ 4853154 w 5416387"/>
              <a:gd name="connsiteY2" fmla="*/ 958092 h 6175551"/>
              <a:gd name="connsiteX3" fmla="*/ 3096070 w 5416387"/>
              <a:gd name="connsiteY3" fmla="*/ 1926280 h 6175551"/>
              <a:gd name="connsiteX4" fmla="*/ 5373106 w 5416387"/>
              <a:gd name="connsiteY4" fmla="*/ 3306845 h 6175551"/>
              <a:gd name="connsiteX5" fmla="*/ 578482 w 5416387"/>
              <a:gd name="connsiteY5" fmla="*/ 4384088 h 6175551"/>
              <a:gd name="connsiteX6" fmla="*/ 3432620 w 5416387"/>
              <a:gd name="connsiteY6" fmla="*/ 6171579 h 6175551"/>
              <a:gd name="connsiteX7" fmla="*/ 2620941 w 5416387"/>
              <a:gd name="connsiteY7" fmla="*/ 6175551 h 6175551"/>
              <a:gd name="connsiteX8" fmla="*/ 39106 w 5416387"/>
              <a:gd name="connsiteY8" fmla="*/ 4301927 h 6175551"/>
              <a:gd name="connsiteX9" fmla="*/ 4808330 w 5416387"/>
              <a:gd name="connsiteY9" fmla="*/ 3288916 h 6175551"/>
              <a:gd name="connsiteX10" fmla="*/ 2871951 w 5416387"/>
              <a:gd name="connsiteY10" fmla="*/ 2015927 h 6175551"/>
              <a:gd name="connsiteX11" fmla="*/ 4682824 w 5416387"/>
              <a:gd name="connsiteY11" fmla="*/ 976020 h 6175551"/>
              <a:gd name="connsiteX12" fmla="*/ 2677111 w 5416387"/>
              <a:gd name="connsiteY12" fmla="*/ 0 h 6175551"/>
              <a:gd name="connsiteX0" fmla="*/ 2677111 w 5416387"/>
              <a:gd name="connsiteY0" fmla="*/ 0 h 6175551"/>
              <a:gd name="connsiteX1" fmla="*/ 2889882 w 5416387"/>
              <a:gd name="connsiteY1" fmla="*/ 2500 h 6175551"/>
              <a:gd name="connsiteX2" fmla="*/ 4853154 w 5416387"/>
              <a:gd name="connsiteY2" fmla="*/ 958092 h 6175551"/>
              <a:gd name="connsiteX3" fmla="*/ 3096070 w 5416387"/>
              <a:gd name="connsiteY3" fmla="*/ 1926280 h 6175551"/>
              <a:gd name="connsiteX4" fmla="*/ 5373106 w 5416387"/>
              <a:gd name="connsiteY4" fmla="*/ 3306845 h 6175551"/>
              <a:gd name="connsiteX5" fmla="*/ 578482 w 5416387"/>
              <a:gd name="connsiteY5" fmla="*/ 4384088 h 6175551"/>
              <a:gd name="connsiteX6" fmla="*/ 3432620 w 5416387"/>
              <a:gd name="connsiteY6" fmla="*/ 6171579 h 6175551"/>
              <a:gd name="connsiteX7" fmla="*/ 2620941 w 5416387"/>
              <a:gd name="connsiteY7" fmla="*/ 6175551 h 6175551"/>
              <a:gd name="connsiteX8" fmla="*/ 39106 w 5416387"/>
              <a:gd name="connsiteY8" fmla="*/ 4301927 h 6175551"/>
              <a:gd name="connsiteX9" fmla="*/ 4808330 w 5416387"/>
              <a:gd name="connsiteY9" fmla="*/ 3288916 h 6175551"/>
              <a:gd name="connsiteX10" fmla="*/ 2871951 w 5416387"/>
              <a:gd name="connsiteY10" fmla="*/ 2015927 h 6175551"/>
              <a:gd name="connsiteX11" fmla="*/ 4682824 w 5416387"/>
              <a:gd name="connsiteY11" fmla="*/ 976020 h 6175551"/>
              <a:gd name="connsiteX12" fmla="*/ 2677111 w 5416387"/>
              <a:gd name="connsiteY12" fmla="*/ 0 h 6175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416387" h="6175551">
                <a:moveTo>
                  <a:pt x="2677111" y="0"/>
                </a:moveTo>
                <a:lnTo>
                  <a:pt x="2889882" y="2500"/>
                </a:lnTo>
                <a:cubicBezTo>
                  <a:pt x="3275364" y="136971"/>
                  <a:pt x="4818789" y="637462"/>
                  <a:pt x="4853154" y="958092"/>
                </a:cubicBezTo>
                <a:cubicBezTo>
                  <a:pt x="4887519" y="1278722"/>
                  <a:pt x="3170776" y="1606539"/>
                  <a:pt x="3096070" y="1926280"/>
                </a:cubicBezTo>
                <a:cubicBezTo>
                  <a:pt x="3021364" y="2246021"/>
                  <a:pt x="5792704" y="2897210"/>
                  <a:pt x="5373106" y="3306845"/>
                </a:cubicBezTo>
                <a:cubicBezTo>
                  <a:pt x="4953508" y="3716480"/>
                  <a:pt x="965396" y="4027359"/>
                  <a:pt x="578482" y="4384088"/>
                </a:cubicBezTo>
                <a:cubicBezTo>
                  <a:pt x="191568" y="4740817"/>
                  <a:pt x="2998812" y="5809830"/>
                  <a:pt x="3432620" y="6171579"/>
                </a:cubicBezTo>
                <a:lnTo>
                  <a:pt x="2620941" y="6175551"/>
                </a:lnTo>
                <a:cubicBezTo>
                  <a:pt x="1962035" y="5926033"/>
                  <a:pt x="-325459" y="4783033"/>
                  <a:pt x="39106" y="4301927"/>
                </a:cubicBezTo>
                <a:cubicBezTo>
                  <a:pt x="403671" y="3820821"/>
                  <a:pt x="4264471" y="3598199"/>
                  <a:pt x="4808330" y="3288916"/>
                </a:cubicBezTo>
                <a:cubicBezTo>
                  <a:pt x="5352189" y="2979633"/>
                  <a:pt x="3090092" y="2446234"/>
                  <a:pt x="2871951" y="2015927"/>
                </a:cubicBezTo>
                <a:cubicBezTo>
                  <a:pt x="2653810" y="1585620"/>
                  <a:pt x="4715297" y="1312008"/>
                  <a:pt x="4682824" y="976020"/>
                </a:cubicBezTo>
                <a:cubicBezTo>
                  <a:pt x="4650351" y="640032"/>
                  <a:pt x="3344935" y="274588"/>
                  <a:pt x="2677111" y="0"/>
                </a:cubicBezTo>
                <a:close/>
              </a:path>
            </a:pathLst>
          </a:custGeom>
          <a:gradFill>
            <a:gsLst>
              <a:gs pos="0">
                <a:schemeClr val="bg1">
                  <a:lumMod val="75000"/>
                </a:schemeClr>
              </a:gs>
              <a:gs pos="78000">
                <a:schemeClr val="tx1">
                  <a:lumMod val="75000"/>
                  <a:lumOff val="2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Isosceles Triangle 1">
            <a:extLst>
              <a:ext uri="{FF2B5EF4-FFF2-40B4-BE49-F238E27FC236}">
                <a16:creationId xmlns:a16="http://schemas.microsoft.com/office/drawing/2014/main" id="{DCB57522-3C9D-4F96-ADA7-86976F6DD1E3}"/>
              </a:ext>
            </a:extLst>
          </p:cNvPr>
          <p:cNvSpPr/>
          <p:nvPr/>
        </p:nvSpPr>
        <p:spPr>
          <a:xfrm>
            <a:off x="7781630" y="1382972"/>
            <a:ext cx="1081702" cy="328567"/>
          </a:xfrm>
          <a:custGeom>
            <a:avLst/>
            <a:gdLst>
              <a:gd name="connsiteX0" fmla="*/ 0 w 900000"/>
              <a:gd name="connsiteY0" fmla="*/ 1152000 h 1152000"/>
              <a:gd name="connsiteX1" fmla="*/ 450000 w 900000"/>
              <a:gd name="connsiteY1" fmla="*/ 0 h 1152000"/>
              <a:gd name="connsiteX2" fmla="*/ 900000 w 900000"/>
              <a:gd name="connsiteY2" fmla="*/ 1152000 h 1152000"/>
              <a:gd name="connsiteX3" fmla="*/ 0 w 900000"/>
              <a:gd name="connsiteY3" fmla="*/ 1152000 h 1152000"/>
              <a:gd name="connsiteX0" fmla="*/ 0 w 1767812"/>
              <a:gd name="connsiteY0" fmla="*/ 551365 h 551365"/>
              <a:gd name="connsiteX1" fmla="*/ 1767812 w 1767812"/>
              <a:gd name="connsiteY1" fmla="*/ 0 h 551365"/>
              <a:gd name="connsiteX2" fmla="*/ 900000 w 1767812"/>
              <a:gd name="connsiteY2" fmla="*/ 551365 h 551365"/>
              <a:gd name="connsiteX3" fmla="*/ 0 w 1767812"/>
              <a:gd name="connsiteY3" fmla="*/ 551365 h 551365"/>
            </a:gdLst>
            <a:ahLst/>
            <a:cxnLst>
              <a:cxn ang="0">
                <a:pos x="connsiteX0" y="connsiteY0"/>
              </a:cxn>
              <a:cxn ang="0">
                <a:pos x="connsiteX1" y="connsiteY1"/>
              </a:cxn>
              <a:cxn ang="0">
                <a:pos x="connsiteX2" y="connsiteY2"/>
              </a:cxn>
              <a:cxn ang="0">
                <a:pos x="connsiteX3" y="connsiteY3"/>
              </a:cxn>
            </a:cxnLst>
            <a:rect l="l" t="t" r="r" b="b"/>
            <a:pathLst>
              <a:path w="1767812" h="551365">
                <a:moveTo>
                  <a:pt x="0" y="551365"/>
                </a:moveTo>
                <a:lnTo>
                  <a:pt x="1767812" y="0"/>
                </a:lnTo>
                <a:lnTo>
                  <a:pt x="900000" y="551365"/>
                </a:lnTo>
                <a:lnTo>
                  <a:pt x="0" y="551365"/>
                </a:lnTo>
                <a:close/>
              </a:path>
            </a:pathLst>
          </a:custGeom>
          <a:gradFill>
            <a:gsLst>
              <a:gs pos="7000">
                <a:schemeClr val="accent3">
                  <a:lumMod val="0"/>
                  <a:lumOff val="100000"/>
                  <a:alpha val="73000"/>
                </a:schemeClr>
              </a:gs>
              <a:gs pos="97000">
                <a:schemeClr val="tx1"/>
              </a:gs>
            </a:gsLst>
            <a:lin ang="5400000" scaled="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4" name="Group 93">
            <a:extLst>
              <a:ext uri="{FF2B5EF4-FFF2-40B4-BE49-F238E27FC236}">
                <a16:creationId xmlns:a16="http://schemas.microsoft.com/office/drawing/2014/main" id="{FE7835A1-D8AF-4C22-9523-BA9875D29FE7}"/>
              </a:ext>
            </a:extLst>
          </p:cNvPr>
          <p:cNvGrpSpPr/>
          <p:nvPr/>
        </p:nvGrpSpPr>
        <p:grpSpPr>
          <a:xfrm>
            <a:off x="2904365" y="4225578"/>
            <a:ext cx="1839085" cy="1144753"/>
            <a:chOff x="2904365" y="4225578"/>
            <a:chExt cx="1839085" cy="1144753"/>
          </a:xfrm>
        </p:grpSpPr>
        <p:grpSp>
          <p:nvGrpSpPr>
            <p:cNvPr id="62" name="Group 61">
              <a:extLst>
                <a:ext uri="{FF2B5EF4-FFF2-40B4-BE49-F238E27FC236}">
                  <a16:creationId xmlns:a16="http://schemas.microsoft.com/office/drawing/2014/main" id="{535A29A6-BE7C-4B31-AF39-D1E327FFDC01}"/>
                </a:ext>
              </a:extLst>
            </p:cNvPr>
            <p:cNvGrpSpPr/>
            <p:nvPr/>
          </p:nvGrpSpPr>
          <p:grpSpPr>
            <a:xfrm>
              <a:off x="2904365" y="4225578"/>
              <a:ext cx="1839085" cy="1144753"/>
              <a:chOff x="2904365" y="4183316"/>
              <a:chExt cx="1906982" cy="1187016"/>
            </a:xfrm>
          </p:grpSpPr>
          <p:sp>
            <p:nvSpPr>
              <p:cNvPr id="2" name="Isosceles Triangle 1">
                <a:extLst>
                  <a:ext uri="{FF2B5EF4-FFF2-40B4-BE49-F238E27FC236}">
                    <a16:creationId xmlns:a16="http://schemas.microsoft.com/office/drawing/2014/main" id="{C9772918-AFF9-4C58-8D27-53EC91DE8191}"/>
                  </a:ext>
                </a:extLst>
              </p:cNvPr>
              <p:cNvSpPr/>
              <p:nvPr/>
            </p:nvSpPr>
            <p:spPr>
              <a:xfrm>
                <a:off x="2904365" y="4791086"/>
                <a:ext cx="1906982" cy="579246"/>
              </a:xfrm>
              <a:custGeom>
                <a:avLst/>
                <a:gdLst>
                  <a:gd name="connsiteX0" fmla="*/ 0 w 900000"/>
                  <a:gd name="connsiteY0" fmla="*/ 1152000 h 1152000"/>
                  <a:gd name="connsiteX1" fmla="*/ 450000 w 900000"/>
                  <a:gd name="connsiteY1" fmla="*/ 0 h 1152000"/>
                  <a:gd name="connsiteX2" fmla="*/ 900000 w 900000"/>
                  <a:gd name="connsiteY2" fmla="*/ 1152000 h 1152000"/>
                  <a:gd name="connsiteX3" fmla="*/ 0 w 900000"/>
                  <a:gd name="connsiteY3" fmla="*/ 1152000 h 1152000"/>
                  <a:gd name="connsiteX0" fmla="*/ 0 w 1767812"/>
                  <a:gd name="connsiteY0" fmla="*/ 551365 h 551365"/>
                  <a:gd name="connsiteX1" fmla="*/ 1767812 w 1767812"/>
                  <a:gd name="connsiteY1" fmla="*/ 0 h 551365"/>
                  <a:gd name="connsiteX2" fmla="*/ 900000 w 1767812"/>
                  <a:gd name="connsiteY2" fmla="*/ 551365 h 551365"/>
                  <a:gd name="connsiteX3" fmla="*/ 0 w 1767812"/>
                  <a:gd name="connsiteY3" fmla="*/ 551365 h 551365"/>
                </a:gdLst>
                <a:ahLst/>
                <a:cxnLst>
                  <a:cxn ang="0">
                    <a:pos x="connsiteX0" y="connsiteY0"/>
                  </a:cxn>
                  <a:cxn ang="0">
                    <a:pos x="connsiteX1" y="connsiteY1"/>
                  </a:cxn>
                  <a:cxn ang="0">
                    <a:pos x="connsiteX2" y="connsiteY2"/>
                  </a:cxn>
                  <a:cxn ang="0">
                    <a:pos x="connsiteX3" y="connsiteY3"/>
                  </a:cxn>
                </a:cxnLst>
                <a:rect l="l" t="t" r="r" b="b"/>
                <a:pathLst>
                  <a:path w="1767812" h="551365">
                    <a:moveTo>
                      <a:pt x="0" y="551365"/>
                    </a:moveTo>
                    <a:lnTo>
                      <a:pt x="1767812" y="0"/>
                    </a:lnTo>
                    <a:lnTo>
                      <a:pt x="900000" y="551365"/>
                    </a:lnTo>
                    <a:lnTo>
                      <a:pt x="0" y="551365"/>
                    </a:lnTo>
                    <a:close/>
                  </a:path>
                </a:pathLst>
              </a:custGeom>
              <a:gradFill>
                <a:gsLst>
                  <a:gs pos="7000">
                    <a:schemeClr val="accent3">
                      <a:lumMod val="0"/>
                      <a:lumOff val="100000"/>
                      <a:alpha val="73000"/>
                    </a:schemeClr>
                  </a:gs>
                  <a:gs pos="97000">
                    <a:schemeClr val="tx1"/>
                  </a:gs>
                </a:gsLst>
                <a:lin ang="5400000" scaled="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oup 4">
                <a:extLst>
                  <a:ext uri="{FF2B5EF4-FFF2-40B4-BE49-F238E27FC236}">
                    <a16:creationId xmlns:a16="http://schemas.microsoft.com/office/drawing/2014/main" id="{9C46C3D4-C775-4B9D-B5D6-97EA862E6BB1}"/>
                  </a:ext>
                </a:extLst>
              </p:cNvPr>
              <p:cNvGrpSpPr/>
              <p:nvPr/>
            </p:nvGrpSpPr>
            <p:grpSpPr>
              <a:xfrm>
                <a:off x="3175686" y="4566289"/>
                <a:ext cx="598395" cy="765945"/>
                <a:chOff x="647699" y="2276474"/>
                <a:chExt cx="900000" cy="1152000"/>
              </a:xfrm>
            </p:grpSpPr>
            <p:sp>
              <p:nvSpPr>
                <p:cNvPr id="9" name="Freeform: Shape 8">
                  <a:extLst>
                    <a:ext uri="{FF2B5EF4-FFF2-40B4-BE49-F238E27FC236}">
                      <a16:creationId xmlns:a16="http://schemas.microsoft.com/office/drawing/2014/main" id="{0E32B440-1852-4C5A-A9B0-74522986FADC}"/>
                    </a:ext>
                  </a:extLst>
                </p:cNvPr>
                <p:cNvSpPr/>
                <p:nvPr/>
              </p:nvSpPr>
              <p:spPr>
                <a:xfrm>
                  <a:off x="1097699" y="2276474"/>
                  <a:ext cx="450000" cy="1152000"/>
                </a:xfrm>
                <a:custGeom>
                  <a:avLst/>
                  <a:gdLst>
                    <a:gd name="connsiteX0" fmla="*/ 0 w 450000"/>
                    <a:gd name="connsiteY0" fmla="*/ 0 h 1152000"/>
                    <a:gd name="connsiteX1" fmla="*/ 450000 w 450000"/>
                    <a:gd name="connsiteY1" fmla="*/ 1152000 h 1152000"/>
                    <a:gd name="connsiteX2" fmla="*/ 0 w 450000"/>
                    <a:gd name="connsiteY2" fmla="*/ 1152000 h 1152000"/>
                    <a:gd name="connsiteX3" fmla="*/ 0 w 450000"/>
                    <a:gd name="connsiteY3" fmla="*/ 0 h 1152000"/>
                  </a:gdLst>
                  <a:ahLst/>
                  <a:cxnLst>
                    <a:cxn ang="0">
                      <a:pos x="connsiteX0" y="connsiteY0"/>
                    </a:cxn>
                    <a:cxn ang="0">
                      <a:pos x="connsiteX1" y="connsiteY1"/>
                    </a:cxn>
                    <a:cxn ang="0">
                      <a:pos x="connsiteX2" y="connsiteY2"/>
                    </a:cxn>
                    <a:cxn ang="0">
                      <a:pos x="connsiteX3" y="connsiteY3"/>
                    </a:cxn>
                  </a:cxnLst>
                  <a:rect l="l" t="t" r="r" b="b"/>
                  <a:pathLst>
                    <a:path w="450000" h="1152000">
                      <a:moveTo>
                        <a:pt x="0" y="0"/>
                      </a:moveTo>
                      <a:lnTo>
                        <a:pt x="450000" y="1152000"/>
                      </a:lnTo>
                      <a:lnTo>
                        <a:pt x="0" y="1152000"/>
                      </a:lnTo>
                      <a:lnTo>
                        <a:pt x="0" y="0"/>
                      </a:lnTo>
                      <a:close/>
                    </a:path>
                  </a:pathLst>
                </a:cu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7" name="Freeform: Shape 6">
                  <a:extLst>
                    <a:ext uri="{FF2B5EF4-FFF2-40B4-BE49-F238E27FC236}">
                      <a16:creationId xmlns:a16="http://schemas.microsoft.com/office/drawing/2014/main" id="{B5212D9C-A5DD-4CCC-B659-EBC8CB6EBE57}"/>
                    </a:ext>
                  </a:extLst>
                </p:cNvPr>
                <p:cNvSpPr/>
                <p:nvPr/>
              </p:nvSpPr>
              <p:spPr>
                <a:xfrm>
                  <a:off x="647699" y="2276474"/>
                  <a:ext cx="450000" cy="1152000"/>
                </a:xfrm>
                <a:custGeom>
                  <a:avLst/>
                  <a:gdLst>
                    <a:gd name="connsiteX0" fmla="*/ 450000 w 450000"/>
                    <a:gd name="connsiteY0" fmla="*/ 0 h 1152000"/>
                    <a:gd name="connsiteX1" fmla="*/ 450000 w 450000"/>
                    <a:gd name="connsiteY1" fmla="*/ 1152000 h 1152000"/>
                    <a:gd name="connsiteX2" fmla="*/ 0 w 450000"/>
                    <a:gd name="connsiteY2" fmla="*/ 1152000 h 1152000"/>
                    <a:gd name="connsiteX3" fmla="*/ 450000 w 450000"/>
                    <a:gd name="connsiteY3" fmla="*/ 0 h 1152000"/>
                  </a:gdLst>
                  <a:ahLst/>
                  <a:cxnLst>
                    <a:cxn ang="0">
                      <a:pos x="connsiteX0" y="connsiteY0"/>
                    </a:cxn>
                    <a:cxn ang="0">
                      <a:pos x="connsiteX1" y="connsiteY1"/>
                    </a:cxn>
                    <a:cxn ang="0">
                      <a:pos x="connsiteX2" y="connsiteY2"/>
                    </a:cxn>
                    <a:cxn ang="0">
                      <a:pos x="connsiteX3" y="connsiteY3"/>
                    </a:cxn>
                  </a:cxnLst>
                  <a:rect l="l" t="t" r="r" b="b"/>
                  <a:pathLst>
                    <a:path w="450000" h="1152000">
                      <a:moveTo>
                        <a:pt x="450000" y="0"/>
                      </a:moveTo>
                      <a:lnTo>
                        <a:pt x="450000" y="1152000"/>
                      </a:lnTo>
                      <a:lnTo>
                        <a:pt x="0" y="1152000"/>
                      </a:lnTo>
                      <a:lnTo>
                        <a:pt x="450000"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grpSp>
          <p:sp>
            <p:nvSpPr>
              <p:cNvPr id="10" name="Circle: Hollow 9">
                <a:extLst>
                  <a:ext uri="{FF2B5EF4-FFF2-40B4-BE49-F238E27FC236}">
                    <a16:creationId xmlns:a16="http://schemas.microsoft.com/office/drawing/2014/main" id="{31909BE2-C55A-4C05-91B5-C8C40E6B73DE}"/>
                  </a:ext>
                </a:extLst>
              </p:cNvPr>
              <p:cNvSpPr/>
              <p:nvPr/>
            </p:nvSpPr>
            <p:spPr>
              <a:xfrm>
                <a:off x="3091911" y="4183316"/>
                <a:ext cx="765946" cy="765945"/>
              </a:xfrm>
              <a:prstGeom prst="donut">
                <a:avLst>
                  <a:gd name="adj" fmla="val 5286"/>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Oval 10">
                <a:extLst>
                  <a:ext uri="{FF2B5EF4-FFF2-40B4-BE49-F238E27FC236}">
                    <a16:creationId xmlns:a16="http://schemas.microsoft.com/office/drawing/2014/main" id="{CD387BCD-9774-42D5-9E49-17D7949FC58F}"/>
                  </a:ext>
                </a:extLst>
              </p:cNvPr>
              <p:cNvSpPr/>
              <p:nvPr/>
            </p:nvSpPr>
            <p:spPr>
              <a:xfrm>
                <a:off x="3185260" y="4271878"/>
                <a:ext cx="579246" cy="579246"/>
              </a:xfrm>
              <a:prstGeom prst="ellipse">
                <a:avLst/>
              </a:prstGeom>
              <a:solidFill>
                <a:schemeClr val="bg1"/>
              </a:solidFill>
              <a:ln>
                <a:noFill/>
              </a:ln>
              <a:effectLst>
                <a:outerShdw blurRad="190500" sx="102000" sy="102000" algn="c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65" name="Graphic 64" descr="Server with solid fill">
              <a:extLst>
                <a:ext uri="{FF2B5EF4-FFF2-40B4-BE49-F238E27FC236}">
                  <a16:creationId xmlns:a16="http://schemas.microsoft.com/office/drawing/2014/main" id="{92345F78-E3CA-4E49-BF59-72347A262C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20477" y="4331806"/>
              <a:ext cx="468926" cy="468926"/>
            </a:xfrm>
            <a:prstGeom prst="rect">
              <a:avLst/>
            </a:prstGeom>
          </p:spPr>
        </p:pic>
      </p:grpSp>
      <p:grpSp>
        <p:nvGrpSpPr>
          <p:cNvPr id="92" name="Group 91">
            <a:extLst>
              <a:ext uri="{FF2B5EF4-FFF2-40B4-BE49-F238E27FC236}">
                <a16:creationId xmlns:a16="http://schemas.microsoft.com/office/drawing/2014/main" id="{7898D923-123D-48A5-B58B-D3BC3502E2DD}"/>
              </a:ext>
            </a:extLst>
          </p:cNvPr>
          <p:cNvGrpSpPr/>
          <p:nvPr/>
        </p:nvGrpSpPr>
        <p:grpSpPr>
          <a:xfrm>
            <a:off x="8008455" y="2951610"/>
            <a:ext cx="1697520" cy="1056635"/>
            <a:chOff x="8008455" y="2951610"/>
            <a:chExt cx="1697520" cy="1056635"/>
          </a:xfrm>
        </p:grpSpPr>
        <p:sp>
          <p:nvSpPr>
            <p:cNvPr id="30" name="Isosceles Triangle 1">
              <a:extLst>
                <a:ext uri="{FF2B5EF4-FFF2-40B4-BE49-F238E27FC236}">
                  <a16:creationId xmlns:a16="http://schemas.microsoft.com/office/drawing/2014/main" id="{8AD8961A-5527-4969-94E1-1E3E8CCD746E}"/>
                </a:ext>
              </a:extLst>
            </p:cNvPr>
            <p:cNvSpPr/>
            <p:nvPr/>
          </p:nvSpPr>
          <p:spPr>
            <a:xfrm>
              <a:off x="8008455" y="3492623"/>
              <a:ext cx="1697520" cy="515622"/>
            </a:xfrm>
            <a:custGeom>
              <a:avLst/>
              <a:gdLst>
                <a:gd name="connsiteX0" fmla="*/ 0 w 900000"/>
                <a:gd name="connsiteY0" fmla="*/ 1152000 h 1152000"/>
                <a:gd name="connsiteX1" fmla="*/ 450000 w 900000"/>
                <a:gd name="connsiteY1" fmla="*/ 0 h 1152000"/>
                <a:gd name="connsiteX2" fmla="*/ 900000 w 900000"/>
                <a:gd name="connsiteY2" fmla="*/ 1152000 h 1152000"/>
                <a:gd name="connsiteX3" fmla="*/ 0 w 900000"/>
                <a:gd name="connsiteY3" fmla="*/ 1152000 h 1152000"/>
                <a:gd name="connsiteX0" fmla="*/ 0 w 1767812"/>
                <a:gd name="connsiteY0" fmla="*/ 551365 h 551365"/>
                <a:gd name="connsiteX1" fmla="*/ 1767812 w 1767812"/>
                <a:gd name="connsiteY1" fmla="*/ 0 h 551365"/>
                <a:gd name="connsiteX2" fmla="*/ 900000 w 1767812"/>
                <a:gd name="connsiteY2" fmla="*/ 551365 h 551365"/>
                <a:gd name="connsiteX3" fmla="*/ 0 w 1767812"/>
                <a:gd name="connsiteY3" fmla="*/ 551365 h 551365"/>
              </a:gdLst>
              <a:ahLst/>
              <a:cxnLst>
                <a:cxn ang="0">
                  <a:pos x="connsiteX0" y="connsiteY0"/>
                </a:cxn>
                <a:cxn ang="0">
                  <a:pos x="connsiteX1" y="connsiteY1"/>
                </a:cxn>
                <a:cxn ang="0">
                  <a:pos x="connsiteX2" y="connsiteY2"/>
                </a:cxn>
                <a:cxn ang="0">
                  <a:pos x="connsiteX3" y="connsiteY3"/>
                </a:cxn>
              </a:cxnLst>
              <a:rect l="l" t="t" r="r" b="b"/>
              <a:pathLst>
                <a:path w="1767812" h="551365">
                  <a:moveTo>
                    <a:pt x="0" y="551365"/>
                  </a:moveTo>
                  <a:lnTo>
                    <a:pt x="1767812" y="0"/>
                  </a:lnTo>
                  <a:lnTo>
                    <a:pt x="900000" y="551365"/>
                  </a:lnTo>
                  <a:lnTo>
                    <a:pt x="0" y="551365"/>
                  </a:lnTo>
                  <a:close/>
                </a:path>
              </a:pathLst>
            </a:custGeom>
            <a:gradFill>
              <a:gsLst>
                <a:gs pos="7000">
                  <a:schemeClr val="accent3">
                    <a:lumMod val="0"/>
                    <a:lumOff val="100000"/>
                    <a:alpha val="73000"/>
                  </a:schemeClr>
                </a:gs>
                <a:gs pos="97000">
                  <a:schemeClr val="tx1"/>
                </a:gs>
              </a:gsLst>
              <a:lin ang="5400000" scaled="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Freeform: Shape 31">
              <a:extLst>
                <a:ext uri="{FF2B5EF4-FFF2-40B4-BE49-F238E27FC236}">
                  <a16:creationId xmlns:a16="http://schemas.microsoft.com/office/drawing/2014/main" id="{61B0812F-DBBB-4727-BD0B-B05536707777}"/>
                </a:ext>
              </a:extLst>
            </p:cNvPr>
            <p:cNvSpPr/>
            <p:nvPr/>
          </p:nvSpPr>
          <p:spPr>
            <a:xfrm>
              <a:off x="8516308" y="3292518"/>
              <a:ext cx="266334" cy="681814"/>
            </a:xfrm>
            <a:custGeom>
              <a:avLst/>
              <a:gdLst>
                <a:gd name="connsiteX0" fmla="*/ 0 w 450000"/>
                <a:gd name="connsiteY0" fmla="*/ 0 h 1152000"/>
                <a:gd name="connsiteX1" fmla="*/ 450000 w 450000"/>
                <a:gd name="connsiteY1" fmla="*/ 1152000 h 1152000"/>
                <a:gd name="connsiteX2" fmla="*/ 0 w 450000"/>
                <a:gd name="connsiteY2" fmla="*/ 1152000 h 1152000"/>
                <a:gd name="connsiteX3" fmla="*/ 0 w 450000"/>
                <a:gd name="connsiteY3" fmla="*/ 0 h 1152000"/>
              </a:gdLst>
              <a:ahLst/>
              <a:cxnLst>
                <a:cxn ang="0">
                  <a:pos x="connsiteX0" y="connsiteY0"/>
                </a:cxn>
                <a:cxn ang="0">
                  <a:pos x="connsiteX1" y="connsiteY1"/>
                </a:cxn>
                <a:cxn ang="0">
                  <a:pos x="connsiteX2" y="connsiteY2"/>
                </a:cxn>
                <a:cxn ang="0">
                  <a:pos x="connsiteX3" y="connsiteY3"/>
                </a:cxn>
              </a:cxnLst>
              <a:rect l="l" t="t" r="r" b="b"/>
              <a:pathLst>
                <a:path w="450000" h="1152000">
                  <a:moveTo>
                    <a:pt x="0" y="0"/>
                  </a:moveTo>
                  <a:lnTo>
                    <a:pt x="450000" y="1152000"/>
                  </a:lnTo>
                  <a:lnTo>
                    <a:pt x="0" y="1152000"/>
                  </a:lnTo>
                  <a:lnTo>
                    <a:pt x="0" y="0"/>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3" name="Freeform: Shape 32">
              <a:extLst>
                <a:ext uri="{FF2B5EF4-FFF2-40B4-BE49-F238E27FC236}">
                  <a16:creationId xmlns:a16="http://schemas.microsoft.com/office/drawing/2014/main" id="{7CA6F854-8BF3-429A-9A2F-3C95B65BC7D7}"/>
                </a:ext>
              </a:extLst>
            </p:cNvPr>
            <p:cNvSpPr/>
            <p:nvPr/>
          </p:nvSpPr>
          <p:spPr>
            <a:xfrm>
              <a:off x="8249974" y="3292518"/>
              <a:ext cx="266334" cy="681814"/>
            </a:xfrm>
            <a:custGeom>
              <a:avLst/>
              <a:gdLst>
                <a:gd name="connsiteX0" fmla="*/ 450000 w 450000"/>
                <a:gd name="connsiteY0" fmla="*/ 0 h 1152000"/>
                <a:gd name="connsiteX1" fmla="*/ 450000 w 450000"/>
                <a:gd name="connsiteY1" fmla="*/ 1152000 h 1152000"/>
                <a:gd name="connsiteX2" fmla="*/ 0 w 450000"/>
                <a:gd name="connsiteY2" fmla="*/ 1152000 h 1152000"/>
                <a:gd name="connsiteX3" fmla="*/ 450000 w 450000"/>
                <a:gd name="connsiteY3" fmla="*/ 0 h 1152000"/>
              </a:gdLst>
              <a:ahLst/>
              <a:cxnLst>
                <a:cxn ang="0">
                  <a:pos x="connsiteX0" y="connsiteY0"/>
                </a:cxn>
                <a:cxn ang="0">
                  <a:pos x="connsiteX1" y="connsiteY1"/>
                </a:cxn>
                <a:cxn ang="0">
                  <a:pos x="connsiteX2" y="connsiteY2"/>
                </a:cxn>
                <a:cxn ang="0">
                  <a:pos x="connsiteX3" y="connsiteY3"/>
                </a:cxn>
              </a:cxnLst>
              <a:rect l="l" t="t" r="r" b="b"/>
              <a:pathLst>
                <a:path w="450000" h="1152000">
                  <a:moveTo>
                    <a:pt x="450000" y="0"/>
                  </a:moveTo>
                  <a:lnTo>
                    <a:pt x="450000" y="1152000"/>
                  </a:lnTo>
                  <a:lnTo>
                    <a:pt x="0" y="1152000"/>
                  </a:lnTo>
                  <a:lnTo>
                    <a:pt x="450000" y="0"/>
                  </a:lnTo>
                  <a:close/>
                </a:path>
              </a:pathLst>
            </a:cu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4" name="Circle: Hollow 33">
              <a:extLst>
                <a:ext uri="{FF2B5EF4-FFF2-40B4-BE49-F238E27FC236}">
                  <a16:creationId xmlns:a16="http://schemas.microsoft.com/office/drawing/2014/main" id="{16676A94-16E5-44A8-AA54-DBE66B9467BE}"/>
                </a:ext>
              </a:extLst>
            </p:cNvPr>
            <p:cNvSpPr/>
            <p:nvPr/>
          </p:nvSpPr>
          <p:spPr>
            <a:xfrm>
              <a:off x="8175401" y="2951610"/>
              <a:ext cx="681815" cy="681814"/>
            </a:xfrm>
            <a:prstGeom prst="donut">
              <a:avLst>
                <a:gd name="adj" fmla="val 5286"/>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5" name="Oval 34">
              <a:extLst>
                <a:ext uri="{FF2B5EF4-FFF2-40B4-BE49-F238E27FC236}">
                  <a16:creationId xmlns:a16="http://schemas.microsoft.com/office/drawing/2014/main" id="{4A41FD4D-77CF-4C0F-B5EC-B191DC9E6DDA}"/>
                </a:ext>
              </a:extLst>
            </p:cNvPr>
            <p:cNvSpPr/>
            <p:nvPr/>
          </p:nvSpPr>
          <p:spPr>
            <a:xfrm>
              <a:off x="8258497" y="3030444"/>
              <a:ext cx="515622" cy="515622"/>
            </a:xfrm>
            <a:prstGeom prst="ellipse">
              <a:avLst/>
            </a:prstGeom>
            <a:solidFill>
              <a:schemeClr val="bg1"/>
            </a:solidFill>
            <a:ln>
              <a:noFill/>
            </a:ln>
            <a:effectLst>
              <a:outerShdw blurRad="190500" sx="102000" sy="102000" algn="c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7" name="Graphic 66" descr="Monitor with solid fill">
              <a:extLst>
                <a:ext uri="{FF2B5EF4-FFF2-40B4-BE49-F238E27FC236}">
                  <a16:creationId xmlns:a16="http://schemas.microsoft.com/office/drawing/2014/main" id="{6746B619-2495-4743-BFE8-8929B79C057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17541" y="3085226"/>
              <a:ext cx="406058" cy="406058"/>
            </a:xfrm>
            <a:prstGeom prst="rect">
              <a:avLst/>
            </a:prstGeom>
          </p:spPr>
        </p:pic>
      </p:grpSp>
      <p:grpSp>
        <p:nvGrpSpPr>
          <p:cNvPr id="91" name="Group 90">
            <a:extLst>
              <a:ext uri="{FF2B5EF4-FFF2-40B4-BE49-F238E27FC236}">
                <a16:creationId xmlns:a16="http://schemas.microsoft.com/office/drawing/2014/main" id="{9DE1446C-1D8B-4621-A79D-B36D793E9D6C}"/>
              </a:ext>
            </a:extLst>
          </p:cNvPr>
          <p:cNvGrpSpPr/>
          <p:nvPr/>
        </p:nvGrpSpPr>
        <p:grpSpPr>
          <a:xfrm>
            <a:off x="5700946" y="1879393"/>
            <a:ext cx="1416072" cy="881445"/>
            <a:chOff x="5700946" y="1879393"/>
            <a:chExt cx="1416072" cy="881445"/>
          </a:xfrm>
        </p:grpSpPr>
        <p:sp>
          <p:nvSpPr>
            <p:cNvPr id="36" name="Isosceles Triangle 1">
              <a:extLst>
                <a:ext uri="{FF2B5EF4-FFF2-40B4-BE49-F238E27FC236}">
                  <a16:creationId xmlns:a16="http://schemas.microsoft.com/office/drawing/2014/main" id="{A8A2C073-9BD6-4BD7-9E06-111E3F6AD1FC}"/>
                </a:ext>
              </a:extLst>
            </p:cNvPr>
            <p:cNvSpPr/>
            <p:nvPr/>
          </p:nvSpPr>
          <p:spPr>
            <a:xfrm>
              <a:off x="5700946" y="2330706"/>
              <a:ext cx="1416072" cy="430132"/>
            </a:xfrm>
            <a:custGeom>
              <a:avLst/>
              <a:gdLst>
                <a:gd name="connsiteX0" fmla="*/ 0 w 900000"/>
                <a:gd name="connsiteY0" fmla="*/ 1152000 h 1152000"/>
                <a:gd name="connsiteX1" fmla="*/ 450000 w 900000"/>
                <a:gd name="connsiteY1" fmla="*/ 0 h 1152000"/>
                <a:gd name="connsiteX2" fmla="*/ 900000 w 900000"/>
                <a:gd name="connsiteY2" fmla="*/ 1152000 h 1152000"/>
                <a:gd name="connsiteX3" fmla="*/ 0 w 900000"/>
                <a:gd name="connsiteY3" fmla="*/ 1152000 h 1152000"/>
                <a:gd name="connsiteX0" fmla="*/ 0 w 1767812"/>
                <a:gd name="connsiteY0" fmla="*/ 551365 h 551365"/>
                <a:gd name="connsiteX1" fmla="*/ 1767812 w 1767812"/>
                <a:gd name="connsiteY1" fmla="*/ 0 h 551365"/>
                <a:gd name="connsiteX2" fmla="*/ 900000 w 1767812"/>
                <a:gd name="connsiteY2" fmla="*/ 551365 h 551365"/>
                <a:gd name="connsiteX3" fmla="*/ 0 w 1767812"/>
                <a:gd name="connsiteY3" fmla="*/ 551365 h 551365"/>
              </a:gdLst>
              <a:ahLst/>
              <a:cxnLst>
                <a:cxn ang="0">
                  <a:pos x="connsiteX0" y="connsiteY0"/>
                </a:cxn>
                <a:cxn ang="0">
                  <a:pos x="connsiteX1" y="connsiteY1"/>
                </a:cxn>
                <a:cxn ang="0">
                  <a:pos x="connsiteX2" y="connsiteY2"/>
                </a:cxn>
                <a:cxn ang="0">
                  <a:pos x="connsiteX3" y="connsiteY3"/>
                </a:cxn>
              </a:cxnLst>
              <a:rect l="l" t="t" r="r" b="b"/>
              <a:pathLst>
                <a:path w="1767812" h="551365">
                  <a:moveTo>
                    <a:pt x="0" y="551365"/>
                  </a:moveTo>
                  <a:lnTo>
                    <a:pt x="1767812" y="0"/>
                  </a:lnTo>
                  <a:lnTo>
                    <a:pt x="900000" y="551365"/>
                  </a:lnTo>
                  <a:lnTo>
                    <a:pt x="0" y="551365"/>
                  </a:lnTo>
                  <a:close/>
                </a:path>
              </a:pathLst>
            </a:custGeom>
            <a:gradFill>
              <a:gsLst>
                <a:gs pos="7000">
                  <a:schemeClr val="accent3">
                    <a:lumMod val="0"/>
                    <a:lumOff val="100000"/>
                    <a:alpha val="73000"/>
                  </a:schemeClr>
                </a:gs>
                <a:gs pos="97000">
                  <a:schemeClr val="tx1"/>
                </a:gs>
              </a:gsLst>
              <a:lin ang="5400000" scaled="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Freeform: Shape 37">
              <a:extLst>
                <a:ext uri="{FF2B5EF4-FFF2-40B4-BE49-F238E27FC236}">
                  <a16:creationId xmlns:a16="http://schemas.microsoft.com/office/drawing/2014/main" id="{A11A6632-C608-49D8-95DB-F25BF073C1F5}"/>
                </a:ext>
              </a:extLst>
            </p:cNvPr>
            <p:cNvSpPr/>
            <p:nvPr/>
          </p:nvSpPr>
          <p:spPr>
            <a:xfrm>
              <a:off x="6124597" y="2163778"/>
              <a:ext cx="222176" cy="568769"/>
            </a:xfrm>
            <a:custGeom>
              <a:avLst/>
              <a:gdLst>
                <a:gd name="connsiteX0" fmla="*/ 0 w 450000"/>
                <a:gd name="connsiteY0" fmla="*/ 0 h 1152000"/>
                <a:gd name="connsiteX1" fmla="*/ 450000 w 450000"/>
                <a:gd name="connsiteY1" fmla="*/ 1152000 h 1152000"/>
                <a:gd name="connsiteX2" fmla="*/ 0 w 450000"/>
                <a:gd name="connsiteY2" fmla="*/ 1152000 h 1152000"/>
                <a:gd name="connsiteX3" fmla="*/ 0 w 450000"/>
                <a:gd name="connsiteY3" fmla="*/ 0 h 1152000"/>
              </a:gdLst>
              <a:ahLst/>
              <a:cxnLst>
                <a:cxn ang="0">
                  <a:pos x="connsiteX0" y="connsiteY0"/>
                </a:cxn>
                <a:cxn ang="0">
                  <a:pos x="connsiteX1" y="connsiteY1"/>
                </a:cxn>
                <a:cxn ang="0">
                  <a:pos x="connsiteX2" y="connsiteY2"/>
                </a:cxn>
                <a:cxn ang="0">
                  <a:pos x="connsiteX3" y="connsiteY3"/>
                </a:cxn>
              </a:cxnLst>
              <a:rect l="l" t="t" r="r" b="b"/>
              <a:pathLst>
                <a:path w="450000" h="1152000">
                  <a:moveTo>
                    <a:pt x="0" y="0"/>
                  </a:moveTo>
                  <a:lnTo>
                    <a:pt x="450000" y="1152000"/>
                  </a:lnTo>
                  <a:lnTo>
                    <a:pt x="0" y="1152000"/>
                  </a:lnTo>
                  <a:lnTo>
                    <a:pt x="0" y="0"/>
                  </a:lnTo>
                  <a:close/>
                </a:path>
              </a:pathLst>
            </a:cu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9" name="Freeform: Shape 38">
              <a:extLst>
                <a:ext uri="{FF2B5EF4-FFF2-40B4-BE49-F238E27FC236}">
                  <a16:creationId xmlns:a16="http://schemas.microsoft.com/office/drawing/2014/main" id="{D34AD4A0-D3B9-4FB7-85D7-ED0C61ACB8DD}"/>
                </a:ext>
              </a:extLst>
            </p:cNvPr>
            <p:cNvSpPr/>
            <p:nvPr/>
          </p:nvSpPr>
          <p:spPr>
            <a:xfrm>
              <a:off x="5902421" y="2163778"/>
              <a:ext cx="222176" cy="568769"/>
            </a:xfrm>
            <a:custGeom>
              <a:avLst/>
              <a:gdLst>
                <a:gd name="connsiteX0" fmla="*/ 450000 w 450000"/>
                <a:gd name="connsiteY0" fmla="*/ 0 h 1152000"/>
                <a:gd name="connsiteX1" fmla="*/ 450000 w 450000"/>
                <a:gd name="connsiteY1" fmla="*/ 1152000 h 1152000"/>
                <a:gd name="connsiteX2" fmla="*/ 0 w 450000"/>
                <a:gd name="connsiteY2" fmla="*/ 1152000 h 1152000"/>
                <a:gd name="connsiteX3" fmla="*/ 450000 w 450000"/>
                <a:gd name="connsiteY3" fmla="*/ 0 h 1152000"/>
              </a:gdLst>
              <a:ahLst/>
              <a:cxnLst>
                <a:cxn ang="0">
                  <a:pos x="connsiteX0" y="connsiteY0"/>
                </a:cxn>
                <a:cxn ang="0">
                  <a:pos x="connsiteX1" y="connsiteY1"/>
                </a:cxn>
                <a:cxn ang="0">
                  <a:pos x="connsiteX2" y="connsiteY2"/>
                </a:cxn>
                <a:cxn ang="0">
                  <a:pos x="connsiteX3" y="connsiteY3"/>
                </a:cxn>
              </a:cxnLst>
              <a:rect l="l" t="t" r="r" b="b"/>
              <a:pathLst>
                <a:path w="450000" h="1152000">
                  <a:moveTo>
                    <a:pt x="450000" y="0"/>
                  </a:moveTo>
                  <a:lnTo>
                    <a:pt x="450000" y="1152000"/>
                  </a:lnTo>
                  <a:lnTo>
                    <a:pt x="0" y="1152000"/>
                  </a:lnTo>
                  <a:lnTo>
                    <a:pt x="450000"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40" name="Circle: Hollow 39">
              <a:extLst>
                <a:ext uri="{FF2B5EF4-FFF2-40B4-BE49-F238E27FC236}">
                  <a16:creationId xmlns:a16="http://schemas.microsoft.com/office/drawing/2014/main" id="{FD05116D-ED9A-480A-9883-BC28B0F5E629}"/>
                </a:ext>
              </a:extLst>
            </p:cNvPr>
            <p:cNvSpPr/>
            <p:nvPr/>
          </p:nvSpPr>
          <p:spPr>
            <a:xfrm>
              <a:off x="5840212" y="1879393"/>
              <a:ext cx="568770" cy="568769"/>
            </a:xfrm>
            <a:prstGeom prst="donut">
              <a:avLst>
                <a:gd name="adj" fmla="val 5286"/>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1" name="Oval 40">
              <a:extLst>
                <a:ext uri="{FF2B5EF4-FFF2-40B4-BE49-F238E27FC236}">
                  <a16:creationId xmlns:a16="http://schemas.microsoft.com/office/drawing/2014/main" id="{E2F77510-F784-4017-ABD8-B3EF722E3BB8}"/>
                </a:ext>
              </a:extLst>
            </p:cNvPr>
            <p:cNvSpPr/>
            <p:nvPr/>
          </p:nvSpPr>
          <p:spPr>
            <a:xfrm>
              <a:off x="5909531" y="1945157"/>
              <a:ext cx="430132" cy="430132"/>
            </a:xfrm>
            <a:prstGeom prst="ellipse">
              <a:avLst/>
            </a:prstGeom>
            <a:solidFill>
              <a:schemeClr val="bg1"/>
            </a:solidFill>
            <a:ln>
              <a:noFill/>
            </a:ln>
            <a:effectLst>
              <a:outerShdw blurRad="190500" sx="102000" sy="102000" algn="c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9" name="Graphic 68" descr="Internet with solid fill">
              <a:extLst>
                <a:ext uri="{FF2B5EF4-FFF2-40B4-BE49-F238E27FC236}">
                  <a16:creationId xmlns:a16="http://schemas.microsoft.com/office/drawing/2014/main" id="{922560D5-8D76-41C9-9687-F1975889C22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49628" y="1963482"/>
              <a:ext cx="369333" cy="369333"/>
            </a:xfrm>
            <a:prstGeom prst="rect">
              <a:avLst/>
            </a:prstGeom>
          </p:spPr>
        </p:pic>
      </p:grpSp>
      <p:grpSp>
        <p:nvGrpSpPr>
          <p:cNvPr id="90" name="Group 89">
            <a:extLst>
              <a:ext uri="{FF2B5EF4-FFF2-40B4-BE49-F238E27FC236}">
                <a16:creationId xmlns:a16="http://schemas.microsoft.com/office/drawing/2014/main" id="{7C9E2D4B-5B68-4CBD-9C78-04784BD3741A}"/>
              </a:ext>
            </a:extLst>
          </p:cNvPr>
          <p:cNvGrpSpPr/>
          <p:nvPr/>
        </p:nvGrpSpPr>
        <p:grpSpPr>
          <a:xfrm>
            <a:off x="7888012" y="1038225"/>
            <a:ext cx="434469" cy="651704"/>
            <a:chOff x="7888012" y="1038225"/>
            <a:chExt cx="434469" cy="651704"/>
          </a:xfrm>
        </p:grpSpPr>
        <p:sp>
          <p:nvSpPr>
            <p:cNvPr id="44" name="Freeform: Shape 43">
              <a:extLst>
                <a:ext uri="{FF2B5EF4-FFF2-40B4-BE49-F238E27FC236}">
                  <a16:creationId xmlns:a16="http://schemas.microsoft.com/office/drawing/2014/main" id="{BB2AB9F5-B017-4FA3-9F5E-0AD8F0B3F55B}"/>
                </a:ext>
              </a:extLst>
            </p:cNvPr>
            <p:cNvSpPr/>
            <p:nvPr/>
          </p:nvSpPr>
          <p:spPr>
            <a:xfrm>
              <a:off x="8105247" y="1255460"/>
              <a:ext cx="169715" cy="434469"/>
            </a:xfrm>
            <a:custGeom>
              <a:avLst/>
              <a:gdLst>
                <a:gd name="connsiteX0" fmla="*/ 0 w 450000"/>
                <a:gd name="connsiteY0" fmla="*/ 0 h 1152000"/>
                <a:gd name="connsiteX1" fmla="*/ 450000 w 450000"/>
                <a:gd name="connsiteY1" fmla="*/ 1152000 h 1152000"/>
                <a:gd name="connsiteX2" fmla="*/ 0 w 450000"/>
                <a:gd name="connsiteY2" fmla="*/ 1152000 h 1152000"/>
                <a:gd name="connsiteX3" fmla="*/ 0 w 450000"/>
                <a:gd name="connsiteY3" fmla="*/ 0 h 1152000"/>
              </a:gdLst>
              <a:ahLst/>
              <a:cxnLst>
                <a:cxn ang="0">
                  <a:pos x="connsiteX0" y="connsiteY0"/>
                </a:cxn>
                <a:cxn ang="0">
                  <a:pos x="connsiteX1" y="connsiteY1"/>
                </a:cxn>
                <a:cxn ang="0">
                  <a:pos x="connsiteX2" y="connsiteY2"/>
                </a:cxn>
                <a:cxn ang="0">
                  <a:pos x="connsiteX3" y="connsiteY3"/>
                </a:cxn>
              </a:cxnLst>
              <a:rect l="l" t="t" r="r" b="b"/>
              <a:pathLst>
                <a:path w="450000" h="1152000">
                  <a:moveTo>
                    <a:pt x="0" y="0"/>
                  </a:moveTo>
                  <a:lnTo>
                    <a:pt x="450000" y="1152000"/>
                  </a:lnTo>
                  <a:lnTo>
                    <a:pt x="0" y="1152000"/>
                  </a:lnTo>
                  <a:lnTo>
                    <a:pt x="0" y="0"/>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45" name="Freeform: Shape 44">
              <a:extLst>
                <a:ext uri="{FF2B5EF4-FFF2-40B4-BE49-F238E27FC236}">
                  <a16:creationId xmlns:a16="http://schemas.microsoft.com/office/drawing/2014/main" id="{454949B8-D6EE-4A3C-803D-B6BE37926CE0}"/>
                </a:ext>
              </a:extLst>
            </p:cNvPr>
            <p:cNvSpPr/>
            <p:nvPr/>
          </p:nvSpPr>
          <p:spPr>
            <a:xfrm>
              <a:off x="7935532" y="1255460"/>
              <a:ext cx="169715" cy="434469"/>
            </a:xfrm>
            <a:custGeom>
              <a:avLst/>
              <a:gdLst>
                <a:gd name="connsiteX0" fmla="*/ 450000 w 450000"/>
                <a:gd name="connsiteY0" fmla="*/ 0 h 1152000"/>
                <a:gd name="connsiteX1" fmla="*/ 450000 w 450000"/>
                <a:gd name="connsiteY1" fmla="*/ 1152000 h 1152000"/>
                <a:gd name="connsiteX2" fmla="*/ 0 w 450000"/>
                <a:gd name="connsiteY2" fmla="*/ 1152000 h 1152000"/>
                <a:gd name="connsiteX3" fmla="*/ 450000 w 450000"/>
                <a:gd name="connsiteY3" fmla="*/ 0 h 1152000"/>
              </a:gdLst>
              <a:ahLst/>
              <a:cxnLst>
                <a:cxn ang="0">
                  <a:pos x="connsiteX0" y="connsiteY0"/>
                </a:cxn>
                <a:cxn ang="0">
                  <a:pos x="connsiteX1" y="connsiteY1"/>
                </a:cxn>
                <a:cxn ang="0">
                  <a:pos x="connsiteX2" y="connsiteY2"/>
                </a:cxn>
                <a:cxn ang="0">
                  <a:pos x="connsiteX3" y="connsiteY3"/>
                </a:cxn>
              </a:cxnLst>
              <a:rect l="l" t="t" r="r" b="b"/>
              <a:pathLst>
                <a:path w="450000" h="1152000">
                  <a:moveTo>
                    <a:pt x="450000" y="0"/>
                  </a:moveTo>
                  <a:lnTo>
                    <a:pt x="450000" y="1152000"/>
                  </a:lnTo>
                  <a:lnTo>
                    <a:pt x="0" y="1152000"/>
                  </a:lnTo>
                  <a:lnTo>
                    <a:pt x="45000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46" name="Circle: Hollow 45">
              <a:extLst>
                <a:ext uri="{FF2B5EF4-FFF2-40B4-BE49-F238E27FC236}">
                  <a16:creationId xmlns:a16="http://schemas.microsoft.com/office/drawing/2014/main" id="{96AEF705-393A-41B9-B4B9-359099CCBE67}"/>
                </a:ext>
              </a:extLst>
            </p:cNvPr>
            <p:cNvSpPr/>
            <p:nvPr/>
          </p:nvSpPr>
          <p:spPr>
            <a:xfrm>
              <a:off x="7888012" y="1038225"/>
              <a:ext cx="434469" cy="434469"/>
            </a:xfrm>
            <a:prstGeom prst="donut">
              <a:avLst>
                <a:gd name="adj" fmla="val 5286"/>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7" name="Oval 46">
              <a:extLst>
                <a:ext uri="{FF2B5EF4-FFF2-40B4-BE49-F238E27FC236}">
                  <a16:creationId xmlns:a16="http://schemas.microsoft.com/office/drawing/2014/main" id="{2D185AE5-4C83-4B45-8704-74D439017BF8}"/>
                </a:ext>
              </a:extLst>
            </p:cNvPr>
            <p:cNvSpPr/>
            <p:nvPr/>
          </p:nvSpPr>
          <p:spPr>
            <a:xfrm>
              <a:off x="7940963" y="1088460"/>
              <a:ext cx="328567" cy="328567"/>
            </a:xfrm>
            <a:prstGeom prst="ellipse">
              <a:avLst/>
            </a:prstGeom>
            <a:solidFill>
              <a:schemeClr val="bg1"/>
            </a:solidFill>
            <a:ln>
              <a:noFill/>
            </a:ln>
            <a:effectLst>
              <a:outerShdw blurRad="190500" sx="102000" sy="102000" algn="c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 name="Graphic 70" descr="Disk with solid fill">
              <a:extLst>
                <a:ext uri="{FF2B5EF4-FFF2-40B4-BE49-F238E27FC236}">
                  <a16:creationId xmlns:a16="http://schemas.microsoft.com/office/drawing/2014/main" id="{FAFE5506-21A4-4349-A7BC-6A9BBE75F3D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30825" y="1078567"/>
              <a:ext cx="328567" cy="328567"/>
            </a:xfrm>
            <a:prstGeom prst="rect">
              <a:avLst/>
            </a:prstGeom>
          </p:spPr>
        </p:pic>
      </p:grpSp>
      <p:grpSp>
        <p:nvGrpSpPr>
          <p:cNvPr id="93" name="Group 92">
            <a:extLst>
              <a:ext uri="{FF2B5EF4-FFF2-40B4-BE49-F238E27FC236}">
                <a16:creationId xmlns:a16="http://schemas.microsoft.com/office/drawing/2014/main" id="{4B191BD3-6FF9-4F44-B6E0-9A5E49BBD7B7}"/>
              </a:ext>
            </a:extLst>
          </p:cNvPr>
          <p:cNvGrpSpPr/>
          <p:nvPr/>
        </p:nvGrpSpPr>
        <p:grpSpPr>
          <a:xfrm>
            <a:off x="5988062" y="5558586"/>
            <a:ext cx="1906982" cy="1187016"/>
            <a:chOff x="5988062" y="5558586"/>
            <a:chExt cx="1906982" cy="1187016"/>
          </a:xfrm>
        </p:grpSpPr>
        <p:sp>
          <p:nvSpPr>
            <p:cNvPr id="48" name="Isosceles Triangle 1">
              <a:extLst>
                <a:ext uri="{FF2B5EF4-FFF2-40B4-BE49-F238E27FC236}">
                  <a16:creationId xmlns:a16="http://schemas.microsoft.com/office/drawing/2014/main" id="{E81F8831-CD00-4AF7-AA71-E2F85D5E701B}"/>
                </a:ext>
              </a:extLst>
            </p:cNvPr>
            <p:cNvSpPr/>
            <p:nvPr/>
          </p:nvSpPr>
          <p:spPr>
            <a:xfrm>
              <a:off x="5988062" y="6166356"/>
              <a:ext cx="1906982" cy="579246"/>
            </a:xfrm>
            <a:custGeom>
              <a:avLst/>
              <a:gdLst>
                <a:gd name="connsiteX0" fmla="*/ 0 w 900000"/>
                <a:gd name="connsiteY0" fmla="*/ 1152000 h 1152000"/>
                <a:gd name="connsiteX1" fmla="*/ 450000 w 900000"/>
                <a:gd name="connsiteY1" fmla="*/ 0 h 1152000"/>
                <a:gd name="connsiteX2" fmla="*/ 900000 w 900000"/>
                <a:gd name="connsiteY2" fmla="*/ 1152000 h 1152000"/>
                <a:gd name="connsiteX3" fmla="*/ 0 w 900000"/>
                <a:gd name="connsiteY3" fmla="*/ 1152000 h 1152000"/>
                <a:gd name="connsiteX0" fmla="*/ 0 w 1767812"/>
                <a:gd name="connsiteY0" fmla="*/ 551365 h 551365"/>
                <a:gd name="connsiteX1" fmla="*/ 1767812 w 1767812"/>
                <a:gd name="connsiteY1" fmla="*/ 0 h 551365"/>
                <a:gd name="connsiteX2" fmla="*/ 900000 w 1767812"/>
                <a:gd name="connsiteY2" fmla="*/ 551365 h 551365"/>
                <a:gd name="connsiteX3" fmla="*/ 0 w 1767812"/>
                <a:gd name="connsiteY3" fmla="*/ 551365 h 551365"/>
              </a:gdLst>
              <a:ahLst/>
              <a:cxnLst>
                <a:cxn ang="0">
                  <a:pos x="connsiteX0" y="connsiteY0"/>
                </a:cxn>
                <a:cxn ang="0">
                  <a:pos x="connsiteX1" y="connsiteY1"/>
                </a:cxn>
                <a:cxn ang="0">
                  <a:pos x="connsiteX2" y="connsiteY2"/>
                </a:cxn>
                <a:cxn ang="0">
                  <a:pos x="connsiteX3" y="connsiteY3"/>
                </a:cxn>
              </a:cxnLst>
              <a:rect l="l" t="t" r="r" b="b"/>
              <a:pathLst>
                <a:path w="1767812" h="551365">
                  <a:moveTo>
                    <a:pt x="0" y="551365"/>
                  </a:moveTo>
                  <a:lnTo>
                    <a:pt x="1767812" y="0"/>
                  </a:lnTo>
                  <a:lnTo>
                    <a:pt x="900000" y="551365"/>
                  </a:lnTo>
                  <a:lnTo>
                    <a:pt x="0" y="551365"/>
                  </a:lnTo>
                  <a:close/>
                </a:path>
              </a:pathLst>
            </a:custGeom>
            <a:gradFill>
              <a:gsLst>
                <a:gs pos="7000">
                  <a:schemeClr val="accent3">
                    <a:lumMod val="0"/>
                    <a:lumOff val="100000"/>
                    <a:alpha val="73000"/>
                  </a:schemeClr>
                </a:gs>
                <a:gs pos="97000">
                  <a:schemeClr val="tx1"/>
                </a:gs>
              </a:gsLst>
              <a:lin ang="5400000" scaled="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Freeform: Shape 49">
              <a:extLst>
                <a:ext uri="{FF2B5EF4-FFF2-40B4-BE49-F238E27FC236}">
                  <a16:creationId xmlns:a16="http://schemas.microsoft.com/office/drawing/2014/main" id="{43F9520C-98BC-492A-8A8F-5FC34FE69D31}"/>
                </a:ext>
              </a:extLst>
            </p:cNvPr>
            <p:cNvSpPr/>
            <p:nvPr/>
          </p:nvSpPr>
          <p:spPr>
            <a:xfrm>
              <a:off x="6558581" y="5941559"/>
              <a:ext cx="299198" cy="765945"/>
            </a:xfrm>
            <a:custGeom>
              <a:avLst/>
              <a:gdLst>
                <a:gd name="connsiteX0" fmla="*/ 0 w 450000"/>
                <a:gd name="connsiteY0" fmla="*/ 0 h 1152000"/>
                <a:gd name="connsiteX1" fmla="*/ 450000 w 450000"/>
                <a:gd name="connsiteY1" fmla="*/ 1152000 h 1152000"/>
                <a:gd name="connsiteX2" fmla="*/ 0 w 450000"/>
                <a:gd name="connsiteY2" fmla="*/ 1152000 h 1152000"/>
                <a:gd name="connsiteX3" fmla="*/ 0 w 450000"/>
                <a:gd name="connsiteY3" fmla="*/ 0 h 1152000"/>
              </a:gdLst>
              <a:ahLst/>
              <a:cxnLst>
                <a:cxn ang="0">
                  <a:pos x="connsiteX0" y="connsiteY0"/>
                </a:cxn>
                <a:cxn ang="0">
                  <a:pos x="connsiteX1" y="connsiteY1"/>
                </a:cxn>
                <a:cxn ang="0">
                  <a:pos x="connsiteX2" y="connsiteY2"/>
                </a:cxn>
                <a:cxn ang="0">
                  <a:pos x="connsiteX3" y="connsiteY3"/>
                </a:cxn>
              </a:cxnLst>
              <a:rect l="l" t="t" r="r" b="b"/>
              <a:pathLst>
                <a:path w="450000" h="1152000">
                  <a:moveTo>
                    <a:pt x="0" y="0"/>
                  </a:moveTo>
                  <a:lnTo>
                    <a:pt x="450000" y="1152000"/>
                  </a:lnTo>
                  <a:lnTo>
                    <a:pt x="0" y="1152000"/>
                  </a:ln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51" name="Freeform: Shape 50">
              <a:extLst>
                <a:ext uri="{FF2B5EF4-FFF2-40B4-BE49-F238E27FC236}">
                  <a16:creationId xmlns:a16="http://schemas.microsoft.com/office/drawing/2014/main" id="{5B0A5A9B-471F-4BD8-9B60-E6F7054E9C21}"/>
                </a:ext>
              </a:extLst>
            </p:cNvPr>
            <p:cNvSpPr/>
            <p:nvPr/>
          </p:nvSpPr>
          <p:spPr>
            <a:xfrm>
              <a:off x="6259383" y="5941559"/>
              <a:ext cx="299198" cy="765945"/>
            </a:xfrm>
            <a:custGeom>
              <a:avLst/>
              <a:gdLst>
                <a:gd name="connsiteX0" fmla="*/ 450000 w 450000"/>
                <a:gd name="connsiteY0" fmla="*/ 0 h 1152000"/>
                <a:gd name="connsiteX1" fmla="*/ 450000 w 450000"/>
                <a:gd name="connsiteY1" fmla="*/ 1152000 h 1152000"/>
                <a:gd name="connsiteX2" fmla="*/ 0 w 450000"/>
                <a:gd name="connsiteY2" fmla="*/ 1152000 h 1152000"/>
                <a:gd name="connsiteX3" fmla="*/ 450000 w 450000"/>
                <a:gd name="connsiteY3" fmla="*/ 0 h 1152000"/>
              </a:gdLst>
              <a:ahLst/>
              <a:cxnLst>
                <a:cxn ang="0">
                  <a:pos x="connsiteX0" y="connsiteY0"/>
                </a:cxn>
                <a:cxn ang="0">
                  <a:pos x="connsiteX1" y="connsiteY1"/>
                </a:cxn>
                <a:cxn ang="0">
                  <a:pos x="connsiteX2" y="connsiteY2"/>
                </a:cxn>
                <a:cxn ang="0">
                  <a:pos x="connsiteX3" y="connsiteY3"/>
                </a:cxn>
              </a:cxnLst>
              <a:rect l="l" t="t" r="r" b="b"/>
              <a:pathLst>
                <a:path w="450000" h="1152000">
                  <a:moveTo>
                    <a:pt x="450000" y="0"/>
                  </a:moveTo>
                  <a:lnTo>
                    <a:pt x="450000" y="1152000"/>
                  </a:lnTo>
                  <a:lnTo>
                    <a:pt x="0" y="1152000"/>
                  </a:lnTo>
                  <a:lnTo>
                    <a:pt x="450000" y="0"/>
                  </a:lnTo>
                  <a:close/>
                </a:path>
              </a:pathLst>
            </a:cu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52" name="Circle: Hollow 51">
              <a:extLst>
                <a:ext uri="{FF2B5EF4-FFF2-40B4-BE49-F238E27FC236}">
                  <a16:creationId xmlns:a16="http://schemas.microsoft.com/office/drawing/2014/main" id="{13EFFB11-A8FB-400D-8664-81E1F377B6F1}"/>
                </a:ext>
              </a:extLst>
            </p:cNvPr>
            <p:cNvSpPr/>
            <p:nvPr/>
          </p:nvSpPr>
          <p:spPr>
            <a:xfrm>
              <a:off x="6175608" y="5558586"/>
              <a:ext cx="765946" cy="765945"/>
            </a:xfrm>
            <a:prstGeom prst="donut">
              <a:avLst>
                <a:gd name="adj" fmla="val 5286"/>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3" name="Oval 52">
              <a:extLst>
                <a:ext uri="{FF2B5EF4-FFF2-40B4-BE49-F238E27FC236}">
                  <a16:creationId xmlns:a16="http://schemas.microsoft.com/office/drawing/2014/main" id="{01530702-8CC4-4ECD-8EE6-5ECFD9369517}"/>
                </a:ext>
              </a:extLst>
            </p:cNvPr>
            <p:cNvSpPr/>
            <p:nvPr/>
          </p:nvSpPr>
          <p:spPr>
            <a:xfrm>
              <a:off x="6268957" y="5647148"/>
              <a:ext cx="579246" cy="579246"/>
            </a:xfrm>
            <a:prstGeom prst="ellipse">
              <a:avLst/>
            </a:prstGeom>
            <a:solidFill>
              <a:schemeClr val="bg1"/>
            </a:solidFill>
            <a:ln>
              <a:noFill/>
            </a:ln>
            <a:effectLst>
              <a:outerShdw blurRad="190500" sx="102000" sy="102000" algn="c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3" name="Graphic 72" descr="Database with solid fill">
              <a:extLst>
                <a:ext uri="{FF2B5EF4-FFF2-40B4-BE49-F238E27FC236}">
                  <a16:creationId xmlns:a16="http://schemas.microsoft.com/office/drawing/2014/main" id="{1011C9C2-CD83-4A4B-9D21-E3FCE0130EB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86520" y="5666771"/>
              <a:ext cx="540000" cy="540000"/>
            </a:xfrm>
            <a:prstGeom prst="rect">
              <a:avLst/>
            </a:prstGeom>
          </p:spPr>
        </p:pic>
      </p:grpSp>
      <p:sp>
        <p:nvSpPr>
          <p:cNvPr id="76" name="TextBox 75">
            <a:extLst>
              <a:ext uri="{FF2B5EF4-FFF2-40B4-BE49-F238E27FC236}">
                <a16:creationId xmlns:a16="http://schemas.microsoft.com/office/drawing/2014/main" id="{79DFDD4D-CAD6-4370-AAE0-EE1F40B0F992}"/>
              </a:ext>
            </a:extLst>
          </p:cNvPr>
          <p:cNvSpPr txBox="1"/>
          <p:nvPr/>
        </p:nvSpPr>
        <p:spPr>
          <a:xfrm>
            <a:off x="4315681" y="686359"/>
            <a:ext cx="1714315" cy="553998"/>
          </a:xfrm>
          <a:prstGeom prst="rect">
            <a:avLst/>
          </a:prstGeom>
          <a:noFill/>
        </p:spPr>
        <p:txBody>
          <a:bodyPr wrap="none" rtlCol="0">
            <a:spAutoFit/>
          </a:bodyPr>
          <a:lstStyle/>
          <a:p>
            <a:pPr algn="ctr"/>
            <a:r>
              <a:rPr lang="en-GB" sz="1600" b="1" dirty="0">
                <a:solidFill>
                  <a:srgbClr val="6600FF"/>
                </a:solidFill>
              </a:rPr>
              <a:t>1960s</a:t>
            </a:r>
          </a:p>
          <a:p>
            <a:r>
              <a:rPr lang="en-GB" sz="1400" b="1" dirty="0"/>
              <a:t>Password protection</a:t>
            </a:r>
          </a:p>
        </p:txBody>
      </p:sp>
      <p:sp>
        <p:nvSpPr>
          <p:cNvPr id="77" name="TextBox 76">
            <a:extLst>
              <a:ext uri="{FF2B5EF4-FFF2-40B4-BE49-F238E27FC236}">
                <a16:creationId xmlns:a16="http://schemas.microsoft.com/office/drawing/2014/main" id="{FE805367-B2A3-4844-A91A-4ABD7DB7F23B}"/>
              </a:ext>
            </a:extLst>
          </p:cNvPr>
          <p:cNvSpPr txBox="1"/>
          <p:nvPr/>
        </p:nvSpPr>
        <p:spPr>
          <a:xfrm>
            <a:off x="8544502" y="1102728"/>
            <a:ext cx="2296333" cy="615553"/>
          </a:xfrm>
          <a:prstGeom prst="rect">
            <a:avLst/>
          </a:prstGeom>
          <a:noFill/>
        </p:spPr>
        <p:txBody>
          <a:bodyPr wrap="none" rtlCol="0">
            <a:spAutoFit/>
          </a:bodyPr>
          <a:lstStyle/>
          <a:p>
            <a:pPr algn="ctr"/>
            <a:r>
              <a:rPr lang="en-GB" b="1" dirty="0">
                <a:solidFill>
                  <a:srgbClr val="002060"/>
                </a:solidFill>
              </a:rPr>
              <a:t>1970s</a:t>
            </a:r>
          </a:p>
          <a:p>
            <a:pPr algn="ctr"/>
            <a:r>
              <a:rPr lang="en-GB" sz="1600" b="1" dirty="0"/>
              <a:t>From CREEPER to Reaper</a:t>
            </a:r>
          </a:p>
        </p:txBody>
      </p:sp>
      <p:sp>
        <p:nvSpPr>
          <p:cNvPr id="78" name="TextBox 77">
            <a:extLst>
              <a:ext uri="{FF2B5EF4-FFF2-40B4-BE49-F238E27FC236}">
                <a16:creationId xmlns:a16="http://schemas.microsoft.com/office/drawing/2014/main" id="{82A6F576-E718-40A5-A3D8-052D624076C9}"/>
              </a:ext>
            </a:extLst>
          </p:cNvPr>
          <p:cNvSpPr txBox="1"/>
          <p:nvPr/>
        </p:nvSpPr>
        <p:spPr>
          <a:xfrm>
            <a:off x="3401333" y="2194318"/>
            <a:ext cx="2762250" cy="677108"/>
          </a:xfrm>
          <a:prstGeom prst="rect">
            <a:avLst/>
          </a:prstGeom>
          <a:noFill/>
        </p:spPr>
        <p:txBody>
          <a:bodyPr wrap="square" rtlCol="0">
            <a:spAutoFit/>
          </a:bodyPr>
          <a:lstStyle/>
          <a:p>
            <a:pPr algn="ctr"/>
            <a:r>
              <a:rPr lang="en-GB" sz="2000" b="1" dirty="0">
                <a:solidFill>
                  <a:srgbClr val="00B050"/>
                </a:solidFill>
              </a:rPr>
              <a:t>1980s</a:t>
            </a:r>
          </a:p>
          <a:p>
            <a:pPr algn="ctr"/>
            <a:r>
              <a:rPr lang="en-GB" b="1" dirty="0"/>
              <a:t>The internet goes mad</a:t>
            </a:r>
            <a:endParaRPr lang="en-GB" dirty="0"/>
          </a:p>
        </p:txBody>
      </p:sp>
      <p:sp>
        <p:nvSpPr>
          <p:cNvPr id="79" name="TextBox 78">
            <a:extLst>
              <a:ext uri="{FF2B5EF4-FFF2-40B4-BE49-F238E27FC236}">
                <a16:creationId xmlns:a16="http://schemas.microsoft.com/office/drawing/2014/main" id="{F5A04598-4D3F-46CF-8E13-DBD7DE1EB401}"/>
              </a:ext>
            </a:extLst>
          </p:cNvPr>
          <p:cNvSpPr txBox="1"/>
          <p:nvPr/>
        </p:nvSpPr>
        <p:spPr>
          <a:xfrm>
            <a:off x="8809695" y="3131937"/>
            <a:ext cx="2047548" cy="677108"/>
          </a:xfrm>
          <a:prstGeom prst="rect">
            <a:avLst/>
          </a:prstGeom>
          <a:noFill/>
        </p:spPr>
        <p:txBody>
          <a:bodyPr wrap="none" rtlCol="0">
            <a:spAutoFit/>
          </a:bodyPr>
          <a:lstStyle/>
          <a:p>
            <a:pPr algn="ctr"/>
            <a:r>
              <a:rPr lang="en-GB" sz="2000" b="1" dirty="0">
                <a:solidFill>
                  <a:srgbClr val="0070C0"/>
                </a:solidFill>
              </a:rPr>
              <a:t>1990s</a:t>
            </a:r>
          </a:p>
          <a:p>
            <a:r>
              <a:rPr lang="en-GB" b="1" dirty="0"/>
              <a:t>The rise of firewalls</a:t>
            </a:r>
          </a:p>
        </p:txBody>
      </p:sp>
      <p:sp>
        <p:nvSpPr>
          <p:cNvPr id="80" name="TextBox 79">
            <a:extLst>
              <a:ext uri="{FF2B5EF4-FFF2-40B4-BE49-F238E27FC236}">
                <a16:creationId xmlns:a16="http://schemas.microsoft.com/office/drawing/2014/main" id="{35CE572B-8DA1-46FA-8A01-170341237568}"/>
              </a:ext>
            </a:extLst>
          </p:cNvPr>
          <p:cNvSpPr txBox="1"/>
          <p:nvPr/>
        </p:nvSpPr>
        <p:spPr>
          <a:xfrm>
            <a:off x="1008600" y="4579531"/>
            <a:ext cx="2242217" cy="769441"/>
          </a:xfrm>
          <a:prstGeom prst="rect">
            <a:avLst/>
          </a:prstGeom>
          <a:noFill/>
        </p:spPr>
        <p:txBody>
          <a:bodyPr wrap="none" rtlCol="0">
            <a:spAutoFit/>
          </a:bodyPr>
          <a:lstStyle/>
          <a:p>
            <a:pPr algn="ctr"/>
            <a:r>
              <a:rPr lang="en-GB" sz="2400" b="1" dirty="0">
                <a:solidFill>
                  <a:srgbClr val="C00000"/>
                </a:solidFill>
              </a:rPr>
              <a:t>2000s</a:t>
            </a:r>
          </a:p>
          <a:p>
            <a:pPr algn="ctr"/>
            <a:r>
              <a:rPr lang="en-GB" sz="2000" b="1" dirty="0"/>
              <a:t>Proper punishment</a:t>
            </a:r>
          </a:p>
        </p:txBody>
      </p:sp>
      <p:sp>
        <p:nvSpPr>
          <p:cNvPr id="81" name="TextBox 80">
            <a:extLst>
              <a:ext uri="{FF2B5EF4-FFF2-40B4-BE49-F238E27FC236}">
                <a16:creationId xmlns:a16="http://schemas.microsoft.com/office/drawing/2014/main" id="{63735CA9-7B9B-4B46-95C7-F406567DDCA1}"/>
              </a:ext>
            </a:extLst>
          </p:cNvPr>
          <p:cNvSpPr txBox="1"/>
          <p:nvPr/>
        </p:nvSpPr>
        <p:spPr>
          <a:xfrm>
            <a:off x="6949908" y="5844271"/>
            <a:ext cx="3511923" cy="892552"/>
          </a:xfrm>
          <a:prstGeom prst="rect">
            <a:avLst/>
          </a:prstGeom>
          <a:noFill/>
        </p:spPr>
        <p:txBody>
          <a:bodyPr wrap="none" rtlCol="0">
            <a:spAutoFit/>
          </a:bodyPr>
          <a:lstStyle/>
          <a:p>
            <a:pPr algn="ctr"/>
            <a:r>
              <a:rPr lang="en-GB" sz="2800" b="1" dirty="0">
                <a:solidFill>
                  <a:srgbClr val="FF9933"/>
                </a:solidFill>
              </a:rPr>
              <a:t>2010s</a:t>
            </a:r>
          </a:p>
          <a:p>
            <a:pPr algn="ctr"/>
            <a:r>
              <a:rPr lang="en-GB" sz="2400" b="1" dirty="0"/>
              <a:t>The era of major breaches</a:t>
            </a:r>
          </a:p>
        </p:txBody>
      </p:sp>
      <p:grpSp>
        <p:nvGrpSpPr>
          <p:cNvPr id="89" name="Group 88">
            <a:extLst>
              <a:ext uri="{FF2B5EF4-FFF2-40B4-BE49-F238E27FC236}">
                <a16:creationId xmlns:a16="http://schemas.microsoft.com/office/drawing/2014/main" id="{CF70906E-E9D8-43A2-9965-FB69B56C38D6}"/>
              </a:ext>
            </a:extLst>
          </p:cNvPr>
          <p:cNvGrpSpPr/>
          <p:nvPr/>
        </p:nvGrpSpPr>
        <p:grpSpPr>
          <a:xfrm>
            <a:off x="6235685" y="706037"/>
            <a:ext cx="725494" cy="451590"/>
            <a:chOff x="6235685" y="706037"/>
            <a:chExt cx="725494" cy="451590"/>
          </a:xfrm>
        </p:grpSpPr>
        <p:sp>
          <p:nvSpPr>
            <p:cNvPr id="82" name="Isosceles Triangle 1">
              <a:extLst>
                <a:ext uri="{FF2B5EF4-FFF2-40B4-BE49-F238E27FC236}">
                  <a16:creationId xmlns:a16="http://schemas.microsoft.com/office/drawing/2014/main" id="{2E4C699E-F975-416B-ABF0-E06E2E2D41BA}"/>
                </a:ext>
              </a:extLst>
            </p:cNvPr>
            <p:cNvSpPr/>
            <p:nvPr/>
          </p:nvSpPr>
          <p:spPr>
            <a:xfrm>
              <a:off x="6235685" y="937258"/>
              <a:ext cx="725494" cy="220369"/>
            </a:xfrm>
            <a:custGeom>
              <a:avLst/>
              <a:gdLst>
                <a:gd name="connsiteX0" fmla="*/ 0 w 900000"/>
                <a:gd name="connsiteY0" fmla="*/ 1152000 h 1152000"/>
                <a:gd name="connsiteX1" fmla="*/ 450000 w 900000"/>
                <a:gd name="connsiteY1" fmla="*/ 0 h 1152000"/>
                <a:gd name="connsiteX2" fmla="*/ 900000 w 900000"/>
                <a:gd name="connsiteY2" fmla="*/ 1152000 h 1152000"/>
                <a:gd name="connsiteX3" fmla="*/ 0 w 900000"/>
                <a:gd name="connsiteY3" fmla="*/ 1152000 h 1152000"/>
                <a:gd name="connsiteX0" fmla="*/ 0 w 1767812"/>
                <a:gd name="connsiteY0" fmla="*/ 551365 h 551365"/>
                <a:gd name="connsiteX1" fmla="*/ 1767812 w 1767812"/>
                <a:gd name="connsiteY1" fmla="*/ 0 h 551365"/>
                <a:gd name="connsiteX2" fmla="*/ 900000 w 1767812"/>
                <a:gd name="connsiteY2" fmla="*/ 551365 h 551365"/>
                <a:gd name="connsiteX3" fmla="*/ 0 w 1767812"/>
                <a:gd name="connsiteY3" fmla="*/ 551365 h 551365"/>
              </a:gdLst>
              <a:ahLst/>
              <a:cxnLst>
                <a:cxn ang="0">
                  <a:pos x="connsiteX0" y="connsiteY0"/>
                </a:cxn>
                <a:cxn ang="0">
                  <a:pos x="connsiteX1" y="connsiteY1"/>
                </a:cxn>
                <a:cxn ang="0">
                  <a:pos x="connsiteX2" y="connsiteY2"/>
                </a:cxn>
                <a:cxn ang="0">
                  <a:pos x="connsiteX3" y="connsiteY3"/>
                </a:cxn>
              </a:cxnLst>
              <a:rect l="l" t="t" r="r" b="b"/>
              <a:pathLst>
                <a:path w="1767812" h="551365">
                  <a:moveTo>
                    <a:pt x="0" y="551365"/>
                  </a:moveTo>
                  <a:lnTo>
                    <a:pt x="1767812" y="0"/>
                  </a:lnTo>
                  <a:lnTo>
                    <a:pt x="900000" y="551365"/>
                  </a:lnTo>
                  <a:lnTo>
                    <a:pt x="0" y="551365"/>
                  </a:lnTo>
                  <a:close/>
                </a:path>
              </a:pathLst>
            </a:custGeom>
            <a:gradFill>
              <a:gsLst>
                <a:gs pos="7000">
                  <a:schemeClr val="accent3">
                    <a:lumMod val="0"/>
                    <a:lumOff val="100000"/>
                    <a:alpha val="73000"/>
                  </a:schemeClr>
                </a:gs>
                <a:gs pos="97000">
                  <a:schemeClr val="tx1"/>
                </a:gs>
              </a:gsLst>
              <a:lin ang="5400000" scaled="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Freeform: Shape 82">
              <a:extLst>
                <a:ext uri="{FF2B5EF4-FFF2-40B4-BE49-F238E27FC236}">
                  <a16:creationId xmlns:a16="http://schemas.microsoft.com/office/drawing/2014/main" id="{C081FAF4-E47E-4E6F-A782-42B082BADA0E}"/>
                </a:ext>
              </a:extLst>
            </p:cNvPr>
            <p:cNvSpPr/>
            <p:nvPr/>
          </p:nvSpPr>
          <p:spPr>
            <a:xfrm>
              <a:off x="6452734" y="851736"/>
              <a:ext cx="113827" cy="291397"/>
            </a:xfrm>
            <a:custGeom>
              <a:avLst/>
              <a:gdLst>
                <a:gd name="connsiteX0" fmla="*/ 0 w 450000"/>
                <a:gd name="connsiteY0" fmla="*/ 0 h 1152000"/>
                <a:gd name="connsiteX1" fmla="*/ 450000 w 450000"/>
                <a:gd name="connsiteY1" fmla="*/ 1152000 h 1152000"/>
                <a:gd name="connsiteX2" fmla="*/ 0 w 450000"/>
                <a:gd name="connsiteY2" fmla="*/ 1152000 h 1152000"/>
                <a:gd name="connsiteX3" fmla="*/ 0 w 450000"/>
                <a:gd name="connsiteY3" fmla="*/ 0 h 1152000"/>
              </a:gdLst>
              <a:ahLst/>
              <a:cxnLst>
                <a:cxn ang="0">
                  <a:pos x="connsiteX0" y="connsiteY0"/>
                </a:cxn>
                <a:cxn ang="0">
                  <a:pos x="connsiteX1" y="connsiteY1"/>
                </a:cxn>
                <a:cxn ang="0">
                  <a:pos x="connsiteX2" y="connsiteY2"/>
                </a:cxn>
                <a:cxn ang="0">
                  <a:pos x="connsiteX3" y="connsiteY3"/>
                </a:cxn>
              </a:cxnLst>
              <a:rect l="l" t="t" r="r" b="b"/>
              <a:pathLst>
                <a:path w="450000" h="1152000">
                  <a:moveTo>
                    <a:pt x="0" y="0"/>
                  </a:moveTo>
                  <a:lnTo>
                    <a:pt x="450000" y="1152000"/>
                  </a:lnTo>
                  <a:lnTo>
                    <a:pt x="0" y="1152000"/>
                  </a:lnTo>
                  <a:lnTo>
                    <a:pt x="0" y="0"/>
                  </a:lnTo>
                  <a:close/>
                </a:path>
              </a:pathLst>
            </a:custGeom>
            <a:solidFill>
              <a:srgbClr val="6600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84" name="Freeform: Shape 83">
              <a:extLst>
                <a:ext uri="{FF2B5EF4-FFF2-40B4-BE49-F238E27FC236}">
                  <a16:creationId xmlns:a16="http://schemas.microsoft.com/office/drawing/2014/main" id="{468586B2-1C18-4EF5-B127-B53E816DBFE1}"/>
                </a:ext>
              </a:extLst>
            </p:cNvPr>
            <p:cNvSpPr/>
            <p:nvPr/>
          </p:nvSpPr>
          <p:spPr>
            <a:xfrm>
              <a:off x="6338907" y="851736"/>
              <a:ext cx="113827" cy="291397"/>
            </a:xfrm>
            <a:custGeom>
              <a:avLst/>
              <a:gdLst>
                <a:gd name="connsiteX0" fmla="*/ 450000 w 450000"/>
                <a:gd name="connsiteY0" fmla="*/ 0 h 1152000"/>
                <a:gd name="connsiteX1" fmla="*/ 450000 w 450000"/>
                <a:gd name="connsiteY1" fmla="*/ 1152000 h 1152000"/>
                <a:gd name="connsiteX2" fmla="*/ 0 w 450000"/>
                <a:gd name="connsiteY2" fmla="*/ 1152000 h 1152000"/>
                <a:gd name="connsiteX3" fmla="*/ 450000 w 450000"/>
                <a:gd name="connsiteY3" fmla="*/ 0 h 1152000"/>
              </a:gdLst>
              <a:ahLst/>
              <a:cxnLst>
                <a:cxn ang="0">
                  <a:pos x="connsiteX0" y="connsiteY0"/>
                </a:cxn>
                <a:cxn ang="0">
                  <a:pos x="connsiteX1" y="connsiteY1"/>
                </a:cxn>
                <a:cxn ang="0">
                  <a:pos x="connsiteX2" y="connsiteY2"/>
                </a:cxn>
                <a:cxn ang="0">
                  <a:pos x="connsiteX3" y="connsiteY3"/>
                </a:cxn>
              </a:cxnLst>
              <a:rect l="l" t="t" r="r" b="b"/>
              <a:pathLst>
                <a:path w="450000" h="1152000">
                  <a:moveTo>
                    <a:pt x="450000" y="0"/>
                  </a:moveTo>
                  <a:lnTo>
                    <a:pt x="450000" y="1152000"/>
                  </a:lnTo>
                  <a:lnTo>
                    <a:pt x="0" y="1152000"/>
                  </a:lnTo>
                  <a:lnTo>
                    <a:pt x="450000" y="0"/>
                  </a:lnTo>
                  <a:close/>
                </a:path>
              </a:pathLst>
            </a:cu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85" name="Circle: Hollow 84">
              <a:extLst>
                <a:ext uri="{FF2B5EF4-FFF2-40B4-BE49-F238E27FC236}">
                  <a16:creationId xmlns:a16="http://schemas.microsoft.com/office/drawing/2014/main" id="{CDFFB7EC-D316-4937-B1B2-38229DF86C3A}"/>
                </a:ext>
              </a:extLst>
            </p:cNvPr>
            <p:cNvSpPr/>
            <p:nvPr/>
          </p:nvSpPr>
          <p:spPr>
            <a:xfrm>
              <a:off x="6307035" y="706037"/>
              <a:ext cx="291397" cy="291397"/>
            </a:xfrm>
            <a:prstGeom prst="donut">
              <a:avLst>
                <a:gd name="adj" fmla="val 5286"/>
              </a:avLst>
            </a:prstGeom>
            <a:solidFill>
              <a:srgbClr val="66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6" name="Oval 85">
              <a:extLst>
                <a:ext uri="{FF2B5EF4-FFF2-40B4-BE49-F238E27FC236}">
                  <a16:creationId xmlns:a16="http://schemas.microsoft.com/office/drawing/2014/main" id="{E3B84FAB-3FEF-434A-92CF-B4E1A149F89A}"/>
                </a:ext>
              </a:extLst>
            </p:cNvPr>
            <p:cNvSpPr/>
            <p:nvPr/>
          </p:nvSpPr>
          <p:spPr>
            <a:xfrm>
              <a:off x="6342549" y="739729"/>
              <a:ext cx="220369" cy="220369"/>
            </a:xfrm>
            <a:prstGeom prst="ellipse">
              <a:avLst/>
            </a:prstGeom>
            <a:solidFill>
              <a:schemeClr val="bg1"/>
            </a:solidFill>
            <a:ln>
              <a:noFill/>
            </a:ln>
            <a:effectLst>
              <a:outerShdw blurRad="190500" sx="102000" sy="102000" algn="c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5" name="Graphic 74" descr="Lock with solid fill">
              <a:extLst>
                <a:ext uri="{FF2B5EF4-FFF2-40B4-BE49-F238E27FC236}">
                  <a16:creationId xmlns:a16="http://schemas.microsoft.com/office/drawing/2014/main" id="{08C6E7E3-F3D5-47F4-92A5-B296D87496D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318961" y="713212"/>
              <a:ext cx="267544" cy="267544"/>
            </a:xfrm>
            <a:prstGeom prst="rect">
              <a:avLst/>
            </a:prstGeom>
          </p:spPr>
        </p:pic>
      </p:grpSp>
      <p:sp>
        <p:nvSpPr>
          <p:cNvPr id="88" name="TextBox 87">
            <a:extLst>
              <a:ext uri="{FF2B5EF4-FFF2-40B4-BE49-F238E27FC236}">
                <a16:creationId xmlns:a16="http://schemas.microsoft.com/office/drawing/2014/main" id="{B182645A-7CB7-4BA8-B71A-2031F569698B}"/>
              </a:ext>
            </a:extLst>
          </p:cNvPr>
          <p:cNvSpPr txBox="1"/>
          <p:nvPr/>
        </p:nvSpPr>
        <p:spPr>
          <a:xfrm>
            <a:off x="46575" y="5933591"/>
            <a:ext cx="4179350" cy="954107"/>
          </a:xfrm>
          <a:prstGeom prst="rect">
            <a:avLst/>
          </a:prstGeom>
          <a:noFill/>
        </p:spPr>
        <p:txBody>
          <a:bodyPr wrap="none" rtlCol="0">
            <a:spAutoFit/>
          </a:bodyPr>
          <a:lstStyle/>
          <a:p>
            <a:pPr algn="ctr"/>
            <a:r>
              <a:rPr lang="en-GB" sz="2800" b="1" dirty="0">
                <a:latin typeface="Quantify" pitchFamily="2" charset="0"/>
                <a:ea typeface="Microsoft Sans Serif" panose="020B0604020202020204" pitchFamily="34" charset="0"/>
                <a:cs typeface="Microsoft Sans Serif" panose="020B0604020202020204" pitchFamily="34" charset="0"/>
              </a:rPr>
              <a:t>A History Of Information</a:t>
            </a:r>
          </a:p>
          <a:p>
            <a:pPr algn="ctr"/>
            <a:r>
              <a:rPr lang="en-GB" sz="2800" b="1" dirty="0">
                <a:latin typeface="Quantify" pitchFamily="2" charset="0"/>
                <a:ea typeface="Microsoft Sans Serif" panose="020B0604020202020204" pitchFamily="34" charset="0"/>
                <a:cs typeface="Microsoft Sans Serif" panose="020B0604020202020204" pitchFamily="34" charset="0"/>
              </a:rPr>
              <a:t>Security</a:t>
            </a:r>
          </a:p>
        </p:txBody>
      </p:sp>
    </p:spTree>
    <p:extLst>
      <p:ext uri="{BB962C8B-B14F-4D97-AF65-F5344CB8AC3E}">
        <p14:creationId xmlns:p14="http://schemas.microsoft.com/office/powerpoint/2010/main" val="156565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2000"/>
                                        <p:tgtEl>
                                          <p:spTgt spid="76"/>
                                        </p:tgtEl>
                                      </p:cBhvr>
                                    </p:animEffect>
                                  </p:childTnLst>
                                </p:cTn>
                              </p:par>
                            </p:childTnLst>
                          </p:cTn>
                        </p:par>
                        <p:par>
                          <p:cTn id="8" fill="hold">
                            <p:stCondLst>
                              <p:cond delay="2000"/>
                            </p:stCondLst>
                            <p:childTnLst>
                              <p:par>
                                <p:cTn id="9" presetID="1" presetClass="entr" presetSubtype="0" fill="hold" nodeType="after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7"/>
                                        </p:tgtEl>
                                        <p:attrNameLst>
                                          <p:attrName>style.visibility</p:attrName>
                                        </p:attrNameLst>
                                      </p:cBhvr>
                                      <p:to>
                                        <p:strVal val="visible"/>
                                      </p:to>
                                    </p:set>
                                    <p:animEffect transition="in" filter="fade">
                                      <p:cBhvr>
                                        <p:cTn id="15" dur="2000"/>
                                        <p:tgtEl>
                                          <p:spTgt spid="77"/>
                                        </p:tgtEl>
                                      </p:cBhvr>
                                    </p:animEffec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0"/>
                                          </p:stCondLst>
                                        </p:cTn>
                                        <p:tgtEl>
                                          <p:spTgt spid="9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fade">
                                      <p:cBhvr>
                                        <p:cTn id="23" dur="2000"/>
                                        <p:tgtEl>
                                          <p:spTgt spid="78"/>
                                        </p:tgtEl>
                                      </p:cBhvr>
                                    </p:animEffect>
                                  </p:childTnLst>
                                </p:cTn>
                              </p:par>
                            </p:childTnLst>
                          </p:cTn>
                        </p:par>
                        <p:par>
                          <p:cTn id="24" fill="hold">
                            <p:stCondLst>
                              <p:cond delay="2000"/>
                            </p:stCondLst>
                            <p:childTnLst>
                              <p:par>
                                <p:cTn id="25" presetID="1" presetClass="entr" presetSubtype="0" fill="hold" nodeType="afterEffect">
                                  <p:stCondLst>
                                    <p:cond delay="0"/>
                                  </p:stCondLst>
                                  <p:childTnLst>
                                    <p:set>
                                      <p:cBhvr>
                                        <p:cTn id="26" dur="1" fill="hold">
                                          <p:stCondLst>
                                            <p:cond delay="0"/>
                                          </p:stCondLst>
                                        </p:cTn>
                                        <p:tgtEl>
                                          <p:spTgt spid="9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9"/>
                                        </p:tgtEl>
                                        <p:attrNameLst>
                                          <p:attrName>style.visibility</p:attrName>
                                        </p:attrNameLst>
                                      </p:cBhvr>
                                      <p:to>
                                        <p:strVal val="visible"/>
                                      </p:to>
                                    </p:set>
                                    <p:animEffect transition="in" filter="fade">
                                      <p:cBhvr>
                                        <p:cTn id="31" dur="2000"/>
                                        <p:tgtEl>
                                          <p:spTgt spid="79"/>
                                        </p:tgtEl>
                                      </p:cBhvr>
                                    </p:animEffect>
                                  </p:childTnLst>
                                </p:cTn>
                              </p:par>
                            </p:childTnLst>
                          </p:cTn>
                        </p:par>
                        <p:par>
                          <p:cTn id="32" fill="hold">
                            <p:stCondLst>
                              <p:cond delay="2000"/>
                            </p:stCondLst>
                            <p:childTnLst>
                              <p:par>
                                <p:cTn id="33" presetID="1" presetClass="entr" presetSubtype="0" fill="hold" nodeType="afterEffect">
                                  <p:stCondLst>
                                    <p:cond delay="0"/>
                                  </p:stCondLst>
                                  <p:childTnLst>
                                    <p:set>
                                      <p:cBhvr>
                                        <p:cTn id="34" dur="1" fill="hold">
                                          <p:stCondLst>
                                            <p:cond delay="0"/>
                                          </p:stCondLst>
                                        </p:cTn>
                                        <p:tgtEl>
                                          <p:spTgt spid="9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80"/>
                                        </p:tgtEl>
                                        <p:attrNameLst>
                                          <p:attrName>style.visibility</p:attrName>
                                        </p:attrNameLst>
                                      </p:cBhvr>
                                      <p:to>
                                        <p:strVal val="visible"/>
                                      </p:to>
                                    </p:set>
                                    <p:animEffect transition="in" filter="fade">
                                      <p:cBhvr>
                                        <p:cTn id="39" dur="2000"/>
                                        <p:tgtEl>
                                          <p:spTgt spid="80"/>
                                        </p:tgtEl>
                                      </p:cBhvr>
                                    </p:animEffect>
                                  </p:childTnLst>
                                </p:cTn>
                              </p:par>
                            </p:childTnLst>
                          </p:cTn>
                        </p:par>
                        <p:par>
                          <p:cTn id="40" fill="hold">
                            <p:stCondLst>
                              <p:cond delay="2000"/>
                            </p:stCondLst>
                            <p:childTnLst>
                              <p:par>
                                <p:cTn id="41" presetID="1" presetClass="entr" presetSubtype="0" fill="hold" nodeType="afterEffect">
                                  <p:stCondLst>
                                    <p:cond delay="0"/>
                                  </p:stCondLst>
                                  <p:childTnLst>
                                    <p:set>
                                      <p:cBhvr>
                                        <p:cTn id="42" dur="1" fill="hold">
                                          <p:stCondLst>
                                            <p:cond delay="0"/>
                                          </p:stCondLst>
                                        </p:cTn>
                                        <p:tgtEl>
                                          <p:spTgt spid="9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1"/>
                                        </p:tgtEl>
                                        <p:attrNameLst>
                                          <p:attrName>style.visibility</p:attrName>
                                        </p:attrNameLst>
                                      </p:cBhvr>
                                      <p:to>
                                        <p:strVal val="visible"/>
                                      </p:to>
                                    </p:set>
                                    <p:animEffect transition="in" filter="fade">
                                      <p:cBhvr>
                                        <p:cTn id="47" dur="2000"/>
                                        <p:tgtEl>
                                          <p:spTgt spid="81"/>
                                        </p:tgtEl>
                                      </p:cBhvr>
                                    </p:animEffect>
                                  </p:childTnLst>
                                </p:cTn>
                              </p:par>
                            </p:childTnLst>
                          </p:cTn>
                        </p:par>
                        <p:par>
                          <p:cTn id="48" fill="hold">
                            <p:stCondLst>
                              <p:cond delay="2000"/>
                            </p:stCondLst>
                            <p:childTnLst>
                              <p:par>
                                <p:cTn id="49" presetID="1" presetClass="entr" presetSubtype="0" fill="hold" nodeType="afterEffect">
                                  <p:stCondLst>
                                    <p:cond delay="0"/>
                                  </p:stCondLst>
                                  <p:childTnLst>
                                    <p:set>
                                      <p:cBhvr>
                                        <p:cTn id="50"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P spid="78" grpId="0"/>
      <p:bldP spid="79" grpId="0"/>
      <p:bldP spid="80" grpId="0"/>
      <p:bldP spid="81" grpId="0"/>
    </p:bldLst>
  </p:timing>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degree2</Template>
  <TotalTime>481</TotalTime>
  <Words>2119</Words>
  <Application>Microsoft Office PowerPoint</Application>
  <PresentationFormat>Widescreen</PresentationFormat>
  <Paragraphs>339</Paragraphs>
  <Slides>43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Calibri</vt:lpstr>
      <vt:lpstr>Calibri Light</vt:lpstr>
      <vt:lpstr>EuroStyle</vt:lpstr>
      <vt:lpstr>Quantify</vt:lpstr>
      <vt:lpstr>Quantum</vt:lpstr>
      <vt:lpstr>degree2</vt:lpstr>
      <vt:lpstr>Week 1 – Day 1</vt:lpstr>
      <vt:lpstr>PowerPoint Presentation</vt:lpstr>
      <vt:lpstr>Syllabus – Week 1</vt:lpstr>
      <vt:lpstr>Week 1 - Monday</vt:lpstr>
      <vt:lpstr>Foundations of cyber security</vt:lpstr>
      <vt:lpstr>Foundations</vt:lpstr>
      <vt:lpstr>Foundations</vt:lpstr>
      <vt:lpstr>Significance</vt:lpstr>
      <vt:lpstr>PowerPoint Presentation</vt:lpstr>
      <vt:lpstr>Concepts</vt:lpstr>
      <vt:lpstr>PowerPoint Presentation</vt:lpstr>
      <vt:lpstr>Identify Threats</vt:lpstr>
      <vt:lpstr>Protect Information</vt:lpstr>
      <vt:lpstr>Detect Attacks and Intrusions</vt:lpstr>
      <vt:lpstr>Respond to Attacks and Intrusions</vt:lpstr>
      <vt:lpstr>Recover database and information security and rebuild defences against intrusion</vt:lpstr>
      <vt:lpstr>Concepts</vt:lpstr>
      <vt:lpstr>Confidentiality</vt:lpstr>
      <vt:lpstr>PowerPoint Presentation</vt:lpstr>
      <vt:lpstr>Confidentiality Concepts</vt:lpstr>
      <vt:lpstr>Integrity</vt:lpstr>
      <vt:lpstr>Integrity</vt:lpstr>
      <vt:lpstr>Availability</vt:lpstr>
      <vt:lpstr>Availability</vt:lpstr>
      <vt:lpstr>Threats</vt:lpstr>
      <vt:lpstr>Threats</vt:lpstr>
      <vt:lpstr>PowerPoint Presentation</vt:lpstr>
      <vt:lpstr>Vulnerabilities</vt:lpstr>
      <vt:lpstr>Vulnerabilities</vt:lpstr>
      <vt:lpstr>PowerPoint Presentation</vt:lpstr>
      <vt:lpstr>Assurance</vt:lpstr>
      <vt:lpstr>Application of cyber security concepts to IT infrastructure </vt:lpstr>
      <vt:lpstr>Hazard</vt:lpstr>
      <vt:lpstr>Vulnerability</vt:lpstr>
      <vt:lpstr>Categories of Vulnerabilities</vt:lpstr>
      <vt:lpstr>Risk</vt:lpstr>
      <vt:lpstr>Concepts of the Risk and its Analysis</vt:lpstr>
      <vt:lpstr>Threat, Hazard and Vulnerability Relationship</vt:lpstr>
      <vt:lpstr>Asymmetric Attacks</vt:lpstr>
      <vt:lpstr>Prevention</vt:lpstr>
      <vt:lpstr>Features</vt:lpstr>
      <vt:lpstr>Examples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Leonard Shand</dc:creator>
  <cp:lastModifiedBy>Leonard Shand</cp:lastModifiedBy>
  <cp:revision>16</cp:revision>
  <dcterms:created xsi:type="dcterms:W3CDTF">2021-01-18T11:18:24Z</dcterms:created>
  <dcterms:modified xsi:type="dcterms:W3CDTF">2021-02-08T13:00:43Z</dcterms:modified>
</cp:coreProperties>
</file>