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1" r:id="rId1"/>
  </p:sldMasterIdLst>
  <p:notesMasterIdLst>
    <p:notesMasterId r:id="rId15"/>
  </p:notesMasterIdLst>
  <p:sldIdLst>
    <p:sldId id="288" r:id="rId2"/>
    <p:sldId id="277" r:id="rId3"/>
    <p:sldId id="293" r:id="rId4"/>
    <p:sldId id="319" r:id="rId5"/>
    <p:sldId id="321" r:id="rId6"/>
    <p:sldId id="320" r:id="rId7"/>
    <p:sldId id="322" r:id="rId8"/>
    <p:sldId id="323" r:id="rId9"/>
    <p:sldId id="325" r:id="rId10"/>
    <p:sldId id="324" r:id="rId11"/>
    <p:sldId id="327" r:id="rId12"/>
    <p:sldId id="326" r:id="rId13"/>
    <p:sldId id="328" r:id="rId14"/>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99"/>
    <a:srgbClr val="CCFF66"/>
    <a:srgbClr val="66FF33"/>
    <a:srgbClr val="FFFF99"/>
    <a:srgbClr val="FFFFCC"/>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3" autoAdjust="0"/>
    <p:restoredTop sz="94658"/>
  </p:normalViewPr>
  <p:slideViewPr>
    <p:cSldViewPr>
      <p:cViewPr varScale="1">
        <p:scale>
          <a:sx n="108" d="100"/>
          <a:sy n="108" d="100"/>
        </p:scale>
        <p:origin x="20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smtClean="0"/>
            </a:lvl1pPr>
          </a:lstStyle>
          <a:p>
            <a:pPr>
              <a:defRPr/>
            </a:pPr>
            <a:endParaRPr lang="en-GB"/>
          </a:p>
        </p:txBody>
      </p:sp>
      <p:sp>
        <p:nvSpPr>
          <p:cNvPr id="399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endParaRPr lang="en-GB"/>
          </a:p>
        </p:txBody>
      </p:sp>
      <p:sp>
        <p:nvSpPr>
          <p:cNvPr id="4198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smtClean="0"/>
            </a:lvl1pPr>
          </a:lstStyle>
          <a:p>
            <a:pPr>
              <a:defRPr/>
            </a:pPr>
            <a:endParaRPr lang="en-GB"/>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smtClean="0"/>
            </a:lvl1pPr>
          </a:lstStyle>
          <a:p>
            <a:pPr>
              <a:defRPr/>
            </a:pPr>
            <a:fld id="{8F7A0705-412B-406A-B3BF-59006D38D984}" type="slidenum">
              <a:rPr lang="en-GB"/>
              <a:pPr>
                <a:defRPr/>
              </a:pPr>
              <a:t>‹#›</a:t>
            </a:fld>
            <a:endParaRPr lang="en-GB"/>
          </a:p>
        </p:txBody>
      </p:sp>
    </p:spTree>
    <p:extLst>
      <p:ext uri="{BB962C8B-B14F-4D97-AF65-F5344CB8AC3E}">
        <p14:creationId xmlns:p14="http://schemas.microsoft.com/office/powerpoint/2010/main" val="623820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AAB0955-A887-4514-BDE6-F832415B8187}"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3393531-4747-4EBC-9065-D35BA0CDA0A5}"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694D76-8F9E-4112-9954-D7C4EC1B2789}"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D9D7865-A69C-4118-B739-A10D390E9793}"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4FC63C0-B335-47C7-9D8A-3A3D061F688B}"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77E036F-20AF-49FC-A9B3-995F64F48514}"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DB7EAB8-152F-4DC6-9F26-E51B6E97DCA5}"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E1BE71F-A3CD-4742-83A2-B7D657C72F6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C0DC426B-0C55-4ED1-B823-B0225EFFAA55}"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FA39044-D88A-4791-95A7-43461713CBA3}"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06D403A7-5F3F-4B60-B75B-3A6469CB4002}"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15FD1-C2CD-4481-B3D7-BC602B77E70E}" type="slidenum">
              <a:rPr lang="en-GB" smtClean="0"/>
              <a:pPr>
                <a:defRPr/>
              </a:pPr>
              <a:t>‹#›</a:t>
            </a:fld>
            <a:endParaRPr lang="en-GB"/>
          </a:p>
        </p:txBody>
      </p:sp>
    </p:spTree>
    <p:extLst>
      <p:ext uri="{BB962C8B-B14F-4D97-AF65-F5344CB8AC3E}">
        <p14:creationId xmlns:p14="http://schemas.microsoft.com/office/powerpoint/2010/main" val="1451378245"/>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normAutofit/>
          </a:bodyPr>
          <a:lstStyle/>
          <a:p>
            <a:pPr fontAlgn="auto">
              <a:spcAft>
                <a:spcPts val="0"/>
              </a:spcAft>
              <a:defRPr/>
            </a:pPr>
            <a:r>
              <a:rPr lang="en-GB" dirty="0" smtClean="0">
                <a:solidFill>
                  <a:schemeClr val="tx2">
                    <a:satMod val="130000"/>
                  </a:schemeClr>
                </a:solidFill>
              </a:rPr>
              <a:t>IT Technical Support</a:t>
            </a:r>
            <a:r>
              <a:rPr lang="en-GB" dirty="0">
                <a:solidFill>
                  <a:schemeClr val="tx2">
                    <a:satMod val="130000"/>
                  </a:schemeClr>
                </a:solidFill>
              </a:rPr>
              <a:t/>
            </a:r>
            <a:br>
              <a:rPr lang="en-GB" dirty="0">
                <a:solidFill>
                  <a:schemeClr val="tx2">
                    <a:satMod val="130000"/>
                  </a:schemeClr>
                </a:solidFill>
              </a:rPr>
            </a:br>
            <a:r>
              <a:rPr lang="en-GB" sz="2200" dirty="0">
                <a:solidFill>
                  <a:schemeClr val="tx2">
                    <a:satMod val="130000"/>
                  </a:schemeClr>
                </a:solidFill>
              </a:rPr>
              <a:t>BTEC Unit </a:t>
            </a:r>
            <a:r>
              <a:rPr lang="en-GB" sz="2200" dirty="0" smtClean="0">
                <a:solidFill>
                  <a:schemeClr val="tx2">
                    <a:satMod val="130000"/>
                  </a:schemeClr>
                </a:solidFill>
              </a:rPr>
              <a:t>28</a:t>
            </a:r>
            <a:endParaRPr lang="en-GB" sz="2200" dirty="0">
              <a:solidFill>
                <a:schemeClr val="tx2">
                  <a:satMod val="130000"/>
                </a:schemeClr>
              </a:solidFill>
            </a:endParaRPr>
          </a:p>
        </p:txBody>
      </p:sp>
      <p:sp>
        <p:nvSpPr>
          <p:cNvPr id="59395" name="Rectangle 3"/>
          <p:cNvSpPr>
            <a:spLocks noGrp="1" noChangeArrowheads="1"/>
          </p:cNvSpPr>
          <p:nvPr>
            <p:ph type="subTitle" idx="1"/>
          </p:nvPr>
        </p:nvSpPr>
        <p:spPr>
          <a:xfrm>
            <a:off x="1115616" y="4221088"/>
            <a:ext cx="7407275" cy="1752600"/>
          </a:xfrm>
        </p:spPr>
        <p:txBody>
          <a:bodyPr>
            <a:normAutofit/>
          </a:bodyPr>
          <a:lstStyle/>
          <a:p>
            <a:pPr fontAlgn="auto">
              <a:lnSpc>
                <a:spcPct val="80000"/>
              </a:lnSpc>
              <a:spcAft>
                <a:spcPts val="0"/>
              </a:spcAft>
              <a:buFont typeface="Wingdings 2"/>
              <a:buNone/>
              <a:defRPr/>
            </a:pPr>
            <a:r>
              <a:rPr lang="en-GB" sz="3500" dirty="0" smtClean="0"/>
              <a:t>Sourcing Technical Information</a:t>
            </a:r>
            <a:endParaRPr lang="en-GB" sz="3500" dirty="0"/>
          </a:p>
          <a:p>
            <a:pPr fontAlgn="auto">
              <a:lnSpc>
                <a:spcPct val="80000"/>
              </a:lnSpc>
              <a:spcAft>
                <a:spcPts val="0"/>
              </a:spcAft>
              <a:buFont typeface="Wingdings 2"/>
              <a:buNone/>
              <a:defRPr/>
            </a:pPr>
            <a:endParaRPr lang="en-GB" dirty="0"/>
          </a:p>
          <a:p>
            <a:pPr algn="r" fontAlgn="auto">
              <a:lnSpc>
                <a:spcPct val="80000"/>
              </a:lnSpc>
              <a:spcAft>
                <a:spcPts val="0"/>
              </a:spcAft>
              <a:buFont typeface="Wingdings 2"/>
              <a:buNone/>
              <a:defRPr/>
            </a:pPr>
            <a:r>
              <a:rPr lang="en-GB" dirty="0"/>
              <a:t>			</a:t>
            </a:r>
            <a:endParaRPr lang="en-GB" sz="1200" dirty="0"/>
          </a:p>
        </p:txBody>
      </p:sp>
      <p:sp>
        <p:nvSpPr>
          <p:cNvPr id="9220" name="Text Box 4"/>
          <p:cNvSpPr txBox="1">
            <a:spLocks noChangeArrowheads="1"/>
          </p:cNvSpPr>
          <p:nvPr/>
        </p:nvSpPr>
        <p:spPr bwMode="auto">
          <a:xfrm>
            <a:off x="34925" y="44450"/>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88CD6D-F57F-4570-B932-0CB867E9036C}" type="datetime4">
              <a:rPr lang="en-GB"/>
              <a:pPr eaLnBrk="1" hangingPunct="1"/>
              <a:t>24 May 2018</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US" dirty="0"/>
              <a:t>R</a:t>
            </a:r>
            <a:r>
              <a:rPr lang="en-US" dirty="0" smtClean="0"/>
              <a:t>eliability of different types of </a:t>
            </a:r>
            <a:r>
              <a:rPr lang="en-US" dirty="0" smtClean="0"/>
              <a:t>information</a:t>
            </a:r>
            <a:endParaRPr lang="en-GB" dirty="0"/>
          </a:p>
        </p:txBody>
      </p:sp>
      <p:sp>
        <p:nvSpPr>
          <p:cNvPr id="11267" name="Rectangle 3"/>
          <p:cNvSpPr>
            <a:spLocks noGrp="1" noChangeArrowheads="1"/>
          </p:cNvSpPr>
          <p:nvPr>
            <p:ph idx="1"/>
          </p:nvPr>
        </p:nvSpPr>
        <p:spPr/>
        <p:txBody>
          <a:bodyPr>
            <a:normAutofit/>
          </a:bodyPr>
          <a:lstStyle/>
          <a:p>
            <a:pPr marL="628650" indent="-457200"/>
            <a:r>
              <a:rPr lang="en-US" dirty="0" smtClean="0"/>
              <a:t>Applies to versions/hardware in use?</a:t>
            </a:r>
          </a:p>
          <a:p>
            <a:pPr marL="628650" indent="-457200"/>
            <a:r>
              <a:rPr lang="en-US" dirty="0" smtClean="0"/>
              <a:t>Current?</a:t>
            </a:r>
          </a:p>
          <a:p>
            <a:pPr marL="628650" indent="-457200"/>
            <a:r>
              <a:rPr lang="en-US" dirty="0" smtClean="0"/>
              <a:t>Matches fault scenario?</a:t>
            </a:r>
            <a:endParaRPr lang="en-US" dirty="0"/>
          </a:p>
          <a:p>
            <a:pPr marL="628650" indent="-457200"/>
            <a:r>
              <a:rPr lang="en-US" dirty="0" smtClean="0"/>
              <a:t>Source?</a:t>
            </a:r>
          </a:p>
          <a:p>
            <a:pPr marL="971550" lvl="1" indent="-457200"/>
            <a:r>
              <a:rPr lang="en-US" dirty="0" smtClean="0"/>
              <a:t>Manufacturer</a:t>
            </a:r>
          </a:p>
          <a:p>
            <a:pPr marL="971550" lvl="1" indent="-457200"/>
            <a:r>
              <a:rPr lang="en-US" dirty="0" smtClean="0"/>
              <a:t>Industry expert</a:t>
            </a:r>
          </a:p>
          <a:p>
            <a:pPr marL="971550" lvl="1" indent="-457200"/>
            <a:r>
              <a:rPr lang="en-US" dirty="0" smtClean="0"/>
              <a:t>Unknown</a:t>
            </a:r>
          </a:p>
          <a:p>
            <a:pPr marL="971550" lvl="1" indent="-457200"/>
            <a:r>
              <a:rPr lang="en-US" dirty="0" smtClean="0"/>
              <a:t>Colleague?</a:t>
            </a:r>
          </a:p>
          <a:p>
            <a:pPr marL="628650" indent="-457200"/>
            <a:r>
              <a:rPr lang="en-US" dirty="0" smtClean="0"/>
              <a:t>Positive comments?</a:t>
            </a:r>
          </a:p>
        </p:txBody>
      </p:sp>
    </p:spTree>
    <p:extLst>
      <p:ext uri="{BB962C8B-B14F-4D97-AF65-F5344CB8AC3E}">
        <p14:creationId xmlns:p14="http://schemas.microsoft.com/office/powerpoint/2010/main" val="2130448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26335" y="404664"/>
            <a:ext cx="7886700" cy="1325563"/>
          </a:xfrm>
        </p:spPr>
        <p:txBody>
          <a:bodyPr>
            <a:normAutofit/>
          </a:bodyPr>
          <a:lstStyle/>
          <a:p>
            <a:r>
              <a:rPr lang="en-US" dirty="0" smtClean="0"/>
              <a:t>List of issues</a:t>
            </a:r>
            <a:br>
              <a:rPr lang="en-US" dirty="0" smtClean="0"/>
            </a:br>
            <a:endParaRPr lang="en-GB" dirty="0"/>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1464942306"/>
              </p:ext>
            </p:extLst>
          </p:nvPr>
        </p:nvGraphicFramePr>
        <p:xfrm>
          <a:off x="628650" y="1124752"/>
          <a:ext cx="3943350" cy="5256568"/>
        </p:xfrm>
        <a:graphic>
          <a:graphicData uri="http://schemas.openxmlformats.org/drawingml/2006/table">
            <a:tbl>
              <a:tblPr firstRow="1" firstCol="1" bandRow="1">
                <a:tableStyleId>{B301B821-A1FF-4177-AEE7-76D212191A09}</a:tableStyleId>
              </a:tblPr>
              <a:tblGrid>
                <a:gridCol w="630982"/>
                <a:gridCol w="3312368"/>
              </a:tblGrid>
              <a:tr h="292989">
                <a:tc>
                  <a:txBody>
                    <a:bodyPr/>
                    <a:lstStyle/>
                    <a:p>
                      <a:pPr marL="0" marR="0" algn="l">
                        <a:spcBef>
                          <a:spcPts val="0"/>
                        </a:spcBef>
                        <a:spcAft>
                          <a:spcPts val="0"/>
                        </a:spcAft>
                      </a:pPr>
                      <a:r>
                        <a:rPr lang="en-GB" sz="1100" dirty="0">
                          <a:effectLst/>
                        </a:rPr>
                        <a:t>Number</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Symptom</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screen went crazy</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2</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a:effectLst/>
                        </a:rPr>
                        <a:t>Ransomware has encrypted my data</a:t>
                      </a:r>
                      <a:endParaRPr lang="en-GB" sz="100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3</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get a blue screen when powering up</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4</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laptop has been stolen</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5</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How do I copy a small part of the screen?</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6</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How can I change my default music service?</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7</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My PC keeps dropping the Wi-Fi connection</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8</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How do I block popup adverts?</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9</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Everything is slow </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10</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Random updates are interrupting my work</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11</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get stuttering sound when playing music.</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12</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got a message saying a DLL was missing</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13</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documents keep getting saved as an ODT </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14</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can’t log in</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15</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accidentally deleted some files. I must get them back.</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16</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My PC is very slow to get going when I turn it on</a:t>
                      </a:r>
                      <a:endParaRPr lang="en-GB" sz="1100" dirty="0">
                        <a:effectLst/>
                        <a:latin typeface="Times New Roman" charset="0"/>
                        <a:ea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17</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The printer won’t work</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18</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computer is making a grinding noise.</a:t>
                      </a:r>
                      <a:endParaRPr lang="en-GB" sz="1000" dirty="0">
                        <a:solidFill>
                          <a:srgbClr val="454545"/>
                        </a:solidFill>
                        <a:effectLst/>
                        <a:latin typeface="Helvetica Neue" charset="0"/>
                        <a:ea typeface="Calibri" charset="0"/>
                        <a:cs typeface="Times New Roman" charset="0"/>
                      </a:endParaRPr>
                    </a:p>
                  </a:txBody>
                  <a:tcPr marL="42748" marR="42748" marT="0" marB="0"/>
                </a:tc>
              </a:tr>
              <a:tr h="261241">
                <a:tc>
                  <a:txBody>
                    <a:bodyPr/>
                    <a:lstStyle/>
                    <a:p>
                      <a:pPr marL="0" marR="0" algn="l">
                        <a:spcBef>
                          <a:spcPts val="0"/>
                        </a:spcBef>
                        <a:spcAft>
                          <a:spcPts val="0"/>
                        </a:spcAft>
                      </a:pPr>
                      <a:r>
                        <a:rPr lang="en-GB" sz="1100" dirty="0">
                          <a:effectLst/>
                        </a:rPr>
                        <a:t>19</a:t>
                      </a:r>
                      <a:endParaRPr lang="en-GB" sz="10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PC just froze</a:t>
                      </a:r>
                      <a:endParaRPr lang="en-GB" sz="1000" dirty="0">
                        <a:solidFill>
                          <a:srgbClr val="454545"/>
                        </a:solidFill>
                        <a:effectLst/>
                        <a:latin typeface="Helvetica Neue" charset="0"/>
                        <a:ea typeface="Calibri" charset="0"/>
                        <a:cs typeface="Times New Roman" charset="0"/>
                      </a:endParaRPr>
                    </a:p>
                  </a:txBody>
                  <a:tcPr marL="42748" marR="42748" marT="0" marB="0"/>
                </a:tc>
              </a:tr>
            </a:tbl>
          </a:graphicData>
        </a:graphic>
      </p:graphicFrame>
      <p:graphicFrame>
        <p:nvGraphicFramePr>
          <p:cNvPr id="4" name="Content Placeholder 3"/>
          <p:cNvGraphicFramePr>
            <a:graphicFrameLocks noGrp="1"/>
          </p:cNvGraphicFramePr>
          <p:nvPr>
            <p:ph sz="half" idx="2"/>
            <p:extLst>
              <p:ext uri="{D42A27DB-BD31-4B8C-83A1-F6EECF244321}">
                <p14:modId xmlns:p14="http://schemas.microsoft.com/office/powerpoint/2010/main" val="1478734504"/>
              </p:ext>
            </p:extLst>
          </p:nvPr>
        </p:nvGraphicFramePr>
        <p:xfrm>
          <a:off x="4716016" y="1124756"/>
          <a:ext cx="3799334" cy="5460982"/>
        </p:xfrm>
        <a:graphic>
          <a:graphicData uri="http://schemas.openxmlformats.org/drawingml/2006/table">
            <a:tbl>
              <a:tblPr firstRow="1" bandRow="1">
                <a:tableStyleId>{B301B821-A1FF-4177-AEE7-76D212191A09}</a:tableStyleId>
              </a:tblPr>
              <a:tblGrid>
                <a:gridCol w="720080"/>
                <a:gridCol w="3079254"/>
              </a:tblGrid>
              <a:tr h="313780">
                <a:tc>
                  <a:txBody>
                    <a:bodyPr/>
                    <a:lstStyle/>
                    <a:p>
                      <a:pPr algn="l"/>
                      <a:r>
                        <a:rPr lang="en-GB" sz="1100" dirty="0" smtClean="0"/>
                        <a:t>Number</a:t>
                      </a:r>
                      <a:endParaRPr lang="en-GB" sz="1100" dirty="0"/>
                    </a:p>
                  </a:txBody>
                  <a:tcPr/>
                </a:tc>
                <a:tc>
                  <a:txBody>
                    <a:bodyPr/>
                    <a:lstStyle/>
                    <a:p>
                      <a:pPr algn="l"/>
                      <a:r>
                        <a:rPr lang="en-GB" sz="1100" dirty="0" smtClean="0"/>
                        <a:t>Symptom</a:t>
                      </a:r>
                      <a:endParaRPr lang="en-GB" sz="1100" dirty="0"/>
                    </a:p>
                  </a:txBody>
                  <a:tcPr/>
                </a:tc>
              </a:tr>
              <a:tr h="233072">
                <a:tc>
                  <a:txBody>
                    <a:bodyPr/>
                    <a:lstStyle/>
                    <a:p>
                      <a:pPr marL="0" marR="0" algn="l">
                        <a:spcBef>
                          <a:spcPts val="0"/>
                        </a:spcBef>
                        <a:spcAft>
                          <a:spcPts val="0"/>
                        </a:spcAft>
                      </a:pPr>
                      <a:r>
                        <a:rPr lang="en-GB" sz="1100" dirty="0">
                          <a:effectLst/>
                        </a:rPr>
                        <a:t>20</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computer won’t recognize my USB device.</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21</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computer shut down for no good reason.</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22</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can’t see these icons on my new high res screen</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23</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The internet is slow</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24</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I can’t play DVDs on Windows 10</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25</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Applications won’t install</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26</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How do I change the default browser?</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US" sz="1100" dirty="0">
                          <a:effectLst/>
                        </a:rPr>
                        <a:t>27</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The wrong application keeps opening my videos </a:t>
                      </a:r>
                      <a:endParaRPr lang="en-GB" sz="1100" dirty="0">
                        <a:effectLst/>
                        <a:latin typeface="Times New Roman" charset="0"/>
                        <a:ea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28</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GB" sz="1100" dirty="0">
                          <a:effectLst/>
                        </a:rPr>
                        <a:t>My application won’t work on Windows 10</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US" sz="1100" dirty="0">
                          <a:effectLst/>
                        </a:rPr>
                        <a:t>29</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There is no sound through my headphones</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30</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GB" sz="1100" dirty="0">
                          <a:effectLst/>
                        </a:rPr>
                        <a:t>My mouse doesn’t work</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GB" sz="1100" dirty="0">
                          <a:effectLst/>
                        </a:rPr>
                        <a:t>31</a:t>
                      </a:r>
                      <a:endParaRPr lang="en-GB" sz="1100" dirty="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US" sz="1100" dirty="0">
                          <a:effectLst/>
                        </a:rPr>
                        <a:t>The thing at the bottom of the screen has disappeared</a:t>
                      </a:r>
                      <a:endParaRPr lang="en-GB" sz="1100" dirty="0">
                        <a:effectLst/>
                        <a:latin typeface="Times New Roman" charset="0"/>
                        <a:ea typeface="Times New Roman" charset="0"/>
                      </a:endParaRPr>
                    </a:p>
                  </a:txBody>
                  <a:tcPr marL="42748" marR="42748" marT="0" marB="0"/>
                </a:tc>
              </a:tr>
              <a:tr h="233072">
                <a:tc>
                  <a:txBody>
                    <a:bodyPr/>
                    <a:lstStyle/>
                    <a:p>
                      <a:pPr marL="0" marR="0" algn="l">
                        <a:spcBef>
                          <a:spcPts val="0"/>
                        </a:spcBef>
                        <a:spcAft>
                          <a:spcPts val="0"/>
                        </a:spcAft>
                      </a:pPr>
                      <a:r>
                        <a:rPr lang="en-GB" sz="1100">
                          <a:effectLst/>
                        </a:rPr>
                        <a:t>32</a:t>
                      </a:r>
                      <a:endParaRPr lang="en-GB" sz="1100">
                        <a:solidFill>
                          <a:srgbClr val="454545"/>
                        </a:solidFill>
                        <a:effectLst/>
                        <a:latin typeface="Helvetica Neue" charset="0"/>
                        <a:ea typeface="Calibri" charset="0"/>
                        <a:cs typeface="Times New Roman" charset="0"/>
                      </a:endParaRPr>
                    </a:p>
                  </a:txBody>
                  <a:tcPr marL="42748" marR="42748" marT="0" marB="0"/>
                </a:tc>
                <a:tc>
                  <a:txBody>
                    <a:bodyPr/>
                    <a:lstStyle/>
                    <a:p>
                      <a:pPr marL="0" marR="0" algn="l">
                        <a:spcBef>
                          <a:spcPts val="0"/>
                        </a:spcBef>
                        <a:spcAft>
                          <a:spcPts val="0"/>
                        </a:spcAft>
                      </a:pPr>
                      <a:r>
                        <a:rPr lang="en-US" sz="1100" dirty="0">
                          <a:effectLst/>
                        </a:rPr>
                        <a:t>My laptop battery isn’t lasting very long</a:t>
                      </a:r>
                      <a:endParaRPr lang="en-GB" sz="1100" dirty="0">
                        <a:solidFill>
                          <a:srgbClr val="454545"/>
                        </a:solidFill>
                        <a:effectLst/>
                        <a:latin typeface="Helvetica Neue" charset="0"/>
                        <a:ea typeface="Calibri" charset="0"/>
                        <a:cs typeface="Times New Roman" charset="0"/>
                      </a:endParaRPr>
                    </a:p>
                  </a:txBody>
                  <a:tcPr marL="42748" marR="42748" marT="0" marB="0"/>
                </a:tc>
              </a:tr>
              <a:tr h="233072">
                <a:tc>
                  <a:txBody>
                    <a:bodyPr/>
                    <a:lstStyle/>
                    <a:p>
                      <a:pPr marL="0" marR="0" algn="l">
                        <a:spcBef>
                          <a:spcPts val="0"/>
                        </a:spcBef>
                        <a:spcAft>
                          <a:spcPts val="0"/>
                        </a:spcAft>
                      </a:pPr>
                      <a:r>
                        <a:rPr lang="en-US" sz="1100" dirty="0">
                          <a:effectLst/>
                        </a:rPr>
                        <a:t>33</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How do I stop Microsoft getting information from me?</a:t>
                      </a:r>
                      <a:endParaRPr lang="en-GB" sz="1100" dirty="0">
                        <a:effectLst/>
                        <a:latin typeface="Times New Roman" charset="0"/>
                        <a:ea typeface="Times New Roman" charset="0"/>
                      </a:endParaRPr>
                    </a:p>
                  </a:txBody>
                  <a:tcPr marL="42748" marR="42748" marT="0" marB="0"/>
                </a:tc>
              </a:tr>
              <a:tr h="392225">
                <a:tc>
                  <a:txBody>
                    <a:bodyPr/>
                    <a:lstStyle/>
                    <a:p>
                      <a:pPr marL="0" marR="0" algn="l">
                        <a:spcBef>
                          <a:spcPts val="0"/>
                        </a:spcBef>
                        <a:spcAft>
                          <a:spcPts val="0"/>
                        </a:spcAft>
                      </a:pPr>
                      <a:r>
                        <a:rPr lang="en-US" sz="1100" dirty="0">
                          <a:effectLst/>
                        </a:rPr>
                        <a:t>34</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I deleted a file by accident on my PC and I can’t find it on my backup drive now.  </a:t>
                      </a:r>
                      <a:endParaRPr lang="en-GB" sz="1100" dirty="0">
                        <a:effectLst/>
                        <a:latin typeface="Times New Roman" charset="0"/>
                        <a:ea typeface="Times New Roman" charset="0"/>
                      </a:endParaRPr>
                    </a:p>
                  </a:txBody>
                  <a:tcPr marL="42748" marR="42748" marT="0" marB="0"/>
                </a:tc>
              </a:tr>
              <a:tr h="233072">
                <a:tc>
                  <a:txBody>
                    <a:bodyPr/>
                    <a:lstStyle/>
                    <a:p>
                      <a:pPr marL="0" marR="0" algn="l">
                        <a:spcBef>
                          <a:spcPts val="0"/>
                        </a:spcBef>
                        <a:spcAft>
                          <a:spcPts val="0"/>
                        </a:spcAft>
                      </a:pPr>
                      <a:r>
                        <a:rPr lang="en-US" sz="1100" dirty="0">
                          <a:effectLst/>
                        </a:rPr>
                        <a:t>35</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My Mac won’t shut down</a:t>
                      </a:r>
                      <a:endParaRPr lang="en-GB" sz="1100" dirty="0">
                        <a:effectLst/>
                        <a:latin typeface="Times New Roman" charset="0"/>
                        <a:ea typeface="Times New Roman" charset="0"/>
                      </a:endParaRPr>
                    </a:p>
                  </a:txBody>
                  <a:tcPr marL="42748" marR="42748" marT="0" marB="0"/>
                </a:tc>
              </a:tr>
              <a:tr h="233072">
                <a:tc>
                  <a:txBody>
                    <a:bodyPr/>
                    <a:lstStyle/>
                    <a:p>
                      <a:pPr marL="0" marR="0" algn="l">
                        <a:spcBef>
                          <a:spcPts val="0"/>
                        </a:spcBef>
                        <a:spcAft>
                          <a:spcPts val="0"/>
                        </a:spcAft>
                      </a:pPr>
                      <a:r>
                        <a:rPr lang="en-US" sz="1100" dirty="0">
                          <a:effectLst/>
                        </a:rPr>
                        <a:t>36</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My Mac has frozen</a:t>
                      </a:r>
                      <a:endParaRPr lang="en-GB" sz="1100" dirty="0">
                        <a:effectLst/>
                        <a:latin typeface="Times New Roman" charset="0"/>
                        <a:ea typeface="Times New Roman" charset="0"/>
                      </a:endParaRPr>
                    </a:p>
                  </a:txBody>
                  <a:tcPr marL="42748" marR="42748" marT="0" marB="0"/>
                </a:tc>
              </a:tr>
              <a:tr h="392225">
                <a:tc>
                  <a:txBody>
                    <a:bodyPr/>
                    <a:lstStyle/>
                    <a:p>
                      <a:pPr marL="0" marR="0" algn="l">
                        <a:spcBef>
                          <a:spcPts val="0"/>
                        </a:spcBef>
                        <a:spcAft>
                          <a:spcPts val="0"/>
                        </a:spcAft>
                      </a:pPr>
                      <a:r>
                        <a:rPr lang="en-US" sz="1100">
                          <a:effectLst/>
                        </a:rPr>
                        <a:t>37</a:t>
                      </a:r>
                      <a:endParaRPr lang="en-GB" sz="110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JPEGs open in preview on my Mac. I want them to open in Photoshop</a:t>
                      </a:r>
                      <a:endParaRPr lang="en-GB" sz="1100" dirty="0">
                        <a:effectLst/>
                        <a:latin typeface="Times New Roman" charset="0"/>
                        <a:ea typeface="Times New Roman" charset="0"/>
                      </a:endParaRPr>
                    </a:p>
                  </a:txBody>
                  <a:tcPr marL="42748" marR="42748" marT="0" marB="0"/>
                </a:tc>
              </a:tr>
              <a:tr h="233072">
                <a:tc>
                  <a:txBody>
                    <a:bodyPr/>
                    <a:lstStyle/>
                    <a:p>
                      <a:pPr marL="0" marR="0" algn="l">
                        <a:spcBef>
                          <a:spcPts val="0"/>
                        </a:spcBef>
                        <a:spcAft>
                          <a:spcPts val="0"/>
                        </a:spcAft>
                      </a:pPr>
                      <a:r>
                        <a:rPr lang="en-US" sz="1100">
                          <a:effectLst/>
                        </a:rPr>
                        <a:t>38</a:t>
                      </a:r>
                      <a:endParaRPr lang="en-GB" sz="110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I can’t access my files on the server</a:t>
                      </a:r>
                      <a:endParaRPr lang="en-GB" sz="1100" dirty="0">
                        <a:effectLst/>
                        <a:latin typeface="Times New Roman" charset="0"/>
                        <a:ea typeface="Times New Roman" charset="0"/>
                      </a:endParaRPr>
                    </a:p>
                  </a:txBody>
                  <a:tcPr marL="42748" marR="42748" marT="0" marB="0"/>
                </a:tc>
              </a:tr>
              <a:tr h="196112">
                <a:tc>
                  <a:txBody>
                    <a:bodyPr/>
                    <a:lstStyle/>
                    <a:p>
                      <a:pPr marL="0" marR="0" algn="l">
                        <a:spcBef>
                          <a:spcPts val="0"/>
                        </a:spcBef>
                        <a:spcAft>
                          <a:spcPts val="0"/>
                        </a:spcAft>
                      </a:pPr>
                      <a:r>
                        <a:rPr lang="en-US" sz="1100" dirty="0">
                          <a:effectLst/>
                        </a:rPr>
                        <a:t>39</a:t>
                      </a:r>
                      <a:endParaRPr lang="en-GB" sz="1100" dirty="0">
                        <a:effectLst/>
                        <a:latin typeface="Times New Roman" charset="0"/>
                        <a:ea typeface="Times New Roman" charset="0"/>
                      </a:endParaRPr>
                    </a:p>
                  </a:txBody>
                  <a:tcPr marL="42748" marR="42748" marT="0" marB="0"/>
                </a:tc>
                <a:tc>
                  <a:txBody>
                    <a:bodyPr/>
                    <a:lstStyle/>
                    <a:p>
                      <a:pPr marL="0" marR="0" algn="l">
                        <a:spcBef>
                          <a:spcPts val="0"/>
                        </a:spcBef>
                        <a:spcAft>
                          <a:spcPts val="0"/>
                        </a:spcAft>
                      </a:pPr>
                      <a:r>
                        <a:rPr lang="en-US" sz="1100" dirty="0">
                          <a:effectLst/>
                        </a:rPr>
                        <a:t>Solitaire has disappeared</a:t>
                      </a:r>
                      <a:endParaRPr lang="en-GB" sz="1100" dirty="0">
                        <a:effectLst/>
                        <a:latin typeface="Times New Roman" charset="0"/>
                        <a:ea typeface="Times New Roman" charset="0"/>
                      </a:endParaRPr>
                    </a:p>
                  </a:txBody>
                  <a:tcPr marL="42748" marR="42748" marT="0" marB="0"/>
                </a:tc>
              </a:tr>
            </a:tbl>
          </a:graphicData>
        </a:graphic>
      </p:graphicFrame>
    </p:spTree>
    <p:extLst>
      <p:ext uri="{BB962C8B-B14F-4D97-AF65-F5344CB8AC3E}">
        <p14:creationId xmlns:p14="http://schemas.microsoft.com/office/powerpoint/2010/main" val="7917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US" dirty="0" smtClean="0"/>
              <a:t>Assignment </a:t>
            </a:r>
            <a:r>
              <a:rPr lang="en-US" dirty="0" smtClean="0"/>
              <a:t>2</a:t>
            </a:r>
            <a:endParaRPr lang="en-GB" dirty="0"/>
          </a:p>
        </p:txBody>
      </p:sp>
      <p:sp>
        <p:nvSpPr>
          <p:cNvPr id="11267" name="Rectangle 3"/>
          <p:cNvSpPr>
            <a:spLocks noGrp="1" noChangeArrowheads="1"/>
          </p:cNvSpPr>
          <p:nvPr>
            <p:ph idx="1"/>
          </p:nvPr>
        </p:nvSpPr>
        <p:spPr/>
        <p:txBody>
          <a:bodyPr>
            <a:normAutofit fontScale="77500" lnSpcReduction="20000"/>
          </a:bodyPr>
          <a:lstStyle/>
          <a:p>
            <a:r>
              <a:rPr lang="en-GB" b="1" dirty="0" smtClean="0"/>
              <a:t>Scenario</a:t>
            </a:r>
            <a:endParaRPr lang="en-GB" dirty="0"/>
          </a:p>
          <a:p>
            <a:r>
              <a:rPr lang="en-GB" dirty="0"/>
              <a:t>You are working as a systems technician with some exposure to networked PC systems.  </a:t>
            </a:r>
          </a:p>
          <a:p>
            <a:r>
              <a:rPr lang="en-GB" dirty="0"/>
              <a:t>Your line manager has analysed the common problems recorded on the ticketing system. These are shown below. </a:t>
            </a:r>
          </a:p>
          <a:p>
            <a:r>
              <a:rPr lang="en-GB" dirty="0"/>
              <a:t>You are also due a performance review and you will be witnessed providing technical support by phone, email and site visit. Your diligence in recording the interaction and solutions on the ticketing system will also be assessed. </a:t>
            </a:r>
          </a:p>
          <a:p>
            <a:endParaRPr lang="en-US" dirty="0" smtClean="0"/>
          </a:p>
          <a:p>
            <a:r>
              <a:rPr lang="en-US" dirty="0" smtClean="0"/>
              <a:t>Part </a:t>
            </a:r>
            <a:r>
              <a:rPr lang="en-US" dirty="0"/>
              <a:t>3.1 </a:t>
            </a:r>
            <a:br>
              <a:rPr lang="en-US" dirty="0"/>
            </a:br>
            <a:endParaRPr lang="en-GB" dirty="0" smtClean="0"/>
          </a:p>
          <a:p>
            <a:r>
              <a:rPr lang="en-GB" dirty="0" smtClean="0"/>
              <a:t>For </a:t>
            </a:r>
            <a:r>
              <a:rPr lang="en-GB" dirty="0"/>
              <a:t>each of the problems in the list, categorise them according to type: </a:t>
            </a:r>
          </a:p>
          <a:p>
            <a:pPr lvl="1"/>
            <a:r>
              <a:rPr lang="en-GB" dirty="0"/>
              <a:t>loss of service</a:t>
            </a:r>
          </a:p>
          <a:p>
            <a:pPr lvl="1"/>
            <a:r>
              <a:rPr lang="en-GB" dirty="0"/>
              <a:t>poor performance</a:t>
            </a:r>
          </a:p>
          <a:p>
            <a:pPr lvl="1"/>
            <a:r>
              <a:rPr lang="en-GB" dirty="0"/>
              <a:t>malware</a:t>
            </a:r>
          </a:p>
          <a:p>
            <a:pPr lvl="1"/>
            <a:r>
              <a:rPr lang="en-GB" dirty="0"/>
              <a:t>hardware fault</a:t>
            </a:r>
          </a:p>
          <a:p>
            <a:pPr lvl="1"/>
            <a:r>
              <a:rPr lang="en-GB" dirty="0"/>
              <a:t>software fault</a:t>
            </a:r>
          </a:p>
          <a:p>
            <a:pPr lvl="1"/>
            <a:r>
              <a:rPr lang="en-GB" dirty="0"/>
              <a:t>user error</a:t>
            </a:r>
          </a:p>
          <a:p>
            <a:pPr lvl="1"/>
            <a:r>
              <a:rPr lang="en-GB" dirty="0"/>
              <a:t>help required</a:t>
            </a:r>
            <a:r>
              <a:rPr lang="en-GB" dirty="0" smtClean="0">
                <a:effectLst/>
              </a:rPr>
              <a:t> </a:t>
            </a:r>
            <a:endParaRPr lang="en-US" dirty="0" smtClean="0"/>
          </a:p>
        </p:txBody>
      </p:sp>
    </p:spTree>
    <p:extLst>
      <p:ext uri="{BB962C8B-B14F-4D97-AF65-F5344CB8AC3E}">
        <p14:creationId xmlns:p14="http://schemas.microsoft.com/office/powerpoint/2010/main" val="1988843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US" dirty="0" smtClean="0"/>
              <a:t>Assignment </a:t>
            </a:r>
            <a:r>
              <a:rPr lang="en-US" dirty="0" smtClean="0"/>
              <a:t>2</a:t>
            </a:r>
            <a:endParaRPr lang="en-GB" dirty="0"/>
          </a:p>
        </p:txBody>
      </p:sp>
      <p:sp>
        <p:nvSpPr>
          <p:cNvPr id="11267" name="Rectangle 3"/>
          <p:cNvSpPr>
            <a:spLocks noGrp="1" noChangeArrowheads="1"/>
          </p:cNvSpPr>
          <p:nvPr>
            <p:ph idx="1"/>
          </p:nvPr>
        </p:nvSpPr>
        <p:spPr/>
        <p:txBody>
          <a:bodyPr>
            <a:normAutofit/>
          </a:bodyPr>
          <a:lstStyle/>
          <a:p>
            <a:r>
              <a:rPr lang="en-US" dirty="0" smtClean="0"/>
              <a:t>Part 3.2</a:t>
            </a:r>
          </a:p>
          <a:p>
            <a:endParaRPr lang="en-GB" dirty="0" smtClean="0"/>
          </a:p>
          <a:p>
            <a:r>
              <a:rPr lang="en-GB" dirty="0" smtClean="0"/>
              <a:t>For </a:t>
            </a:r>
            <a:r>
              <a:rPr lang="en-GB" dirty="0"/>
              <a:t>each of the problems in the list, research and then prepare potential courses of action to resolve the issue. Clearly indicate the sources you have used and state how valid the information is. Your sources must include: </a:t>
            </a:r>
          </a:p>
          <a:p>
            <a:pPr lvl="1"/>
            <a:r>
              <a:rPr lang="en-GB" dirty="0"/>
              <a:t>product specifications and manuals </a:t>
            </a:r>
          </a:p>
          <a:p>
            <a:pPr lvl="1"/>
            <a:r>
              <a:rPr lang="en-GB" dirty="0"/>
              <a:t>colleagues with specialist expertise </a:t>
            </a:r>
          </a:p>
          <a:p>
            <a:pPr lvl="1"/>
            <a:r>
              <a:rPr lang="en-GB" dirty="0"/>
              <a:t>manufacturers knowledge base/resource sites </a:t>
            </a:r>
          </a:p>
          <a:p>
            <a:pPr lvl="1"/>
            <a:r>
              <a:rPr lang="en-GB" dirty="0"/>
              <a:t>fault records showing previously found solutions </a:t>
            </a:r>
          </a:p>
          <a:p>
            <a:pPr lvl="1"/>
            <a:r>
              <a:rPr lang="en-GB" dirty="0"/>
              <a:t>FAQs and technical forums </a:t>
            </a:r>
            <a:endParaRPr lang="en-US" dirty="0" smtClean="0"/>
          </a:p>
        </p:txBody>
      </p:sp>
    </p:spTree>
    <p:extLst>
      <p:ext uri="{BB962C8B-B14F-4D97-AF65-F5344CB8AC3E}">
        <p14:creationId xmlns:p14="http://schemas.microsoft.com/office/powerpoint/2010/main" val="525840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GB" dirty="0" smtClean="0">
                <a:solidFill>
                  <a:schemeClr val="tx2">
                    <a:satMod val="130000"/>
                  </a:schemeClr>
                </a:solidFill>
              </a:rPr>
              <a:t>Objectives</a:t>
            </a:r>
            <a:endParaRPr lang="en-GB" dirty="0">
              <a:solidFill>
                <a:schemeClr val="tx2">
                  <a:satMod val="130000"/>
                </a:schemeClr>
              </a:solidFill>
            </a:endParaRPr>
          </a:p>
        </p:txBody>
      </p:sp>
      <p:sp>
        <p:nvSpPr>
          <p:cNvPr id="10243" name="Rectangle 3"/>
          <p:cNvSpPr>
            <a:spLocks noGrp="1" noChangeArrowheads="1"/>
          </p:cNvSpPr>
          <p:nvPr>
            <p:ph idx="1"/>
          </p:nvPr>
        </p:nvSpPr>
        <p:spPr/>
        <p:txBody>
          <a:bodyPr/>
          <a:lstStyle/>
          <a:p>
            <a:r>
              <a:rPr lang="en-US" b="1" dirty="0"/>
              <a:t>Be able to gather information to provide advice </a:t>
            </a:r>
            <a:r>
              <a:rPr lang="en-US" b="1"/>
              <a:t>and </a:t>
            </a:r>
            <a:r>
              <a:rPr lang="en-US" b="1" smtClean="0"/>
              <a:t>guidance (LO3)</a:t>
            </a:r>
            <a:r>
              <a:rPr lang="en-US" b="1" dirty="0" smtClean="0"/>
              <a:t/>
            </a:r>
            <a:br>
              <a:rPr lang="en-US" b="1" dirty="0" smtClean="0"/>
            </a:br>
            <a:r>
              <a:rPr lang="en-US" b="1" dirty="0" smtClean="0"/>
              <a:t> </a:t>
            </a:r>
            <a:endParaRPr lang="en-US" dirty="0" smtClean="0">
              <a:effectLst/>
            </a:endParaRPr>
          </a:p>
          <a:p>
            <a:r>
              <a:rPr lang="en-US" i="1" dirty="0"/>
              <a:t>Fault</a:t>
            </a:r>
            <a:r>
              <a:rPr lang="en-US" dirty="0"/>
              <a:t>: type </a:t>
            </a:r>
            <a:r>
              <a:rPr lang="en-US" dirty="0" err="1"/>
              <a:t>eg</a:t>
            </a:r>
            <a:r>
              <a:rPr lang="en-US" dirty="0"/>
              <a:t> loss of service, poor performance, virus, error </a:t>
            </a:r>
            <a:r>
              <a:rPr lang="en-US" dirty="0" smtClean="0"/>
              <a:t>messages</a:t>
            </a:r>
            <a:br>
              <a:rPr lang="en-US" dirty="0" smtClean="0"/>
            </a:br>
            <a:r>
              <a:rPr lang="en-US" dirty="0" smtClean="0"/>
              <a:t> </a:t>
            </a:r>
            <a:endParaRPr lang="en-US" dirty="0" smtClean="0">
              <a:effectLst/>
            </a:endParaRPr>
          </a:p>
          <a:p>
            <a:r>
              <a:rPr lang="en-US" i="1" dirty="0"/>
              <a:t>Sources of information</a:t>
            </a:r>
            <a:r>
              <a:rPr lang="en-US" dirty="0"/>
              <a:t>: product specifications and manuals; colleagues with specialist expertise; manufacturers knowledge base/resource sites; fault records showing previously found solutions; other internet sources </a:t>
            </a:r>
            <a:r>
              <a:rPr lang="en-US" dirty="0" err="1"/>
              <a:t>eg</a:t>
            </a:r>
            <a:r>
              <a:rPr lang="en-US" dirty="0"/>
              <a:t> FAQs and technical forums </a:t>
            </a:r>
            <a:r>
              <a:rPr lang="en-US" dirty="0" smtClean="0"/>
              <a:t/>
            </a:r>
            <a:br>
              <a:rPr lang="en-US" dirty="0" smtClean="0"/>
            </a:br>
            <a:endParaRPr lang="en-US" dirty="0" smtClean="0">
              <a:effectLst/>
            </a:endParaRPr>
          </a:p>
          <a:p>
            <a:r>
              <a:rPr lang="en-US" i="1" dirty="0"/>
              <a:t>Validity of information</a:t>
            </a:r>
            <a:r>
              <a:rPr lang="en-US" dirty="0"/>
              <a:t>: issues </a:t>
            </a:r>
            <a:r>
              <a:rPr lang="en-US" dirty="0" err="1"/>
              <a:t>eg</a:t>
            </a:r>
            <a:r>
              <a:rPr lang="en-US" dirty="0"/>
              <a:t> cross-reference checks with user, problem reproduction, reliability of different types of information </a:t>
            </a:r>
            <a:endParaRPr lang="en-US"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Types of faults</a:t>
            </a:r>
            <a:endParaRPr lang="en-GB" dirty="0"/>
          </a:p>
        </p:txBody>
      </p:sp>
      <p:sp>
        <p:nvSpPr>
          <p:cNvPr id="11267" name="Rectangle 3"/>
          <p:cNvSpPr>
            <a:spLocks noGrp="1" noChangeArrowheads="1"/>
          </p:cNvSpPr>
          <p:nvPr>
            <p:ph idx="1"/>
          </p:nvPr>
        </p:nvSpPr>
        <p:spPr/>
        <p:txBody>
          <a:bodyPr>
            <a:normAutofit/>
          </a:bodyPr>
          <a:lstStyle/>
          <a:p>
            <a:pPr marL="514350" indent="-342900"/>
            <a:r>
              <a:rPr lang="en-US" dirty="0" smtClean="0"/>
              <a:t>loss of service  - </a:t>
            </a:r>
            <a:r>
              <a:rPr lang="en-US" dirty="0" smtClean="0"/>
              <a:t>TSB, </a:t>
            </a:r>
            <a:r>
              <a:rPr lang="en-US" dirty="0" smtClean="0"/>
              <a:t>no connection</a:t>
            </a:r>
          </a:p>
          <a:p>
            <a:pPr marL="514350" indent="-342900"/>
            <a:r>
              <a:rPr lang="en-US" dirty="0" smtClean="0"/>
              <a:t>poor performance  - machine, communications, cloud</a:t>
            </a:r>
          </a:p>
          <a:p>
            <a:pPr marL="514350" indent="-342900"/>
            <a:r>
              <a:rPr lang="en-US" dirty="0" smtClean="0"/>
              <a:t>malware  - ransomware, performance, loss of data</a:t>
            </a:r>
          </a:p>
          <a:p>
            <a:pPr marL="514350" indent="-342900"/>
            <a:r>
              <a:rPr lang="en-US" dirty="0" smtClean="0"/>
              <a:t>error messages </a:t>
            </a:r>
            <a:r>
              <a:rPr lang="mr-IN" dirty="0" smtClean="0"/>
              <a:t>–</a:t>
            </a:r>
            <a:r>
              <a:rPr lang="en-US" dirty="0" smtClean="0"/>
              <a:t> user errors, bugs, hardware failures</a:t>
            </a:r>
          </a:p>
          <a:p>
            <a:pPr marL="514350" indent="-342900"/>
            <a:endParaRPr lang="en-US" dirty="0"/>
          </a:p>
          <a:p>
            <a:pPr marL="514350" indent="-342900"/>
            <a:r>
              <a:rPr lang="en-US" dirty="0" smtClean="0"/>
              <a:t>What else?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Types of faults</a:t>
            </a:r>
            <a:endParaRPr lang="en-GB" dirty="0"/>
          </a:p>
        </p:txBody>
      </p:sp>
      <p:sp>
        <p:nvSpPr>
          <p:cNvPr id="11267" name="Rectangle 3"/>
          <p:cNvSpPr>
            <a:spLocks noGrp="1" noChangeArrowheads="1"/>
          </p:cNvSpPr>
          <p:nvPr>
            <p:ph idx="1"/>
          </p:nvPr>
        </p:nvSpPr>
        <p:spPr/>
        <p:txBody>
          <a:bodyPr>
            <a:normAutofit/>
          </a:bodyPr>
          <a:lstStyle/>
          <a:p>
            <a:pPr marL="514350" indent="-342900"/>
            <a:r>
              <a:rPr lang="en-US" dirty="0" smtClean="0"/>
              <a:t>loss of service  - British Airways, no connection</a:t>
            </a:r>
          </a:p>
          <a:p>
            <a:pPr marL="514350" indent="-342900"/>
            <a:r>
              <a:rPr lang="en-US" dirty="0" smtClean="0"/>
              <a:t>poor performance  - machine, communications, cloud</a:t>
            </a:r>
          </a:p>
          <a:p>
            <a:pPr marL="514350" indent="-342900"/>
            <a:r>
              <a:rPr lang="en-US" dirty="0" smtClean="0"/>
              <a:t>malware  - ransomware, performance, loss of data</a:t>
            </a:r>
          </a:p>
          <a:p>
            <a:pPr marL="514350" indent="-342900"/>
            <a:r>
              <a:rPr lang="en-US" dirty="0" smtClean="0"/>
              <a:t>error messages </a:t>
            </a:r>
            <a:r>
              <a:rPr lang="mr-IN" dirty="0" smtClean="0"/>
              <a:t>–</a:t>
            </a:r>
            <a:r>
              <a:rPr lang="en-US" dirty="0" smtClean="0"/>
              <a:t> user errors, bugs, hardware failures</a:t>
            </a:r>
          </a:p>
          <a:p>
            <a:pPr marL="514350" indent="-342900"/>
            <a:endParaRPr lang="en-US" dirty="0" smtClean="0"/>
          </a:p>
          <a:p>
            <a:pPr marL="514350" indent="-342900"/>
            <a:r>
              <a:rPr lang="en-US" dirty="0"/>
              <a:t>c</a:t>
            </a:r>
            <a:r>
              <a:rPr lang="en-US" dirty="0" smtClean="0"/>
              <a:t>onfiguration </a:t>
            </a:r>
            <a:r>
              <a:rPr lang="mr-IN" dirty="0" smtClean="0"/>
              <a:t>–</a:t>
            </a:r>
            <a:r>
              <a:rPr lang="en-US" dirty="0" smtClean="0"/>
              <a:t> insufficient hardware, permissions, versions</a:t>
            </a:r>
          </a:p>
          <a:p>
            <a:pPr marL="514350" indent="-342900"/>
            <a:r>
              <a:rPr lang="en-US" dirty="0"/>
              <a:t>u</a:t>
            </a:r>
            <a:r>
              <a:rPr lang="en-US" dirty="0" smtClean="0"/>
              <a:t>ser </a:t>
            </a:r>
            <a:r>
              <a:rPr lang="mr-IN" dirty="0" smtClean="0"/>
              <a:t>–</a:t>
            </a:r>
            <a:r>
              <a:rPr lang="en-US" dirty="0" smtClean="0"/>
              <a:t> untrained, inexperienced, unaware</a:t>
            </a:r>
            <a:endParaRPr lang="en-US" dirty="0"/>
          </a:p>
        </p:txBody>
      </p:sp>
    </p:spTree>
    <p:extLst>
      <p:ext uri="{BB962C8B-B14F-4D97-AF65-F5344CB8AC3E}">
        <p14:creationId xmlns:p14="http://schemas.microsoft.com/office/powerpoint/2010/main" val="780160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Exercise</a:t>
            </a:r>
            <a:endParaRPr lang="en-GB" dirty="0"/>
          </a:p>
        </p:txBody>
      </p:sp>
      <p:sp>
        <p:nvSpPr>
          <p:cNvPr id="11267" name="Rectangle 3"/>
          <p:cNvSpPr>
            <a:spLocks noGrp="1" noChangeArrowheads="1"/>
          </p:cNvSpPr>
          <p:nvPr>
            <p:ph idx="1"/>
          </p:nvPr>
        </p:nvSpPr>
        <p:spPr/>
        <p:txBody>
          <a:bodyPr>
            <a:normAutofit/>
          </a:bodyPr>
          <a:lstStyle/>
          <a:p>
            <a:pPr marL="514350" indent="-342900"/>
            <a:r>
              <a:rPr lang="en-US" dirty="0" smtClean="0"/>
              <a:t>What type or types of faults are:</a:t>
            </a:r>
          </a:p>
          <a:p>
            <a:pPr marL="514350" indent="-342900"/>
            <a:endParaRPr lang="en-US" dirty="0"/>
          </a:p>
          <a:p>
            <a:pPr marL="514350" indent="-342900"/>
            <a:r>
              <a:rPr lang="en-US" dirty="0" smtClean="0"/>
              <a:t>Can’t log in</a:t>
            </a:r>
          </a:p>
          <a:p>
            <a:pPr marL="514350" indent="-342900"/>
            <a:endParaRPr lang="en-US" dirty="0"/>
          </a:p>
          <a:p>
            <a:pPr marL="514350" indent="-342900"/>
            <a:r>
              <a:rPr lang="en-US" dirty="0" smtClean="0"/>
              <a:t>The internet is slow</a:t>
            </a:r>
          </a:p>
          <a:p>
            <a:pPr marL="514350" indent="-342900"/>
            <a:endParaRPr lang="en-US" dirty="0"/>
          </a:p>
          <a:p>
            <a:pPr marL="514350" indent="-342900"/>
            <a:r>
              <a:rPr lang="en-US" dirty="0" smtClean="0"/>
              <a:t>My files </a:t>
            </a:r>
            <a:r>
              <a:rPr lang="en-US" smtClean="0"/>
              <a:t>are missing</a:t>
            </a:r>
            <a:endParaRPr lang="en-US" dirty="0"/>
          </a:p>
        </p:txBody>
      </p:sp>
    </p:spTree>
    <p:extLst>
      <p:ext uri="{BB962C8B-B14F-4D97-AF65-F5344CB8AC3E}">
        <p14:creationId xmlns:p14="http://schemas.microsoft.com/office/powerpoint/2010/main" val="2109771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Exercise</a:t>
            </a:r>
            <a:endParaRPr lang="en-GB" dirty="0"/>
          </a:p>
        </p:txBody>
      </p:sp>
      <p:sp>
        <p:nvSpPr>
          <p:cNvPr id="11267" name="Rectangle 3"/>
          <p:cNvSpPr>
            <a:spLocks noGrp="1" noChangeArrowheads="1"/>
          </p:cNvSpPr>
          <p:nvPr>
            <p:ph idx="1"/>
          </p:nvPr>
        </p:nvSpPr>
        <p:spPr/>
        <p:txBody>
          <a:bodyPr>
            <a:normAutofit/>
          </a:bodyPr>
          <a:lstStyle/>
          <a:p>
            <a:pPr marL="514350" indent="-342900"/>
            <a:r>
              <a:rPr lang="en-US" dirty="0" smtClean="0"/>
              <a:t>For each fault determine how you would find out what type it is</a:t>
            </a:r>
          </a:p>
          <a:p>
            <a:pPr marL="514350" indent="-342900"/>
            <a:endParaRPr lang="en-US" dirty="0"/>
          </a:p>
          <a:p>
            <a:pPr marL="857250" lvl="1" indent="-342900"/>
            <a:r>
              <a:rPr lang="en-US" dirty="0" smtClean="0"/>
              <a:t>Can’t log in</a:t>
            </a:r>
            <a:endParaRPr lang="en-US" dirty="0"/>
          </a:p>
          <a:p>
            <a:pPr marL="857250" lvl="1" indent="-342900"/>
            <a:r>
              <a:rPr lang="en-US" dirty="0" smtClean="0"/>
              <a:t>The internet is slow</a:t>
            </a:r>
            <a:endParaRPr lang="en-US" dirty="0"/>
          </a:p>
          <a:p>
            <a:pPr marL="857250" lvl="1" indent="-342900"/>
            <a:r>
              <a:rPr lang="en-US" dirty="0" smtClean="0"/>
              <a:t>My files are missing</a:t>
            </a:r>
          </a:p>
          <a:p>
            <a:pPr marL="857250" lvl="1" indent="-342900"/>
            <a:endParaRPr lang="en-US" dirty="0"/>
          </a:p>
          <a:p>
            <a:pPr marL="514350" indent="-342900"/>
            <a:r>
              <a:rPr lang="en-US" dirty="0" smtClean="0"/>
              <a:t>What questions are you going to ask?</a:t>
            </a:r>
          </a:p>
          <a:p>
            <a:pPr marL="514350" indent="-342900"/>
            <a:r>
              <a:rPr lang="en-US" dirty="0" smtClean="0"/>
              <a:t>How will you narrow down the possibilities?</a:t>
            </a:r>
          </a:p>
          <a:p>
            <a:pPr marL="514350" indent="-342900"/>
            <a:endParaRPr lang="en-US" dirty="0"/>
          </a:p>
          <a:p>
            <a:pPr marL="514350" indent="-342900"/>
            <a:r>
              <a:rPr lang="en-US" dirty="0" smtClean="0"/>
              <a:t>Work in </a:t>
            </a:r>
            <a:r>
              <a:rPr lang="en-US" dirty="0" smtClean="0"/>
              <a:t>a group </a:t>
            </a:r>
          </a:p>
          <a:p>
            <a:pPr marL="514350" indent="-342900"/>
            <a:r>
              <a:rPr lang="en-US" dirty="0" smtClean="0"/>
              <a:t>Then </a:t>
            </a:r>
            <a:r>
              <a:rPr lang="en-US" dirty="0" smtClean="0"/>
              <a:t>we will role play each one </a:t>
            </a:r>
            <a:endParaRPr lang="en-US" dirty="0"/>
          </a:p>
        </p:txBody>
      </p:sp>
    </p:spTree>
    <p:extLst>
      <p:ext uri="{BB962C8B-B14F-4D97-AF65-F5344CB8AC3E}">
        <p14:creationId xmlns:p14="http://schemas.microsoft.com/office/powerpoint/2010/main" val="1902832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Sources of information</a:t>
            </a:r>
            <a:endParaRPr lang="en-GB" dirty="0"/>
          </a:p>
        </p:txBody>
      </p:sp>
      <p:sp>
        <p:nvSpPr>
          <p:cNvPr id="11267" name="Rectangle 3"/>
          <p:cNvSpPr>
            <a:spLocks noGrp="1" noChangeArrowheads="1"/>
          </p:cNvSpPr>
          <p:nvPr>
            <p:ph idx="1"/>
          </p:nvPr>
        </p:nvSpPr>
        <p:spPr/>
        <p:txBody>
          <a:bodyPr>
            <a:normAutofit/>
          </a:bodyPr>
          <a:lstStyle/>
          <a:p>
            <a:pPr marL="628650" indent="-457200">
              <a:buFont typeface="+mj-lt"/>
              <a:buAutoNum type="arabicPeriod"/>
            </a:pPr>
            <a:r>
              <a:rPr lang="en-US" dirty="0" smtClean="0"/>
              <a:t>product specifications and manuals; </a:t>
            </a:r>
          </a:p>
          <a:p>
            <a:pPr marL="628650" indent="-457200">
              <a:buFont typeface="+mj-lt"/>
              <a:buAutoNum type="arabicPeriod"/>
            </a:pPr>
            <a:r>
              <a:rPr lang="en-US" dirty="0" smtClean="0"/>
              <a:t>fault records showing previously found solutions (fixed tickets) </a:t>
            </a:r>
          </a:p>
          <a:p>
            <a:pPr marL="628650" indent="-457200">
              <a:buFont typeface="+mj-lt"/>
              <a:buAutoNum type="arabicPeriod"/>
            </a:pPr>
            <a:r>
              <a:rPr lang="en-US" dirty="0" smtClean="0"/>
              <a:t>colleagues knowledge or specialist expertise</a:t>
            </a:r>
          </a:p>
          <a:p>
            <a:pPr marL="628650" indent="-457200">
              <a:buFont typeface="+mj-lt"/>
              <a:buAutoNum type="arabicPeriod"/>
            </a:pPr>
            <a:r>
              <a:rPr lang="en-US" dirty="0" smtClean="0"/>
              <a:t>manufacturers knowledge base/resource sites; </a:t>
            </a:r>
          </a:p>
          <a:p>
            <a:pPr marL="628650" indent="-457200">
              <a:buFont typeface="+mj-lt"/>
              <a:buAutoNum type="arabicPeriod"/>
            </a:pPr>
            <a:r>
              <a:rPr lang="en-US" dirty="0" smtClean="0"/>
              <a:t>your own experience</a:t>
            </a:r>
          </a:p>
          <a:p>
            <a:pPr marL="628650" indent="-457200">
              <a:buFont typeface="+mj-lt"/>
              <a:buAutoNum type="arabicPeriod"/>
            </a:pPr>
            <a:r>
              <a:rPr lang="en-US" dirty="0" smtClean="0"/>
              <a:t>other internet sources </a:t>
            </a:r>
            <a:r>
              <a:rPr lang="en-US" dirty="0" err="1" smtClean="0"/>
              <a:t>eg</a:t>
            </a:r>
            <a:r>
              <a:rPr lang="en-US" dirty="0" smtClean="0"/>
              <a:t> FAQs and technical forums</a:t>
            </a:r>
          </a:p>
          <a:p>
            <a:pPr marL="514350" indent="-342900"/>
            <a:endParaRPr lang="en-US" dirty="0"/>
          </a:p>
          <a:p>
            <a:pPr marL="514350" indent="-342900"/>
            <a:r>
              <a:rPr lang="en-US" dirty="0" smtClean="0"/>
              <a:t>What order would you put these in?</a:t>
            </a:r>
            <a:endParaRPr lang="en-US" dirty="0"/>
          </a:p>
        </p:txBody>
      </p:sp>
    </p:spTree>
    <p:extLst>
      <p:ext uri="{BB962C8B-B14F-4D97-AF65-F5344CB8AC3E}">
        <p14:creationId xmlns:p14="http://schemas.microsoft.com/office/powerpoint/2010/main" val="1397646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Match the most appropriate source?</a:t>
            </a:r>
            <a:endParaRPr lang="en-GB" dirty="0"/>
          </a:p>
        </p:txBody>
      </p:sp>
      <p:sp>
        <p:nvSpPr>
          <p:cNvPr id="11267" name="Rectangle 3"/>
          <p:cNvSpPr>
            <a:spLocks noGrp="1" noChangeArrowheads="1"/>
          </p:cNvSpPr>
          <p:nvPr>
            <p:ph sz="half" idx="1"/>
          </p:nvPr>
        </p:nvSpPr>
        <p:spPr>
          <a:xfrm>
            <a:off x="4641776" y="1844824"/>
            <a:ext cx="3886200" cy="4351338"/>
          </a:xfrm>
        </p:spPr>
        <p:txBody>
          <a:bodyPr>
            <a:normAutofit/>
          </a:bodyPr>
          <a:lstStyle/>
          <a:p>
            <a:pPr marL="628650" indent="-457200">
              <a:buFont typeface="+mj-lt"/>
              <a:buAutoNum type="arabicPeriod"/>
            </a:pPr>
            <a:r>
              <a:rPr lang="en-US" dirty="0" smtClean="0"/>
              <a:t>product specifications and manuals; </a:t>
            </a:r>
          </a:p>
          <a:p>
            <a:pPr marL="628650" indent="-457200">
              <a:buFont typeface="+mj-lt"/>
              <a:buAutoNum type="arabicPeriod"/>
            </a:pPr>
            <a:r>
              <a:rPr lang="en-US" dirty="0" smtClean="0"/>
              <a:t>fault records showing previously found solutions (fixed tickets) </a:t>
            </a:r>
          </a:p>
          <a:p>
            <a:pPr marL="628650" indent="-457200">
              <a:buFont typeface="+mj-lt"/>
              <a:buAutoNum type="arabicPeriod"/>
            </a:pPr>
            <a:r>
              <a:rPr lang="en-US" dirty="0" smtClean="0"/>
              <a:t>colleagues knowledge or specialist expertise</a:t>
            </a:r>
          </a:p>
          <a:p>
            <a:pPr marL="628650" indent="-457200">
              <a:buFont typeface="+mj-lt"/>
              <a:buAutoNum type="arabicPeriod"/>
            </a:pPr>
            <a:r>
              <a:rPr lang="en-US" dirty="0" smtClean="0"/>
              <a:t>manufacturers knowledge base/resource sites; </a:t>
            </a:r>
          </a:p>
          <a:p>
            <a:pPr marL="628650" indent="-457200">
              <a:buFont typeface="+mj-lt"/>
              <a:buAutoNum type="arabicPeriod"/>
            </a:pPr>
            <a:r>
              <a:rPr lang="en-US" dirty="0" smtClean="0"/>
              <a:t>your own experience</a:t>
            </a:r>
          </a:p>
          <a:p>
            <a:pPr marL="628650" indent="-457200">
              <a:buFont typeface="+mj-lt"/>
              <a:buAutoNum type="arabicPeriod"/>
            </a:pPr>
            <a:r>
              <a:rPr lang="en-US" dirty="0" smtClean="0"/>
              <a:t>other internet sources </a:t>
            </a:r>
            <a:r>
              <a:rPr lang="en-US" dirty="0" err="1" smtClean="0"/>
              <a:t>eg</a:t>
            </a:r>
            <a:r>
              <a:rPr lang="en-US" dirty="0" smtClean="0"/>
              <a:t> FAQs and technical forums</a:t>
            </a:r>
          </a:p>
          <a:p>
            <a:pPr marL="514350" indent="-342900"/>
            <a:endParaRPr lang="en-US" dirty="0"/>
          </a:p>
        </p:txBody>
      </p:sp>
      <p:sp>
        <p:nvSpPr>
          <p:cNvPr id="2" name="Content Placeholder 1"/>
          <p:cNvSpPr>
            <a:spLocks noGrp="1"/>
          </p:cNvSpPr>
          <p:nvPr>
            <p:ph sz="half" idx="2"/>
          </p:nvPr>
        </p:nvSpPr>
        <p:spPr>
          <a:xfrm>
            <a:off x="755576" y="1844824"/>
            <a:ext cx="3886200" cy="4351338"/>
          </a:xfrm>
        </p:spPr>
        <p:txBody>
          <a:bodyPr>
            <a:normAutofit/>
          </a:bodyPr>
          <a:lstStyle/>
          <a:p>
            <a:pPr marL="514350" indent="-342900"/>
            <a:r>
              <a:rPr lang="en-US" dirty="0" smtClean="0"/>
              <a:t>loss of service  </a:t>
            </a:r>
          </a:p>
          <a:p>
            <a:pPr marL="514350" indent="-342900"/>
            <a:r>
              <a:rPr lang="en-US" dirty="0" smtClean="0"/>
              <a:t>poor performance  </a:t>
            </a:r>
          </a:p>
          <a:p>
            <a:pPr marL="514350" indent="-342900"/>
            <a:r>
              <a:rPr lang="en-US" dirty="0" smtClean="0"/>
              <a:t>virus  </a:t>
            </a:r>
          </a:p>
          <a:p>
            <a:pPr marL="514350" indent="-342900"/>
            <a:r>
              <a:rPr lang="en-US" dirty="0" smtClean="0"/>
              <a:t>error messages</a:t>
            </a:r>
          </a:p>
          <a:p>
            <a:pPr marL="514350" indent="-342900"/>
            <a:r>
              <a:rPr lang="en-US" dirty="0" smtClean="0"/>
              <a:t>configuration </a:t>
            </a:r>
          </a:p>
          <a:p>
            <a:pPr marL="514350" indent="-342900"/>
            <a:r>
              <a:rPr lang="en-US" dirty="0" smtClean="0"/>
              <a:t>user</a:t>
            </a:r>
          </a:p>
          <a:p>
            <a:endParaRPr lang="en-GB" dirty="0"/>
          </a:p>
        </p:txBody>
      </p:sp>
    </p:spTree>
    <p:extLst>
      <p:ext uri="{BB962C8B-B14F-4D97-AF65-F5344CB8AC3E}">
        <p14:creationId xmlns:p14="http://schemas.microsoft.com/office/powerpoint/2010/main" val="1879342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Validity</a:t>
            </a:r>
            <a:endParaRPr lang="en-GB" dirty="0"/>
          </a:p>
        </p:txBody>
      </p:sp>
      <p:sp>
        <p:nvSpPr>
          <p:cNvPr id="11267" name="Rectangle 3"/>
          <p:cNvSpPr>
            <a:spLocks noGrp="1" noChangeArrowheads="1"/>
          </p:cNvSpPr>
          <p:nvPr>
            <p:ph idx="1"/>
          </p:nvPr>
        </p:nvSpPr>
        <p:spPr/>
        <p:txBody>
          <a:bodyPr>
            <a:normAutofit/>
          </a:bodyPr>
          <a:lstStyle/>
          <a:p>
            <a:pPr marL="628650" indent="-457200"/>
            <a:r>
              <a:rPr lang="en-US" dirty="0" smtClean="0"/>
              <a:t>cross-reference checks with user</a:t>
            </a:r>
          </a:p>
          <a:p>
            <a:pPr marL="971550" lvl="1" indent="-457200"/>
            <a:r>
              <a:rPr lang="en-US" dirty="0" smtClean="0"/>
              <a:t>Is this really a problem?</a:t>
            </a:r>
          </a:p>
          <a:p>
            <a:pPr marL="971550" lvl="1" indent="-457200"/>
            <a:r>
              <a:rPr lang="en-US" dirty="0" smtClean="0"/>
              <a:t>Anybody else got the same problem?</a:t>
            </a:r>
            <a:br>
              <a:rPr lang="en-US" dirty="0" smtClean="0"/>
            </a:br>
            <a:endParaRPr lang="en-US" dirty="0" smtClean="0"/>
          </a:p>
          <a:p>
            <a:pPr marL="628650" indent="-457200"/>
            <a:r>
              <a:rPr lang="en-US" dirty="0" smtClean="0"/>
              <a:t>problem reproduction</a:t>
            </a:r>
          </a:p>
          <a:p>
            <a:pPr marL="971550" lvl="1" indent="-457200"/>
            <a:r>
              <a:rPr lang="en-US" dirty="0" smtClean="0"/>
              <a:t>Is it permanent?</a:t>
            </a:r>
          </a:p>
          <a:p>
            <a:pPr marL="971550" lvl="1" indent="-457200"/>
            <a:r>
              <a:rPr lang="en-US" dirty="0" smtClean="0"/>
              <a:t>Is there a user error?</a:t>
            </a:r>
          </a:p>
          <a:p>
            <a:pPr marL="971550" lvl="1" indent="-457200"/>
            <a:r>
              <a:rPr lang="en-US" dirty="0" smtClean="0"/>
              <a:t>Has it fixed itself?</a:t>
            </a:r>
          </a:p>
        </p:txBody>
      </p:sp>
    </p:spTree>
    <p:extLst>
      <p:ext uri="{BB962C8B-B14F-4D97-AF65-F5344CB8AC3E}">
        <p14:creationId xmlns:p14="http://schemas.microsoft.com/office/powerpoint/2010/main" val="1207290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2907</TotalTime>
  <Words>758</Words>
  <Application>Microsoft Office PowerPoint</Application>
  <PresentationFormat>On-screen Show (4:3)</PresentationFormat>
  <Paragraphs>192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Helvetica Neue</vt:lpstr>
      <vt:lpstr>Mangal</vt:lpstr>
      <vt:lpstr>Times New Roman</vt:lpstr>
      <vt:lpstr>Wingdings 2</vt:lpstr>
      <vt:lpstr>Office Theme</vt:lpstr>
      <vt:lpstr>IT Technical Support BTEC Unit 28</vt:lpstr>
      <vt:lpstr>Objectives</vt:lpstr>
      <vt:lpstr>Types of faults</vt:lpstr>
      <vt:lpstr>Types of faults</vt:lpstr>
      <vt:lpstr>Exercise</vt:lpstr>
      <vt:lpstr>Exercise</vt:lpstr>
      <vt:lpstr>Sources of information</vt:lpstr>
      <vt:lpstr>Match the most appropriate source?</vt:lpstr>
      <vt:lpstr>Validity</vt:lpstr>
      <vt:lpstr>Reliability of different types of information</vt:lpstr>
      <vt:lpstr>List of issues </vt:lpstr>
      <vt:lpstr>Assignment 2</vt:lpstr>
      <vt:lpstr>Assignment 2</vt:lpstr>
    </vt:vector>
  </TitlesOfParts>
  <Company>HCT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higgib</cp:lastModifiedBy>
  <cp:revision>170</cp:revision>
  <dcterms:created xsi:type="dcterms:W3CDTF">2006-09-20T14:56:18Z</dcterms:created>
  <dcterms:modified xsi:type="dcterms:W3CDTF">2018-05-24T15:33:02Z</dcterms:modified>
</cp:coreProperties>
</file>