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8" r:id="rId1"/>
  </p:sldMasterIdLst>
  <p:notesMasterIdLst>
    <p:notesMasterId r:id="rId21"/>
  </p:notesMasterIdLst>
  <p:sldIdLst>
    <p:sldId id="297" r:id="rId2"/>
    <p:sldId id="296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9" r:id="rId12"/>
    <p:sldId id="290" r:id="rId13"/>
    <p:sldId id="291" r:id="rId14"/>
    <p:sldId id="292" r:id="rId15"/>
    <p:sldId id="293" r:id="rId16"/>
    <p:sldId id="295" r:id="rId17"/>
    <p:sldId id="284" r:id="rId18"/>
    <p:sldId id="286" r:id="rId19"/>
    <p:sldId id="287" r:id="rId20"/>
  </p:sldIdLst>
  <p:sldSz cx="9144000" cy="6858000" type="screen4x3"/>
  <p:notesSz cx="7099300" cy="10223500"/>
  <p:defaultTextStyle>
    <a:defPPr>
      <a:defRPr lang="en-GB"/>
    </a:defPPr>
    <a:lvl1pPr algn="l" defTabSz="449263" rtl="0" fontAlgn="base">
      <a:spcBef>
        <a:spcPts val="575"/>
      </a:spcBef>
      <a:spcAft>
        <a:spcPct val="0"/>
      </a:spcAft>
      <a:buClr>
        <a:srgbClr val="000000"/>
      </a:buClr>
      <a:buSzPct val="100000"/>
      <a:buFont typeface="Times New Roman" pitchFamily="16" charset="0"/>
      <a:defRPr sz="2300" kern="1200">
        <a:solidFill>
          <a:schemeClr val="bg1"/>
        </a:solidFill>
        <a:latin typeface="Arial" charset="0"/>
        <a:ea typeface="Droid Sans Fallback" charset="0"/>
        <a:cs typeface="Droid Sans Fallback" charset="0"/>
      </a:defRPr>
    </a:lvl1pPr>
    <a:lvl2pPr marL="742950" indent="-285750" algn="l" defTabSz="449263" rtl="0" fontAlgn="base">
      <a:spcBef>
        <a:spcPts val="575"/>
      </a:spcBef>
      <a:spcAft>
        <a:spcPct val="0"/>
      </a:spcAft>
      <a:buClr>
        <a:srgbClr val="000000"/>
      </a:buClr>
      <a:buSzPct val="100000"/>
      <a:buFont typeface="Times New Roman" pitchFamily="16" charset="0"/>
      <a:defRPr sz="2300" kern="1200">
        <a:solidFill>
          <a:schemeClr val="bg1"/>
        </a:solidFill>
        <a:latin typeface="Arial" charset="0"/>
        <a:ea typeface="Droid Sans Fallback" charset="0"/>
        <a:cs typeface="Droid Sans Fallback" charset="0"/>
      </a:defRPr>
    </a:lvl2pPr>
    <a:lvl3pPr marL="1143000" indent="-228600" algn="l" defTabSz="449263" rtl="0" fontAlgn="base">
      <a:spcBef>
        <a:spcPts val="575"/>
      </a:spcBef>
      <a:spcAft>
        <a:spcPct val="0"/>
      </a:spcAft>
      <a:buClr>
        <a:srgbClr val="000000"/>
      </a:buClr>
      <a:buSzPct val="100000"/>
      <a:buFont typeface="Times New Roman" pitchFamily="16" charset="0"/>
      <a:defRPr sz="2300" kern="1200">
        <a:solidFill>
          <a:schemeClr val="bg1"/>
        </a:solidFill>
        <a:latin typeface="Arial" charset="0"/>
        <a:ea typeface="Droid Sans Fallback" charset="0"/>
        <a:cs typeface="Droid Sans Fallback" charset="0"/>
      </a:defRPr>
    </a:lvl3pPr>
    <a:lvl4pPr marL="1600200" indent="-228600" algn="l" defTabSz="449263" rtl="0" fontAlgn="base">
      <a:spcBef>
        <a:spcPts val="575"/>
      </a:spcBef>
      <a:spcAft>
        <a:spcPct val="0"/>
      </a:spcAft>
      <a:buClr>
        <a:srgbClr val="000000"/>
      </a:buClr>
      <a:buSzPct val="100000"/>
      <a:buFont typeface="Times New Roman" pitchFamily="16" charset="0"/>
      <a:defRPr sz="2300" kern="1200">
        <a:solidFill>
          <a:schemeClr val="bg1"/>
        </a:solidFill>
        <a:latin typeface="Arial" charset="0"/>
        <a:ea typeface="Droid Sans Fallback" charset="0"/>
        <a:cs typeface="Droid Sans Fallback" charset="0"/>
      </a:defRPr>
    </a:lvl4pPr>
    <a:lvl5pPr marL="2057400" indent="-228600" algn="l" defTabSz="449263" rtl="0" fontAlgn="base">
      <a:spcBef>
        <a:spcPts val="575"/>
      </a:spcBef>
      <a:spcAft>
        <a:spcPct val="0"/>
      </a:spcAft>
      <a:buClr>
        <a:srgbClr val="000000"/>
      </a:buClr>
      <a:buSzPct val="100000"/>
      <a:buFont typeface="Times New Roman" pitchFamily="16" charset="0"/>
      <a:defRPr sz="2300" kern="1200">
        <a:solidFill>
          <a:schemeClr val="bg1"/>
        </a:solidFill>
        <a:latin typeface="Arial" charset="0"/>
        <a:ea typeface="Droid Sans Fallback" charset="0"/>
        <a:cs typeface="Droid Sans Fallback" charset="0"/>
      </a:defRPr>
    </a:lvl5pPr>
    <a:lvl6pPr marL="2286000" algn="l" defTabSz="914400" rtl="0" eaLnBrk="1" latinLnBrk="0" hangingPunct="1">
      <a:defRPr sz="2300" kern="1200">
        <a:solidFill>
          <a:schemeClr val="bg1"/>
        </a:solidFill>
        <a:latin typeface="Arial" charset="0"/>
        <a:ea typeface="Droid Sans Fallback" charset="0"/>
        <a:cs typeface="Droid Sans Fallback" charset="0"/>
      </a:defRPr>
    </a:lvl6pPr>
    <a:lvl7pPr marL="2743200" algn="l" defTabSz="914400" rtl="0" eaLnBrk="1" latinLnBrk="0" hangingPunct="1">
      <a:defRPr sz="2300" kern="1200">
        <a:solidFill>
          <a:schemeClr val="bg1"/>
        </a:solidFill>
        <a:latin typeface="Arial" charset="0"/>
        <a:ea typeface="Droid Sans Fallback" charset="0"/>
        <a:cs typeface="Droid Sans Fallback" charset="0"/>
      </a:defRPr>
    </a:lvl7pPr>
    <a:lvl8pPr marL="3200400" algn="l" defTabSz="914400" rtl="0" eaLnBrk="1" latinLnBrk="0" hangingPunct="1">
      <a:defRPr sz="2300" kern="1200">
        <a:solidFill>
          <a:schemeClr val="bg1"/>
        </a:solidFill>
        <a:latin typeface="Arial" charset="0"/>
        <a:ea typeface="Droid Sans Fallback" charset="0"/>
        <a:cs typeface="Droid Sans Fallback" charset="0"/>
      </a:defRPr>
    </a:lvl8pPr>
    <a:lvl9pPr marL="3657600" algn="l" defTabSz="914400" rtl="0" eaLnBrk="1" latinLnBrk="0" hangingPunct="1">
      <a:defRPr sz="2300" kern="1200">
        <a:solidFill>
          <a:schemeClr val="bg1"/>
        </a:solidFill>
        <a:latin typeface="Arial" charset="0"/>
        <a:ea typeface="Droid Sans Fallback" charset="0"/>
        <a:cs typeface="Droid Sans Fallback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1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2531" name="AutoShape 2"/>
          <p:cNvSpPr>
            <a:spLocks noChangeArrowheads="1"/>
          </p:cNvSpPr>
          <p:nvPr/>
        </p:nvSpPr>
        <p:spPr bwMode="auto">
          <a:xfrm>
            <a:off x="0" y="0"/>
            <a:ext cx="7099300" cy="102235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2532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12988925"/>
            <a:ext cx="0" cy="137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56163"/>
            <a:ext cx="5673725" cy="45958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9737953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76288"/>
            <a:ext cx="5110163" cy="38338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613" y="4856163"/>
            <a:ext cx="5678487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76288"/>
            <a:ext cx="5110163" cy="38338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613" y="4856163"/>
            <a:ext cx="5678487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76288"/>
            <a:ext cx="5110163" cy="38338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613" y="4856163"/>
            <a:ext cx="5678487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76288"/>
            <a:ext cx="5110163" cy="38338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613" y="4856163"/>
            <a:ext cx="5678487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76288"/>
            <a:ext cx="5110163" cy="38338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613" y="4856163"/>
            <a:ext cx="5678487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76288"/>
            <a:ext cx="5110163" cy="38338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613" y="4856163"/>
            <a:ext cx="5678487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0486" y="6348330"/>
            <a:ext cx="378080" cy="365125"/>
          </a:xfrm>
        </p:spPr>
        <p:txBody>
          <a:bodyPr/>
          <a:lstStyle/>
          <a:p>
            <a:pPr>
              <a:defRPr/>
            </a:pPr>
            <a:fld id="{CEC59721-CD3C-4DEC-9D21-B62185327E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71" y="738533"/>
            <a:ext cx="841295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784" y="32516"/>
            <a:ext cx="1323782" cy="706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18346"/>
            <a:ext cx="315302" cy="53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31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327F89-09AF-4C1D-9228-6F632C6C9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36B834-52D2-4BED-8945-4C8D427913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60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27660" y="1380490"/>
            <a:ext cx="2626519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75653" y="1946910"/>
            <a:ext cx="2630328" cy="1869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BCF185-3D43-4905-BB25-591A09DE35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2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16" y="365126"/>
            <a:ext cx="869281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6" y="1825625"/>
            <a:ext cx="8692816" cy="493595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1524" y="6396457"/>
            <a:ext cx="345908" cy="365125"/>
          </a:xfrm>
        </p:spPr>
        <p:txBody>
          <a:bodyPr/>
          <a:lstStyle/>
          <a:p>
            <a:pPr>
              <a:defRPr/>
            </a:pPr>
            <a:fld id="{B9BCCF21-72A4-4E07-B95D-3B998D9A9F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5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11" y="1709739"/>
            <a:ext cx="8506327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11" y="4589464"/>
            <a:ext cx="8506327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9177" y="6356351"/>
            <a:ext cx="327860" cy="365125"/>
          </a:xfrm>
        </p:spPr>
        <p:txBody>
          <a:bodyPr/>
          <a:lstStyle/>
          <a:p>
            <a:pPr>
              <a:defRPr/>
            </a:pPr>
            <a:fld id="{5FE91EF2-685D-4E3B-A6CF-AB018A878F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9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50606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8550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50106" cy="48550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9256" y="6315577"/>
            <a:ext cx="400050" cy="365125"/>
          </a:xfrm>
        </p:spPr>
        <p:txBody>
          <a:bodyPr/>
          <a:lstStyle/>
          <a:p>
            <a:pPr>
              <a:defRPr/>
            </a:pPr>
            <a:fld id="{D484702B-B631-4E88-8100-A2DFBBFAEC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2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2471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16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4216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510" y="6356351"/>
            <a:ext cx="378080" cy="365125"/>
          </a:xfrm>
        </p:spPr>
        <p:txBody>
          <a:bodyPr/>
          <a:lstStyle/>
          <a:p>
            <a:pPr>
              <a:defRPr/>
            </a:pPr>
            <a:fld id="{4449D3B8-06D7-4218-BF94-C323FEC532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32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4A30AC-46CD-4C50-A4DD-24C1328493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6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485EAA-46C2-47FB-84B6-C6A809BCF6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7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2CAF24-3F80-421A-9186-44421844E6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61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B2DB7-325B-4B9D-9C1F-D2145A8043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41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0486" y="6356351"/>
            <a:ext cx="37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BCF185-3D43-4905-BB25-591A09DE35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71" y="738533"/>
            <a:ext cx="841295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784" y="32516"/>
            <a:ext cx="1323782" cy="706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18346"/>
            <a:ext cx="315302" cy="53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118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PHP: Submitting data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2404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mtClean="0"/>
              <a:t>Check that they were received using echo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1600" smtClean="0">
                <a:latin typeface="Courier New" pitchFamily="49" charset="0"/>
                <a:cs typeface="Courier New" pitchFamily="49" charset="0"/>
              </a:rPr>
              <a:t>echo 'Your ISBN number was ' . $ISBN . '&lt;br /&gt;';</a:t>
            </a:r>
          </a:p>
          <a:p>
            <a:r>
              <a:rPr lang="en-GB" altLang="en-US" sz="1600" smtClean="0">
                <a:latin typeface="Courier New" pitchFamily="49" charset="0"/>
                <a:cs typeface="Courier New" pitchFamily="49" charset="0"/>
              </a:rPr>
              <a:t>echo 'Your book title was ' . $title . '&lt;br /&gt;';</a:t>
            </a:r>
          </a:p>
          <a:p>
            <a:r>
              <a:rPr lang="en-GB" altLang="en-US" sz="1600" smtClean="0">
                <a:latin typeface="Courier New" pitchFamily="49" charset="0"/>
                <a:cs typeface="Courier New" pitchFamily="49" charset="0"/>
              </a:rPr>
              <a:t>echo 'Your author was ' . $author . '&lt;br /&gt;';</a:t>
            </a:r>
          </a:p>
          <a:p>
            <a:r>
              <a:rPr lang="en-GB" altLang="en-US" sz="1600" smtClean="0">
                <a:latin typeface="Courier New" pitchFamily="49" charset="0"/>
                <a:cs typeface="Courier New" pitchFamily="49" charset="0"/>
              </a:rPr>
              <a:t>echo 'Your publisher was ' . $publisher . '&lt;br /&gt;';</a:t>
            </a:r>
          </a:p>
          <a:p>
            <a:r>
              <a:rPr lang="en-GB" altLang="en-US" sz="1600" smtClean="0">
                <a:latin typeface="Courier New" pitchFamily="49" charset="0"/>
                <a:cs typeface="Courier New" pitchFamily="49" charset="0"/>
              </a:rPr>
              <a:t>echo 'Your web site  was ' . $publisherswebsite . '&lt;br /&gt;';</a:t>
            </a:r>
          </a:p>
          <a:p>
            <a:r>
              <a:rPr lang="en-GB" altLang="en-US" sz="1600" smtClean="0">
                <a:latin typeface="Courier New" pitchFamily="49" charset="0"/>
                <a:cs typeface="Courier New" pitchFamily="49" charset="0"/>
              </a:rPr>
              <a:t>echo 'Your genre was ' . $genre . '&lt;br /&gt;';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149725"/>
            <a:ext cx="23431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900" b="1">
                <a:solidFill>
                  <a:srgbClr val="330066"/>
                </a:solidFill>
              </a:rPr>
              <a:t>Connecting PHP to MySQL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171700" y="-19050"/>
            <a:ext cx="22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>
                <a:latin typeface="Comic Sans MS" pitchFamily="64" charset="0"/>
                <a:cs typeface="Times New Roman" pitchFamily="16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8138" indent="-338138" eaLnBrk="0" hangingPunct="0">
              <a:spcBef>
                <a:spcPts val="75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marL="1081088" indent="-338138" eaLnBrk="0" hangingPunct="0">
              <a:spcBef>
                <a:spcPts val="65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>
              <a:buClr>
                <a:srgbClr val="330066"/>
              </a:buClr>
              <a:buFont typeface="Arial" charset="0"/>
              <a:buChar char="•"/>
            </a:pPr>
            <a:r>
              <a:rPr lang="en-GB" altLang="en-US"/>
              <a:t>MySQL connection is done with the function</a:t>
            </a:r>
          </a:p>
          <a:p>
            <a:pPr lvl="1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</a:pPr>
            <a:r>
              <a:rPr lang="en-GB" altLang="en-US" sz="3000">
                <a:latin typeface="Courier New" pitchFamily="49" charset="0"/>
                <a:cs typeface="Courier New" pitchFamily="49" charset="0"/>
              </a:rPr>
              <a:t>mysql_connect</a:t>
            </a:r>
            <a:r>
              <a:rPr lang="en-GB" altLang="en-US" sz="3000"/>
              <a:t/>
            </a:r>
            <a:br>
              <a:rPr lang="en-GB" altLang="en-US" sz="3000"/>
            </a:br>
            <a:endParaRPr lang="en-GB" altLang="en-US" sz="3000"/>
          </a:p>
          <a:p>
            <a:pPr>
              <a:buClr>
                <a:srgbClr val="330066"/>
              </a:buClr>
              <a:buFont typeface="Arial" charset="0"/>
              <a:buChar char="•"/>
            </a:pPr>
            <a:r>
              <a:rPr lang="en-GB" altLang="en-US"/>
              <a:t>Selecting a database is done with the function</a:t>
            </a:r>
          </a:p>
          <a:p>
            <a:pPr lvl="1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</a:pPr>
            <a:r>
              <a:rPr lang="en-GB" altLang="en-US" sz="3000">
                <a:latin typeface="Courier New" pitchFamily="49" charset="0"/>
                <a:cs typeface="Courier New" pitchFamily="49" charset="0"/>
              </a:rPr>
              <a:t>mysql_select_db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4000">
                <a:latin typeface="Courier New" pitchFamily="49" charset="0"/>
                <a:cs typeface="Courier New" pitchFamily="49" charset="0"/>
              </a:rPr>
              <a:t>mysql_connect</a:t>
            </a:r>
            <a:endParaRPr lang="en-GB" altLang="en-US" sz="3900" b="1">
              <a:solidFill>
                <a:srgbClr val="330066"/>
              </a:solidFill>
            </a:endParaRP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2171700" y="-19050"/>
            <a:ext cx="22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>
                <a:latin typeface="Comic Sans MS" pitchFamily="64" charset="0"/>
                <a:cs typeface="Times New Roman" pitchFamily="16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8138" indent="-338138" eaLnBrk="0" hangingPunct="0">
              <a:spcBef>
                <a:spcPts val="75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marL="1081088" indent="-338138" eaLnBrk="0" hangingPunct="0">
              <a:spcBef>
                <a:spcPts val="65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>
              <a:buClr>
                <a:srgbClr val="330066"/>
              </a:buClr>
              <a:buFont typeface="Arial" charset="0"/>
              <a:buChar char="•"/>
            </a:pPr>
            <a:r>
              <a:rPr lang="en-GB" altLang="en-US" sz="2000"/>
              <a:t>This needs three parameters:</a:t>
            </a:r>
          </a:p>
          <a:p>
            <a:pPr lvl="1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</a:pPr>
            <a:r>
              <a:rPr lang="en-GB" altLang="en-US" sz="2000"/>
              <a:t>The host name</a:t>
            </a:r>
          </a:p>
          <a:p>
            <a:pPr lvl="1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</a:pPr>
            <a:r>
              <a:rPr lang="en-GB" altLang="en-US" sz="2000"/>
              <a:t>The user name</a:t>
            </a:r>
          </a:p>
          <a:p>
            <a:pPr lvl="1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</a:pPr>
            <a:r>
              <a:rPr lang="en-GB" altLang="en-US" sz="2000"/>
              <a:t>The password</a:t>
            </a:r>
          </a:p>
          <a:p>
            <a:pPr>
              <a:buClr>
                <a:srgbClr val="330066"/>
              </a:buClr>
              <a:buFont typeface="Arial" charset="0"/>
              <a:buChar char="•"/>
            </a:pPr>
            <a:r>
              <a:rPr lang="en-GB" altLang="en-US" sz="2000"/>
              <a:t>Use the following variables and set their values appropriately:</a:t>
            </a:r>
          </a:p>
          <a:p>
            <a:pPr lvl="1">
              <a:spcBef>
                <a:spcPts val="750"/>
              </a:spcBef>
              <a:buClr>
                <a:srgbClr val="330066"/>
              </a:buClr>
            </a:pPr>
            <a:r>
              <a:rPr lang="en-GB" altLang="en-US" sz="2000">
                <a:latin typeface="Courier New" pitchFamily="49" charset="0"/>
                <a:cs typeface="Courier New" pitchFamily="49" charset="0"/>
              </a:rPr>
              <a:t>$hostname = “locahost";</a:t>
            </a:r>
          </a:p>
          <a:p>
            <a:pPr lvl="1">
              <a:spcBef>
                <a:spcPts val="750"/>
              </a:spcBef>
              <a:buClr>
                <a:srgbClr val="330066"/>
              </a:buClr>
            </a:pPr>
            <a:r>
              <a:rPr lang="en-GB" altLang="en-US" sz="2000">
                <a:latin typeface="Courier New" pitchFamily="49" charset="0"/>
                <a:cs typeface="Courier New" pitchFamily="49" charset="0"/>
              </a:rPr>
              <a:t>$username = “YOUR MIS number";</a:t>
            </a:r>
          </a:p>
          <a:p>
            <a:pPr lvl="1">
              <a:spcBef>
                <a:spcPts val="750"/>
              </a:spcBef>
              <a:buClr>
                <a:srgbClr val="330066"/>
              </a:buClr>
            </a:pPr>
            <a:r>
              <a:rPr lang="en-GB" altLang="en-US" sz="2000">
                <a:latin typeface="Courier New" pitchFamily="49" charset="0"/>
                <a:cs typeface="Courier New" pitchFamily="49" charset="0"/>
              </a:rPr>
              <a:t>$password = "YOUR_PASSWORD";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4000">
                <a:latin typeface="Courier New" pitchFamily="49" charset="0"/>
                <a:cs typeface="Courier New" pitchFamily="49" charset="0"/>
              </a:rPr>
              <a:t>mysql_connect</a:t>
            </a:r>
            <a:endParaRPr lang="en-GB" altLang="en-US" sz="3900" b="1">
              <a:solidFill>
                <a:srgbClr val="330066"/>
              </a:solidFill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2171700" y="-19050"/>
            <a:ext cx="22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>
                <a:latin typeface="Comic Sans MS" pitchFamily="64" charset="0"/>
                <a:cs typeface="Times New Roman" pitchFamily="16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8138" indent="-338138" eaLnBrk="0" hangingPunct="0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 err="1">
                <a:solidFill>
                  <a:srgbClr val="000000"/>
                </a:solidFill>
                <a:ea typeface="+mn-ea"/>
                <a:cs typeface="+mn-cs"/>
              </a:rPr>
              <a:t>Mysql_connect</a:t>
            </a:r>
            <a:r>
              <a:rPr lang="en-GB" sz="2000" dirty="0">
                <a:solidFill>
                  <a:srgbClr val="000000"/>
                </a:solidFill>
                <a:ea typeface="+mn-ea"/>
                <a:cs typeface="+mn-cs"/>
              </a:rPr>
              <a:t> is a function</a:t>
            </a: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ea typeface="+mn-ea"/>
                <a:cs typeface="+mn-cs"/>
              </a:rPr>
              <a:t>It takes three parameters and returns  a value</a:t>
            </a: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ea typeface="+mn-ea"/>
                <a:cs typeface="+mn-cs"/>
              </a:rPr>
              <a:t>Either a valid SQL link identifier which PHP sees as TRUE</a:t>
            </a: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ea typeface="+mn-ea"/>
                <a:cs typeface="+mn-cs"/>
              </a:rPr>
              <a:t>Or FALSE if the connection failed</a:t>
            </a:r>
            <a:br>
              <a:rPr lang="en-GB" sz="2000" dirty="0">
                <a:solidFill>
                  <a:srgbClr val="000000"/>
                </a:solidFill>
                <a:ea typeface="+mn-ea"/>
                <a:cs typeface="+mn-cs"/>
              </a:rPr>
            </a:br>
            <a:endParaRPr lang="en-GB" sz="2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338138" indent="-338138" eaLnBrk="0" hangingPunct="0">
              <a:spcBef>
                <a:spcPts val="750"/>
              </a:spcBef>
              <a:buClr>
                <a:srgbClr val="330066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$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dbConnected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mysql_connect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($hostname, $username, $password);</a:t>
            </a:r>
          </a:p>
          <a:p>
            <a:pPr marL="338138" indent="-338138" eaLnBrk="0" hangingPunct="0">
              <a:spcBef>
                <a:spcPts val="750"/>
              </a:spcBef>
              <a:buClr>
                <a:srgbClr val="330066"/>
              </a:buClr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latin typeface="+mn-lt"/>
                <a:ea typeface="+mn-ea"/>
                <a:cs typeface="Courier New" pitchFamily="49" charset="0"/>
              </a:rPr>
              <a:t>The returned value will be assigned to the variable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$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dbConnected</a:t>
            </a:r>
            <a:endParaRPr lang="en-GB" sz="2000" dirty="0">
              <a:solidFill>
                <a:srgbClr val="000000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latin typeface="+mn-lt"/>
                <a:ea typeface="+mn-ea"/>
                <a:cs typeface="Courier New" pitchFamily="49" charset="0"/>
              </a:rPr>
              <a:t>If successful we will use it later</a:t>
            </a: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latin typeface="+mn-lt"/>
                <a:ea typeface="+mn-ea"/>
                <a:cs typeface="Courier New" pitchFamily="49" charset="0"/>
              </a:rPr>
              <a:t>If it fails we will trap the error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4000">
                <a:latin typeface="Courier New" pitchFamily="49" charset="0"/>
                <a:cs typeface="Courier New" pitchFamily="49" charset="0"/>
              </a:rPr>
              <a:t>mysql_select_db</a:t>
            </a:r>
            <a:endParaRPr lang="en-GB" altLang="en-US" sz="3900" b="1">
              <a:solidFill>
                <a:srgbClr val="330066"/>
              </a:solidFill>
            </a:endParaRP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2171700" y="-19050"/>
            <a:ext cx="22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>
                <a:latin typeface="Comic Sans MS" pitchFamily="64" charset="0"/>
                <a:cs typeface="Times New Roman" pitchFamily="16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323850" y="1719263"/>
            <a:ext cx="8569325" cy="441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8138" indent="-338138" eaLnBrk="0" hangingPunct="0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ea typeface="+mn-ea"/>
                <a:cs typeface="+mn-cs"/>
              </a:rPr>
              <a:t>This needs two parameters:</a:t>
            </a: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ea typeface="+mn-ea"/>
                <a:cs typeface="+mn-cs"/>
              </a:rPr>
              <a:t>The database name</a:t>
            </a: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ea typeface="+mn-ea"/>
                <a:cs typeface="+mn-cs"/>
              </a:rPr>
              <a:t>The valid SQL link identifier returned from </a:t>
            </a:r>
            <a:r>
              <a:rPr lang="en-GB" sz="2000" dirty="0" err="1">
                <a:solidFill>
                  <a:srgbClr val="000000"/>
                </a:solidFill>
                <a:ea typeface="+mn-ea"/>
                <a:cs typeface="+mn-cs"/>
              </a:rPr>
              <a:t>mysql_connect</a:t>
            </a:r>
            <a:endParaRPr lang="en-GB" sz="20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338138" indent="-338138" eaLnBrk="0" hangingPunct="0">
              <a:spcBef>
                <a:spcPts val="750"/>
              </a:spcBef>
              <a:buClr>
                <a:srgbClr val="330066"/>
              </a:buClr>
              <a:buFont typeface="Arial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ea typeface="+mn-ea"/>
                <a:cs typeface="+mn-cs"/>
              </a:rPr>
              <a:t>Use the following variable and set its value appropriately:</a:t>
            </a: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$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databaseName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 = “</a:t>
            </a:r>
            <a:r>
              <a:rPr lang="en-GB" sz="20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MISNumber_yourDatabase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";</a:t>
            </a: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n-GB" sz="2000" dirty="0">
              <a:solidFill>
                <a:srgbClr val="000000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38138" indent="-338138" eaLnBrk="0" hangingPunct="0">
              <a:spcBef>
                <a:spcPts val="750"/>
              </a:spcBef>
              <a:buClr>
                <a:srgbClr val="330066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$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dbSelected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mysql_select_db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 ($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databaseName,$dbConnected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);</a:t>
            </a:r>
          </a:p>
          <a:p>
            <a:pPr marL="338138" indent="-338138" eaLnBrk="0" hangingPunct="0">
              <a:spcBef>
                <a:spcPts val="750"/>
              </a:spcBef>
              <a:buClr>
                <a:srgbClr val="330066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n-GB" sz="1800" dirty="0">
              <a:solidFill>
                <a:srgbClr val="000000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38138" indent="-338138" eaLnBrk="0" hangingPunct="0">
              <a:spcBef>
                <a:spcPts val="750"/>
              </a:spcBef>
              <a:buClr>
                <a:srgbClr val="330066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$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dbSelected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GB" sz="1800" dirty="0">
                <a:solidFill>
                  <a:srgbClr val="000000"/>
                </a:solidFill>
                <a:latin typeface="+mn-lt"/>
                <a:ea typeface="+mn-ea"/>
                <a:cs typeface="Courier New" pitchFamily="49" charset="0"/>
              </a:rPr>
              <a:t>will be TRUE if the database has been selected</a:t>
            </a:r>
          </a:p>
          <a:p>
            <a:pPr marL="1081088" lvl="1" indent="-338138" eaLnBrk="0" hangingPunct="0">
              <a:spcBef>
                <a:spcPts val="750"/>
              </a:spcBef>
              <a:buClr>
                <a:srgbClr val="330066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n-GB" sz="2000" dirty="0">
              <a:solidFill>
                <a:srgbClr val="000000"/>
              </a:solidFill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900" b="1">
                <a:solidFill>
                  <a:srgbClr val="330066"/>
                </a:solidFill>
              </a:rPr>
              <a:t>Add this to addabook.php</a:t>
            </a: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2171700" y="-19050"/>
            <a:ext cx="22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>
                <a:latin typeface="Comic Sans MS" pitchFamily="64" charset="0"/>
                <a:cs typeface="Times New Roman" pitchFamily="16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8138" indent="-338138" eaLnBrk="0" hangingPunct="0">
              <a:spcBef>
                <a:spcPts val="75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>
              <a:buClr>
                <a:srgbClr val="330066"/>
              </a:buClr>
            </a:pPr>
            <a:endParaRPr lang="en-US" altLang="en-US" sz="2600"/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468313" y="1700213"/>
            <a:ext cx="8207375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200">
                <a:solidFill>
                  <a:schemeClr val="tx1"/>
                </a:solidFill>
              </a:rPr>
              <a:t>$hostname = “localhost</a:t>
            </a:r>
            <a:r>
              <a:rPr lang="en-GB" altLang="en-US" sz="1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GB" altLang="en-US" sz="1200">
                <a:solidFill>
                  <a:schemeClr val="tx1"/>
                </a:solidFill>
              </a:rPr>
              <a:t>;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$username = </a:t>
            </a:r>
            <a:r>
              <a:rPr lang="en-GB" altLang="en-US" sz="1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“</a:t>
            </a:r>
            <a:r>
              <a:rPr lang="en-GB" altLang="en-US" sz="1200">
                <a:solidFill>
                  <a:schemeClr val="tx1"/>
                </a:solidFill>
              </a:rPr>
              <a:t>MIS number</a:t>
            </a:r>
            <a:r>
              <a:rPr lang="en-GB" altLang="en-US" sz="1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GB" altLang="en-US" sz="1200">
                <a:solidFill>
                  <a:schemeClr val="tx1"/>
                </a:solidFill>
              </a:rPr>
              <a:t>;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$password = "YourPassword</a:t>
            </a:r>
            <a:r>
              <a:rPr lang="en-GB" altLang="en-US" sz="1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GB" altLang="en-US" sz="1200">
                <a:solidFill>
                  <a:schemeClr val="tx1"/>
                </a:solidFill>
              </a:rPr>
              <a:t>; 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$databaseName = “MISNumber_nnnnn";  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$dbConnected = mysql_connect($hostname, $username, $password);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$dbSelected = mysql_select_db ($databaseName,$dbConnected);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if ($dbConnected) {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	echo "MySQL connected OK&lt;br /&gt;&lt;br /&gt;"; 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		if ($dbSelected) {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			echo "DB Connected OK&lt;br /&gt;&lt;br /&gt;";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		} else {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			echo "DB Connected FAILED&lt;br /&gt;&lt;br /&gt;";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		}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} else {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	echo "MySQL connection FAILED&lt;br /&gt;&lt;br /&gt;";</a:t>
            </a:r>
          </a:p>
          <a:p>
            <a:r>
              <a:rPr lang="en-GB" altLang="en-US" sz="1200">
                <a:solidFill>
                  <a:schemeClr val="tx1"/>
                </a:solidFill>
              </a:rPr>
              <a:t>}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171700" y="-19050"/>
            <a:ext cx="22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spcBef>
                <a:spcPts val="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200">
                <a:latin typeface="Comic Sans MS" pitchFamily="64" charset="0"/>
                <a:cs typeface="Times New Roman" pitchFamily="16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GB" altLang="en-US" sz="1200">
              <a:latin typeface="Comic Sans MS" pitchFamily="64" charset="0"/>
              <a:cs typeface="Times New Roman" pitchFamily="16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8138" indent="-338138" eaLnBrk="0" hangingPunct="0">
              <a:spcBef>
                <a:spcPts val="75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3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1pPr>
            <a:lvl2pPr eaLnBrk="0" hangingPunct="0">
              <a:spcBef>
                <a:spcPts val="65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6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2pPr>
            <a:lvl3pPr eaLnBrk="0" hangingPunct="0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3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3pPr>
            <a:lvl4pPr eaLnBrk="0" hangingPunct="0">
              <a:spcBef>
                <a:spcPts val="5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4pPr>
            <a:lvl5pPr eaLnBrk="0" hangingPunct="0">
              <a:spcBef>
                <a:spcPts val="5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000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defRPr>
            </a:lvl9pPr>
          </a:lstStyle>
          <a:p>
            <a:pPr>
              <a:buClr>
                <a:srgbClr val="330066"/>
              </a:buClr>
            </a:pPr>
            <a:endParaRPr lang="en-US" altLang="en-US" sz="2600"/>
          </a:p>
        </p:txBody>
      </p:sp>
      <p:sp>
        <p:nvSpPr>
          <p:cNvPr id="18436" name="Title 5"/>
          <p:cNvSpPr>
            <a:spLocks noGrp="1"/>
          </p:cNvSpPr>
          <p:nvPr>
            <p:ph type="title"/>
          </p:nvPr>
        </p:nvSpPr>
        <p:spPr>
          <a:xfrm>
            <a:off x="468313" y="404813"/>
            <a:ext cx="7527925" cy="1008062"/>
          </a:xfrm>
        </p:spPr>
        <p:txBody>
          <a:bodyPr/>
          <a:lstStyle/>
          <a:p>
            <a:r>
              <a:rPr lang="en-GB" altLang="en-US" smtClean="0"/>
              <a:t>Check everything works</a:t>
            </a:r>
          </a:p>
        </p:txBody>
      </p:sp>
      <p:sp>
        <p:nvSpPr>
          <p:cNvPr id="1843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GB" altLang="en-US" smtClean="0"/>
              <a:t>You should get the form, then the echo of the form contents, then the connected OK messages. </a:t>
            </a:r>
          </a:p>
          <a:p>
            <a:pPr>
              <a:buFont typeface="Arial" charset="0"/>
              <a:buChar char="•"/>
            </a:pPr>
            <a:r>
              <a:rPr lang="en-GB" altLang="en-US" smtClean="0"/>
              <a:t>Next, we need to add the data to the database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Add data to the database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GB" altLang="en-US" sz="2400" smtClean="0">
                <a:cs typeface="Courier New" pitchFamily="49" charset="0"/>
              </a:rPr>
              <a:t>This code goes after the connection code</a:t>
            </a:r>
            <a:r>
              <a:rPr lang="en-GB" altLang="en-US" sz="180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endParaRPr lang="en-GB" altLang="en-US" sz="180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	$query = "INSERT INTO books (ISBN,title, author, publisher, publisherswebsite, genre)" .</a:t>
            </a: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	"VALUES ('$ISBN', '$title', '$author', '$publisher', '$publisherswebsite', '$genre')";</a:t>
            </a:r>
          </a:p>
          <a:p>
            <a:endParaRPr lang="en-GB" altLang="en-US" sz="200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	$result = </a:t>
            </a:r>
            <a:r>
              <a:rPr lang="en-GB" altLang="en-US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mysql_query</a:t>
            </a:r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($query);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Check results in PHPMyAdmin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916113"/>
            <a:ext cx="619125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Exercises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GB" altLang="en-US" smtClean="0"/>
              <a:t>Create input forms to add data to your BTEC database</a:t>
            </a:r>
          </a:p>
          <a:p>
            <a:pPr>
              <a:buFont typeface="Arial" charset="0"/>
              <a:buChar char="•"/>
            </a:pPr>
            <a:r>
              <a:rPr lang="en-GB" altLang="en-US" smtClean="0"/>
              <a:t>Check they work</a:t>
            </a:r>
          </a:p>
          <a:p>
            <a:pPr>
              <a:buFont typeface="Arial" charset="0"/>
              <a:buChar char="•"/>
            </a:pPr>
            <a:r>
              <a:rPr lang="en-GB" altLang="en-US" smtClean="0"/>
              <a:t>Use CSS to improve your web pages</a:t>
            </a:r>
          </a:p>
          <a:p>
            <a:pPr>
              <a:buFont typeface="Arial" charset="0"/>
              <a:buChar char="•"/>
            </a:pPr>
            <a:endParaRPr lang="en-GB" altLang="en-US" smtClean="0"/>
          </a:p>
          <a:p>
            <a:pPr>
              <a:buFont typeface="Arial" charset="0"/>
              <a:buChar char="•"/>
            </a:pPr>
            <a:r>
              <a:rPr lang="en-GB" altLang="en-US" smtClean="0"/>
              <a:t>This work forms part of assignment 3 criteria P5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Create an HTML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be inserting a new book into the books table of the </a:t>
            </a:r>
            <a:r>
              <a:rPr lang="en-US" dirty="0" err="1"/>
              <a:t>studentNN</a:t>
            </a:r>
            <a:r>
              <a:rPr lang="en-US" dirty="0"/>
              <a:t> database</a:t>
            </a:r>
          </a:p>
          <a:p>
            <a:r>
              <a:rPr lang="en-US" dirty="0"/>
              <a:t>We will need an HTML form to collect the data</a:t>
            </a:r>
          </a:p>
          <a:p>
            <a:r>
              <a:rPr lang="en-US" dirty="0"/>
              <a:t>We will use a submit button to call a PHP file which will process the data and run an SQL Query to insert the data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933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The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GB" sz="2800" dirty="0" smtClean="0"/>
              <a:t>HTML forms begin with: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&lt;form&gt; </a:t>
            </a:r>
            <a:r>
              <a:rPr lang="en-GB" sz="2400" dirty="0" smtClean="0"/>
              <a:t>and end with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&lt;/form&gt;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Method = “post” </a:t>
            </a:r>
            <a:r>
              <a:rPr lang="en-GB" sz="2400" dirty="0" smtClean="0">
                <a:latin typeface="+mj-lt"/>
                <a:cs typeface="Courier New" pitchFamily="49" charset="0"/>
              </a:rPr>
              <a:t>tells the server to send the data.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br>
              <a:rPr lang="en-GB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Action = “file.php” </a:t>
            </a:r>
            <a:br>
              <a:rPr lang="en-GB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2400" dirty="0" smtClean="0">
                <a:cs typeface="Courier New" pitchFamily="49" charset="0"/>
              </a:rPr>
              <a:t>tells the server which file to run when the form is submitted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2800" dirty="0" smtClean="0"/>
              <a:t>Labels are defined by:</a:t>
            </a:r>
          </a:p>
          <a:p>
            <a:pPr lvl="1">
              <a:defRPr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&lt;label for “fieldname“&gt;Your text&lt;/label&gt;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2400" dirty="0" smtClean="0">
                <a:cs typeface="Courier New" pitchFamily="49" charset="0"/>
              </a:rPr>
              <a:t>Input text fields are defined by </a:t>
            </a:r>
          </a:p>
          <a:p>
            <a:pPr>
              <a:defRPr/>
            </a:pP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	&lt;input type="text" id="ISBN" name="ISBN" /&gt;</a:t>
            </a:r>
            <a:endParaRPr lang="en-GB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HTML for the form (one box)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&lt;</a:t>
            </a:r>
            <a:r>
              <a:rPr lang="en-GB" altLang="en-US" smtClean="0">
                <a:latin typeface="Courier New" pitchFamily="49" charset="0"/>
                <a:cs typeface="Courier New" pitchFamily="49" charset="0"/>
              </a:rPr>
              <a:t>body&gt;</a:t>
            </a:r>
          </a:p>
          <a:p>
            <a:r>
              <a:rPr lang="en-GB" altLang="en-US" smtClean="0">
                <a:latin typeface="Courier New" pitchFamily="49" charset="0"/>
                <a:cs typeface="Courier New" pitchFamily="49" charset="0"/>
              </a:rPr>
              <a:t>&lt;form method="post" </a:t>
            </a:r>
            <a:r>
              <a:rPr lang="en-GB" altLang="en-US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action="addabook.php"&gt;</a:t>
            </a:r>
          </a:p>
          <a:p>
            <a:r>
              <a:rPr lang="en-GB" altLang="en-US" smtClean="0">
                <a:latin typeface="Courier New" pitchFamily="49" charset="0"/>
                <a:cs typeface="Courier New" pitchFamily="49" charset="0"/>
              </a:rPr>
              <a:t>&lt;label for "ISBN"&gt;ISBN:&lt;/label&gt;</a:t>
            </a:r>
          </a:p>
          <a:p>
            <a:r>
              <a:rPr lang="en-GB" altLang="en-US" smtClean="0">
                <a:latin typeface="Courier New" pitchFamily="49" charset="0"/>
                <a:cs typeface="Courier New" pitchFamily="49" charset="0"/>
              </a:rPr>
              <a:t>&lt;input type="text" id="ISBN" name="ISBN" /&gt;</a:t>
            </a:r>
          </a:p>
          <a:p>
            <a:r>
              <a:rPr lang="en-GB" altLang="en-US" smtClean="0">
                <a:latin typeface="Courier New" pitchFamily="49" charset="0"/>
                <a:cs typeface="Courier New" pitchFamily="49" charset="0"/>
              </a:rPr>
              <a:t>&lt;/form&gt;</a:t>
            </a:r>
          </a:p>
          <a:p>
            <a:r>
              <a:rPr lang="en-GB" altLang="en-US" smtClean="0">
                <a:latin typeface="Courier New" pitchFamily="49" charset="0"/>
                <a:cs typeface="Courier New" pitchFamily="49" charset="0"/>
              </a:rPr>
              <a:t>&lt;/body&gt;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More input boxes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800" smtClean="0"/>
              <a:t>We need boxes for all the fields in the books table (apart from bookid). Note the &lt;br /&gt;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&lt;label for "ISBN"&gt;ISBN:&lt;/label&gt;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&lt;input type="text" id="ISBN" name="ISBN" /&gt;&lt;br /&gt;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&lt;label for "title"&gt;Title:&lt;/label&gt;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&lt;input type="text" id="title" name="title" /&gt;&lt;br /&gt;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&lt;label for "author"&gt;Author:&lt;/label&gt;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&lt;input type="text" id="author" name="author" /&gt;&lt;br /&gt;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&lt;label for "publisher"&gt;Publisher:&lt;/label&gt;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&lt;input type="text" id="publisher" name="publisher" /&gt;&lt;br /&gt;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&lt;label for "publisherswebsite"&gt;Publisher's Web Site:&lt;/label&gt;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&lt;input type="text" id="publisherswebsite" name="publisherswebsite" /&gt;&lt;br /&gt;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&lt;label for "genre"&gt;Genre:&lt;/label&gt;</a:t>
            </a:r>
          </a:p>
          <a:p>
            <a:r>
              <a:rPr lang="en-GB" altLang="en-US" sz="1400" smtClean="0">
                <a:latin typeface="Courier New" pitchFamily="49" charset="0"/>
                <a:cs typeface="Courier New" pitchFamily="49" charset="0"/>
              </a:rPr>
              <a:t>&lt;input type="text" id="genre" name="genre" /&gt;&lt;br /&gt;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The submit button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We add a button to submit the form to the php file we specified in the action</a:t>
            </a:r>
          </a:p>
          <a:p>
            <a:r>
              <a:rPr lang="en-GB" altLang="en-US" sz="2800" smtClean="0">
                <a:latin typeface="Courier New" pitchFamily="49" charset="0"/>
                <a:cs typeface="Courier New" pitchFamily="49" charset="0"/>
              </a:rPr>
              <a:t>&lt;input type="submit" value="Add a book" name="submit" /&gt;</a:t>
            </a:r>
            <a:br>
              <a:rPr lang="en-GB" altLang="en-US" sz="2800" smtClean="0">
                <a:latin typeface="Courier New" pitchFamily="49" charset="0"/>
                <a:cs typeface="Courier New" pitchFamily="49" charset="0"/>
              </a:rPr>
            </a:br>
            <a:endParaRPr lang="en-GB" altLang="en-US" sz="280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altLang="en-US" sz="2800" smtClean="0">
                <a:cs typeface="Courier New" pitchFamily="49" charset="0"/>
              </a:rPr>
              <a:t>It goes at the end of the other inputs and before the end form tag</a:t>
            </a:r>
          </a:p>
          <a:p>
            <a:r>
              <a:rPr lang="en-GB" altLang="en-US" sz="2800" smtClean="0">
                <a:cs typeface="Courier New" pitchFamily="49" charset="0"/>
              </a:rPr>
              <a:t>The value appears on the button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Submit button added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800" smtClean="0">
                <a:latin typeface="Courier New" pitchFamily="49" charset="0"/>
                <a:cs typeface="Courier New" pitchFamily="49" charset="0"/>
              </a:rPr>
              <a:t>&lt;label for "genre"&gt;Genre:&lt;/label&gt;</a:t>
            </a:r>
          </a:p>
          <a:p>
            <a:r>
              <a:rPr lang="en-GB" altLang="en-US" sz="2800" smtClean="0">
                <a:latin typeface="Courier New" pitchFamily="49" charset="0"/>
                <a:cs typeface="Courier New" pitchFamily="49" charset="0"/>
              </a:rPr>
              <a:t>&lt;input type="text" id="genre" name="genre" /&gt;&lt;br /&gt;</a:t>
            </a:r>
          </a:p>
          <a:p>
            <a:r>
              <a:rPr lang="en-GB" altLang="en-US" sz="2800" smtClean="0">
                <a:latin typeface="Courier New" pitchFamily="49" charset="0"/>
                <a:cs typeface="Courier New" pitchFamily="49" charset="0"/>
              </a:rPr>
              <a:t>&lt;input type="submit" value="Add a book" name="submit" /&gt;</a:t>
            </a:r>
          </a:p>
          <a:p>
            <a:r>
              <a:rPr lang="en-GB" altLang="en-US" sz="2800" smtClean="0">
                <a:latin typeface="Courier New" pitchFamily="49" charset="0"/>
                <a:cs typeface="Courier New" pitchFamily="49" charset="0"/>
              </a:rPr>
              <a:t>&lt;/form&gt;</a:t>
            </a:r>
          </a:p>
          <a:p>
            <a:endParaRPr lang="en-GB" altLang="en-US" sz="280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altLang="en-US" sz="2800" smtClean="0">
                <a:cs typeface="Courier New" pitchFamily="49" charset="0"/>
              </a:rPr>
              <a:t>Save this as addabook.html on the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Form appearance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Open addabook.html in a browser</a:t>
            </a:r>
          </a:p>
          <a:p>
            <a:r>
              <a:rPr lang="en-GB" altLang="en-US" smtClean="0"/>
              <a:t>You can use CSS or a table to tidy this up (but I haven’t)</a:t>
            </a: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429000"/>
            <a:ext cx="29241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The addabook.PHP file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We assign the values from the form to variables</a:t>
            </a: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&lt;?php</a:t>
            </a: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$ISBN = $_POST['ISBN'];</a:t>
            </a: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$title = $_POST['title'];</a:t>
            </a: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$author = $_POST['author'];</a:t>
            </a: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$publisher = $_POST['publisher'];</a:t>
            </a: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$publisherswebsite = $_POST['publisherswebsite'];</a:t>
            </a: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$genre = $_POST['genre'];</a:t>
            </a:r>
          </a:p>
          <a:p>
            <a:r>
              <a:rPr lang="en-GB" altLang="en-US" sz="2000" smtClean="0">
                <a:latin typeface="Courier New" pitchFamily="49" charset="0"/>
                <a:cs typeface="Courier New" pitchFamily="49" charset="0"/>
              </a:rPr>
              <a:t>?&gt;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E0AEA33-6216-40C2-9F9A-114F24EF03DB}" vid="{75F778CF-DCE9-4FDB-BEE6-9E574DC5687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3117</TotalTime>
  <Words>870</Words>
  <Application>Microsoft Office PowerPoint</Application>
  <PresentationFormat>On-screen Show (4:3)</PresentationFormat>
  <Paragraphs>145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Comic Sans MS</vt:lpstr>
      <vt:lpstr>Courier New</vt:lpstr>
      <vt:lpstr>Droid Sans Fallback</vt:lpstr>
      <vt:lpstr>Times New Roman</vt:lpstr>
      <vt:lpstr>Theme1</vt:lpstr>
      <vt:lpstr>PHP: Submitting data</vt:lpstr>
      <vt:lpstr>Create an HTML form</vt:lpstr>
      <vt:lpstr>The form</vt:lpstr>
      <vt:lpstr>HTML for the form (one box)</vt:lpstr>
      <vt:lpstr>More input boxes</vt:lpstr>
      <vt:lpstr>The submit button</vt:lpstr>
      <vt:lpstr>Submit button added</vt:lpstr>
      <vt:lpstr>Form appearance</vt:lpstr>
      <vt:lpstr>The addabook.PHP file</vt:lpstr>
      <vt:lpstr>Check that they were received using echo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Check everything works</vt:lpstr>
      <vt:lpstr>Add data to the database</vt:lpstr>
      <vt:lpstr>Check results in PHPMyAdmin</vt:lpstr>
      <vt:lpstr>Exercises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Sammy and Scarpia</dc:creator>
  <cp:lastModifiedBy>Andrew Cracknell</cp:lastModifiedBy>
  <cp:revision>226</cp:revision>
  <cp:lastPrinted>1601-01-01T00:00:00Z</cp:lastPrinted>
  <dcterms:created xsi:type="dcterms:W3CDTF">2008-01-06T12:48:56Z</dcterms:created>
  <dcterms:modified xsi:type="dcterms:W3CDTF">2019-11-21T09:50:50Z</dcterms:modified>
</cp:coreProperties>
</file>