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4.xml" ContentType="application/vnd.openxmlformats-officedocument.presentationml.notesSlide+xml"/>
  <Override PartName="/ppt/notesSlides/notesSlide146.xml" ContentType="application/vnd.openxmlformats-officedocument.presentationml.notesSlide+xml"/>
  <Override PartName="/ppt/notesSlides/notesSlide39.xml" ContentType="application/vnd.openxmlformats-officedocument.presentationml.notesSlide+xml"/>
  <Override PartName="/ppt/notesSlides/_rels/notesSlide14.xml.rels" ContentType="application/vnd.openxmlformats-package.relationships+xml"/>
  <Override PartName="/ppt/notesSlides/_rels/notesSlide39.xml.rels" ContentType="application/vnd.openxmlformats-package.relationships+xml"/>
  <Override PartName="/ppt/notesSlides/_rels/notesSlide41.xml.rels" ContentType="application/vnd.openxmlformats-package.relationships+xml"/>
  <Override PartName="/ppt/notesSlides/_rels/notesSlide146.xml.rels" ContentType="application/vnd.openxmlformats-package.relationships+xml"/>
  <Override PartName="/ppt/notesSlides/_rels/notesSlide53.xml.rels" ContentType="application/vnd.openxmlformats-package.relationships+xml"/>
  <Override PartName="/ppt/notesSlides/_rels/notesSlide68.xml.rels" ContentType="application/vnd.openxmlformats-package.relationships+xml"/>
  <Override PartName="/ppt/notesSlides/notesSlide41.xml" ContentType="application/vnd.openxmlformats-officedocument.presentationml.notesSlide+xml"/>
  <Override PartName="/ppt/notesSlides/notesSlide53.xml" ContentType="application/vnd.openxmlformats-officedocument.presentationml.notesSlide+xml"/>
  <Override PartName="/ppt/notesSlides/notesSlide6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9.png" ContentType="image/png"/>
  <Override PartName="/ppt/media/image57.png" ContentType="image/png"/>
  <Override PartName="/ppt/media/image37.tif" ContentType="image/tiff"/>
  <Override PartName="/ppt/media/image1.png" ContentType="image/png"/>
  <Override PartName="/ppt/media/image58.png" ContentType="image/png"/>
  <Override PartName="/ppt/media/image38.tif" ContentType="image/tiff"/>
  <Override PartName="/ppt/media/image2.png" ContentType="image/png"/>
  <Override PartName="/ppt/media/image59.png" ContentType="image/png"/>
  <Override PartName="/ppt/media/image39.tif" ContentType="image/tiff"/>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tif" ContentType="image/tiff"/>
  <Override PartName="/ppt/media/image14.tif" ContentType="image/tiff"/>
  <Override PartName="/ppt/media/image15.tif" ContentType="image/tiff"/>
  <Override PartName="/ppt/media/image16.tif" ContentType="image/tiff"/>
  <Override PartName="/ppt/media/image17.tif" ContentType="image/tiff"/>
  <Override PartName="/ppt/media/image18.tif" ContentType="image/tiff"/>
  <Override PartName="/ppt/media/image19.tif" ContentType="image/tiff"/>
  <Override PartName="/ppt/media/image40.png" ContentType="image/png"/>
  <Override PartName="/ppt/media/image20.tif" ContentType="image/tiff"/>
  <Override PartName="/ppt/media/image41.png" ContentType="image/png"/>
  <Override PartName="/ppt/media/image21.tif" ContentType="image/tiff"/>
  <Override PartName="/ppt/media/image42.png" ContentType="image/png"/>
  <Override PartName="/ppt/media/image22.tif" ContentType="image/tiff"/>
  <Override PartName="/ppt/media/image43.png" ContentType="image/png"/>
  <Override PartName="/ppt/media/image23.tif" ContentType="image/tiff"/>
  <Override PartName="/ppt/media/image44.png" ContentType="image/png"/>
  <Override PartName="/ppt/media/image24.tif" ContentType="image/tiff"/>
  <Override PartName="/ppt/media/image45.png" ContentType="image/png"/>
  <Override PartName="/ppt/media/image25.tif" ContentType="image/tiff"/>
  <Override PartName="/ppt/media/image46.png" ContentType="image/png"/>
  <Override PartName="/ppt/media/image26.tif" ContentType="image/tiff"/>
  <Override PartName="/ppt/media/image27.tif" ContentType="image/tiff"/>
  <Override PartName="/ppt/media/image48.png" ContentType="image/png"/>
  <Override PartName="/ppt/media/image28.tif" ContentType="image/tiff"/>
  <Override PartName="/ppt/media/image49.png" ContentType="image/png"/>
  <Override PartName="/ppt/media/image29.tif" ContentType="image/tiff"/>
  <Override PartName="/ppt/media/image50.png" ContentType="image/png"/>
  <Override PartName="/ppt/media/image30.tif" ContentType="image/tiff"/>
  <Override PartName="/ppt/media/image51.png" ContentType="image/png"/>
  <Override PartName="/ppt/media/image31.tif" ContentType="image/tiff"/>
  <Override PartName="/ppt/media/image52.png" ContentType="image/png"/>
  <Override PartName="/ppt/media/image32.tif" ContentType="image/tiff"/>
  <Override PartName="/ppt/media/image33.tif" ContentType="image/tiff"/>
  <Override PartName="/ppt/media/image54.png" ContentType="image/png"/>
  <Override PartName="/ppt/media/image34.tif" ContentType="image/tiff"/>
  <Override PartName="/ppt/media/image55.png" ContentType="image/png"/>
  <Override PartName="/ppt/media/image35.tif" ContentType="image/tiff"/>
  <Override PartName="/ppt/media/image56.png" ContentType="image/png"/>
  <Override PartName="/ppt/media/image36.tif" ContentType="image/tiff"/>
  <Override PartName="/ppt/media/image47.jpeg" ContentType="image/jpeg"/>
  <Override PartName="/ppt/media/image53.jpeg" ContentType="image/jpeg"/>
  <Override PartName="/ppt/media/image60.png" ContentType="image/png"/>
  <Override PartName="/ppt/media/image61.png" ContentType="image/png"/>
  <Override PartName="/ppt/media/image62.png" ContentType="image/pn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Override PartName="/ppt/slides/_rels/slide113.xml.rels" ContentType="application/vnd.openxmlformats-package.relationships+xml"/>
  <Override PartName="/ppt/slides/_rels/slide114.xml.rels" ContentType="application/vnd.openxmlformats-package.relationships+xml"/>
  <Override PartName="/ppt/slides/_rels/slide115.xml.rels" ContentType="application/vnd.openxmlformats-package.relationships+xml"/>
  <Override PartName="/ppt/slides/_rels/slide116.xml.rels" ContentType="application/vnd.openxmlformats-package.relationships+xml"/>
  <Override PartName="/ppt/slides/_rels/slide117.xml.rels" ContentType="application/vnd.openxmlformats-package.relationships+xml"/>
  <Override PartName="/ppt/slides/_rels/slide118.xml.rels" ContentType="application/vnd.openxmlformats-package.relationships+xml"/>
  <Override PartName="/ppt/slides/_rels/slide119.xml.rels" ContentType="application/vnd.openxmlformats-package.relationships+xml"/>
  <Override PartName="/ppt/slides/_rels/slide120.xml.rels" ContentType="application/vnd.openxmlformats-package.relationships+xml"/>
  <Override PartName="/ppt/slides/_rels/slide121.xml.rels" ContentType="application/vnd.openxmlformats-package.relationships+xml"/>
  <Override PartName="/ppt/slides/_rels/slide122.xml.rels" ContentType="application/vnd.openxmlformats-package.relationships+xml"/>
  <Override PartName="/ppt/slides/_rels/slide123.xml.rels" ContentType="application/vnd.openxmlformats-package.relationships+xml"/>
  <Override PartName="/ppt/slides/_rels/slide124.xml.rels" ContentType="application/vnd.openxmlformats-package.relationships+xml"/>
  <Override PartName="/ppt/slides/_rels/slide125.xml.rels" ContentType="application/vnd.openxmlformats-package.relationships+xml"/>
  <Override PartName="/ppt/slides/_rels/slide126.xml.rels" ContentType="application/vnd.openxmlformats-package.relationships+xml"/>
  <Override PartName="/ppt/slides/_rels/slide127.xml.rels" ContentType="application/vnd.openxmlformats-package.relationships+xml"/>
  <Override PartName="/ppt/slides/_rels/slide128.xml.rels" ContentType="application/vnd.openxmlformats-package.relationships+xml"/>
  <Override PartName="/ppt/slides/_rels/slide129.xml.rels" ContentType="application/vnd.openxmlformats-package.relationships+xml"/>
  <Override PartName="/ppt/slides/_rels/slide130.xml.rels" ContentType="application/vnd.openxmlformats-package.relationships+xml"/>
  <Override PartName="/ppt/slides/_rels/slide131.xml.rels" ContentType="application/vnd.openxmlformats-package.relationships+xml"/>
  <Override PartName="/ppt/slides/_rels/slide132.xml.rels" ContentType="application/vnd.openxmlformats-package.relationships+xml"/>
  <Override PartName="/ppt/slides/_rels/slide133.xml.rels" ContentType="application/vnd.openxmlformats-package.relationships+xml"/>
  <Override PartName="/ppt/slides/_rels/slide134.xml.rels" ContentType="application/vnd.openxmlformats-package.relationships+xml"/>
  <Override PartName="/ppt/slides/_rels/slide135.xml.rels" ContentType="application/vnd.openxmlformats-package.relationships+xml"/>
  <Override PartName="/ppt/slides/_rels/slide136.xml.rels" ContentType="application/vnd.openxmlformats-package.relationships+xml"/>
  <Override PartName="/ppt/slides/_rels/slide137.xml.rels" ContentType="application/vnd.openxmlformats-package.relationships+xml"/>
  <Override PartName="/ppt/slides/_rels/slide138.xml.rels" ContentType="application/vnd.openxmlformats-package.relationships+xml"/>
  <Override PartName="/ppt/slides/_rels/slide139.xml.rels" ContentType="application/vnd.openxmlformats-package.relationships+xml"/>
  <Override PartName="/ppt/slides/_rels/slide140.xml.rels" ContentType="application/vnd.openxmlformats-package.relationships+xml"/>
  <Override PartName="/ppt/slides/_rels/slide141.xml.rels" ContentType="application/vnd.openxmlformats-package.relationships+xml"/>
  <Override PartName="/ppt/slides/_rels/slide142.xml.rels" ContentType="application/vnd.openxmlformats-package.relationships+xml"/>
  <Override PartName="/ppt/slides/_rels/slide143.xml.rels" ContentType="application/vnd.openxmlformats-package.relationships+xml"/>
  <Override PartName="/ppt/slides/_rels/slide144.xml.rels" ContentType="application/vnd.openxmlformats-package.relationships+xml"/>
  <Override PartName="/ppt/slides/_rels/slide145.xml.rels" ContentType="application/vnd.openxmlformats-package.relationships+xml"/>
  <Override PartName="/ppt/slides/_rels/slide146.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00" Type="http://schemas.openxmlformats.org/officeDocument/2006/relationships/slide" Target="slides/slide95.xml"/><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08" Type="http://schemas.openxmlformats.org/officeDocument/2006/relationships/slide" Target="slides/slide103.xml"/><Relationship Id="rId109" Type="http://schemas.openxmlformats.org/officeDocument/2006/relationships/slide" Target="slides/slide104.xml"/><Relationship Id="rId110" Type="http://schemas.openxmlformats.org/officeDocument/2006/relationships/slide" Target="slides/slide105.xml"/><Relationship Id="rId111" Type="http://schemas.openxmlformats.org/officeDocument/2006/relationships/slide" Target="slides/slide106.xml"/><Relationship Id="rId112" Type="http://schemas.openxmlformats.org/officeDocument/2006/relationships/slide" Target="slides/slide107.xml"/><Relationship Id="rId113" Type="http://schemas.openxmlformats.org/officeDocument/2006/relationships/slide" Target="slides/slide108.xml"/><Relationship Id="rId114" Type="http://schemas.openxmlformats.org/officeDocument/2006/relationships/slide" Target="slides/slide109.xml"/><Relationship Id="rId115" Type="http://schemas.openxmlformats.org/officeDocument/2006/relationships/slide" Target="slides/slide110.xml"/><Relationship Id="rId116" Type="http://schemas.openxmlformats.org/officeDocument/2006/relationships/slide" Target="slides/slide111.xml"/><Relationship Id="rId117" Type="http://schemas.openxmlformats.org/officeDocument/2006/relationships/slide" Target="slides/slide112.xml"/><Relationship Id="rId118" Type="http://schemas.openxmlformats.org/officeDocument/2006/relationships/slide" Target="slides/slide113.xml"/><Relationship Id="rId119" Type="http://schemas.openxmlformats.org/officeDocument/2006/relationships/slide" Target="slides/slide114.xml"/><Relationship Id="rId120" Type="http://schemas.openxmlformats.org/officeDocument/2006/relationships/slide" Target="slides/slide115.xml"/><Relationship Id="rId121" Type="http://schemas.openxmlformats.org/officeDocument/2006/relationships/slide" Target="slides/slide116.xml"/><Relationship Id="rId122" Type="http://schemas.openxmlformats.org/officeDocument/2006/relationships/slide" Target="slides/slide117.xml"/><Relationship Id="rId123" Type="http://schemas.openxmlformats.org/officeDocument/2006/relationships/slide" Target="slides/slide118.xml"/><Relationship Id="rId124" Type="http://schemas.openxmlformats.org/officeDocument/2006/relationships/slide" Target="slides/slide119.xml"/><Relationship Id="rId125" Type="http://schemas.openxmlformats.org/officeDocument/2006/relationships/slide" Target="slides/slide120.xml"/><Relationship Id="rId126" Type="http://schemas.openxmlformats.org/officeDocument/2006/relationships/slide" Target="slides/slide121.xml"/><Relationship Id="rId127" Type="http://schemas.openxmlformats.org/officeDocument/2006/relationships/slide" Target="slides/slide122.xml"/><Relationship Id="rId128" Type="http://schemas.openxmlformats.org/officeDocument/2006/relationships/slide" Target="slides/slide123.xml"/><Relationship Id="rId129" Type="http://schemas.openxmlformats.org/officeDocument/2006/relationships/slide" Target="slides/slide124.xml"/><Relationship Id="rId130" Type="http://schemas.openxmlformats.org/officeDocument/2006/relationships/slide" Target="slides/slide125.xml"/><Relationship Id="rId131" Type="http://schemas.openxmlformats.org/officeDocument/2006/relationships/slide" Target="slides/slide126.xml"/><Relationship Id="rId132" Type="http://schemas.openxmlformats.org/officeDocument/2006/relationships/slide" Target="slides/slide127.xml"/><Relationship Id="rId133" Type="http://schemas.openxmlformats.org/officeDocument/2006/relationships/slide" Target="slides/slide128.xml"/><Relationship Id="rId134" Type="http://schemas.openxmlformats.org/officeDocument/2006/relationships/slide" Target="slides/slide129.xml"/><Relationship Id="rId135" Type="http://schemas.openxmlformats.org/officeDocument/2006/relationships/slide" Target="slides/slide130.xml"/><Relationship Id="rId136" Type="http://schemas.openxmlformats.org/officeDocument/2006/relationships/slide" Target="slides/slide131.xml"/><Relationship Id="rId137" Type="http://schemas.openxmlformats.org/officeDocument/2006/relationships/slide" Target="slides/slide132.xml"/><Relationship Id="rId138" Type="http://schemas.openxmlformats.org/officeDocument/2006/relationships/slide" Target="slides/slide133.xml"/><Relationship Id="rId139" Type="http://schemas.openxmlformats.org/officeDocument/2006/relationships/slide" Target="slides/slide134.xml"/><Relationship Id="rId140" Type="http://schemas.openxmlformats.org/officeDocument/2006/relationships/slide" Target="slides/slide135.xml"/><Relationship Id="rId141" Type="http://schemas.openxmlformats.org/officeDocument/2006/relationships/slide" Target="slides/slide136.xml"/><Relationship Id="rId142" Type="http://schemas.openxmlformats.org/officeDocument/2006/relationships/slide" Target="slides/slide137.xml"/><Relationship Id="rId143" Type="http://schemas.openxmlformats.org/officeDocument/2006/relationships/slide" Target="slides/slide138.xml"/><Relationship Id="rId144" Type="http://schemas.openxmlformats.org/officeDocument/2006/relationships/slide" Target="slides/slide139.xml"/><Relationship Id="rId145" Type="http://schemas.openxmlformats.org/officeDocument/2006/relationships/slide" Target="slides/slide140.xml"/><Relationship Id="rId146" Type="http://schemas.openxmlformats.org/officeDocument/2006/relationships/slide" Target="slides/slide141.xml"/><Relationship Id="rId147" Type="http://schemas.openxmlformats.org/officeDocument/2006/relationships/slide" Target="slides/slide142.xml"/><Relationship Id="rId148" Type="http://schemas.openxmlformats.org/officeDocument/2006/relationships/slide" Target="slides/slide143.xml"/><Relationship Id="rId149" Type="http://schemas.openxmlformats.org/officeDocument/2006/relationships/slide" Target="slides/slide144.xml"/><Relationship Id="rId150" Type="http://schemas.openxmlformats.org/officeDocument/2006/relationships/slide" Target="slides/slide145.xml"/><Relationship Id="rId151" Type="http://schemas.openxmlformats.org/officeDocument/2006/relationships/slide" Target="slides/slide146.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1800" spc="-1" strike="noStrike">
                <a:solidFill>
                  <a:srgbClr val="000000"/>
                </a:solidFill>
                <a:latin typeface="Calibri"/>
              </a:rPr>
              <a:t>Click to move the slide</a:t>
            </a:r>
            <a:endParaRPr b="0" lang="en-US" sz="1800" spc="-1" strike="noStrike">
              <a:solidFill>
                <a:srgbClr val="000000"/>
              </a:solidFill>
              <a:latin typeface="Calibri"/>
            </a:endParaRPr>
          </a:p>
        </p:txBody>
      </p:sp>
      <p:sp>
        <p:nvSpPr>
          <p:cNvPr id="130"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131"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 </a:t>
            </a:r>
            <a:endParaRPr b="0" lang="en-GB" sz="1400" spc="-1" strike="noStrike">
              <a:latin typeface="Times New Roman"/>
            </a:endParaRPr>
          </a:p>
        </p:txBody>
      </p:sp>
      <p:sp>
        <p:nvSpPr>
          <p:cNvPr id="132"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 </a:t>
            </a:r>
            <a:endParaRPr b="0" lang="en-GB" sz="1400" spc="-1" strike="noStrike">
              <a:latin typeface="Times New Roman"/>
            </a:endParaRPr>
          </a:p>
        </p:txBody>
      </p:sp>
      <p:sp>
        <p:nvSpPr>
          <p:cNvPr id="133"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 </a:t>
            </a:r>
            <a:endParaRPr b="0" lang="en-GB" sz="1400" spc="-1" strike="noStrike">
              <a:latin typeface="Times New Roman"/>
            </a:endParaRPr>
          </a:p>
        </p:txBody>
      </p:sp>
      <p:sp>
        <p:nvSpPr>
          <p:cNvPr id="13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8E48A18D-E205-4192-93FA-33738933B1DA}" type="slidenum">
              <a:rPr b="0" lang="en-GB" sz="1400" spc="-1" strike="noStrike">
                <a:latin typeface="Times New Roman"/>
              </a:rPr>
              <a:t>1</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46.xml.rels><?xml version="1.0" encoding="UTF-8"?>
<Relationships xmlns="http://schemas.openxmlformats.org/package/2006/relationships"><Relationship Id="rId1" Type="http://schemas.openxmlformats.org/officeDocument/2006/relationships/slide" Target="../slides/slide146.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hyperlink" Target="http://216.92.67.219/free/t_SMTPCommunicationandMessageTransportMethodsClientS.htm" TargetMode="External"/><Relationship Id="rId2" Type="http://schemas.openxmlformats.org/officeDocument/2006/relationships/hyperlink" Target="http://216.92.67.219/free/t_DNSElectronicMailSupportandMailExchangeMXResourceR.htm" TargetMode="External"/><Relationship Id="rId3" Type="http://schemas.openxmlformats.org/officeDocument/2006/relationships/hyperlink" Target="http://216.92.67.219/free/t_SMTPSecurityIssues.htm" TargetMode="External"/><Relationship Id="rId4" Type="http://schemas.openxmlformats.org/officeDocument/2006/relationships/hyperlink" Target="http://216.92.67.219/free/t_TCPIPHistoricalandSpecialElectronicMailAddressing.htm" TargetMode="External"/><Relationship Id="rId5" Type="http://schemas.openxmlformats.org/officeDocument/2006/relationships/hyperlink" Target="http://216.92.67.219/free/t_TCPIPElectronicMailAliasesAddressBooksMultipleReci.htm" TargetMode="External"/><Relationship Id="rId6" Type="http://schemas.openxmlformats.org/officeDocument/2006/relationships/slide" Target="../slides/slide53.xml"/><Relationship Id="rId7"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hyperlink" Target="http://www.omnisecu.com/tcpip/transmission-control-protocol-tcp.php" TargetMode="External"/><Relationship Id="rId2" Type="http://schemas.openxmlformats.org/officeDocument/2006/relationships/hyperlink" Target="http://www.omnisecu.com/tcpip/transmission-control-protocol-tcp.php" TargetMode="External"/><Relationship Id="rId3" Type="http://schemas.openxmlformats.org/officeDocument/2006/relationships/hyperlink" Target="http://www.omnisecu.com/tcpip/transmission-control-protocol-tcp.php" TargetMode="External"/><Relationship Id="rId4" Type="http://schemas.openxmlformats.org/officeDocument/2006/relationships/hyperlink" Target="http://www.omnisecu.com/tcpip/tcp-port-numbers.php" TargetMode="External"/><Relationship Id="rId5" Type="http://schemas.openxmlformats.org/officeDocument/2006/relationships/slide" Target="../slides/slide68.xml"/><Relationship Id="rId6" Type="http://schemas.openxmlformats.org/officeDocument/2006/relationships/notesMaster" Target="../notesMasters/notesMaster1.xml"/>
</Relationship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PlaceHolder 1"/>
          <p:cNvSpPr>
            <a:spLocks noGrp="1"/>
          </p:cNvSpPr>
          <p:nvPr>
            <p:ph type="sldImg"/>
          </p:nvPr>
        </p:nvSpPr>
        <p:spPr>
          <a:xfrm>
            <a:off x="685800" y="1143000"/>
            <a:ext cx="5486040" cy="3085920"/>
          </a:xfrm>
          <a:prstGeom prst="rect">
            <a:avLst/>
          </a:prstGeom>
        </p:spPr>
      </p:sp>
      <p:sp>
        <p:nvSpPr>
          <p:cNvPr id="521" name="PlaceHolder 2"/>
          <p:cNvSpPr>
            <a:spLocks noGrp="1"/>
          </p:cNvSpPr>
          <p:nvPr>
            <p:ph type="body"/>
          </p:nvPr>
        </p:nvSpPr>
        <p:spPr>
          <a:xfrm>
            <a:off x="685800" y="4400640"/>
            <a:ext cx="5486040" cy="3600000"/>
          </a:xfrm>
          <a:prstGeom prst="rect">
            <a:avLst/>
          </a:prstGeom>
        </p:spPr>
        <p:txBody>
          <a:bodyPr>
            <a:noAutofit/>
          </a:bodyPr>
          <a:p>
            <a:endParaRPr b="0" lang="en-GB" sz="2000" spc="-1" strike="noStrike">
              <a:latin typeface="Arial"/>
            </a:endParaRPr>
          </a:p>
        </p:txBody>
      </p:sp>
      <p:sp>
        <p:nvSpPr>
          <p:cNvPr id="522" name="TextShape 3"/>
          <p:cNvSpPr txBox="1"/>
          <p:nvPr/>
        </p:nvSpPr>
        <p:spPr>
          <a:xfrm>
            <a:off x="3884760" y="8685360"/>
            <a:ext cx="2971440" cy="458280"/>
          </a:xfrm>
          <a:prstGeom prst="rect">
            <a:avLst/>
          </a:prstGeom>
          <a:noFill/>
          <a:ln>
            <a:noFill/>
          </a:ln>
        </p:spPr>
        <p:txBody>
          <a:bodyPr anchor="b">
            <a:noAutofit/>
          </a:bodyPr>
          <a:p>
            <a:pPr algn="r">
              <a:lnSpc>
                <a:spcPct val="100000"/>
              </a:lnSpc>
            </a:pPr>
            <a:fld id="{EB94DCB8-1EFB-42C6-B294-ED31FFBA579C}" type="slidenum">
              <a:rPr b="0" lang="en-GB" sz="1200" spc="-1" strike="noStrike">
                <a:solidFill>
                  <a:srgbClr val="000000"/>
                </a:solidFill>
                <a:latin typeface="+mn-lt"/>
                <a:ea typeface="+mn-ea"/>
              </a:rPr>
              <a:t>146</a:t>
            </a:fld>
            <a:endParaRPr b="0" lang="en-GB" sz="1200" spc="-1" strike="noStrike">
              <a:latin typeface="Times New Roman"/>
            </a:endParaRPr>
          </a:p>
        </p:txBody>
      </p:sp>
    </p:spTree>
  </p:cSld>
</p:notes>
</file>

<file path=ppt/notesSlides/notesSlide1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sldImg"/>
          </p:nvPr>
        </p:nvSpPr>
        <p:spPr>
          <a:xfrm>
            <a:off x="216000" y="812520"/>
            <a:ext cx="7127280" cy="4008960"/>
          </a:xfrm>
          <a:prstGeom prst="rect">
            <a:avLst/>
          </a:prstGeom>
        </p:spPr>
      </p:sp>
      <p:sp>
        <p:nvSpPr>
          <p:cNvPr id="536" name="PlaceHolder 2"/>
          <p:cNvSpPr>
            <a:spLocks noGrp="1"/>
          </p:cNvSpPr>
          <p:nvPr>
            <p:ph type="body"/>
          </p:nvPr>
        </p:nvSpPr>
        <p:spPr>
          <a:xfrm>
            <a:off x="756000" y="5078520"/>
            <a:ext cx="6047640" cy="4811040"/>
          </a:xfrm>
          <a:prstGeom prst="rect">
            <a:avLst/>
          </a:prstGeom>
        </p:spPr>
        <p:txBody>
          <a:bodyPr lIns="0" rIns="0" tIns="0" bIns="0">
            <a:spAutoFit/>
          </a:bodyPr>
          <a:p>
            <a:r>
              <a:rPr b="0" lang="en-GB" sz="2000" spc="-1" strike="noStrike">
                <a:latin typeface="Arial"/>
              </a:rPr>
              <a:t>Highlight the security and cyber aspects in this section as well.</a:t>
            </a:r>
            <a:endParaRPr b="0" lang="en-GB" sz="2000" spc="-1" strike="noStrike">
              <a:latin typeface="Arial"/>
            </a:endParaRPr>
          </a:p>
          <a:p>
            <a:r>
              <a:rPr b="0" lang="en-GB" sz="2000" spc="-1" strike="noStrike">
                <a:latin typeface="Arial"/>
              </a:rPr>
              <a:t>In the management part, look at standard management procedures, and then look at some SIEM stuff</a:t>
            </a:r>
            <a:endParaRPr b="0" lang="en-GB" sz="20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PlaceHolder 1"/>
          <p:cNvSpPr>
            <a:spLocks noGrp="1"/>
          </p:cNvSpPr>
          <p:nvPr>
            <p:ph type="sldImg"/>
          </p:nvPr>
        </p:nvSpPr>
        <p:spPr>
          <a:xfrm>
            <a:off x="685800" y="1143000"/>
            <a:ext cx="5486040" cy="3085920"/>
          </a:xfrm>
          <a:prstGeom prst="rect">
            <a:avLst/>
          </a:prstGeom>
        </p:spPr>
      </p:sp>
      <p:sp>
        <p:nvSpPr>
          <p:cNvPr id="524"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GB" sz="2000" spc="-1" strike="noStrike">
                <a:latin typeface="Arial"/>
              </a:rPr>
              <a:t>You can think of a protocol as a spoken language. Each language has its own rules and vocabulary. If two people share the same language, they can communicate effectively. Similarly, if two hardware devices support the same protocol, they can communicate with each other, regardless of the manufacturer or type of device. For example, an Apple iPhone can send an email to an Android device using a standard mail protocol.</a:t>
            </a:r>
            <a:endParaRPr b="0" lang="en-GB" sz="2000" spc="-1" strike="noStrike">
              <a:latin typeface="Arial"/>
            </a:endParaRPr>
          </a:p>
        </p:txBody>
      </p:sp>
      <p:sp>
        <p:nvSpPr>
          <p:cNvPr id="525" name="TextShape 3"/>
          <p:cNvSpPr txBox="1"/>
          <p:nvPr/>
        </p:nvSpPr>
        <p:spPr>
          <a:xfrm>
            <a:off x="3884760" y="8685360"/>
            <a:ext cx="2971440" cy="458280"/>
          </a:xfrm>
          <a:prstGeom prst="rect">
            <a:avLst/>
          </a:prstGeom>
          <a:noFill/>
          <a:ln>
            <a:noFill/>
          </a:ln>
        </p:spPr>
        <p:txBody>
          <a:bodyPr anchor="b">
            <a:noAutofit/>
          </a:bodyPr>
          <a:p>
            <a:pPr algn="r">
              <a:lnSpc>
                <a:spcPct val="100000"/>
              </a:lnSpc>
            </a:pPr>
            <a:fld id="{55589E78-F0F8-419A-8B5C-7F92841B4CF1}" type="slidenum">
              <a:rPr b="0" lang="en-GB" sz="1200" spc="-1" strike="noStrike">
                <a:solidFill>
                  <a:srgbClr val="000000"/>
                </a:solidFill>
                <a:latin typeface="+mn-lt"/>
                <a:ea typeface="+mn-ea"/>
              </a:rPr>
              <a:t>146</a:t>
            </a:fld>
            <a:endParaRPr b="0" lang="en-GB" sz="1200" spc="-1" strike="noStrike">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PlaceHolder 1"/>
          <p:cNvSpPr>
            <a:spLocks noGrp="1"/>
          </p:cNvSpPr>
          <p:nvPr>
            <p:ph type="sldImg"/>
          </p:nvPr>
        </p:nvSpPr>
        <p:spPr>
          <a:xfrm>
            <a:off x="685800" y="1143000"/>
            <a:ext cx="5486040" cy="3085920"/>
          </a:xfrm>
          <a:prstGeom prst="rect">
            <a:avLst/>
          </a:prstGeom>
        </p:spPr>
      </p:sp>
      <p:sp>
        <p:nvSpPr>
          <p:cNvPr id="527"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GB" sz="1200" spc="-1" strike="noStrike">
                <a:solidFill>
                  <a:srgbClr val="000000"/>
                </a:solidFill>
                <a:latin typeface="+mn-lt"/>
                <a:ea typeface="+mn-ea"/>
              </a:rPr>
              <a:t>The TCP/IP architectural model has four layers that approximately match six of the seven layers in the OSI Reference Model. The TCP/IP model does not address the physical layer, which is where hardware devices reside. The next three layers—</a:t>
            </a:r>
            <a:r>
              <a:rPr b="0" i="1" lang="en-GB" sz="1200" spc="-1" strike="noStrike">
                <a:solidFill>
                  <a:srgbClr val="000000"/>
                </a:solidFill>
                <a:latin typeface="+mn-lt"/>
                <a:ea typeface="+mn-ea"/>
              </a:rPr>
              <a:t>network interface</a:t>
            </a:r>
            <a:r>
              <a:rPr b="0" lang="en-GB" sz="1200" spc="-1" strike="noStrike">
                <a:solidFill>
                  <a:srgbClr val="000000"/>
                </a:solidFill>
                <a:latin typeface="+mn-lt"/>
                <a:ea typeface="+mn-ea"/>
              </a:rPr>
              <a:t>, </a:t>
            </a:r>
            <a:r>
              <a:rPr b="0" i="1" lang="en-GB" sz="1200" spc="-1" strike="noStrike">
                <a:solidFill>
                  <a:srgbClr val="000000"/>
                </a:solidFill>
                <a:latin typeface="+mn-lt"/>
                <a:ea typeface="+mn-ea"/>
              </a:rPr>
              <a:t>internet</a:t>
            </a:r>
            <a:r>
              <a:rPr b="0" lang="en-GB" sz="1200" spc="-1" strike="noStrike">
                <a:solidFill>
                  <a:srgbClr val="000000"/>
                </a:solidFill>
                <a:latin typeface="+mn-lt"/>
                <a:ea typeface="+mn-ea"/>
              </a:rPr>
              <a:t> and </a:t>
            </a:r>
            <a:r>
              <a:rPr b="0" i="1" lang="en-GB" sz="1200" spc="-1" strike="noStrike">
                <a:solidFill>
                  <a:srgbClr val="000000"/>
                </a:solidFill>
                <a:latin typeface="+mn-lt"/>
                <a:ea typeface="+mn-ea"/>
              </a:rPr>
              <a:t>(host-to-host) transport</a:t>
            </a:r>
            <a:r>
              <a:rPr b="0" lang="en-GB" sz="1200" spc="-1" strike="noStrike">
                <a:solidFill>
                  <a:srgbClr val="000000"/>
                </a:solidFill>
                <a:latin typeface="+mn-lt"/>
                <a:ea typeface="+mn-ea"/>
              </a:rPr>
              <a:t>—correspond to layers 2, 3 and 4 of the OSI model. The TCP/IP </a:t>
            </a:r>
            <a:r>
              <a:rPr b="0" i="1" lang="en-GB" sz="1200" spc="-1" strike="noStrike">
                <a:solidFill>
                  <a:srgbClr val="000000"/>
                </a:solidFill>
                <a:latin typeface="+mn-lt"/>
                <a:ea typeface="+mn-ea"/>
              </a:rPr>
              <a:t>application</a:t>
            </a:r>
            <a:r>
              <a:rPr b="0" lang="en-GB" sz="1200" spc="-1" strike="noStrike">
                <a:solidFill>
                  <a:srgbClr val="000000"/>
                </a:solidFill>
                <a:latin typeface="+mn-lt"/>
                <a:ea typeface="+mn-ea"/>
              </a:rPr>
              <a:t> layer conceptually “blurs” the top three OSI layers. It’s also worth noting that some people consider certain aspects of the OSI session layer to be arguably part of the TCP/IP host-to-host transport layer.</a:t>
            </a:r>
            <a:endParaRPr b="0" lang="en-GB" sz="1200" spc="-1" strike="noStrike">
              <a:latin typeface="Arial"/>
            </a:endParaRPr>
          </a:p>
        </p:txBody>
      </p:sp>
      <p:sp>
        <p:nvSpPr>
          <p:cNvPr id="528" name="TextShape 3"/>
          <p:cNvSpPr txBox="1"/>
          <p:nvPr/>
        </p:nvSpPr>
        <p:spPr>
          <a:xfrm>
            <a:off x="3884760" y="8685360"/>
            <a:ext cx="2971440" cy="458280"/>
          </a:xfrm>
          <a:prstGeom prst="rect">
            <a:avLst/>
          </a:prstGeom>
          <a:noFill/>
          <a:ln>
            <a:noFill/>
          </a:ln>
        </p:spPr>
        <p:txBody>
          <a:bodyPr anchor="b">
            <a:noAutofit/>
          </a:bodyPr>
          <a:p>
            <a:pPr algn="r">
              <a:lnSpc>
                <a:spcPct val="100000"/>
              </a:lnSpc>
            </a:pPr>
            <a:fld id="{91F7E6A5-67A3-44E8-AB0A-BA77FA143504}" type="slidenum">
              <a:rPr b="0" lang="en-GB" sz="1200" spc="-1" strike="noStrike">
                <a:solidFill>
                  <a:srgbClr val="000000"/>
                </a:solidFill>
                <a:latin typeface="+mn-lt"/>
                <a:ea typeface="+mn-ea"/>
              </a:rPr>
              <a:t>146</a:t>
            </a:fld>
            <a:endParaRPr b="0" lang="en-GB" sz="1200" spc="-1" strike="noStrike">
              <a:latin typeface="Times New Roman"/>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sldImg"/>
          </p:nvPr>
        </p:nvSpPr>
        <p:spPr>
          <a:xfrm>
            <a:off x="685800" y="1143000"/>
            <a:ext cx="5486040" cy="3085920"/>
          </a:xfrm>
          <a:prstGeom prst="rect">
            <a:avLst/>
          </a:prstGeom>
        </p:spPr>
      </p:sp>
      <p:sp>
        <p:nvSpPr>
          <p:cNvPr id="530"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1" lang="en-GB" sz="1200" spc="-1" strike="noStrike">
                <a:solidFill>
                  <a:srgbClr val="000000"/>
                </a:solidFill>
                <a:latin typeface="+mn-lt"/>
                <a:ea typeface="+mn-ea"/>
              </a:rPr>
              <a:t>Mail Relaying:</a:t>
            </a:r>
            <a:r>
              <a:rPr b="0" lang="en-GB" sz="1200" spc="-1" strike="noStrike">
                <a:solidFill>
                  <a:srgbClr val="000000"/>
                </a:solidFill>
                <a:latin typeface="+mn-lt"/>
                <a:ea typeface="+mn-ea"/>
              </a:rPr>
              <a:t> As discussed in the </a:t>
            </a:r>
            <a:r>
              <a:rPr b="0" lang="en-GB" sz="1200" spc="-1" strike="noStrike" u="sng">
                <a:solidFill>
                  <a:srgbClr val="000000"/>
                </a:solidFill>
                <a:uFillTx/>
                <a:latin typeface="+mn-lt"/>
                <a:ea typeface="+mn-ea"/>
                <a:hlinkClick r:id="rId1"/>
              </a:rPr>
              <a:t>SMTP communication overview</a:t>
            </a:r>
            <a:r>
              <a:rPr b="0" lang="en-GB" sz="1200" spc="-1" strike="noStrike">
                <a:solidFill>
                  <a:srgbClr val="000000"/>
                </a:solidFill>
                <a:latin typeface="+mn-lt"/>
                <a:ea typeface="+mn-ea"/>
              </a:rPr>
              <a:t>, the protocol was once widely used in a “relaying mode” where e-mail was routed from one SMTP server to another to reach its destination. Today, the normal method of e-mail transfer on the Internet today is directly from the sender's SMTP server to the recipient's, using </a:t>
            </a:r>
            <a:r>
              <a:rPr b="0" lang="en-GB" sz="1200" spc="-1" strike="noStrike" u="sng">
                <a:solidFill>
                  <a:srgbClr val="000000"/>
                </a:solidFill>
                <a:uFillTx/>
                <a:latin typeface="+mn-lt"/>
                <a:ea typeface="+mn-ea"/>
                <a:hlinkClick r:id="rId2"/>
              </a:rPr>
              <a:t>DNS MX records</a:t>
            </a:r>
            <a:r>
              <a:rPr b="0" lang="en-GB" sz="1200" spc="-1" strike="noStrike">
                <a:solidFill>
                  <a:srgbClr val="000000"/>
                </a:solidFill>
                <a:latin typeface="+mn-lt"/>
                <a:ea typeface="+mn-ea"/>
              </a:rPr>
              <a:t> to determine the recipient SMTP server address. SMTP still includes the ability to relay mail from one server to another, provided certain conditions are met. Note that in addition to the inefficiency of relaying, many servers won't relay mail because this feature has been </a:t>
            </a:r>
            <a:r>
              <a:rPr b="0" lang="en-GB" sz="1200" spc="-1" strike="noStrike" u="sng">
                <a:solidFill>
                  <a:srgbClr val="000000"/>
                </a:solidFill>
                <a:uFillTx/>
                <a:latin typeface="+mn-lt"/>
                <a:ea typeface="+mn-ea"/>
                <a:hlinkClick r:id="rId3"/>
              </a:rPr>
              <a:t>abused for spamming and hacking</a:t>
            </a:r>
            <a:r>
              <a:rPr b="0" lang="en-GB" sz="1200" spc="-1" strike="noStrike">
                <a:solidFill>
                  <a:srgbClr val="000000"/>
                </a:solidFill>
                <a:latin typeface="+mn-lt"/>
                <a:ea typeface="+mn-ea"/>
              </a:rPr>
              <a:t>.</a:t>
            </a:r>
            <a:r>
              <a:rPr b="0" lang="en-GB" sz="2000" spc="-1" strike="noStrike">
                <a:solidFill>
                  <a:srgbClr val="000000"/>
                </a:solidFill>
                <a:latin typeface="+mn-lt"/>
                <a:ea typeface="+mn-ea"/>
              </a:rPr>
              <a:t> </a:t>
            </a:r>
            <a:br/>
            <a:br/>
            <a:endParaRPr b="0" lang="en-GB" sz="2000" spc="-1" strike="noStrike">
              <a:latin typeface="Arial"/>
            </a:endParaRPr>
          </a:p>
          <a:p>
            <a:pPr marL="216000" indent="-216000">
              <a:lnSpc>
                <a:spcPct val="100000"/>
              </a:lnSpc>
            </a:pPr>
            <a:r>
              <a:rPr b="1" lang="en-GB" sz="1200" spc="-1" strike="noStrike">
                <a:solidFill>
                  <a:srgbClr val="000000"/>
                </a:solidFill>
                <a:latin typeface="+mn-lt"/>
                <a:ea typeface="+mn-ea"/>
              </a:rPr>
              <a:t>Mail Forwarding:</a:t>
            </a:r>
            <a:r>
              <a:rPr b="0" lang="en-GB" sz="1200" spc="-1" strike="noStrike">
                <a:solidFill>
                  <a:srgbClr val="000000"/>
                </a:solidFill>
                <a:latin typeface="+mn-lt"/>
                <a:ea typeface="+mn-ea"/>
              </a:rPr>
              <a:t> Under certain conditions, an SMTP server may agree to accept e-mail for a non-local mailbox and forward it to the appropriate destination. This sounds similar to relaying but is used in a different way. A common example is when a user changes his or her e-mail address. If I have worked at XYZ Industries for years and then retire, the company may no longer wish to let me receive e-mail at the company's SMTP server. As a courtesy, however, they may forward e-mail sent to me there so I still receive it at my new company.</a:t>
            </a:r>
            <a:r>
              <a:rPr b="0" lang="en-GB" sz="2000" spc="-1" strike="noStrike">
                <a:solidFill>
                  <a:srgbClr val="000000"/>
                </a:solidFill>
                <a:latin typeface="+mn-lt"/>
                <a:ea typeface="+mn-ea"/>
              </a:rPr>
              <a:t> </a:t>
            </a:r>
            <a:br/>
            <a:br/>
            <a:endParaRPr b="0" lang="en-GB" sz="2000" spc="-1" strike="noStrike">
              <a:latin typeface="Arial"/>
            </a:endParaRPr>
          </a:p>
          <a:p>
            <a:pPr marL="216000" indent="-216000">
              <a:lnSpc>
                <a:spcPct val="100000"/>
              </a:lnSpc>
            </a:pPr>
            <a:r>
              <a:rPr b="1" lang="en-GB" sz="1200" spc="-1" strike="noStrike">
                <a:solidFill>
                  <a:srgbClr val="000000"/>
                </a:solidFill>
                <a:latin typeface="+mn-lt"/>
                <a:ea typeface="+mn-ea"/>
              </a:rPr>
              <a:t>Mail Gatewaying:</a:t>
            </a:r>
            <a:r>
              <a:rPr b="0" lang="en-GB" sz="1200" spc="-1" strike="noStrike">
                <a:solidFill>
                  <a:srgbClr val="000000"/>
                </a:solidFill>
                <a:latin typeface="+mn-lt"/>
                <a:ea typeface="+mn-ea"/>
              </a:rPr>
              <a:t> Certain SMTP servers may be configured as e-mail gateways. These devices “translate” TCP/IP e-mail into a form suitable for another e-mail system, and vice-versa. Gatewaying is a complex topic because e-mail systems can be so different; one of the more important problems is the </a:t>
            </a:r>
            <a:r>
              <a:rPr b="0" lang="en-GB" sz="1200" spc="-1" strike="noStrike" u="sng">
                <a:solidFill>
                  <a:srgbClr val="000000"/>
                </a:solidFill>
                <a:uFillTx/>
                <a:latin typeface="+mn-lt"/>
                <a:ea typeface="+mn-ea"/>
                <a:hlinkClick r:id="rId4"/>
              </a:rPr>
              <a:t>inconsistency of addressing methods of different e-mail systems</a:t>
            </a:r>
            <a:r>
              <a:rPr b="0" lang="en-GB" sz="1200" spc="-1" strike="noStrike">
                <a:solidFill>
                  <a:srgbClr val="000000"/>
                </a:solidFill>
                <a:latin typeface="+mn-lt"/>
                <a:ea typeface="+mn-ea"/>
              </a:rPr>
              <a:t>.</a:t>
            </a:r>
            <a:r>
              <a:rPr b="0" lang="en-GB" sz="2000" spc="-1" strike="noStrike">
                <a:solidFill>
                  <a:srgbClr val="000000"/>
                </a:solidFill>
                <a:latin typeface="+mn-lt"/>
                <a:ea typeface="+mn-ea"/>
              </a:rPr>
              <a:t> </a:t>
            </a:r>
            <a:br/>
            <a:br/>
            <a:endParaRPr b="0" lang="en-GB" sz="2000" spc="-1" strike="noStrike">
              <a:latin typeface="Arial"/>
            </a:endParaRPr>
          </a:p>
          <a:p>
            <a:pPr marL="216000" indent="-216000">
              <a:lnSpc>
                <a:spcPct val="100000"/>
              </a:lnSpc>
            </a:pPr>
            <a:r>
              <a:rPr b="1" lang="en-GB" sz="1200" spc="-1" strike="noStrike">
                <a:solidFill>
                  <a:srgbClr val="000000"/>
                </a:solidFill>
                <a:latin typeface="+mn-lt"/>
                <a:ea typeface="+mn-ea"/>
              </a:rPr>
              <a:t>Address Debugging:</a:t>
            </a:r>
            <a:r>
              <a:rPr b="0" lang="en-GB" sz="1200" spc="-1" strike="noStrike">
                <a:solidFill>
                  <a:srgbClr val="000000"/>
                </a:solidFill>
                <a:latin typeface="+mn-lt"/>
                <a:ea typeface="+mn-ea"/>
              </a:rPr>
              <a:t> SMTP includes a </a:t>
            </a:r>
            <a:r>
              <a:rPr b="0" i="1" lang="en-GB" sz="1200" spc="-1" strike="noStrike">
                <a:solidFill>
                  <a:srgbClr val="000000"/>
                </a:solidFill>
                <a:latin typeface="+mn-lt"/>
                <a:ea typeface="+mn-ea"/>
              </a:rPr>
              <a:t>VRFY (verify)</a:t>
            </a:r>
            <a:r>
              <a:rPr b="0" lang="en-GB" sz="1200" spc="-1" strike="noStrike">
                <a:solidFill>
                  <a:srgbClr val="000000"/>
                </a:solidFill>
                <a:latin typeface="+mn-lt"/>
                <a:ea typeface="+mn-ea"/>
              </a:rPr>
              <a:t> command, which can be used to check the validity of an e-mail address without actually sending mail to it.</a:t>
            </a:r>
            <a:r>
              <a:rPr b="0" lang="en-GB" sz="2000" spc="-1" strike="noStrike">
                <a:solidFill>
                  <a:srgbClr val="000000"/>
                </a:solidFill>
                <a:latin typeface="+mn-lt"/>
                <a:ea typeface="+mn-ea"/>
              </a:rPr>
              <a:t> </a:t>
            </a:r>
            <a:br/>
            <a:br/>
            <a:endParaRPr b="0" lang="en-GB" sz="2000" spc="-1" strike="noStrike">
              <a:latin typeface="Arial"/>
            </a:endParaRPr>
          </a:p>
          <a:p>
            <a:pPr marL="216000" indent="-216000">
              <a:lnSpc>
                <a:spcPct val="100000"/>
              </a:lnSpc>
            </a:pPr>
            <a:r>
              <a:rPr b="1" lang="en-GB" sz="1200" spc="-1" strike="noStrike">
                <a:solidFill>
                  <a:srgbClr val="000000"/>
                </a:solidFill>
                <a:latin typeface="+mn-lt"/>
                <a:ea typeface="+mn-ea"/>
              </a:rPr>
              <a:t>Mailing List Expansion:</a:t>
            </a:r>
            <a:r>
              <a:rPr b="0" lang="en-GB" sz="1200" spc="-1" strike="noStrike">
                <a:solidFill>
                  <a:srgbClr val="000000"/>
                </a:solidFill>
                <a:latin typeface="+mn-lt"/>
                <a:ea typeface="+mn-ea"/>
              </a:rPr>
              <a:t> The SMTP command </a:t>
            </a:r>
            <a:r>
              <a:rPr b="0" i="1" lang="en-GB" sz="1200" spc="-1" strike="noStrike">
                <a:solidFill>
                  <a:srgbClr val="000000"/>
                </a:solidFill>
                <a:latin typeface="+mn-lt"/>
                <a:ea typeface="+mn-ea"/>
              </a:rPr>
              <a:t>EXPN (expand)</a:t>
            </a:r>
            <a:r>
              <a:rPr b="0" lang="en-GB" sz="1200" spc="-1" strike="noStrike">
                <a:solidFill>
                  <a:srgbClr val="000000"/>
                </a:solidFill>
                <a:latin typeface="+mn-lt"/>
                <a:ea typeface="+mn-ea"/>
              </a:rPr>
              <a:t> can be used to determine the individual e-mail addresses associated with a </a:t>
            </a:r>
            <a:r>
              <a:rPr b="0" lang="en-GB" sz="1200" spc="-1" strike="noStrike" u="sng">
                <a:solidFill>
                  <a:srgbClr val="000000"/>
                </a:solidFill>
                <a:uFillTx/>
                <a:latin typeface="+mn-lt"/>
                <a:ea typeface="+mn-ea"/>
                <a:hlinkClick r:id="rId5"/>
              </a:rPr>
              <a:t>mailing list</a:t>
            </a:r>
            <a:r>
              <a:rPr b="0" lang="en-GB" sz="1200" spc="-1" strike="noStrike">
                <a:solidFill>
                  <a:srgbClr val="000000"/>
                </a:solidFill>
                <a:latin typeface="+mn-lt"/>
                <a:ea typeface="+mn-ea"/>
              </a:rPr>
              <a:t>. (Note however that this has nothing directly to do with mailing list software like </a:t>
            </a:r>
            <a:r>
              <a:rPr b="0" i="1" lang="en-GB" sz="1200" spc="-1" strike="noStrike">
                <a:solidFill>
                  <a:srgbClr val="000000"/>
                </a:solidFill>
                <a:latin typeface="+mn-lt"/>
                <a:ea typeface="+mn-ea"/>
              </a:rPr>
              <a:t>Majordomo</a:t>
            </a:r>
            <a:r>
              <a:rPr b="0" lang="en-GB" sz="1200" spc="-1" strike="noStrike">
                <a:solidFill>
                  <a:srgbClr val="000000"/>
                </a:solidFill>
                <a:latin typeface="+mn-lt"/>
                <a:ea typeface="+mn-ea"/>
              </a:rPr>
              <a:t>.)</a:t>
            </a:r>
            <a:r>
              <a:rPr b="0" lang="en-GB" sz="2000" spc="-1" strike="noStrike">
                <a:solidFill>
                  <a:srgbClr val="000000"/>
                </a:solidFill>
                <a:latin typeface="+mn-lt"/>
                <a:ea typeface="+mn-ea"/>
              </a:rPr>
              <a:t> </a:t>
            </a:r>
            <a:br/>
            <a:br/>
            <a:endParaRPr b="0" lang="en-GB" sz="2000" spc="-1" strike="noStrike">
              <a:latin typeface="Arial"/>
            </a:endParaRPr>
          </a:p>
          <a:p>
            <a:pPr marL="216000" indent="-216000">
              <a:lnSpc>
                <a:spcPct val="100000"/>
              </a:lnSpc>
            </a:pPr>
            <a:r>
              <a:rPr b="1" lang="en-GB" sz="1200" spc="-1" strike="noStrike">
                <a:solidFill>
                  <a:srgbClr val="000000"/>
                </a:solidFill>
                <a:latin typeface="+mn-lt"/>
                <a:ea typeface="+mn-ea"/>
              </a:rPr>
              <a:t>“</a:t>
            </a:r>
            <a:r>
              <a:rPr b="1" lang="en-GB" sz="1200" spc="-1" strike="noStrike">
                <a:solidFill>
                  <a:srgbClr val="000000"/>
                </a:solidFill>
                <a:latin typeface="+mn-lt"/>
                <a:ea typeface="+mn-ea"/>
              </a:rPr>
              <a:t>Turning”:</a:t>
            </a:r>
            <a:r>
              <a:rPr b="0" lang="en-GB" sz="1200" spc="-1" strike="noStrike">
                <a:solidFill>
                  <a:srgbClr val="000000"/>
                </a:solidFill>
                <a:latin typeface="+mn-lt"/>
                <a:ea typeface="+mn-ea"/>
              </a:rPr>
              <a:t> The original SMTP protocol included a command that allows the SMTP sender and SMTP receiver to change roles. This could be used to allow SMTP server A to send e-mail to server B, and then have B send e-mail it has queued for A in the same session. In practice, this capability was not widely used for a variety of reasons, including security considerations. It is now officially “not recommended”, but may still be implemented in some SMTP software.</a:t>
            </a:r>
            <a:r>
              <a:rPr b="0" lang="en-GB" sz="2000" spc="-1" strike="noStrike">
                <a:solidFill>
                  <a:srgbClr val="000000"/>
                </a:solidFill>
                <a:latin typeface="+mn-lt"/>
                <a:ea typeface="+mn-ea"/>
              </a:rPr>
              <a:t> </a:t>
            </a:r>
            <a:endParaRPr b="0" lang="en-GB" sz="2000" spc="-1" strike="noStrike">
              <a:latin typeface="Arial"/>
            </a:endParaRPr>
          </a:p>
          <a:p>
            <a:pPr marL="216000" indent="-216000">
              <a:lnSpc>
                <a:spcPct val="100000"/>
              </a:lnSpc>
            </a:pPr>
            <a:endParaRPr b="0" lang="en-GB" sz="2000" spc="-1" strike="noStrike">
              <a:latin typeface="Arial"/>
            </a:endParaRPr>
          </a:p>
        </p:txBody>
      </p:sp>
      <p:sp>
        <p:nvSpPr>
          <p:cNvPr id="531" name="TextShape 3"/>
          <p:cNvSpPr txBox="1"/>
          <p:nvPr/>
        </p:nvSpPr>
        <p:spPr>
          <a:xfrm>
            <a:off x="3884760" y="8685360"/>
            <a:ext cx="2971440" cy="458280"/>
          </a:xfrm>
          <a:prstGeom prst="rect">
            <a:avLst/>
          </a:prstGeom>
          <a:noFill/>
          <a:ln>
            <a:noFill/>
          </a:ln>
        </p:spPr>
        <p:txBody>
          <a:bodyPr anchor="b">
            <a:noAutofit/>
          </a:bodyPr>
          <a:p>
            <a:pPr algn="r">
              <a:lnSpc>
                <a:spcPct val="100000"/>
              </a:lnSpc>
            </a:pPr>
            <a:fld id="{F2651D53-E5F6-4C84-A3DC-8F974D5F38D7}" type="slidenum">
              <a:rPr b="0" lang="en-GB" sz="1200" spc="-1" strike="noStrike">
                <a:solidFill>
                  <a:srgbClr val="000000"/>
                </a:solidFill>
                <a:latin typeface="+mn-lt"/>
                <a:ea typeface="+mn-ea"/>
              </a:rPr>
              <a:t>&lt;number&gt;</a:t>
            </a:fld>
            <a:endParaRPr b="0" lang="en-GB" sz="1200" spc="-1" strike="noStrike">
              <a:latin typeface="Times New Roman"/>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PlaceHolder 1"/>
          <p:cNvSpPr>
            <a:spLocks noGrp="1"/>
          </p:cNvSpPr>
          <p:nvPr>
            <p:ph type="sldImg"/>
          </p:nvPr>
        </p:nvSpPr>
        <p:spPr>
          <a:xfrm>
            <a:off x="685800" y="1143000"/>
            <a:ext cx="5486040" cy="3085920"/>
          </a:xfrm>
          <a:prstGeom prst="rect">
            <a:avLst/>
          </a:prstGeom>
        </p:spPr>
      </p:sp>
      <p:sp>
        <p:nvSpPr>
          <p:cNvPr id="533"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GB" sz="2000" spc="-1" strike="noStrike">
                <a:latin typeface="Arial"/>
              </a:rPr>
              <a:t>1) </a:t>
            </a:r>
            <a:r>
              <a:rPr b="0" lang="en-GB" sz="2000" spc="-1" strike="noStrike" u="sng">
                <a:uFillTx/>
                <a:latin typeface="Arial"/>
              </a:rPr>
              <a:t>Multi-Vendor Support.</a:t>
            </a:r>
            <a:r>
              <a:rPr b="0" lang="en-GB" sz="2000" spc="-1" strike="noStrike">
                <a:latin typeface="Arial"/>
              </a:rPr>
              <a:t> TCP/IP is implemented by many hardware and software vendors. It is an industry standard and not limited to any specific vendor. </a:t>
            </a:r>
            <a:endParaRPr b="0" lang="en-GB" sz="2000" spc="-1" strike="noStrike">
              <a:latin typeface="Arial"/>
            </a:endParaRPr>
          </a:p>
          <a:p>
            <a:pPr marL="216000" indent="-216000">
              <a:lnSpc>
                <a:spcPct val="100000"/>
              </a:lnSpc>
            </a:pPr>
            <a:r>
              <a:rPr b="0" lang="en-GB" sz="2000" spc="-1" strike="noStrike">
                <a:latin typeface="Arial"/>
              </a:rPr>
              <a:t>2) </a:t>
            </a:r>
            <a:r>
              <a:rPr b="0" lang="en-GB" sz="2000" spc="-1" strike="noStrike" u="sng">
                <a:uFillTx/>
                <a:latin typeface="Arial"/>
              </a:rPr>
              <a:t>Interoperability.</a:t>
            </a:r>
            <a:r>
              <a:rPr b="0" lang="en-GB" sz="2000" spc="-1" strike="noStrike">
                <a:latin typeface="Arial"/>
              </a:rPr>
              <a:t> Today we can work in a heterogeneous network because of TCP/IP. A user who is sitting on a Windows box can download files from a Linux machine, because both Operating Systems support TCP/IP. TCP/IP eliminates the cross-platform boundaries.</a:t>
            </a:r>
            <a:endParaRPr b="0" lang="en-GB" sz="2000" spc="-1" strike="noStrike">
              <a:latin typeface="Arial"/>
            </a:endParaRPr>
          </a:p>
          <a:p>
            <a:pPr marL="216000" indent="-216000">
              <a:lnSpc>
                <a:spcPct val="100000"/>
              </a:lnSpc>
            </a:pPr>
            <a:r>
              <a:rPr b="0" lang="en-GB" sz="2000" spc="-1" strike="noStrike">
                <a:latin typeface="Arial"/>
              </a:rPr>
              <a:t>3) </a:t>
            </a:r>
            <a:r>
              <a:rPr b="0" lang="en-GB" sz="2000" spc="-1" strike="noStrike" u="sng">
                <a:uFillTx/>
                <a:latin typeface="Arial"/>
              </a:rPr>
              <a:t>Logical Addressing.</a:t>
            </a:r>
            <a:r>
              <a:rPr b="0" lang="en-GB" sz="2000" spc="-1" strike="noStrike">
                <a:latin typeface="Arial"/>
              </a:rPr>
              <a:t> Every network adapter has a globally unique and permanent physical address, which is known as MAC address (or hardware address). The physical address is burnt into the card while manufacturing. Low-lying hardware-conscious protocols on a LAN deliver data packets using the adapter's physical address. The network adapter of each computer listens to every transmission on the local network to determine whether a message is addressed to its own physical address. </a:t>
            </a:r>
            <a:endParaRPr b="0" lang="en-GB" sz="2000" spc="-1" strike="noStrike">
              <a:latin typeface="Arial"/>
            </a:endParaRPr>
          </a:p>
          <a:p>
            <a:pPr marL="216000" indent="-216000">
              <a:lnSpc>
                <a:spcPct val="100000"/>
              </a:lnSpc>
            </a:pPr>
            <a:r>
              <a:rPr b="0" lang="en-GB" sz="2000" spc="-1" strike="noStrike">
                <a:latin typeface="Arial"/>
              </a:rPr>
              <a:t>For a small LAN, this will work well. But when your computer is connected to a big network like internet, it may need to listen to millions of transmissions per second. This may cause your network connection to stop functioning. </a:t>
            </a:r>
            <a:endParaRPr b="0" lang="en-GB" sz="2000" spc="-1" strike="noStrike">
              <a:latin typeface="Arial"/>
            </a:endParaRPr>
          </a:p>
          <a:p>
            <a:pPr marL="216000" indent="-216000">
              <a:lnSpc>
                <a:spcPct val="100000"/>
              </a:lnSpc>
            </a:pPr>
            <a:r>
              <a:rPr b="0" lang="en-GB" sz="2000" spc="-1" strike="noStrike">
                <a:latin typeface="Arial"/>
              </a:rPr>
              <a:t>To avoid this, network administrators often segment (divide) big networks into smaller networks using devices such as routers to reduce network traffic, so that the unwanted data traffic from one network may not create problem in another network. A network can be again subdivided into smaller subnets so that a message can travel efficiently from its source to the destination. TCP/IP has a robust subnetting capability achieved using logical addressing. A logical address is an address configured through the network software. The logical addressing system used in TCP/IP protocol suit is known as IP address. </a:t>
            </a:r>
            <a:endParaRPr b="0" lang="en-GB" sz="2000" spc="-1" strike="noStrike">
              <a:latin typeface="Arial"/>
            </a:endParaRPr>
          </a:p>
          <a:p>
            <a:pPr marL="216000" indent="-216000">
              <a:lnSpc>
                <a:spcPct val="100000"/>
              </a:lnSpc>
            </a:pPr>
            <a:r>
              <a:rPr b="0" lang="en-GB" sz="2000" spc="-1" strike="noStrike">
                <a:latin typeface="Arial"/>
              </a:rPr>
              <a:t>4) </a:t>
            </a:r>
            <a:r>
              <a:rPr b="0" lang="en-GB" sz="2000" spc="-1" strike="noStrike" u="sng">
                <a:uFillTx/>
                <a:latin typeface="Arial"/>
              </a:rPr>
              <a:t>Routability.</a:t>
            </a:r>
            <a:r>
              <a:rPr b="0" lang="en-GB" sz="2000" spc="-1" strike="noStrike">
                <a:latin typeface="Arial"/>
              </a:rPr>
              <a:t> A router is a network infrastructure device which can read logical addressing information and direct data across the network to its destination.TCP/IP is a routable protocol, which means the TCP/IP data packets can be moved from one network segment to another. </a:t>
            </a:r>
            <a:endParaRPr b="0" lang="en-GB" sz="2000" spc="-1" strike="noStrike">
              <a:latin typeface="Arial"/>
            </a:endParaRPr>
          </a:p>
          <a:p>
            <a:pPr marL="216000" indent="-216000">
              <a:lnSpc>
                <a:spcPct val="100000"/>
              </a:lnSpc>
            </a:pPr>
            <a:r>
              <a:rPr b="0" lang="en-GB" sz="2000" spc="-1" strike="noStrike">
                <a:latin typeface="Arial"/>
              </a:rPr>
              <a:t>5) </a:t>
            </a:r>
            <a:r>
              <a:rPr b="0" lang="en-GB" sz="2000" spc="-1" strike="noStrike" u="sng">
                <a:uFillTx/>
                <a:latin typeface="Arial"/>
              </a:rPr>
              <a:t>Name Resolution.</a:t>
            </a:r>
            <a:r>
              <a:rPr b="0" lang="en-GB" sz="2000" spc="-1" strike="noStrike">
                <a:latin typeface="Arial"/>
              </a:rPr>
              <a:t> IP addresses are designed for the computers and it is difficult for humans to remember many IP addresses. TCP/IP allows us to use human-friendly names, which are very easy to remember (Ex. www.omnisecu.com). Name Resolutions servers (DNS Servers) are used to resolve a human readable name (also known as Fully Qualified Domain Names (FQDN)) to an IP address and vice versa. </a:t>
            </a:r>
            <a:endParaRPr b="0" lang="en-GB" sz="2000" spc="-1" strike="noStrike">
              <a:latin typeface="Arial"/>
            </a:endParaRPr>
          </a:p>
          <a:p>
            <a:pPr marL="216000" indent="-216000">
              <a:lnSpc>
                <a:spcPct val="100000"/>
              </a:lnSpc>
            </a:pPr>
            <a:r>
              <a:rPr b="0" lang="en-GB" sz="2000" spc="-1" strike="noStrike">
                <a:latin typeface="Arial"/>
              </a:rPr>
              <a:t>6) </a:t>
            </a:r>
            <a:r>
              <a:rPr b="0" lang="en-GB" sz="2000" spc="-1" strike="noStrike" u="sng">
                <a:uFillTx/>
                <a:latin typeface="Arial"/>
              </a:rPr>
              <a:t>Error Control and Flow Control.</a:t>
            </a:r>
            <a:r>
              <a:rPr b="0" lang="en-GB" sz="2000" spc="-1" strike="noStrike">
                <a:latin typeface="Arial"/>
              </a:rPr>
              <a:t>The TCP/IP protocol has features that ensure the reliable delivery of data from source computer to the destination computer. </a:t>
            </a:r>
            <a:r>
              <a:rPr b="0" lang="en-GB" sz="2000" spc="-1" strike="noStrike" u="sng">
                <a:solidFill>
                  <a:srgbClr val="000000"/>
                </a:solidFill>
                <a:uFillTx/>
                <a:latin typeface="Arial"/>
                <a:hlinkClick r:id="rId1"/>
              </a:rPr>
              <a:t>TCP (</a:t>
            </a:r>
            <a:r>
              <a:rPr b="0" lang="en-GB" sz="2000" spc="-1" strike="noStrike" u="sng">
                <a:solidFill>
                  <a:srgbClr val="000000"/>
                </a:solidFill>
                <a:uFillTx/>
                <a:latin typeface="Arial"/>
                <a:hlinkClick r:id="rId2"/>
              </a:rPr>
              <a:t>Transmisssion</a:t>
            </a:r>
            <a:r>
              <a:rPr b="0" lang="en-GB" sz="2000" spc="-1" strike="noStrike" u="sng">
                <a:solidFill>
                  <a:srgbClr val="000000"/>
                </a:solidFill>
                <a:uFillTx/>
                <a:latin typeface="Arial"/>
                <a:hlinkClick r:id="rId3"/>
              </a:rPr>
              <a:t> Control Protocol)</a:t>
            </a:r>
            <a:r>
              <a:rPr b="0" lang="en-GB" sz="2000" spc="-1" strike="noStrike">
                <a:solidFill>
                  <a:srgbClr val="000000"/>
                </a:solidFill>
                <a:latin typeface="Arial"/>
              </a:rPr>
              <a:t> defines many of these error-checking, flow-control, and acknowledgement functions. </a:t>
            </a:r>
            <a:endParaRPr b="0" lang="en-GB" sz="2000" spc="-1" strike="noStrike">
              <a:latin typeface="Arial"/>
            </a:endParaRPr>
          </a:p>
          <a:p>
            <a:pPr marL="216000" indent="-216000">
              <a:lnSpc>
                <a:spcPct val="100000"/>
              </a:lnSpc>
            </a:pPr>
            <a:r>
              <a:rPr b="0" lang="en-GB" sz="2000" spc="-1" strike="noStrike">
                <a:solidFill>
                  <a:srgbClr val="000000"/>
                </a:solidFill>
                <a:latin typeface="Arial"/>
              </a:rPr>
              <a:t>7)</a:t>
            </a:r>
            <a:r>
              <a:rPr b="0" lang="en-GB" sz="2000" spc="-1" strike="noStrike" u="sng">
                <a:solidFill>
                  <a:srgbClr val="000000"/>
                </a:solidFill>
                <a:uFillTx/>
                <a:latin typeface="Arial"/>
              </a:rPr>
              <a:t> Multiplexing/De-multiplexing.</a:t>
            </a:r>
            <a:r>
              <a:rPr b="0" lang="en-GB" sz="2000" spc="-1" strike="noStrike">
                <a:solidFill>
                  <a:srgbClr val="000000"/>
                </a:solidFill>
                <a:latin typeface="Arial"/>
              </a:rPr>
              <a:t> Multiplexing means accepting data from different applications and directing that data to different applications listening on different receiving computers. On the receiving side the data need to be directed to the correct application, for that data was meant for. This is called De-multiplexing. We can run many network applications on the same computer. By using logical channels called ports, TCP/IP provides means for delivering packets to the correct application. In TCP/IP, ports are identified by using </a:t>
            </a:r>
            <a:r>
              <a:rPr b="0" lang="en-GB" sz="2000" spc="-1" strike="noStrike" u="sng">
                <a:solidFill>
                  <a:srgbClr val="000000"/>
                </a:solidFill>
                <a:uFillTx/>
                <a:latin typeface="Arial"/>
                <a:hlinkClick r:id="rId4"/>
              </a:rPr>
              <a:t>TCP or UDP port numbers</a:t>
            </a:r>
            <a:r>
              <a:rPr b="0" lang="en-GB" sz="2000" spc="-1" strike="noStrike">
                <a:solidFill>
                  <a:srgbClr val="000000"/>
                </a:solidFill>
                <a:latin typeface="Arial"/>
              </a:rPr>
              <a:t>.</a:t>
            </a:r>
            <a:endParaRPr b="0" lang="en-GB" sz="2000" spc="-1" strike="noStrike">
              <a:latin typeface="Arial"/>
            </a:endParaRPr>
          </a:p>
          <a:p>
            <a:pPr marL="216000" indent="-216000">
              <a:lnSpc>
                <a:spcPct val="100000"/>
              </a:lnSpc>
            </a:pPr>
            <a:endParaRPr b="0" lang="en-GB" sz="2000" spc="-1" strike="noStrike">
              <a:latin typeface="Arial"/>
            </a:endParaRPr>
          </a:p>
        </p:txBody>
      </p:sp>
      <p:sp>
        <p:nvSpPr>
          <p:cNvPr id="534" name="TextShape 3"/>
          <p:cNvSpPr txBox="1"/>
          <p:nvPr/>
        </p:nvSpPr>
        <p:spPr>
          <a:xfrm>
            <a:off x="3884760" y="8685360"/>
            <a:ext cx="2971440" cy="458280"/>
          </a:xfrm>
          <a:prstGeom prst="rect">
            <a:avLst/>
          </a:prstGeom>
          <a:noFill/>
          <a:ln>
            <a:noFill/>
          </a:ln>
        </p:spPr>
        <p:txBody>
          <a:bodyPr anchor="b">
            <a:noAutofit/>
          </a:bodyPr>
          <a:p>
            <a:pPr algn="r">
              <a:lnSpc>
                <a:spcPct val="100000"/>
              </a:lnSpc>
            </a:pPr>
            <a:fld id="{33B38379-179E-4087-9081-247E41461D69}" type="slidenum">
              <a:rPr b="0" lang="en-GB" sz="1200" spc="-1" strike="noStrike">
                <a:solidFill>
                  <a:srgbClr val="000000"/>
                </a:solidFill>
                <a:latin typeface="+mn-lt"/>
                <a:ea typeface="+mn-ea"/>
              </a:rPr>
              <a:t>&lt;number&gt;</a:t>
            </a:fld>
            <a:endParaRPr b="0" lang="en-GB"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1" name="PlaceHolder 2"/>
          <p:cNvSpPr>
            <a:spLocks noGrp="1"/>
          </p:cNvSpPr>
          <p:nvPr>
            <p:ph type="body"/>
          </p:nvPr>
        </p:nvSpPr>
        <p:spPr>
          <a:xfrm>
            <a:off x="361080" y="4589640"/>
            <a:ext cx="113414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3"/>
          <p:cNvSpPr>
            <a:spLocks noGrp="1"/>
          </p:cNvSpPr>
          <p:nvPr>
            <p:ph type="body"/>
          </p:nvPr>
        </p:nvSpPr>
        <p:spPr>
          <a:xfrm>
            <a:off x="361080" y="5373360"/>
            <a:ext cx="1134144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4" name="PlaceHolder 2"/>
          <p:cNvSpPr>
            <a:spLocks noGrp="1"/>
          </p:cNvSpPr>
          <p:nvPr>
            <p:ph type="body"/>
          </p:nvPr>
        </p:nvSpPr>
        <p:spPr>
          <a:xfrm>
            <a:off x="36108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35" name="PlaceHolder 3"/>
          <p:cNvSpPr>
            <a:spLocks noGrp="1"/>
          </p:cNvSpPr>
          <p:nvPr>
            <p:ph type="body"/>
          </p:nvPr>
        </p:nvSpPr>
        <p:spPr>
          <a:xfrm>
            <a:off x="617256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4"/>
          <p:cNvSpPr>
            <a:spLocks noGrp="1"/>
          </p:cNvSpPr>
          <p:nvPr>
            <p:ph type="body"/>
          </p:nvPr>
        </p:nvSpPr>
        <p:spPr>
          <a:xfrm>
            <a:off x="361080" y="537336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5"/>
          <p:cNvSpPr>
            <a:spLocks noGrp="1"/>
          </p:cNvSpPr>
          <p:nvPr>
            <p:ph type="body"/>
          </p:nvPr>
        </p:nvSpPr>
        <p:spPr>
          <a:xfrm>
            <a:off x="6172560" y="537336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9" name="PlaceHolder 2"/>
          <p:cNvSpPr>
            <a:spLocks noGrp="1"/>
          </p:cNvSpPr>
          <p:nvPr>
            <p:ph type="body"/>
          </p:nvPr>
        </p:nvSpPr>
        <p:spPr>
          <a:xfrm>
            <a:off x="361080" y="458964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3"/>
          <p:cNvSpPr>
            <a:spLocks noGrp="1"/>
          </p:cNvSpPr>
          <p:nvPr>
            <p:ph type="body"/>
          </p:nvPr>
        </p:nvSpPr>
        <p:spPr>
          <a:xfrm>
            <a:off x="4195800" y="458964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41" name="PlaceHolder 4"/>
          <p:cNvSpPr>
            <a:spLocks noGrp="1"/>
          </p:cNvSpPr>
          <p:nvPr>
            <p:ph type="body"/>
          </p:nvPr>
        </p:nvSpPr>
        <p:spPr>
          <a:xfrm>
            <a:off x="8030880" y="458964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42" name="PlaceHolder 5"/>
          <p:cNvSpPr>
            <a:spLocks noGrp="1"/>
          </p:cNvSpPr>
          <p:nvPr>
            <p:ph type="body"/>
          </p:nvPr>
        </p:nvSpPr>
        <p:spPr>
          <a:xfrm>
            <a:off x="361080" y="537336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43" name="PlaceHolder 6"/>
          <p:cNvSpPr>
            <a:spLocks noGrp="1"/>
          </p:cNvSpPr>
          <p:nvPr>
            <p:ph type="body"/>
          </p:nvPr>
        </p:nvSpPr>
        <p:spPr>
          <a:xfrm>
            <a:off x="4195800" y="537336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44" name="PlaceHolder 7"/>
          <p:cNvSpPr>
            <a:spLocks noGrp="1"/>
          </p:cNvSpPr>
          <p:nvPr>
            <p:ph type="body"/>
          </p:nvPr>
        </p:nvSpPr>
        <p:spPr>
          <a:xfrm>
            <a:off x="8030880" y="537336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2" name="PlaceHolder 2"/>
          <p:cNvSpPr>
            <a:spLocks noGrp="1"/>
          </p:cNvSpPr>
          <p:nvPr>
            <p:ph type="subTitle"/>
          </p:nvPr>
        </p:nvSpPr>
        <p:spPr>
          <a:xfrm>
            <a:off x="361080" y="4589640"/>
            <a:ext cx="11341440" cy="149976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4" name="PlaceHolder 2"/>
          <p:cNvSpPr>
            <a:spLocks noGrp="1"/>
          </p:cNvSpPr>
          <p:nvPr>
            <p:ph type="body"/>
          </p:nvPr>
        </p:nvSpPr>
        <p:spPr>
          <a:xfrm>
            <a:off x="361080" y="4589640"/>
            <a:ext cx="11341440" cy="14997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6" name="PlaceHolder 2"/>
          <p:cNvSpPr>
            <a:spLocks noGrp="1"/>
          </p:cNvSpPr>
          <p:nvPr>
            <p:ph type="body"/>
          </p:nvPr>
        </p:nvSpPr>
        <p:spPr>
          <a:xfrm>
            <a:off x="361080" y="4589640"/>
            <a:ext cx="5534280" cy="1499760"/>
          </a:xfrm>
          <a:prstGeom prst="rect">
            <a:avLst/>
          </a:prstGeom>
        </p:spPr>
        <p:txBody>
          <a:bodyPr lIns="0" rIns="0" tIns="0" bIns="0">
            <a:normAutofit/>
          </a:bodyPr>
          <a:p>
            <a:endParaRPr b="0" lang="en-US" sz="2800" spc="-1" strike="noStrike">
              <a:solidFill>
                <a:srgbClr val="000000"/>
              </a:solidFill>
              <a:latin typeface="Calibri"/>
            </a:endParaRPr>
          </a:p>
        </p:txBody>
      </p:sp>
      <p:sp>
        <p:nvSpPr>
          <p:cNvPr id="57" name="PlaceHolder 3"/>
          <p:cNvSpPr>
            <a:spLocks noGrp="1"/>
          </p:cNvSpPr>
          <p:nvPr>
            <p:ph type="body"/>
          </p:nvPr>
        </p:nvSpPr>
        <p:spPr>
          <a:xfrm>
            <a:off x="6172560" y="4589640"/>
            <a:ext cx="5534280" cy="14997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361080" y="1709640"/>
            <a:ext cx="11341440" cy="1322280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1" name="PlaceHolder 2"/>
          <p:cNvSpPr>
            <a:spLocks noGrp="1"/>
          </p:cNvSpPr>
          <p:nvPr>
            <p:ph type="body"/>
          </p:nvPr>
        </p:nvSpPr>
        <p:spPr>
          <a:xfrm>
            <a:off x="36108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62" name="PlaceHolder 3"/>
          <p:cNvSpPr>
            <a:spLocks noGrp="1"/>
          </p:cNvSpPr>
          <p:nvPr>
            <p:ph type="body"/>
          </p:nvPr>
        </p:nvSpPr>
        <p:spPr>
          <a:xfrm>
            <a:off x="6172560" y="4589640"/>
            <a:ext cx="5534280" cy="1499760"/>
          </a:xfrm>
          <a:prstGeom prst="rect">
            <a:avLst/>
          </a:prstGeom>
        </p:spPr>
        <p:txBody>
          <a:bodyPr lIns="0" rIns="0" tIns="0" bIns="0">
            <a:normAutofit/>
          </a:bodyPr>
          <a:p>
            <a:endParaRPr b="0" lang="en-US" sz="2800" spc="-1" strike="noStrike">
              <a:solidFill>
                <a:srgbClr val="000000"/>
              </a:solidFill>
              <a:latin typeface="Calibri"/>
            </a:endParaRPr>
          </a:p>
        </p:txBody>
      </p:sp>
      <p:sp>
        <p:nvSpPr>
          <p:cNvPr id="63" name="PlaceHolder 4"/>
          <p:cNvSpPr>
            <a:spLocks noGrp="1"/>
          </p:cNvSpPr>
          <p:nvPr>
            <p:ph type="body"/>
          </p:nvPr>
        </p:nvSpPr>
        <p:spPr>
          <a:xfrm>
            <a:off x="361080" y="537336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 name="PlaceHolder 2"/>
          <p:cNvSpPr>
            <a:spLocks noGrp="1"/>
          </p:cNvSpPr>
          <p:nvPr>
            <p:ph type="subTitle"/>
          </p:nvPr>
        </p:nvSpPr>
        <p:spPr>
          <a:xfrm>
            <a:off x="361080" y="4589640"/>
            <a:ext cx="11341440" cy="149976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5" name="PlaceHolder 2"/>
          <p:cNvSpPr>
            <a:spLocks noGrp="1"/>
          </p:cNvSpPr>
          <p:nvPr>
            <p:ph type="body"/>
          </p:nvPr>
        </p:nvSpPr>
        <p:spPr>
          <a:xfrm>
            <a:off x="361080" y="4589640"/>
            <a:ext cx="5534280" cy="1499760"/>
          </a:xfrm>
          <a:prstGeom prst="rect">
            <a:avLst/>
          </a:prstGeom>
        </p:spPr>
        <p:txBody>
          <a:bodyPr lIns="0" rIns="0" tIns="0" bIns="0">
            <a:normAutofit/>
          </a:bodyPr>
          <a:p>
            <a:endParaRPr b="0" lang="en-US" sz="2800" spc="-1" strike="noStrike">
              <a:solidFill>
                <a:srgbClr val="000000"/>
              </a:solidFill>
              <a:latin typeface="Calibri"/>
            </a:endParaRPr>
          </a:p>
        </p:txBody>
      </p:sp>
      <p:sp>
        <p:nvSpPr>
          <p:cNvPr id="66" name="PlaceHolder 3"/>
          <p:cNvSpPr>
            <a:spLocks noGrp="1"/>
          </p:cNvSpPr>
          <p:nvPr>
            <p:ph type="body"/>
          </p:nvPr>
        </p:nvSpPr>
        <p:spPr>
          <a:xfrm>
            <a:off x="617256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67" name="PlaceHolder 4"/>
          <p:cNvSpPr>
            <a:spLocks noGrp="1"/>
          </p:cNvSpPr>
          <p:nvPr>
            <p:ph type="body"/>
          </p:nvPr>
        </p:nvSpPr>
        <p:spPr>
          <a:xfrm>
            <a:off x="6172560" y="537336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9" name="PlaceHolder 2"/>
          <p:cNvSpPr>
            <a:spLocks noGrp="1"/>
          </p:cNvSpPr>
          <p:nvPr>
            <p:ph type="body"/>
          </p:nvPr>
        </p:nvSpPr>
        <p:spPr>
          <a:xfrm>
            <a:off x="36108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70" name="PlaceHolder 3"/>
          <p:cNvSpPr>
            <a:spLocks noGrp="1"/>
          </p:cNvSpPr>
          <p:nvPr>
            <p:ph type="body"/>
          </p:nvPr>
        </p:nvSpPr>
        <p:spPr>
          <a:xfrm>
            <a:off x="617256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71" name="PlaceHolder 4"/>
          <p:cNvSpPr>
            <a:spLocks noGrp="1"/>
          </p:cNvSpPr>
          <p:nvPr>
            <p:ph type="body"/>
          </p:nvPr>
        </p:nvSpPr>
        <p:spPr>
          <a:xfrm>
            <a:off x="361080" y="5373360"/>
            <a:ext cx="1134144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3" name="PlaceHolder 2"/>
          <p:cNvSpPr>
            <a:spLocks noGrp="1"/>
          </p:cNvSpPr>
          <p:nvPr>
            <p:ph type="body"/>
          </p:nvPr>
        </p:nvSpPr>
        <p:spPr>
          <a:xfrm>
            <a:off x="361080" y="4589640"/>
            <a:ext cx="113414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74" name="PlaceHolder 3"/>
          <p:cNvSpPr>
            <a:spLocks noGrp="1"/>
          </p:cNvSpPr>
          <p:nvPr>
            <p:ph type="body"/>
          </p:nvPr>
        </p:nvSpPr>
        <p:spPr>
          <a:xfrm>
            <a:off x="361080" y="5373360"/>
            <a:ext cx="1134144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6" name="PlaceHolder 2"/>
          <p:cNvSpPr>
            <a:spLocks noGrp="1"/>
          </p:cNvSpPr>
          <p:nvPr>
            <p:ph type="body"/>
          </p:nvPr>
        </p:nvSpPr>
        <p:spPr>
          <a:xfrm>
            <a:off x="36108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77" name="PlaceHolder 3"/>
          <p:cNvSpPr>
            <a:spLocks noGrp="1"/>
          </p:cNvSpPr>
          <p:nvPr>
            <p:ph type="body"/>
          </p:nvPr>
        </p:nvSpPr>
        <p:spPr>
          <a:xfrm>
            <a:off x="617256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78" name="PlaceHolder 4"/>
          <p:cNvSpPr>
            <a:spLocks noGrp="1"/>
          </p:cNvSpPr>
          <p:nvPr>
            <p:ph type="body"/>
          </p:nvPr>
        </p:nvSpPr>
        <p:spPr>
          <a:xfrm>
            <a:off x="361080" y="537336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79" name="PlaceHolder 5"/>
          <p:cNvSpPr>
            <a:spLocks noGrp="1"/>
          </p:cNvSpPr>
          <p:nvPr>
            <p:ph type="body"/>
          </p:nvPr>
        </p:nvSpPr>
        <p:spPr>
          <a:xfrm>
            <a:off x="6172560" y="537336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1" name="PlaceHolder 2"/>
          <p:cNvSpPr>
            <a:spLocks noGrp="1"/>
          </p:cNvSpPr>
          <p:nvPr>
            <p:ph type="body"/>
          </p:nvPr>
        </p:nvSpPr>
        <p:spPr>
          <a:xfrm>
            <a:off x="361080" y="458964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82" name="PlaceHolder 3"/>
          <p:cNvSpPr>
            <a:spLocks noGrp="1"/>
          </p:cNvSpPr>
          <p:nvPr>
            <p:ph type="body"/>
          </p:nvPr>
        </p:nvSpPr>
        <p:spPr>
          <a:xfrm>
            <a:off x="4195800" y="458964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83" name="PlaceHolder 4"/>
          <p:cNvSpPr>
            <a:spLocks noGrp="1"/>
          </p:cNvSpPr>
          <p:nvPr>
            <p:ph type="body"/>
          </p:nvPr>
        </p:nvSpPr>
        <p:spPr>
          <a:xfrm>
            <a:off x="8030880" y="458964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84" name="PlaceHolder 5"/>
          <p:cNvSpPr>
            <a:spLocks noGrp="1"/>
          </p:cNvSpPr>
          <p:nvPr>
            <p:ph type="body"/>
          </p:nvPr>
        </p:nvSpPr>
        <p:spPr>
          <a:xfrm>
            <a:off x="361080" y="537336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85" name="PlaceHolder 6"/>
          <p:cNvSpPr>
            <a:spLocks noGrp="1"/>
          </p:cNvSpPr>
          <p:nvPr>
            <p:ph type="body"/>
          </p:nvPr>
        </p:nvSpPr>
        <p:spPr>
          <a:xfrm>
            <a:off x="4195800" y="537336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86" name="PlaceHolder 7"/>
          <p:cNvSpPr>
            <a:spLocks noGrp="1"/>
          </p:cNvSpPr>
          <p:nvPr>
            <p:ph type="body"/>
          </p:nvPr>
        </p:nvSpPr>
        <p:spPr>
          <a:xfrm>
            <a:off x="8030880" y="537336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4" name="PlaceHolder 2"/>
          <p:cNvSpPr>
            <a:spLocks noGrp="1"/>
          </p:cNvSpPr>
          <p:nvPr>
            <p:ph type="subTitle"/>
          </p:nvPr>
        </p:nvSpPr>
        <p:spPr>
          <a:xfrm>
            <a:off x="361080" y="4589640"/>
            <a:ext cx="11341440" cy="149976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6" name="PlaceHolder 2"/>
          <p:cNvSpPr>
            <a:spLocks noGrp="1"/>
          </p:cNvSpPr>
          <p:nvPr>
            <p:ph type="body"/>
          </p:nvPr>
        </p:nvSpPr>
        <p:spPr>
          <a:xfrm>
            <a:off x="361080" y="4589640"/>
            <a:ext cx="11341440" cy="14997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8" name="PlaceHolder 2"/>
          <p:cNvSpPr>
            <a:spLocks noGrp="1"/>
          </p:cNvSpPr>
          <p:nvPr>
            <p:ph type="body"/>
          </p:nvPr>
        </p:nvSpPr>
        <p:spPr>
          <a:xfrm>
            <a:off x="361080" y="4589640"/>
            <a:ext cx="5534280" cy="1499760"/>
          </a:xfrm>
          <a:prstGeom prst="rect">
            <a:avLst/>
          </a:prstGeom>
        </p:spPr>
        <p:txBody>
          <a:bodyPr lIns="0" rIns="0" tIns="0" bIns="0">
            <a:normAutofit/>
          </a:bodyPr>
          <a:p>
            <a:endParaRPr b="0" lang="en-US" sz="2800" spc="-1" strike="noStrike">
              <a:solidFill>
                <a:srgbClr val="000000"/>
              </a:solidFill>
              <a:latin typeface="Calibri"/>
            </a:endParaRPr>
          </a:p>
        </p:txBody>
      </p:sp>
      <p:sp>
        <p:nvSpPr>
          <p:cNvPr id="99" name="PlaceHolder 3"/>
          <p:cNvSpPr>
            <a:spLocks noGrp="1"/>
          </p:cNvSpPr>
          <p:nvPr>
            <p:ph type="body"/>
          </p:nvPr>
        </p:nvSpPr>
        <p:spPr>
          <a:xfrm>
            <a:off x="6172560" y="4589640"/>
            <a:ext cx="5534280" cy="14997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2" name="PlaceHolder 2"/>
          <p:cNvSpPr>
            <a:spLocks noGrp="1"/>
          </p:cNvSpPr>
          <p:nvPr>
            <p:ph type="body"/>
          </p:nvPr>
        </p:nvSpPr>
        <p:spPr>
          <a:xfrm>
            <a:off x="361080" y="4589640"/>
            <a:ext cx="11341440" cy="14997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361080" y="1709640"/>
            <a:ext cx="11341440" cy="1322280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3" name="PlaceHolder 2"/>
          <p:cNvSpPr>
            <a:spLocks noGrp="1"/>
          </p:cNvSpPr>
          <p:nvPr>
            <p:ph type="body"/>
          </p:nvPr>
        </p:nvSpPr>
        <p:spPr>
          <a:xfrm>
            <a:off x="36108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04" name="PlaceHolder 3"/>
          <p:cNvSpPr>
            <a:spLocks noGrp="1"/>
          </p:cNvSpPr>
          <p:nvPr>
            <p:ph type="body"/>
          </p:nvPr>
        </p:nvSpPr>
        <p:spPr>
          <a:xfrm>
            <a:off x="6172560" y="4589640"/>
            <a:ext cx="5534280" cy="1499760"/>
          </a:xfrm>
          <a:prstGeom prst="rect">
            <a:avLst/>
          </a:prstGeom>
        </p:spPr>
        <p:txBody>
          <a:bodyPr lIns="0" rIns="0" tIns="0" bIns="0">
            <a:normAutofit/>
          </a:bodyPr>
          <a:p>
            <a:endParaRPr b="0" lang="en-US" sz="2800" spc="-1" strike="noStrike">
              <a:solidFill>
                <a:srgbClr val="000000"/>
              </a:solidFill>
              <a:latin typeface="Calibri"/>
            </a:endParaRPr>
          </a:p>
        </p:txBody>
      </p:sp>
      <p:sp>
        <p:nvSpPr>
          <p:cNvPr id="105" name="PlaceHolder 4"/>
          <p:cNvSpPr>
            <a:spLocks noGrp="1"/>
          </p:cNvSpPr>
          <p:nvPr>
            <p:ph type="body"/>
          </p:nvPr>
        </p:nvSpPr>
        <p:spPr>
          <a:xfrm>
            <a:off x="361080" y="537336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7" name="PlaceHolder 2"/>
          <p:cNvSpPr>
            <a:spLocks noGrp="1"/>
          </p:cNvSpPr>
          <p:nvPr>
            <p:ph type="body"/>
          </p:nvPr>
        </p:nvSpPr>
        <p:spPr>
          <a:xfrm>
            <a:off x="361080" y="4589640"/>
            <a:ext cx="5534280" cy="1499760"/>
          </a:xfrm>
          <a:prstGeom prst="rect">
            <a:avLst/>
          </a:prstGeom>
        </p:spPr>
        <p:txBody>
          <a:bodyPr lIns="0" rIns="0" tIns="0" bIns="0">
            <a:normAutofit/>
          </a:bodyPr>
          <a:p>
            <a:endParaRPr b="0" lang="en-US" sz="2800" spc="-1" strike="noStrike">
              <a:solidFill>
                <a:srgbClr val="000000"/>
              </a:solidFill>
              <a:latin typeface="Calibri"/>
            </a:endParaRPr>
          </a:p>
        </p:txBody>
      </p:sp>
      <p:sp>
        <p:nvSpPr>
          <p:cNvPr id="108" name="PlaceHolder 3"/>
          <p:cNvSpPr>
            <a:spLocks noGrp="1"/>
          </p:cNvSpPr>
          <p:nvPr>
            <p:ph type="body"/>
          </p:nvPr>
        </p:nvSpPr>
        <p:spPr>
          <a:xfrm>
            <a:off x="617256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09" name="PlaceHolder 4"/>
          <p:cNvSpPr>
            <a:spLocks noGrp="1"/>
          </p:cNvSpPr>
          <p:nvPr>
            <p:ph type="body"/>
          </p:nvPr>
        </p:nvSpPr>
        <p:spPr>
          <a:xfrm>
            <a:off x="6172560" y="537336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1" name="PlaceHolder 2"/>
          <p:cNvSpPr>
            <a:spLocks noGrp="1"/>
          </p:cNvSpPr>
          <p:nvPr>
            <p:ph type="body"/>
          </p:nvPr>
        </p:nvSpPr>
        <p:spPr>
          <a:xfrm>
            <a:off x="36108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12" name="PlaceHolder 3"/>
          <p:cNvSpPr>
            <a:spLocks noGrp="1"/>
          </p:cNvSpPr>
          <p:nvPr>
            <p:ph type="body"/>
          </p:nvPr>
        </p:nvSpPr>
        <p:spPr>
          <a:xfrm>
            <a:off x="617256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13" name="PlaceHolder 4"/>
          <p:cNvSpPr>
            <a:spLocks noGrp="1"/>
          </p:cNvSpPr>
          <p:nvPr>
            <p:ph type="body"/>
          </p:nvPr>
        </p:nvSpPr>
        <p:spPr>
          <a:xfrm>
            <a:off x="361080" y="5373360"/>
            <a:ext cx="1134144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5" name="PlaceHolder 2"/>
          <p:cNvSpPr>
            <a:spLocks noGrp="1"/>
          </p:cNvSpPr>
          <p:nvPr>
            <p:ph type="body"/>
          </p:nvPr>
        </p:nvSpPr>
        <p:spPr>
          <a:xfrm>
            <a:off x="361080" y="4589640"/>
            <a:ext cx="113414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16" name="PlaceHolder 3"/>
          <p:cNvSpPr>
            <a:spLocks noGrp="1"/>
          </p:cNvSpPr>
          <p:nvPr>
            <p:ph type="body"/>
          </p:nvPr>
        </p:nvSpPr>
        <p:spPr>
          <a:xfrm>
            <a:off x="361080" y="5373360"/>
            <a:ext cx="1134144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8" name="PlaceHolder 2"/>
          <p:cNvSpPr>
            <a:spLocks noGrp="1"/>
          </p:cNvSpPr>
          <p:nvPr>
            <p:ph type="body"/>
          </p:nvPr>
        </p:nvSpPr>
        <p:spPr>
          <a:xfrm>
            <a:off x="36108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19" name="PlaceHolder 3"/>
          <p:cNvSpPr>
            <a:spLocks noGrp="1"/>
          </p:cNvSpPr>
          <p:nvPr>
            <p:ph type="body"/>
          </p:nvPr>
        </p:nvSpPr>
        <p:spPr>
          <a:xfrm>
            <a:off x="617256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20" name="PlaceHolder 4"/>
          <p:cNvSpPr>
            <a:spLocks noGrp="1"/>
          </p:cNvSpPr>
          <p:nvPr>
            <p:ph type="body"/>
          </p:nvPr>
        </p:nvSpPr>
        <p:spPr>
          <a:xfrm>
            <a:off x="361080" y="537336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21" name="PlaceHolder 5"/>
          <p:cNvSpPr>
            <a:spLocks noGrp="1"/>
          </p:cNvSpPr>
          <p:nvPr>
            <p:ph type="body"/>
          </p:nvPr>
        </p:nvSpPr>
        <p:spPr>
          <a:xfrm>
            <a:off x="6172560" y="537336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23" name="PlaceHolder 2"/>
          <p:cNvSpPr>
            <a:spLocks noGrp="1"/>
          </p:cNvSpPr>
          <p:nvPr>
            <p:ph type="body"/>
          </p:nvPr>
        </p:nvSpPr>
        <p:spPr>
          <a:xfrm>
            <a:off x="361080" y="458964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24" name="PlaceHolder 3"/>
          <p:cNvSpPr>
            <a:spLocks noGrp="1"/>
          </p:cNvSpPr>
          <p:nvPr>
            <p:ph type="body"/>
          </p:nvPr>
        </p:nvSpPr>
        <p:spPr>
          <a:xfrm>
            <a:off x="4195800" y="458964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25" name="PlaceHolder 4"/>
          <p:cNvSpPr>
            <a:spLocks noGrp="1"/>
          </p:cNvSpPr>
          <p:nvPr>
            <p:ph type="body"/>
          </p:nvPr>
        </p:nvSpPr>
        <p:spPr>
          <a:xfrm>
            <a:off x="8030880" y="458964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26" name="PlaceHolder 5"/>
          <p:cNvSpPr>
            <a:spLocks noGrp="1"/>
          </p:cNvSpPr>
          <p:nvPr>
            <p:ph type="body"/>
          </p:nvPr>
        </p:nvSpPr>
        <p:spPr>
          <a:xfrm>
            <a:off x="361080" y="537336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27" name="PlaceHolder 6"/>
          <p:cNvSpPr>
            <a:spLocks noGrp="1"/>
          </p:cNvSpPr>
          <p:nvPr>
            <p:ph type="body"/>
          </p:nvPr>
        </p:nvSpPr>
        <p:spPr>
          <a:xfrm>
            <a:off x="4195800" y="537336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128" name="PlaceHolder 7"/>
          <p:cNvSpPr>
            <a:spLocks noGrp="1"/>
          </p:cNvSpPr>
          <p:nvPr>
            <p:ph type="body"/>
          </p:nvPr>
        </p:nvSpPr>
        <p:spPr>
          <a:xfrm>
            <a:off x="8030880" y="5373360"/>
            <a:ext cx="365184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4" name="PlaceHolder 2"/>
          <p:cNvSpPr>
            <a:spLocks noGrp="1"/>
          </p:cNvSpPr>
          <p:nvPr>
            <p:ph type="body"/>
          </p:nvPr>
        </p:nvSpPr>
        <p:spPr>
          <a:xfrm>
            <a:off x="361080" y="4589640"/>
            <a:ext cx="5534280" cy="1499760"/>
          </a:xfrm>
          <a:prstGeom prst="rect">
            <a:avLst/>
          </a:prstGeom>
        </p:spPr>
        <p:txBody>
          <a:bodyPr lIns="0" rIns="0" tIns="0" bIns="0">
            <a:normAutofit/>
          </a:bodyPr>
          <a:p>
            <a:endParaRPr b="0" lang="en-US" sz="2800" spc="-1" strike="noStrike">
              <a:solidFill>
                <a:srgbClr val="000000"/>
              </a:solidFill>
              <a:latin typeface="Calibri"/>
            </a:endParaRPr>
          </a:p>
        </p:txBody>
      </p:sp>
      <p:sp>
        <p:nvSpPr>
          <p:cNvPr id="15" name="PlaceHolder 3"/>
          <p:cNvSpPr>
            <a:spLocks noGrp="1"/>
          </p:cNvSpPr>
          <p:nvPr>
            <p:ph type="body"/>
          </p:nvPr>
        </p:nvSpPr>
        <p:spPr>
          <a:xfrm>
            <a:off x="6172560" y="4589640"/>
            <a:ext cx="5534280" cy="14997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361080" y="1709640"/>
            <a:ext cx="11341440" cy="1322280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9" name="PlaceHolder 2"/>
          <p:cNvSpPr>
            <a:spLocks noGrp="1"/>
          </p:cNvSpPr>
          <p:nvPr>
            <p:ph type="body"/>
          </p:nvPr>
        </p:nvSpPr>
        <p:spPr>
          <a:xfrm>
            <a:off x="36108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6172560" y="4589640"/>
            <a:ext cx="5534280" cy="149976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361080" y="537336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3" name="PlaceHolder 2"/>
          <p:cNvSpPr>
            <a:spLocks noGrp="1"/>
          </p:cNvSpPr>
          <p:nvPr>
            <p:ph type="body"/>
          </p:nvPr>
        </p:nvSpPr>
        <p:spPr>
          <a:xfrm>
            <a:off x="361080" y="4589640"/>
            <a:ext cx="5534280" cy="149976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617256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6172560" y="537336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61080" y="1709640"/>
            <a:ext cx="11341440" cy="28522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7" name="PlaceHolder 2"/>
          <p:cNvSpPr>
            <a:spLocks noGrp="1"/>
          </p:cNvSpPr>
          <p:nvPr>
            <p:ph type="body"/>
          </p:nvPr>
        </p:nvSpPr>
        <p:spPr>
          <a:xfrm>
            <a:off x="36108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6172560" y="4589640"/>
            <a:ext cx="5534280" cy="715320"/>
          </a:xfrm>
          <a:prstGeom prst="rect">
            <a:avLst/>
          </a:prstGeom>
        </p:spPr>
        <p:txBody>
          <a:bodyPr lIns="0" rIns="0" tIns="0" bIns="0">
            <a:normAutofit/>
          </a:bodyPr>
          <a:p>
            <a:endParaRPr b="0" lang="en-US" sz="2800" spc="-1" strike="noStrike">
              <a:solidFill>
                <a:srgbClr val="000000"/>
              </a:solidFill>
              <a:latin typeface="Calibri"/>
            </a:endParaRPr>
          </a:p>
        </p:txBody>
      </p:sp>
      <p:sp>
        <p:nvSpPr>
          <p:cNvPr id="29" name="PlaceHolder 4"/>
          <p:cNvSpPr>
            <a:spLocks noGrp="1"/>
          </p:cNvSpPr>
          <p:nvPr>
            <p:ph type="body"/>
          </p:nvPr>
        </p:nvSpPr>
        <p:spPr>
          <a:xfrm>
            <a:off x="361080" y="5373360"/>
            <a:ext cx="11341440" cy="71532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6" descr=""/>
          <p:cNvPicPr/>
          <p:nvPr/>
        </p:nvPicPr>
        <p:blipFill>
          <a:blip r:embed="rId2"/>
          <a:stretch/>
        </p:blipFill>
        <p:spPr>
          <a:xfrm>
            <a:off x="10849680" y="738360"/>
            <a:ext cx="1121400" cy="383400"/>
          </a:xfrm>
          <a:prstGeom prst="rect">
            <a:avLst/>
          </a:prstGeom>
          <a:ln>
            <a:noFill/>
          </a:ln>
        </p:spPr>
      </p:pic>
      <p:pic>
        <p:nvPicPr>
          <p:cNvPr id="1" name="Picture 7" descr=""/>
          <p:cNvPicPr/>
          <p:nvPr/>
        </p:nvPicPr>
        <p:blipFill>
          <a:blip r:embed="rId3"/>
          <a:stretch/>
        </p:blipFill>
        <p:spPr>
          <a:xfrm>
            <a:off x="10206360" y="32400"/>
            <a:ext cx="1764720" cy="705600"/>
          </a:xfrm>
          <a:prstGeom prst="rect">
            <a:avLst/>
          </a:prstGeom>
          <a:ln>
            <a:noFill/>
          </a:ln>
        </p:spPr>
      </p:pic>
      <p:pic>
        <p:nvPicPr>
          <p:cNvPr id="2" name="Picture 8" descr=""/>
          <p:cNvPicPr/>
          <p:nvPr/>
        </p:nvPicPr>
        <p:blipFill>
          <a:blip r:embed="rId4"/>
          <a:stretch/>
        </p:blipFill>
        <p:spPr>
          <a:xfrm>
            <a:off x="176400" y="118440"/>
            <a:ext cx="420120" cy="533880"/>
          </a:xfrm>
          <a:prstGeom prst="rect">
            <a:avLst/>
          </a:prstGeom>
          <a:ln>
            <a:noFill/>
          </a:ln>
        </p:spPr>
      </p:pic>
      <p:sp>
        <p:nvSpPr>
          <p:cNvPr id="3"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en-US" sz="6000" spc="-1" strike="noStrike">
                <a:solidFill>
                  <a:srgbClr val="2e75b6"/>
                </a:solidFill>
                <a:latin typeface="Calibri"/>
              </a:rPr>
              <a:t>Click to edit Master title style</a:t>
            </a:r>
            <a:endParaRPr b="0" lang="en-US" sz="6000" spc="-1" strike="noStrike">
              <a:solidFill>
                <a:srgbClr val="000000"/>
              </a:solidFill>
              <a:latin typeface="Calibri"/>
            </a:endParaRPr>
          </a:p>
        </p:txBody>
      </p:sp>
      <p:sp>
        <p:nvSpPr>
          <p:cNvPr id="4" name="PlaceHolder 2"/>
          <p:cNvSpPr>
            <a:spLocks noGrp="1"/>
          </p:cNvSpPr>
          <p:nvPr>
            <p:ph type="sldNum"/>
          </p:nvPr>
        </p:nvSpPr>
        <p:spPr>
          <a:xfrm>
            <a:off x="11467440" y="6348240"/>
            <a:ext cx="503640" cy="364680"/>
          </a:xfrm>
          <a:prstGeom prst="rect">
            <a:avLst/>
          </a:prstGeom>
        </p:spPr>
        <p:txBody>
          <a:bodyPr anchor="ctr">
            <a:noAutofit/>
          </a:bodyPr>
          <a:p>
            <a:pPr algn="r">
              <a:lnSpc>
                <a:spcPct val="100000"/>
              </a:lnSpc>
            </a:pPr>
            <a:fld id="{179EC72F-0351-46FE-B016-21512781584A}" type="slidenum">
              <a:rPr b="0" lang="en-GB" sz="1200" spc="-1" strike="noStrike">
                <a:solidFill>
                  <a:srgbClr val="8b8b8b"/>
                </a:solidFill>
                <a:latin typeface="Calibri"/>
              </a:rPr>
              <a:t>&lt;number&gt;</a:t>
            </a:fld>
            <a:endParaRPr b="0" lang="en-GB" sz="1200" spc="-1" strike="noStrike">
              <a:latin typeface="Times New Roman"/>
            </a:endParaRPr>
          </a:p>
        </p:txBody>
      </p:sp>
      <p:pic>
        <p:nvPicPr>
          <p:cNvPr id="5" name="Picture 6" descr=""/>
          <p:cNvPicPr/>
          <p:nvPr/>
        </p:nvPicPr>
        <p:blipFill>
          <a:blip r:embed="rId5"/>
          <a:stretch/>
        </p:blipFill>
        <p:spPr>
          <a:xfrm>
            <a:off x="10849680" y="738360"/>
            <a:ext cx="1121400" cy="383400"/>
          </a:xfrm>
          <a:prstGeom prst="rect">
            <a:avLst/>
          </a:prstGeom>
          <a:ln>
            <a:noFill/>
          </a:ln>
        </p:spPr>
      </p:pic>
      <p:pic>
        <p:nvPicPr>
          <p:cNvPr id="6" name="Picture 7" descr=""/>
          <p:cNvPicPr/>
          <p:nvPr/>
        </p:nvPicPr>
        <p:blipFill>
          <a:blip r:embed="rId6"/>
          <a:stretch/>
        </p:blipFill>
        <p:spPr>
          <a:xfrm>
            <a:off x="10206360" y="32400"/>
            <a:ext cx="1764720" cy="705600"/>
          </a:xfrm>
          <a:prstGeom prst="rect">
            <a:avLst/>
          </a:prstGeom>
          <a:ln>
            <a:noFill/>
          </a:ln>
        </p:spPr>
      </p:pic>
      <p:pic>
        <p:nvPicPr>
          <p:cNvPr id="7" name="Picture 8" descr=""/>
          <p:cNvPicPr/>
          <p:nvPr/>
        </p:nvPicPr>
        <p:blipFill>
          <a:blip r:embed="rId7"/>
          <a:stretch/>
        </p:blipFill>
        <p:spPr>
          <a:xfrm>
            <a:off x="176400" y="118440"/>
            <a:ext cx="420120" cy="533880"/>
          </a:xfrm>
          <a:prstGeom prst="rect">
            <a:avLst/>
          </a:prstGeom>
          <a:ln>
            <a:noFill/>
          </a:ln>
        </p:spPr>
      </p:pic>
      <p:sp>
        <p:nvSpPr>
          <p:cNvPr id="8"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6" descr=""/>
          <p:cNvPicPr/>
          <p:nvPr/>
        </p:nvPicPr>
        <p:blipFill>
          <a:blip r:embed="rId2"/>
          <a:stretch/>
        </p:blipFill>
        <p:spPr>
          <a:xfrm>
            <a:off x="10849680" y="738360"/>
            <a:ext cx="1121400" cy="383400"/>
          </a:xfrm>
          <a:prstGeom prst="rect">
            <a:avLst/>
          </a:prstGeom>
          <a:ln>
            <a:noFill/>
          </a:ln>
        </p:spPr>
      </p:pic>
      <p:pic>
        <p:nvPicPr>
          <p:cNvPr id="46" name="Picture 7" descr=""/>
          <p:cNvPicPr/>
          <p:nvPr/>
        </p:nvPicPr>
        <p:blipFill>
          <a:blip r:embed="rId3"/>
          <a:stretch/>
        </p:blipFill>
        <p:spPr>
          <a:xfrm>
            <a:off x="10206360" y="32400"/>
            <a:ext cx="1764720" cy="705600"/>
          </a:xfrm>
          <a:prstGeom prst="rect">
            <a:avLst/>
          </a:prstGeom>
          <a:ln>
            <a:noFill/>
          </a:ln>
        </p:spPr>
      </p:pic>
      <p:pic>
        <p:nvPicPr>
          <p:cNvPr id="47" name="Picture 8" descr=""/>
          <p:cNvPicPr/>
          <p:nvPr/>
        </p:nvPicPr>
        <p:blipFill>
          <a:blip r:embed="rId4"/>
          <a:stretch/>
        </p:blipFill>
        <p:spPr>
          <a:xfrm>
            <a:off x="176400" y="118440"/>
            <a:ext cx="420120" cy="533880"/>
          </a:xfrm>
          <a:prstGeom prst="rect">
            <a:avLst/>
          </a:prstGeom>
          <a:ln>
            <a:noFill/>
          </a:ln>
        </p:spPr>
      </p:pic>
      <p:sp>
        <p:nvSpPr>
          <p:cNvPr id="48" name="PlaceHolder 1"/>
          <p:cNvSpPr>
            <a:spLocks noGrp="1"/>
          </p:cNvSpPr>
          <p:nvPr>
            <p:ph type="title"/>
          </p:nvPr>
        </p:nvSpPr>
        <p:spPr>
          <a:xfrm>
            <a:off x="312840" y="365040"/>
            <a:ext cx="11590200" cy="1325160"/>
          </a:xfrm>
          <a:prstGeom prst="rect">
            <a:avLst/>
          </a:prstGeom>
        </p:spPr>
        <p:txBody>
          <a:bodyPr anchor="ctr">
            <a:noAutofit/>
          </a:bodyPr>
          <a:p>
            <a:pPr>
              <a:lnSpc>
                <a:spcPct val="90000"/>
              </a:lnSpc>
            </a:pPr>
            <a:r>
              <a:rPr b="1" lang="en-US" sz="4400" spc="-1" strike="noStrike">
                <a:solidFill>
                  <a:srgbClr val="2e75b6"/>
                </a:solidFill>
                <a:latin typeface="Calibri"/>
              </a:rPr>
              <a:t>Click to edit Master title style</a:t>
            </a:r>
            <a:endParaRPr b="0" lang="en-US" sz="4400" spc="-1" strike="noStrike">
              <a:solidFill>
                <a:srgbClr val="000000"/>
              </a:solidFill>
              <a:latin typeface="Calibri"/>
            </a:endParaRPr>
          </a:p>
        </p:txBody>
      </p:sp>
      <p:sp>
        <p:nvSpPr>
          <p:cNvPr id="49" name="PlaceHolder 2"/>
          <p:cNvSpPr>
            <a:spLocks noGrp="1"/>
          </p:cNvSpPr>
          <p:nvPr>
            <p:ph type="body"/>
          </p:nvPr>
        </p:nvSpPr>
        <p:spPr>
          <a:xfrm>
            <a:off x="312840" y="1825560"/>
            <a:ext cx="11590200" cy="493560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50" name="PlaceHolder 3"/>
          <p:cNvSpPr>
            <a:spLocks noGrp="1"/>
          </p:cNvSpPr>
          <p:nvPr>
            <p:ph type="sldNum"/>
          </p:nvPr>
        </p:nvSpPr>
        <p:spPr>
          <a:xfrm>
            <a:off x="11441880" y="6396480"/>
            <a:ext cx="460800" cy="364680"/>
          </a:xfrm>
          <a:prstGeom prst="rect">
            <a:avLst/>
          </a:prstGeom>
        </p:spPr>
        <p:txBody>
          <a:bodyPr anchor="ctr">
            <a:noAutofit/>
          </a:bodyPr>
          <a:p>
            <a:pPr algn="r">
              <a:lnSpc>
                <a:spcPct val="100000"/>
              </a:lnSpc>
            </a:pPr>
            <a:fld id="{CA918A06-1916-4B5F-88D5-9612B776D416}" type="slidenum">
              <a:rPr b="0" lang="en-GB" sz="1200" spc="-1" strike="noStrike">
                <a:solidFill>
                  <a:srgbClr val="8b8b8b"/>
                </a:solidFill>
                <a:latin typeface="Calibri"/>
              </a:rPr>
              <a:t>1</a:t>
            </a:fld>
            <a:endParaRPr b="0" lang="en-GB"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7" name="Picture 6" descr=""/>
          <p:cNvPicPr/>
          <p:nvPr/>
        </p:nvPicPr>
        <p:blipFill>
          <a:blip r:embed="rId2"/>
          <a:stretch/>
        </p:blipFill>
        <p:spPr>
          <a:xfrm>
            <a:off x="10849680" y="738360"/>
            <a:ext cx="1121400" cy="383400"/>
          </a:xfrm>
          <a:prstGeom prst="rect">
            <a:avLst/>
          </a:prstGeom>
          <a:ln>
            <a:noFill/>
          </a:ln>
        </p:spPr>
      </p:pic>
      <p:pic>
        <p:nvPicPr>
          <p:cNvPr id="88" name="Picture 7" descr=""/>
          <p:cNvPicPr/>
          <p:nvPr/>
        </p:nvPicPr>
        <p:blipFill>
          <a:blip r:embed="rId3"/>
          <a:stretch/>
        </p:blipFill>
        <p:spPr>
          <a:xfrm>
            <a:off x="10206360" y="32400"/>
            <a:ext cx="1764720" cy="705600"/>
          </a:xfrm>
          <a:prstGeom prst="rect">
            <a:avLst/>
          </a:prstGeom>
          <a:ln>
            <a:noFill/>
          </a:ln>
        </p:spPr>
      </p:pic>
      <p:pic>
        <p:nvPicPr>
          <p:cNvPr id="89" name="Picture 8" descr=""/>
          <p:cNvPicPr/>
          <p:nvPr/>
        </p:nvPicPr>
        <p:blipFill>
          <a:blip r:embed="rId4"/>
          <a:stretch/>
        </p:blipFill>
        <p:spPr>
          <a:xfrm>
            <a:off x="176400" y="118440"/>
            <a:ext cx="420120" cy="533880"/>
          </a:xfrm>
          <a:prstGeom prst="rect">
            <a:avLst/>
          </a:prstGeom>
          <a:ln>
            <a:noFill/>
          </a:ln>
        </p:spPr>
      </p:pic>
      <p:sp>
        <p:nvSpPr>
          <p:cNvPr id="90" name="PlaceHolder 1"/>
          <p:cNvSpPr>
            <a:spLocks noGrp="1"/>
          </p:cNvSpPr>
          <p:nvPr>
            <p:ph type="title"/>
          </p:nvPr>
        </p:nvSpPr>
        <p:spPr>
          <a:xfrm>
            <a:off x="361080" y="1709640"/>
            <a:ext cx="11341440" cy="2852280"/>
          </a:xfrm>
          <a:prstGeom prst="rect">
            <a:avLst/>
          </a:prstGeom>
        </p:spPr>
        <p:txBody>
          <a:bodyPr anchor="b">
            <a:noAutofit/>
          </a:bodyPr>
          <a:p>
            <a:pPr>
              <a:lnSpc>
                <a:spcPct val="90000"/>
              </a:lnSpc>
            </a:pPr>
            <a:r>
              <a:rPr b="0" lang="en-US" sz="6000" spc="-1" strike="noStrike">
                <a:solidFill>
                  <a:srgbClr val="2e75b6"/>
                </a:solidFill>
                <a:latin typeface="Calibri"/>
              </a:rPr>
              <a:t>Click to edit Master title style</a:t>
            </a:r>
            <a:endParaRPr b="0" lang="en-US" sz="6000" spc="-1" strike="noStrike">
              <a:solidFill>
                <a:srgbClr val="000000"/>
              </a:solidFill>
              <a:latin typeface="Calibri"/>
            </a:endParaRPr>
          </a:p>
        </p:txBody>
      </p:sp>
      <p:sp>
        <p:nvSpPr>
          <p:cNvPr id="91" name="PlaceHolder 2"/>
          <p:cNvSpPr>
            <a:spLocks noGrp="1"/>
          </p:cNvSpPr>
          <p:nvPr>
            <p:ph type="body"/>
          </p:nvPr>
        </p:nvSpPr>
        <p:spPr>
          <a:xfrm>
            <a:off x="361080" y="4589640"/>
            <a:ext cx="11341440" cy="1499760"/>
          </a:xfrm>
          <a:prstGeom prst="rect">
            <a:avLst/>
          </a:prstGeom>
        </p:spPr>
        <p:txBody>
          <a:bodyPr>
            <a:noAutofit/>
          </a:bodyPr>
          <a:p>
            <a:pPr>
              <a:lnSpc>
                <a:spcPct val="90000"/>
              </a:lnSpc>
              <a:spcBef>
                <a:spcPts val="1001"/>
              </a:spcBef>
            </a:pPr>
            <a:r>
              <a:rPr b="0" lang="en-US" sz="2400" spc="-1" strike="noStrike">
                <a:solidFill>
                  <a:srgbClr val="8b8b8b"/>
                </a:solidFill>
                <a:latin typeface="Calibri"/>
              </a:rPr>
              <a:t>Edit Master text styles</a:t>
            </a:r>
            <a:endParaRPr b="0" lang="en-US" sz="2400" spc="-1" strike="noStrike">
              <a:solidFill>
                <a:srgbClr val="000000"/>
              </a:solidFill>
              <a:latin typeface="Calibri"/>
            </a:endParaRPr>
          </a:p>
        </p:txBody>
      </p:sp>
      <p:sp>
        <p:nvSpPr>
          <p:cNvPr id="92" name="PlaceHolder 3"/>
          <p:cNvSpPr>
            <a:spLocks noGrp="1"/>
          </p:cNvSpPr>
          <p:nvPr>
            <p:ph type="sldNum"/>
          </p:nvPr>
        </p:nvSpPr>
        <p:spPr>
          <a:xfrm>
            <a:off x="11265480" y="6356520"/>
            <a:ext cx="436680" cy="364680"/>
          </a:xfrm>
          <a:prstGeom prst="rect">
            <a:avLst/>
          </a:prstGeom>
        </p:spPr>
        <p:txBody>
          <a:bodyPr anchor="ctr">
            <a:noAutofit/>
          </a:bodyPr>
          <a:p>
            <a:pPr algn="r">
              <a:lnSpc>
                <a:spcPct val="100000"/>
              </a:lnSpc>
            </a:pPr>
            <a:fld id="{8E607839-4E0A-4277-AA45-6C54D06F3933}" type="slidenum">
              <a:rPr b="0" lang="en-GB" sz="1200" spc="-1" strike="noStrike">
                <a:solidFill>
                  <a:srgbClr val="8b8b8b"/>
                </a:solidFill>
                <a:latin typeface="Calibri"/>
              </a:rPr>
              <a:t>1</a:t>
            </a:fld>
            <a:endParaRPr b="0" lang="en-GB"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1.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13.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1.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13.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7.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13.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0.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slideLayout" Target="../slideLayouts/slideLayout13.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2.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slideLayout" Target="../slideLayouts/slideLayout13.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7.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13.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8.tif"/><Relationship Id="rId2" Type="http://schemas.openxmlformats.org/officeDocument/2006/relationships/image" Target="../media/image29.tif"/><Relationship Id="rId3" Type="http://schemas.openxmlformats.org/officeDocument/2006/relationships/image" Target="../media/image30.tif"/><Relationship Id="rId4" Type="http://schemas.openxmlformats.org/officeDocument/2006/relationships/image" Target="../media/image31.tif"/><Relationship Id="rId5" Type="http://schemas.openxmlformats.org/officeDocument/2006/relationships/image" Target="../media/image32.tif"/><Relationship Id="rId6" Type="http://schemas.openxmlformats.org/officeDocument/2006/relationships/image" Target="../media/image33.tif"/><Relationship Id="rId7" Type="http://schemas.openxmlformats.org/officeDocument/2006/relationships/image" Target="../media/image34.tif"/><Relationship Id="rId8" Type="http://schemas.openxmlformats.org/officeDocument/2006/relationships/image" Target="../media/image35.tif"/><Relationship Id="rId9" Type="http://schemas.openxmlformats.org/officeDocument/2006/relationships/image" Target="../media/image36.tif"/><Relationship Id="rId10" Type="http://schemas.openxmlformats.org/officeDocument/2006/relationships/image" Target="../media/image37.tif"/><Relationship Id="rId11" Type="http://schemas.openxmlformats.org/officeDocument/2006/relationships/image" Target="../media/image38.tif"/><Relationship Id="rId12" Type="http://schemas.openxmlformats.org/officeDocument/2006/relationships/slideLayout" Target="../slideLayouts/slideLayout13.xml"/><Relationship Id="rId13" Type="http://schemas.openxmlformats.org/officeDocument/2006/relationships/notesSlide" Target="../notesSlides/notesSlide14.xml"/>
</Relationships>
</file>

<file path=ppt/slides/_rels/slide1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6.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9.tif"/><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3.tif"/><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14.tif"/><Relationship Id="rId2" Type="http://schemas.openxmlformats.org/officeDocument/2006/relationships/image" Target="../media/image15.tif"/><Relationship Id="rId3" Type="http://schemas.openxmlformats.org/officeDocument/2006/relationships/image" Target="../media/image16.tif"/><Relationship Id="rId4"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3.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7.tif"/><Relationship Id="rId2" Type="http://schemas.openxmlformats.org/officeDocument/2006/relationships/image" Target="../media/image18.tif"/><Relationship Id="rId3" Type="http://schemas.openxmlformats.org/officeDocument/2006/relationships/image" Target="../media/image19.tif"/><Relationship Id="rId4" Type="http://schemas.openxmlformats.org/officeDocument/2006/relationships/image" Target="../media/image20.tif"/><Relationship Id="rId5" Type="http://schemas.openxmlformats.org/officeDocument/2006/relationships/image" Target="../media/image21.tif"/><Relationship Id="rId6"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2.tif"/><Relationship Id="rId2" Type="http://schemas.openxmlformats.org/officeDocument/2006/relationships/image" Target="../media/image23.tif"/><Relationship Id="rId3" Type="http://schemas.openxmlformats.org/officeDocument/2006/relationships/image" Target="../media/image24.tif"/><Relationship Id="rId4" Type="http://schemas.openxmlformats.org/officeDocument/2006/relationships/image" Target="../media/image25.tif"/><Relationship Id="rId5" Type="http://schemas.openxmlformats.org/officeDocument/2006/relationships/image" Target="../media/image26.tif"/><Relationship Id="rId6"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7.tif"/><Relationship Id="rId2" Type="http://schemas.openxmlformats.org/officeDocument/2006/relationships/slideLayout" Target="../slideLayouts/slideLayout13.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8.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13.xml"/>
</Relationships>
</file>

<file path=ppt/slides/_rels/slide99.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1523880" y="1122480"/>
            <a:ext cx="9143640" cy="2387160"/>
          </a:xfrm>
          <a:prstGeom prst="rect">
            <a:avLst/>
          </a:prstGeom>
          <a:noFill/>
          <a:ln>
            <a:noFill/>
          </a:ln>
        </p:spPr>
        <p:txBody>
          <a:bodyPr anchor="b">
            <a:normAutofit/>
          </a:bodyPr>
          <a:p>
            <a:pPr algn="ctr">
              <a:lnSpc>
                <a:spcPct val="90000"/>
              </a:lnSpc>
            </a:pPr>
            <a:r>
              <a:rPr b="0" lang="en-US" sz="6000" spc="-1" strike="noStrike">
                <a:solidFill>
                  <a:srgbClr val="2e75b6"/>
                </a:solidFill>
                <a:latin typeface="Calibri"/>
              </a:rPr>
              <a:t>BCS Level 4 Certificate in Network and Digital Communications Theory </a:t>
            </a:r>
            <a:endParaRPr b="0" lang="en-US" sz="6000" spc="-1" strike="noStrike">
              <a:solidFill>
                <a:srgbClr val="000000"/>
              </a:solidFill>
              <a:latin typeface="Calibri"/>
            </a:endParaRPr>
          </a:p>
        </p:txBody>
      </p:sp>
      <p:sp>
        <p:nvSpPr>
          <p:cNvPr id="136" name="TextShape 2"/>
          <p:cNvSpPr txBox="1"/>
          <p:nvPr/>
        </p:nvSpPr>
        <p:spPr>
          <a:xfrm>
            <a:off x="1523880" y="3602160"/>
            <a:ext cx="9143640" cy="1655280"/>
          </a:xfrm>
          <a:prstGeom prst="rect">
            <a:avLst/>
          </a:prstGeom>
          <a:noFill/>
          <a:ln>
            <a:noFill/>
          </a:ln>
        </p:spPr>
        <p:txBody>
          <a:bodyPr>
            <a:noAutofit/>
          </a:bodyPr>
          <a:p>
            <a:pPr algn="ctr">
              <a:lnSpc>
                <a:spcPct val="90000"/>
              </a:lnSpc>
              <a:spcBef>
                <a:spcPts val="1001"/>
              </a:spcBef>
            </a:pPr>
            <a:r>
              <a:rPr b="0" lang="en-GB" sz="2400" spc="-1" strike="noStrike">
                <a:solidFill>
                  <a:srgbClr val="000000"/>
                </a:solidFill>
                <a:latin typeface="Calibri"/>
              </a:rPr>
              <a:t>QAN 603/0703/1 </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Local Area Network</a:t>
            </a:r>
            <a:endParaRPr b="0" lang="en-US" sz="4400" spc="-1" strike="noStrike">
              <a:solidFill>
                <a:srgbClr val="000000"/>
              </a:solidFill>
              <a:latin typeface="Calibri"/>
            </a:endParaRPr>
          </a:p>
        </p:txBody>
      </p:sp>
      <p:sp>
        <p:nvSpPr>
          <p:cNvPr id="189"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When the area covered is small, such as an office, this is known as a Local Area Network (LAN)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Devices connected to the switches are called Hosts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hosts are typically clients, servers or LAN attached peripherals, such as printers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LAN can be wired or wireless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Switches can be cascaded to increase the number of hosts </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TCP/IP</a:t>
            </a:r>
            <a:endParaRPr b="0" lang="en-US" sz="4400" spc="-1" strike="noStrike">
              <a:solidFill>
                <a:srgbClr val="000000"/>
              </a:solidFill>
              <a:latin typeface="Calibri"/>
            </a:endParaRPr>
          </a:p>
        </p:txBody>
      </p:sp>
      <p:sp>
        <p:nvSpPr>
          <p:cNvPr id="422" name="TextShape 2"/>
          <p:cNvSpPr txBox="1"/>
          <p:nvPr/>
        </p:nvSpPr>
        <p:spPr>
          <a:xfrm>
            <a:off x="312840" y="1825560"/>
            <a:ext cx="11590200" cy="4935600"/>
          </a:xfrm>
          <a:prstGeom prst="rect">
            <a:avLst/>
          </a:prstGeom>
          <a:noFill/>
          <a:ln>
            <a:noFill/>
          </a:ln>
        </p:spPr>
        <p:txBody>
          <a:bodyPr>
            <a:normAutofit fontScale="91000"/>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TCP/IP model was developed prior to the OSI model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TCP/IP model is not exactly similar to the OSI model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TCP/IP model consists of five layers: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the application layer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transport layer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network layer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data link layer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physical layer</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first four layers provide physical standards, network interface, internetworking, and transport functions that correspond to the first four layers of the OSI model and these four layers are represented in TCP/IP model by a single layer called the application layer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TCP/IP is a hierarchical protocol made up of interactive modules, and each of them provides specific functionality</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Functions of TCP/IP layers</a:t>
            </a:r>
            <a:endParaRPr b="0" lang="en-US" sz="4400" spc="-1" strike="noStrike">
              <a:solidFill>
                <a:srgbClr val="000000"/>
              </a:solidFill>
              <a:latin typeface="Calibri"/>
            </a:endParaRPr>
          </a:p>
        </p:txBody>
      </p:sp>
      <p:pic>
        <p:nvPicPr>
          <p:cNvPr id="424" name="Content Placeholder 3" descr=""/>
          <p:cNvPicPr/>
          <p:nvPr/>
        </p:nvPicPr>
        <p:blipFill>
          <a:blip r:embed="rId1"/>
          <a:stretch/>
        </p:blipFill>
        <p:spPr>
          <a:xfrm>
            <a:off x="1912680" y="1690560"/>
            <a:ext cx="7552080" cy="4685040"/>
          </a:xfrm>
          <a:prstGeom prst="rect">
            <a:avLst/>
          </a:prstGeom>
          <a:ln>
            <a:noFill/>
          </a:ln>
        </p:spPr>
      </p:pic>
    </p:spTree>
  </p:cSld>
  <mc:AlternateContent>
    <mc:Choice Requires="p14">
      <p:transition spd="slow" p14:dur="2000"/>
    </mc:Choice>
    <mc:Fallback>
      <p:transition spd="slow"/>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Network Access Layer</a:t>
            </a:r>
            <a:endParaRPr b="0" lang="en-US" sz="4400" spc="-1" strike="noStrike">
              <a:solidFill>
                <a:srgbClr val="000000"/>
              </a:solidFill>
              <a:latin typeface="Calibri"/>
            </a:endParaRPr>
          </a:p>
        </p:txBody>
      </p:sp>
      <p:sp>
        <p:nvSpPr>
          <p:cNvPr id="426"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network layer is the lowest layer of the TCP/IP model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network layer is the combination of the Physical layer and Data Link layer defined in the OSI reference model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defines how the data should be sent physically through the network.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layer is mainly responsible for the transmission of the data between two devices on the same network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functions carried out by this layer are encapsulating the IP datagram into frames transmitted by the network and mapping of IP addresses into physical addresses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protocols used by this layer are ethernet, token ring, FDDI, X.25, frame relay</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Internet Layer</a:t>
            </a:r>
            <a:endParaRPr b="0" lang="en-US" sz="4400" spc="-1" strike="noStrike">
              <a:solidFill>
                <a:srgbClr val="000000"/>
              </a:solidFill>
              <a:latin typeface="Calibri"/>
            </a:endParaRPr>
          </a:p>
        </p:txBody>
      </p:sp>
      <p:sp>
        <p:nvSpPr>
          <p:cNvPr id="428"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An internet layer is the second layer of the TCP/IP model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An internet layer is also known as the network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main responsibility of the internet layer is to send the packets from any network, and they arrive at the destination irrespective of the route they take</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Following are the protocols used in this layer</a:t>
            </a:r>
            <a:endParaRPr b="0" lang="en-US" sz="4400" spc="-1" strike="noStrike">
              <a:solidFill>
                <a:srgbClr val="000000"/>
              </a:solidFill>
              <a:latin typeface="Calibri"/>
            </a:endParaRPr>
          </a:p>
        </p:txBody>
      </p:sp>
      <p:sp>
        <p:nvSpPr>
          <p:cNvPr id="430"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IP Protocol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ARP Protocol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ICMP Protocol</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Responsibilities of the IP protocol</a:t>
            </a:r>
            <a:endParaRPr b="0" lang="en-US" sz="4400" spc="-1" strike="noStrike">
              <a:solidFill>
                <a:srgbClr val="000000"/>
              </a:solidFill>
              <a:latin typeface="Calibri"/>
            </a:endParaRPr>
          </a:p>
        </p:txBody>
      </p:sp>
      <p:sp>
        <p:nvSpPr>
          <p:cNvPr id="432" name="TextShape 2"/>
          <p:cNvSpPr txBox="1"/>
          <p:nvPr/>
        </p:nvSpPr>
        <p:spPr>
          <a:xfrm>
            <a:off x="312840" y="1825560"/>
            <a:ext cx="11590200" cy="4935600"/>
          </a:xfrm>
          <a:prstGeom prst="rect">
            <a:avLst/>
          </a:prstGeom>
          <a:noFill/>
          <a:ln>
            <a:noFill/>
          </a:ln>
        </p:spPr>
        <p:txBody>
          <a:bodyPr>
            <a:normAutofit fontScale="42000"/>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IP Addressing:</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protocol implements logical host addresses known as IP addresses. The IP addresses are used by the internet and higher layers to identify the device and to provide internetwork routing.</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Host-to-host communication: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determines the path through which the data is to be transmitted.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Data Encapsulation and Formatting:</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An IP protocol accepts the data from the transport layer protocol. An IP protocol ensures that the data is sent and received securely, it encapsulates the data into message known as IP datagram.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Fragmentation and Reassembly:</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limit imposed on the size of the IP datagram by data link layer protocol is known as Maximum Transmission unit (MTU). If the size of IP datagram is greater than the MTU unit, then the IP protocol splits the datagram into smaller units so that they can travel over the local network. Fragmentation can be done by the sender or intermediate router. At the receiver side, all the fragments are reassembled to form an original message.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Routing:</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When IP datagram is sent over the same local network such as LAN, MAN, WAN, it is known as direct delivery. When source and destination are on the distant network, then the IP datagram is sent indirectly. This can be accomplished by routing the IP datagram through various devices such as routers.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ARP Protocol</a:t>
            </a:r>
            <a:endParaRPr b="0" lang="en-US" sz="4400" spc="-1" strike="noStrike">
              <a:solidFill>
                <a:srgbClr val="000000"/>
              </a:solidFill>
              <a:latin typeface="Calibri"/>
            </a:endParaRPr>
          </a:p>
        </p:txBody>
      </p:sp>
      <p:sp>
        <p:nvSpPr>
          <p:cNvPr id="434"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ARP stands for </a:t>
            </a:r>
            <a:r>
              <a:rPr b="1" lang="en-US" sz="2800" spc="-1" strike="noStrike">
                <a:solidFill>
                  <a:srgbClr val="000000"/>
                </a:solidFill>
                <a:latin typeface="Calibri"/>
              </a:rPr>
              <a:t>Address Resolution Protocol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ARP is a network layer protocol which is used to find the physical address from the IP address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The two terms are mainly associated with the ARP Protocol:</a:t>
            </a:r>
            <a:r>
              <a:rPr b="0" lang="en-US" sz="2800" spc="-1" strike="noStrike">
                <a:solidFill>
                  <a:srgbClr val="000000"/>
                </a:solidFill>
                <a:latin typeface="Calibri"/>
              </a:rPr>
              <a:t> </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1" lang="en-US" sz="2400" spc="-1" strike="noStrike">
                <a:solidFill>
                  <a:srgbClr val="000000"/>
                </a:solidFill>
                <a:latin typeface="Calibri"/>
              </a:rPr>
              <a:t>ARP request:</a:t>
            </a:r>
            <a:r>
              <a:rPr b="0" lang="en-US" sz="2400" spc="-1" strike="noStrike">
                <a:solidFill>
                  <a:srgbClr val="000000"/>
                </a:solidFill>
                <a:latin typeface="Calibri"/>
              </a:rPr>
              <a:t> When a sender wants to know the physical address of the device, it broadcasts the ARP request to the network</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1" lang="en-US" sz="2400" spc="-1" strike="noStrike">
                <a:solidFill>
                  <a:srgbClr val="000000"/>
                </a:solidFill>
                <a:latin typeface="Calibri"/>
              </a:rPr>
              <a:t>ARP reply:</a:t>
            </a:r>
            <a:r>
              <a:rPr b="0" lang="en-US" sz="2400" spc="-1" strike="noStrike">
                <a:solidFill>
                  <a:srgbClr val="000000"/>
                </a:solidFill>
                <a:latin typeface="Calibri"/>
              </a:rPr>
              <a:t> Every device attached to the network will accept the ARP request and process the request, but only recipient recognize the IP address and sends back its physical address in the form of ARP reply</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The recipient adds the physical address both to its cache memory and to the datagram header</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ICMP Protocol</a:t>
            </a:r>
            <a:endParaRPr b="0" lang="en-US" sz="4400" spc="-1" strike="noStrike">
              <a:solidFill>
                <a:srgbClr val="000000"/>
              </a:solidFill>
              <a:latin typeface="Calibri"/>
            </a:endParaRPr>
          </a:p>
        </p:txBody>
      </p:sp>
      <p:sp>
        <p:nvSpPr>
          <p:cNvPr id="436" name="TextShape 2"/>
          <p:cNvSpPr txBox="1"/>
          <p:nvPr/>
        </p:nvSpPr>
        <p:spPr>
          <a:xfrm>
            <a:off x="312840" y="1825560"/>
            <a:ext cx="11590200" cy="4935600"/>
          </a:xfrm>
          <a:prstGeom prst="rect">
            <a:avLst/>
          </a:prstGeom>
          <a:noFill/>
          <a:ln>
            <a:noFill/>
          </a:ln>
        </p:spPr>
        <p:txBody>
          <a:bodyPr>
            <a:normAutofit fontScale="68000"/>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ICMP</a:t>
            </a:r>
            <a:r>
              <a:rPr b="0" lang="en-US" sz="2800" spc="-1" strike="noStrike">
                <a:solidFill>
                  <a:srgbClr val="000000"/>
                </a:solidFill>
                <a:latin typeface="Calibri"/>
              </a:rPr>
              <a:t> stands for Internet Control Message Protocol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is a mechanism used by the hosts or routers to send notifications regarding datagram problems back to the sender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datagram travels from router-to-router until it reaches its destination. If a router is unable to route the data because of some unusual conditions such as disabled links, a device is on fire or network congestion, then the ICMP protocol is used to inform the sender that the datagram is undeliverable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An ICMP protocol mainly uses two terms: </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1" lang="en-US" sz="2400" spc="-1" strike="noStrike">
                <a:solidFill>
                  <a:srgbClr val="000000"/>
                </a:solidFill>
                <a:latin typeface="Calibri"/>
              </a:rPr>
              <a:t>ICMP Test:</a:t>
            </a:r>
            <a:r>
              <a:rPr b="0" lang="en-US" sz="2400" spc="-1" strike="noStrike">
                <a:solidFill>
                  <a:srgbClr val="000000"/>
                </a:solidFill>
                <a:latin typeface="Calibri"/>
              </a:rPr>
              <a:t> ICMP Test is used to test whether the destination is reachable or not</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1" lang="en-US" sz="2400" spc="-1" strike="noStrike">
                <a:solidFill>
                  <a:srgbClr val="000000"/>
                </a:solidFill>
                <a:latin typeface="Calibri"/>
              </a:rPr>
              <a:t>ICMP Reply:</a:t>
            </a:r>
            <a:r>
              <a:rPr b="0" lang="en-US" sz="2400" spc="-1" strike="noStrike">
                <a:solidFill>
                  <a:srgbClr val="000000"/>
                </a:solidFill>
                <a:latin typeface="Calibri"/>
              </a:rPr>
              <a:t> ICMP Reply is used to check whether the destination device is responding or not</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core responsibility of the ICMP protocol is to report the problems, not correct them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responsibility of the correction lies with the sender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ICMP can send the messages only to the source, but not to the intermediate routers because the IP datagram carries the addresses of the source and destination but not of the router that it is passed to</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Transport Layer</a:t>
            </a:r>
            <a:endParaRPr b="0" lang="en-US" sz="4400" spc="-1" strike="noStrike">
              <a:solidFill>
                <a:srgbClr val="000000"/>
              </a:solidFill>
              <a:latin typeface="Calibri"/>
            </a:endParaRPr>
          </a:p>
        </p:txBody>
      </p:sp>
      <p:sp>
        <p:nvSpPr>
          <p:cNvPr id="438"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transport layer is responsible for the reliability, flow control, and correction of data which is being sent over the network</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Transport Layer</a:t>
            </a:r>
            <a:endParaRPr b="0" lang="en-US" sz="4400" spc="-1" strike="noStrike">
              <a:solidFill>
                <a:srgbClr val="000000"/>
              </a:solidFill>
              <a:latin typeface="Calibri"/>
            </a:endParaRPr>
          </a:p>
        </p:txBody>
      </p:sp>
      <p:sp>
        <p:nvSpPr>
          <p:cNvPr id="440"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two protocols used in the transport layer are </a:t>
            </a:r>
            <a:r>
              <a:rPr b="1" lang="en-US" sz="2800" spc="-1" strike="noStrike">
                <a:solidFill>
                  <a:srgbClr val="000000"/>
                </a:solidFill>
                <a:latin typeface="Calibri"/>
              </a:rPr>
              <a:t>User Datagram protocol and Transmission control protocol</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Increasing the number of hosts</a:t>
            </a:r>
            <a:endParaRPr b="0" lang="en-US" sz="4400" spc="-1" strike="noStrike">
              <a:solidFill>
                <a:srgbClr val="000000"/>
              </a:solidFill>
              <a:latin typeface="Calibri"/>
            </a:endParaRPr>
          </a:p>
        </p:txBody>
      </p:sp>
      <p:sp>
        <p:nvSpPr>
          <p:cNvPr id="191"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Adding switches is inefficient</a:t>
            </a:r>
            <a:br/>
            <a:r>
              <a:rPr b="0" lang="en-US" sz="2800" spc="-1" strike="noStrike">
                <a:solidFill>
                  <a:srgbClr val="000000"/>
                </a:solidFill>
                <a:latin typeface="Calibri"/>
              </a:rPr>
              <a:t>(inactive hosts are flushed from the MAC address table after 300s)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Adding hosts increases traffic congestion on the LAN</a:t>
            </a:r>
            <a:br/>
            <a:r>
              <a:rPr b="0" lang="en-US" sz="2800" spc="-1" strike="noStrike">
                <a:solidFill>
                  <a:srgbClr val="000000"/>
                </a:solidFill>
                <a:latin typeface="Calibri"/>
              </a:rPr>
              <a:t>(more collisions and failed transmissions)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Adding hosts means increased processing loads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solution is to create additional physical networks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User Datagram Protocol (UDP) </a:t>
            </a:r>
            <a:endParaRPr b="0" lang="en-US" sz="4400" spc="-1" strike="noStrike">
              <a:solidFill>
                <a:srgbClr val="000000"/>
              </a:solidFill>
              <a:latin typeface="Calibri"/>
            </a:endParaRPr>
          </a:p>
        </p:txBody>
      </p:sp>
      <p:sp>
        <p:nvSpPr>
          <p:cNvPr id="442" name="TextShape 2"/>
          <p:cNvSpPr txBox="1"/>
          <p:nvPr/>
        </p:nvSpPr>
        <p:spPr>
          <a:xfrm>
            <a:off x="312840" y="1825560"/>
            <a:ext cx="11590200" cy="4935600"/>
          </a:xfrm>
          <a:prstGeom prst="rect">
            <a:avLst/>
          </a:prstGeom>
          <a:noFill/>
          <a:ln>
            <a:noFill/>
          </a:ln>
        </p:spPr>
        <p:txBody>
          <a:bodyPr>
            <a:normAutofit/>
          </a:bodyPr>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It provides connectionless service and end-to-end delivery of transmission</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It is an unreliable protocol as it discovers the errors but not specify the error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User Datagram Protocol discovers the error, and ICMP protocol reports the error to the sender that user datagram has been damaged</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1" lang="en-US" sz="2400" spc="-1" strike="noStrike">
                <a:solidFill>
                  <a:srgbClr val="000000"/>
                </a:solidFill>
                <a:latin typeface="Calibri"/>
              </a:rPr>
              <a:t>UDP consists of the following fields:</a:t>
            </a:r>
            <a:br/>
            <a:r>
              <a:rPr b="1" lang="en-US" sz="2400" spc="-1" strike="noStrike">
                <a:solidFill>
                  <a:srgbClr val="000000"/>
                </a:solidFill>
                <a:latin typeface="Calibri"/>
              </a:rPr>
              <a:t>Source port address:</a:t>
            </a:r>
            <a:r>
              <a:rPr b="0" lang="en-US" sz="2400" spc="-1" strike="noStrike">
                <a:solidFill>
                  <a:srgbClr val="000000"/>
                </a:solidFill>
                <a:latin typeface="Calibri"/>
              </a:rPr>
              <a:t> The source port address is the address of the application program that has created the message</a:t>
            </a:r>
            <a:br/>
            <a:r>
              <a:rPr b="1" lang="en-US" sz="2400" spc="-1" strike="noStrike">
                <a:solidFill>
                  <a:srgbClr val="000000"/>
                </a:solidFill>
                <a:latin typeface="Calibri"/>
              </a:rPr>
              <a:t>Destination port address:</a:t>
            </a:r>
            <a:r>
              <a:rPr b="0" lang="en-US" sz="2400" spc="-1" strike="noStrike">
                <a:solidFill>
                  <a:srgbClr val="000000"/>
                </a:solidFill>
                <a:latin typeface="Calibri"/>
              </a:rPr>
              <a:t> The destination port address is the address of the application program that receives the message</a:t>
            </a:r>
            <a:br/>
            <a:r>
              <a:rPr b="1" lang="en-US" sz="2400" spc="-1" strike="noStrike">
                <a:solidFill>
                  <a:srgbClr val="000000"/>
                </a:solidFill>
                <a:latin typeface="Calibri"/>
              </a:rPr>
              <a:t>Total length:</a:t>
            </a:r>
            <a:r>
              <a:rPr b="0" lang="en-US" sz="2400" spc="-1" strike="noStrike">
                <a:solidFill>
                  <a:srgbClr val="000000"/>
                </a:solidFill>
                <a:latin typeface="Calibri"/>
              </a:rPr>
              <a:t> It defines the total number of bytes of the user datagram in bytes.</a:t>
            </a:r>
            <a:br/>
            <a:r>
              <a:rPr b="1" lang="en-US" sz="2400" spc="-1" strike="noStrike">
                <a:solidFill>
                  <a:srgbClr val="000000"/>
                </a:solidFill>
                <a:latin typeface="Calibri"/>
              </a:rPr>
              <a:t>Checksum:</a:t>
            </a:r>
            <a:r>
              <a:rPr b="0" lang="en-US" sz="2400" spc="-1" strike="noStrike">
                <a:solidFill>
                  <a:srgbClr val="000000"/>
                </a:solidFill>
                <a:latin typeface="Calibri"/>
              </a:rPr>
              <a:t> The checksum is a 16-bit field used in error detection</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UDP does not specify which packet is lost. UDP contains only checksum; it does not contain any ID of a data segment</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User Datagram Protocol (UDP) </a:t>
            </a:r>
            <a:endParaRPr b="0" lang="en-US" sz="4400" spc="-1" strike="noStrike">
              <a:solidFill>
                <a:srgbClr val="000000"/>
              </a:solidFill>
              <a:latin typeface="Calibri"/>
            </a:endParaRPr>
          </a:p>
        </p:txBody>
      </p:sp>
      <p:pic>
        <p:nvPicPr>
          <p:cNvPr id="444" name="Content Placeholder 3" descr=""/>
          <p:cNvPicPr/>
          <p:nvPr/>
        </p:nvPicPr>
        <p:blipFill>
          <a:blip r:embed="rId1"/>
          <a:stretch/>
        </p:blipFill>
        <p:spPr>
          <a:xfrm>
            <a:off x="895680" y="2669400"/>
            <a:ext cx="4392360" cy="1878480"/>
          </a:xfrm>
          <a:prstGeom prst="rect">
            <a:avLst/>
          </a:prstGeom>
          <a:ln>
            <a:noFill/>
          </a:ln>
        </p:spPr>
      </p:pic>
      <p:pic>
        <p:nvPicPr>
          <p:cNvPr id="445" name="Picture 4" descr=""/>
          <p:cNvPicPr/>
          <p:nvPr/>
        </p:nvPicPr>
        <p:blipFill>
          <a:blip r:embed="rId2"/>
          <a:stretch/>
        </p:blipFill>
        <p:spPr>
          <a:xfrm>
            <a:off x="6992280" y="2586240"/>
            <a:ext cx="4012560" cy="2162880"/>
          </a:xfrm>
          <a:prstGeom prst="rect">
            <a:avLst/>
          </a:prstGeom>
          <a:ln>
            <a:noFill/>
          </a:ln>
        </p:spPr>
      </p:pic>
    </p:spTree>
  </p:cSld>
  <mc:AlternateContent>
    <mc:Choice Requires="p14">
      <p:transition spd="slow" p14:dur="2000"/>
    </mc:Choice>
    <mc:Fallback>
      <p:transition spd="slow"/>
    </mc:Fallback>
  </mc:AlternateContent>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Transmission Control Protocol (TCP) </a:t>
            </a:r>
            <a:endParaRPr b="0" lang="en-US" sz="4400" spc="-1" strike="noStrike">
              <a:solidFill>
                <a:srgbClr val="000000"/>
              </a:solidFill>
              <a:latin typeface="Calibri"/>
            </a:endParaRPr>
          </a:p>
        </p:txBody>
      </p:sp>
      <p:sp>
        <p:nvSpPr>
          <p:cNvPr id="447"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provides a full transport layer services to applications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creates a virtual circuit between the sender and receiver, and it is active for the duration of the transmission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TCP is a reliable protocol as it detects the error and retransmits the damaged frames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Therefore, it ensures all the segments must be received and acknowledged before the transmission is considered to be completed and a virtual circuit is discarded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At the sending end, TCP divides the whole message into smaller units known as segment, and each segment contains a sequence number which is required for reordering the frames to form an original message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At the receiving end, TCP collects all the segments and reorders them based on sequence numbers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Application Layer</a:t>
            </a:r>
            <a:endParaRPr b="0" lang="en-US" sz="4400" spc="-1" strike="noStrike">
              <a:solidFill>
                <a:srgbClr val="000000"/>
              </a:solidFill>
              <a:latin typeface="Calibri"/>
            </a:endParaRPr>
          </a:p>
        </p:txBody>
      </p:sp>
      <p:sp>
        <p:nvSpPr>
          <p:cNvPr id="449"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An application layer is the topmost layer in the TCP/IP model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is responsible for handling high-level protocols, issues of representation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layer allows the user to interact with the application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When one application layer protocol wants to communicate with another application layer, it forwards its data to the transport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There is an ambiguity that occurs in the application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Every application cannot be placed inside the application layer except those who interact with the communication system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For example: text editor cannot be considered in application layer while web browser using HTTP protocol to interact with the network where HTTP protocol is an application </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Main Protocols Used in the Application Layer</a:t>
            </a:r>
            <a:endParaRPr b="0" lang="en-US" sz="4400" spc="-1" strike="noStrike">
              <a:solidFill>
                <a:srgbClr val="000000"/>
              </a:solidFill>
              <a:latin typeface="Calibri"/>
            </a:endParaRPr>
          </a:p>
        </p:txBody>
      </p:sp>
      <p:sp>
        <p:nvSpPr>
          <p:cNvPr id="451" name="TextShape 2"/>
          <p:cNvSpPr txBox="1"/>
          <p:nvPr/>
        </p:nvSpPr>
        <p:spPr>
          <a:xfrm>
            <a:off x="312840" y="1825560"/>
            <a:ext cx="11590200" cy="4935600"/>
          </a:xfrm>
          <a:prstGeom prst="rect">
            <a:avLst/>
          </a:prstGeom>
          <a:noFill/>
          <a:ln>
            <a:noFill/>
          </a:ln>
        </p:spPr>
        <p:txBody>
          <a:bodyPr>
            <a:normAutofit fontScale="56000"/>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HTTP:</a:t>
            </a:r>
            <a:r>
              <a:rPr b="0" lang="en-US" sz="2800" spc="-1" strike="noStrike">
                <a:solidFill>
                  <a:srgbClr val="000000"/>
                </a:solidFill>
                <a:latin typeface="Calibri"/>
              </a:rPr>
              <a:t> HTTP stands for Hypertext transfer protocol. This protocol allows us to access the data over the world wide web. It transfers the data in the form of plain text, audio, video. It is known as a Hypertext transfer protocol as it has the efficiency to use in a hypertext environment where there are rapid jumps from one document to another.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SNMP:</a:t>
            </a:r>
            <a:r>
              <a:rPr b="0" lang="en-US" sz="2800" spc="-1" strike="noStrike">
                <a:solidFill>
                  <a:srgbClr val="000000"/>
                </a:solidFill>
                <a:latin typeface="Calibri"/>
              </a:rPr>
              <a:t> SNMP stands for Simple Network Management Protocol. It is a framework used for managing the devices on the internet by using the TCP/IP protocol suite.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SMTP:</a:t>
            </a:r>
            <a:r>
              <a:rPr b="0" lang="en-US" sz="2800" spc="-1" strike="noStrike">
                <a:solidFill>
                  <a:srgbClr val="000000"/>
                </a:solidFill>
                <a:latin typeface="Calibri"/>
              </a:rPr>
              <a:t> SMTP stands for Simple mail transfer protocol. The TCP/IP protocol that supports the e-mail is known as a Simple mail transfer protocol. This protocol is used to send the data to another e-mail address.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DNS:</a:t>
            </a:r>
            <a:r>
              <a:rPr b="0" lang="en-US" sz="2800" spc="-1" strike="noStrike">
                <a:solidFill>
                  <a:srgbClr val="000000"/>
                </a:solidFill>
                <a:latin typeface="Calibri"/>
              </a:rPr>
              <a:t> DNS stands for Domain Name System. An IP address is used to identify the connection of a host to the internet uniquely. But, people prefer to use the names instead of addresses. Therefore, the system that maps the name to the address is known as Domain Name System.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TELNET:</a:t>
            </a:r>
            <a:r>
              <a:rPr b="0" lang="en-US" sz="2800" spc="-1" strike="noStrike">
                <a:solidFill>
                  <a:srgbClr val="000000"/>
                </a:solidFill>
                <a:latin typeface="Calibri"/>
              </a:rPr>
              <a:t> It is an abbreviation for Terminal Network. It establishes the connection between the local computer and remote computer in such a way that the local terminal appears to be a terminal at the remote system.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FTP:</a:t>
            </a:r>
            <a:r>
              <a:rPr b="0" lang="en-US" sz="2800" spc="-1" strike="noStrike">
                <a:solidFill>
                  <a:srgbClr val="000000"/>
                </a:solidFill>
                <a:latin typeface="Calibri"/>
              </a:rPr>
              <a:t> FTP stands for File Transfer Protocol. FTP is a standard internet protocol used for transmitting the files from one computer to another computer.</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TextShape 1"/>
          <p:cNvSpPr txBox="1"/>
          <p:nvPr/>
        </p:nvSpPr>
        <p:spPr>
          <a:xfrm>
            <a:off x="361080" y="1709640"/>
            <a:ext cx="11341440" cy="2852280"/>
          </a:xfrm>
          <a:prstGeom prst="rect">
            <a:avLst/>
          </a:prstGeom>
          <a:noFill/>
          <a:ln>
            <a:noFill/>
          </a:ln>
        </p:spPr>
        <p:txBody>
          <a:bodyPr anchor="b">
            <a:normAutofit/>
          </a:bodyPr>
          <a:p>
            <a:pPr>
              <a:lnSpc>
                <a:spcPct val="90000"/>
              </a:lnSpc>
            </a:pPr>
            <a:r>
              <a:rPr b="0" lang="en-US" sz="6000" spc="-1" strike="noStrike">
                <a:solidFill>
                  <a:srgbClr val="2e75b6"/>
                </a:solidFill>
                <a:latin typeface="Calibri"/>
              </a:rPr>
              <a:t>2.2 Compare the differences between the following physical layer categories and datalink layer protocols: </a:t>
            </a:r>
            <a:endParaRPr b="0" lang="en-US" sz="6000" spc="-1" strike="noStrike">
              <a:solidFill>
                <a:srgbClr val="000000"/>
              </a:solidFill>
              <a:latin typeface="Calibri"/>
            </a:endParaRPr>
          </a:p>
        </p:txBody>
      </p:sp>
      <p:sp>
        <p:nvSpPr>
          <p:cNvPr id="453" name="TextShape 2"/>
          <p:cNvSpPr txBox="1"/>
          <p:nvPr/>
        </p:nvSpPr>
        <p:spPr>
          <a:xfrm>
            <a:off x="361080" y="4589640"/>
            <a:ext cx="11341440" cy="1499760"/>
          </a:xfrm>
          <a:prstGeom prst="rect">
            <a:avLst/>
          </a:prstGeom>
          <a:noFill/>
          <a:ln>
            <a:noFill/>
          </a:ln>
        </p:spPr>
        <p:txBody>
          <a:bodyPr>
            <a:normAutofit/>
          </a:bodyPr>
          <a:p>
            <a:pPr marL="457200">
              <a:lnSpc>
                <a:spcPct val="90000"/>
              </a:lnSpc>
              <a:spcBef>
                <a:spcPts val="499"/>
              </a:spcBef>
            </a:pPr>
            <a:r>
              <a:rPr b="0" lang="en-US" sz="2000" spc="-1" strike="noStrike">
                <a:solidFill>
                  <a:srgbClr val="8b8b8b"/>
                </a:solidFill>
                <a:latin typeface="Calibri"/>
              </a:rPr>
              <a:t>Physical Layers (including, but not limited to: Wireless, Fibre, Wired) </a:t>
            </a:r>
            <a:endParaRPr b="0" lang="en-US" sz="2000" spc="-1" strike="noStrike">
              <a:solidFill>
                <a:srgbClr val="000000"/>
              </a:solidFill>
              <a:latin typeface="Calibri"/>
            </a:endParaRPr>
          </a:p>
          <a:p>
            <a:pPr marL="457200">
              <a:lnSpc>
                <a:spcPct val="90000"/>
              </a:lnSpc>
              <a:spcBef>
                <a:spcPts val="499"/>
              </a:spcBef>
            </a:pPr>
            <a:r>
              <a:rPr b="0" lang="en-US" sz="2000" spc="-1" strike="noStrike">
                <a:solidFill>
                  <a:srgbClr val="8b8b8b"/>
                </a:solidFill>
                <a:latin typeface="Calibri"/>
              </a:rPr>
              <a:t>Data Link Layer (including, but not limited to: Ethernet [802.3], Wireless LAN [802.11], Bluetooth) </a:t>
            </a:r>
            <a:endParaRPr b="0" lang="en-US" sz="2000" spc="-1" strike="noStrike">
              <a:solidFill>
                <a:srgbClr val="000000"/>
              </a:solidFill>
              <a:latin typeface="Calibri"/>
            </a:endParaRPr>
          </a:p>
          <a:p>
            <a:pPr>
              <a:lnSpc>
                <a:spcPct val="90000"/>
              </a:lnSpc>
              <a:spcBef>
                <a:spcPts val="1001"/>
              </a:spcBef>
            </a:pPr>
            <a:endParaRPr b="0" lang="en-US" sz="2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TextShape 1"/>
          <p:cNvSpPr txBox="1"/>
          <p:nvPr/>
        </p:nvSpPr>
        <p:spPr>
          <a:xfrm>
            <a:off x="312840" y="365040"/>
            <a:ext cx="11590200" cy="132516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455"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Done</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Digital Transmission</a:t>
            </a:r>
            <a:endParaRPr b="0" lang="en-US" sz="4400" spc="-1" strike="noStrike">
              <a:solidFill>
                <a:srgbClr val="000000"/>
              </a:solidFill>
              <a:latin typeface="Calibri"/>
            </a:endParaRPr>
          </a:p>
        </p:txBody>
      </p:sp>
      <p:sp>
        <p:nvSpPr>
          <p:cNvPr id="457"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DIGITAL-TO-DIGITAL CONVERSION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Digital-to-digital encoding is the representation of digital information by a digital signal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When binary 1s and 0s generated by the computer are translated into a sequence of voltage pulses that can be propagated over a wire, this process is known as digital-to-digital encoding </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pic>
        <p:nvPicPr>
          <p:cNvPr id="458" name="Picture 3" descr=""/>
          <p:cNvPicPr/>
          <p:nvPr/>
        </p:nvPicPr>
        <p:blipFill>
          <a:blip r:embed="rId1"/>
          <a:stretch/>
        </p:blipFill>
        <p:spPr>
          <a:xfrm>
            <a:off x="2509200" y="4699800"/>
            <a:ext cx="6114600" cy="971280"/>
          </a:xfrm>
          <a:prstGeom prst="rect">
            <a:avLst/>
          </a:prstGeom>
          <a:ln>
            <a:noFill/>
          </a:ln>
        </p:spPr>
      </p:pic>
    </p:spTree>
  </p:cSld>
  <mc:AlternateContent>
    <mc:Choice Requires="p14">
      <p:transition spd="slow" p14:dur="2000"/>
    </mc:Choice>
    <mc:Fallback>
      <p:transition spd="slow"/>
    </mc:Fallback>
  </mc:AlternateContent>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ANALOG-TO-DIGITAL CONVERSION</a:t>
            </a:r>
            <a:endParaRPr b="0" lang="en-US" sz="4400" spc="-1" strike="noStrike">
              <a:solidFill>
                <a:srgbClr val="000000"/>
              </a:solidFill>
              <a:latin typeface="Calibri"/>
            </a:endParaRPr>
          </a:p>
        </p:txBody>
      </p:sp>
      <p:sp>
        <p:nvSpPr>
          <p:cNvPr id="460"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When an analog signal is digitalized, this is called an analog-to-digital conversion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Suppose human sends a voice in the form of an analog signal, we need to digitalize the analog signal which is less prone to noise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requires a reduction in the number of values in an analog message so that they can be represented in the digital stream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In analog-to-digital conversion, the information contained in a continuous wave form is converted in digital pulses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Techniques for Analog-To-Digital Conversion</a:t>
            </a:r>
            <a:endParaRPr b="0" lang="en-US" sz="4400" spc="-1" strike="noStrike">
              <a:solidFill>
                <a:srgbClr val="000000"/>
              </a:solidFill>
              <a:latin typeface="Calibri"/>
            </a:endParaRPr>
          </a:p>
        </p:txBody>
      </p:sp>
      <p:sp>
        <p:nvSpPr>
          <p:cNvPr id="462"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PAM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PAM stands for pulse amplitude modulation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PAM is a technique used in analog-to-digital conversion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PAM technique takes an analog signal, samples it, and generates a series of digital pulses based on the result of sampling where sampling means measuring the amplitude of a signal at equal intervals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PAM technique is not useful in data communication as it translates the original wave form into pulses, but these pulses are not digital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To make them digital, PAM technique is modified to PCM technique</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IP addresses</a:t>
            </a:r>
            <a:endParaRPr b="0" lang="en-US" sz="4400" spc="-1" strike="noStrike">
              <a:solidFill>
                <a:srgbClr val="000000"/>
              </a:solidFill>
              <a:latin typeface="Calibri"/>
            </a:endParaRPr>
          </a:p>
        </p:txBody>
      </p:sp>
      <p:sp>
        <p:nvSpPr>
          <p:cNvPr id="193"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MAC address is physical, it allows packets to be delivered from one NIC to another (hop to hop)</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IP addresses are logical and allow delivery of packets across networks (from end to end)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IP addresses work at OSI layer 3 – Network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An address is a 32 bit binary number represented as 4 octets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E.g. 192.168.1.123 (IP v4)</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Destination and source IP addresses are added to the data payload of the ethernet packet</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TextShape 1"/>
          <p:cNvSpPr txBox="1"/>
          <p:nvPr/>
        </p:nvSpPr>
        <p:spPr>
          <a:xfrm>
            <a:off x="312840" y="365040"/>
            <a:ext cx="11590200" cy="132516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464" name="Content Placeholder 3" descr=""/>
          <p:cNvPicPr/>
          <p:nvPr/>
        </p:nvPicPr>
        <p:blipFill>
          <a:blip r:embed="rId1"/>
          <a:stretch/>
        </p:blipFill>
        <p:spPr>
          <a:xfrm>
            <a:off x="3411720" y="583200"/>
            <a:ext cx="4285440" cy="2799720"/>
          </a:xfrm>
          <a:prstGeom prst="rect">
            <a:avLst/>
          </a:prstGeom>
          <a:ln>
            <a:noFill/>
          </a:ln>
        </p:spPr>
      </p:pic>
      <p:pic>
        <p:nvPicPr>
          <p:cNvPr id="465" name="Picture 4" descr=""/>
          <p:cNvPicPr/>
          <p:nvPr/>
        </p:nvPicPr>
        <p:blipFill>
          <a:blip r:embed="rId2"/>
          <a:stretch/>
        </p:blipFill>
        <p:spPr>
          <a:xfrm>
            <a:off x="2219760" y="4502160"/>
            <a:ext cx="7142400" cy="1723320"/>
          </a:xfrm>
          <a:prstGeom prst="rect">
            <a:avLst/>
          </a:prstGeom>
          <a:ln>
            <a:noFill/>
          </a:ln>
        </p:spPr>
      </p:pic>
    </p:spTree>
  </p:cSld>
  <mc:AlternateContent>
    <mc:Choice Requires="p14">
      <p:transition spd="slow" p14:dur="2000"/>
    </mc:Choice>
    <mc:Fallback>
      <p:transition spd="slow"/>
    </mc:Fallback>
  </mc:AlternateContent>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PCM</a:t>
            </a:r>
            <a:endParaRPr b="0" lang="en-US" sz="4400" spc="-1" strike="noStrike">
              <a:solidFill>
                <a:srgbClr val="000000"/>
              </a:solidFill>
              <a:latin typeface="Calibri"/>
            </a:endParaRPr>
          </a:p>
        </p:txBody>
      </p:sp>
      <p:sp>
        <p:nvSpPr>
          <p:cNvPr id="467"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PCM stands for </a:t>
            </a:r>
            <a:r>
              <a:rPr b="1" lang="en-US" sz="2800" spc="-1" strike="noStrike">
                <a:solidFill>
                  <a:srgbClr val="000000"/>
                </a:solidFill>
                <a:latin typeface="Calibri"/>
              </a:rPr>
              <a:t>Pulse Code Modulation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PCM technique is used to modify the pulses created by PAM to form a digital signal. To achieve this, PCM quantizes PAM pulses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Quantization is a process of assigning integral values in a specific range to sampled instances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PCM is made of four separate processes: PAM, quantization, binary encoding, and digital-to-digital encoding.</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TextShape 1"/>
          <p:cNvSpPr txBox="1"/>
          <p:nvPr/>
        </p:nvSpPr>
        <p:spPr>
          <a:xfrm>
            <a:off x="312840" y="365040"/>
            <a:ext cx="11590200" cy="132516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469" name="Content Placeholder 3" descr=""/>
          <p:cNvPicPr/>
          <p:nvPr/>
        </p:nvPicPr>
        <p:blipFill>
          <a:blip r:embed="rId1"/>
          <a:stretch/>
        </p:blipFill>
        <p:spPr>
          <a:xfrm>
            <a:off x="3062520" y="261000"/>
            <a:ext cx="4237920" cy="4577040"/>
          </a:xfrm>
          <a:prstGeom prst="rect">
            <a:avLst/>
          </a:prstGeom>
          <a:ln>
            <a:noFill/>
          </a:ln>
        </p:spPr>
      </p:pic>
      <p:pic>
        <p:nvPicPr>
          <p:cNvPr id="470" name="Picture 4" descr=""/>
          <p:cNvPicPr/>
          <p:nvPr/>
        </p:nvPicPr>
        <p:blipFill>
          <a:blip r:embed="rId2"/>
          <a:stretch/>
        </p:blipFill>
        <p:spPr>
          <a:xfrm>
            <a:off x="1757520" y="5193360"/>
            <a:ext cx="6848280" cy="1599840"/>
          </a:xfrm>
          <a:prstGeom prst="rect">
            <a:avLst/>
          </a:prstGeom>
          <a:ln>
            <a:noFill/>
          </a:ln>
        </p:spPr>
      </p:pic>
    </p:spTree>
  </p:cSld>
  <mc:AlternateContent>
    <mc:Choice Requires="p14">
      <p:transition spd="slow" p14:dur="2000"/>
    </mc:Choice>
    <mc:Fallback>
      <p:transition spd="slow"/>
    </mc:Fallback>
  </mc:AlternateContent>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TextShape 1"/>
          <p:cNvSpPr txBox="1"/>
          <p:nvPr/>
        </p:nvSpPr>
        <p:spPr>
          <a:xfrm>
            <a:off x="361080" y="1709640"/>
            <a:ext cx="11341440" cy="2852280"/>
          </a:xfrm>
          <a:prstGeom prst="rect">
            <a:avLst/>
          </a:prstGeom>
          <a:noFill/>
          <a:ln>
            <a:noFill/>
          </a:ln>
        </p:spPr>
        <p:txBody>
          <a:bodyPr anchor="b">
            <a:noAutofit/>
          </a:bodyPr>
          <a:p>
            <a:pPr>
              <a:lnSpc>
                <a:spcPct val="90000"/>
              </a:lnSpc>
            </a:pPr>
            <a:r>
              <a:rPr b="0" lang="en-US" sz="6000" spc="-1" strike="noStrike">
                <a:solidFill>
                  <a:srgbClr val="2e75b6"/>
                </a:solidFill>
                <a:latin typeface="Calibri"/>
              </a:rPr>
              <a:t>End of Day 2</a:t>
            </a:r>
            <a:endParaRPr b="0" lang="en-US" sz="6000" spc="-1" strike="noStrike">
              <a:solidFill>
                <a:srgbClr val="000000"/>
              </a:solidFill>
              <a:latin typeface="Calibri"/>
            </a:endParaRPr>
          </a:p>
        </p:txBody>
      </p:sp>
      <p:sp>
        <p:nvSpPr>
          <p:cNvPr id="472" name="TextShape 2"/>
          <p:cNvSpPr txBox="1"/>
          <p:nvPr/>
        </p:nvSpPr>
        <p:spPr>
          <a:xfrm>
            <a:off x="361080" y="4589640"/>
            <a:ext cx="11341440" cy="1499760"/>
          </a:xfrm>
          <a:prstGeom prst="rect">
            <a:avLst/>
          </a:prstGeom>
          <a:noFill/>
          <a:ln>
            <a:noFill/>
          </a:ln>
        </p:spPr>
        <p:txBody>
          <a:bodyPr>
            <a:noAutofit/>
          </a:bodyPr>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TextShape 1"/>
          <p:cNvSpPr txBox="1"/>
          <p:nvPr/>
        </p:nvSpPr>
        <p:spPr>
          <a:xfrm>
            <a:off x="361080" y="1709640"/>
            <a:ext cx="11341440" cy="2852280"/>
          </a:xfrm>
          <a:prstGeom prst="rect">
            <a:avLst/>
          </a:prstGeom>
          <a:noFill/>
          <a:ln>
            <a:noFill/>
          </a:ln>
        </p:spPr>
        <p:txBody>
          <a:bodyPr anchor="b">
            <a:noAutofit/>
          </a:bodyPr>
          <a:p>
            <a:pPr>
              <a:lnSpc>
                <a:spcPct val="90000"/>
              </a:lnSpc>
            </a:pPr>
            <a:r>
              <a:rPr b="0" lang="en-US" sz="6000" spc="-1" strike="noStrike">
                <a:solidFill>
                  <a:srgbClr val="2e75b6"/>
                </a:solidFill>
                <a:latin typeface="Calibri"/>
              </a:rPr>
              <a:t>3. Network Routing Protocols (30%, K3) </a:t>
            </a:r>
            <a:endParaRPr b="0" lang="en-US" sz="6000" spc="-1" strike="noStrike">
              <a:solidFill>
                <a:srgbClr val="000000"/>
              </a:solidFill>
              <a:latin typeface="Calibri"/>
            </a:endParaRPr>
          </a:p>
        </p:txBody>
      </p:sp>
      <p:sp>
        <p:nvSpPr>
          <p:cNvPr id="474" name="TextShape 2"/>
          <p:cNvSpPr txBox="1"/>
          <p:nvPr/>
        </p:nvSpPr>
        <p:spPr>
          <a:xfrm>
            <a:off x="361080" y="4589640"/>
            <a:ext cx="11341440" cy="1499760"/>
          </a:xfrm>
          <a:prstGeom prst="rect">
            <a:avLst/>
          </a:prstGeom>
          <a:noFill/>
          <a:ln>
            <a:noFill/>
          </a:ln>
        </p:spPr>
        <p:txBody>
          <a:bodyPr>
            <a:normAutofit/>
          </a:bodyPr>
          <a:p>
            <a:pPr>
              <a:lnSpc>
                <a:spcPct val="90000"/>
              </a:lnSpc>
              <a:spcBef>
                <a:spcPts val="1001"/>
              </a:spcBef>
            </a:pPr>
            <a:r>
              <a:rPr b="0" lang="en-US" sz="2400" spc="-1" strike="noStrike">
                <a:solidFill>
                  <a:srgbClr val="8b8b8b"/>
                </a:solidFill>
                <a:latin typeface="Calibri"/>
              </a:rPr>
              <a:t>In this key topic, the apprentice will describe and explain network routing protocols. Outcomes should include an ability to: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3.1    Describe current network routing protocols in use</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3.2    Compare the differences between static and dynamic routing </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TextShape 1"/>
          <p:cNvSpPr txBox="1"/>
          <p:nvPr/>
        </p:nvSpPr>
        <p:spPr>
          <a:xfrm>
            <a:off x="361080" y="1709640"/>
            <a:ext cx="11341440" cy="2852280"/>
          </a:xfrm>
          <a:prstGeom prst="rect">
            <a:avLst/>
          </a:prstGeom>
          <a:noFill/>
          <a:ln>
            <a:noFill/>
          </a:ln>
        </p:spPr>
        <p:txBody>
          <a:bodyPr anchor="b">
            <a:normAutofit/>
          </a:bodyPr>
          <a:p>
            <a:pPr>
              <a:lnSpc>
                <a:spcPct val="90000"/>
              </a:lnSpc>
            </a:pPr>
            <a:r>
              <a:rPr b="0" lang="en-US" sz="6000" spc="-1" strike="noStrike">
                <a:solidFill>
                  <a:srgbClr val="2e75b6"/>
                </a:solidFill>
                <a:latin typeface="Calibri"/>
              </a:rPr>
              <a:t>3.1    Describe current network routing protocols in use; including, but not limited to:  </a:t>
            </a:r>
            <a:endParaRPr b="0" lang="en-US" sz="6000" spc="-1" strike="noStrike">
              <a:solidFill>
                <a:srgbClr val="000000"/>
              </a:solidFill>
              <a:latin typeface="Calibri"/>
            </a:endParaRPr>
          </a:p>
        </p:txBody>
      </p:sp>
      <p:sp>
        <p:nvSpPr>
          <p:cNvPr id="476" name="TextShape 2"/>
          <p:cNvSpPr txBox="1"/>
          <p:nvPr/>
        </p:nvSpPr>
        <p:spPr>
          <a:xfrm>
            <a:off x="831960" y="4589640"/>
            <a:ext cx="10515240" cy="2188080"/>
          </a:xfrm>
          <a:prstGeom prst="rect">
            <a:avLst/>
          </a:prstGeom>
          <a:noFill/>
          <a:ln>
            <a:noFill/>
          </a:ln>
        </p:spPr>
        <p:txBody>
          <a:bodyPr>
            <a:normAutofit fontScale="50000"/>
          </a:bodyPr>
          <a:p>
            <a:pPr marL="457200">
              <a:lnSpc>
                <a:spcPct val="90000"/>
              </a:lnSpc>
              <a:spcBef>
                <a:spcPts val="499"/>
              </a:spcBef>
            </a:pPr>
            <a:r>
              <a:rPr b="0" lang="en-US" sz="2000" spc="-1" strike="noStrike">
                <a:solidFill>
                  <a:srgbClr val="8b8b8b"/>
                </a:solidFill>
                <a:latin typeface="Calibri"/>
              </a:rPr>
              <a:t>RIP/RIP2 </a:t>
            </a:r>
            <a:endParaRPr b="0" lang="en-US" sz="2000" spc="-1" strike="noStrike">
              <a:solidFill>
                <a:srgbClr val="000000"/>
              </a:solidFill>
              <a:latin typeface="Calibri"/>
            </a:endParaRPr>
          </a:p>
          <a:p>
            <a:pPr marL="457200">
              <a:lnSpc>
                <a:spcPct val="90000"/>
              </a:lnSpc>
              <a:spcBef>
                <a:spcPts val="499"/>
              </a:spcBef>
            </a:pPr>
            <a:r>
              <a:rPr b="0" lang="en-US" sz="2000" spc="-1" strike="noStrike">
                <a:solidFill>
                  <a:srgbClr val="8b8b8b"/>
                </a:solidFill>
                <a:latin typeface="Calibri"/>
              </a:rPr>
              <a:t>RIP-NG </a:t>
            </a:r>
            <a:endParaRPr b="0" lang="en-US" sz="2000" spc="-1" strike="noStrike">
              <a:solidFill>
                <a:srgbClr val="000000"/>
              </a:solidFill>
              <a:latin typeface="Calibri"/>
            </a:endParaRPr>
          </a:p>
          <a:p>
            <a:pPr marL="457200">
              <a:lnSpc>
                <a:spcPct val="90000"/>
              </a:lnSpc>
              <a:spcBef>
                <a:spcPts val="499"/>
              </a:spcBef>
            </a:pPr>
            <a:r>
              <a:rPr b="0" lang="en-US" sz="2000" spc="-1" strike="noStrike">
                <a:solidFill>
                  <a:srgbClr val="8b8b8b"/>
                </a:solidFill>
                <a:latin typeface="Calibri"/>
              </a:rPr>
              <a:t>OSPF </a:t>
            </a:r>
            <a:endParaRPr b="0" lang="en-US" sz="2000" spc="-1" strike="noStrike">
              <a:solidFill>
                <a:srgbClr val="000000"/>
              </a:solidFill>
              <a:latin typeface="Calibri"/>
            </a:endParaRPr>
          </a:p>
          <a:p>
            <a:pPr marL="457200">
              <a:lnSpc>
                <a:spcPct val="90000"/>
              </a:lnSpc>
              <a:spcBef>
                <a:spcPts val="499"/>
              </a:spcBef>
            </a:pPr>
            <a:r>
              <a:rPr b="0" lang="en-US" sz="2000" spc="-1" strike="noStrike">
                <a:solidFill>
                  <a:srgbClr val="8b8b8b"/>
                </a:solidFill>
                <a:latin typeface="Calibri"/>
              </a:rPr>
              <a:t>OSPFv2 </a:t>
            </a:r>
            <a:endParaRPr b="0" lang="en-US" sz="2000" spc="-1" strike="noStrike">
              <a:solidFill>
                <a:srgbClr val="000000"/>
              </a:solidFill>
              <a:latin typeface="Calibri"/>
            </a:endParaRPr>
          </a:p>
          <a:p>
            <a:pPr marL="457200">
              <a:lnSpc>
                <a:spcPct val="90000"/>
              </a:lnSpc>
              <a:spcBef>
                <a:spcPts val="499"/>
              </a:spcBef>
            </a:pPr>
            <a:r>
              <a:rPr b="0" lang="en-US" sz="2000" spc="-1" strike="noStrike">
                <a:solidFill>
                  <a:srgbClr val="8b8b8b"/>
                </a:solidFill>
                <a:latin typeface="Calibri"/>
              </a:rPr>
              <a:t>OSPFv3 </a:t>
            </a:r>
            <a:endParaRPr b="0" lang="en-US" sz="2000" spc="-1" strike="noStrike">
              <a:solidFill>
                <a:srgbClr val="000000"/>
              </a:solidFill>
              <a:latin typeface="Calibri"/>
            </a:endParaRPr>
          </a:p>
          <a:p>
            <a:pPr>
              <a:lnSpc>
                <a:spcPct val="90000"/>
              </a:lnSpc>
              <a:spcBef>
                <a:spcPts val="1001"/>
              </a:spcBef>
            </a:pPr>
            <a:r>
              <a:rPr b="0" i="1" lang="en-US" sz="2400" spc="-1" strike="noStrike">
                <a:solidFill>
                  <a:srgbClr val="8b8b8b"/>
                </a:solidFill>
                <a:latin typeface="Calibri"/>
              </a:rPr>
              <a:t>A candidate should be able to: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Explain the technical specification of network routing protocols.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lang="en-US" sz="2400" spc="-1" strike="noStrike">
                <a:solidFill>
                  <a:srgbClr val="8b8b8b"/>
                </a:solidFill>
                <a:latin typeface="Calibri"/>
              </a:rPr>
              <a:t>Describe the main features of network routing protocols.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Explain the advantages and disadvantages of current network routing protocols, such as security, complexity / simplicity, resilience and scalability </a:t>
            </a:r>
            <a:endParaRPr b="0" lang="en-US" sz="2400" spc="-1" strike="noStrike">
              <a:solidFill>
                <a:srgbClr val="000000"/>
              </a:solidFill>
              <a:latin typeface="Calibri"/>
            </a:endParaRPr>
          </a:p>
          <a:p>
            <a:pPr marL="457200">
              <a:lnSpc>
                <a:spcPct val="90000"/>
              </a:lnSpc>
              <a:spcBef>
                <a:spcPts val="499"/>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This table lists the administrative distance default values of the protocols</a:t>
            </a:r>
            <a:endParaRPr b="0" lang="en-US" sz="4400" spc="-1" strike="noStrike">
              <a:solidFill>
                <a:srgbClr val="000000"/>
              </a:solidFill>
              <a:latin typeface="Calibri"/>
            </a:endParaRPr>
          </a:p>
        </p:txBody>
      </p:sp>
      <p:graphicFrame>
        <p:nvGraphicFramePr>
          <p:cNvPr id="478" name="Table 2"/>
          <p:cNvGraphicFramePr/>
          <p:nvPr/>
        </p:nvGraphicFramePr>
        <p:xfrm>
          <a:off x="312840" y="1825560"/>
          <a:ext cx="11437920" cy="4959720"/>
        </p:xfrm>
        <a:graphic>
          <a:graphicData uri="http://schemas.openxmlformats.org/drawingml/2006/table">
            <a:tbl>
              <a:tblPr/>
              <a:tblGrid>
                <a:gridCol w="5718960"/>
                <a:gridCol w="5718960"/>
              </a:tblGrid>
              <a:tr h="373320">
                <a:tc>
                  <a:txBody>
                    <a:bodyPr lIns="28440" rIns="28440" tIns="28440" bIns="28440" anchor="ctr">
                      <a:noAutofit/>
                    </a:bodyPr>
                    <a:p>
                      <a:pPr algn="ctr">
                        <a:lnSpc>
                          <a:spcPct val="100000"/>
                        </a:lnSpc>
                      </a:pPr>
                      <a:r>
                        <a:rPr b="1" lang="en-GB" sz="2400" spc="-1" strike="noStrike">
                          <a:solidFill>
                            <a:srgbClr val="ffffff"/>
                          </a:solidFill>
                          <a:latin typeface="Calibri"/>
                        </a:rPr>
                        <a:t>Route Source</a:t>
                      </a:r>
                      <a:endParaRPr b="0" lang="en-GB" sz="2400" spc="-1" strike="noStrike">
                        <a:latin typeface="Arial"/>
                      </a:endParaRPr>
                    </a:p>
                  </a:txBody>
                  <a:tcPr marL="28440" marR="28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28440" rIns="28440" tIns="28440" bIns="28440" anchor="ctr">
                      <a:noAutofit/>
                    </a:bodyPr>
                    <a:p>
                      <a:pPr algn="ctr">
                        <a:lnSpc>
                          <a:spcPct val="100000"/>
                        </a:lnSpc>
                      </a:pPr>
                      <a:r>
                        <a:rPr b="1" lang="en-GB" sz="2400" spc="-1" strike="noStrike">
                          <a:solidFill>
                            <a:srgbClr val="ffffff"/>
                          </a:solidFill>
                          <a:latin typeface="Calibri"/>
                        </a:rPr>
                        <a:t>Default Distance Values</a:t>
                      </a:r>
                      <a:endParaRPr b="0" lang="en-GB" sz="2400" spc="-1" strike="noStrike">
                        <a:latin typeface="Arial"/>
                      </a:endParaRPr>
                    </a:p>
                  </a:txBody>
                  <a:tcPr marL="28440" marR="28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Connected interface</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28440" rIns="28440" tIns="28440" bIns="28440" anchor="ctr">
                      <a:noAutofit/>
                    </a:bodyPr>
                    <a:p>
                      <a:pPr>
                        <a:lnSpc>
                          <a:spcPct val="100000"/>
                        </a:lnSpc>
                      </a:pPr>
                      <a:r>
                        <a:rPr b="0" lang="en-GB" sz="1050" spc="-1" strike="noStrike">
                          <a:solidFill>
                            <a:srgbClr val="000000"/>
                          </a:solidFill>
                          <a:latin typeface="Calibri"/>
                        </a:rPr>
                        <a:t>0</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Static route</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28440" rIns="28440" tIns="28440" bIns="28440" anchor="ctr">
                      <a:noAutofit/>
                    </a:bodyPr>
                    <a:p>
                      <a:pPr>
                        <a:lnSpc>
                          <a:spcPct val="100000"/>
                        </a:lnSpc>
                      </a:pPr>
                      <a:r>
                        <a:rPr b="0" lang="en-GB" sz="1050" spc="-1" strike="noStrike">
                          <a:solidFill>
                            <a:srgbClr val="000000"/>
                          </a:solidFill>
                          <a:latin typeface="Calibri"/>
                        </a:rPr>
                        <a:t>1</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Enhanced Interior Gateway Routing Protocol (EIGRP) summary route</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28440" rIns="28440" tIns="28440" bIns="28440" anchor="ctr">
                      <a:noAutofit/>
                    </a:bodyPr>
                    <a:p>
                      <a:pPr>
                        <a:lnSpc>
                          <a:spcPct val="100000"/>
                        </a:lnSpc>
                      </a:pPr>
                      <a:r>
                        <a:rPr b="0" lang="en-GB" sz="1050" spc="-1" strike="noStrike">
                          <a:solidFill>
                            <a:srgbClr val="000000"/>
                          </a:solidFill>
                          <a:latin typeface="Calibri"/>
                        </a:rPr>
                        <a:t>5</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External Border Gateway Protocol (BGP)</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28440" rIns="28440" tIns="28440" bIns="28440" anchor="ctr">
                      <a:noAutofit/>
                    </a:bodyPr>
                    <a:p>
                      <a:pPr>
                        <a:lnSpc>
                          <a:spcPct val="100000"/>
                        </a:lnSpc>
                      </a:pPr>
                      <a:r>
                        <a:rPr b="0" lang="en-GB" sz="1050" spc="-1" strike="noStrike">
                          <a:solidFill>
                            <a:srgbClr val="000000"/>
                          </a:solidFill>
                          <a:latin typeface="Calibri"/>
                        </a:rPr>
                        <a:t>20</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Internal EIGRP</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28440" rIns="28440" tIns="28440" bIns="28440" anchor="ctr">
                      <a:noAutofit/>
                    </a:bodyPr>
                    <a:p>
                      <a:pPr>
                        <a:lnSpc>
                          <a:spcPct val="100000"/>
                        </a:lnSpc>
                      </a:pPr>
                      <a:r>
                        <a:rPr b="0" lang="en-GB" sz="1050" spc="-1" strike="noStrike">
                          <a:solidFill>
                            <a:srgbClr val="000000"/>
                          </a:solidFill>
                          <a:latin typeface="Calibri"/>
                        </a:rPr>
                        <a:t>90</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IGRP</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28440" rIns="28440" tIns="28440" bIns="28440" anchor="ctr">
                      <a:noAutofit/>
                    </a:bodyPr>
                    <a:p>
                      <a:pPr>
                        <a:lnSpc>
                          <a:spcPct val="100000"/>
                        </a:lnSpc>
                      </a:pPr>
                      <a:r>
                        <a:rPr b="0" lang="en-GB" sz="1050" spc="-1" strike="noStrike">
                          <a:solidFill>
                            <a:srgbClr val="000000"/>
                          </a:solidFill>
                          <a:latin typeface="Calibri"/>
                        </a:rPr>
                        <a:t>100</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OSPF</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28440" rIns="28440" tIns="28440" bIns="28440" anchor="ctr">
                      <a:noAutofit/>
                    </a:bodyPr>
                    <a:p>
                      <a:pPr>
                        <a:lnSpc>
                          <a:spcPct val="100000"/>
                        </a:lnSpc>
                      </a:pPr>
                      <a:r>
                        <a:rPr b="0" lang="en-GB" sz="1050" spc="-1" strike="noStrike">
                          <a:solidFill>
                            <a:srgbClr val="000000"/>
                          </a:solidFill>
                          <a:latin typeface="Calibri"/>
                        </a:rPr>
                        <a:t>110</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Intermediate System-to-Intermediate System (IS-IS)</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28440" rIns="28440" tIns="28440" bIns="28440" anchor="ctr">
                      <a:noAutofit/>
                    </a:bodyPr>
                    <a:p>
                      <a:pPr>
                        <a:lnSpc>
                          <a:spcPct val="100000"/>
                        </a:lnSpc>
                      </a:pPr>
                      <a:r>
                        <a:rPr b="0" lang="en-GB" sz="1050" spc="-1" strike="noStrike">
                          <a:solidFill>
                            <a:srgbClr val="000000"/>
                          </a:solidFill>
                          <a:latin typeface="Calibri"/>
                        </a:rPr>
                        <a:t>115</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Routing Information Protocol (RIP)</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28440" rIns="28440" tIns="28440" bIns="28440" anchor="ctr">
                      <a:noAutofit/>
                    </a:bodyPr>
                    <a:p>
                      <a:pPr>
                        <a:lnSpc>
                          <a:spcPct val="100000"/>
                        </a:lnSpc>
                      </a:pPr>
                      <a:r>
                        <a:rPr b="0" lang="en-GB" sz="1050" spc="-1" strike="noStrike">
                          <a:solidFill>
                            <a:srgbClr val="000000"/>
                          </a:solidFill>
                          <a:latin typeface="Calibri"/>
                        </a:rPr>
                        <a:t>120</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Exterior Gateway Protocol (EGP)</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28440" rIns="28440" tIns="28440" bIns="28440" anchor="ctr">
                      <a:noAutofit/>
                    </a:bodyPr>
                    <a:p>
                      <a:pPr>
                        <a:lnSpc>
                          <a:spcPct val="100000"/>
                        </a:lnSpc>
                      </a:pPr>
                      <a:r>
                        <a:rPr b="0" lang="en-GB" sz="1050" spc="-1" strike="noStrike">
                          <a:solidFill>
                            <a:srgbClr val="000000"/>
                          </a:solidFill>
                          <a:latin typeface="Calibri"/>
                        </a:rPr>
                        <a:t>140</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On Demand Routing (ODR)</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28440" rIns="28440" tIns="28440" bIns="28440" anchor="ctr">
                      <a:noAutofit/>
                    </a:bodyPr>
                    <a:p>
                      <a:pPr>
                        <a:lnSpc>
                          <a:spcPct val="100000"/>
                        </a:lnSpc>
                      </a:pPr>
                      <a:r>
                        <a:rPr b="0" lang="en-GB" sz="1050" spc="-1" strike="noStrike">
                          <a:solidFill>
                            <a:srgbClr val="000000"/>
                          </a:solidFill>
                          <a:latin typeface="Calibri"/>
                        </a:rPr>
                        <a:t>160</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External EIGRP</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28440" rIns="28440" tIns="28440" bIns="28440" anchor="ctr">
                      <a:noAutofit/>
                    </a:bodyPr>
                    <a:p>
                      <a:pPr>
                        <a:lnSpc>
                          <a:spcPct val="100000"/>
                        </a:lnSpc>
                      </a:pPr>
                      <a:r>
                        <a:rPr b="0" lang="en-GB" sz="1050" spc="-1" strike="noStrike">
                          <a:solidFill>
                            <a:srgbClr val="000000"/>
                          </a:solidFill>
                          <a:latin typeface="Calibri"/>
                        </a:rPr>
                        <a:t>170</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Internal BGP</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28440" rIns="28440" tIns="28440" bIns="28440" anchor="ctr">
                      <a:noAutofit/>
                    </a:bodyPr>
                    <a:p>
                      <a:pPr>
                        <a:lnSpc>
                          <a:spcPct val="100000"/>
                        </a:lnSpc>
                      </a:pPr>
                      <a:r>
                        <a:rPr b="0" lang="en-GB" sz="1050" spc="-1" strike="noStrike">
                          <a:solidFill>
                            <a:srgbClr val="000000"/>
                          </a:solidFill>
                          <a:latin typeface="Calibri"/>
                        </a:rPr>
                        <a:t>200</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27600">
                <a:tc>
                  <a:txBody>
                    <a:bodyPr lIns="28440" rIns="28440" tIns="28440" bIns="28440" anchor="ctr">
                      <a:noAutofit/>
                    </a:bodyPr>
                    <a:p>
                      <a:pPr>
                        <a:lnSpc>
                          <a:spcPct val="100000"/>
                        </a:lnSpc>
                      </a:pPr>
                      <a:r>
                        <a:rPr b="0" lang="en-GB" sz="1050" spc="-1" strike="noStrike">
                          <a:solidFill>
                            <a:srgbClr val="000000"/>
                          </a:solidFill>
                          <a:latin typeface="Calibri"/>
                        </a:rPr>
                        <a:t>Unknown*</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28440" rIns="28440" tIns="28440" bIns="28440" anchor="ctr">
                      <a:noAutofit/>
                    </a:bodyPr>
                    <a:p>
                      <a:pPr>
                        <a:lnSpc>
                          <a:spcPct val="100000"/>
                        </a:lnSpc>
                      </a:pPr>
                      <a:r>
                        <a:rPr b="0" lang="en-GB" sz="1050" spc="-1" strike="noStrike">
                          <a:solidFill>
                            <a:srgbClr val="000000"/>
                          </a:solidFill>
                          <a:latin typeface="Calibri"/>
                        </a:rPr>
                        <a:t>255</a:t>
                      </a:r>
                      <a:endParaRPr b="0" lang="en-GB" sz="1050" spc="-1" strike="noStrike">
                        <a:latin typeface="Arial"/>
                      </a:endParaRPr>
                    </a:p>
                  </a:txBody>
                  <a:tcPr marL="28440" marR="28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Tree>
  </p:cSld>
  <mc:AlternateContent>
    <mc:Choice Requires="p14">
      <p:transition spd="slow" p14:dur="2000"/>
    </mc:Choice>
    <mc:Fallback>
      <p:transition spd="slow"/>
    </mc:Fallback>
  </mc:AlternateContent>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Routing Information Protocol - RIP/RIP2</a:t>
            </a:r>
            <a:endParaRPr b="0" lang="en-US" sz="4400" spc="-1" strike="noStrike">
              <a:solidFill>
                <a:srgbClr val="000000"/>
              </a:solidFill>
              <a:latin typeface="Calibri"/>
            </a:endParaRPr>
          </a:p>
        </p:txBody>
      </p:sp>
      <p:sp>
        <p:nvSpPr>
          <p:cNvPr id="480"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Routing Information Protocol (RIP) is a dynamic routing protocol which uses hop count as a routing metric to find the best path between the source and the destination network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is a distance vector routing protocol which has an administrative distance (AD) value 120 and works on the application layer of OSI model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RIP uses port number 520</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is an Interior Gateway Protocol (IGP)</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Hop Count </a:t>
            </a:r>
            <a:endParaRPr b="0" lang="en-US" sz="4400" spc="-1" strike="noStrike">
              <a:solidFill>
                <a:srgbClr val="000000"/>
              </a:solidFill>
              <a:latin typeface="Calibri"/>
            </a:endParaRPr>
          </a:p>
        </p:txBody>
      </p:sp>
      <p:sp>
        <p:nvSpPr>
          <p:cNvPr id="482"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Hop count is the number of routers occurring in between the source and destination network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path with the lowest hop count is considered as the best route to reach a network and therefore placed in the routing table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RIP prevents routing loops by limiting the number of hopes allowed in a path from source and destination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maximum hop count allowed for RIP is 15 and hop count of 16 is considered as network unreachable </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Features of RIP </a:t>
            </a:r>
            <a:endParaRPr b="0" lang="en-US" sz="4400" spc="-1" strike="noStrike">
              <a:solidFill>
                <a:srgbClr val="000000"/>
              </a:solidFill>
              <a:latin typeface="Calibri"/>
            </a:endParaRPr>
          </a:p>
        </p:txBody>
      </p:sp>
      <p:sp>
        <p:nvSpPr>
          <p:cNvPr id="484"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Updates of the network are exchanged periodically</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Updates (routing information) are always broadcast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Full routing tables are sent in updates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Routers always trust on routing information received from neighbor routers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is also known as ‘</a:t>
            </a:r>
            <a:r>
              <a:rPr b="0" i="1" lang="en-US" sz="2800" spc="-1" strike="noStrike">
                <a:solidFill>
                  <a:srgbClr val="000000"/>
                </a:solidFill>
                <a:latin typeface="Calibri"/>
              </a:rPr>
              <a:t>Routing on rumours’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RIP requires routers to send the entire routing table to neighbours every 30 seconds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Packets with IP addresses</a:t>
            </a:r>
            <a:endParaRPr b="0" lang="en-US" sz="4400" spc="-1" strike="noStrike">
              <a:solidFill>
                <a:srgbClr val="000000"/>
              </a:solidFill>
              <a:latin typeface="Calibri"/>
            </a:endParaRPr>
          </a:p>
        </p:txBody>
      </p:sp>
      <p:graphicFrame>
        <p:nvGraphicFramePr>
          <p:cNvPr id="195" name="Table 2"/>
          <p:cNvGraphicFramePr/>
          <p:nvPr/>
        </p:nvGraphicFramePr>
        <p:xfrm>
          <a:off x="997560" y="2147400"/>
          <a:ext cx="9296280" cy="2576520"/>
        </p:xfrm>
        <a:graphic>
          <a:graphicData uri="http://schemas.openxmlformats.org/drawingml/2006/table">
            <a:tbl>
              <a:tblPr/>
              <a:tblGrid>
                <a:gridCol w="1335960"/>
                <a:gridCol w="1326600"/>
                <a:gridCol w="1521000"/>
                <a:gridCol w="1132200"/>
                <a:gridCol w="1326600"/>
                <a:gridCol w="1326600"/>
                <a:gridCol w="1327320"/>
              </a:tblGrid>
              <a:tr h="918360">
                <a:tc>
                  <a:txBody>
                    <a:bodyPr>
                      <a:noAutofit/>
                    </a:bodyPr>
                    <a:p>
                      <a:pPr>
                        <a:lnSpc>
                          <a:spcPct val="100000"/>
                        </a:lnSpc>
                      </a:pPr>
                      <a:r>
                        <a:rPr b="0" lang="en-GB" sz="1800" spc="-1" strike="noStrike">
                          <a:solidFill>
                            <a:srgbClr val="000000"/>
                          </a:solidFill>
                          <a:latin typeface="Calibri"/>
                        </a:rPr>
                        <a:t>Preamble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Start of frame delimiter</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Destination</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Source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Length</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Data</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CRC</a:t>
                      </a:r>
                      <a:endParaRPr b="0" lang="en-GB" sz="1800" spc="-1" strike="noStrike">
                        <a:latin typeface="Arial"/>
                      </a:endParaRPr>
                    </a:p>
                  </a:txBody>
                  <a:tcPr marL="91440" marR="91440">
                    <a:noFill/>
                  </a:tcPr>
                </a:tc>
              </a:tr>
              <a:tr h="642600">
                <a:tc gridSpan="2">
                  <a:txBody>
                    <a:bodyPr>
                      <a:noAutofit/>
                    </a:bodyPr>
                    <a:p>
                      <a:pPr>
                        <a:lnSpc>
                          <a:spcPct val="100000"/>
                        </a:lnSpc>
                      </a:pPr>
                      <a:r>
                        <a:rPr b="0" lang="en-GB" sz="1800" spc="-1" strike="noStrike">
                          <a:solidFill>
                            <a:srgbClr val="000000"/>
                          </a:solidFill>
                          <a:latin typeface="Calibri"/>
                        </a:rPr>
                        <a:t>Timing</a:t>
                      </a:r>
                      <a:endParaRPr b="0" lang="en-GB" sz="1800" spc="-1" strike="noStrike">
                        <a:latin typeface="Arial"/>
                      </a:endParaRPr>
                    </a:p>
                  </a:txBody>
                  <a:tcPr marL="91440" marR="91440">
                    <a:noFill/>
                  </a:tcPr>
                </a:tc>
                <a:tc hMerge="1">
                  <a:tcPr marL="90000" marR="90000">
                    <a:solidFill>
                      <a:srgbClr val="729fcf"/>
                    </a:solidFill>
                  </a:tcPr>
                </a:tc>
                <a:tc gridSpan="2">
                  <a:txBody>
                    <a:bodyPr>
                      <a:noAutofit/>
                    </a:bodyPr>
                    <a:p>
                      <a:pPr>
                        <a:lnSpc>
                          <a:spcPct val="100000"/>
                        </a:lnSpc>
                      </a:pPr>
                      <a:r>
                        <a:rPr b="0" lang="en-GB" sz="1800" spc="-1" strike="noStrike">
                          <a:solidFill>
                            <a:srgbClr val="000000"/>
                          </a:solidFill>
                          <a:latin typeface="Calibri"/>
                        </a:rPr>
                        <a:t>MAC Addressing</a:t>
                      </a:r>
                      <a:endParaRPr b="0" lang="en-GB" sz="1800" spc="-1" strike="noStrike">
                        <a:latin typeface="Arial"/>
                      </a:endParaRPr>
                    </a:p>
                  </a:txBody>
                  <a:tcPr marL="91440" marR="91440">
                    <a:noFill/>
                  </a:tcPr>
                </a:tc>
                <a:tc hMerge="1">
                  <a:tcPr marL="90000" marR="90000">
                    <a:solidFill>
                      <a:srgbClr val="729fcf"/>
                    </a:solidFill>
                  </a:tcPr>
                </a:tc>
                <a:tc>
                  <a:txBody>
                    <a:bodyPr>
                      <a:noAutofit/>
                    </a:bodyPr>
                    <a:p>
                      <a:pPr>
                        <a:lnSpc>
                          <a:spcPct val="100000"/>
                        </a:lnSpc>
                      </a:pPr>
                      <a:r>
                        <a:rPr b="0" lang="en-GB" sz="1800" spc="-1" strike="noStrike">
                          <a:solidFill>
                            <a:srgbClr val="000000"/>
                          </a:solidFill>
                          <a:latin typeface="Calibri"/>
                        </a:rPr>
                        <a:t>Amount of data</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Payload</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Checksum</a:t>
                      </a:r>
                      <a:endParaRPr b="0" lang="en-GB" sz="1800" spc="-1" strike="noStrike">
                        <a:latin typeface="Arial"/>
                      </a:endParaRPr>
                    </a:p>
                  </a:txBody>
                  <a:tcPr marL="91440" marR="91440">
                    <a:noFill/>
                  </a:tcPr>
                </a:tc>
              </a:tr>
              <a:tr h="642600">
                <a:tc>
                  <a:txBody>
                    <a:bodyPr>
                      <a:noAutofit/>
                    </a:bodyPr>
                    <a:p>
                      <a:pPr>
                        <a:lnSpc>
                          <a:spcPct val="100000"/>
                        </a:lnSpc>
                      </a:pPr>
                      <a:r>
                        <a:rPr b="0" lang="en-GB" sz="1800" spc="-1" strike="noStrike">
                          <a:solidFill>
                            <a:srgbClr val="000000"/>
                          </a:solidFill>
                          <a:latin typeface="Calibri"/>
                        </a:rPr>
                        <a:t>7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 byte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6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6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2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46-1500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4 bytes</a:t>
                      </a:r>
                      <a:endParaRPr b="0" lang="en-GB" sz="1800" spc="-1" strike="noStrike">
                        <a:latin typeface="Arial"/>
                      </a:endParaRPr>
                    </a:p>
                  </a:txBody>
                  <a:tcPr marL="91440" marR="91440">
                    <a:noFill/>
                  </a:tcPr>
                </a:tc>
              </a:tr>
              <a:tr h="372960">
                <a:tc gridSpan="7">
                  <a:txBody>
                    <a:bodyPr>
                      <a:noAutofit/>
                    </a:bodyPr>
                    <a:p>
                      <a:pPr>
                        <a:lnSpc>
                          <a:spcPct val="100000"/>
                        </a:lnSpc>
                      </a:pPr>
                      <a:r>
                        <a:rPr b="0" lang="en-GB" sz="1800" spc="-1" strike="noStrike">
                          <a:solidFill>
                            <a:srgbClr val="000000"/>
                          </a:solidFill>
                          <a:latin typeface="Calibri"/>
                        </a:rPr>
                        <a:t>PACKET</a:t>
                      </a:r>
                      <a:endParaRPr b="0" lang="en-GB" sz="1800" spc="-1" strike="noStrike">
                        <a:latin typeface="Arial"/>
                      </a:endParaRPr>
                    </a:p>
                  </a:txBody>
                  <a:tcPr marL="91440" marR="91440">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bl>
          </a:graphicData>
        </a:graphic>
      </p:graphicFrame>
      <p:graphicFrame>
        <p:nvGraphicFramePr>
          <p:cNvPr id="196" name="Table 3"/>
          <p:cNvGraphicFramePr/>
          <p:nvPr/>
        </p:nvGraphicFramePr>
        <p:xfrm>
          <a:off x="997560" y="5568840"/>
          <a:ext cx="5028840" cy="776160"/>
        </p:xfrm>
        <a:graphic>
          <a:graphicData uri="http://schemas.openxmlformats.org/drawingml/2006/table">
            <a:tbl>
              <a:tblPr/>
              <a:tblGrid>
                <a:gridCol w="2514600"/>
                <a:gridCol w="2514600"/>
              </a:tblGrid>
              <a:tr h="388080">
                <a:tc>
                  <a:txBody>
                    <a:bodyPr>
                      <a:noAutofit/>
                    </a:bodyPr>
                    <a:p>
                      <a:pPr>
                        <a:lnSpc>
                          <a:spcPct val="100000"/>
                        </a:lnSpc>
                      </a:pPr>
                      <a:r>
                        <a:rPr b="0" lang="en-GB" sz="1800" spc="-1" strike="noStrike">
                          <a:solidFill>
                            <a:srgbClr val="000000"/>
                          </a:solidFill>
                          <a:latin typeface="Calibri"/>
                        </a:rPr>
                        <a:t>Source IP address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Destination IP address</a:t>
                      </a:r>
                      <a:endParaRPr b="0" lang="en-GB" sz="1800" spc="-1" strike="noStrike">
                        <a:latin typeface="Arial"/>
                      </a:endParaRPr>
                    </a:p>
                  </a:txBody>
                  <a:tcPr marL="91440" marR="91440">
                    <a:noFill/>
                  </a:tcPr>
                </a:tc>
              </a:tr>
              <a:tr h="388080">
                <a:tc>
                  <a:txBody>
                    <a:bodyPr>
                      <a:noAutofit/>
                    </a:bodyPr>
                    <a:p>
                      <a:pPr>
                        <a:lnSpc>
                          <a:spcPct val="100000"/>
                        </a:lnSpc>
                      </a:pPr>
                      <a:r>
                        <a:rPr b="0" lang="en-GB" sz="1800" spc="-1" strike="noStrike">
                          <a:solidFill>
                            <a:srgbClr val="000000"/>
                          </a:solidFill>
                          <a:latin typeface="Calibri"/>
                        </a:rPr>
                        <a:t>4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4 bytes</a:t>
                      </a:r>
                      <a:endParaRPr b="0" lang="en-GB" sz="1800" spc="-1" strike="noStrike">
                        <a:latin typeface="Arial"/>
                      </a:endParaRPr>
                    </a:p>
                  </a:txBody>
                  <a:tcPr marL="91440" marR="91440">
                    <a:noFill/>
                  </a:tcPr>
                </a:tc>
              </a:tr>
            </a:tbl>
          </a:graphicData>
        </a:graphic>
      </p:graphicFrame>
      <p:sp>
        <p:nvSpPr>
          <p:cNvPr id="197" name="CustomShape 4"/>
          <p:cNvSpPr/>
          <p:nvPr/>
        </p:nvSpPr>
        <p:spPr>
          <a:xfrm flipV="1">
            <a:off x="3505320" y="4030560"/>
            <a:ext cx="4239000" cy="1536840"/>
          </a:xfrm>
          <a:custGeom>
            <a:avLst/>
            <a:gdLst/>
            <a:ahLst/>
            <a:rect l="l" t="t" r="r" b="b"/>
            <a:pathLst>
              <a:path w="21600" h="21600">
                <a:moveTo>
                  <a:pt x="0" y="0"/>
                </a:moveTo>
                <a:lnTo>
                  <a:pt x="21600" y="21600"/>
                </a:lnTo>
              </a:path>
            </a:pathLst>
          </a:custGeom>
          <a:noFill/>
          <a:ln w="41400">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RIP versions</a:t>
            </a:r>
            <a:endParaRPr b="0" lang="en-US" sz="4400" spc="-1" strike="noStrike">
              <a:solidFill>
                <a:srgbClr val="000000"/>
              </a:solidFill>
              <a:latin typeface="Calibri"/>
            </a:endParaRPr>
          </a:p>
        </p:txBody>
      </p:sp>
      <p:graphicFrame>
        <p:nvGraphicFramePr>
          <p:cNvPr id="486" name="Table 2"/>
          <p:cNvGraphicFramePr/>
          <p:nvPr/>
        </p:nvGraphicFramePr>
        <p:xfrm>
          <a:off x="312840" y="1825560"/>
          <a:ext cx="11589840" cy="1854000"/>
        </p:xfrm>
        <a:graphic>
          <a:graphicData uri="http://schemas.openxmlformats.org/drawingml/2006/table">
            <a:tbl>
              <a:tblPr/>
              <a:tblGrid>
                <a:gridCol w="3863160"/>
                <a:gridCol w="3863160"/>
                <a:gridCol w="3863520"/>
              </a:tblGrid>
              <a:tr h="382320">
                <a:tc>
                  <a:txBody>
                    <a:bodyPr lIns="75960" rIns="75960" tIns="75960" bIns="75960" anchor="ctr">
                      <a:noAutofit/>
                    </a:bodyPr>
                    <a:p>
                      <a:pPr algn="ctr">
                        <a:lnSpc>
                          <a:spcPct val="100000"/>
                        </a:lnSpc>
                      </a:pPr>
                      <a:r>
                        <a:rPr b="1" lang="en-GB" sz="1800" spc="-1" strike="noStrike">
                          <a:solidFill>
                            <a:srgbClr val="ffffff"/>
                          </a:solidFill>
                          <a:latin typeface="Calibri"/>
                        </a:rPr>
                        <a:t>RIP v1</a:t>
                      </a:r>
                      <a:endParaRPr b="0" lang="en-GB" sz="1800" spc="-1" strike="noStrike">
                        <a:latin typeface="Arial"/>
                      </a:endParaRPr>
                    </a:p>
                  </a:txBody>
                  <a:tcPr marL="75960" marR="759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75960" rIns="75960" tIns="75960" bIns="75960" anchor="ctr">
                      <a:noAutofit/>
                    </a:bodyPr>
                    <a:p>
                      <a:pPr algn="ctr">
                        <a:lnSpc>
                          <a:spcPct val="100000"/>
                        </a:lnSpc>
                      </a:pPr>
                      <a:r>
                        <a:rPr b="1" lang="en-GB" sz="1800" spc="-1" strike="noStrike">
                          <a:solidFill>
                            <a:srgbClr val="ffffff"/>
                          </a:solidFill>
                          <a:latin typeface="Calibri"/>
                        </a:rPr>
                        <a:t>RIP v2</a:t>
                      </a:r>
                      <a:endParaRPr b="0" lang="en-GB" sz="1800" spc="-1" strike="noStrike">
                        <a:latin typeface="Arial"/>
                      </a:endParaRPr>
                    </a:p>
                  </a:txBody>
                  <a:tcPr marL="75960" marR="759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75960" rIns="75960" tIns="75960" bIns="75960" anchor="ctr">
                      <a:noAutofit/>
                    </a:bodyPr>
                    <a:p>
                      <a:pPr algn="ctr">
                        <a:lnSpc>
                          <a:spcPct val="100000"/>
                        </a:lnSpc>
                      </a:pPr>
                      <a:r>
                        <a:rPr b="1" lang="en-GB" sz="1800" spc="-1" strike="noStrike">
                          <a:solidFill>
                            <a:srgbClr val="ffffff"/>
                          </a:solidFill>
                          <a:latin typeface="Calibri"/>
                        </a:rPr>
                        <a:t>RIPng</a:t>
                      </a:r>
                      <a:endParaRPr b="0" lang="en-GB" sz="1800" spc="-1" strike="noStrike">
                        <a:latin typeface="Arial"/>
                      </a:endParaRPr>
                    </a:p>
                  </a:txBody>
                  <a:tcPr marL="75960" marR="759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321840">
                <a:tc>
                  <a:txBody>
                    <a:bodyPr anchor="ctr">
                      <a:noAutofit/>
                    </a:bodyPr>
                    <a:p>
                      <a:pPr>
                        <a:lnSpc>
                          <a:spcPct val="100000"/>
                        </a:lnSpc>
                      </a:pPr>
                      <a:r>
                        <a:rPr b="0" lang="en-GB" sz="1800" spc="-1" strike="noStrike">
                          <a:solidFill>
                            <a:srgbClr val="000000"/>
                          </a:solidFill>
                          <a:latin typeface="Calibri"/>
                        </a:rPr>
                        <a:t>Sends update as broadcast</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nchor="ctr">
                      <a:noAutofit/>
                    </a:bodyPr>
                    <a:p>
                      <a:pPr>
                        <a:lnSpc>
                          <a:spcPct val="100000"/>
                        </a:lnSpc>
                      </a:pPr>
                      <a:r>
                        <a:rPr b="0" lang="en-GB" sz="1800" spc="-1" strike="noStrike">
                          <a:solidFill>
                            <a:srgbClr val="000000"/>
                          </a:solidFill>
                          <a:latin typeface="Calibri"/>
                        </a:rPr>
                        <a:t>Sends update as multicast</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nchor="ctr">
                      <a:noAutofit/>
                    </a:bodyPr>
                    <a:p>
                      <a:pPr>
                        <a:lnSpc>
                          <a:spcPct val="100000"/>
                        </a:lnSpc>
                      </a:pPr>
                      <a:r>
                        <a:rPr b="0" lang="en-GB" sz="1800" spc="-1" strike="noStrike">
                          <a:solidFill>
                            <a:srgbClr val="000000"/>
                          </a:solidFill>
                          <a:latin typeface="Calibri"/>
                        </a:rPr>
                        <a:t>Sends update as multicast</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551880">
                <a:tc>
                  <a:txBody>
                    <a:bodyPr anchor="ctr">
                      <a:noAutofit/>
                    </a:bodyPr>
                    <a:p>
                      <a:pPr>
                        <a:lnSpc>
                          <a:spcPct val="100000"/>
                        </a:lnSpc>
                      </a:pPr>
                      <a:r>
                        <a:rPr b="0" lang="en-GB" sz="1800" spc="-1" strike="noStrike">
                          <a:solidFill>
                            <a:srgbClr val="000000"/>
                          </a:solidFill>
                          <a:latin typeface="Calibri"/>
                        </a:rPr>
                        <a:t>Broadcast at 255.255.255.255</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chor="ctr">
                      <a:noAutofit/>
                    </a:bodyPr>
                    <a:p>
                      <a:pPr>
                        <a:lnSpc>
                          <a:spcPct val="100000"/>
                        </a:lnSpc>
                      </a:pPr>
                      <a:r>
                        <a:rPr b="0" lang="en-GB" sz="1800" spc="-1" strike="noStrike">
                          <a:solidFill>
                            <a:srgbClr val="000000"/>
                          </a:solidFill>
                          <a:latin typeface="Calibri"/>
                        </a:rPr>
                        <a:t>Multicast at 224.0.0.9</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chor="ctr">
                      <a:noAutofit/>
                    </a:bodyPr>
                    <a:p>
                      <a:pPr>
                        <a:lnSpc>
                          <a:spcPct val="100000"/>
                        </a:lnSpc>
                      </a:pPr>
                      <a:r>
                        <a:rPr b="0" lang="en-GB" sz="1800" spc="-1" strike="noStrike">
                          <a:solidFill>
                            <a:srgbClr val="000000"/>
                          </a:solidFill>
                          <a:latin typeface="Calibri"/>
                        </a:rPr>
                        <a:t>Multicast at FF02::9 (RIPng can only run on IPv6 networks) </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551880">
                <a:tc>
                  <a:txBody>
                    <a:bodyPr anchor="ctr">
                      <a:noAutofit/>
                    </a:bodyPr>
                    <a:p>
                      <a:pPr>
                        <a:lnSpc>
                          <a:spcPct val="100000"/>
                        </a:lnSpc>
                      </a:pPr>
                      <a:r>
                        <a:rPr b="0" lang="en-GB" sz="1800" spc="-1" strike="noStrike">
                          <a:solidFill>
                            <a:srgbClr val="000000"/>
                          </a:solidFill>
                          <a:latin typeface="Calibri"/>
                        </a:rPr>
                        <a:t>Doesn’t support authentication of update messages</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nchor="ctr">
                      <a:noAutofit/>
                    </a:bodyPr>
                    <a:p>
                      <a:pPr>
                        <a:lnSpc>
                          <a:spcPct val="100000"/>
                        </a:lnSpc>
                      </a:pPr>
                      <a:r>
                        <a:rPr b="0" lang="en-GB" sz="1800" spc="-1" strike="noStrike">
                          <a:solidFill>
                            <a:srgbClr val="000000"/>
                          </a:solidFill>
                          <a:latin typeface="Calibri"/>
                        </a:rPr>
                        <a:t>Supports authentication of RIPv2 update messages</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nchor="ctr">
                      <a:noAutofit/>
                    </a:bodyPr>
                    <a:p>
                      <a:pPr algn="ctr">
                        <a:lnSpc>
                          <a:spcPct val="100000"/>
                        </a:lnSpc>
                      </a:pPr>
                      <a:r>
                        <a:rPr b="0" lang="en-GB" sz="1800" spc="-1" strike="noStrike">
                          <a:solidFill>
                            <a:srgbClr val="000000"/>
                          </a:solidFill>
                          <a:latin typeface="Calibri"/>
                        </a:rPr>
                        <a:t>–</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21840">
                <a:tc>
                  <a:txBody>
                    <a:bodyPr anchor="ctr">
                      <a:noAutofit/>
                    </a:bodyPr>
                    <a:p>
                      <a:pPr>
                        <a:lnSpc>
                          <a:spcPct val="100000"/>
                        </a:lnSpc>
                      </a:pPr>
                      <a:r>
                        <a:rPr b="0" lang="en-GB" sz="1800" spc="-1" strike="noStrike">
                          <a:solidFill>
                            <a:srgbClr val="000000"/>
                          </a:solidFill>
                          <a:latin typeface="Calibri"/>
                        </a:rPr>
                        <a:t>Classful routing protocol</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chor="ctr">
                      <a:noAutofit/>
                    </a:bodyPr>
                    <a:p>
                      <a:pPr>
                        <a:lnSpc>
                          <a:spcPct val="100000"/>
                        </a:lnSpc>
                      </a:pPr>
                      <a:r>
                        <a:rPr b="0" lang="en-GB" sz="1800" spc="-1" strike="noStrike">
                          <a:solidFill>
                            <a:srgbClr val="000000"/>
                          </a:solidFill>
                          <a:latin typeface="Calibri"/>
                        </a:rPr>
                        <a:t>Classless protocol, supports classful</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chor="ctr">
                      <a:noAutofit/>
                    </a:bodyPr>
                    <a:p>
                      <a:pPr>
                        <a:lnSpc>
                          <a:spcPct val="100000"/>
                        </a:lnSpc>
                      </a:pPr>
                      <a:r>
                        <a:rPr b="0" lang="en-GB" sz="1800" spc="-1" strike="noStrike">
                          <a:solidFill>
                            <a:srgbClr val="000000"/>
                          </a:solidFill>
                          <a:latin typeface="Calibri"/>
                        </a:rPr>
                        <a:t>Classless updates are sent</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487" name="CustomShape 3"/>
          <p:cNvSpPr/>
          <p:nvPr/>
        </p:nvSpPr>
        <p:spPr>
          <a:xfrm>
            <a:off x="591480" y="5237640"/>
            <a:ext cx="11032200" cy="6390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1800" spc="-1" strike="noStrike">
                <a:solidFill>
                  <a:srgbClr val="000000"/>
                </a:solidFill>
                <a:latin typeface="Calibri"/>
              </a:rPr>
              <a:t>RIP v1 </a:t>
            </a:r>
            <a:r>
              <a:rPr b="0" lang="en-GB" sz="1800" spc="-1" strike="noStrike">
                <a:solidFill>
                  <a:srgbClr val="000000"/>
                </a:solidFill>
                <a:latin typeface="Calibri"/>
              </a:rPr>
              <a:t>is known as </a:t>
            </a:r>
            <a:r>
              <a:rPr b="0" i="1" lang="en-GB" sz="1800" spc="-1" strike="noStrike">
                <a:solidFill>
                  <a:srgbClr val="000000"/>
                </a:solidFill>
                <a:latin typeface="Calibri"/>
              </a:rPr>
              <a:t>Classful</a:t>
            </a:r>
            <a:r>
              <a:rPr b="0" lang="en-GB" sz="1800" spc="-1" strike="noStrike">
                <a:solidFill>
                  <a:srgbClr val="000000"/>
                </a:solidFill>
                <a:latin typeface="Calibri"/>
              </a:rPr>
              <a:t> Routing Protocol because it doesn’t send information of subnet mask in its routing update</a:t>
            </a:r>
            <a:br/>
            <a:r>
              <a:rPr b="1" lang="en-GB" sz="1800" spc="-1" strike="noStrike">
                <a:solidFill>
                  <a:srgbClr val="000000"/>
                </a:solidFill>
                <a:latin typeface="Calibri"/>
              </a:rPr>
              <a:t>RIP v2</a:t>
            </a:r>
            <a:r>
              <a:rPr b="0" lang="en-GB" sz="1800" spc="-1" strike="noStrike">
                <a:solidFill>
                  <a:srgbClr val="000000"/>
                </a:solidFill>
                <a:latin typeface="Calibri"/>
              </a:rPr>
              <a:t> is known as </a:t>
            </a:r>
            <a:r>
              <a:rPr b="0" i="1" lang="en-GB" sz="1800" spc="-1" strike="noStrike">
                <a:solidFill>
                  <a:srgbClr val="000000"/>
                </a:solidFill>
                <a:latin typeface="Calibri"/>
              </a:rPr>
              <a:t>Classless </a:t>
            </a:r>
            <a:r>
              <a:rPr b="0" lang="en-GB" sz="1800" spc="-1" strike="noStrike">
                <a:solidFill>
                  <a:srgbClr val="000000"/>
                </a:solidFill>
                <a:latin typeface="Calibri"/>
              </a:rPr>
              <a:t>Routing Protocol because it sends information of subnet mask in its routing update</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TextShape 1"/>
          <p:cNvSpPr txBox="1"/>
          <p:nvPr/>
        </p:nvSpPr>
        <p:spPr>
          <a:xfrm>
            <a:off x="312840" y="365040"/>
            <a:ext cx="11590200" cy="1325160"/>
          </a:xfrm>
          <a:prstGeom prst="rect">
            <a:avLst/>
          </a:prstGeom>
          <a:noFill/>
          <a:ln>
            <a:noFill/>
          </a:ln>
        </p:spPr>
        <p:txBody>
          <a:bodyPr anchor="ctr">
            <a:normAutofit/>
          </a:bodyPr>
          <a:p>
            <a:pPr>
              <a:lnSpc>
                <a:spcPct val="90000"/>
              </a:lnSpc>
            </a:pPr>
            <a:r>
              <a:rPr b="1" lang="en-US" sz="3600" spc="-1" strike="noStrike">
                <a:solidFill>
                  <a:srgbClr val="2e75b6"/>
                </a:solidFill>
                <a:latin typeface="Calibri"/>
              </a:rPr>
              <a:t>RIP-NG</a:t>
            </a:r>
            <a:endParaRPr b="0" lang="en-US" sz="3600" spc="-1" strike="noStrike">
              <a:solidFill>
                <a:srgbClr val="000000"/>
              </a:solidFill>
              <a:latin typeface="Calibri"/>
            </a:endParaRPr>
          </a:p>
        </p:txBody>
      </p:sp>
      <p:sp>
        <p:nvSpPr>
          <p:cNvPr id="489"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RIP-ng is an extension of RIP developed for support of IPv6</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Features: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just like RIP for IPv4, it uses hop count as the metric</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sends updates every 30 seconds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RIPng messages use the UDP port 521 and the multicast address of FF02::9</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OSPF</a:t>
            </a:r>
            <a:endParaRPr b="0" lang="en-US" sz="4400" spc="-1" strike="noStrike">
              <a:solidFill>
                <a:srgbClr val="000000"/>
              </a:solidFill>
              <a:latin typeface="Calibri"/>
            </a:endParaRPr>
          </a:p>
        </p:txBody>
      </p:sp>
      <p:sp>
        <p:nvSpPr>
          <p:cNvPr id="491"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Routers connect networks using the Internet Protocol (IP), and OSPF (Open Shortest Path First) is a router protocol used to find the best path for packets as they pass through a set of connected networks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OSPF is an Interior Gateway Protocols (IGPs): that is, protocols aimed at traffic moving around within a larger autonomous system network like a single enterprise's network, which may in turn be made up of many separate local area networks linked through routers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OSPF routing protocol has largely replaced the older Routing Information Protocol (RIP) in corporate networks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OSPF</a:t>
            </a:r>
            <a:endParaRPr b="0" lang="en-US" sz="4400" spc="-1" strike="noStrike">
              <a:solidFill>
                <a:srgbClr val="000000"/>
              </a:solidFill>
              <a:latin typeface="Calibri"/>
            </a:endParaRPr>
          </a:p>
        </p:txBody>
      </p:sp>
      <p:sp>
        <p:nvSpPr>
          <p:cNvPr id="493"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Routers that use OSPF learns about changes to the network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reads the routing table, learns of a change, and immediately broadcasts it to all other OSPF hosts in the network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OSPF sends only the part that has changed and only when a change has taken place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When routes change -- sometimes due to equipment failure -- the time it takes OSPF routers to find a new path between endpoints with no loops (which is called "open") and that minimizes the length of the path is called the </a:t>
            </a:r>
            <a:r>
              <a:rPr b="1" i="1" lang="en-US" sz="2800" spc="-1" strike="noStrike">
                <a:solidFill>
                  <a:srgbClr val="000000"/>
                </a:solidFill>
                <a:latin typeface="Calibri"/>
              </a:rPr>
              <a:t>convergence time</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OSPF</a:t>
            </a:r>
            <a:endParaRPr b="0" lang="en-US" sz="4400" spc="-1" strike="noStrike">
              <a:solidFill>
                <a:srgbClr val="000000"/>
              </a:solidFill>
              <a:latin typeface="Calibri"/>
            </a:endParaRPr>
          </a:p>
        </p:txBody>
      </p:sp>
      <p:sp>
        <p:nvSpPr>
          <p:cNvPr id="495"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Rather than simply counting the number of router hops between hosts on a network, as RIP does, OSPF bases its path choices on "link states"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takes into account additional network information, including IT-assigned cost metrics that give some paths higher assigned costs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OSPF has RIP support built in both for router-to-host communication and for compatibility with older networks using RIP as their primary protocol</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OSPF v2</a:t>
            </a:r>
            <a:endParaRPr b="0" lang="en-US" sz="4400" spc="-1" strike="noStrike">
              <a:solidFill>
                <a:srgbClr val="000000"/>
              </a:solidFill>
              <a:latin typeface="Calibri"/>
            </a:endParaRPr>
          </a:p>
        </p:txBody>
      </p:sp>
      <p:sp>
        <p:nvSpPr>
          <p:cNvPr id="497" name="TextShape 2"/>
          <p:cNvSpPr txBox="1"/>
          <p:nvPr/>
        </p:nvSpPr>
        <p:spPr>
          <a:xfrm>
            <a:off x="312840" y="183348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routing protocol which is described in RFC 2328</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OSPFv2 is an IGP</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See previous slides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(OSPF v1 (RFC1131) has never gone beyond the experimental stage)</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OSPFv3</a:t>
            </a:r>
            <a:endParaRPr b="0" lang="en-US" sz="4400" spc="-1" strike="noStrike">
              <a:solidFill>
                <a:srgbClr val="000000"/>
              </a:solidFill>
              <a:latin typeface="Calibri"/>
            </a:endParaRPr>
          </a:p>
        </p:txBody>
      </p:sp>
      <p:sp>
        <p:nvSpPr>
          <p:cNvPr id="499"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OSPFv3 is the Open Shortest Path First routing protocol for IPv6</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is similar to OSPFv2 in its concept of a link state database, intra- and inter-area, and AS external routes and virtual links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OSPFv3 still establishes neighbour adjacencies, has areas, different network types, the same metrics, runs SPF, etc.</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There are however some differences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OSPFv2 runs on top of IPv4 and since OSPFv3 runs on IPv6, some changes had to be made</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OSPF Differences</a:t>
            </a:r>
            <a:endParaRPr b="0" lang="en-US" sz="4400" spc="-1" strike="noStrike">
              <a:solidFill>
                <a:srgbClr val="000000"/>
              </a:solidFill>
              <a:latin typeface="Calibri"/>
            </a:endParaRPr>
          </a:p>
        </p:txBody>
      </p:sp>
      <p:pic>
        <p:nvPicPr>
          <p:cNvPr id="501" name="Content Placeholder 3" descr=""/>
          <p:cNvPicPr/>
          <p:nvPr/>
        </p:nvPicPr>
        <p:blipFill>
          <a:blip r:embed="rId1"/>
          <a:stretch/>
        </p:blipFill>
        <p:spPr>
          <a:xfrm>
            <a:off x="2469240" y="1384560"/>
            <a:ext cx="6863040" cy="5336640"/>
          </a:xfrm>
          <a:prstGeom prst="rect">
            <a:avLst/>
          </a:prstGeom>
          <a:ln>
            <a:noFill/>
          </a:ln>
        </p:spPr>
      </p:pic>
    </p:spTree>
  </p:cSld>
  <mc:AlternateContent>
    <mc:Choice Requires="p14">
      <p:transition spd="slow" p14:dur="2000"/>
    </mc:Choice>
    <mc:Fallback>
      <p:transition spd="slow"/>
    </mc:Fallback>
  </mc:AlternateContent>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TextShape 1"/>
          <p:cNvSpPr txBox="1"/>
          <p:nvPr/>
        </p:nvSpPr>
        <p:spPr>
          <a:xfrm>
            <a:off x="361080" y="1709640"/>
            <a:ext cx="11341440" cy="2852280"/>
          </a:xfrm>
          <a:prstGeom prst="rect">
            <a:avLst/>
          </a:prstGeom>
          <a:noFill/>
          <a:ln>
            <a:noFill/>
          </a:ln>
        </p:spPr>
        <p:txBody>
          <a:bodyPr anchor="b">
            <a:normAutofit/>
          </a:bodyPr>
          <a:p>
            <a:pPr>
              <a:lnSpc>
                <a:spcPct val="90000"/>
              </a:lnSpc>
            </a:pPr>
            <a:r>
              <a:rPr b="0" lang="en-US" sz="6000" spc="-1" strike="noStrike">
                <a:solidFill>
                  <a:srgbClr val="2e75b6"/>
                </a:solidFill>
                <a:latin typeface="Calibri"/>
              </a:rPr>
              <a:t>3.2    Compare the differences between static and dynamic routing </a:t>
            </a:r>
            <a:endParaRPr b="0" lang="en-US" sz="6000" spc="-1" strike="noStrike">
              <a:solidFill>
                <a:srgbClr val="000000"/>
              </a:solidFill>
              <a:latin typeface="Calibri"/>
            </a:endParaRPr>
          </a:p>
        </p:txBody>
      </p:sp>
      <p:sp>
        <p:nvSpPr>
          <p:cNvPr id="503" name="TextShape 2"/>
          <p:cNvSpPr txBox="1"/>
          <p:nvPr/>
        </p:nvSpPr>
        <p:spPr>
          <a:xfrm>
            <a:off x="361080" y="4589640"/>
            <a:ext cx="11341440" cy="1499760"/>
          </a:xfrm>
          <a:prstGeom prst="rect">
            <a:avLst/>
          </a:prstGeom>
          <a:noFill/>
          <a:ln>
            <a:noFill/>
          </a:ln>
        </p:spPr>
        <p:txBody>
          <a:bodyPr>
            <a:normAutofit fontScale="70000"/>
          </a:bodyPr>
          <a:p>
            <a:pPr>
              <a:lnSpc>
                <a:spcPct val="90000"/>
              </a:lnSpc>
              <a:spcBef>
                <a:spcPts val="1001"/>
              </a:spcBef>
            </a:pPr>
            <a:r>
              <a:rPr b="0" i="1" lang="en-US" sz="2400" spc="-1" strike="noStrike">
                <a:solidFill>
                  <a:srgbClr val="8b8b8b"/>
                </a:solidFill>
                <a:latin typeface="Calibri"/>
              </a:rPr>
              <a:t>A candidate should be able to: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lang="en-US" sz="2400" spc="-1" strike="noStrike">
                <a:solidFill>
                  <a:srgbClr val="8b8b8b"/>
                </a:solidFill>
                <a:latin typeface="Calibri"/>
              </a:rPr>
              <a:t>Explain the static and dynamic routing.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lang="en-US" sz="2400" spc="-1" strike="noStrike">
                <a:solidFill>
                  <a:srgbClr val="8b8b8b"/>
                </a:solidFill>
                <a:latin typeface="Calibri"/>
              </a:rPr>
              <a:t>Compare static and dynamic routing.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Explain the advantages and disadvantages of static and dynamic routing such as security, complexity / simplicity, resilience and scalability. </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Static And Dynamic Routing</a:t>
            </a:r>
            <a:endParaRPr b="0" lang="en-US" sz="4400" spc="-1" strike="noStrike">
              <a:solidFill>
                <a:srgbClr val="000000"/>
              </a:solidFill>
              <a:latin typeface="Calibri"/>
            </a:endParaRPr>
          </a:p>
        </p:txBody>
      </p:sp>
      <p:sp>
        <p:nvSpPr>
          <p:cNvPr id="505"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Routers are designed to communicate with each other and to share information about networks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Routers can be configured to work with static and dynamic routes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Two networks</a:t>
            </a:r>
            <a:endParaRPr b="0" lang="en-US" sz="4400" spc="-1" strike="noStrike">
              <a:solidFill>
                <a:srgbClr val="000000"/>
              </a:solidFill>
              <a:latin typeface="Calibri"/>
            </a:endParaRPr>
          </a:p>
        </p:txBody>
      </p:sp>
      <p:pic>
        <p:nvPicPr>
          <p:cNvPr id="199" name="Picture 5" descr=""/>
          <p:cNvPicPr/>
          <p:nvPr/>
        </p:nvPicPr>
        <p:blipFill>
          <a:blip r:embed="rId1"/>
          <a:stretch/>
        </p:blipFill>
        <p:spPr>
          <a:xfrm>
            <a:off x="8336520" y="3058920"/>
            <a:ext cx="557280" cy="460440"/>
          </a:xfrm>
          <a:prstGeom prst="rect">
            <a:avLst/>
          </a:prstGeom>
          <a:ln>
            <a:noFill/>
          </a:ln>
        </p:spPr>
      </p:pic>
      <p:pic>
        <p:nvPicPr>
          <p:cNvPr id="200" name="Picture 6" descr=""/>
          <p:cNvPicPr/>
          <p:nvPr/>
        </p:nvPicPr>
        <p:blipFill>
          <a:blip r:embed="rId2"/>
          <a:stretch/>
        </p:blipFill>
        <p:spPr>
          <a:xfrm>
            <a:off x="9860760" y="3058920"/>
            <a:ext cx="557280" cy="460440"/>
          </a:xfrm>
          <a:prstGeom prst="rect">
            <a:avLst/>
          </a:prstGeom>
          <a:ln>
            <a:noFill/>
          </a:ln>
        </p:spPr>
      </p:pic>
      <p:pic>
        <p:nvPicPr>
          <p:cNvPr id="201" name="Picture 7" descr=""/>
          <p:cNvPicPr/>
          <p:nvPr/>
        </p:nvPicPr>
        <p:blipFill>
          <a:blip r:embed="rId3"/>
          <a:stretch/>
        </p:blipFill>
        <p:spPr>
          <a:xfrm>
            <a:off x="8336520" y="4032360"/>
            <a:ext cx="557280" cy="460440"/>
          </a:xfrm>
          <a:prstGeom prst="rect">
            <a:avLst/>
          </a:prstGeom>
          <a:ln>
            <a:noFill/>
          </a:ln>
        </p:spPr>
      </p:pic>
      <p:pic>
        <p:nvPicPr>
          <p:cNvPr id="202" name="Picture 8" descr=""/>
          <p:cNvPicPr/>
          <p:nvPr/>
        </p:nvPicPr>
        <p:blipFill>
          <a:blip r:embed="rId4"/>
          <a:stretch/>
        </p:blipFill>
        <p:spPr>
          <a:xfrm>
            <a:off x="9860040" y="4022640"/>
            <a:ext cx="557280" cy="460440"/>
          </a:xfrm>
          <a:prstGeom prst="rect">
            <a:avLst/>
          </a:prstGeom>
          <a:ln>
            <a:noFill/>
          </a:ln>
        </p:spPr>
      </p:pic>
      <p:pic>
        <p:nvPicPr>
          <p:cNvPr id="203" name="Picture 4" descr=""/>
          <p:cNvPicPr/>
          <p:nvPr/>
        </p:nvPicPr>
        <p:blipFill>
          <a:blip r:embed="rId5"/>
          <a:stretch/>
        </p:blipFill>
        <p:spPr>
          <a:xfrm>
            <a:off x="8979480" y="3542400"/>
            <a:ext cx="795600" cy="397800"/>
          </a:xfrm>
          <a:prstGeom prst="rect">
            <a:avLst/>
          </a:prstGeom>
          <a:ln>
            <a:noFill/>
          </a:ln>
        </p:spPr>
      </p:pic>
      <p:pic>
        <p:nvPicPr>
          <p:cNvPr id="204" name="Picture 19" descr=""/>
          <p:cNvPicPr/>
          <p:nvPr/>
        </p:nvPicPr>
        <p:blipFill>
          <a:blip r:embed="rId6"/>
          <a:stretch/>
        </p:blipFill>
        <p:spPr>
          <a:xfrm>
            <a:off x="820800" y="3054960"/>
            <a:ext cx="557280" cy="460440"/>
          </a:xfrm>
          <a:prstGeom prst="rect">
            <a:avLst/>
          </a:prstGeom>
          <a:ln>
            <a:noFill/>
          </a:ln>
        </p:spPr>
      </p:pic>
      <p:pic>
        <p:nvPicPr>
          <p:cNvPr id="205" name="Picture 20" descr=""/>
          <p:cNvPicPr/>
          <p:nvPr/>
        </p:nvPicPr>
        <p:blipFill>
          <a:blip r:embed="rId7"/>
          <a:stretch/>
        </p:blipFill>
        <p:spPr>
          <a:xfrm>
            <a:off x="2345040" y="3054960"/>
            <a:ext cx="557280" cy="460440"/>
          </a:xfrm>
          <a:prstGeom prst="rect">
            <a:avLst/>
          </a:prstGeom>
          <a:ln>
            <a:noFill/>
          </a:ln>
        </p:spPr>
      </p:pic>
      <p:pic>
        <p:nvPicPr>
          <p:cNvPr id="206" name="Picture 21" descr=""/>
          <p:cNvPicPr/>
          <p:nvPr/>
        </p:nvPicPr>
        <p:blipFill>
          <a:blip r:embed="rId8"/>
          <a:stretch/>
        </p:blipFill>
        <p:spPr>
          <a:xfrm>
            <a:off x="820800" y="4028400"/>
            <a:ext cx="557280" cy="460440"/>
          </a:xfrm>
          <a:prstGeom prst="rect">
            <a:avLst/>
          </a:prstGeom>
          <a:ln>
            <a:noFill/>
          </a:ln>
        </p:spPr>
      </p:pic>
      <p:pic>
        <p:nvPicPr>
          <p:cNvPr id="207" name="Picture 22" descr=""/>
          <p:cNvPicPr/>
          <p:nvPr/>
        </p:nvPicPr>
        <p:blipFill>
          <a:blip r:embed="rId9"/>
          <a:stretch/>
        </p:blipFill>
        <p:spPr>
          <a:xfrm>
            <a:off x="2344320" y="4018320"/>
            <a:ext cx="557280" cy="460440"/>
          </a:xfrm>
          <a:prstGeom prst="rect">
            <a:avLst/>
          </a:prstGeom>
          <a:ln>
            <a:noFill/>
          </a:ln>
        </p:spPr>
      </p:pic>
      <p:pic>
        <p:nvPicPr>
          <p:cNvPr id="208" name="Picture 23" descr=""/>
          <p:cNvPicPr/>
          <p:nvPr/>
        </p:nvPicPr>
        <p:blipFill>
          <a:blip r:embed="rId10"/>
          <a:stretch/>
        </p:blipFill>
        <p:spPr>
          <a:xfrm>
            <a:off x="1463760" y="3579840"/>
            <a:ext cx="795600" cy="397800"/>
          </a:xfrm>
          <a:prstGeom prst="rect">
            <a:avLst/>
          </a:prstGeom>
          <a:ln>
            <a:noFill/>
          </a:ln>
        </p:spPr>
      </p:pic>
      <p:sp>
        <p:nvSpPr>
          <p:cNvPr id="209" name="CustomShape 2"/>
          <p:cNvSpPr/>
          <p:nvPr/>
        </p:nvSpPr>
        <p:spPr>
          <a:xfrm>
            <a:off x="283680" y="4599720"/>
            <a:ext cx="191772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192.168.1.12</a:t>
            </a:r>
            <a:endParaRPr b="0" lang="en-GB" sz="1800" spc="-1" strike="noStrike">
              <a:latin typeface="Arial"/>
            </a:endParaRPr>
          </a:p>
        </p:txBody>
      </p:sp>
      <p:sp>
        <p:nvSpPr>
          <p:cNvPr id="210" name="CustomShape 3"/>
          <p:cNvSpPr/>
          <p:nvPr/>
        </p:nvSpPr>
        <p:spPr>
          <a:xfrm>
            <a:off x="9775440" y="4489200"/>
            <a:ext cx="191772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192.168.2.7</a:t>
            </a:r>
            <a:endParaRPr b="0" lang="en-GB" sz="1800" spc="-1" strike="noStrike">
              <a:latin typeface="Arial"/>
            </a:endParaRPr>
          </a:p>
        </p:txBody>
      </p:sp>
      <p:pic>
        <p:nvPicPr>
          <p:cNvPr id="211" name="Picture 17" descr=""/>
          <p:cNvPicPr/>
          <p:nvPr/>
        </p:nvPicPr>
        <p:blipFill>
          <a:blip r:embed="rId11"/>
          <a:stretch/>
        </p:blipFill>
        <p:spPr>
          <a:xfrm>
            <a:off x="4613400" y="2773440"/>
            <a:ext cx="2010240" cy="2010240"/>
          </a:xfrm>
          <a:prstGeom prst="rect">
            <a:avLst/>
          </a:prstGeom>
          <a:ln>
            <a:noFill/>
          </a:ln>
        </p:spPr>
      </p:pic>
      <p:sp>
        <p:nvSpPr>
          <p:cNvPr id="212" name="CustomShape 4"/>
          <p:cNvSpPr/>
          <p:nvPr/>
        </p:nvSpPr>
        <p:spPr>
          <a:xfrm>
            <a:off x="5179320" y="4109760"/>
            <a:ext cx="8089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GB" sz="1800" spc="-1" strike="noStrike">
                <a:solidFill>
                  <a:srgbClr val="000000"/>
                </a:solidFill>
                <a:latin typeface="Calibri"/>
              </a:rPr>
              <a:t>Router</a:t>
            </a:r>
            <a:endParaRPr b="0" lang="en-GB" sz="1800" spc="-1" strike="noStrike">
              <a:latin typeface="Arial"/>
            </a:endParaRPr>
          </a:p>
        </p:txBody>
      </p:sp>
      <p:sp>
        <p:nvSpPr>
          <p:cNvPr id="213" name="CustomShape 5"/>
          <p:cNvSpPr/>
          <p:nvPr/>
        </p:nvSpPr>
        <p:spPr>
          <a:xfrm>
            <a:off x="2259720" y="3778920"/>
            <a:ext cx="2353320" cy="13680"/>
          </a:xfrm>
          <a:custGeom>
            <a:avLst/>
            <a:gdLst/>
            <a:ahLst/>
            <a:rect l="l" t="t" r="r" b="b"/>
            <a:pathLst>
              <a:path w="21600" h="21600">
                <a:moveTo>
                  <a:pt x="0" y="0"/>
                </a:moveTo>
                <a:lnTo>
                  <a:pt x="21600" y="21600"/>
                </a:lnTo>
              </a:path>
            </a:pathLst>
          </a:custGeom>
          <a:noFill/>
          <a:ln w="31680">
            <a:solidFill>
              <a:schemeClr val="tx1"/>
            </a:solidFill>
            <a:tailEnd len="med" type="triangle" w="med"/>
          </a:ln>
        </p:spPr>
        <p:style>
          <a:lnRef idx="1">
            <a:schemeClr val="accent1"/>
          </a:lnRef>
          <a:fillRef idx="0">
            <a:schemeClr val="accent1"/>
          </a:fillRef>
          <a:effectRef idx="0">
            <a:schemeClr val="accent1"/>
          </a:effectRef>
          <a:fontRef idx="minor"/>
        </p:style>
      </p:sp>
      <p:sp>
        <p:nvSpPr>
          <p:cNvPr id="214" name="CustomShape 6"/>
          <p:cNvSpPr/>
          <p:nvPr/>
        </p:nvSpPr>
        <p:spPr>
          <a:xfrm>
            <a:off x="6624360" y="3741480"/>
            <a:ext cx="2354760" cy="360"/>
          </a:xfrm>
          <a:custGeom>
            <a:avLst/>
            <a:gdLst/>
            <a:ahLst/>
            <a:rect l="l" t="t" r="r" b="b"/>
            <a:pathLst>
              <a:path w="21600" h="21600">
                <a:moveTo>
                  <a:pt x="0" y="0"/>
                </a:moveTo>
                <a:lnTo>
                  <a:pt x="21600" y="21600"/>
                </a:lnTo>
              </a:path>
            </a:pathLst>
          </a:custGeom>
          <a:noFill/>
          <a:ln w="31680">
            <a:solidFill>
              <a:schemeClr val="tx1"/>
            </a:solidFill>
            <a:tailEnd len="med" type="triangle" w="med"/>
          </a:ln>
        </p:spPr>
        <p:style>
          <a:lnRef idx="1">
            <a:schemeClr val="accent1"/>
          </a:lnRef>
          <a:fillRef idx="0">
            <a:schemeClr val="accent1"/>
          </a:fillRef>
          <a:effectRef idx="0">
            <a:schemeClr val="accent1"/>
          </a:effectRef>
          <a:fontRef idx="minor"/>
        </p:style>
      </p:sp>
      <p:sp>
        <p:nvSpPr>
          <p:cNvPr id="215" name="CustomShape 7"/>
          <p:cNvSpPr/>
          <p:nvPr/>
        </p:nvSpPr>
        <p:spPr>
          <a:xfrm flipV="1">
            <a:off x="1378440" y="3977280"/>
            <a:ext cx="483120" cy="280440"/>
          </a:xfrm>
          <a:custGeom>
            <a:avLst/>
            <a:gdLst/>
            <a:ahLst/>
            <a:rect l="l" t="t" r="r" b="b"/>
            <a:pathLst>
              <a:path w="21600" h="21600">
                <a:moveTo>
                  <a:pt x="0" y="0"/>
                </a:moveTo>
                <a:lnTo>
                  <a:pt x="21600" y="21600"/>
                </a:lnTo>
              </a:path>
            </a:pathLst>
          </a:custGeom>
          <a:noFill/>
          <a:ln w="31680">
            <a:solidFill>
              <a:schemeClr val="tx1"/>
            </a:solidFill>
            <a:tailEnd len="med" type="triangle" w="med"/>
          </a:ln>
        </p:spPr>
        <p:style>
          <a:lnRef idx="1">
            <a:schemeClr val="accent1"/>
          </a:lnRef>
          <a:fillRef idx="0">
            <a:schemeClr val="accent1"/>
          </a:fillRef>
          <a:effectRef idx="0">
            <a:schemeClr val="accent1"/>
          </a:effectRef>
          <a:fontRef idx="minor"/>
        </p:style>
      </p:sp>
      <p:sp>
        <p:nvSpPr>
          <p:cNvPr id="216" name="CustomShape 8"/>
          <p:cNvSpPr/>
          <p:nvPr/>
        </p:nvSpPr>
        <p:spPr>
          <a:xfrm>
            <a:off x="9377640" y="3940560"/>
            <a:ext cx="482400" cy="312120"/>
          </a:xfrm>
          <a:custGeom>
            <a:avLst/>
            <a:gdLst/>
            <a:ahLst/>
            <a:rect l="l" t="t" r="r" b="b"/>
            <a:pathLst>
              <a:path w="21600" h="21600">
                <a:moveTo>
                  <a:pt x="0" y="0"/>
                </a:moveTo>
                <a:lnTo>
                  <a:pt x="21600" y="21600"/>
                </a:lnTo>
              </a:path>
            </a:pathLst>
          </a:custGeom>
          <a:noFill/>
          <a:ln w="31680">
            <a:solidFill>
              <a:schemeClr val="tx1"/>
            </a:solidFill>
            <a:tailEnd len="med" type="triangle" w="med"/>
          </a:ln>
        </p:spPr>
        <p:style>
          <a:lnRef idx="1">
            <a:schemeClr val="accent1"/>
          </a:lnRef>
          <a:fillRef idx="0">
            <a:schemeClr val="accent1"/>
          </a:fillRef>
          <a:effectRef idx="0">
            <a:schemeClr val="accent1"/>
          </a:effectRef>
          <a:fontRef idx="minor"/>
        </p:style>
      </p:sp>
      <p:sp>
        <p:nvSpPr>
          <p:cNvPr id="217" name="CustomShape 9"/>
          <p:cNvSpPr/>
          <p:nvPr/>
        </p:nvSpPr>
        <p:spPr>
          <a:xfrm>
            <a:off x="927720" y="3990240"/>
            <a:ext cx="31356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GB" sz="1800" spc="-1" strike="noStrike">
                <a:solidFill>
                  <a:srgbClr val="000000"/>
                </a:solidFill>
                <a:latin typeface="Calibri"/>
              </a:rPr>
              <a:t>A</a:t>
            </a:r>
            <a:endParaRPr b="0" lang="en-GB" sz="1800" spc="-1" strike="noStrike">
              <a:latin typeface="Arial"/>
            </a:endParaRPr>
          </a:p>
        </p:txBody>
      </p:sp>
      <p:sp>
        <p:nvSpPr>
          <p:cNvPr id="218" name="CustomShape 10"/>
          <p:cNvSpPr/>
          <p:nvPr/>
        </p:nvSpPr>
        <p:spPr>
          <a:xfrm>
            <a:off x="9982440" y="3990240"/>
            <a:ext cx="30600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GB" sz="1800" spc="-1" strike="noStrike">
                <a:solidFill>
                  <a:srgbClr val="000000"/>
                </a:solidFill>
                <a:latin typeface="Calibri"/>
              </a:rPr>
              <a:t>B</a:t>
            </a:r>
            <a:endParaRPr b="0" lang="en-GB" sz="1800" spc="-1" strike="noStrike">
              <a:latin typeface="Arial"/>
            </a:endParaRPr>
          </a:p>
        </p:txBody>
      </p:sp>
      <p:sp>
        <p:nvSpPr>
          <p:cNvPr id="219" name="CustomShape 11"/>
          <p:cNvSpPr/>
          <p:nvPr/>
        </p:nvSpPr>
        <p:spPr>
          <a:xfrm>
            <a:off x="4320360" y="3168360"/>
            <a:ext cx="7999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GB" sz="1800" spc="-1" strike="noStrike">
                <a:solidFill>
                  <a:srgbClr val="000000"/>
                </a:solidFill>
                <a:latin typeface="Calibri"/>
              </a:rPr>
              <a:t>R1 NIC</a:t>
            </a:r>
            <a:endParaRPr b="0" lang="en-GB" sz="1800" spc="-1" strike="noStrike">
              <a:latin typeface="Arial"/>
            </a:endParaRPr>
          </a:p>
        </p:txBody>
      </p:sp>
      <p:sp>
        <p:nvSpPr>
          <p:cNvPr id="220" name="CustomShape 12"/>
          <p:cNvSpPr/>
          <p:nvPr/>
        </p:nvSpPr>
        <p:spPr>
          <a:xfrm>
            <a:off x="6116760" y="3183480"/>
            <a:ext cx="7999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GB" sz="1800" spc="-1" strike="noStrike">
                <a:solidFill>
                  <a:srgbClr val="000000"/>
                </a:solidFill>
                <a:latin typeface="Calibri"/>
              </a:rPr>
              <a:t>R2 NIC</a:t>
            </a:r>
            <a:endParaRPr b="0" lang="en-GB" sz="1800" spc="-1" strike="noStrike">
              <a:latin typeface="Arial"/>
            </a:endParaRPr>
          </a:p>
        </p:txBody>
      </p:sp>
      <p:graphicFrame>
        <p:nvGraphicFramePr>
          <p:cNvPr id="221" name="Table 13"/>
          <p:cNvGraphicFramePr/>
          <p:nvPr/>
        </p:nvGraphicFramePr>
        <p:xfrm>
          <a:off x="450720" y="5171400"/>
          <a:ext cx="5133240" cy="741240"/>
        </p:xfrm>
        <a:graphic>
          <a:graphicData uri="http://schemas.openxmlformats.org/drawingml/2006/table">
            <a:tbl>
              <a:tblPr/>
              <a:tblGrid>
                <a:gridCol w="1218240"/>
                <a:gridCol w="1269000"/>
                <a:gridCol w="1366560"/>
                <a:gridCol w="1279440"/>
              </a:tblGrid>
              <a:tr h="370800">
                <a:tc>
                  <a:txBody>
                    <a:bodyPr>
                      <a:noAutofit/>
                    </a:bodyPr>
                    <a:p>
                      <a:pPr>
                        <a:lnSpc>
                          <a:spcPct val="100000"/>
                        </a:lnSpc>
                      </a:pPr>
                      <a:r>
                        <a:rPr b="0" lang="en-GB" sz="1400" spc="-1" strike="noStrike">
                          <a:solidFill>
                            <a:srgbClr val="000000"/>
                          </a:solidFill>
                          <a:latin typeface="Calibri"/>
                        </a:rPr>
                        <a:t>Source MAC</a:t>
                      </a:r>
                      <a:endParaRPr b="0" lang="en-GB" sz="1400" spc="-1" strike="noStrike">
                        <a:latin typeface="Arial"/>
                      </a:endParaRPr>
                    </a:p>
                  </a:txBody>
                  <a:tcPr marL="91440" marR="91440">
                    <a:noFill/>
                  </a:tcPr>
                </a:tc>
                <a:tc>
                  <a:txBody>
                    <a:bodyPr>
                      <a:noAutofit/>
                    </a:bodyPr>
                    <a:p>
                      <a:pPr>
                        <a:lnSpc>
                          <a:spcPct val="100000"/>
                        </a:lnSpc>
                      </a:pPr>
                      <a:r>
                        <a:rPr b="0" lang="en-GB" sz="1400" spc="-1" strike="noStrike">
                          <a:solidFill>
                            <a:srgbClr val="000000"/>
                          </a:solidFill>
                          <a:latin typeface="Calibri"/>
                        </a:rPr>
                        <a:t>Destination MAC</a:t>
                      </a:r>
                      <a:endParaRPr b="0" lang="en-GB" sz="1400" spc="-1" strike="noStrike">
                        <a:latin typeface="Arial"/>
                      </a:endParaRPr>
                    </a:p>
                  </a:txBody>
                  <a:tcPr marL="91440" marR="91440">
                    <a:noFill/>
                  </a:tcPr>
                </a:tc>
                <a:tc>
                  <a:txBody>
                    <a:bodyPr>
                      <a:noAutofit/>
                    </a:bodyPr>
                    <a:p>
                      <a:pPr>
                        <a:lnSpc>
                          <a:spcPct val="100000"/>
                        </a:lnSpc>
                      </a:pPr>
                      <a:r>
                        <a:rPr b="0" lang="en-GB" sz="1400" spc="-1" strike="noStrike">
                          <a:solidFill>
                            <a:srgbClr val="000000"/>
                          </a:solidFill>
                          <a:latin typeface="Calibri"/>
                        </a:rPr>
                        <a:t>Source IP</a:t>
                      </a:r>
                      <a:endParaRPr b="0" lang="en-GB" sz="1400" spc="-1" strike="noStrike">
                        <a:latin typeface="Arial"/>
                      </a:endParaRPr>
                    </a:p>
                  </a:txBody>
                  <a:tcPr marL="91440" marR="91440">
                    <a:noFill/>
                  </a:tcPr>
                </a:tc>
                <a:tc>
                  <a:txBody>
                    <a:bodyPr>
                      <a:noAutofit/>
                    </a:bodyPr>
                    <a:p>
                      <a:pPr>
                        <a:lnSpc>
                          <a:spcPct val="100000"/>
                        </a:lnSpc>
                      </a:pPr>
                      <a:r>
                        <a:rPr b="0" lang="en-GB" sz="1400" spc="-1" strike="noStrike">
                          <a:solidFill>
                            <a:srgbClr val="000000"/>
                          </a:solidFill>
                          <a:latin typeface="Calibri"/>
                        </a:rPr>
                        <a:t>Destination IP</a:t>
                      </a:r>
                      <a:endParaRPr b="0" lang="en-GB" sz="1400" spc="-1" strike="noStrike">
                        <a:latin typeface="Arial"/>
                      </a:endParaRPr>
                    </a:p>
                  </a:txBody>
                  <a:tcPr marL="91440" marR="91440">
                    <a:noFill/>
                  </a:tcPr>
                </a:tc>
              </a:tr>
              <a:tr h="370800">
                <a:tc>
                  <a:txBody>
                    <a:bodyPr>
                      <a:noAutofit/>
                    </a:bodyPr>
                    <a:p>
                      <a:pPr>
                        <a:lnSpc>
                          <a:spcPct val="100000"/>
                        </a:lnSpc>
                      </a:pPr>
                      <a:r>
                        <a:rPr b="0" lang="en-GB" sz="1400" spc="-1" strike="noStrike">
                          <a:solidFill>
                            <a:srgbClr val="000000"/>
                          </a:solidFill>
                          <a:latin typeface="Calibri"/>
                        </a:rPr>
                        <a:t>Host A</a:t>
                      </a:r>
                      <a:endParaRPr b="0" lang="en-GB" sz="1400" spc="-1" strike="noStrike">
                        <a:latin typeface="Arial"/>
                      </a:endParaRPr>
                    </a:p>
                  </a:txBody>
                  <a:tcPr marL="91440" marR="91440">
                    <a:noFill/>
                  </a:tcPr>
                </a:tc>
                <a:tc>
                  <a:txBody>
                    <a:bodyPr>
                      <a:noAutofit/>
                    </a:bodyPr>
                    <a:p>
                      <a:pPr>
                        <a:lnSpc>
                          <a:spcPct val="100000"/>
                        </a:lnSpc>
                      </a:pPr>
                      <a:r>
                        <a:rPr b="0" lang="en-GB" sz="1400" spc="-1" strike="noStrike">
                          <a:solidFill>
                            <a:srgbClr val="000000"/>
                          </a:solidFill>
                          <a:latin typeface="Calibri"/>
                        </a:rPr>
                        <a:t>Router R1</a:t>
                      </a:r>
                      <a:endParaRPr b="0" lang="en-GB" sz="1400" spc="-1" strike="noStrike">
                        <a:latin typeface="Arial"/>
                      </a:endParaRPr>
                    </a:p>
                  </a:txBody>
                  <a:tcPr marL="91440" marR="91440">
                    <a:noFill/>
                  </a:tcPr>
                </a:tc>
                <a:tc>
                  <a:txBody>
                    <a:bodyPr>
                      <a:noAutofit/>
                    </a:bodyPr>
                    <a:p>
                      <a:pPr>
                        <a:lnSpc>
                          <a:spcPct val="100000"/>
                        </a:lnSpc>
                      </a:pPr>
                      <a:r>
                        <a:rPr b="0" lang="en-GB" sz="1400" spc="-1" strike="noStrike">
                          <a:solidFill>
                            <a:srgbClr val="000000"/>
                          </a:solidFill>
                          <a:latin typeface="Calibri"/>
                        </a:rPr>
                        <a:t>192.168.1.12</a:t>
                      </a:r>
                      <a:endParaRPr b="0" lang="en-GB" sz="1400" spc="-1" strike="noStrike">
                        <a:latin typeface="Arial"/>
                      </a:endParaRPr>
                    </a:p>
                  </a:txBody>
                  <a:tcPr marL="91440" marR="91440">
                    <a:noFill/>
                  </a:tcPr>
                </a:tc>
                <a:tc>
                  <a:txBody>
                    <a:bodyPr>
                      <a:noAutofit/>
                    </a:bodyPr>
                    <a:p>
                      <a:pPr>
                        <a:lnSpc>
                          <a:spcPct val="100000"/>
                        </a:lnSpc>
                      </a:pPr>
                      <a:r>
                        <a:rPr b="0" lang="en-GB" sz="1400" spc="-1" strike="noStrike">
                          <a:solidFill>
                            <a:srgbClr val="000000"/>
                          </a:solidFill>
                          <a:latin typeface="Calibri"/>
                        </a:rPr>
                        <a:t>192.168.2.7</a:t>
                      </a:r>
                      <a:endParaRPr b="0" lang="en-GB" sz="1400" spc="-1" strike="noStrike">
                        <a:latin typeface="Arial"/>
                      </a:endParaRPr>
                    </a:p>
                  </a:txBody>
                  <a:tcPr marL="91440" marR="91440">
                    <a:noFill/>
                  </a:tcPr>
                </a:tc>
              </a:tr>
            </a:tbl>
          </a:graphicData>
        </a:graphic>
      </p:graphicFrame>
      <p:graphicFrame>
        <p:nvGraphicFramePr>
          <p:cNvPr id="222" name="Table 14"/>
          <p:cNvGraphicFramePr/>
          <p:nvPr/>
        </p:nvGraphicFramePr>
        <p:xfrm>
          <a:off x="6412680" y="5157720"/>
          <a:ext cx="5133240" cy="741240"/>
        </p:xfrm>
        <a:graphic>
          <a:graphicData uri="http://schemas.openxmlformats.org/drawingml/2006/table">
            <a:tbl>
              <a:tblPr/>
              <a:tblGrid>
                <a:gridCol w="1218240"/>
                <a:gridCol w="1269000"/>
                <a:gridCol w="1366560"/>
                <a:gridCol w="1279440"/>
              </a:tblGrid>
              <a:tr h="370800">
                <a:tc>
                  <a:txBody>
                    <a:bodyPr>
                      <a:noAutofit/>
                    </a:bodyPr>
                    <a:p>
                      <a:pPr>
                        <a:lnSpc>
                          <a:spcPct val="100000"/>
                        </a:lnSpc>
                      </a:pPr>
                      <a:r>
                        <a:rPr b="0" lang="en-GB" sz="1400" spc="-1" strike="noStrike">
                          <a:solidFill>
                            <a:srgbClr val="000000"/>
                          </a:solidFill>
                          <a:latin typeface="Calibri"/>
                        </a:rPr>
                        <a:t>Source MAC</a:t>
                      </a:r>
                      <a:endParaRPr b="0" lang="en-GB" sz="1400" spc="-1" strike="noStrike">
                        <a:latin typeface="Arial"/>
                      </a:endParaRPr>
                    </a:p>
                  </a:txBody>
                  <a:tcPr marL="91440" marR="91440">
                    <a:noFill/>
                  </a:tcPr>
                </a:tc>
                <a:tc>
                  <a:txBody>
                    <a:bodyPr>
                      <a:noAutofit/>
                    </a:bodyPr>
                    <a:p>
                      <a:pPr>
                        <a:lnSpc>
                          <a:spcPct val="100000"/>
                        </a:lnSpc>
                      </a:pPr>
                      <a:r>
                        <a:rPr b="0" lang="en-GB" sz="1400" spc="-1" strike="noStrike">
                          <a:solidFill>
                            <a:srgbClr val="000000"/>
                          </a:solidFill>
                          <a:latin typeface="Calibri"/>
                        </a:rPr>
                        <a:t>Destination MAC</a:t>
                      </a:r>
                      <a:endParaRPr b="0" lang="en-GB" sz="1400" spc="-1" strike="noStrike">
                        <a:latin typeface="Arial"/>
                      </a:endParaRPr>
                    </a:p>
                  </a:txBody>
                  <a:tcPr marL="91440" marR="91440">
                    <a:noFill/>
                  </a:tcPr>
                </a:tc>
                <a:tc>
                  <a:txBody>
                    <a:bodyPr>
                      <a:noAutofit/>
                    </a:bodyPr>
                    <a:p>
                      <a:pPr>
                        <a:lnSpc>
                          <a:spcPct val="100000"/>
                        </a:lnSpc>
                      </a:pPr>
                      <a:r>
                        <a:rPr b="0" lang="en-GB" sz="1400" spc="-1" strike="noStrike">
                          <a:solidFill>
                            <a:srgbClr val="000000"/>
                          </a:solidFill>
                          <a:latin typeface="Calibri"/>
                        </a:rPr>
                        <a:t>Source IP</a:t>
                      </a:r>
                      <a:endParaRPr b="0" lang="en-GB" sz="1400" spc="-1" strike="noStrike">
                        <a:latin typeface="Arial"/>
                      </a:endParaRPr>
                    </a:p>
                  </a:txBody>
                  <a:tcPr marL="91440" marR="91440">
                    <a:noFill/>
                  </a:tcPr>
                </a:tc>
                <a:tc>
                  <a:txBody>
                    <a:bodyPr>
                      <a:noAutofit/>
                    </a:bodyPr>
                    <a:p>
                      <a:pPr>
                        <a:lnSpc>
                          <a:spcPct val="100000"/>
                        </a:lnSpc>
                      </a:pPr>
                      <a:r>
                        <a:rPr b="0" lang="en-GB" sz="1400" spc="-1" strike="noStrike">
                          <a:solidFill>
                            <a:srgbClr val="000000"/>
                          </a:solidFill>
                          <a:latin typeface="Calibri"/>
                        </a:rPr>
                        <a:t>Destination IP</a:t>
                      </a:r>
                      <a:endParaRPr b="0" lang="en-GB" sz="1400" spc="-1" strike="noStrike">
                        <a:latin typeface="Arial"/>
                      </a:endParaRPr>
                    </a:p>
                  </a:txBody>
                  <a:tcPr marL="91440" marR="91440">
                    <a:noFill/>
                  </a:tcPr>
                </a:tc>
              </a:tr>
              <a:tr h="370800">
                <a:tc>
                  <a:txBody>
                    <a:bodyPr>
                      <a:noAutofit/>
                    </a:bodyPr>
                    <a:p>
                      <a:pPr>
                        <a:lnSpc>
                          <a:spcPct val="100000"/>
                        </a:lnSpc>
                      </a:pPr>
                      <a:r>
                        <a:rPr b="0" lang="en-GB" sz="1400" spc="-1" strike="noStrike">
                          <a:solidFill>
                            <a:srgbClr val="000000"/>
                          </a:solidFill>
                          <a:latin typeface="Calibri"/>
                        </a:rPr>
                        <a:t>Router R2</a:t>
                      </a:r>
                      <a:endParaRPr b="0" lang="en-GB" sz="1400" spc="-1" strike="noStrike">
                        <a:latin typeface="Arial"/>
                      </a:endParaRPr>
                    </a:p>
                  </a:txBody>
                  <a:tcPr marL="91440" marR="91440">
                    <a:noFill/>
                  </a:tcPr>
                </a:tc>
                <a:tc>
                  <a:txBody>
                    <a:bodyPr>
                      <a:noAutofit/>
                    </a:bodyPr>
                    <a:p>
                      <a:pPr>
                        <a:lnSpc>
                          <a:spcPct val="100000"/>
                        </a:lnSpc>
                      </a:pPr>
                      <a:r>
                        <a:rPr b="0" lang="en-GB" sz="1400" spc="-1" strike="noStrike">
                          <a:solidFill>
                            <a:srgbClr val="000000"/>
                          </a:solidFill>
                          <a:latin typeface="Calibri"/>
                        </a:rPr>
                        <a:t>Host B</a:t>
                      </a:r>
                      <a:endParaRPr b="0" lang="en-GB" sz="1400" spc="-1" strike="noStrike">
                        <a:latin typeface="Arial"/>
                      </a:endParaRPr>
                    </a:p>
                  </a:txBody>
                  <a:tcPr marL="91440" marR="91440">
                    <a:noFill/>
                  </a:tcPr>
                </a:tc>
                <a:tc>
                  <a:txBody>
                    <a:bodyPr>
                      <a:noAutofit/>
                    </a:bodyPr>
                    <a:p>
                      <a:pPr>
                        <a:lnSpc>
                          <a:spcPct val="100000"/>
                        </a:lnSpc>
                      </a:pPr>
                      <a:r>
                        <a:rPr b="0" lang="en-GB" sz="1400" spc="-1" strike="noStrike">
                          <a:solidFill>
                            <a:srgbClr val="000000"/>
                          </a:solidFill>
                          <a:latin typeface="Calibri"/>
                        </a:rPr>
                        <a:t>192.168.1.12</a:t>
                      </a:r>
                      <a:endParaRPr b="0" lang="en-GB" sz="1400" spc="-1" strike="noStrike">
                        <a:latin typeface="Arial"/>
                      </a:endParaRPr>
                    </a:p>
                  </a:txBody>
                  <a:tcPr marL="91440" marR="91440">
                    <a:noFill/>
                  </a:tcPr>
                </a:tc>
                <a:tc>
                  <a:txBody>
                    <a:bodyPr>
                      <a:noAutofit/>
                    </a:bodyPr>
                    <a:p>
                      <a:pPr>
                        <a:lnSpc>
                          <a:spcPct val="100000"/>
                        </a:lnSpc>
                      </a:pPr>
                      <a:r>
                        <a:rPr b="0" lang="en-GB" sz="1400" spc="-1" strike="noStrike">
                          <a:solidFill>
                            <a:srgbClr val="000000"/>
                          </a:solidFill>
                          <a:latin typeface="Calibri"/>
                        </a:rPr>
                        <a:t>192.168.2.7</a:t>
                      </a:r>
                      <a:endParaRPr b="0" lang="en-GB" sz="1400" spc="-1" strike="noStrike">
                        <a:latin typeface="Arial"/>
                      </a:endParaRPr>
                    </a:p>
                  </a:txBody>
                  <a:tcPr marL="91440" marR="91440">
                    <a:noFill/>
                  </a:tcPr>
                </a:tc>
              </a:tr>
            </a:tbl>
          </a:graphicData>
        </a:graphic>
      </p:graphicFrame>
      <p:sp>
        <p:nvSpPr>
          <p:cNvPr id="223" name="CustomShape 15"/>
          <p:cNvSpPr/>
          <p:nvPr/>
        </p:nvSpPr>
        <p:spPr>
          <a:xfrm>
            <a:off x="948600" y="3016800"/>
            <a:ext cx="29988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GB" sz="1800" spc="-1" strike="noStrike">
                <a:solidFill>
                  <a:srgbClr val="000000"/>
                </a:solidFill>
                <a:latin typeface="Calibri"/>
              </a:rPr>
              <a:t>X</a:t>
            </a:r>
            <a:endParaRPr b="0" lang="en-GB" sz="1800" spc="-1" strike="noStrike">
              <a:latin typeface="Arial"/>
            </a:endParaRPr>
          </a:p>
        </p:txBody>
      </p:sp>
      <p:sp>
        <p:nvSpPr>
          <p:cNvPr id="224" name="CustomShape 16"/>
          <p:cNvSpPr/>
          <p:nvPr/>
        </p:nvSpPr>
        <p:spPr>
          <a:xfrm>
            <a:off x="363600" y="2660400"/>
            <a:ext cx="191772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192.168.1.9</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Static Routing</a:t>
            </a:r>
            <a:endParaRPr b="0" lang="en-US" sz="4400" spc="-1" strike="noStrike">
              <a:solidFill>
                <a:srgbClr val="000000"/>
              </a:solidFill>
              <a:latin typeface="Calibri"/>
            </a:endParaRPr>
          </a:p>
        </p:txBody>
      </p:sp>
      <p:sp>
        <p:nvSpPr>
          <p:cNvPr id="507"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Static route is a route that is manually entered by a network administrator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is known as non-adaptive routing because the router will always use this static route when sending data</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The data path is predetermined by the administrator</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Static routes are useful for network security</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fault with any of the routes requires the system administrator to go to the affected routers and make the required changes to get the system working again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overuse of static routing is not recommended because the main function of a router is to learn and devise new paths for data in the event of system failures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Dynamic Routing</a:t>
            </a:r>
            <a:endParaRPr b="0" lang="en-US" sz="4400" spc="-1" strike="noStrike">
              <a:solidFill>
                <a:srgbClr val="000000"/>
              </a:solidFill>
              <a:latin typeface="Calibri"/>
            </a:endParaRPr>
          </a:p>
        </p:txBody>
      </p:sp>
      <p:sp>
        <p:nvSpPr>
          <p:cNvPr id="509"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Most routers are dynamic with the capability of being statically configured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Dynamic routing involves the regular communication of routers with other routers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Allows the routers to learn and adapt to a changing environment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is the embodiment of packet switching with routers automatically adapting to network changes and even system failures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TextShape 1"/>
          <p:cNvSpPr txBox="1"/>
          <p:nvPr/>
        </p:nvSpPr>
        <p:spPr>
          <a:xfrm>
            <a:off x="361080" y="1709640"/>
            <a:ext cx="11341440" cy="2852280"/>
          </a:xfrm>
          <a:prstGeom prst="rect">
            <a:avLst/>
          </a:prstGeom>
          <a:noFill/>
          <a:ln>
            <a:noFill/>
          </a:ln>
        </p:spPr>
        <p:txBody>
          <a:bodyPr anchor="b">
            <a:noAutofit/>
          </a:bodyPr>
          <a:p>
            <a:pPr>
              <a:lnSpc>
                <a:spcPct val="90000"/>
              </a:lnSpc>
            </a:pPr>
            <a:r>
              <a:rPr b="0" lang="en-US" sz="6000" spc="-1" strike="noStrike">
                <a:solidFill>
                  <a:srgbClr val="2e75b6"/>
                </a:solidFill>
                <a:latin typeface="Calibri"/>
              </a:rPr>
              <a:t>4. Network Performance (30%, K3) </a:t>
            </a:r>
            <a:endParaRPr b="0" lang="en-US" sz="6000" spc="-1" strike="noStrike">
              <a:solidFill>
                <a:srgbClr val="000000"/>
              </a:solidFill>
              <a:latin typeface="Calibri"/>
            </a:endParaRPr>
          </a:p>
        </p:txBody>
      </p:sp>
      <p:sp>
        <p:nvSpPr>
          <p:cNvPr id="511" name="TextShape 2"/>
          <p:cNvSpPr txBox="1"/>
          <p:nvPr/>
        </p:nvSpPr>
        <p:spPr>
          <a:xfrm>
            <a:off x="361080" y="4589640"/>
            <a:ext cx="11341440" cy="1499760"/>
          </a:xfrm>
          <a:prstGeom prst="rect">
            <a:avLst/>
          </a:prstGeom>
          <a:noFill/>
          <a:ln>
            <a:noFill/>
          </a:ln>
        </p:spPr>
        <p:txBody>
          <a:bodyPr>
            <a:normAutofit/>
          </a:bodyPr>
          <a:p>
            <a:pPr>
              <a:lnSpc>
                <a:spcPct val="90000"/>
              </a:lnSpc>
              <a:spcBef>
                <a:spcPts val="1001"/>
              </a:spcBef>
            </a:pPr>
            <a:r>
              <a:rPr b="0" lang="en-US" sz="2400" spc="-1" strike="noStrike">
                <a:solidFill>
                  <a:srgbClr val="8b8b8b"/>
                </a:solidFill>
                <a:latin typeface="Calibri"/>
              </a:rPr>
              <a:t>In this key topic, the apprentice will describe and explain the factors that affect network performance. Outcomes should include an ability to: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4.1 Demonstrate the relationship between factors that affect network performance</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4.2    Explain methods of improving network performance</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TextShape 1"/>
          <p:cNvSpPr txBox="1"/>
          <p:nvPr/>
        </p:nvSpPr>
        <p:spPr>
          <a:xfrm>
            <a:off x="361080" y="1709640"/>
            <a:ext cx="11341440" cy="2852280"/>
          </a:xfrm>
          <a:prstGeom prst="rect">
            <a:avLst/>
          </a:prstGeom>
          <a:noFill/>
          <a:ln>
            <a:noFill/>
          </a:ln>
        </p:spPr>
        <p:txBody>
          <a:bodyPr anchor="b">
            <a:normAutofit/>
          </a:bodyPr>
          <a:p>
            <a:pPr>
              <a:lnSpc>
                <a:spcPct val="90000"/>
              </a:lnSpc>
            </a:pPr>
            <a:r>
              <a:rPr b="0" lang="en-US" sz="6000" spc="-1" strike="noStrike">
                <a:solidFill>
                  <a:srgbClr val="2e75b6"/>
                </a:solidFill>
                <a:latin typeface="Calibri"/>
              </a:rPr>
              <a:t>4.1 Demonstrate the relationship between factors that affect network performance</a:t>
            </a:r>
            <a:endParaRPr b="0" lang="en-US" sz="6000" spc="-1" strike="noStrike">
              <a:solidFill>
                <a:srgbClr val="000000"/>
              </a:solidFill>
              <a:latin typeface="Calibri"/>
            </a:endParaRPr>
          </a:p>
        </p:txBody>
      </p:sp>
      <p:sp>
        <p:nvSpPr>
          <p:cNvPr id="513" name="TextShape 2"/>
          <p:cNvSpPr txBox="1"/>
          <p:nvPr/>
        </p:nvSpPr>
        <p:spPr>
          <a:xfrm>
            <a:off x="831960" y="4589640"/>
            <a:ext cx="10515240" cy="2147760"/>
          </a:xfrm>
          <a:prstGeom prst="rect">
            <a:avLst/>
          </a:prstGeom>
          <a:noFill/>
          <a:ln>
            <a:noFill/>
          </a:ln>
        </p:spPr>
        <p:txBody>
          <a:bodyPr>
            <a:normAutofit fontScale="52000"/>
          </a:bodyPr>
          <a:p>
            <a:pPr marL="457200">
              <a:lnSpc>
                <a:spcPct val="90000"/>
              </a:lnSpc>
              <a:spcBef>
                <a:spcPts val="499"/>
              </a:spcBef>
            </a:pPr>
            <a:r>
              <a:rPr b="0" lang="en-US" sz="2000" spc="-1" strike="noStrike">
                <a:solidFill>
                  <a:srgbClr val="8b8b8b"/>
                </a:solidFill>
                <a:latin typeface="Calibri"/>
              </a:rPr>
              <a:t>Bandwidth </a:t>
            </a:r>
            <a:endParaRPr b="0" lang="en-US" sz="2000" spc="-1" strike="noStrike">
              <a:solidFill>
                <a:srgbClr val="000000"/>
              </a:solidFill>
              <a:latin typeface="Calibri"/>
            </a:endParaRPr>
          </a:p>
          <a:p>
            <a:pPr marL="457200">
              <a:lnSpc>
                <a:spcPct val="90000"/>
              </a:lnSpc>
              <a:spcBef>
                <a:spcPts val="499"/>
              </a:spcBef>
            </a:pPr>
            <a:r>
              <a:rPr b="0" lang="en-US" sz="2000" spc="-1" strike="noStrike">
                <a:solidFill>
                  <a:srgbClr val="8b8b8b"/>
                </a:solidFill>
                <a:latin typeface="Calibri"/>
              </a:rPr>
              <a:t>Number of users </a:t>
            </a:r>
            <a:endParaRPr b="0" lang="en-US" sz="2000" spc="-1" strike="noStrike">
              <a:solidFill>
                <a:srgbClr val="000000"/>
              </a:solidFill>
              <a:latin typeface="Calibri"/>
            </a:endParaRPr>
          </a:p>
          <a:p>
            <a:pPr marL="457200">
              <a:lnSpc>
                <a:spcPct val="90000"/>
              </a:lnSpc>
              <a:spcBef>
                <a:spcPts val="499"/>
              </a:spcBef>
            </a:pPr>
            <a:r>
              <a:rPr b="0" lang="en-US" sz="2000" spc="-1" strike="noStrike">
                <a:solidFill>
                  <a:srgbClr val="8b8b8b"/>
                </a:solidFill>
                <a:latin typeface="Calibri"/>
              </a:rPr>
              <a:t>Nature </a:t>
            </a:r>
            <a:endParaRPr b="0" lang="en-US" sz="2000" spc="-1" strike="noStrike">
              <a:solidFill>
                <a:srgbClr val="000000"/>
              </a:solidFill>
              <a:latin typeface="Calibri"/>
            </a:endParaRPr>
          </a:p>
          <a:p>
            <a:pPr marL="457200">
              <a:lnSpc>
                <a:spcPct val="90000"/>
              </a:lnSpc>
              <a:spcBef>
                <a:spcPts val="499"/>
              </a:spcBef>
            </a:pPr>
            <a:r>
              <a:rPr b="0" lang="en-US" sz="2000" spc="-1" strike="noStrike">
                <a:solidFill>
                  <a:srgbClr val="8b8b8b"/>
                </a:solidFill>
                <a:latin typeface="Calibri"/>
              </a:rPr>
              <a:t>Contention </a:t>
            </a:r>
            <a:endParaRPr b="0" lang="en-US" sz="2000" spc="-1" strike="noStrike">
              <a:solidFill>
                <a:srgbClr val="000000"/>
              </a:solidFill>
              <a:latin typeface="Calibri"/>
            </a:endParaRPr>
          </a:p>
          <a:p>
            <a:pPr>
              <a:lnSpc>
                <a:spcPct val="90000"/>
              </a:lnSpc>
              <a:spcBef>
                <a:spcPts val="1001"/>
              </a:spcBef>
            </a:pPr>
            <a:r>
              <a:rPr b="0" i="1" lang="en-US" sz="2400" spc="-1" strike="noStrike">
                <a:solidFill>
                  <a:srgbClr val="8b8b8b"/>
                </a:solidFill>
                <a:latin typeface="Calibri"/>
              </a:rPr>
              <a:t>A candidate should be able to: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Describe the factors affecting network performance (such as Bandwidth, Number of users, Nature of traffic, traffic contention) and explain how they affect performance.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Explain the interaction between the factors (e.g. how a change in one factor will affect other factors). </a:t>
            </a:r>
            <a:endParaRPr b="0" lang="en-US" sz="2400" spc="-1" strike="noStrike">
              <a:solidFill>
                <a:srgbClr val="000000"/>
              </a:solidFill>
              <a:latin typeface="Calibri"/>
            </a:endParaRPr>
          </a:p>
          <a:p>
            <a:pPr marL="457200">
              <a:lnSpc>
                <a:spcPct val="90000"/>
              </a:lnSpc>
              <a:spcBef>
                <a:spcPts val="499"/>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TextShape 1"/>
          <p:cNvSpPr txBox="1"/>
          <p:nvPr/>
        </p:nvSpPr>
        <p:spPr>
          <a:xfrm>
            <a:off x="312840" y="365040"/>
            <a:ext cx="11590200" cy="132516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515" name="TextShape 2"/>
          <p:cNvSpPr txBox="1"/>
          <p:nvPr/>
        </p:nvSpPr>
        <p:spPr>
          <a:xfrm>
            <a:off x="312840" y="1825560"/>
            <a:ext cx="11590200" cy="4935600"/>
          </a:xfrm>
          <a:prstGeom prst="rect">
            <a:avLst/>
          </a:prstGeom>
          <a:noFill/>
          <a:ln>
            <a:noFill/>
          </a:ln>
        </p:spPr>
        <p:txBody>
          <a:bodyPr>
            <a:noAutofit/>
          </a:bodyPr>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TextShape 1"/>
          <p:cNvSpPr txBox="1"/>
          <p:nvPr/>
        </p:nvSpPr>
        <p:spPr>
          <a:xfrm>
            <a:off x="312840" y="365040"/>
            <a:ext cx="11590200" cy="1325160"/>
          </a:xfrm>
          <a:prstGeom prst="rect">
            <a:avLst/>
          </a:prstGeom>
          <a:noFill/>
          <a:ln>
            <a:noFill/>
          </a:ln>
        </p:spPr>
        <p:txBody>
          <a:bodyPr anchor="ctr">
            <a:noAutofit/>
          </a:bodyPr>
          <a:p>
            <a:endParaRPr b="0" lang="en-US" sz="1800" spc="-1" strike="noStrike">
              <a:solidFill>
                <a:srgbClr val="000000"/>
              </a:solidFill>
              <a:latin typeface="Calibri"/>
            </a:endParaRPr>
          </a:p>
        </p:txBody>
      </p:sp>
      <p:sp>
        <p:nvSpPr>
          <p:cNvPr id="517" name="TextShape 2"/>
          <p:cNvSpPr txBox="1"/>
          <p:nvPr/>
        </p:nvSpPr>
        <p:spPr>
          <a:xfrm>
            <a:off x="312840" y="1825560"/>
            <a:ext cx="11590200" cy="4935600"/>
          </a:xfrm>
          <a:prstGeom prst="rect">
            <a:avLst/>
          </a:prstGeom>
          <a:noFill/>
          <a:ln>
            <a:noFill/>
          </a:ln>
        </p:spPr>
        <p:txBody>
          <a:bodyPr>
            <a:noAutofit/>
          </a:bodyPr>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TextShape 1"/>
          <p:cNvSpPr txBox="1"/>
          <p:nvPr/>
        </p:nvSpPr>
        <p:spPr>
          <a:xfrm>
            <a:off x="361080" y="1709640"/>
            <a:ext cx="11341440" cy="2852280"/>
          </a:xfrm>
          <a:prstGeom prst="rect">
            <a:avLst/>
          </a:prstGeom>
          <a:noFill/>
          <a:ln>
            <a:noFill/>
          </a:ln>
        </p:spPr>
        <p:txBody>
          <a:bodyPr anchor="b">
            <a:normAutofit fontScale="70000"/>
          </a:bodyPr>
          <a:p>
            <a:pPr>
              <a:lnSpc>
                <a:spcPct val="90000"/>
              </a:lnSpc>
            </a:pPr>
            <a:r>
              <a:rPr b="0" lang="en-US" sz="6000" spc="-1" strike="noStrike">
                <a:solidFill>
                  <a:srgbClr val="2e75b6"/>
                </a:solidFill>
                <a:latin typeface="Calibri"/>
              </a:rPr>
              <a:t>4.2    </a:t>
            </a:r>
            <a:br/>
            <a:r>
              <a:rPr b="0" lang="en-US" sz="6000" spc="-1" strike="noStrike">
                <a:solidFill>
                  <a:srgbClr val="2e75b6"/>
                </a:solidFill>
                <a:latin typeface="Calibri"/>
              </a:rPr>
              <a:t>Explain methods of improving network performance, such as traffic shaping, architecture and network policy </a:t>
            </a:r>
            <a:endParaRPr b="0" lang="en-US" sz="6000" spc="-1" strike="noStrike">
              <a:solidFill>
                <a:srgbClr val="000000"/>
              </a:solidFill>
              <a:latin typeface="Calibri"/>
            </a:endParaRPr>
          </a:p>
        </p:txBody>
      </p:sp>
      <p:sp>
        <p:nvSpPr>
          <p:cNvPr id="519" name="TextShape 2"/>
          <p:cNvSpPr txBox="1"/>
          <p:nvPr/>
        </p:nvSpPr>
        <p:spPr>
          <a:xfrm>
            <a:off x="831960" y="4589640"/>
            <a:ext cx="10515240" cy="1762920"/>
          </a:xfrm>
          <a:prstGeom prst="rect">
            <a:avLst/>
          </a:prstGeom>
          <a:noFill/>
          <a:ln>
            <a:noFill/>
          </a:ln>
        </p:spPr>
        <p:txBody>
          <a:bodyPr>
            <a:normAutofit fontScale="73000"/>
          </a:bodyPr>
          <a:p>
            <a:pPr>
              <a:lnSpc>
                <a:spcPct val="90000"/>
              </a:lnSpc>
              <a:spcBef>
                <a:spcPts val="1001"/>
              </a:spcBef>
            </a:pPr>
            <a:r>
              <a:rPr b="0" i="1" lang="en-US" sz="2400" spc="-1" strike="noStrike">
                <a:solidFill>
                  <a:srgbClr val="8b8b8b"/>
                </a:solidFill>
                <a:latin typeface="Calibri"/>
              </a:rPr>
              <a:t>A candidate should be able to: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Explain methods of network management such as traffic shaping, network architecture and network policies.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Explain the effects of network management on users.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Explain common causes of sub-optimal network performance such as bottlenecks and streaming. </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ARP Address Resolution Protocol</a:t>
            </a:r>
            <a:endParaRPr b="0" lang="en-US" sz="4400" spc="-1" strike="noStrike">
              <a:solidFill>
                <a:srgbClr val="000000"/>
              </a:solidFill>
              <a:latin typeface="Calibri"/>
            </a:endParaRPr>
          </a:p>
        </p:txBody>
      </p:sp>
      <p:sp>
        <p:nvSpPr>
          <p:cNvPr id="226"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Used to find the MAC address for a given IP</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Host A (192.168.1.12) needs to send to Host B (192.168.2.7)</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knows 192.168.2.7 is in a different network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has a default gateway of 192.168.1.1 (the router)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sends a broadcast ARP message (MAC ff:ff:ff:ff:ff:ff) for 192.168.1.1 (this goes to all hosts on the network)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Only the router replies with its Mac and IP addresses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Host A updates its ARP table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Sends packet to 192.168.2.7 with router MAC address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ARP table</a:t>
            </a:r>
            <a:endParaRPr b="0" lang="en-US" sz="4400" spc="-1" strike="noStrike">
              <a:solidFill>
                <a:srgbClr val="000000"/>
              </a:solidFill>
              <a:latin typeface="Calibri"/>
            </a:endParaRPr>
          </a:p>
        </p:txBody>
      </p:sp>
      <p:pic>
        <p:nvPicPr>
          <p:cNvPr id="228" name="Picture 6" descr=""/>
          <p:cNvPicPr/>
          <p:nvPr/>
        </p:nvPicPr>
        <p:blipFill>
          <a:blip r:embed="rId1"/>
          <a:stretch/>
        </p:blipFill>
        <p:spPr>
          <a:xfrm>
            <a:off x="680400" y="2368080"/>
            <a:ext cx="9734760" cy="354744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Router Table In Host A (192.168.1.12)</a:t>
            </a:r>
            <a:endParaRPr b="0" lang="en-US" sz="4400" spc="-1" strike="noStrike">
              <a:solidFill>
                <a:srgbClr val="000000"/>
              </a:solidFill>
              <a:latin typeface="Calibri"/>
            </a:endParaRPr>
          </a:p>
        </p:txBody>
      </p:sp>
      <p:sp>
        <p:nvSpPr>
          <p:cNvPr id="230" name="TextShape 2"/>
          <p:cNvSpPr txBox="1"/>
          <p:nvPr/>
        </p:nvSpPr>
        <p:spPr>
          <a:xfrm>
            <a:off x="680400" y="2281320"/>
            <a:ext cx="9793440" cy="4188240"/>
          </a:xfrm>
          <a:prstGeom prst="rect">
            <a:avLst/>
          </a:prstGeom>
          <a:noFill/>
          <a:ln>
            <a:noFill/>
          </a:ln>
        </p:spPr>
        <p:txBody>
          <a:bodyPr>
            <a:normAutofit/>
          </a:bodyPr>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Contains a 0.0.0.0 entry which points to the default gateway 192.168.1.1</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Contains other IP addresses on its own network and the address of its own NIC</a:t>
            </a:r>
            <a:br/>
            <a:br/>
            <a:br/>
            <a:br/>
            <a:br/>
            <a:br/>
            <a:br/>
            <a:r>
              <a:rPr b="0" lang="en-US" sz="2400" spc="-1" strike="noStrike">
                <a:solidFill>
                  <a:srgbClr val="000000"/>
                </a:solidFill>
                <a:latin typeface="Calibri"/>
              </a:rPr>
              <a:t> </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If sending to Host X it will look in the table and send directly </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If sending to Host B (192.168.2.7) will find 0.0.0.0 as the closest match in the table and send to the gateway</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graphicFrame>
        <p:nvGraphicFramePr>
          <p:cNvPr id="231" name="Table 3"/>
          <p:cNvGraphicFramePr/>
          <p:nvPr/>
        </p:nvGraphicFramePr>
        <p:xfrm>
          <a:off x="1423080" y="3171960"/>
          <a:ext cx="7415640" cy="1482840"/>
        </p:xfrm>
        <a:graphic>
          <a:graphicData uri="http://schemas.openxmlformats.org/drawingml/2006/table">
            <a:tbl>
              <a:tblPr/>
              <a:tblGrid>
                <a:gridCol w="2483640"/>
                <a:gridCol w="1580040"/>
                <a:gridCol w="2031840"/>
                <a:gridCol w="1320120"/>
              </a:tblGrid>
              <a:tr h="370800">
                <a:tc>
                  <a:txBody>
                    <a:bodyPr>
                      <a:noAutofit/>
                    </a:bodyPr>
                    <a:p>
                      <a:pPr>
                        <a:lnSpc>
                          <a:spcPct val="100000"/>
                        </a:lnSpc>
                      </a:pPr>
                      <a:r>
                        <a:rPr b="0" lang="en-GB" sz="1800" spc="-1" strike="noStrike">
                          <a:solidFill>
                            <a:srgbClr val="000000"/>
                          </a:solidFill>
                          <a:latin typeface="Calibri"/>
                        </a:rPr>
                        <a:t>Network Destination</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Gateway</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Interface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Notes</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0.0.0.0</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192.168.1.1</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192.168.1.12</a:t>
                      </a:r>
                      <a:endParaRPr b="0" lang="en-GB" sz="1800" spc="-1" strike="noStrike">
                        <a:latin typeface="Arial"/>
                      </a:endParaRPr>
                    </a:p>
                  </a:txBody>
                  <a:tcPr marL="91440" marR="91440">
                    <a:noFill/>
                  </a:tcPr>
                </a:tc>
                <a:tc>
                  <a:tcPr marL="91440" marR="91440">
                    <a:noFill/>
                  </a:tcPr>
                </a:tc>
              </a:tr>
              <a:tr h="370800">
                <a:tc>
                  <a:txBody>
                    <a:bodyPr>
                      <a:noAutofit/>
                    </a:bodyPr>
                    <a:p>
                      <a:pPr>
                        <a:lnSpc>
                          <a:spcPct val="100000"/>
                        </a:lnSpc>
                      </a:pPr>
                      <a:r>
                        <a:rPr b="0" lang="en-GB" sz="1800" spc="-1" strike="noStrike">
                          <a:solidFill>
                            <a:srgbClr val="000000"/>
                          </a:solidFill>
                          <a:latin typeface="Calibri"/>
                        </a:rPr>
                        <a:t>127.0.0.1</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On-Link</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127.0.0.1</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Loopback</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192.168.1.9</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On-Link</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192.168.1.12</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Host X</a:t>
                      </a:r>
                      <a:endParaRPr b="0" lang="en-GB" sz="1800" spc="-1" strike="noStrike">
                        <a:latin typeface="Arial"/>
                      </a:endParaRPr>
                    </a:p>
                  </a:txBody>
                  <a:tcPr marL="91440" marR="91440">
                    <a:noFill/>
                  </a:tcPr>
                </a:tc>
              </a:tr>
            </a:tbl>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Router’s Table</a:t>
            </a:r>
            <a:endParaRPr b="0" lang="en-US" sz="4400" spc="-1" strike="noStrike">
              <a:solidFill>
                <a:srgbClr val="000000"/>
              </a:solidFill>
              <a:latin typeface="Calibri"/>
            </a:endParaRPr>
          </a:p>
        </p:txBody>
      </p:sp>
      <p:sp>
        <p:nvSpPr>
          <p:cNvPr id="233" name="TextShape 2"/>
          <p:cNvSpPr txBox="1"/>
          <p:nvPr/>
        </p:nvSpPr>
        <p:spPr>
          <a:xfrm>
            <a:off x="680400" y="2281320"/>
            <a:ext cx="9793440" cy="4188240"/>
          </a:xfrm>
          <a:prstGeom prst="rect">
            <a:avLst/>
          </a:prstGeom>
          <a:noFill/>
          <a:ln>
            <a:noFill/>
          </a:ln>
        </p:spPr>
        <p:txBody>
          <a:bodyPr>
            <a:normAutofit/>
          </a:bodyPr>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Contains a list of IP addresses and interfaces</a:t>
            </a:r>
            <a:br/>
            <a:br/>
            <a:br/>
            <a:br/>
            <a:br/>
            <a:br/>
            <a:br/>
            <a:r>
              <a:rPr b="0" lang="en-US" sz="2400" spc="-1" strike="noStrike">
                <a:solidFill>
                  <a:srgbClr val="000000"/>
                </a:solidFill>
                <a:latin typeface="Calibri"/>
              </a:rPr>
              <a:t> </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If sending to 192.168.1.n will forward via R1 NIC</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If sending to 192.168.2.n will forward via R2 NIC</a:t>
            </a:r>
            <a:br/>
            <a:br/>
            <a:r>
              <a:rPr b="0" lang="en-US" sz="2400" spc="-1" strike="noStrike">
                <a:solidFill>
                  <a:srgbClr val="000000"/>
                </a:solidFill>
                <a:latin typeface="Calibri"/>
              </a:rPr>
              <a:t>/24 refers indirectly to the number of hosts on the network</a:t>
            </a:r>
            <a:br/>
            <a:r>
              <a:rPr b="0" lang="en-US" sz="2400" spc="-1" strike="noStrike">
                <a:solidFill>
                  <a:srgbClr val="000000"/>
                </a:solidFill>
                <a:latin typeface="Calibri"/>
              </a:rPr>
              <a:t>and is covered in subnetting (not in the BCS Cloud syllabus)</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graphicFrame>
        <p:nvGraphicFramePr>
          <p:cNvPr id="234" name="Table 3"/>
          <p:cNvGraphicFramePr/>
          <p:nvPr/>
        </p:nvGraphicFramePr>
        <p:xfrm>
          <a:off x="1437120" y="2892240"/>
          <a:ext cx="5101920" cy="1112040"/>
        </p:xfrm>
        <a:graphic>
          <a:graphicData uri="http://schemas.openxmlformats.org/drawingml/2006/table">
            <a:tbl>
              <a:tblPr/>
              <a:tblGrid>
                <a:gridCol w="3117960"/>
                <a:gridCol w="1983960"/>
              </a:tblGrid>
              <a:tr h="370800">
                <a:tc>
                  <a:txBody>
                    <a:bodyPr>
                      <a:noAutofit/>
                    </a:bodyPr>
                    <a:p>
                      <a:pPr>
                        <a:lnSpc>
                          <a:spcPct val="100000"/>
                        </a:lnSpc>
                      </a:pPr>
                      <a:r>
                        <a:rPr b="0" lang="en-GB" sz="1800" spc="-1" strike="noStrike">
                          <a:solidFill>
                            <a:srgbClr val="000000"/>
                          </a:solidFill>
                          <a:latin typeface="Calibri"/>
                        </a:rPr>
                        <a:t>IP address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Interface</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192.168.1.0/24</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R1 NIC</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192.168.2.0/24</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R2 NIC</a:t>
                      </a:r>
                      <a:endParaRPr b="0" lang="en-GB" sz="1800" spc="-1" strike="noStrike">
                        <a:latin typeface="Arial"/>
                      </a:endParaRPr>
                    </a:p>
                  </a:txBody>
                  <a:tcPr marL="91440" marR="91440">
                    <a:noFill/>
                  </a:tcPr>
                </a:tc>
              </a:tr>
            </a:tbl>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Windows Network Utilities</a:t>
            </a:r>
            <a:endParaRPr b="0" lang="en-US" sz="4400" spc="-1" strike="noStrike">
              <a:solidFill>
                <a:srgbClr val="000000"/>
              </a:solidFill>
              <a:latin typeface="Calibri"/>
            </a:endParaRPr>
          </a:p>
        </p:txBody>
      </p:sp>
      <p:pic>
        <p:nvPicPr>
          <p:cNvPr id="236" name="Picture 7" descr=""/>
          <p:cNvPicPr/>
          <p:nvPr/>
        </p:nvPicPr>
        <p:blipFill>
          <a:blip r:embed="rId1"/>
          <a:stretch/>
        </p:blipFill>
        <p:spPr>
          <a:xfrm>
            <a:off x="3457800" y="1437480"/>
            <a:ext cx="8053560" cy="8055360"/>
          </a:xfrm>
          <a:prstGeom prst="rect">
            <a:avLst/>
          </a:prstGeom>
          <a:ln>
            <a:noFill/>
          </a:ln>
        </p:spPr>
      </p:pic>
      <p:sp>
        <p:nvSpPr>
          <p:cNvPr id="237" name="CustomShape 2"/>
          <p:cNvSpPr/>
          <p:nvPr/>
        </p:nvSpPr>
        <p:spPr>
          <a:xfrm>
            <a:off x="5181480" y="3297600"/>
            <a:ext cx="1828440" cy="1828440"/>
          </a:xfrm>
          <a:prstGeom prst="rect">
            <a:avLst/>
          </a:prstGeom>
          <a:noFill/>
          <a:ln>
            <a:noFill/>
          </a:ln>
        </p:spPr>
        <p:style>
          <a:lnRef idx="0"/>
          <a:fillRef idx="0"/>
          <a:effectRef idx="0"/>
          <a:fontRef idx="minor"/>
        </p:style>
      </p:sp>
      <p:sp>
        <p:nvSpPr>
          <p:cNvPr id="238" name="CustomShape 3"/>
          <p:cNvSpPr/>
          <p:nvPr/>
        </p:nvSpPr>
        <p:spPr>
          <a:xfrm>
            <a:off x="817920" y="2463480"/>
            <a:ext cx="3320280" cy="201060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Arial"/>
              <a:buChar char="•"/>
            </a:pPr>
            <a:r>
              <a:rPr b="0" lang="en-GB" sz="1800" spc="-1" strike="noStrike">
                <a:solidFill>
                  <a:srgbClr val="000000"/>
                </a:solidFill>
                <a:latin typeface="Calibri"/>
              </a:rPr>
              <a:t>Ping</a:t>
            </a:r>
            <a:endParaRPr b="0" lang="en-GB" sz="1800" spc="-1" strike="noStrike">
              <a:latin typeface="Arial"/>
            </a:endParaRPr>
          </a:p>
          <a:p>
            <a:pPr lvl="1" marL="743040" indent="-285480">
              <a:lnSpc>
                <a:spcPct val="100000"/>
              </a:lnSpc>
              <a:buClr>
                <a:srgbClr val="000000"/>
              </a:buClr>
              <a:buFont typeface="Arial"/>
              <a:buChar char="•"/>
            </a:pPr>
            <a:r>
              <a:rPr b="0" lang="en-GB" sz="1800" spc="-1" strike="noStrike">
                <a:solidFill>
                  <a:srgbClr val="000000"/>
                </a:solidFill>
                <a:latin typeface="Calibri"/>
              </a:rPr>
              <a:t>Tests connectivity</a:t>
            </a:r>
            <a:endParaRPr b="0" lang="en-GB" sz="1800" spc="-1" strike="noStrike">
              <a:latin typeface="Arial"/>
            </a:endParaRPr>
          </a:p>
          <a:p>
            <a:pPr lvl="1" marL="743040" indent="-285480">
              <a:lnSpc>
                <a:spcPct val="100000"/>
              </a:lnSpc>
              <a:buClr>
                <a:srgbClr val="000000"/>
              </a:buClr>
              <a:buFont typeface="Arial"/>
              <a:buChar char="•"/>
            </a:pPr>
            <a:r>
              <a:rPr b="0" lang="en-GB" sz="1800" spc="-1" strike="noStrike">
                <a:solidFill>
                  <a:srgbClr val="000000"/>
                </a:solidFill>
                <a:latin typeface="Courier New"/>
              </a:rPr>
              <a:t>ping 192.168.2.7</a:t>
            </a:r>
            <a:endParaRPr b="0" lang="en-GB" sz="1800" spc="-1" strike="noStrike">
              <a:latin typeface="Arial"/>
            </a:endParaRPr>
          </a:p>
          <a:p>
            <a:pPr marL="285840" indent="-285480">
              <a:lnSpc>
                <a:spcPct val="100000"/>
              </a:lnSpc>
              <a:buClr>
                <a:srgbClr val="000000"/>
              </a:buClr>
              <a:buFont typeface="Arial"/>
              <a:buChar char="•"/>
            </a:pPr>
            <a:r>
              <a:rPr b="0" lang="en-GB" sz="1800" spc="-1" strike="noStrike">
                <a:solidFill>
                  <a:srgbClr val="000000"/>
                </a:solidFill>
                <a:latin typeface="Calibri"/>
              </a:rPr>
              <a:t>ARP</a:t>
            </a:r>
            <a:endParaRPr b="0" lang="en-GB" sz="1800" spc="-1" strike="noStrike">
              <a:latin typeface="Arial"/>
            </a:endParaRPr>
          </a:p>
          <a:p>
            <a:pPr lvl="1" marL="743040" indent="-285480">
              <a:lnSpc>
                <a:spcPct val="100000"/>
              </a:lnSpc>
              <a:buClr>
                <a:srgbClr val="000000"/>
              </a:buClr>
              <a:buFont typeface="Arial"/>
              <a:buChar char="•"/>
            </a:pPr>
            <a:r>
              <a:rPr b="0" lang="en-GB" sz="1800" spc="-1" strike="noStrike">
                <a:solidFill>
                  <a:srgbClr val="000000"/>
                </a:solidFill>
                <a:latin typeface="Calibri"/>
              </a:rPr>
              <a:t>Shows MAC addresses for IP addresses</a:t>
            </a:r>
            <a:endParaRPr b="0" lang="en-GB" sz="1800" spc="-1" strike="noStrike">
              <a:latin typeface="Arial"/>
            </a:endParaRPr>
          </a:p>
          <a:p>
            <a:pPr>
              <a:lnSpc>
                <a:spcPct val="100000"/>
              </a:lnSpc>
            </a:pP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1523880" y="1122480"/>
            <a:ext cx="9143640" cy="2387160"/>
          </a:xfrm>
          <a:prstGeom prst="rect">
            <a:avLst/>
          </a:prstGeom>
          <a:noFill/>
          <a:ln>
            <a:noFill/>
          </a:ln>
        </p:spPr>
        <p:txBody>
          <a:bodyPr anchor="b">
            <a:noAutofit/>
          </a:bodyPr>
          <a:p>
            <a:pPr algn="ctr">
              <a:lnSpc>
                <a:spcPct val="90000"/>
              </a:lnSpc>
            </a:pPr>
            <a:r>
              <a:rPr b="0" lang="en-US" sz="4800" spc="-1" strike="noStrike">
                <a:solidFill>
                  <a:srgbClr val="2e75b6"/>
                </a:solidFill>
                <a:latin typeface="Calibri"/>
              </a:rPr>
              <a:t>Networking Basics </a:t>
            </a:r>
            <a:endParaRPr b="0" lang="en-US" sz="4800" spc="-1" strike="noStrike">
              <a:solidFill>
                <a:srgbClr val="000000"/>
              </a:solidFill>
              <a:latin typeface="Calibri"/>
            </a:endParaRPr>
          </a:p>
        </p:txBody>
      </p:sp>
      <p:sp>
        <p:nvSpPr>
          <p:cNvPr id="138" name="TextShape 2"/>
          <p:cNvSpPr txBox="1"/>
          <p:nvPr/>
        </p:nvSpPr>
        <p:spPr>
          <a:xfrm>
            <a:off x="1523880" y="3602160"/>
            <a:ext cx="9143640" cy="1655280"/>
          </a:xfrm>
          <a:prstGeom prst="rect">
            <a:avLst/>
          </a:prstGeom>
          <a:noFill/>
          <a:ln>
            <a:noFill/>
          </a:ln>
        </p:spPr>
        <p:txBody>
          <a:bodyPr>
            <a:noAutofit/>
          </a:bodyPr>
          <a:p>
            <a:pPr algn="ct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IP addresses</a:t>
            </a:r>
            <a:endParaRPr b="0" lang="en-US" sz="4400" spc="-1" strike="noStrike">
              <a:solidFill>
                <a:srgbClr val="000000"/>
              </a:solidFill>
              <a:latin typeface="Calibri"/>
            </a:endParaRPr>
          </a:p>
        </p:txBody>
      </p:sp>
      <p:sp>
        <p:nvSpPr>
          <p:cNvPr id="240" name="TextShape 2"/>
          <p:cNvSpPr txBox="1"/>
          <p:nvPr/>
        </p:nvSpPr>
        <p:spPr>
          <a:xfrm>
            <a:off x="680400" y="2281320"/>
            <a:ext cx="9793440" cy="4188240"/>
          </a:xfrm>
          <a:prstGeom prst="rect">
            <a:avLst/>
          </a:prstGeom>
          <a:noFill/>
          <a:ln>
            <a:noFill/>
          </a:ln>
        </p:spPr>
        <p:txBody>
          <a:bodyPr>
            <a:normAutofit fontScale="87000"/>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IP address classes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Class D is used for multicast (224-239)</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Class E is experimental (240-255)</a:t>
            </a:r>
            <a:endParaRPr b="0" lang="en-US" sz="2400" spc="-1" strike="noStrike">
              <a:solidFill>
                <a:srgbClr val="000000"/>
              </a:solidFill>
              <a:latin typeface="Calibri"/>
            </a:endParaRPr>
          </a:p>
          <a:p>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One class A address is worth 16M hosts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Therefore a way is needed to allocate significantly more hosts than are available</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graphicFrame>
        <p:nvGraphicFramePr>
          <p:cNvPr id="241" name="Table 3"/>
          <p:cNvGraphicFramePr/>
          <p:nvPr/>
        </p:nvGraphicFramePr>
        <p:xfrm>
          <a:off x="1423080" y="2735280"/>
          <a:ext cx="8127720" cy="1482840"/>
        </p:xfrm>
        <a:graphic>
          <a:graphicData uri="http://schemas.openxmlformats.org/drawingml/2006/table">
            <a:tbl>
              <a:tblPr/>
              <a:tblGrid>
                <a:gridCol w="2709000"/>
                <a:gridCol w="2709000"/>
                <a:gridCol w="2709720"/>
              </a:tblGrid>
              <a:tr h="370800">
                <a:tc>
                  <a:txBody>
                    <a:bodyPr>
                      <a:noAutofit/>
                    </a:bodyPr>
                    <a:p>
                      <a:pPr>
                        <a:lnSpc>
                          <a:spcPct val="100000"/>
                        </a:lnSpc>
                      </a:pPr>
                      <a:r>
                        <a:rPr b="0" lang="en-GB" sz="1800" spc="-1" strike="noStrike">
                          <a:solidFill>
                            <a:srgbClr val="000000"/>
                          </a:solidFill>
                          <a:latin typeface="Calibri"/>
                        </a:rPr>
                        <a:t>Address class</a:t>
                      </a:r>
                      <a:r>
                        <a:rPr b="0" lang="en-GB" sz="1800" spc="-1" strike="noStrike">
                          <a:solidFill>
                            <a:srgbClr val="000000"/>
                          </a:solidFill>
                          <a:latin typeface="Calibri"/>
                        </a:rPr>
                        <a:t>	</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First octet range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Number of hosts</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A</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1-126</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16M</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B</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128-191</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64k</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C</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192-223</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254</a:t>
                      </a:r>
                      <a:endParaRPr b="0" lang="en-GB" sz="1800" spc="-1" strike="noStrike">
                        <a:latin typeface="Arial"/>
                      </a:endParaRPr>
                    </a:p>
                  </a:txBody>
                  <a:tcPr marL="91440" marR="91440">
                    <a:noFill/>
                  </a:tcPr>
                </a:tc>
              </a:tr>
            </a:tbl>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Private IP addresses</a:t>
            </a:r>
            <a:endParaRPr b="0" lang="en-US" sz="4400" spc="-1" strike="noStrike">
              <a:solidFill>
                <a:srgbClr val="000000"/>
              </a:solidFill>
              <a:latin typeface="Calibri"/>
            </a:endParaRPr>
          </a:p>
        </p:txBody>
      </p:sp>
      <p:sp>
        <p:nvSpPr>
          <p:cNvPr id="243" name="TextShape 2"/>
          <p:cNvSpPr txBox="1"/>
          <p:nvPr/>
        </p:nvSpPr>
        <p:spPr>
          <a:xfrm>
            <a:off x="680400" y="2281320"/>
            <a:ext cx="9793440" cy="4188240"/>
          </a:xfrm>
          <a:prstGeom prst="rect">
            <a:avLst/>
          </a:prstGeom>
          <a:noFill/>
          <a:ln>
            <a:noFill/>
          </a:ln>
        </p:spPr>
        <p:txBody>
          <a:bodyPr>
            <a:normAutofit fontScale="94000"/>
          </a:bodyPr>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Address ranges allocated as private, therefore not permissible onto the general internet.</a:t>
            </a:r>
            <a:endParaRPr b="0" lang="en-US" sz="2400" spc="-1" strike="noStrike">
              <a:solidFill>
                <a:srgbClr val="000000"/>
              </a:solidFill>
              <a:latin typeface="Calibri"/>
            </a:endParaRPr>
          </a:p>
          <a:p>
            <a:endParaRPr b="0" lang="en-US" sz="2400" spc="-1" strike="noStrike">
              <a:solidFill>
                <a:srgbClr val="000000"/>
              </a:solidFill>
              <a:latin typeface="Calibri"/>
            </a:endParaRPr>
          </a:p>
          <a:p>
            <a:endParaRPr b="0" lang="en-US" sz="2400" spc="-1" strike="noStrike">
              <a:solidFill>
                <a:srgbClr val="000000"/>
              </a:solidFill>
              <a:latin typeface="Calibri"/>
            </a:endParaRPr>
          </a:p>
          <a:p>
            <a:endParaRPr b="0" lang="en-US" sz="2400" spc="-1" strike="noStrike">
              <a:solidFill>
                <a:srgbClr val="000000"/>
              </a:solidFill>
              <a:latin typeface="Calibri"/>
            </a:endParaRPr>
          </a:p>
          <a:p>
            <a:endParaRPr b="0" lang="en-US" sz="2400" spc="-1" strike="noStrike">
              <a:solidFill>
                <a:srgbClr val="000000"/>
              </a:solidFill>
              <a:latin typeface="Calibri"/>
            </a:endParaRPr>
          </a:p>
          <a:p>
            <a:endParaRPr b="0" lang="en-US" sz="2400" spc="-1" strike="noStrike">
              <a:solidFill>
                <a:srgbClr val="000000"/>
              </a:solidFill>
              <a:latin typeface="Calibri"/>
            </a:endParaRPr>
          </a:p>
          <a:p>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So, an organisation can have one outward facing IP address and up to 16M hosts inside </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This is done using network address translation (explained later)</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graphicFrame>
        <p:nvGraphicFramePr>
          <p:cNvPr id="244" name="Table 3"/>
          <p:cNvGraphicFramePr/>
          <p:nvPr/>
        </p:nvGraphicFramePr>
        <p:xfrm>
          <a:off x="1699920" y="3198600"/>
          <a:ext cx="6075360" cy="1482840"/>
        </p:xfrm>
        <a:graphic>
          <a:graphicData uri="http://schemas.openxmlformats.org/drawingml/2006/table">
            <a:tbl>
              <a:tblPr/>
              <a:tblGrid>
                <a:gridCol w="3713040"/>
                <a:gridCol w="2362320"/>
              </a:tblGrid>
              <a:tr h="370800">
                <a:tc>
                  <a:txBody>
                    <a:bodyPr>
                      <a:noAutofit/>
                    </a:bodyPr>
                    <a:p>
                      <a:pPr>
                        <a:lnSpc>
                          <a:spcPct val="100000"/>
                        </a:lnSpc>
                      </a:pPr>
                      <a:r>
                        <a:rPr b="0" lang="en-GB" sz="1800" spc="-1" strike="noStrike">
                          <a:solidFill>
                            <a:srgbClr val="000000"/>
                          </a:solidFill>
                          <a:latin typeface="Calibri"/>
                        </a:rPr>
                        <a:t>Address range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Number of hosts</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10.0.0.0 – 10.255.255.255</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16M</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172.16.0.0 – 172.31.255.255</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1M</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192.168.0.0 – 192.168.255.255</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64K</a:t>
                      </a:r>
                      <a:endParaRPr b="0" lang="en-GB" sz="1800" spc="-1" strike="noStrike">
                        <a:latin typeface="Arial"/>
                      </a:endParaRPr>
                    </a:p>
                  </a:txBody>
                  <a:tcPr marL="91440" marR="91440">
                    <a:noFill/>
                  </a:tcPr>
                </a:tc>
              </a:tr>
            </a:tbl>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Setting IP addresses</a:t>
            </a:r>
            <a:endParaRPr b="0" lang="en-US" sz="4400" spc="-1" strike="noStrike">
              <a:solidFill>
                <a:srgbClr val="000000"/>
              </a:solidFill>
              <a:latin typeface="Calibri"/>
            </a:endParaRPr>
          </a:p>
        </p:txBody>
      </p:sp>
      <p:sp>
        <p:nvSpPr>
          <p:cNvPr id="246" name="TextShape 2"/>
          <p:cNvSpPr txBox="1"/>
          <p:nvPr/>
        </p:nvSpPr>
        <p:spPr>
          <a:xfrm>
            <a:off x="680400" y="2281320"/>
            <a:ext cx="9793440" cy="4188240"/>
          </a:xfrm>
          <a:prstGeom prst="rect">
            <a:avLst/>
          </a:prstGeom>
          <a:noFill/>
          <a:ln>
            <a:noFill/>
          </a:ln>
        </p:spPr>
        <p:txBody>
          <a:bodyPr>
            <a:normAutofit/>
          </a:bodyPr>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Assume a small system with 192.168.1.n addresses</a:t>
            </a:r>
            <a:br/>
            <a:br/>
            <a:br/>
            <a:br/>
            <a:br/>
            <a:br/>
            <a:br/>
            <a:r>
              <a:rPr b="0" lang="en-US" sz="2400" spc="-1" strike="noStrike">
                <a:solidFill>
                  <a:srgbClr val="000000"/>
                </a:solidFill>
                <a:latin typeface="Calibri"/>
              </a:rPr>
              <a:t> </a:t>
            </a:r>
            <a:endParaRPr b="0" lang="en-US" sz="2400" spc="-1" strike="noStrike">
              <a:solidFill>
                <a:srgbClr val="000000"/>
              </a:solidFill>
              <a:latin typeface="Calibri"/>
            </a:endParaRPr>
          </a:p>
          <a:p>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Static addresses are set on the device</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Dynamic addresses are leased by a DHCP server</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graphicFrame>
        <p:nvGraphicFramePr>
          <p:cNvPr id="247" name="Table 3"/>
          <p:cNvGraphicFramePr/>
          <p:nvPr/>
        </p:nvGraphicFramePr>
        <p:xfrm>
          <a:off x="1437120" y="2892240"/>
          <a:ext cx="5101920" cy="1854000"/>
        </p:xfrm>
        <a:graphic>
          <a:graphicData uri="http://schemas.openxmlformats.org/drawingml/2006/table">
            <a:tbl>
              <a:tblPr/>
              <a:tblGrid>
                <a:gridCol w="2244960"/>
                <a:gridCol w="1428480"/>
                <a:gridCol w="1428480"/>
              </a:tblGrid>
              <a:tr h="370800">
                <a:tc>
                  <a:txBody>
                    <a:bodyPr>
                      <a:noAutofit/>
                    </a:bodyPr>
                    <a:p>
                      <a:pPr>
                        <a:lnSpc>
                          <a:spcPct val="100000"/>
                        </a:lnSpc>
                      </a:pPr>
                      <a:r>
                        <a:rPr b="0" lang="en-GB" sz="1800" spc="-1" strike="noStrike">
                          <a:solidFill>
                            <a:srgbClr val="000000"/>
                          </a:solidFill>
                          <a:latin typeface="Calibri"/>
                        </a:rPr>
                        <a:t>IP address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Host</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Type</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192.168.1.1</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Router</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Static</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192.168.1.10</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Server</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Static</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192.168.1.20</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Printer</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Static</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192.168.1.100 - 200</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Desktops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Dynamic</a:t>
                      </a:r>
                      <a:endParaRPr b="0" lang="en-GB" sz="1800" spc="-1" strike="noStrike">
                        <a:latin typeface="Arial"/>
                      </a:endParaRPr>
                    </a:p>
                  </a:txBody>
                  <a:tcPr marL="91440" marR="91440">
                    <a:noFill/>
                  </a:tcPr>
                </a:tc>
              </a:tr>
            </a:tbl>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DHCP Dynamic Host Configuration Protocol</a:t>
            </a:r>
            <a:endParaRPr b="0" lang="en-US" sz="4400" spc="-1" strike="noStrike">
              <a:solidFill>
                <a:srgbClr val="000000"/>
              </a:solidFill>
              <a:latin typeface="Calibri"/>
            </a:endParaRPr>
          </a:p>
        </p:txBody>
      </p:sp>
      <p:sp>
        <p:nvSpPr>
          <p:cNvPr id="249" name="TextShape 2"/>
          <p:cNvSpPr txBox="1"/>
          <p:nvPr/>
        </p:nvSpPr>
        <p:spPr>
          <a:xfrm>
            <a:off x="680400" y="2281320"/>
            <a:ext cx="9793440" cy="4188240"/>
          </a:xfrm>
          <a:prstGeom prst="rect">
            <a:avLst/>
          </a:prstGeom>
          <a:noFill/>
          <a:ln>
            <a:noFill/>
          </a:ln>
        </p:spPr>
        <p:txBody>
          <a:bodyPr>
            <a:normAutofit/>
          </a:bodyPr>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Host sends a discovery request (255.255.255.255) for a DHCP server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Server responds with a lease offer of an IP address, gateway address, duration and DNS server address (see later for DNS)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Host responds with a request to accept the offered lease</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Server acknowledges the request</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Host configures its network interface with the agreed parameters </a:t>
            </a:r>
            <a:endParaRPr b="0" lang="en-US" sz="2400" spc="-1" strike="noStrike">
              <a:solidFill>
                <a:srgbClr val="000000"/>
              </a:solidFill>
              <a:latin typeface="Calibri"/>
            </a:endParaRPr>
          </a:p>
          <a:p>
            <a:endParaRPr b="0" lang="en-US" sz="2400" spc="-1" strike="noStrike">
              <a:solidFill>
                <a:srgbClr val="000000"/>
              </a:solidFill>
              <a:latin typeface="Calibri"/>
            </a:endParaRPr>
          </a:p>
        </p:txBody>
      </p:sp>
      <p:pic>
        <p:nvPicPr>
          <p:cNvPr id="250" name="Picture 9" descr=""/>
          <p:cNvPicPr/>
          <p:nvPr/>
        </p:nvPicPr>
        <p:blipFill>
          <a:blip r:embed="rId1"/>
          <a:stretch/>
        </p:blipFill>
        <p:spPr>
          <a:xfrm>
            <a:off x="1100520" y="1058040"/>
            <a:ext cx="8287200" cy="828936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DHCP Windows Configuration</a:t>
            </a:r>
            <a:endParaRPr b="0" lang="en-US" sz="4400" spc="-1" strike="noStrike">
              <a:solidFill>
                <a:srgbClr val="000000"/>
              </a:solidFill>
              <a:latin typeface="Calibri"/>
            </a:endParaRPr>
          </a:p>
        </p:txBody>
      </p:sp>
      <p:sp>
        <p:nvSpPr>
          <p:cNvPr id="252" name="TextShape 2"/>
          <p:cNvSpPr txBox="1"/>
          <p:nvPr/>
        </p:nvSpPr>
        <p:spPr>
          <a:xfrm>
            <a:off x="680400" y="2281320"/>
            <a:ext cx="9793440" cy="4188240"/>
          </a:xfrm>
          <a:prstGeom prst="rect">
            <a:avLst/>
          </a:prstGeom>
          <a:noFill/>
          <a:ln>
            <a:noFill/>
          </a:ln>
        </p:spPr>
        <p:txBody>
          <a:bodyPr>
            <a:normAutofit/>
          </a:bodyPr>
          <a:p>
            <a:pPr marL="457200">
              <a:lnSpc>
                <a:spcPct val="90000"/>
              </a:lnSpc>
              <a:spcBef>
                <a:spcPts val="499"/>
              </a:spcBef>
            </a:pPr>
            <a:r>
              <a:rPr b="0" lang="en-US" sz="2400" spc="-1" strike="noStrike">
                <a:solidFill>
                  <a:srgbClr val="000000"/>
                </a:solidFill>
                <a:latin typeface="Calibri"/>
              </a:rPr>
              <a:t>Static</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Dynamic</a:t>
            </a:r>
            <a:endParaRPr b="0" lang="en-US" sz="2400" spc="-1" strike="noStrike">
              <a:solidFill>
                <a:srgbClr val="000000"/>
              </a:solidFill>
              <a:latin typeface="Calibri"/>
            </a:endParaRPr>
          </a:p>
        </p:txBody>
      </p:sp>
      <p:pic>
        <p:nvPicPr>
          <p:cNvPr id="253" name="Picture 4" descr=""/>
          <p:cNvPicPr/>
          <p:nvPr/>
        </p:nvPicPr>
        <p:blipFill>
          <a:blip r:embed="rId1"/>
          <a:stretch/>
        </p:blipFill>
        <p:spPr>
          <a:xfrm>
            <a:off x="1232280" y="2693160"/>
            <a:ext cx="3201840" cy="3574800"/>
          </a:xfrm>
          <a:prstGeom prst="rect">
            <a:avLst/>
          </a:prstGeom>
          <a:ln>
            <a:noFill/>
          </a:ln>
        </p:spPr>
      </p:pic>
      <p:pic>
        <p:nvPicPr>
          <p:cNvPr id="254" name="Picture 6" descr=""/>
          <p:cNvPicPr/>
          <p:nvPr/>
        </p:nvPicPr>
        <p:blipFill>
          <a:blip r:embed="rId2"/>
          <a:stretch/>
        </p:blipFill>
        <p:spPr>
          <a:xfrm>
            <a:off x="6284520" y="2693160"/>
            <a:ext cx="3217320" cy="35748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Recap</a:t>
            </a:r>
            <a:endParaRPr b="0" lang="en-US" sz="4400" spc="-1" strike="noStrike">
              <a:solidFill>
                <a:srgbClr val="000000"/>
              </a:solidFill>
              <a:latin typeface="Calibri"/>
            </a:endParaRPr>
          </a:p>
        </p:txBody>
      </p:sp>
      <p:sp>
        <p:nvSpPr>
          <p:cNvPr id="256"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Hosts have MAC and IP addresses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They can communicate in the same network using switches and MAC addressing</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To communicate between networks they use routers and IP addresses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Private IP addresses allow duplicate usage in different organisations, but are not allowed on the internet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IP addresses can be manually configured or obtained by DHCP</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Internet connection</a:t>
            </a:r>
            <a:endParaRPr b="0" lang="en-US" sz="4400" spc="-1" strike="noStrike">
              <a:solidFill>
                <a:srgbClr val="000000"/>
              </a:solidFill>
              <a:latin typeface="Calibri"/>
            </a:endParaRPr>
          </a:p>
        </p:txBody>
      </p:sp>
      <p:pic>
        <p:nvPicPr>
          <p:cNvPr id="258" name="Picture 7" descr=""/>
          <p:cNvPicPr/>
          <p:nvPr/>
        </p:nvPicPr>
        <p:blipFill>
          <a:blip r:embed="rId1"/>
          <a:stretch/>
        </p:blipFill>
        <p:spPr>
          <a:xfrm>
            <a:off x="3639960" y="1825560"/>
            <a:ext cx="4935240" cy="4935240"/>
          </a:xfrm>
          <a:prstGeom prst="rect">
            <a:avLst/>
          </a:prstGeom>
          <a:ln>
            <a:noFill/>
          </a:ln>
        </p:spPr>
      </p:pic>
      <p:sp>
        <p:nvSpPr>
          <p:cNvPr id="259" name="CustomShape 2"/>
          <p:cNvSpPr/>
          <p:nvPr/>
        </p:nvSpPr>
        <p:spPr>
          <a:xfrm>
            <a:off x="680400" y="2336760"/>
            <a:ext cx="9613440" cy="3598920"/>
          </a:xfrm>
          <a:prstGeom prst="rect">
            <a:avLst/>
          </a:prstGeom>
          <a:noFill/>
          <a:ln>
            <a:noFill/>
          </a:ln>
        </p:spPr>
        <p:style>
          <a:lnRef idx="0"/>
          <a:fillRef idx="0"/>
          <a:effectRef idx="0"/>
          <a:fontRef idx="minor"/>
        </p:style>
      </p:sp>
      <p:sp>
        <p:nvSpPr>
          <p:cNvPr id="260" name="CustomShape 3"/>
          <p:cNvSpPr/>
          <p:nvPr/>
        </p:nvSpPr>
        <p:spPr>
          <a:xfrm>
            <a:off x="465120" y="2236320"/>
            <a:ext cx="6095520" cy="3747960"/>
          </a:xfrm>
          <a:prstGeom prst="rect">
            <a:avLst/>
          </a:prstGeom>
          <a:noFill/>
          <a:ln>
            <a:noFill/>
          </a:ln>
        </p:spPr>
        <p:style>
          <a:lnRef idx="0"/>
          <a:fillRef idx="0"/>
          <a:effectRef idx="0"/>
          <a:fontRef idx="minor"/>
        </p:style>
        <p:txBody>
          <a:bodyPr lIns="90000" rIns="90000" tIns="45000" bIns="45000">
            <a:spAutoFit/>
          </a:bodyPr>
          <a:p>
            <a:pPr marL="343080" indent="-342720">
              <a:lnSpc>
                <a:spcPct val="100000"/>
              </a:lnSpc>
              <a:buClr>
                <a:srgbClr val="000000"/>
              </a:buClr>
              <a:buFont typeface="Arial"/>
              <a:buChar char="•"/>
            </a:pPr>
            <a:r>
              <a:rPr b="0" lang="en-GB" sz="2400" spc="-1" strike="noStrike">
                <a:solidFill>
                  <a:srgbClr val="000000"/>
                </a:solidFill>
                <a:latin typeface="Calibri"/>
              </a:rPr>
              <a:t>Connection to the ISP </a:t>
            </a:r>
            <a:endParaRPr b="0" lang="en-GB" sz="2400" spc="-1" strike="noStrike">
              <a:latin typeface="Arial"/>
            </a:endParaRPr>
          </a:p>
          <a:p>
            <a:pPr lvl="1" marL="800280" indent="-342720">
              <a:lnSpc>
                <a:spcPct val="100000"/>
              </a:lnSpc>
              <a:buClr>
                <a:srgbClr val="000000"/>
              </a:buClr>
              <a:buFont typeface="Arial"/>
              <a:buChar char="•"/>
            </a:pPr>
            <a:r>
              <a:rPr b="0" lang="en-GB" sz="2400" spc="-1" strike="noStrike">
                <a:solidFill>
                  <a:srgbClr val="000000"/>
                </a:solidFill>
                <a:latin typeface="Calibri"/>
              </a:rPr>
              <a:t>ADSL</a:t>
            </a:r>
            <a:endParaRPr b="0" lang="en-GB" sz="2400" spc="-1" strike="noStrike">
              <a:latin typeface="Arial"/>
            </a:endParaRPr>
          </a:p>
          <a:p>
            <a:pPr lvl="1" marL="800280" indent="-342720">
              <a:lnSpc>
                <a:spcPct val="100000"/>
              </a:lnSpc>
              <a:buClr>
                <a:srgbClr val="000000"/>
              </a:buClr>
              <a:buFont typeface="Arial"/>
              <a:buChar char="•"/>
            </a:pPr>
            <a:r>
              <a:rPr b="0" lang="en-GB" sz="2400" spc="-1" strike="noStrike">
                <a:solidFill>
                  <a:srgbClr val="000000"/>
                </a:solidFill>
                <a:latin typeface="Calibri"/>
              </a:rPr>
              <a:t>Cable</a:t>
            </a:r>
            <a:endParaRPr b="0" lang="en-GB" sz="2400" spc="-1" strike="noStrike">
              <a:latin typeface="Arial"/>
            </a:endParaRPr>
          </a:p>
          <a:p>
            <a:pPr lvl="1" marL="800280" indent="-342720">
              <a:lnSpc>
                <a:spcPct val="100000"/>
              </a:lnSpc>
              <a:buClr>
                <a:srgbClr val="000000"/>
              </a:buClr>
              <a:buFont typeface="Arial"/>
              <a:buChar char="•"/>
            </a:pPr>
            <a:r>
              <a:rPr b="0" lang="en-GB" sz="2400" spc="-1" strike="noStrike">
                <a:solidFill>
                  <a:srgbClr val="000000"/>
                </a:solidFill>
                <a:latin typeface="Calibri"/>
              </a:rPr>
              <a:t>Satellite</a:t>
            </a:r>
            <a:endParaRPr b="0" lang="en-GB" sz="2400" spc="-1" strike="noStrike">
              <a:latin typeface="Arial"/>
            </a:endParaRPr>
          </a:p>
          <a:p>
            <a:pPr lvl="1" marL="800280" indent="-342720">
              <a:lnSpc>
                <a:spcPct val="100000"/>
              </a:lnSpc>
              <a:buClr>
                <a:srgbClr val="000000"/>
              </a:buClr>
              <a:buFont typeface="Arial"/>
              <a:buChar char="•"/>
            </a:pPr>
            <a:r>
              <a:rPr b="0" lang="en-GB" sz="2400" spc="-1" strike="noStrike">
                <a:solidFill>
                  <a:srgbClr val="000000"/>
                </a:solidFill>
                <a:latin typeface="Calibri"/>
              </a:rPr>
              <a:t>Cellular</a:t>
            </a:r>
            <a:endParaRPr b="0" lang="en-GB" sz="2400" spc="-1" strike="noStrike">
              <a:latin typeface="Arial"/>
            </a:endParaRPr>
          </a:p>
          <a:p>
            <a:pPr lvl="1" marL="800280" indent="-342720">
              <a:lnSpc>
                <a:spcPct val="100000"/>
              </a:lnSpc>
              <a:buClr>
                <a:srgbClr val="000000"/>
              </a:buClr>
              <a:buFont typeface="Arial"/>
              <a:buChar char="•"/>
            </a:pPr>
            <a:r>
              <a:rPr b="0" lang="en-GB" sz="2400" spc="-1" strike="noStrike">
                <a:solidFill>
                  <a:srgbClr val="000000"/>
                </a:solidFill>
                <a:latin typeface="Calibri"/>
              </a:rPr>
              <a:t>Leased line</a:t>
            </a:r>
            <a:endParaRPr b="0" lang="en-GB" sz="2400" spc="-1" strike="noStrike">
              <a:latin typeface="Arial"/>
            </a:endParaRPr>
          </a:p>
          <a:p>
            <a:pPr>
              <a:lnSpc>
                <a:spcPct val="100000"/>
              </a:lnSpc>
            </a:pPr>
            <a:endParaRPr b="0" lang="en-GB" sz="2400" spc="-1" strike="noStrike">
              <a:latin typeface="Arial"/>
            </a:endParaRPr>
          </a:p>
          <a:p>
            <a:pPr marL="343080" indent="-342720">
              <a:lnSpc>
                <a:spcPct val="100000"/>
              </a:lnSpc>
              <a:buClr>
                <a:srgbClr val="000000"/>
              </a:buClr>
              <a:buFont typeface="Arial"/>
              <a:buChar char="•"/>
            </a:pPr>
            <a:r>
              <a:rPr b="0" lang="en-GB" sz="2400" spc="-1" strike="noStrike">
                <a:solidFill>
                  <a:srgbClr val="000000"/>
                </a:solidFill>
                <a:latin typeface="Calibri"/>
              </a:rPr>
              <a:t>ISP supplies:</a:t>
            </a:r>
            <a:endParaRPr b="0" lang="en-GB" sz="2400" spc="-1" strike="noStrike">
              <a:latin typeface="Arial"/>
            </a:endParaRPr>
          </a:p>
          <a:p>
            <a:pPr lvl="1" marL="800280" indent="-342720">
              <a:lnSpc>
                <a:spcPct val="100000"/>
              </a:lnSpc>
              <a:buClr>
                <a:srgbClr val="000000"/>
              </a:buClr>
              <a:buFont typeface="Arial"/>
              <a:buChar char="•"/>
            </a:pPr>
            <a:r>
              <a:rPr b="0" lang="en-GB" sz="2400" spc="-1" strike="noStrike">
                <a:solidFill>
                  <a:srgbClr val="000000"/>
                </a:solidFill>
                <a:latin typeface="Calibri"/>
              </a:rPr>
              <a:t>IP address via DHCP</a:t>
            </a:r>
            <a:endParaRPr b="0" lang="en-GB" sz="2400" spc="-1" strike="noStrike">
              <a:latin typeface="Arial"/>
            </a:endParaRPr>
          </a:p>
          <a:p>
            <a:pPr lvl="1" marL="800280" indent="-342720">
              <a:lnSpc>
                <a:spcPct val="100000"/>
              </a:lnSpc>
              <a:buClr>
                <a:srgbClr val="000000"/>
              </a:buClr>
              <a:buFont typeface="Arial"/>
              <a:buChar char="•"/>
            </a:pPr>
            <a:r>
              <a:rPr b="0" lang="en-GB" sz="2400" spc="-1" strike="noStrike">
                <a:solidFill>
                  <a:srgbClr val="000000"/>
                </a:solidFill>
                <a:latin typeface="Calibri"/>
              </a:rPr>
              <a:t>DNS address</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ISP IP addresses</a:t>
            </a:r>
            <a:endParaRPr b="0" lang="en-US" sz="4400" spc="-1" strike="noStrike">
              <a:solidFill>
                <a:srgbClr val="000000"/>
              </a:solidFill>
              <a:latin typeface="Calibri"/>
            </a:endParaRPr>
          </a:p>
        </p:txBody>
      </p:sp>
      <p:sp>
        <p:nvSpPr>
          <p:cNvPr id="262"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An ISP will allocate an IP address from a range it owns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These IP addresses are unique on the internet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Gloucester College IP address is 212.219.57.69</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All internet traffic to and from Gloucester College is via the IP address 212.219.57.69</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Internal IP addresses at the college will be from the private IP addresses ranges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How does traffic for a private IP address get to the right host?</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Network and port address translation </a:t>
            </a:r>
            <a:br/>
            <a:r>
              <a:rPr b="1" lang="en-US" sz="4400" spc="-1" strike="noStrike">
                <a:solidFill>
                  <a:srgbClr val="2e75b6"/>
                </a:solidFill>
                <a:latin typeface="Calibri"/>
              </a:rPr>
              <a:t>(NAT and PAT)</a:t>
            </a:r>
            <a:endParaRPr b="0" lang="en-US" sz="4400" spc="-1" strike="noStrike">
              <a:solidFill>
                <a:srgbClr val="000000"/>
              </a:solidFill>
              <a:latin typeface="Calibri"/>
            </a:endParaRPr>
          </a:p>
        </p:txBody>
      </p:sp>
      <p:sp>
        <p:nvSpPr>
          <p:cNvPr id="264"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Implemented in the router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Allows many hosts on the internal network to connect via one public IP address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Allows many applications on one host to communicate with many services in the cloud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Uses IP and port numbers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Ports</a:t>
            </a:r>
            <a:endParaRPr b="0" lang="en-US" sz="4400" spc="-1" strike="noStrike">
              <a:solidFill>
                <a:srgbClr val="000000"/>
              </a:solidFill>
              <a:latin typeface="Calibri"/>
            </a:endParaRPr>
          </a:p>
        </p:txBody>
      </p:sp>
      <p:sp>
        <p:nvSpPr>
          <p:cNvPr id="266"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An IP address and a port address make up a socket</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Eg 212.219.57.69:80 (Gloucester college HTTP port)</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An application, service or process uses the socket to send and receive data via the network – OSI Layer 4 Transport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operating system </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transmits the data from all application ports on to the network</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directs received packets to the matching IP address and port number </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No Connection</a:t>
            </a:r>
            <a:endParaRPr b="0" lang="en-US" sz="4400" spc="-1" strike="noStrike">
              <a:solidFill>
                <a:srgbClr val="000000"/>
              </a:solidFill>
              <a:latin typeface="Calibri"/>
            </a:endParaRPr>
          </a:p>
        </p:txBody>
      </p:sp>
      <p:sp>
        <p:nvSpPr>
          <p:cNvPr id="140"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Single user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No connection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Very secure</a:t>
            </a:r>
            <a:endParaRPr b="0" lang="en-US" sz="2800" spc="-1" strike="noStrike">
              <a:solidFill>
                <a:srgbClr val="000000"/>
              </a:solidFill>
              <a:latin typeface="Calibri"/>
            </a:endParaRPr>
          </a:p>
        </p:txBody>
      </p:sp>
      <p:pic>
        <p:nvPicPr>
          <p:cNvPr id="141" name="Picture 10" descr=""/>
          <p:cNvPicPr/>
          <p:nvPr/>
        </p:nvPicPr>
        <p:blipFill>
          <a:blip r:embed="rId1"/>
          <a:stretch/>
        </p:blipFill>
        <p:spPr>
          <a:xfrm>
            <a:off x="6642720" y="2682000"/>
            <a:ext cx="3826080" cy="316260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Port allocation</a:t>
            </a:r>
            <a:endParaRPr b="0" lang="en-US" sz="4400" spc="-1" strike="noStrike">
              <a:solidFill>
                <a:srgbClr val="000000"/>
              </a:solidFill>
              <a:latin typeface="Calibri"/>
            </a:endParaRPr>
          </a:p>
        </p:txBody>
      </p:sp>
      <p:sp>
        <p:nvSpPr>
          <p:cNvPr id="268"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Well known ports 0-1023</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Examples</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21 FTP</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25 SMTP</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80 HTTP</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110 POP3</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443 HTTPS</a:t>
            </a:r>
            <a:endParaRPr b="0" lang="en-US" sz="2000" spc="-1" strike="noStrike">
              <a:solidFill>
                <a:srgbClr val="000000"/>
              </a:solidFill>
              <a:latin typeface="Calibri"/>
            </a:endParaRPr>
          </a:p>
          <a:p>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Registered ports 1024-49151</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Dynamic ports 49152-65535</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Packets with IP addresses and port numbers</a:t>
            </a:r>
            <a:endParaRPr b="0" lang="en-US" sz="4400" spc="-1" strike="noStrike">
              <a:solidFill>
                <a:srgbClr val="000000"/>
              </a:solidFill>
              <a:latin typeface="Calibri"/>
            </a:endParaRPr>
          </a:p>
        </p:txBody>
      </p:sp>
      <p:graphicFrame>
        <p:nvGraphicFramePr>
          <p:cNvPr id="270" name="Table 2"/>
          <p:cNvGraphicFramePr/>
          <p:nvPr/>
        </p:nvGraphicFramePr>
        <p:xfrm>
          <a:off x="997560" y="2147400"/>
          <a:ext cx="9296280" cy="2576520"/>
        </p:xfrm>
        <a:graphic>
          <a:graphicData uri="http://schemas.openxmlformats.org/drawingml/2006/table">
            <a:tbl>
              <a:tblPr/>
              <a:tblGrid>
                <a:gridCol w="1335960"/>
                <a:gridCol w="1326600"/>
                <a:gridCol w="1521000"/>
                <a:gridCol w="1132200"/>
                <a:gridCol w="1326600"/>
                <a:gridCol w="1326600"/>
                <a:gridCol w="1327320"/>
              </a:tblGrid>
              <a:tr h="918360">
                <a:tc>
                  <a:txBody>
                    <a:bodyPr>
                      <a:noAutofit/>
                    </a:bodyPr>
                    <a:p>
                      <a:pPr>
                        <a:lnSpc>
                          <a:spcPct val="100000"/>
                        </a:lnSpc>
                      </a:pPr>
                      <a:r>
                        <a:rPr b="0" lang="en-GB" sz="1800" spc="-1" strike="noStrike">
                          <a:solidFill>
                            <a:srgbClr val="000000"/>
                          </a:solidFill>
                          <a:latin typeface="Calibri"/>
                        </a:rPr>
                        <a:t>Preamble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Start of frame delimiter</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Destination</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Source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Length</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Data</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CRC</a:t>
                      </a:r>
                      <a:endParaRPr b="0" lang="en-GB" sz="1800" spc="-1" strike="noStrike">
                        <a:latin typeface="Arial"/>
                      </a:endParaRPr>
                    </a:p>
                  </a:txBody>
                  <a:tcPr marL="91440" marR="91440">
                    <a:noFill/>
                  </a:tcPr>
                </a:tc>
              </a:tr>
              <a:tr h="642600">
                <a:tc gridSpan="2">
                  <a:txBody>
                    <a:bodyPr>
                      <a:noAutofit/>
                    </a:bodyPr>
                    <a:p>
                      <a:pPr>
                        <a:lnSpc>
                          <a:spcPct val="100000"/>
                        </a:lnSpc>
                      </a:pPr>
                      <a:r>
                        <a:rPr b="0" lang="en-GB" sz="1800" spc="-1" strike="noStrike">
                          <a:solidFill>
                            <a:srgbClr val="000000"/>
                          </a:solidFill>
                          <a:latin typeface="Calibri"/>
                        </a:rPr>
                        <a:t>Timing</a:t>
                      </a:r>
                      <a:endParaRPr b="0" lang="en-GB" sz="1800" spc="-1" strike="noStrike">
                        <a:latin typeface="Arial"/>
                      </a:endParaRPr>
                    </a:p>
                  </a:txBody>
                  <a:tcPr marL="91440" marR="91440">
                    <a:noFill/>
                  </a:tcPr>
                </a:tc>
                <a:tc hMerge="1">
                  <a:tcPr marL="90000" marR="90000">
                    <a:solidFill>
                      <a:srgbClr val="729fcf"/>
                    </a:solidFill>
                  </a:tcPr>
                </a:tc>
                <a:tc gridSpan="2">
                  <a:txBody>
                    <a:bodyPr>
                      <a:noAutofit/>
                    </a:bodyPr>
                    <a:p>
                      <a:pPr>
                        <a:lnSpc>
                          <a:spcPct val="100000"/>
                        </a:lnSpc>
                      </a:pPr>
                      <a:r>
                        <a:rPr b="0" lang="en-GB" sz="1800" spc="-1" strike="noStrike">
                          <a:solidFill>
                            <a:srgbClr val="000000"/>
                          </a:solidFill>
                          <a:latin typeface="Calibri"/>
                        </a:rPr>
                        <a:t>MAC Addressing</a:t>
                      </a:r>
                      <a:endParaRPr b="0" lang="en-GB" sz="1800" spc="-1" strike="noStrike">
                        <a:latin typeface="Arial"/>
                      </a:endParaRPr>
                    </a:p>
                  </a:txBody>
                  <a:tcPr marL="91440" marR="91440">
                    <a:noFill/>
                  </a:tcPr>
                </a:tc>
                <a:tc hMerge="1">
                  <a:tcPr marL="90000" marR="90000">
                    <a:solidFill>
                      <a:srgbClr val="729fcf"/>
                    </a:solidFill>
                  </a:tcPr>
                </a:tc>
                <a:tc>
                  <a:txBody>
                    <a:bodyPr>
                      <a:noAutofit/>
                    </a:bodyPr>
                    <a:p>
                      <a:pPr>
                        <a:lnSpc>
                          <a:spcPct val="100000"/>
                        </a:lnSpc>
                      </a:pPr>
                      <a:r>
                        <a:rPr b="0" lang="en-GB" sz="1800" spc="-1" strike="noStrike">
                          <a:solidFill>
                            <a:srgbClr val="000000"/>
                          </a:solidFill>
                          <a:latin typeface="Calibri"/>
                        </a:rPr>
                        <a:t>Amount of data</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Payload</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Checksum</a:t>
                      </a:r>
                      <a:endParaRPr b="0" lang="en-GB" sz="1800" spc="-1" strike="noStrike">
                        <a:latin typeface="Arial"/>
                      </a:endParaRPr>
                    </a:p>
                  </a:txBody>
                  <a:tcPr marL="91440" marR="91440">
                    <a:noFill/>
                  </a:tcPr>
                </a:tc>
              </a:tr>
              <a:tr h="642600">
                <a:tc>
                  <a:txBody>
                    <a:bodyPr>
                      <a:noAutofit/>
                    </a:bodyPr>
                    <a:p>
                      <a:pPr>
                        <a:lnSpc>
                          <a:spcPct val="100000"/>
                        </a:lnSpc>
                      </a:pPr>
                      <a:r>
                        <a:rPr b="0" lang="en-GB" sz="1800" spc="-1" strike="noStrike">
                          <a:solidFill>
                            <a:srgbClr val="000000"/>
                          </a:solidFill>
                          <a:latin typeface="Calibri"/>
                        </a:rPr>
                        <a:t>7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 byte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6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6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2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46-1500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4 bytes</a:t>
                      </a:r>
                      <a:endParaRPr b="0" lang="en-GB" sz="1800" spc="-1" strike="noStrike">
                        <a:latin typeface="Arial"/>
                      </a:endParaRPr>
                    </a:p>
                  </a:txBody>
                  <a:tcPr marL="91440" marR="91440">
                    <a:noFill/>
                  </a:tcPr>
                </a:tc>
              </a:tr>
              <a:tr h="372960">
                <a:tc gridSpan="7">
                  <a:txBody>
                    <a:bodyPr>
                      <a:noAutofit/>
                    </a:bodyPr>
                    <a:p>
                      <a:pPr>
                        <a:lnSpc>
                          <a:spcPct val="100000"/>
                        </a:lnSpc>
                      </a:pPr>
                      <a:r>
                        <a:rPr b="0" lang="en-GB" sz="1800" spc="-1" strike="noStrike">
                          <a:solidFill>
                            <a:srgbClr val="000000"/>
                          </a:solidFill>
                          <a:latin typeface="Calibri"/>
                        </a:rPr>
                        <a:t>PACKET</a:t>
                      </a:r>
                      <a:endParaRPr b="0" lang="en-GB" sz="1800" spc="-1" strike="noStrike">
                        <a:latin typeface="Arial"/>
                      </a:endParaRPr>
                    </a:p>
                  </a:txBody>
                  <a:tcPr marL="91440" marR="91440">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bl>
          </a:graphicData>
        </a:graphic>
      </p:graphicFrame>
      <p:graphicFrame>
        <p:nvGraphicFramePr>
          <p:cNvPr id="271" name="Table 3"/>
          <p:cNvGraphicFramePr/>
          <p:nvPr/>
        </p:nvGraphicFramePr>
        <p:xfrm>
          <a:off x="997560" y="5568840"/>
          <a:ext cx="9296280" cy="776160"/>
        </p:xfrm>
        <a:graphic>
          <a:graphicData uri="http://schemas.openxmlformats.org/drawingml/2006/table">
            <a:tbl>
              <a:tblPr/>
              <a:tblGrid>
                <a:gridCol w="2324160"/>
                <a:gridCol w="2324160"/>
                <a:gridCol w="2324160"/>
                <a:gridCol w="2324160"/>
              </a:tblGrid>
              <a:tr h="551880">
                <a:tc>
                  <a:txBody>
                    <a:bodyPr>
                      <a:noAutofit/>
                    </a:bodyPr>
                    <a:p>
                      <a:pPr>
                        <a:lnSpc>
                          <a:spcPct val="100000"/>
                        </a:lnSpc>
                      </a:pPr>
                      <a:r>
                        <a:rPr b="0" lang="en-GB" sz="1800" spc="-1" strike="noStrike">
                          <a:solidFill>
                            <a:srgbClr val="000000"/>
                          </a:solidFill>
                          <a:latin typeface="Calibri"/>
                        </a:rPr>
                        <a:t>Source IP address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Destination IP address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Source port number</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Destination port number</a:t>
                      </a:r>
                      <a:endParaRPr b="0" lang="en-GB" sz="1800" spc="-1" strike="noStrike">
                        <a:latin typeface="Arial"/>
                      </a:endParaRPr>
                    </a:p>
                  </a:txBody>
                  <a:tcPr marL="91440" marR="91440">
                    <a:noFill/>
                  </a:tcPr>
                </a:tc>
              </a:tr>
              <a:tr h="321840">
                <a:tc>
                  <a:txBody>
                    <a:bodyPr>
                      <a:noAutofit/>
                    </a:bodyPr>
                    <a:p>
                      <a:pPr>
                        <a:lnSpc>
                          <a:spcPct val="100000"/>
                        </a:lnSpc>
                      </a:pPr>
                      <a:r>
                        <a:rPr b="0" lang="en-GB" sz="1800" spc="-1" strike="noStrike">
                          <a:solidFill>
                            <a:srgbClr val="000000"/>
                          </a:solidFill>
                          <a:latin typeface="Calibri"/>
                        </a:rPr>
                        <a:t>4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4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2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2 bytes</a:t>
                      </a:r>
                      <a:endParaRPr b="0" lang="en-GB" sz="1800" spc="-1" strike="noStrike">
                        <a:latin typeface="Arial"/>
                      </a:endParaRPr>
                    </a:p>
                  </a:txBody>
                  <a:tcPr marL="91440" marR="91440">
                    <a:noFill/>
                  </a:tcPr>
                </a:tc>
              </a:tr>
            </a:tbl>
          </a:graphicData>
        </a:graphic>
      </p:graphicFrame>
      <p:sp>
        <p:nvSpPr>
          <p:cNvPr id="272" name="CustomShape 4"/>
          <p:cNvSpPr/>
          <p:nvPr/>
        </p:nvSpPr>
        <p:spPr>
          <a:xfrm flipV="1">
            <a:off x="5645880" y="4030560"/>
            <a:ext cx="2098440" cy="1536840"/>
          </a:xfrm>
          <a:custGeom>
            <a:avLst/>
            <a:gdLst/>
            <a:ahLst/>
            <a:rect l="l" t="t" r="r" b="b"/>
            <a:pathLst>
              <a:path w="21600" h="21600">
                <a:moveTo>
                  <a:pt x="0" y="0"/>
                </a:moveTo>
                <a:lnTo>
                  <a:pt x="21600" y="21600"/>
                </a:lnTo>
              </a:path>
            </a:pathLst>
          </a:custGeom>
          <a:noFill/>
          <a:ln w="41400">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Browser request</a:t>
            </a:r>
            <a:endParaRPr b="0" lang="en-US" sz="4400" spc="-1" strike="noStrike">
              <a:solidFill>
                <a:srgbClr val="000000"/>
              </a:solidFill>
              <a:latin typeface="Calibri"/>
            </a:endParaRPr>
          </a:p>
        </p:txBody>
      </p:sp>
      <p:graphicFrame>
        <p:nvGraphicFramePr>
          <p:cNvPr id="274" name="Table 2"/>
          <p:cNvGraphicFramePr/>
          <p:nvPr/>
        </p:nvGraphicFramePr>
        <p:xfrm>
          <a:off x="786960" y="3754800"/>
          <a:ext cx="9613440" cy="741240"/>
        </p:xfrm>
        <a:graphic>
          <a:graphicData uri="http://schemas.openxmlformats.org/drawingml/2006/table">
            <a:tbl>
              <a:tblPr/>
              <a:tblGrid>
                <a:gridCol w="2403360"/>
                <a:gridCol w="2403360"/>
                <a:gridCol w="2403360"/>
                <a:gridCol w="2403360"/>
              </a:tblGrid>
              <a:tr h="370800">
                <a:tc>
                  <a:txBody>
                    <a:bodyPr>
                      <a:noAutofit/>
                    </a:bodyPr>
                    <a:p>
                      <a:pPr>
                        <a:lnSpc>
                          <a:spcPct val="100000"/>
                        </a:lnSpc>
                      </a:pPr>
                      <a:r>
                        <a:rPr b="0" lang="en-GB" sz="1800" spc="-1" strike="noStrike">
                          <a:solidFill>
                            <a:srgbClr val="000000"/>
                          </a:solidFill>
                          <a:latin typeface="Calibri"/>
                        </a:rPr>
                        <a:t>Host</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Router client side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Router ISP side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Cloud service</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S 192.168.1.12:3333</a:t>
                      </a:r>
                      <a:endParaRPr b="0" lang="en-GB" sz="1800" spc="-1" strike="noStrike">
                        <a:latin typeface="Arial"/>
                      </a:endParaRPr>
                    </a:p>
                    <a:p>
                      <a:pPr>
                        <a:lnSpc>
                          <a:spcPct val="100000"/>
                        </a:lnSpc>
                      </a:pPr>
                      <a:r>
                        <a:rPr b="0" lang="en-GB" sz="1800" spc="-1" strike="noStrike">
                          <a:solidFill>
                            <a:srgbClr val="000000"/>
                          </a:solidFill>
                          <a:latin typeface="Calibri"/>
                        </a:rPr>
                        <a:t>D 216.58.218.206:80</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192.168.1.12:3333</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212.219.57.69:7777</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 212.219.57.69:7777</a:t>
                      </a:r>
                      <a:endParaRPr b="0" lang="en-GB" sz="1800" spc="-1" strike="noStrike">
                        <a:latin typeface="Arial"/>
                      </a:endParaRPr>
                    </a:p>
                    <a:p>
                      <a:pPr>
                        <a:lnSpc>
                          <a:spcPct val="100000"/>
                        </a:lnSpc>
                      </a:pPr>
                      <a:r>
                        <a:rPr b="0" lang="en-GB" sz="1800" spc="-1" strike="noStrike">
                          <a:solidFill>
                            <a:srgbClr val="000000"/>
                          </a:solidFill>
                          <a:latin typeface="Calibri"/>
                        </a:rPr>
                        <a:t>D 216.58.218.206:80</a:t>
                      </a:r>
                      <a:endParaRPr b="0" lang="en-GB" sz="1800" spc="-1" strike="noStrike">
                        <a:latin typeface="Arial"/>
                      </a:endParaRPr>
                    </a:p>
                  </a:txBody>
                  <a:tcPr marL="91440" marR="91440">
                    <a:noFill/>
                  </a:tcPr>
                </a:tc>
              </a:tr>
            </a:tbl>
          </a:graphicData>
        </a:graphic>
      </p:graphicFrame>
      <p:pic>
        <p:nvPicPr>
          <p:cNvPr id="275" name="Picture 4" descr=""/>
          <p:cNvPicPr/>
          <p:nvPr/>
        </p:nvPicPr>
        <p:blipFill>
          <a:blip r:embed="rId1"/>
          <a:stretch/>
        </p:blipFill>
        <p:spPr>
          <a:xfrm>
            <a:off x="1177920" y="842400"/>
            <a:ext cx="8618400" cy="8620560"/>
          </a:xfrm>
          <a:prstGeom prst="rect">
            <a:avLst/>
          </a:prstGeom>
          <a:ln>
            <a:noFill/>
          </a:ln>
        </p:spPr>
      </p:pic>
      <p:sp>
        <p:nvSpPr>
          <p:cNvPr id="276" name="CustomShape 3"/>
          <p:cNvSpPr/>
          <p:nvPr/>
        </p:nvSpPr>
        <p:spPr>
          <a:xfrm>
            <a:off x="761040" y="5094720"/>
            <a:ext cx="9639360" cy="913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Host inserts random source port number</a:t>
            </a:r>
            <a:endParaRPr b="0" lang="en-GB" sz="1800" spc="-1" strike="noStrike">
              <a:latin typeface="Arial"/>
            </a:endParaRPr>
          </a:p>
          <a:p>
            <a:pPr>
              <a:lnSpc>
                <a:spcPct val="100000"/>
              </a:lnSpc>
            </a:pPr>
            <a:r>
              <a:rPr b="0" lang="en-GB" sz="1800" spc="-1" strike="noStrike">
                <a:solidFill>
                  <a:srgbClr val="000000"/>
                </a:solidFill>
                <a:latin typeface="Calibri"/>
              </a:rPr>
              <a:t>Router translates internal network IP address to the external network address and port</a:t>
            </a:r>
            <a:endParaRPr b="0" lang="en-GB" sz="1800" spc="-1" strike="noStrike">
              <a:latin typeface="Arial"/>
            </a:endParaRPr>
          </a:p>
          <a:p>
            <a:pPr>
              <a:lnSpc>
                <a:spcPct val="100000"/>
              </a:lnSpc>
            </a:pPr>
            <a:r>
              <a:rPr b="0" lang="en-GB" sz="1800" spc="-1" strike="noStrike">
                <a:solidFill>
                  <a:srgbClr val="000000"/>
                </a:solidFill>
                <a:latin typeface="Calibri"/>
              </a:rPr>
              <a:t>Router updates translate table and records port numbers</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Server response</a:t>
            </a:r>
            <a:endParaRPr b="0" lang="en-US" sz="4400" spc="-1" strike="noStrike">
              <a:solidFill>
                <a:srgbClr val="000000"/>
              </a:solidFill>
              <a:latin typeface="Calibri"/>
            </a:endParaRPr>
          </a:p>
        </p:txBody>
      </p:sp>
      <p:graphicFrame>
        <p:nvGraphicFramePr>
          <p:cNvPr id="278" name="Table 2"/>
          <p:cNvGraphicFramePr/>
          <p:nvPr/>
        </p:nvGraphicFramePr>
        <p:xfrm>
          <a:off x="448200" y="3776040"/>
          <a:ext cx="10109160" cy="741240"/>
        </p:xfrm>
        <a:graphic>
          <a:graphicData uri="http://schemas.openxmlformats.org/drawingml/2006/table">
            <a:tbl>
              <a:tblPr/>
              <a:tblGrid>
                <a:gridCol w="2527200"/>
                <a:gridCol w="2527200"/>
                <a:gridCol w="2527200"/>
                <a:gridCol w="2527560"/>
              </a:tblGrid>
              <a:tr h="370800">
                <a:tc>
                  <a:txBody>
                    <a:bodyPr>
                      <a:noAutofit/>
                    </a:bodyPr>
                    <a:p>
                      <a:pPr>
                        <a:lnSpc>
                          <a:spcPct val="100000"/>
                        </a:lnSpc>
                      </a:pPr>
                      <a:r>
                        <a:rPr b="0" lang="en-GB" sz="1800" spc="-1" strike="noStrike">
                          <a:solidFill>
                            <a:srgbClr val="000000"/>
                          </a:solidFill>
                          <a:latin typeface="Calibri"/>
                        </a:rPr>
                        <a:t>Cloud service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Router ISP side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Router client side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Host</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S 216.58.218.206:80</a:t>
                      </a:r>
                      <a:endParaRPr b="0" lang="en-GB" sz="1800" spc="-1" strike="noStrike">
                        <a:latin typeface="Arial"/>
                      </a:endParaRPr>
                    </a:p>
                    <a:p>
                      <a:pPr>
                        <a:lnSpc>
                          <a:spcPct val="100000"/>
                        </a:lnSpc>
                      </a:pPr>
                      <a:r>
                        <a:rPr b="0" lang="en-GB" sz="1800" spc="-1" strike="noStrike">
                          <a:solidFill>
                            <a:srgbClr val="000000"/>
                          </a:solidFill>
                          <a:latin typeface="Calibri"/>
                        </a:rPr>
                        <a:t>D 212.219.57.69:7777</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212.219.57.69:7777</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192.168.1.12:3333</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 216.58.218.206:80</a:t>
                      </a:r>
                      <a:endParaRPr b="0" lang="en-GB" sz="1800" spc="-1" strike="noStrike">
                        <a:latin typeface="Arial"/>
                      </a:endParaRPr>
                    </a:p>
                    <a:p>
                      <a:pPr>
                        <a:lnSpc>
                          <a:spcPct val="100000"/>
                        </a:lnSpc>
                      </a:pPr>
                      <a:r>
                        <a:rPr b="0" lang="en-GB" sz="1800" spc="-1" strike="noStrike">
                          <a:solidFill>
                            <a:srgbClr val="000000"/>
                          </a:solidFill>
                          <a:latin typeface="Calibri"/>
                        </a:rPr>
                        <a:t>D 192.168.1.12:3333</a:t>
                      </a:r>
                      <a:endParaRPr b="0" lang="en-GB" sz="1800" spc="-1" strike="noStrike">
                        <a:latin typeface="Arial"/>
                      </a:endParaRPr>
                    </a:p>
                  </a:txBody>
                  <a:tcPr marL="91440" marR="91440">
                    <a:noFill/>
                  </a:tcPr>
                </a:tc>
              </a:tr>
            </a:tbl>
          </a:graphicData>
        </a:graphic>
      </p:graphicFrame>
      <p:sp>
        <p:nvSpPr>
          <p:cNvPr id="279" name="CustomShape 3"/>
          <p:cNvSpPr/>
          <p:nvPr/>
        </p:nvSpPr>
        <p:spPr>
          <a:xfrm>
            <a:off x="409680" y="5031360"/>
            <a:ext cx="10147680" cy="913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Server puts source address from received packet into destination address of outbound packet</a:t>
            </a:r>
            <a:endParaRPr b="0" lang="en-GB" sz="1800" spc="-1" strike="noStrike">
              <a:latin typeface="Arial"/>
            </a:endParaRPr>
          </a:p>
          <a:p>
            <a:pPr>
              <a:lnSpc>
                <a:spcPct val="100000"/>
              </a:lnSpc>
            </a:pPr>
            <a:r>
              <a:rPr b="0" lang="en-GB" sz="1800" spc="-1" strike="noStrike">
                <a:solidFill>
                  <a:srgbClr val="000000"/>
                </a:solidFill>
                <a:latin typeface="Calibri"/>
              </a:rPr>
              <a:t>Router translates external network IP address to the internal network address and port</a:t>
            </a:r>
            <a:endParaRPr b="0" lang="en-GB" sz="1800" spc="-1" strike="noStrike">
              <a:latin typeface="Arial"/>
            </a:endParaRPr>
          </a:p>
          <a:p>
            <a:pPr>
              <a:lnSpc>
                <a:spcPct val="100000"/>
              </a:lnSpc>
            </a:pPr>
            <a:r>
              <a:rPr b="0" lang="en-GB" sz="1800" spc="-1" strike="noStrike">
                <a:solidFill>
                  <a:srgbClr val="000000"/>
                </a:solidFill>
                <a:latin typeface="Calibri"/>
              </a:rPr>
              <a:t>Host receives packet and OS directs to correct application </a:t>
            </a:r>
            <a:endParaRPr b="0" lang="en-GB" sz="1800" spc="-1" strike="noStrike">
              <a:latin typeface="Arial"/>
            </a:endParaRPr>
          </a:p>
        </p:txBody>
      </p:sp>
      <p:pic>
        <p:nvPicPr>
          <p:cNvPr id="280" name="Picture 5" descr=""/>
          <p:cNvPicPr/>
          <p:nvPr/>
        </p:nvPicPr>
        <p:blipFill>
          <a:blip r:embed="rId1"/>
          <a:stretch/>
        </p:blipFill>
        <p:spPr>
          <a:xfrm>
            <a:off x="1072080" y="786240"/>
            <a:ext cx="8822880" cy="882504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Domain Name System</a:t>
            </a:r>
            <a:endParaRPr b="0" lang="en-US" sz="4400" spc="-1" strike="noStrike">
              <a:solidFill>
                <a:srgbClr val="000000"/>
              </a:solidFill>
              <a:latin typeface="Calibri"/>
            </a:endParaRPr>
          </a:p>
        </p:txBody>
      </p:sp>
      <p:sp>
        <p:nvSpPr>
          <p:cNvPr id="282"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Translates domain names to IP addresses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host will query a domain name server (address from DHCP) with the domain name (eg www.techrepublic.com)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DNS server returns the IP address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Windows command: </a:t>
            </a:r>
            <a:r>
              <a:rPr b="0" lang="en-US" sz="2800" spc="-1" strike="noStrike">
                <a:solidFill>
                  <a:srgbClr val="000000"/>
                </a:solidFill>
                <a:latin typeface="Courier New"/>
              </a:rPr>
              <a:t>nslookup</a:t>
            </a:r>
            <a:endParaRPr b="0" lang="en-US" sz="2800" spc="-1" strike="noStrike">
              <a:solidFill>
                <a:srgbClr val="000000"/>
              </a:solidFill>
              <a:latin typeface="Calibri"/>
            </a:endParaRPr>
          </a:p>
        </p:txBody>
      </p:sp>
      <p:pic>
        <p:nvPicPr>
          <p:cNvPr id="283" name="Picture 4" descr=""/>
          <p:cNvPicPr/>
          <p:nvPr/>
        </p:nvPicPr>
        <p:blipFill>
          <a:blip r:embed="rId1"/>
          <a:srcRect l="0" t="0" r="33810" b="62080"/>
          <a:stretch/>
        </p:blipFill>
        <p:spPr>
          <a:xfrm>
            <a:off x="830520" y="4748400"/>
            <a:ext cx="5867280" cy="172188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Recap</a:t>
            </a:r>
            <a:endParaRPr b="0" lang="en-US" sz="4400" spc="-1" strike="noStrike">
              <a:solidFill>
                <a:srgbClr val="000000"/>
              </a:solidFill>
              <a:latin typeface="Calibri"/>
            </a:endParaRPr>
          </a:p>
        </p:txBody>
      </p:sp>
      <p:sp>
        <p:nvSpPr>
          <p:cNvPr id="285"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Internal networks connect to the internet via ISP</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ISP allocates an IP address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Network address translation (NAT) allows private IP addressing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Port address translation (PAT) allows multiple applications to connect to cloud services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DNS allows memorable names to be used for cloud resources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361080" y="1709640"/>
            <a:ext cx="11341440" cy="2852280"/>
          </a:xfrm>
          <a:prstGeom prst="rect">
            <a:avLst/>
          </a:prstGeom>
          <a:noFill/>
          <a:ln>
            <a:noFill/>
          </a:ln>
        </p:spPr>
        <p:txBody>
          <a:bodyPr anchor="b">
            <a:noAutofit/>
          </a:bodyPr>
          <a:p>
            <a:pPr>
              <a:lnSpc>
                <a:spcPct val="90000"/>
              </a:lnSpc>
            </a:pPr>
            <a:r>
              <a:rPr b="0" lang="en-US" sz="6000" spc="-1" strike="noStrike">
                <a:solidFill>
                  <a:srgbClr val="2e75b6"/>
                </a:solidFill>
                <a:latin typeface="Calibri"/>
              </a:rPr>
              <a:t>1. Network Data and Protocols (20%, K2) </a:t>
            </a:r>
            <a:endParaRPr b="0" lang="en-US" sz="6000" spc="-1" strike="noStrike">
              <a:solidFill>
                <a:srgbClr val="000000"/>
              </a:solidFill>
              <a:latin typeface="Calibri"/>
            </a:endParaRPr>
          </a:p>
        </p:txBody>
      </p:sp>
      <p:sp>
        <p:nvSpPr>
          <p:cNvPr id="287" name="TextShape 2"/>
          <p:cNvSpPr txBox="1"/>
          <p:nvPr/>
        </p:nvSpPr>
        <p:spPr>
          <a:xfrm>
            <a:off x="361080" y="4589640"/>
            <a:ext cx="11341440" cy="1499760"/>
          </a:xfrm>
          <a:prstGeom prst="rect">
            <a:avLst/>
          </a:prstGeom>
          <a:noFill/>
          <a:ln>
            <a:noFill/>
          </a:ln>
        </p:spPr>
        <p:txBody>
          <a:bodyPr>
            <a:normAutofit fontScale="43000"/>
          </a:bodyPr>
          <a:p>
            <a:pPr>
              <a:lnSpc>
                <a:spcPct val="90000"/>
              </a:lnSpc>
              <a:spcBef>
                <a:spcPts val="1001"/>
              </a:spcBef>
            </a:pPr>
            <a:r>
              <a:rPr b="0" lang="en-US" sz="2400" spc="-1" strike="noStrike">
                <a:solidFill>
                  <a:srgbClr val="8b8b8b"/>
                </a:solidFill>
                <a:latin typeface="Calibri"/>
              </a:rPr>
              <a:t>In this key topic, the apprentice will describe and explain the common networks in use and their associated data formats, protocols and related performance issues. Outcomes should include an ability to: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1.1  Describe data formats and protocols in current use</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1.2  Explain features of network protocols in widespread use on the Internet</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1.3  Identify network failure modes and reasons why networks ‘hang’</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1.4  Describe approaches to error control in a network</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361080" y="1709640"/>
            <a:ext cx="11341440" cy="2852280"/>
          </a:xfrm>
          <a:prstGeom prst="rect">
            <a:avLst/>
          </a:prstGeom>
          <a:noFill/>
          <a:ln>
            <a:noFill/>
          </a:ln>
        </p:spPr>
        <p:txBody>
          <a:bodyPr anchor="b">
            <a:noAutofit/>
          </a:bodyPr>
          <a:p>
            <a:pPr>
              <a:lnSpc>
                <a:spcPct val="90000"/>
              </a:lnSpc>
            </a:pPr>
            <a:r>
              <a:rPr b="0" lang="en-US" sz="6000" spc="-1" strike="noStrike">
                <a:solidFill>
                  <a:srgbClr val="2e75b6"/>
                </a:solidFill>
                <a:latin typeface="Calibri"/>
              </a:rPr>
              <a:t>1.1  Describe data formats and protocols in current use</a:t>
            </a:r>
            <a:endParaRPr b="0" lang="en-US" sz="6000" spc="-1" strike="noStrike">
              <a:solidFill>
                <a:srgbClr val="000000"/>
              </a:solidFill>
              <a:latin typeface="Calibri"/>
            </a:endParaRPr>
          </a:p>
        </p:txBody>
      </p:sp>
      <p:sp>
        <p:nvSpPr>
          <p:cNvPr id="289" name="TextShape 2"/>
          <p:cNvSpPr txBox="1"/>
          <p:nvPr/>
        </p:nvSpPr>
        <p:spPr>
          <a:xfrm>
            <a:off x="831960" y="4589640"/>
            <a:ext cx="10515240" cy="2268000"/>
          </a:xfrm>
          <a:prstGeom prst="rect">
            <a:avLst/>
          </a:prstGeom>
          <a:noFill/>
          <a:ln>
            <a:noFill/>
          </a:ln>
        </p:spPr>
        <p:txBody>
          <a:bodyPr>
            <a:normAutofit fontScale="54000"/>
          </a:bodyPr>
          <a:p>
            <a:pPr>
              <a:lnSpc>
                <a:spcPct val="90000"/>
              </a:lnSpc>
              <a:spcBef>
                <a:spcPts val="1001"/>
              </a:spcBef>
            </a:pPr>
            <a:r>
              <a:rPr b="0" i="1" lang="en-US" sz="2400" spc="-1" strike="noStrike">
                <a:solidFill>
                  <a:srgbClr val="8b8b8b"/>
                </a:solidFill>
                <a:latin typeface="Calibri"/>
              </a:rPr>
              <a:t>A candidate should be able to: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lang="en-US" sz="2400" spc="-1" strike="noStrike">
                <a:solidFill>
                  <a:srgbClr val="8b8b8b"/>
                </a:solidFill>
                <a:latin typeface="Calibri"/>
              </a:rPr>
              <a:t>Explain what is meant by data and protocol.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Explain the relationship between data and protocol.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lang="en-US" sz="2400" spc="-1" strike="noStrike">
                <a:solidFill>
                  <a:srgbClr val="8b8b8b"/>
                </a:solidFill>
                <a:latin typeface="Calibri"/>
              </a:rPr>
              <a:t>Explain the technical specification of data formats and protocols.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Describe the main features of data formats and protocols such as syntax, synchronisation, error recovery methods and error detection.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Identify what data formats and protocols are in current use such as PPP, 802.3 and SLIP.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Recognise protocol diagrams such as UML and Time-Sequence. </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Data</a:t>
            </a:r>
            <a:endParaRPr b="0" lang="en-US" sz="4400" spc="-1" strike="noStrike">
              <a:solidFill>
                <a:srgbClr val="000000"/>
              </a:solidFill>
              <a:latin typeface="Calibri"/>
            </a:endParaRPr>
          </a:p>
        </p:txBody>
      </p:sp>
      <p:sp>
        <p:nvSpPr>
          <p:cNvPr id="291" name="TextShape 2"/>
          <p:cNvSpPr txBox="1"/>
          <p:nvPr/>
        </p:nvSpPr>
        <p:spPr>
          <a:xfrm>
            <a:off x="312840" y="1825560"/>
            <a:ext cx="11590200" cy="4935600"/>
          </a:xfrm>
          <a:prstGeom prst="rect">
            <a:avLst/>
          </a:prstGeom>
          <a:noFill/>
          <a:ln>
            <a:noFill/>
          </a:ln>
        </p:spPr>
        <p:txBody>
          <a:bodyPr>
            <a:normAutofit fontScale="93000"/>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Data is information that has been translated into a form that is efficient for movement or processing</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Relative to today's computers and transmission media, data is information converted into binary digital form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is acceptable for data to be used as a singular subject or a plural subject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Raw data is a term used to describe data in its most basic digital format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At its most rudimentary level, data is usually in the form of ones and zeros, known as binary data</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As all computer data is in binary format, it can be created, processed, saved, and stored digitally</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Allows data to be transferred from one computer to another using a network connection or various media devices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Does not deteriorate over time or lose quality after being used multiple times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Protocol</a:t>
            </a:r>
            <a:endParaRPr b="0" lang="en-US" sz="4400" spc="-1" strike="noStrike">
              <a:solidFill>
                <a:srgbClr val="000000"/>
              </a:solidFill>
              <a:latin typeface="Calibri"/>
            </a:endParaRPr>
          </a:p>
        </p:txBody>
      </p:sp>
      <p:sp>
        <p:nvSpPr>
          <p:cNvPr id="293"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Network protocols are formal standards and policies comprised of rules, procedures and formats that define communication between two or more devices over a network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Network protocols govern the end-to-end processes of timely, secure and managed data or network communication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These rules include what type of data may be transmitted, what commands are used to send and receive data, and how data transfers are confirmed</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Connection</a:t>
            </a:r>
            <a:endParaRPr b="0" lang="en-US" sz="4400" spc="-1" strike="noStrike">
              <a:solidFill>
                <a:srgbClr val="000000"/>
              </a:solidFill>
              <a:latin typeface="Calibri"/>
            </a:endParaRPr>
          </a:p>
        </p:txBody>
      </p:sp>
      <p:sp>
        <p:nvSpPr>
          <p:cNvPr id="143"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Two users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Crossover cable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Full duplex</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Transmit and receive</a:t>
            </a:r>
            <a:br/>
            <a:r>
              <a:rPr b="0" lang="en-US" sz="2400" spc="-1" strike="noStrike">
                <a:solidFill>
                  <a:srgbClr val="000000"/>
                </a:solidFill>
                <a:latin typeface="Calibri"/>
              </a:rPr>
              <a:t>at the same time</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OSI layer 1 – Physical</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Transmission of bits</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pic>
        <p:nvPicPr>
          <p:cNvPr id="144" name="Picture 5" descr=""/>
          <p:cNvPicPr/>
          <p:nvPr/>
        </p:nvPicPr>
        <p:blipFill>
          <a:blip r:embed="rId1"/>
          <a:stretch/>
        </p:blipFill>
        <p:spPr>
          <a:xfrm>
            <a:off x="4603320" y="3012480"/>
            <a:ext cx="1767600" cy="1461240"/>
          </a:xfrm>
          <a:prstGeom prst="rect">
            <a:avLst/>
          </a:prstGeom>
          <a:ln>
            <a:noFill/>
          </a:ln>
        </p:spPr>
      </p:pic>
      <p:pic>
        <p:nvPicPr>
          <p:cNvPr id="145" name="Picture 6" descr=""/>
          <p:cNvPicPr/>
          <p:nvPr/>
        </p:nvPicPr>
        <p:blipFill>
          <a:blip r:embed="rId2"/>
          <a:stretch/>
        </p:blipFill>
        <p:spPr>
          <a:xfrm>
            <a:off x="8645760" y="3026880"/>
            <a:ext cx="1767600" cy="1461240"/>
          </a:xfrm>
          <a:prstGeom prst="rect">
            <a:avLst/>
          </a:prstGeom>
          <a:ln>
            <a:noFill/>
          </a:ln>
        </p:spPr>
      </p:pic>
      <p:sp>
        <p:nvSpPr>
          <p:cNvPr id="146" name="CustomShape 3"/>
          <p:cNvSpPr/>
          <p:nvPr/>
        </p:nvSpPr>
        <p:spPr>
          <a:xfrm>
            <a:off x="6484680" y="4474080"/>
            <a:ext cx="233136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100010100101010</a:t>
            </a:r>
            <a:endParaRPr b="0" lang="en-GB" sz="1800" spc="-1" strike="noStrike">
              <a:latin typeface="Arial"/>
            </a:endParaRPr>
          </a:p>
        </p:txBody>
      </p:sp>
      <p:pic>
        <p:nvPicPr>
          <p:cNvPr id="147" name="Picture 4" descr=""/>
          <p:cNvPicPr/>
          <p:nvPr/>
        </p:nvPicPr>
        <p:blipFill>
          <a:blip r:embed="rId3"/>
          <a:srcRect l="0" t="0" r="0" b="15285"/>
          <a:stretch/>
        </p:blipFill>
        <p:spPr>
          <a:xfrm>
            <a:off x="6388200" y="3120840"/>
            <a:ext cx="2272320" cy="885600"/>
          </a:xfrm>
          <a:prstGeom prst="rect">
            <a:avLst/>
          </a:prstGeom>
          <a:ln>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Protocols</a:t>
            </a:r>
            <a:endParaRPr b="0" lang="en-US" sz="4400" spc="-1" strike="noStrike">
              <a:solidFill>
                <a:srgbClr val="000000"/>
              </a:solidFill>
              <a:latin typeface="Calibri"/>
            </a:endParaRPr>
          </a:p>
        </p:txBody>
      </p:sp>
      <p:sp>
        <p:nvSpPr>
          <p:cNvPr id="295"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Protocols exist for several different applications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Examples include wired networking (e.g., Ethernet), wireless networking (e.g., 802.11ac), and Internet communication (e.g., IP)</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Internet protocol suite, which is used for transmitting data over the Internet, contains dozens of protocols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May be broken up into four categories: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Link layer - PPP, DSL, Wi-Fi, etc.</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Internet layer - IPv4, IPv6, etc.</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Transport layer - TCP, UDP, etc.</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Application layer - HTTP, IMAP, FTP, etc</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ISO Model</a:t>
            </a:r>
            <a:endParaRPr b="0" lang="en-US" sz="4400" spc="-1" strike="noStrike">
              <a:solidFill>
                <a:srgbClr val="000000"/>
              </a:solidFill>
              <a:latin typeface="Calibri"/>
            </a:endParaRPr>
          </a:p>
        </p:txBody>
      </p:sp>
      <p:pic>
        <p:nvPicPr>
          <p:cNvPr id="297" name="Content Placeholder 3" descr=""/>
          <p:cNvPicPr/>
          <p:nvPr/>
        </p:nvPicPr>
        <p:blipFill>
          <a:blip r:embed="rId1"/>
          <a:stretch/>
        </p:blipFill>
        <p:spPr>
          <a:xfrm>
            <a:off x="2863440" y="784440"/>
            <a:ext cx="4692240" cy="5976360"/>
          </a:xfrm>
          <a:prstGeom prst="rect">
            <a:avLst/>
          </a:prstGeom>
          <a:ln>
            <a:noFill/>
          </a:ln>
        </p:spPr>
      </p:pic>
      <p:sp>
        <p:nvSpPr>
          <p:cNvPr id="298" name="CustomShape 2"/>
          <p:cNvSpPr/>
          <p:nvPr/>
        </p:nvSpPr>
        <p:spPr>
          <a:xfrm>
            <a:off x="8871120" y="1772640"/>
            <a:ext cx="2437920" cy="1994760"/>
          </a:xfrm>
          <a:prstGeom prst="rect">
            <a:avLst/>
          </a:prstGeom>
          <a:gradFill rotWithShape="0">
            <a:gsLst>
              <a:gs pos="0">
                <a:srgbClr val="2e75b6"/>
              </a:gs>
              <a:gs pos="100000">
                <a:srgbClr val="33ccff"/>
              </a:gs>
            </a:gsLst>
            <a:lin ang="5400000"/>
          </a:gra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GB" sz="1800" spc="-1" strike="noStrike">
                <a:solidFill>
                  <a:srgbClr val="ffffff"/>
                </a:solidFill>
                <a:latin typeface="Calibri"/>
              </a:rPr>
              <a:t>Application</a:t>
            </a:r>
            <a:endParaRPr b="0" lang="en-GB" sz="1800" spc="-1" strike="noStrike">
              <a:latin typeface="Arial"/>
            </a:endParaRPr>
          </a:p>
        </p:txBody>
      </p:sp>
      <p:sp>
        <p:nvSpPr>
          <p:cNvPr id="299" name="CustomShape 3"/>
          <p:cNvSpPr/>
          <p:nvPr/>
        </p:nvSpPr>
        <p:spPr>
          <a:xfrm>
            <a:off x="8871120" y="3857400"/>
            <a:ext cx="2437920" cy="557280"/>
          </a:xfrm>
          <a:prstGeom prst="rect">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GB" sz="1800" spc="-1" strike="noStrike">
                <a:solidFill>
                  <a:srgbClr val="ffffff"/>
                </a:solidFill>
                <a:latin typeface="Calibri"/>
              </a:rPr>
              <a:t>(Host-to-host) Transport</a:t>
            </a:r>
            <a:endParaRPr b="0" lang="en-GB" sz="1800" spc="-1" strike="noStrike">
              <a:latin typeface="Arial"/>
            </a:endParaRPr>
          </a:p>
        </p:txBody>
      </p:sp>
      <p:sp>
        <p:nvSpPr>
          <p:cNvPr id="300" name="CustomShape 4"/>
          <p:cNvSpPr/>
          <p:nvPr/>
        </p:nvSpPr>
        <p:spPr>
          <a:xfrm>
            <a:off x="8871120" y="4550040"/>
            <a:ext cx="2437920" cy="557280"/>
          </a:xfrm>
          <a:prstGeom prst="rect">
            <a:avLst/>
          </a:prstGeom>
          <a:solidFill>
            <a:srgbClr val="62e044"/>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GB" sz="1800" spc="-1" strike="noStrike">
                <a:solidFill>
                  <a:srgbClr val="ffffff"/>
                </a:solidFill>
                <a:latin typeface="Calibri"/>
              </a:rPr>
              <a:t>Internet</a:t>
            </a:r>
            <a:endParaRPr b="0" lang="en-GB" sz="1800" spc="-1" strike="noStrike">
              <a:latin typeface="Arial"/>
            </a:endParaRPr>
          </a:p>
        </p:txBody>
      </p:sp>
      <p:sp>
        <p:nvSpPr>
          <p:cNvPr id="301" name="CustomShape 5"/>
          <p:cNvSpPr/>
          <p:nvPr/>
        </p:nvSpPr>
        <p:spPr>
          <a:xfrm>
            <a:off x="8887680" y="5227560"/>
            <a:ext cx="2437920" cy="557280"/>
          </a:xfrm>
          <a:prstGeom prst="rect">
            <a:avLst/>
          </a:prstGeom>
          <a:solidFill>
            <a:srgbClr val="ff99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GB" sz="1800" spc="-1" strike="noStrike">
                <a:solidFill>
                  <a:srgbClr val="ffffff"/>
                </a:solidFill>
                <a:latin typeface="Calibri"/>
              </a:rPr>
              <a:t>Network Interface</a:t>
            </a:r>
            <a:endParaRPr b="0" lang="en-GB" sz="1800" spc="-1" strike="noStrike">
              <a:latin typeface="Arial"/>
            </a:endParaRPr>
          </a:p>
        </p:txBody>
      </p:sp>
      <p:sp>
        <p:nvSpPr>
          <p:cNvPr id="302" name="CustomShape 6"/>
          <p:cNvSpPr/>
          <p:nvPr/>
        </p:nvSpPr>
        <p:spPr>
          <a:xfrm>
            <a:off x="8887680" y="5889600"/>
            <a:ext cx="2437920" cy="557280"/>
          </a:xfrm>
          <a:prstGeom prst="rect">
            <a:avLst/>
          </a:prstGeom>
          <a:solidFill>
            <a:srgbClr val="ea4316"/>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GB" sz="1800" spc="-1" strike="noStrike">
                <a:solidFill>
                  <a:srgbClr val="ffffff"/>
                </a:solidFill>
                <a:latin typeface="Calibri"/>
              </a:rPr>
              <a:t>(Hardware)</a:t>
            </a:r>
            <a:endParaRPr b="0" lang="en-GB" sz="1800" spc="-1" strike="noStrike">
              <a:latin typeface="Arial"/>
            </a:endParaRPr>
          </a:p>
        </p:txBody>
      </p:sp>
      <p:sp>
        <p:nvSpPr>
          <p:cNvPr id="303" name="CustomShape 7"/>
          <p:cNvSpPr/>
          <p:nvPr/>
        </p:nvSpPr>
        <p:spPr>
          <a:xfrm>
            <a:off x="9047520" y="1298880"/>
            <a:ext cx="211824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1800" spc="-1" strike="noStrike">
                <a:solidFill>
                  <a:srgbClr val="808080"/>
                </a:solidFill>
                <a:latin typeface="Calibri"/>
              </a:rPr>
              <a:t>TCP/IP Model Layers</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Link Layer Protocols</a:t>
            </a:r>
            <a:endParaRPr b="0" lang="en-US" sz="4400" spc="-1" strike="noStrike">
              <a:solidFill>
                <a:srgbClr val="000000"/>
              </a:solidFill>
              <a:latin typeface="Calibri"/>
            </a:endParaRPr>
          </a:p>
        </p:txBody>
      </p:sp>
      <p:sp>
        <p:nvSpPr>
          <p:cNvPr id="305"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Establish communication between devices at a hardware level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In order to transmit data from one device to another, each device's hardware must support the same link layer protocol</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Internet Layer Protocols </a:t>
            </a:r>
            <a:endParaRPr b="0" lang="en-US" sz="4400" spc="-1" strike="noStrike">
              <a:solidFill>
                <a:srgbClr val="000000"/>
              </a:solidFill>
              <a:latin typeface="Calibri"/>
            </a:endParaRPr>
          </a:p>
        </p:txBody>
      </p:sp>
      <p:sp>
        <p:nvSpPr>
          <p:cNvPr id="307"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Used to initiate data transfers and route them over the Internet</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Transport Layer Protocols </a:t>
            </a:r>
            <a:endParaRPr b="0" lang="en-US" sz="4400" spc="-1" strike="noStrike">
              <a:solidFill>
                <a:srgbClr val="000000"/>
              </a:solidFill>
              <a:latin typeface="Calibri"/>
            </a:endParaRPr>
          </a:p>
        </p:txBody>
      </p:sp>
      <p:sp>
        <p:nvSpPr>
          <p:cNvPr id="309"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Define how packets are sent, received, and confirmed</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Application Layer Protocols </a:t>
            </a:r>
            <a:endParaRPr b="0" lang="en-US" sz="4400" spc="-1" strike="noStrike">
              <a:solidFill>
                <a:srgbClr val="000000"/>
              </a:solidFill>
              <a:latin typeface="Calibri"/>
            </a:endParaRPr>
          </a:p>
        </p:txBody>
      </p:sp>
      <p:sp>
        <p:nvSpPr>
          <p:cNvPr id="311"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Contain commands for specific applications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For example, a web browser uses HTTPS to securely download the contents of a webpage from a web server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An email client uses SMTP to send email messages through a mail server.</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Data Formats </a:t>
            </a:r>
            <a:endParaRPr b="0" lang="en-US" sz="4400" spc="-1" strike="noStrike">
              <a:solidFill>
                <a:srgbClr val="000000"/>
              </a:solidFill>
              <a:latin typeface="Calibri"/>
            </a:endParaRPr>
          </a:p>
        </p:txBody>
      </p:sp>
      <p:sp>
        <p:nvSpPr>
          <p:cNvPr id="313"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data format or file format is the format in which the data is coded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information is coded in such a way that a program or application can recognize, read and use the data</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Data transmission occurs: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In the form of bits (1’s and 0’s)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Light</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Radio</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Microwave</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Can be analogue or digital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Data can be compressed and decompressed</a:t>
            </a:r>
            <a:endParaRPr b="0" lang="en-US" sz="2800" spc="-1" strike="noStrike">
              <a:solidFill>
                <a:srgbClr val="000000"/>
              </a:solidFill>
              <a:latin typeface="Calibri"/>
            </a:endParaRPr>
          </a:p>
          <a:p>
            <a:endParaRPr b="0" lang="en-US" sz="2800" spc="-1" strike="noStrike">
              <a:solidFill>
                <a:srgbClr val="000000"/>
              </a:solidFill>
              <a:latin typeface="Calibri"/>
            </a:endParaRPr>
          </a:p>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Data Formats - Microwave</a:t>
            </a:r>
            <a:endParaRPr b="0" lang="en-US" sz="4400" spc="-1" strike="noStrike">
              <a:solidFill>
                <a:srgbClr val="000000"/>
              </a:solidFill>
              <a:latin typeface="Calibri"/>
            </a:endParaRPr>
          </a:p>
        </p:txBody>
      </p:sp>
      <p:sp>
        <p:nvSpPr>
          <p:cNvPr id="315"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Uses a beam of radio waves in the microwave frequency range (6GHz to 8.2GHz) to transmit information between two fixed locations on the earth</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Beams are unidirectional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Have high loss due to high frequency</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Max distance ~40km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Use line of sight</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Data Formats - Light</a:t>
            </a:r>
            <a:endParaRPr b="0" lang="en-US" sz="4400" spc="-1" strike="noStrike">
              <a:solidFill>
                <a:srgbClr val="000000"/>
              </a:solidFill>
              <a:latin typeface="Calibri"/>
            </a:endParaRPr>
          </a:p>
        </p:txBody>
      </p:sp>
      <p:sp>
        <p:nvSpPr>
          <p:cNvPr id="317"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Can be laser (Light Amplification by Stimulated Emission of Radiation) (ultraviolet) or normal white light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Ultraviolet waves have wavelengths of 400 to 700 nm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Can be transmitted along optic fibre</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Loss of data</a:t>
            </a:r>
            <a:endParaRPr b="0" lang="en-US" sz="4400" spc="-1" strike="noStrike">
              <a:solidFill>
                <a:srgbClr val="000000"/>
              </a:solidFill>
              <a:latin typeface="Calibri"/>
            </a:endParaRPr>
          </a:p>
        </p:txBody>
      </p:sp>
      <p:sp>
        <p:nvSpPr>
          <p:cNvPr id="319"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Data can become unusable in three different ways:   </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1" lang="en-US" sz="2400" spc="-1" strike="noStrike">
                <a:solidFill>
                  <a:srgbClr val="000000"/>
                </a:solidFill>
                <a:latin typeface="Calibri"/>
              </a:rPr>
              <a:t>Loss of bits</a:t>
            </a:r>
            <a:br/>
            <a:r>
              <a:rPr b="0" lang="en-US" sz="2400" spc="-1" strike="noStrike">
                <a:solidFill>
                  <a:srgbClr val="000000"/>
                </a:solidFill>
                <a:latin typeface="Calibri"/>
              </a:rPr>
              <a:t>The carrier is damaged, is lost of its quality deteriorates in such a way that it effect the bits, popularly called '</a:t>
            </a:r>
            <a:r>
              <a:rPr b="0" i="1" lang="en-US" sz="2400" spc="-1" strike="noStrike">
                <a:solidFill>
                  <a:srgbClr val="000000"/>
                </a:solidFill>
                <a:latin typeface="Calibri"/>
              </a:rPr>
              <a:t>bit rot</a:t>
            </a:r>
            <a:r>
              <a:rPr b="0" lang="en-US" sz="2400" spc="-1" strike="noStrike">
                <a:solidFill>
                  <a:srgbClr val="000000"/>
                </a:solidFill>
                <a:latin typeface="Calibri"/>
              </a:rPr>
              <a:t>‘</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1" lang="en-US" sz="2400" spc="-1" strike="noStrike">
                <a:solidFill>
                  <a:srgbClr val="000000"/>
                </a:solidFill>
                <a:latin typeface="Calibri"/>
              </a:rPr>
              <a:t>Loss of documentation </a:t>
            </a:r>
            <a:br/>
            <a:r>
              <a:rPr b="0" lang="en-US" sz="2400" spc="-1" strike="noStrike">
                <a:solidFill>
                  <a:srgbClr val="000000"/>
                </a:solidFill>
                <a:latin typeface="Calibri"/>
              </a:rPr>
              <a:t>It is unclear how one file is tied to another, for instance when different versions of a file or the metadata are no longer available, leaving the meaning of the data unclear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1" lang="en-US" sz="2400" spc="-1" strike="noStrike">
                <a:solidFill>
                  <a:srgbClr val="000000"/>
                </a:solidFill>
                <a:latin typeface="Calibri"/>
              </a:rPr>
              <a:t>Loss of display possibilities</a:t>
            </a:r>
            <a:br/>
            <a:r>
              <a:rPr b="0" lang="en-US" sz="2400" spc="-1" strike="noStrike">
                <a:solidFill>
                  <a:srgbClr val="000000"/>
                </a:solidFill>
                <a:latin typeface="Calibri"/>
              </a:rPr>
              <a:t>The operating system, the hardware or the application are no longer present or cannot be used anymore. That can also be caused by external factors such as computer virus, fire or accidental deleting of files. </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Hub</a:t>
            </a:r>
            <a:endParaRPr b="0" lang="en-US" sz="4400" spc="-1" strike="noStrike">
              <a:solidFill>
                <a:srgbClr val="000000"/>
              </a:solidFill>
              <a:latin typeface="Calibri"/>
            </a:endParaRPr>
          </a:p>
        </p:txBody>
      </p:sp>
      <p:sp>
        <p:nvSpPr>
          <p:cNvPr id="149"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Two or more users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single network segment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Straight cables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OSI layer 1 – Physical</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Transmission of bits</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Hub</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Amplifies signal</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Broadcasts input on all</a:t>
            </a:r>
            <a:br/>
            <a:r>
              <a:rPr b="0" lang="en-US" sz="2400" spc="-1" strike="noStrike">
                <a:solidFill>
                  <a:srgbClr val="000000"/>
                </a:solidFill>
                <a:latin typeface="Calibri"/>
              </a:rPr>
              <a:t>outputs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Clients reject inputs not for them</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Half duplex – transmit or receive</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Poor performance</a:t>
            </a:r>
            <a:endParaRPr b="0" lang="en-US" sz="2400" spc="-1" strike="noStrike">
              <a:solidFill>
                <a:srgbClr val="000000"/>
              </a:solidFill>
              <a:latin typeface="Calibri"/>
            </a:endParaRPr>
          </a:p>
        </p:txBody>
      </p:sp>
      <p:pic>
        <p:nvPicPr>
          <p:cNvPr id="150" name="Picture 5" descr=""/>
          <p:cNvPicPr/>
          <p:nvPr/>
        </p:nvPicPr>
        <p:blipFill>
          <a:blip r:embed="rId1"/>
          <a:stretch/>
        </p:blipFill>
        <p:spPr>
          <a:xfrm>
            <a:off x="5180760" y="2499840"/>
            <a:ext cx="1142280" cy="944280"/>
          </a:xfrm>
          <a:prstGeom prst="rect">
            <a:avLst/>
          </a:prstGeom>
          <a:ln>
            <a:noFill/>
          </a:ln>
        </p:spPr>
      </p:pic>
      <p:pic>
        <p:nvPicPr>
          <p:cNvPr id="151" name="Picture 6" descr=""/>
          <p:cNvPicPr/>
          <p:nvPr/>
        </p:nvPicPr>
        <p:blipFill>
          <a:blip r:embed="rId2"/>
          <a:stretch/>
        </p:blipFill>
        <p:spPr>
          <a:xfrm>
            <a:off x="9223200" y="2514240"/>
            <a:ext cx="1142280" cy="944280"/>
          </a:xfrm>
          <a:prstGeom prst="rect">
            <a:avLst/>
          </a:prstGeom>
          <a:ln>
            <a:noFill/>
          </a:ln>
        </p:spPr>
      </p:pic>
      <p:sp>
        <p:nvSpPr>
          <p:cNvPr id="152" name="CustomShape 3"/>
          <p:cNvSpPr/>
          <p:nvPr/>
        </p:nvSpPr>
        <p:spPr>
          <a:xfrm rot="2356800">
            <a:off x="6366240" y="3040560"/>
            <a:ext cx="10022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101001</a:t>
            </a:r>
            <a:endParaRPr b="0" lang="en-GB" sz="1800" spc="-1" strike="noStrike">
              <a:latin typeface="Arial"/>
            </a:endParaRPr>
          </a:p>
        </p:txBody>
      </p:sp>
      <p:pic>
        <p:nvPicPr>
          <p:cNvPr id="153" name="Picture 7" descr=""/>
          <p:cNvPicPr/>
          <p:nvPr/>
        </p:nvPicPr>
        <p:blipFill>
          <a:blip r:embed="rId3"/>
          <a:stretch/>
        </p:blipFill>
        <p:spPr>
          <a:xfrm>
            <a:off x="5174280" y="4330800"/>
            <a:ext cx="1142280" cy="944280"/>
          </a:xfrm>
          <a:prstGeom prst="rect">
            <a:avLst/>
          </a:prstGeom>
          <a:ln>
            <a:noFill/>
          </a:ln>
        </p:spPr>
      </p:pic>
      <p:pic>
        <p:nvPicPr>
          <p:cNvPr id="154" name="Picture 8" descr=""/>
          <p:cNvPicPr/>
          <p:nvPr/>
        </p:nvPicPr>
        <p:blipFill>
          <a:blip r:embed="rId4"/>
          <a:stretch/>
        </p:blipFill>
        <p:spPr>
          <a:xfrm>
            <a:off x="9248760" y="4330800"/>
            <a:ext cx="1142280" cy="944280"/>
          </a:xfrm>
          <a:prstGeom prst="rect">
            <a:avLst/>
          </a:prstGeom>
          <a:ln>
            <a:noFill/>
          </a:ln>
        </p:spPr>
      </p:pic>
      <p:pic>
        <p:nvPicPr>
          <p:cNvPr id="155" name="Picture 4" descr=""/>
          <p:cNvPicPr/>
          <p:nvPr/>
        </p:nvPicPr>
        <p:blipFill>
          <a:blip r:embed="rId5"/>
          <a:stretch/>
        </p:blipFill>
        <p:spPr>
          <a:xfrm>
            <a:off x="6967080" y="3404520"/>
            <a:ext cx="1631160" cy="815400"/>
          </a:xfrm>
          <a:prstGeom prst="rect">
            <a:avLst/>
          </a:prstGeom>
          <a:ln>
            <a:noFill/>
          </a:ln>
        </p:spPr>
      </p:pic>
      <p:sp>
        <p:nvSpPr>
          <p:cNvPr id="156" name="CustomShape 4"/>
          <p:cNvSpPr/>
          <p:nvPr/>
        </p:nvSpPr>
        <p:spPr>
          <a:xfrm>
            <a:off x="6323040" y="2972160"/>
            <a:ext cx="1055520" cy="889560"/>
          </a:xfrm>
          <a:custGeom>
            <a:avLst/>
            <a:gdLst/>
            <a:ahLst/>
            <a:rect l="l" t="t" r="r" b="b"/>
            <a:pathLst>
              <a:path w="21600" h="21600">
                <a:moveTo>
                  <a:pt x="0" y="0"/>
                </a:moveTo>
                <a:lnTo>
                  <a:pt x="21600" y="21600"/>
                </a:lnTo>
              </a:path>
            </a:pathLst>
          </a:custGeom>
          <a:noFill/>
          <a:ln w="31680">
            <a:solidFill>
              <a:schemeClr val="tx1"/>
            </a:solidFill>
            <a:tailEnd len="med" type="triangle" w="med"/>
          </a:ln>
        </p:spPr>
        <p:style>
          <a:lnRef idx="1">
            <a:schemeClr val="accent1"/>
          </a:lnRef>
          <a:fillRef idx="0">
            <a:schemeClr val="accent1"/>
          </a:fillRef>
          <a:effectRef idx="0">
            <a:schemeClr val="accent1"/>
          </a:effectRef>
          <a:fontRef idx="minor"/>
        </p:style>
      </p:sp>
      <p:sp>
        <p:nvSpPr>
          <p:cNvPr id="157" name="CustomShape 5"/>
          <p:cNvSpPr/>
          <p:nvPr/>
        </p:nvSpPr>
        <p:spPr>
          <a:xfrm flipV="1">
            <a:off x="7911360" y="2985480"/>
            <a:ext cx="1311480" cy="841320"/>
          </a:xfrm>
          <a:custGeom>
            <a:avLst/>
            <a:gdLst/>
            <a:ahLst/>
            <a:rect l="l" t="t" r="r" b="b"/>
            <a:pathLst>
              <a:path w="21600" h="21600">
                <a:moveTo>
                  <a:pt x="0" y="0"/>
                </a:moveTo>
                <a:lnTo>
                  <a:pt x="21600" y="21600"/>
                </a:lnTo>
              </a:path>
            </a:pathLst>
          </a:custGeom>
          <a:noFill/>
          <a:ln w="31680">
            <a:solidFill>
              <a:schemeClr val="tx1"/>
            </a:solidFill>
            <a:tailEnd len="med" type="triangle" w="med"/>
          </a:ln>
        </p:spPr>
        <p:style>
          <a:lnRef idx="1">
            <a:schemeClr val="accent1"/>
          </a:lnRef>
          <a:fillRef idx="0">
            <a:schemeClr val="accent1"/>
          </a:fillRef>
          <a:effectRef idx="0">
            <a:schemeClr val="accent1"/>
          </a:effectRef>
          <a:fontRef idx="minor"/>
        </p:style>
      </p:sp>
      <p:sp>
        <p:nvSpPr>
          <p:cNvPr id="158" name="CustomShape 6"/>
          <p:cNvSpPr/>
          <p:nvPr/>
        </p:nvSpPr>
        <p:spPr>
          <a:xfrm flipH="1">
            <a:off x="6316200" y="3990240"/>
            <a:ext cx="1061640" cy="812520"/>
          </a:xfrm>
          <a:custGeom>
            <a:avLst/>
            <a:gdLst/>
            <a:ahLst/>
            <a:rect l="l" t="t" r="r" b="b"/>
            <a:pathLst>
              <a:path w="21600" h="21600">
                <a:moveTo>
                  <a:pt x="0" y="0"/>
                </a:moveTo>
                <a:lnTo>
                  <a:pt x="21600" y="21600"/>
                </a:lnTo>
              </a:path>
            </a:pathLst>
          </a:custGeom>
          <a:noFill/>
          <a:ln w="31680">
            <a:solidFill>
              <a:schemeClr val="tx1"/>
            </a:solidFill>
            <a:tailEnd len="med" type="triangle" w="med"/>
          </a:ln>
        </p:spPr>
        <p:style>
          <a:lnRef idx="1">
            <a:schemeClr val="accent1"/>
          </a:lnRef>
          <a:fillRef idx="0">
            <a:schemeClr val="accent1"/>
          </a:fillRef>
          <a:effectRef idx="0">
            <a:schemeClr val="accent1"/>
          </a:effectRef>
          <a:fontRef idx="minor"/>
        </p:style>
      </p:sp>
      <p:sp>
        <p:nvSpPr>
          <p:cNvPr id="159" name="CustomShape 7"/>
          <p:cNvSpPr/>
          <p:nvPr/>
        </p:nvSpPr>
        <p:spPr>
          <a:xfrm>
            <a:off x="7911360" y="3974040"/>
            <a:ext cx="1336680" cy="828720"/>
          </a:xfrm>
          <a:custGeom>
            <a:avLst/>
            <a:gdLst/>
            <a:ahLst/>
            <a:rect l="l" t="t" r="r" b="b"/>
            <a:pathLst>
              <a:path w="21600" h="21600">
                <a:moveTo>
                  <a:pt x="0" y="0"/>
                </a:moveTo>
                <a:lnTo>
                  <a:pt x="21600" y="21600"/>
                </a:lnTo>
              </a:path>
            </a:pathLst>
          </a:custGeom>
          <a:noFill/>
          <a:ln w="31680">
            <a:solidFill>
              <a:schemeClr val="tx1"/>
            </a:solidFill>
            <a:tailEnd len="med" type="triangle" w="med"/>
          </a:ln>
        </p:spPr>
        <p:style>
          <a:lnRef idx="1">
            <a:schemeClr val="accent1"/>
          </a:lnRef>
          <a:fillRef idx="0">
            <a:schemeClr val="accent1"/>
          </a:fillRef>
          <a:effectRef idx="0">
            <a:schemeClr val="accent1"/>
          </a:effectRef>
          <a:fontRef idx="minor"/>
        </p:style>
      </p:sp>
      <p:sp>
        <p:nvSpPr>
          <p:cNvPr id="160" name="CustomShape 8"/>
          <p:cNvSpPr/>
          <p:nvPr/>
        </p:nvSpPr>
        <p:spPr>
          <a:xfrm rot="19442400">
            <a:off x="8225280" y="2906640"/>
            <a:ext cx="10022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101001</a:t>
            </a:r>
            <a:endParaRPr b="0" lang="en-GB" sz="1800" spc="-1" strike="noStrike">
              <a:latin typeface="Arial"/>
            </a:endParaRPr>
          </a:p>
        </p:txBody>
      </p:sp>
      <p:sp>
        <p:nvSpPr>
          <p:cNvPr id="161" name="CustomShape 9"/>
          <p:cNvSpPr/>
          <p:nvPr/>
        </p:nvSpPr>
        <p:spPr>
          <a:xfrm rot="19527600">
            <a:off x="6468840" y="4343400"/>
            <a:ext cx="10022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101001</a:t>
            </a:r>
            <a:endParaRPr b="0" lang="en-GB" sz="1800" spc="-1" strike="noStrike">
              <a:latin typeface="Arial"/>
            </a:endParaRPr>
          </a:p>
        </p:txBody>
      </p:sp>
      <p:sp>
        <p:nvSpPr>
          <p:cNvPr id="162" name="CustomShape 10"/>
          <p:cNvSpPr/>
          <p:nvPr/>
        </p:nvSpPr>
        <p:spPr>
          <a:xfrm rot="1992000">
            <a:off x="8098200" y="4380840"/>
            <a:ext cx="10022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101001</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TextShape 1"/>
          <p:cNvSpPr txBox="1"/>
          <p:nvPr/>
        </p:nvSpPr>
        <p:spPr>
          <a:xfrm>
            <a:off x="361080" y="1709640"/>
            <a:ext cx="11341440" cy="2852280"/>
          </a:xfrm>
          <a:prstGeom prst="rect">
            <a:avLst/>
          </a:prstGeom>
          <a:noFill/>
          <a:ln>
            <a:noFill/>
          </a:ln>
        </p:spPr>
        <p:txBody>
          <a:bodyPr anchor="b">
            <a:normAutofit/>
          </a:bodyPr>
          <a:p>
            <a:pPr>
              <a:lnSpc>
                <a:spcPct val="90000"/>
              </a:lnSpc>
            </a:pPr>
            <a:r>
              <a:rPr b="0" lang="en-US" sz="6000" spc="-1" strike="noStrike">
                <a:solidFill>
                  <a:srgbClr val="2e75b6"/>
                </a:solidFill>
                <a:latin typeface="Calibri"/>
              </a:rPr>
              <a:t>1.2  Explain features of network protocols in widespread use on the Internet. </a:t>
            </a:r>
            <a:endParaRPr b="0" lang="en-US" sz="6000" spc="-1" strike="noStrike">
              <a:solidFill>
                <a:srgbClr val="000000"/>
              </a:solidFill>
              <a:latin typeface="Calibri"/>
            </a:endParaRPr>
          </a:p>
        </p:txBody>
      </p:sp>
      <p:sp>
        <p:nvSpPr>
          <p:cNvPr id="321" name="TextShape 2"/>
          <p:cNvSpPr txBox="1"/>
          <p:nvPr/>
        </p:nvSpPr>
        <p:spPr>
          <a:xfrm>
            <a:off x="361080" y="4589640"/>
            <a:ext cx="11341440" cy="1499760"/>
          </a:xfrm>
          <a:prstGeom prst="rect">
            <a:avLst/>
          </a:prstGeom>
          <a:noFill/>
          <a:ln>
            <a:noFill/>
          </a:ln>
        </p:spPr>
        <p:txBody>
          <a:bodyPr>
            <a:normAutofit fontScale="45000"/>
          </a:bodyPr>
          <a:p>
            <a:pPr>
              <a:lnSpc>
                <a:spcPct val="90000"/>
              </a:lnSpc>
              <a:spcBef>
                <a:spcPts val="1001"/>
              </a:spcBef>
            </a:pPr>
            <a:r>
              <a:rPr b="0" lang="en-US" sz="2400" spc="-1" strike="noStrike">
                <a:solidFill>
                  <a:srgbClr val="8b8b8b"/>
                </a:solidFill>
                <a:latin typeface="Calibri"/>
              </a:rPr>
              <a:t>Including, but not limited to: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HTTPS </a:t>
            </a:r>
            <a:br/>
            <a:r>
              <a:rPr b="0" lang="en-US" sz="2400" spc="-1" strike="noStrike">
                <a:solidFill>
                  <a:srgbClr val="8b8b8b"/>
                </a:solidFill>
                <a:latin typeface="Calibri"/>
              </a:rPr>
              <a:t>HTTP </a:t>
            </a:r>
            <a:br/>
            <a:r>
              <a:rPr b="0" lang="en-US" sz="2400" spc="-1" strike="noStrike">
                <a:solidFill>
                  <a:srgbClr val="8b8b8b"/>
                </a:solidFill>
                <a:latin typeface="Calibri"/>
              </a:rPr>
              <a:t>SMTP </a:t>
            </a:r>
            <a:br/>
            <a:r>
              <a:rPr b="0" lang="en-US" sz="2400" spc="-1" strike="noStrike">
                <a:solidFill>
                  <a:srgbClr val="8b8b8b"/>
                </a:solidFill>
                <a:latin typeface="Calibri"/>
              </a:rPr>
              <a:t>SNMP </a:t>
            </a:r>
            <a:br/>
            <a:r>
              <a:rPr b="0" lang="en-US" sz="2400" spc="-1" strike="noStrike">
                <a:solidFill>
                  <a:srgbClr val="8b8b8b"/>
                </a:solidFill>
                <a:latin typeface="Calibri"/>
              </a:rPr>
              <a:t>TCP </a:t>
            </a:r>
            <a:br/>
            <a:r>
              <a:rPr b="0" lang="en-US" sz="2400" spc="-1" strike="noStrike">
                <a:solidFill>
                  <a:srgbClr val="8b8b8b"/>
                </a:solidFill>
                <a:latin typeface="Calibri"/>
              </a:rPr>
              <a:t>UDP </a:t>
            </a:r>
            <a:br/>
            <a:r>
              <a:rPr b="0" lang="en-US" sz="2400" spc="-1" strike="noStrike">
                <a:solidFill>
                  <a:srgbClr val="8b8b8b"/>
                </a:solidFill>
                <a:latin typeface="Calibri"/>
              </a:rPr>
              <a:t>IP</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HTTP</a:t>
            </a:r>
            <a:endParaRPr b="0" lang="en-US" sz="4400" spc="-1" strike="noStrike">
              <a:solidFill>
                <a:srgbClr val="000000"/>
              </a:solidFill>
              <a:latin typeface="Calibri"/>
            </a:endParaRPr>
          </a:p>
        </p:txBody>
      </p:sp>
      <p:sp>
        <p:nvSpPr>
          <p:cNvPr id="323"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HTTP is a simple but powerful protocol:</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HTTP is connectionless </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HTTP is media independent</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HTTP is stateless</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HTTP is not secure as it is not encrypted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HTTP operates at the highest layer of the TCP/IP model, the Application layer</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HTTPS</a:t>
            </a:r>
            <a:endParaRPr b="0" lang="en-US" sz="4400" spc="-1" strike="noStrike">
              <a:solidFill>
                <a:srgbClr val="000000"/>
              </a:solidFill>
              <a:latin typeface="Calibri"/>
            </a:endParaRPr>
          </a:p>
        </p:txBody>
      </p:sp>
      <p:sp>
        <p:nvSpPr>
          <p:cNvPr id="325"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HTTPS is an extension of the Hypertext Transfer Protocol (HTTP)</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is used for secure communication over a computer network, and is widely used on the Internet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HTTPS is not a separate protocol, but refers to use of ordinary HTTP over an encrypted SSL/TLS connection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Operates at the Application layer, as does the TLS security protocol (operating as a lower sublayer of the same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TLS protocol performs the encryption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HTTPS connections uses a public key certificate for the web server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certificate must be signed by a trusted certificate authority for the web browser to accept it without warning</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SMTP</a:t>
            </a:r>
            <a:endParaRPr b="0" lang="en-US" sz="4400" spc="-1" strike="noStrike">
              <a:solidFill>
                <a:srgbClr val="000000"/>
              </a:solidFill>
              <a:latin typeface="Calibri"/>
            </a:endParaRPr>
          </a:p>
        </p:txBody>
      </p:sp>
      <p:sp>
        <p:nvSpPr>
          <p:cNvPr id="327"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primary job of the Simple Mail Transfer Protocol (SMTP) is to implement the TCP/IP electronic mail delivery system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SMTP includes a number of other features and capabilities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These allow SMTP to support special requirements and auxiliary needs of the mail system, and are described in detail in RFC 2821</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Mail relaying</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Mail forwarding</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Mail Gatewaying</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Address debugging</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Mailing list expansion</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Turning</a:t>
            </a:r>
            <a:br/>
            <a:r>
              <a:rPr b="0" lang="en-US" sz="2400" spc="-1" strike="noStrike">
                <a:solidFill>
                  <a:srgbClr val="000000"/>
                </a:solidFill>
                <a:latin typeface="Calibri"/>
              </a:rPr>
              <a:t> </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SMTP</a:t>
            </a:r>
            <a:endParaRPr b="0" lang="en-US" sz="4400" spc="-1" strike="noStrike">
              <a:solidFill>
                <a:srgbClr val="000000"/>
              </a:solidFill>
              <a:latin typeface="Calibri"/>
            </a:endParaRPr>
          </a:p>
        </p:txBody>
      </p:sp>
      <p:graphicFrame>
        <p:nvGraphicFramePr>
          <p:cNvPr id="329" name="Table 2"/>
          <p:cNvGraphicFramePr/>
          <p:nvPr/>
        </p:nvGraphicFramePr>
        <p:xfrm>
          <a:off x="906120" y="2670840"/>
          <a:ext cx="10515240" cy="454320"/>
        </p:xfrm>
        <a:graphic>
          <a:graphicData uri="http://schemas.openxmlformats.org/drawingml/2006/table">
            <a:tbl>
              <a:tblPr/>
              <a:tblGrid>
                <a:gridCol w="5257800"/>
                <a:gridCol w="5257800"/>
              </a:tblGrid>
              <a:tr h="346320">
                <a:tc>
                  <a:txBody>
                    <a:bodyPr anchor="ctr">
                      <a:noAutofit/>
                    </a:bodyPr>
                    <a:p>
                      <a:pPr algn="ctr">
                        <a:lnSpc>
                          <a:spcPct val="100000"/>
                        </a:lnSpc>
                      </a:pPr>
                      <a:r>
                        <a:rPr b="1" lang="en-GB" sz="2000" spc="-1" strike="noStrike">
                          <a:solidFill>
                            <a:srgbClr val="000000"/>
                          </a:solidFill>
                          <a:latin typeface="Calibri"/>
                        </a:rPr>
                        <a:t>Proxy</a:t>
                      </a:r>
                      <a:endParaRPr b="0" lang="en-GB" sz="20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c>
                  <a:txBody>
                    <a:bodyPr anchor="ctr">
                      <a:noAutofit/>
                    </a:bodyPr>
                    <a:p>
                      <a:pPr algn="ctr">
                        <a:lnSpc>
                          <a:spcPct val="100000"/>
                        </a:lnSpc>
                      </a:pPr>
                      <a:r>
                        <a:rPr b="1" lang="en-GB" sz="2000" spc="-1" strike="noStrike">
                          <a:solidFill>
                            <a:srgbClr val="000000"/>
                          </a:solidFill>
                          <a:latin typeface="Calibri"/>
                        </a:rPr>
                        <a:t>Name</a:t>
                      </a:r>
                      <a:endParaRPr b="0" lang="en-GB" sz="20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r>
              <a:tr h="321840">
                <a:tc>
                  <a:txBody>
                    <a:bodyPr anchor="ctr">
                      <a:noAutofit/>
                    </a:bodyPr>
                    <a:p>
                      <a:pPr>
                        <a:lnSpc>
                          <a:spcPct val="100000"/>
                        </a:lnSpc>
                      </a:pPr>
                      <a:r>
                        <a:rPr b="0" lang="en-GB" sz="1800" spc="-1" strike="noStrike">
                          <a:solidFill>
                            <a:srgbClr val="000000"/>
                          </a:solidFill>
                          <a:latin typeface="Calibri"/>
                        </a:rPr>
                        <a:t>SOCKS4</a:t>
                      </a:r>
                      <a:endParaRPr b="0" lang="en-GB"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c>
                  <a:txBody>
                    <a:bodyPr anchor="ctr">
                      <a:noAutofit/>
                    </a:bodyPr>
                    <a:p>
                      <a:pPr>
                        <a:lnSpc>
                          <a:spcPct val="100000"/>
                        </a:lnSpc>
                      </a:pPr>
                      <a:r>
                        <a:rPr b="0" lang="en-GB" sz="1800" spc="-1" strike="noStrike">
                          <a:solidFill>
                            <a:srgbClr val="000000"/>
                          </a:solidFill>
                          <a:latin typeface="Calibri"/>
                        </a:rPr>
                        <a:t>SOCKS4 proxy.</a:t>
                      </a:r>
                      <a:endParaRPr b="0" lang="en-GB"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r>
              <a:tr h="321840">
                <a:tc>
                  <a:txBody>
                    <a:bodyPr anchor="ctr">
                      <a:noAutofit/>
                    </a:bodyPr>
                    <a:p>
                      <a:pPr>
                        <a:lnSpc>
                          <a:spcPct val="100000"/>
                        </a:lnSpc>
                      </a:pPr>
                      <a:r>
                        <a:rPr b="0" lang="en-GB" sz="1800" spc="-1" strike="noStrike">
                          <a:solidFill>
                            <a:srgbClr val="000000"/>
                          </a:solidFill>
                          <a:latin typeface="Calibri"/>
                        </a:rPr>
                        <a:t>SOCKS4A</a:t>
                      </a:r>
                      <a:endParaRPr b="0" lang="en-GB"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c>
                  <a:txBody>
                    <a:bodyPr anchor="ctr">
                      <a:noAutofit/>
                    </a:bodyPr>
                    <a:p>
                      <a:pPr>
                        <a:lnSpc>
                          <a:spcPct val="100000"/>
                        </a:lnSpc>
                      </a:pPr>
                      <a:r>
                        <a:rPr b="0" lang="en-GB" sz="1800" spc="-1" strike="noStrike">
                          <a:solidFill>
                            <a:srgbClr val="000000"/>
                          </a:solidFill>
                          <a:latin typeface="Calibri"/>
                        </a:rPr>
                        <a:t>SOCKS4A proxy (capable of resolving domain names).</a:t>
                      </a:r>
                      <a:endParaRPr b="0" lang="en-GB"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r>
              <a:tr h="321840">
                <a:tc>
                  <a:txBody>
                    <a:bodyPr anchor="ctr">
                      <a:noAutofit/>
                    </a:bodyPr>
                    <a:p>
                      <a:pPr>
                        <a:lnSpc>
                          <a:spcPct val="100000"/>
                        </a:lnSpc>
                      </a:pPr>
                      <a:r>
                        <a:rPr b="0" lang="en-GB" sz="1800" spc="-1" strike="noStrike">
                          <a:solidFill>
                            <a:srgbClr val="000000"/>
                          </a:solidFill>
                          <a:latin typeface="Calibri"/>
                        </a:rPr>
                        <a:t>SOCKS5</a:t>
                      </a:r>
                      <a:endParaRPr b="0" lang="en-GB"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c>
                  <a:txBody>
                    <a:bodyPr anchor="ctr">
                      <a:noAutofit/>
                    </a:bodyPr>
                    <a:p>
                      <a:pPr>
                        <a:lnSpc>
                          <a:spcPct val="100000"/>
                        </a:lnSpc>
                      </a:pPr>
                      <a:r>
                        <a:rPr b="0" lang="en-GB" sz="1800" spc="-1" strike="noStrike">
                          <a:solidFill>
                            <a:srgbClr val="000000"/>
                          </a:solidFill>
                          <a:latin typeface="Calibri"/>
                        </a:rPr>
                        <a:t>SOCKS5 proxy.</a:t>
                      </a:r>
                      <a:endParaRPr b="0" lang="en-GB"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r>
              <a:tr h="321840">
                <a:tc>
                  <a:txBody>
                    <a:bodyPr anchor="ctr">
                      <a:noAutofit/>
                    </a:bodyPr>
                    <a:p>
                      <a:pPr>
                        <a:lnSpc>
                          <a:spcPct val="100000"/>
                        </a:lnSpc>
                      </a:pPr>
                      <a:r>
                        <a:rPr b="0" lang="en-GB" sz="1800" spc="-1" strike="noStrike">
                          <a:solidFill>
                            <a:srgbClr val="000000"/>
                          </a:solidFill>
                          <a:latin typeface="Calibri"/>
                        </a:rPr>
                        <a:t>HTTP CONNECT</a:t>
                      </a:r>
                      <a:endParaRPr b="0" lang="en-GB"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c>
                  <a:txBody>
                    <a:bodyPr anchor="ctr">
                      <a:noAutofit/>
                    </a:bodyPr>
                    <a:p>
                      <a:pPr>
                        <a:lnSpc>
                          <a:spcPct val="100000"/>
                        </a:lnSpc>
                      </a:pPr>
                      <a:r>
                        <a:rPr b="0" lang="en-GB" sz="1800" spc="-1" strike="noStrike">
                          <a:solidFill>
                            <a:srgbClr val="000000"/>
                          </a:solidFill>
                          <a:latin typeface="Calibri"/>
                        </a:rPr>
                        <a:t>HTTP proxy using CONNECT method.</a:t>
                      </a:r>
                      <a:endParaRPr b="0" lang="en-GB"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r>
            </a:tbl>
          </a:graphicData>
        </a:graphic>
      </p:graphicFrame>
      <p:sp>
        <p:nvSpPr>
          <p:cNvPr id="330" name="CustomShape 3"/>
          <p:cNvSpPr/>
          <p:nvPr/>
        </p:nvSpPr>
        <p:spPr>
          <a:xfrm>
            <a:off x="776520" y="1892520"/>
            <a:ext cx="564624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GB" sz="1800" spc="-1" strike="noStrike">
                <a:solidFill>
                  <a:srgbClr val="000000"/>
                </a:solidFill>
                <a:latin typeface="Arial"/>
              </a:rPr>
              <a:t>The SMTP class supports the following Proxy servers:</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SNMP</a:t>
            </a:r>
            <a:endParaRPr b="0" lang="en-US" sz="4400" spc="-1" strike="noStrike">
              <a:solidFill>
                <a:srgbClr val="000000"/>
              </a:solidFill>
              <a:latin typeface="Calibri"/>
            </a:endParaRPr>
          </a:p>
        </p:txBody>
      </p:sp>
      <p:sp>
        <p:nvSpPr>
          <p:cNvPr id="332"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 </a:t>
            </a:r>
            <a:r>
              <a:rPr b="0" lang="en-US" sz="2800" spc="-1" strike="noStrike">
                <a:solidFill>
                  <a:srgbClr val="000000"/>
                </a:solidFill>
                <a:latin typeface="Calibri"/>
              </a:rPr>
              <a:t>Simple Network Management Protocol” is a communications protocol through which an admin, via manager systems and authorized agents, can monitor and even manipulate some aspects of a networks configuration and traffic</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SNMP is an open internet standard for managing networked devices (systems)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three versions of SNMP that define approved standards: </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SNMPv1 </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SNMPv2 (also known, and referred to in this document, as SNMPv2c) </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SNMPv3 </a:t>
            </a:r>
            <a:endParaRPr b="0" lang="en-US" sz="2400" spc="-1" strike="noStrike">
              <a:solidFill>
                <a:srgbClr val="000000"/>
              </a:solidFill>
              <a:latin typeface="Calibri"/>
            </a:endParaRPr>
          </a:p>
          <a:p>
            <a:pPr>
              <a:lnSpc>
                <a:spcPct val="90000"/>
              </a:lnSpc>
              <a:spcBef>
                <a:spcPts val="1001"/>
              </a:spcBef>
            </a:pPr>
            <a:b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SMNP</a:t>
            </a:r>
            <a:endParaRPr b="0" lang="en-US" sz="4400" spc="-1" strike="noStrike">
              <a:solidFill>
                <a:srgbClr val="000000"/>
              </a:solidFill>
              <a:latin typeface="Calibri"/>
            </a:endParaRPr>
          </a:p>
        </p:txBody>
      </p:sp>
      <p:sp>
        <p:nvSpPr>
          <p:cNvPr id="334"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Main features: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Managers and Agents</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SNMP is a network protocol that allows devices to be managed remotely by a network management station (NMS), also commonly called a </a:t>
            </a:r>
            <a:r>
              <a:rPr b="0" i="1" lang="en-US" sz="2000" spc="-1" strike="noStrike">
                <a:solidFill>
                  <a:srgbClr val="000000"/>
                </a:solidFill>
                <a:latin typeface="Calibri"/>
              </a:rPr>
              <a:t>manager</a:t>
            </a:r>
            <a:r>
              <a:rPr b="0" lang="en-US" sz="2000" spc="-1" strike="noStrike">
                <a:solidFill>
                  <a:srgbClr val="000000"/>
                </a:solidFill>
                <a:latin typeface="Calibri"/>
              </a:rPr>
              <a:t>. </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To be managed, a device must have an SNMP </a:t>
            </a:r>
            <a:r>
              <a:rPr b="0" i="1" lang="en-US" sz="2000" spc="-1" strike="noStrike">
                <a:solidFill>
                  <a:srgbClr val="000000"/>
                </a:solidFill>
                <a:latin typeface="Calibri"/>
              </a:rPr>
              <a:t>agent</a:t>
            </a:r>
            <a:r>
              <a:rPr b="0" lang="en-US" sz="2000" spc="-1" strike="noStrike">
                <a:solidFill>
                  <a:srgbClr val="000000"/>
                </a:solidFill>
                <a:latin typeface="Calibri"/>
              </a:rPr>
              <a:t> associated with it. The purpose of the agent is to: </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Receive requests for data representing the state of the device from the manager, and provide an appropriate response </a:t>
            </a:r>
            <a:endParaRPr b="0" lang="en-US" sz="18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Accept data from the manager to enable control of the device state </a:t>
            </a:r>
            <a:endParaRPr b="0" lang="en-US" sz="18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Generate SNMP </a:t>
            </a:r>
            <a:r>
              <a:rPr b="0" i="1" lang="en-US" sz="1800" spc="-1" strike="noStrike">
                <a:solidFill>
                  <a:srgbClr val="000000"/>
                </a:solidFill>
                <a:latin typeface="Calibri"/>
              </a:rPr>
              <a:t>traps</a:t>
            </a:r>
            <a:r>
              <a:rPr b="0" lang="en-US" sz="1800" spc="-1" strike="noStrike">
                <a:solidFill>
                  <a:srgbClr val="000000"/>
                </a:solidFill>
                <a:latin typeface="Calibri"/>
              </a:rPr>
              <a:t>, which are unsolicited messages sent to one or more selected mangers to signal significant events relating to the device </a:t>
            </a:r>
            <a:endParaRPr b="0" lang="en-US"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SMNP</a:t>
            </a:r>
            <a:endParaRPr b="0" lang="en-US" sz="4400" spc="-1" strike="noStrike">
              <a:solidFill>
                <a:srgbClr val="000000"/>
              </a:solidFill>
              <a:latin typeface="Calibri"/>
            </a:endParaRPr>
          </a:p>
        </p:txBody>
      </p:sp>
      <p:sp>
        <p:nvSpPr>
          <p:cNvPr id="336"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Main Features (cont):</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Management Information Base</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To manage and monitor a device, its characteristics must be represented using a format known to both the agent and the manager</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These characteristics can represent physical properties such as fan speeds, or services such as routing tables</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The data structure defining these characteristics is known as a </a:t>
            </a:r>
            <a:r>
              <a:rPr b="0" i="1" lang="en-US" sz="2000" spc="-1" strike="noStrike">
                <a:solidFill>
                  <a:srgbClr val="000000"/>
                </a:solidFill>
                <a:latin typeface="Calibri"/>
              </a:rPr>
              <a:t>management information base</a:t>
            </a:r>
            <a:r>
              <a:rPr b="0" lang="en-US" sz="2000" spc="-1" strike="noStrike">
                <a:solidFill>
                  <a:srgbClr val="000000"/>
                </a:solidFill>
                <a:latin typeface="Calibri"/>
              </a:rPr>
              <a:t> (MIB)</a:t>
            </a:r>
            <a:endParaRPr b="0" lang="en-US" sz="20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In response to a get operation, the agent provides data, either maintained locally or directly from the managed device </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In response to a set operation, the agent typically performs some action affecting the state of either itself or the managed device </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SMNP</a:t>
            </a:r>
            <a:endParaRPr b="0" lang="en-US" sz="4400" spc="-1" strike="noStrike">
              <a:solidFill>
                <a:srgbClr val="000000"/>
              </a:solidFill>
              <a:latin typeface="Calibri"/>
            </a:endParaRPr>
          </a:p>
        </p:txBody>
      </p:sp>
      <p:sp>
        <p:nvSpPr>
          <p:cNvPr id="338"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Main Features (cont):</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MIB Tables</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Much of the data content defined by MIBs is in tabular form, and organized as entries consisting of a sequence of objects, each with its own OIDs. For example, a table of fan characteristics could consist of a number of rows, one per fan, with each row containing columns corresponding to the current speed, the expected speed, and the minimum acceptable speed</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The addressing of the rows within the table can be as follows:</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Simple, single-dimensional index (a row number within the table, for example `6')</a:t>
            </a:r>
            <a:endParaRPr b="0" lang="en-US" sz="18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More complex, multidimensional, instance specifier such as an IP address and port number (for instance, 127.0.0.1, 1234) </a:t>
            </a:r>
            <a:endParaRPr b="0" lang="en-US"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SMNP</a:t>
            </a:r>
            <a:endParaRPr b="0" lang="en-US" sz="4400" spc="-1" strike="noStrike">
              <a:solidFill>
                <a:srgbClr val="000000"/>
              </a:solidFill>
              <a:latin typeface="Calibri"/>
            </a:endParaRPr>
          </a:p>
        </p:txBody>
      </p:sp>
      <p:sp>
        <p:nvSpPr>
          <p:cNvPr id="340"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Main Features (cont):</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Access Control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All addressable objects defined in the MIB have associated maximum access rights, for instance, </a:t>
            </a:r>
            <a:r>
              <a:rPr b="0" i="1" lang="en-US" sz="2000" spc="-1" strike="noStrike">
                <a:solidFill>
                  <a:srgbClr val="000000"/>
                </a:solidFill>
                <a:latin typeface="Calibri"/>
              </a:rPr>
              <a:t>read-only</a:t>
            </a:r>
            <a:r>
              <a:rPr b="0" lang="en-US" sz="2000" spc="-1" strike="noStrike">
                <a:solidFill>
                  <a:srgbClr val="000000"/>
                </a:solidFill>
                <a:latin typeface="Calibri"/>
              </a:rPr>
              <a:t> or </a:t>
            </a:r>
            <a:r>
              <a:rPr b="0" i="1" lang="en-US" sz="2000" spc="-1" strike="noStrike">
                <a:solidFill>
                  <a:srgbClr val="000000"/>
                </a:solidFill>
                <a:latin typeface="Calibri"/>
              </a:rPr>
              <a:t>read-write</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These determine the maximum access the agent can support, and can be used by the manager to restrict the operations it will permit the operator to attempt</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The agent is able to apply lower access rights as required, that is, it is able to refuse writes to objects that are considered read-write</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This refusal can be on the basis of: </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How applicable the operation is to the object being addressed (for example, where an object defined by the MIB represents a state machine for which only certain transactions are legal) </a:t>
            </a:r>
            <a:endParaRPr b="0" lang="en-US" sz="18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Security restrictions that limit certain operations to restricted sets of managers </a:t>
            </a:r>
            <a:endParaRPr b="0" lang="en-US" sz="1800" spc="-1" strike="noStrike">
              <a:solidFill>
                <a:srgbClr val="000000"/>
              </a:solidFill>
              <a:latin typeface="Calibri"/>
            </a:endParaRPr>
          </a:p>
          <a:p>
            <a:endParaRPr b="0" lang="en-US"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MAC (Media Access Control) Addressing</a:t>
            </a:r>
            <a:endParaRPr b="0" lang="en-US" sz="4400" spc="-1" strike="noStrike">
              <a:solidFill>
                <a:srgbClr val="000000"/>
              </a:solidFill>
              <a:latin typeface="Calibri"/>
            </a:endParaRPr>
          </a:p>
        </p:txBody>
      </p:sp>
      <p:sp>
        <p:nvSpPr>
          <p:cNvPr id="164"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Uniquely identifies a network interface controller (NIC)</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MAC addresses are used as a network address for Ethernet and Wi-Fi</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Addresses are assigned by the manufacturer and stored in the NIC’s read-only memory or firmware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is a 48-bit address for 281,474,976,710,656 possible MAC addresses (normally shown as 6 octets)</a:t>
            </a:r>
            <a:br/>
            <a:br/>
            <a:r>
              <a:rPr b="0" lang="en-US" sz="2800" spc="-1" strike="noStrike">
                <a:solidFill>
                  <a:srgbClr val="000000"/>
                </a:solidFill>
                <a:latin typeface="Courier New"/>
              </a:rPr>
              <a:t>ether 4a:00:02:00:ca:e0 </a:t>
            </a:r>
            <a:r>
              <a:rPr b="0" lang="en-US" sz="2800" spc="-1" strike="noStrike">
                <a:solidFill>
                  <a:srgbClr val="000000"/>
                </a:solidFill>
                <a:latin typeface="Trebuchet MS"/>
              </a:rPr>
              <a:t>(from ifconfig)</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ourier New"/>
              </a:rPr>
              <a:t>ipconfig</a:t>
            </a:r>
            <a:r>
              <a:rPr b="0" lang="en-US" sz="2800" spc="-1" strike="noStrike">
                <a:solidFill>
                  <a:srgbClr val="000000"/>
                </a:solidFill>
                <a:latin typeface="Calibri"/>
              </a:rPr>
              <a:t> or </a:t>
            </a:r>
            <a:r>
              <a:rPr b="0" lang="en-US" sz="2800" spc="-1" strike="noStrike">
                <a:solidFill>
                  <a:srgbClr val="000000"/>
                </a:solidFill>
                <a:latin typeface="Courier New"/>
              </a:rPr>
              <a:t>ifconfig</a:t>
            </a:r>
            <a:r>
              <a:rPr b="0" lang="en-US" sz="2800" spc="-1" strike="noStrike">
                <a:solidFill>
                  <a:srgbClr val="000000"/>
                </a:solidFill>
                <a:latin typeface="Calibri"/>
              </a:rPr>
              <a:t> commands show the MAC address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TCP</a:t>
            </a:r>
            <a:endParaRPr b="0" lang="en-US" sz="4400" spc="-1" strike="noStrike">
              <a:solidFill>
                <a:srgbClr val="000000"/>
              </a:solidFill>
              <a:latin typeface="Calibri"/>
            </a:endParaRPr>
          </a:p>
        </p:txBody>
      </p:sp>
      <p:sp>
        <p:nvSpPr>
          <p:cNvPr id="342"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Transmission Control Protocol (TCP - RFC 793) is considered as a reliable protocol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Transmission Control Protocol (TCP) is responsible for breaking up the message (Data from application layer) into TCP Segments and reassembling them at the receiving side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is not sure that the data reaching at the receiving device is in the same order as the sending side, because of the problems in network or different paths packets flow to the destination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TCP is responsible for keeping the unordered segments in the right order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TCP assures a reliable delivery by resending anything that gets lost while traveling the network</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TCP - Characteristics</a:t>
            </a:r>
            <a:endParaRPr b="0" lang="en-US" sz="4400" spc="-1" strike="noStrike">
              <a:solidFill>
                <a:srgbClr val="000000"/>
              </a:solidFill>
              <a:latin typeface="Calibri"/>
            </a:endParaRPr>
          </a:p>
        </p:txBody>
      </p:sp>
      <p:sp>
        <p:nvSpPr>
          <p:cNvPr id="344"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Stream Data transfer: </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Applications working at the Application Layer transfers a contiguous stream of bytes to the bottom layers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It is the duty of TCP to pack this byte stream to packets, known as TCP segments, which are passed to the IP layer for transmission to the destination device</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The application does not have to bother to chop the byte stream data packets</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TCP - Characteristics</a:t>
            </a:r>
            <a:endParaRPr b="0" lang="en-US" sz="4400" spc="-1" strike="noStrike">
              <a:solidFill>
                <a:srgbClr val="000000"/>
              </a:solidFill>
              <a:latin typeface="Calibri"/>
            </a:endParaRPr>
          </a:p>
        </p:txBody>
      </p:sp>
      <p:sp>
        <p:nvSpPr>
          <p:cNvPr id="346"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Reliability: </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The most important feature of TCP is reliable data delivery. In order to provide reliability, TCP must recover from data that is damaged, lost, duplicated, or delivered out of order by the Network Layer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TCP assigns a sequence number to each byte transmitted, and expects a positive acknowledgment (ACK) from the receiving TCP layer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If the ACK is not received within a timeout interval, the data is retransmitted</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The receiving TCP uses the sequence numbers to rearrange the TCP segments when they arrive out of order, and to eliminate duplicate TCP segments</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TCP - Characteristics</a:t>
            </a:r>
            <a:endParaRPr b="0" lang="en-US" sz="4400" spc="-1" strike="noStrike">
              <a:solidFill>
                <a:srgbClr val="000000"/>
              </a:solidFill>
              <a:latin typeface="Calibri"/>
            </a:endParaRPr>
          </a:p>
        </p:txBody>
      </p:sp>
      <p:sp>
        <p:nvSpPr>
          <p:cNvPr id="348"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Flow control:</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Network devices operate at different data rates because of various factors like CPU and available bandwidth</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It may happen a sending device to send data at a much faster rate than the receiver can handle</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TCP uses a sliding window mechanism for implementing flow control</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The number assigned to a segment is called the sequence number and this numbering is actually done at the byte level</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The TCP at the receiving device, when sending an ACK back to the sender, also indicates to the TCP at the sending device, the number of bytes it can receive (beyond the last received TCP segment) without causing serious problems in its internal buffers </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TCP - Characteristics</a:t>
            </a:r>
            <a:endParaRPr b="0" lang="en-US" sz="4400" spc="-1" strike="noStrike">
              <a:solidFill>
                <a:srgbClr val="000000"/>
              </a:solidFill>
              <a:latin typeface="Calibri"/>
            </a:endParaRPr>
          </a:p>
        </p:txBody>
      </p:sp>
      <p:sp>
        <p:nvSpPr>
          <p:cNvPr id="350"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Multiplexing:</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Multitasking achieved through the use of port numbers</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Connections: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Before application processes can send data by using TCP, the devices must establish a connection</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The connections are made between the port numbers of the sender and the receiver devices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 TCP connection identifies the end points involved in the connection</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 socket number is a combination of IP address and port number, which can uniquely identify a connection</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Full duplex:</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TCP provides for concurrent data streams in both directions </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IP</a:t>
            </a:r>
            <a:endParaRPr b="0" lang="en-US" sz="4400" spc="-1" strike="noStrike">
              <a:solidFill>
                <a:srgbClr val="000000"/>
              </a:solidFill>
              <a:latin typeface="Calibri"/>
            </a:endParaRPr>
          </a:p>
        </p:txBody>
      </p:sp>
      <p:sp>
        <p:nvSpPr>
          <p:cNvPr id="352"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Internet Protocol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Principal communications protocol in the Internet protocol suite for relaying datagrams across network boundaries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Its routing function enables internetworking, and essentially establishes the Internet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Addressing</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IP packet headers contain addresses that identify the sending computer and the receiving computer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Routers use this information to guide each packet across communication networks and connect the sending and receiving computers</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IP</a:t>
            </a:r>
            <a:endParaRPr b="0" lang="en-US" sz="4400" spc="-1" strike="noStrike">
              <a:solidFill>
                <a:srgbClr val="000000"/>
              </a:solidFill>
              <a:latin typeface="Calibri"/>
            </a:endParaRPr>
          </a:p>
        </p:txBody>
      </p:sp>
      <p:sp>
        <p:nvSpPr>
          <p:cNvPr id="354"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Reassembly</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Internet Protocol keeps track of the way messages between computers are broken into packets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Since most messages are too big to fit in one packet, and since packets aren't sent in any organized order, they must be reassembled as they arrive at the recipient</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IP dictates how packets are reassembled into usable messages</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IP – Frame Format</a:t>
            </a:r>
            <a:endParaRPr b="0" lang="en-US" sz="4400" spc="-1" strike="noStrike">
              <a:solidFill>
                <a:srgbClr val="000000"/>
              </a:solidFill>
              <a:latin typeface="Calibri"/>
            </a:endParaRPr>
          </a:p>
        </p:txBody>
      </p:sp>
      <p:pic>
        <p:nvPicPr>
          <p:cNvPr id="356" name="Picture 2" descr=""/>
          <p:cNvPicPr/>
          <p:nvPr/>
        </p:nvPicPr>
        <p:blipFill>
          <a:blip r:embed="rId1"/>
          <a:stretch/>
        </p:blipFill>
        <p:spPr>
          <a:xfrm>
            <a:off x="3069360" y="2012040"/>
            <a:ext cx="6076440" cy="4562280"/>
          </a:xfrm>
          <a:prstGeom prst="rect">
            <a:avLst/>
          </a:prstGeom>
          <a:ln>
            <a:noFill/>
          </a:ln>
        </p:spPr>
      </p:pic>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TCP/IP</a:t>
            </a:r>
            <a:endParaRPr b="0" lang="en-US" sz="4400" spc="-1" strike="noStrike">
              <a:solidFill>
                <a:srgbClr val="000000"/>
              </a:solidFill>
              <a:latin typeface="Calibri"/>
            </a:endParaRPr>
          </a:p>
        </p:txBody>
      </p:sp>
      <p:sp>
        <p:nvSpPr>
          <p:cNvPr id="358"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TCP/IP is a set of protocols (Protocol Suit) that enable communication between computers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is a tested and proved protocol suit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Features: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Multi-vendor support</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Iteroperability</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Logical addressing</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Routability</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Name resolution</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Error control and flow control</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Multiplexing/de-multiplexing</a:t>
            </a:r>
            <a:endParaRPr b="0" lang="en-US" sz="2400" spc="-1" strike="noStrike">
              <a:solidFill>
                <a:srgbClr val="000000"/>
              </a:solidFill>
              <a:latin typeface="Calibri"/>
            </a:endParaRPr>
          </a:p>
          <a:p>
            <a:pPr marL="457200">
              <a:lnSpc>
                <a:spcPct val="90000"/>
              </a:lnSpc>
              <a:spcBef>
                <a:spcPts val="499"/>
              </a:spcBef>
            </a:pPr>
            <a:b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TCP – Frame Format</a:t>
            </a:r>
            <a:endParaRPr b="0" lang="en-US" sz="4400" spc="-1" strike="noStrike">
              <a:solidFill>
                <a:srgbClr val="000000"/>
              </a:solidFill>
              <a:latin typeface="Calibri"/>
            </a:endParaRPr>
          </a:p>
        </p:txBody>
      </p:sp>
      <p:pic>
        <p:nvPicPr>
          <p:cNvPr id="360" name="Picture 2" descr=""/>
          <p:cNvPicPr/>
          <p:nvPr/>
        </p:nvPicPr>
        <p:blipFill>
          <a:blip r:embed="rId1"/>
          <a:stretch/>
        </p:blipFill>
        <p:spPr>
          <a:xfrm>
            <a:off x="2178720" y="1955160"/>
            <a:ext cx="7857720" cy="46764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Packets and frames</a:t>
            </a:r>
            <a:endParaRPr b="0" lang="en-US" sz="4400" spc="-1" strike="noStrike">
              <a:solidFill>
                <a:srgbClr val="000000"/>
              </a:solidFill>
              <a:latin typeface="Calibri"/>
            </a:endParaRPr>
          </a:p>
        </p:txBody>
      </p:sp>
      <p:sp>
        <p:nvSpPr>
          <p:cNvPr id="166"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MAC address allows data to be directed to a specific device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data segment is called a frame </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graphicFrame>
        <p:nvGraphicFramePr>
          <p:cNvPr id="167" name="Table 3"/>
          <p:cNvGraphicFramePr/>
          <p:nvPr/>
        </p:nvGraphicFramePr>
        <p:xfrm>
          <a:off x="997560" y="3559680"/>
          <a:ext cx="9296280" cy="1482840"/>
        </p:xfrm>
        <a:graphic>
          <a:graphicData uri="http://schemas.openxmlformats.org/drawingml/2006/table">
            <a:tbl>
              <a:tblPr/>
              <a:tblGrid>
                <a:gridCol w="1335960"/>
                <a:gridCol w="1326600"/>
                <a:gridCol w="1521000"/>
                <a:gridCol w="1132200"/>
                <a:gridCol w="1326600"/>
                <a:gridCol w="1326600"/>
                <a:gridCol w="1327320"/>
              </a:tblGrid>
              <a:tr h="370800">
                <a:tc>
                  <a:txBody>
                    <a:bodyPr>
                      <a:noAutofit/>
                    </a:bodyPr>
                    <a:p>
                      <a:pPr>
                        <a:lnSpc>
                          <a:spcPct val="100000"/>
                        </a:lnSpc>
                      </a:pPr>
                      <a:r>
                        <a:rPr b="0" lang="en-GB" sz="1800" spc="-1" strike="noStrike">
                          <a:solidFill>
                            <a:srgbClr val="000000"/>
                          </a:solidFill>
                          <a:latin typeface="Calibri"/>
                        </a:rPr>
                        <a:t>Preamble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Start of frame delimiter</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Destination</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Source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Length</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Data</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CRC</a:t>
                      </a:r>
                      <a:endParaRPr b="0" lang="en-GB" sz="1800" spc="-1" strike="noStrike">
                        <a:latin typeface="Arial"/>
                      </a:endParaRPr>
                    </a:p>
                  </a:txBody>
                  <a:tcPr marL="91440" marR="91440">
                    <a:noFill/>
                  </a:tcPr>
                </a:tc>
              </a:tr>
              <a:tr h="370800">
                <a:tc gridSpan="2">
                  <a:txBody>
                    <a:bodyPr>
                      <a:noAutofit/>
                    </a:bodyPr>
                    <a:p>
                      <a:pPr>
                        <a:lnSpc>
                          <a:spcPct val="100000"/>
                        </a:lnSpc>
                      </a:pPr>
                      <a:r>
                        <a:rPr b="0" lang="en-GB" sz="1800" spc="-1" strike="noStrike">
                          <a:solidFill>
                            <a:srgbClr val="000000"/>
                          </a:solidFill>
                          <a:latin typeface="Calibri"/>
                        </a:rPr>
                        <a:t>Timing</a:t>
                      </a:r>
                      <a:endParaRPr b="0" lang="en-GB" sz="1800" spc="-1" strike="noStrike">
                        <a:latin typeface="Arial"/>
                      </a:endParaRPr>
                    </a:p>
                  </a:txBody>
                  <a:tcPr marL="91440" marR="91440">
                    <a:noFill/>
                  </a:tcPr>
                </a:tc>
                <a:tc hMerge="1">
                  <a:tcPr marL="90000" marR="90000">
                    <a:solidFill>
                      <a:srgbClr val="729fcf"/>
                    </a:solidFill>
                  </a:tcPr>
                </a:tc>
                <a:tc gridSpan="2">
                  <a:txBody>
                    <a:bodyPr>
                      <a:noAutofit/>
                    </a:bodyPr>
                    <a:p>
                      <a:pPr>
                        <a:lnSpc>
                          <a:spcPct val="100000"/>
                        </a:lnSpc>
                      </a:pPr>
                      <a:r>
                        <a:rPr b="0" lang="en-GB" sz="1800" spc="-1" strike="noStrike">
                          <a:solidFill>
                            <a:srgbClr val="000000"/>
                          </a:solidFill>
                          <a:latin typeface="Calibri"/>
                        </a:rPr>
                        <a:t>MAC Addressing</a:t>
                      </a:r>
                      <a:endParaRPr b="0" lang="en-GB" sz="1800" spc="-1" strike="noStrike">
                        <a:latin typeface="Arial"/>
                      </a:endParaRPr>
                    </a:p>
                  </a:txBody>
                  <a:tcPr marL="91440" marR="91440">
                    <a:noFill/>
                  </a:tcPr>
                </a:tc>
                <a:tc hMerge="1">
                  <a:tcPr marL="90000" marR="90000">
                    <a:solidFill>
                      <a:srgbClr val="729fcf"/>
                    </a:solidFill>
                  </a:tcPr>
                </a:tc>
                <a:tc>
                  <a:txBody>
                    <a:bodyPr>
                      <a:noAutofit/>
                    </a:bodyPr>
                    <a:p>
                      <a:pPr>
                        <a:lnSpc>
                          <a:spcPct val="100000"/>
                        </a:lnSpc>
                      </a:pPr>
                      <a:r>
                        <a:rPr b="0" lang="en-GB" sz="1800" spc="-1" strike="noStrike">
                          <a:solidFill>
                            <a:srgbClr val="000000"/>
                          </a:solidFill>
                          <a:latin typeface="Calibri"/>
                        </a:rPr>
                        <a:t>Amount of data</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Payload</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Checksum</a:t>
                      </a:r>
                      <a:endParaRPr b="0" lang="en-GB" sz="1800" spc="-1" strike="noStrike">
                        <a:latin typeface="Arial"/>
                      </a:endParaRPr>
                    </a:p>
                  </a:txBody>
                  <a:tcPr marL="91440" marR="91440">
                    <a:noFill/>
                  </a:tcPr>
                </a:tc>
              </a:tr>
              <a:tr h="370800">
                <a:tc>
                  <a:txBody>
                    <a:bodyPr>
                      <a:noAutofit/>
                    </a:bodyPr>
                    <a:p>
                      <a:pPr>
                        <a:lnSpc>
                          <a:spcPct val="100000"/>
                        </a:lnSpc>
                      </a:pPr>
                      <a:r>
                        <a:rPr b="0" lang="en-GB" sz="1800" spc="-1" strike="noStrike">
                          <a:solidFill>
                            <a:srgbClr val="000000"/>
                          </a:solidFill>
                          <a:latin typeface="Calibri"/>
                        </a:rPr>
                        <a:t>7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1 byte</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6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6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2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46-1500 bytes</a:t>
                      </a:r>
                      <a:endParaRPr b="0" lang="en-GB" sz="1800" spc="-1" strike="noStrike">
                        <a:latin typeface="Arial"/>
                      </a:endParaRPr>
                    </a:p>
                  </a:txBody>
                  <a:tcPr marL="91440" marR="91440">
                    <a:noFill/>
                  </a:tcPr>
                </a:tc>
                <a:tc>
                  <a:txBody>
                    <a:bodyPr>
                      <a:noAutofit/>
                    </a:bodyPr>
                    <a:p>
                      <a:pPr>
                        <a:lnSpc>
                          <a:spcPct val="100000"/>
                        </a:lnSpc>
                      </a:pPr>
                      <a:r>
                        <a:rPr b="0" lang="en-GB" sz="1800" spc="-1" strike="noStrike">
                          <a:solidFill>
                            <a:srgbClr val="000000"/>
                          </a:solidFill>
                          <a:latin typeface="Calibri"/>
                        </a:rPr>
                        <a:t>4 bytes</a:t>
                      </a:r>
                      <a:endParaRPr b="0" lang="en-GB" sz="1800" spc="-1" strike="noStrike">
                        <a:latin typeface="Arial"/>
                      </a:endParaRPr>
                    </a:p>
                  </a:txBody>
                  <a:tcPr marL="91440" marR="91440">
                    <a:noFill/>
                  </a:tcPr>
                </a:tc>
              </a:tr>
              <a:tr h="370800">
                <a:tc gridSpan="7">
                  <a:txBody>
                    <a:bodyPr>
                      <a:noAutofit/>
                    </a:bodyPr>
                    <a:p>
                      <a:pPr>
                        <a:lnSpc>
                          <a:spcPct val="100000"/>
                        </a:lnSpc>
                      </a:pPr>
                      <a:r>
                        <a:rPr b="0" lang="en-GB" sz="1800" spc="-1" strike="noStrike">
                          <a:solidFill>
                            <a:srgbClr val="000000"/>
                          </a:solidFill>
                          <a:latin typeface="Calibri"/>
                        </a:rPr>
                        <a:t>FRAME</a:t>
                      </a:r>
                      <a:endParaRPr b="0" lang="en-GB" sz="1800" spc="-1" strike="noStrike">
                        <a:latin typeface="Arial"/>
                      </a:endParaRPr>
                    </a:p>
                  </a:txBody>
                  <a:tcPr marL="91440" marR="91440">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UDP</a:t>
            </a:r>
            <a:endParaRPr b="0" lang="en-US" sz="4400" spc="-1" strike="noStrike">
              <a:solidFill>
                <a:srgbClr val="000000"/>
              </a:solidFill>
              <a:latin typeface="Calibri"/>
            </a:endParaRPr>
          </a:p>
        </p:txBody>
      </p:sp>
      <p:sp>
        <p:nvSpPr>
          <p:cNvPr id="362"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User Datagram Protocol</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Provides connectionless, unreliable service</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So UDP faster than TCP</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Adds only checksum and process-to-process addressing to IP</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Used for DNS and NFS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Used when socket is opened in datagram mode</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It sends bulk quantity of packets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No acknowledgment</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Good for video streaming: it is an unreliable protocol </a:t>
            </a:r>
            <a:br/>
            <a:r>
              <a:rPr b="0" lang="en-US" sz="2400" spc="-1" strike="noStrike">
                <a:solidFill>
                  <a:srgbClr val="000000"/>
                </a:solidFill>
                <a:latin typeface="Calibri"/>
              </a:rPr>
              <a:t> </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UDP – Frame Format</a:t>
            </a:r>
            <a:endParaRPr b="0" lang="en-US" sz="4400" spc="-1" strike="noStrike">
              <a:solidFill>
                <a:srgbClr val="000000"/>
              </a:solidFill>
              <a:latin typeface="Calibri"/>
            </a:endParaRPr>
          </a:p>
        </p:txBody>
      </p:sp>
      <p:pic>
        <p:nvPicPr>
          <p:cNvPr id="364" name="Picture 2" descr=""/>
          <p:cNvPicPr/>
          <p:nvPr/>
        </p:nvPicPr>
        <p:blipFill>
          <a:blip r:embed="rId1"/>
          <a:stretch/>
        </p:blipFill>
        <p:spPr>
          <a:xfrm>
            <a:off x="1231200" y="2507400"/>
            <a:ext cx="9753120" cy="3571560"/>
          </a:xfrm>
          <a:prstGeom prst="rect">
            <a:avLst/>
          </a:prstGeom>
          <a:ln>
            <a:noFill/>
          </a:ln>
        </p:spPr>
      </p:pic>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TextShape 1"/>
          <p:cNvSpPr txBox="1"/>
          <p:nvPr/>
        </p:nvSpPr>
        <p:spPr>
          <a:xfrm>
            <a:off x="361080" y="1709640"/>
            <a:ext cx="11341440" cy="2852280"/>
          </a:xfrm>
          <a:prstGeom prst="rect">
            <a:avLst/>
          </a:prstGeom>
          <a:noFill/>
          <a:ln>
            <a:noFill/>
          </a:ln>
        </p:spPr>
        <p:txBody>
          <a:bodyPr anchor="b">
            <a:normAutofit/>
          </a:bodyPr>
          <a:p>
            <a:pPr>
              <a:lnSpc>
                <a:spcPct val="90000"/>
              </a:lnSpc>
            </a:pPr>
            <a:r>
              <a:rPr b="0" lang="en-US" sz="6000" spc="-1" strike="noStrike">
                <a:solidFill>
                  <a:srgbClr val="2e75b6"/>
                </a:solidFill>
                <a:latin typeface="Calibri"/>
              </a:rPr>
              <a:t>1.3  Identify network failure modes and reasons why networks ‘hang’</a:t>
            </a:r>
            <a:endParaRPr b="0" lang="en-US" sz="6000" spc="-1" strike="noStrike">
              <a:solidFill>
                <a:srgbClr val="000000"/>
              </a:solidFill>
              <a:latin typeface="Calibri"/>
            </a:endParaRPr>
          </a:p>
        </p:txBody>
      </p:sp>
      <p:sp>
        <p:nvSpPr>
          <p:cNvPr id="366" name="TextShape 2"/>
          <p:cNvSpPr txBox="1"/>
          <p:nvPr/>
        </p:nvSpPr>
        <p:spPr>
          <a:xfrm>
            <a:off x="361080" y="4589640"/>
            <a:ext cx="11341440" cy="1499760"/>
          </a:xfrm>
          <a:prstGeom prst="rect">
            <a:avLst/>
          </a:prstGeom>
          <a:noFill/>
          <a:ln>
            <a:noFill/>
          </a:ln>
        </p:spPr>
        <p:txBody>
          <a:bodyPr>
            <a:normAutofit fontScale="64000"/>
          </a:bodyPr>
          <a:p>
            <a:pPr>
              <a:lnSpc>
                <a:spcPct val="90000"/>
              </a:lnSpc>
              <a:spcBef>
                <a:spcPts val="1001"/>
              </a:spcBef>
            </a:pPr>
            <a:r>
              <a:rPr b="0" i="1" lang="en-US" sz="2400" spc="-1" strike="noStrike">
                <a:solidFill>
                  <a:srgbClr val="8b8b8b"/>
                </a:solidFill>
                <a:latin typeface="Calibri"/>
              </a:rPr>
              <a:t>A candidate should be able to: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lang="en-US" sz="2400" spc="-1" strike="noStrike">
                <a:solidFill>
                  <a:srgbClr val="8b8b8b"/>
                </a:solidFill>
                <a:latin typeface="Calibri"/>
              </a:rPr>
              <a:t>Describe failure modes in protocols.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lang="en-US" sz="2400" spc="-1" strike="noStrike">
                <a:solidFill>
                  <a:srgbClr val="8b8b8b"/>
                </a:solidFill>
                <a:latin typeface="Calibri"/>
              </a:rPr>
              <a:t>Describe the effect on a protocol of data communication errors.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Describe causes for network failures.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lang="en-US" sz="2400" spc="-1" strike="noStrike">
                <a:solidFill>
                  <a:srgbClr val="8b8b8b"/>
                </a:solidFill>
                <a:latin typeface="Calibri"/>
              </a:rPr>
              <a:t>Explain the causes for system 'hangs'. </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TextShape 1"/>
          <p:cNvSpPr txBox="1"/>
          <p:nvPr/>
        </p:nvSpPr>
        <p:spPr>
          <a:xfrm>
            <a:off x="1171080" y="365040"/>
            <a:ext cx="9681120" cy="1325160"/>
          </a:xfrm>
          <a:prstGeom prst="rect">
            <a:avLst/>
          </a:prstGeom>
          <a:noFill/>
          <a:ln>
            <a:noFill/>
          </a:ln>
        </p:spPr>
        <p:txBody>
          <a:bodyPr anchor="ctr">
            <a:noAutofit/>
          </a:bodyPr>
          <a:p>
            <a:pPr algn="ctr">
              <a:lnSpc>
                <a:spcPct val="90000"/>
              </a:lnSpc>
            </a:pPr>
            <a:r>
              <a:rPr b="1" lang="en-US" sz="4400" spc="-1" strike="noStrike">
                <a:solidFill>
                  <a:srgbClr val="2e75b6"/>
                </a:solidFill>
                <a:latin typeface="Calibri"/>
              </a:rPr>
              <a:t>The Effect On A Protocol Of Data Communication Errors</a:t>
            </a:r>
            <a:endParaRPr b="0" lang="en-US" sz="4400" spc="-1" strike="noStrike">
              <a:solidFill>
                <a:srgbClr val="000000"/>
              </a:solidFill>
              <a:latin typeface="Calibri"/>
            </a:endParaRPr>
          </a:p>
        </p:txBody>
      </p:sp>
      <p:sp>
        <p:nvSpPr>
          <p:cNvPr id="368"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Error control is the technique of detecting and correcting blocks of data during communication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checks the reliability of characters both at the bit level and packet level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If proper error control is in place, transmitted and received data is ensured to be identical, as in many cases communication channels can be highly unreliable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Data can be corrupted while in transmission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In order to retain reliable communication, errors must be detected and corrected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Forward error control and feedback error control are the two types of error-control mechanisms used in communications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Causes for Network Failures</a:t>
            </a:r>
            <a:endParaRPr b="0" lang="en-US" sz="4400" spc="-1" strike="noStrike">
              <a:solidFill>
                <a:srgbClr val="000000"/>
              </a:solidFill>
              <a:latin typeface="Calibri"/>
            </a:endParaRPr>
          </a:p>
        </p:txBody>
      </p:sp>
      <p:sp>
        <p:nvSpPr>
          <p:cNvPr id="370"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Misconfiguration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Security breaches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Old equipment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Human error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Incompatible changes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Hardware failures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Power failures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Causes for System 'Hangs'</a:t>
            </a:r>
            <a:endParaRPr b="0" lang="en-US" sz="4400" spc="-1" strike="noStrike">
              <a:solidFill>
                <a:srgbClr val="000000"/>
              </a:solidFill>
              <a:latin typeface="Calibri"/>
            </a:endParaRPr>
          </a:p>
        </p:txBody>
      </p:sp>
      <p:sp>
        <p:nvSpPr>
          <p:cNvPr id="372"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CPU</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RAM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NIC failure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Overheating</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Software errors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Electrical problems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Environment</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TextShape 1"/>
          <p:cNvSpPr txBox="1"/>
          <p:nvPr/>
        </p:nvSpPr>
        <p:spPr>
          <a:xfrm>
            <a:off x="361080" y="1709640"/>
            <a:ext cx="11341440" cy="2852280"/>
          </a:xfrm>
          <a:prstGeom prst="rect">
            <a:avLst/>
          </a:prstGeom>
          <a:noFill/>
          <a:ln>
            <a:noFill/>
          </a:ln>
        </p:spPr>
        <p:txBody>
          <a:bodyPr anchor="b">
            <a:noAutofit/>
          </a:bodyPr>
          <a:p>
            <a:pPr>
              <a:lnSpc>
                <a:spcPct val="90000"/>
              </a:lnSpc>
            </a:pPr>
            <a:r>
              <a:rPr b="0" lang="en-US" sz="6000" spc="-1" strike="noStrike">
                <a:solidFill>
                  <a:srgbClr val="2e75b6"/>
                </a:solidFill>
                <a:latin typeface="Calibri"/>
              </a:rPr>
              <a:t>1.4  Describe approaches to error control in a network</a:t>
            </a:r>
            <a:endParaRPr b="0" lang="en-US" sz="6000" spc="-1" strike="noStrike">
              <a:solidFill>
                <a:srgbClr val="000000"/>
              </a:solidFill>
              <a:latin typeface="Calibri"/>
            </a:endParaRPr>
          </a:p>
        </p:txBody>
      </p:sp>
      <p:sp>
        <p:nvSpPr>
          <p:cNvPr id="374" name="TextShape 2"/>
          <p:cNvSpPr txBox="1"/>
          <p:nvPr/>
        </p:nvSpPr>
        <p:spPr>
          <a:xfrm>
            <a:off x="361080" y="4589640"/>
            <a:ext cx="11341440" cy="1499760"/>
          </a:xfrm>
          <a:prstGeom prst="rect">
            <a:avLst/>
          </a:prstGeom>
          <a:noFill/>
          <a:ln>
            <a:noFill/>
          </a:ln>
        </p:spPr>
        <p:txBody>
          <a:bodyPr>
            <a:normAutofit/>
          </a:bodyPr>
          <a:p>
            <a:pPr>
              <a:lnSpc>
                <a:spcPct val="90000"/>
              </a:lnSpc>
              <a:spcBef>
                <a:spcPts val="1001"/>
              </a:spcBef>
            </a:pPr>
            <a:r>
              <a:rPr b="0" i="1" lang="en-US" sz="2400" spc="-1" strike="noStrike">
                <a:solidFill>
                  <a:srgbClr val="8b8b8b"/>
                </a:solidFill>
                <a:latin typeface="Calibri"/>
              </a:rPr>
              <a:t>A candidate should be able to: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Describe at least one approach to error control in a network such as; forward error control, feedback error control and block error control.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 </a:t>
            </a:r>
            <a:r>
              <a:rPr b="0" i="1" lang="en-US" sz="2400" spc="-1" strike="noStrike">
                <a:solidFill>
                  <a:srgbClr val="8b8b8b"/>
                </a:solidFill>
                <a:latin typeface="Calibri"/>
              </a:rPr>
              <a:t>Identify methods of error control, such as checksum, parity and redundancy. </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Forward Error Control</a:t>
            </a:r>
            <a:endParaRPr b="0" lang="en-US" sz="4400" spc="-1" strike="noStrike">
              <a:solidFill>
                <a:srgbClr val="000000"/>
              </a:solidFill>
              <a:latin typeface="Calibri"/>
            </a:endParaRPr>
          </a:p>
        </p:txBody>
      </p:sp>
      <p:sp>
        <p:nvSpPr>
          <p:cNvPr id="376"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In forward error control, additional redundant information is also transmitted along with the data</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helps the receiver to detect and determine the location of the error in the transmitted data</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Forward error control is less commonly used due to the amount of additional redundant information which is transmitted.</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Feedback Error Control</a:t>
            </a:r>
            <a:endParaRPr b="0" lang="en-US" sz="4400" spc="-1" strike="noStrike">
              <a:solidFill>
                <a:srgbClr val="000000"/>
              </a:solidFill>
              <a:latin typeface="Calibri"/>
            </a:endParaRPr>
          </a:p>
        </p:txBody>
      </p:sp>
      <p:sp>
        <p:nvSpPr>
          <p:cNvPr id="378"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In backward or feedback error control, along with each character, a little additional information is provided for the detection of errors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receiver in this technique performs no error correction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If the received data is found to contain errors, the entire data is retransmitted</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Methods of Error Control</a:t>
            </a:r>
            <a:endParaRPr b="0" lang="en-US" sz="4400" spc="-1" strike="noStrike">
              <a:solidFill>
                <a:srgbClr val="000000"/>
              </a:solidFill>
              <a:latin typeface="Calibri"/>
            </a:endParaRPr>
          </a:p>
        </p:txBody>
      </p:sp>
      <p:sp>
        <p:nvSpPr>
          <p:cNvPr id="380"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Checksum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Parity</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Redundancy</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Switch</a:t>
            </a:r>
            <a:endParaRPr b="0" lang="en-US" sz="4400" spc="-1" strike="noStrike">
              <a:solidFill>
                <a:srgbClr val="000000"/>
              </a:solidFill>
              <a:latin typeface="Calibri"/>
            </a:endParaRPr>
          </a:p>
        </p:txBody>
      </p:sp>
      <p:sp>
        <p:nvSpPr>
          <p:cNvPr id="169" name="TextShape 2"/>
          <p:cNvSpPr txBox="1"/>
          <p:nvPr/>
        </p:nvSpPr>
        <p:spPr>
          <a:xfrm>
            <a:off x="680400" y="2336760"/>
            <a:ext cx="9613440" cy="4035960"/>
          </a:xfrm>
          <a:prstGeom prst="rect">
            <a:avLst/>
          </a:prstGeom>
          <a:noFill/>
          <a:ln>
            <a:noFill/>
          </a:ln>
        </p:spPr>
        <p:txBody>
          <a:bodyPr>
            <a:normAutofit fontScale="83000"/>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Two or more users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single network segment</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Straight cables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OSI layer 2 – Data Link</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Transmission of packets</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Switch</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Amplifies signal</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Directs inputs to correct </a:t>
            </a:r>
            <a:br/>
            <a:r>
              <a:rPr b="0" lang="en-US" sz="2400" spc="-1" strike="noStrike">
                <a:solidFill>
                  <a:srgbClr val="000000"/>
                </a:solidFill>
                <a:latin typeface="Calibri"/>
              </a:rPr>
              <a:t>outputs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Full duplex</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Best performance</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Error checking</a:t>
            </a:r>
            <a:endParaRPr b="0" lang="en-US" sz="2400" spc="-1" strike="noStrike">
              <a:solidFill>
                <a:srgbClr val="000000"/>
              </a:solidFill>
              <a:latin typeface="Calibri"/>
            </a:endParaRPr>
          </a:p>
        </p:txBody>
      </p:sp>
      <p:pic>
        <p:nvPicPr>
          <p:cNvPr id="170" name="Picture 5" descr=""/>
          <p:cNvPicPr/>
          <p:nvPr/>
        </p:nvPicPr>
        <p:blipFill>
          <a:blip r:embed="rId1"/>
          <a:stretch/>
        </p:blipFill>
        <p:spPr>
          <a:xfrm>
            <a:off x="5208480" y="2499840"/>
            <a:ext cx="1142280" cy="944280"/>
          </a:xfrm>
          <a:prstGeom prst="rect">
            <a:avLst/>
          </a:prstGeom>
          <a:ln>
            <a:noFill/>
          </a:ln>
        </p:spPr>
      </p:pic>
      <p:pic>
        <p:nvPicPr>
          <p:cNvPr id="171" name="Picture 6" descr=""/>
          <p:cNvPicPr/>
          <p:nvPr/>
        </p:nvPicPr>
        <p:blipFill>
          <a:blip r:embed="rId2"/>
          <a:stretch/>
        </p:blipFill>
        <p:spPr>
          <a:xfrm>
            <a:off x="9250920" y="2514240"/>
            <a:ext cx="1142280" cy="944280"/>
          </a:xfrm>
          <a:prstGeom prst="rect">
            <a:avLst/>
          </a:prstGeom>
          <a:ln>
            <a:noFill/>
          </a:ln>
        </p:spPr>
      </p:pic>
      <p:sp>
        <p:nvSpPr>
          <p:cNvPr id="172" name="CustomShape 3"/>
          <p:cNvSpPr/>
          <p:nvPr/>
        </p:nvSpPr>
        <p:spPr>
          <a:xfrm rot="2356800">
            <a:off x="6393960" y="3040560"/>
            <a:ext cx="10022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101001</a:t>
            </a:r>
            <a:endParaRPr b="0" lang="en-GB" sz="1800" spc="-1" strike="noStrike">
              <a:latin typeface="Arial"/>
            </a:endParaRPr>
          </a:p>
        </p:txBody>
      </p:sp>
      <p:pic>
        <p:nvPicPr>
          <p:cNvPr id="173" name="Picture 7" descr=""/>
          <p:cNvPicPr/>
          <p:nvPr/>
        </p:nvPicPr>
        <p:blipFill>
          <a:blip r:embed="rId3"/>
          <a:stretch/>
        </p:blipFill>
        <p:spPr>
          <a:xfrm>
            <a:off x="5202000" y="4330800"/>
            <a:ext cx="1142280" cy="944280"/>
          </a:xfrm>
          <a:prstGeom prst="rect">
            <a:avLst/>
          </a:prstGeom>
          <a:ln>
            <a:noFill/>
          </a:ln>
        </p:spPr>
      </p:pic>
      <p:pic>
        <p:nvPicPr>
          <p:cNvPr id="174" name="Picture 8" descr=""/>
          <p:cNvPicPr/>
          <p:nvPr/>
        </p:nvPicPr>
        <p:blipFill>
          <a:blip r:embed="rId4"/>
          <a:stretch/>
        </p:blipFill>
        <p:spPr>
          <a:xfrm>
            <a:off x="9276480" y="4330800"/>
            <a:ext cx="1142280" cy="944280"/>
          </a:xfrm>
          <a:prstGeom prst="rect">
            <a:avLst/>
          </a:prstGeom>
          <a:ln>
            <a:noFill/>
          </a:ln>
        </p:spPr>
      </p:pic>
      <p:pic>
        <p:nvPicPr>
          <p:cNvPr id="175" name="Picture 4" descr=""/>
          <p:cNvPicPr/>
          <p:nvPr/>
        </p:nvPicPr>
        <p:blipFill>
          <a:blip r:embed="rId5"/>
          <a:stretch/>
        </p:blipFill>
        <p:spPr>
          <a:xfrm>
            <a:off x="6994800" y="3404520"/>
            <a:ext cx="1631160" cy="815400"/>
          </a:xfrm>
          <a:prstGeom prst="rect">
            <a:avLst/>
          </a:prstGeom>
          <a:ln>
            <a:noFill/>
          </a:ln>
        </p:spPr>
      </p:pic>
      <p:sp>
        <p:nvSpPr>
          <p:cNvPr id="176" name="CustomShape 4"/>
          <p:cNvSpPr/>
          <p:nvPr/>
        </p:nvSpPr>
        <p:spPr>
          <a:xfrm>
            <a:off x="6350760" y="2972160"/>
            <a:ext cx="1055520" cy="889560"/>
          </a:xfrm>
          <a:custGeom>
            <a:avLst/>
            <a:gdLst/>
            <a:ahLst/>
            <a:rect l="l" t="t" r="r" b="b"/>
            <a:pathLst>
              <a:path w="21600" h="21600">
                <a:moveTo>
                  <a:pt x="0" y="0"/>
                </a:moveTo>
                <a:lnTo>
                  <a:pt x="21600" y="21600"/>
                </a:lnTo>
              </a:path>
            </a:pathLst>
          </a:custGeom>
          <a:noFill/>
          <a:ln w="31680">
            <a:solidFill>
              <a:schemeClr val="tx1"/>
            </a:solidFill>
            <a:tailEnd len="med" type="triangle" w="med"/>
          </a:ln>
        </p:spPr>
        <p:style>
          <a:lnRef idx="1">
            <a:schemeClr val="accent1"/>
          </a:lnRef>
          <a:fillRef idx="0">
            <a:schemeClr val="accent1"/>
          </a:fillRef>
          <a:effectRef idx="0">
            <a:schemeClr val="accent1"/>
          </a:effectRef>
          <a:fontRef idx="minor"/>
        </p:style>
      </p:sp>
      <p:sp>
        <p:nvSpPr>
          <p:cNvPr id="177" name="CustomShape 5"/>
          <p:cNvSpPr/>
          <p:nvPr/>
        </p:nvSpPr>
        <p:spPr>
          <a:xfrm flipV="1">
            <a:off x="7939080" y="2985480"/>
            <a:ext cx="1311480" cy="841320"/>
          </a:xfrm>
          <a:custGeom>
            <a:avLst/>
            <a:gdLst/>
            <a:ahLst/>
            <a:rect l="l" t="t" r="r" b="b"/>
            <a:pathLst>
              <a:path w="21600" h="21600">
                <a:moveTo>
                  <a:pt x="0" y="0"/>
                </a:moveTo>
                <a:lnTo>
                  <a:pt x="21600" y="21600"/>
                </a:lnTo>
              </a:path>
            </a:pathLst>
          </a:custGeom>
          <a:noFill/>
          <a:ln w="31680">
            <a:solidFill>
              <a:schemeClr val="tx1"/>
            </a:solidFill>
            <a:headEnd len="med" type="triangle" w="med"/>
          </a:ln>
        </p:spPr>
        <p:style>
          <a:lnRef idx="1">
            <a:schemeClr val="accent1"/>
          </a:lnRef>
          <a:fillRef idx="0">
            <a:schemeClr val="accent1"/>
          </a:fillRef>
          <a:effectRef idx="0">
            <a:schemeClr val="accent1"/>
          </a:effectRef>
          <a:fontRef idx="minor"/>
        </p:style>
      </p:sp>
      <p:sp>
        <p:nvSpPr>
          <p:cNvPr id="178" name="CustomShape 6"/>
          <p:cNvSpPr/>
          <p:nvPr/>
        </p:nvSpPr>
        <p:spPr>
          <a:xfrm flipH="1">
            <a:off x="6343920" y="3990240"/>
            <a:ext cx="1061640" cy="812520"/>
          </a:xfrm>
          <a:custGeom>
            <a:avLst/>
            <a:gdLst/>
            <a:ahLst/>
            <a:rect l="l" t="t" r="r" b="b"/>
            <a:pathLst>
              <a:path w="21600" h="21600">
                <a:moveTo>
                  <a:pt x="0" y="0"/>
                </a:moveTo>
                <a:lnTo>
                  <a:pt x="21600" y="21600"/>
                </a:lnTo>
              </a:path>
            </a:pathLst>
          </a:custGeom>
          <a:noFill/>
          <a:ln w="31680">
            <a:solidFill>
              <a:schemeClr val="tx1"/>
            </a:solidFill>
            <a:tailEnd len="med" type="triangle" w="med"/>
          </a:ln>
        </p:spPr>
        <p:style>
          <a:lnRef idx="1">
            <a:schemeClr val="accent1"/>
          </a:lnRef>
          <a:fillRef idx="0">
            <a:schemeClr val="accent1"/>
          </a:fillRef>
          <a:effectRef idx="0">
            <a:schemeClr val="accent1"/>
          </a:effectRef>
          <a:fontRef idx="minor"/>
        </p:style>
      </p:sp>
      <p:sp>
        <p:nvSpPr>
          <p:cNvPr id="179" name="CustomShape 7"/>
          <p:cNvSpPr/>
          <p:nvPr/>
        </p:nvSpPr>
        <p:spPr>
          <a:xfrm>
            <a:off x="7939080" y="3974040"/>
            <a:ext cx="1336680" cy="828720"/>
          </a:xfrm>
          <a:custGeom>
            <a:avLst/>
            <a:gdLst/>
            <a:ahLst/>
            <a:rect l="l" t="t" r="r" b="b"/>
            <a:pathLst>
              <a:path w="21600" h="21600">
                <a:moveTo>
                  <a:pt x="0" y="0"/>
                </a:moveTo>
                <a:lnTo>
                  <a:pt x="21600" y="21600"/>
                </a:lnTo>
              </a:path>
            </a:pathLst>
          </a:custGeom>
          <a:noFill/>
          <a:ln w="31680">
            <a:solidFill>
              <a:schemeClr val="tx1"/>
            </a:solidFill>
            <a:tailEnd len="med" type="triangle" w="med"/>
          </a:ln>
        </p:spPr>
        <p:style>
          <a:lnRef idx="1">
            <a:schemeClr val="accent1"/>
          </a:lnRef>
          <a:fillRef idx="0">
            <a:schemeClr val="accent1"/>
          </a:fillRef>
          <a:effectRef idx="0">
            <a:schemeClr val="accent1"/>
          </a:effectRef>
          <a:fontRef idx="minor"/>
        </p:style>
      </p:sp>
      <p:sp>
        <p:nvSpPr>
          <p:cNvPr id="180" name="CustomShape 8"/>
          <p:cNvSpPr/>
          <p:nvPr/>
        </p:nvSpPr>
        <p:spPr>
          <a:xfrm rot="19442400">
            <a:off x="8253000" y="2906640"/>
            <a:ext cx="10022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111011</a:t>
            </a:r>
            <a:endParaRPr b="0" lang="en-GB" sz="1800" spc="-1" strike="noStrike">
              <a:latin typeface="Arial"/>
            </a:endParaRPr>
          </a:p>
        </p:txBody>
      </p:sp>
      <p:sp>
        <p:nvSpPr>
          <p:cNvPr id="181" name="CustomShape 9"/>
          <p:cNvSpPr/>
          <p:nvPr/>
        </p:nvSpPr>
        <p:spPr>
          <a:xfrm rot="19527600">
            <a:off x="6496560" y="4343400"/>
            <a:ext cx="10022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101001</a:t>
            </a:r>
            <a:endParaRPr b="0" lang="en-GB" sz="1800" spc="-1" strike="noStrike">
              <a:latin typeface="Arial"/>
            </a:endParaRPr>
          </a:p>
        </p:txBody>
      </p:sp>
      <p:sp>
        <p:nvSpPr>
          <p:cNvPr id="182" name="CustomShape 10"/>
          <p:cNvSpPr/>
          <p:nvPr/>
        </p:nvSpPr>
        <p:spPr>
          <a:xfrm rot="1992000">
            <a:off x="8125920" y="4380840"/>
            <a:ext cx="10022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111011</a:t>
            </a:r>
            <a:endParaRPr b="0" lang="en-GB" sz="1800" spc="-1" strike="noStrike">
              <a:latin typeface="Arial"/>
            </a:endParaRPr>
          </a:p>
        </p:txBody>
      </p:sp>
      <p:sp>
        <p:nvSpPr>
          <p:cNvPr id="183" name="CustomShape 11"/>
          <p:cNvSpPr/>
          <p:nvPr/>
        </p:nvSpPr>
        <p:spPr>
          <a:xfrm>
            <a:off x="8709840" y="3456360"/>
            <a:ext cx="522000" cy="934920"/>
          </a:xfrm>
          <a:prstGeom prst="curvedRightArrow">
            <a:avLst>
              <a:gd name="adj1" fmla="val 25000"/>
              <a:gd name="adj2" fmla="val 50000"/>
              <a:gd name="adj3" fmla="val 25000"/>
            </a:avLst>
          </a:prstGeom>
          <a:ln/>
        </p:spPr>
        <p:style>
          <a:lnRef idx="2">
            <a:schemeClr val="accent1">
              <a:shade val="50000"/>
            </a:schemeClr>
          </a:lnRef>
          <a:fillRef idx="1">
            <a:schemeClr val="accent1"/>
          </a:fillRef>
          <a:effectRef idx="0">
            <a:schemeClr val="accent1"/>
          </a:effectRef>
          <a:fontRef idx="minor"/>
        </p:style>
      </p:sp>
      <p:sp>
        <p:nvSpPr>
          <p:cNvPr id="184" name="CustomShape 12"/>
          <p:cNvSpPr/>
          <p:nvPr/>
        </p:nvSpPr>
        <p:spPr>
          <a:xfrm>
            <a:off x="6316200" y="3391920"/>
            <a:ext cx="567000" cy="972360"/>
          </a:xfrm>
          <a:prstGeom prst="curvedLeftArrow">
            <a:avLst>
              <a:gd name="adj1" fmla="val 25000"/>
              <a:gd name="adj2" fmla="val 50000"/>
              <a:gd name="adj3" fmla="val 25000"/>
            </a:avLst>
          </a:prstGeom>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Checksum</a:t>
            </a:r>
            <a:endParaRPr b="0" lang="en-US" sz="4400" spc="-1" strike="noStrike">
              <a:solidFill>
                <a:srgbClr val="000000"/>
              </a:solidFill>
              <a:latin typeface="Calibri"/>
            </a:endParaRPr>
          </a:p>
        </p:txBody>
      </p:sp>
      <p:sp>
        <p:nvSpPr>
          <p:cNvPr id="382"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checksum is an error-detection method in a the transmitter computes a numerical value according to the number of set or unset bits in a message and sends it along with each message frame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At the receiver end, the same checksum function (formula) is applied to the message frame to retrieve the numerical value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checksum error means there was a problem with the serial communications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checksum is created based on the data values in the data blocks to be transmitted using some algorithm and appended to the data</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When the receiver gets this data, a new checksum is calculated and compared with the existing checksum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non-match indicates an error</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Parity</a:t>
            </a:r>
            <a:endParaRPr b="0" lang="en-US" sz="4400" spc="-1" strike="noStrike">
              <a:solidFill>
                <a:srgbClr val="000000"/>
              </a:solidFill>
              <a:latin typeface="Calibri"/>
            </a:endParaRPr>
          </a:p>
        </p:txBody>
      </p:sp>
      <p:sp>
        <p:nvSpPr>
          <p:cNvPr id="384"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Historically the most commonly used data integrity method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Parity can detect - but not correct - single-bit errors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Error Correction Code (ECC) is a more comprehensive method of data integrity checking that can detect and correct single-bit errors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Redundancy</a:t>
            </a:r>
            <a:endParaRPr b="0" lang="en-US" sz="4400" spc="-1" strike="noStrike">
              <a:solidFill>
                <a:srgbClr val="000000"/>
              </a:solidFill>
              <a:latin typeface="Calibri"/>
            </a:endParaRPr>
          </a:p>
        </p:txBody>
      </p:sp>
      <p:sp>
        <p:nvSpPr>
          <p:cNvPr id="386"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Cyclic Redundancy Check (CRC):</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CRC is based on binary division.</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 sequence of redundant bits called CRC or the CRC remainder is appended to the end of a data unit, so that the resulting data unit becomes exactly divisible by a second, predetermined binary number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At its destination, the incoming data unit is divided by the same number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If at this step there is no remainder, the data unit is assumed to be intact and therefore is accepted</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TextShape 1"/>
          <p:cNvSpPr txBox="1"/>
          <p:nvPr/>
        </p:nvSpPr>
        <p:spPr>
          <a:xfrm>
            <a:off x="361080" y="1709640"/>
            <a:ext cx="11341440" cy="2852280"/>
          </a:xfrm>
          <a:prstGeom prst="rect">
            <a:avLst/>
          </a:prstGeom>
          <a:noFill/>
          <a:ln>
            <a:noFill/>
          </a:ln>
        </p:spPr>
        <p:txBody>
          <a:bodyPr anchor="b">
            <a:noAutofit/>
          </a:bodyPr>
          <a:p>
            <a:pPr>
              <a:lnSpc>
                <a:spcPct val="90000"/>
              </a:lnSpc>
            </a:pPr>
            <a:r>
              <a:rPr b="0" lang="en-US" sz="6000" spc="-1" strike="noStrike">
                <a:solidFill>
                  <a:srgbClr val="2e75b6"/>
                </a:solidFill>
                <a:latin typeface="Calibri"/>
              </a:rPr>
              <a:t>End of Day 1</a:t>
            </a:r>
            <a:endParaRPr b="0" lang="en-US" sz="6000" spc="-1" strike="noStrike">
              <a:solidFill>
                <a:srgbClr val="000000"/>
              </a:solidFill>
              <a:latin typeface="Calibri"/>
            </a:endParaRPr>
          </a:p>
        </p:txBody>
      </p:sp>
      <p:sp>
        <p:nvSpPr>
          <p:cNvPr id="388" name="TextShape 2"/>
          <p:cNvSpPr txBox="1"/>
          <p:nvPr/>
        </p:nvSpPr>
        <p:spPr>
          <a:xfrm>
            <a:off x="361080" y="4589640"/>
            <a:ext cx="11341440" cy="1499760"/>
          </a:xfrm>
          <a:prstGeom prst="rect">
            <a:avLst/>
          </a:prstGeom>
          <a:noFill/>
          <a:ln>
            <a:noFill/>
          </a:ln>
        </p:spPr>
        <p:txBody>
          <a:bodyPr>
            <a:noAutofit/>
          </a:bodyPr>
          <a:p>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TextShape 1"/>
          <p:cNvSpPr txBox="1"/>
          <p:nvPr/>
        </p:nvSpPr>
        <p:spPr>
          <a:xfrm>
            <a:off x="361080" y="1709640"/>
            <a:ext cx="11341440" cy="2852280"/>
          </a:xfrm>
          <a:prstGeom prst="rect">
            <a:avLst/>
          </a:prstGeom>
          <a:noFill/>
          <a:ln>
            <a:noFill/>
          </a:ln>
        </p:spPr>
        <p:txBody>
          <a:bodyPr anchor="b">
            <a:noAutofit/>
          </a:bodyPr>
          <a:p>
            <a:pPr>
              <a:lnSpc>
                <a:spcPct val="90000"/>
              </a:lnSpc>
            </a:pPr>
            <a:r>
              <a:rPr b="0" lang="en-US" sz="6000" spc="-1" strike="noStrike">
                <a:solidFill>
                  <a:srgbClr val="2e75b6"/>
                </a:solidFill>
                <a:latin typeface="Calibri"/>
              </a:rPr>
              <a:t>2. Layered Network Models (20%, K2)</a:t>
            </a:r>
            <a:endParaRPr b="0" lang="en-US" sz="6000" spc="-1" strike="noStrike">
              <a:solidFill>
                <a:srgbClr val="000000"/>
              </a:solidFill>
              <a:latin typeface="Calibri"/>
            </a:endParaRPr>
          </a:p>
        </p:txBody>
      </p:sp>
      <p:sp>
        <p:nvSpPr>
          <p:cNvPr id="390" name="TextShape 2"/>
          <p:cNvSpPr txBox="1"/>
          <p:nvPr/>
        </p:nvSpPr>
        <p:spPr>
          <a:xfrm>
            <a:off x="361080" y="4589640"/>
            <a:ext cx="11341440" cy="1499760"/>
          </a:xfrm>
          <a:prstGeom prst="rect">
            <a:avLst/>
          </a:prstGeom>
          <a:noFill/>
          <a:ln>
            <a:noFill/>
          </a:ln>
        </p:spPr>
        <p:txBody>
          <a:bodyPr>
            <a:normAutofit fontScale="80000"/>
          </a:bodyPr>
          <a:p>
            <a:pPr>
              <a:lnSpc>
                <a:spcPct val="90000"/>
              </a:lnSpc>
              <a:spcBef>
                <a:spcPts val="1001"/>
              </a:spcBef>
            </a:pPr>
            <a:r>
              <a:rPr b="0" lang="en-US" sz="2400" spc="-1" strike="noStrike">
                <a:solidFill>
                  <a:srgbClr val="8b8b8b"/>
                </a:solidFill>
                <a:latin typeface="Calibri"/>
              </a:rPr>
              <a:t>In this key topic, the apprentice will be able to explain network layer models and then contrast their differences. Outcomes should include an ability to: </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2.1 Explain features layered network models</a:t>
            </a:r>
            <a:endParaRPr b="0" lang="en-US" sz="2400" spc="-1" strike="noStrike">
              <a:solidFill>
                <a:srgbClr val="000000"/>
              </a:solidFill>
              <a:latin typeface="Calibri"/>
            </a:endParaRPr>
          </a:p>
          <a:p>
            <a:pPr>
              <a:lnSpc>
                <a:spcPct val="90000"/>
              </a:lnSpc>
              <a:spcBef>
                <a:spcPts val="1001"/>
              </a:spcBef>
            </a:pPr>
            <a:r>
              <a:rPr b="0" lang="en-US" sz="2400" spc="-1" strike="noStrike">
                <a:solidFill>
                  <a:srgbClr val="8b8b8b"/>
                </a:solidFill>
                <a:latin typeface="Calibri"/>
              </a:rPr>
              <a:t>2.2 Compare the differences between the following physical layer categories and datalink layer protocols</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TextShape 1"/>
          <p:cNvSpPr txBox="1"/>
          <p:nvPr/>
        </p:nvSpPr>
        <p:spPr>
          <a:xfrm>
            <a:off x="361080" y="1709640"/>
            <a:ext cx="11341440" cy="2852280"/>
          </a:xfrm>
          <a:prstGeom prst="rect">
            <a:avLst/>
          </a:prstGeom>
          <a:noFill/>
          <a:ln>
            <a:noFill/>
          </a:ln>
        </p:spPr>
        <p:txBody>
          <a:bodyPr anchor="b">
            <a:normAutofit/>
          </a:bodyPr>
          <a:p>
            <a:pPr>
              <a:lnSpc>
                <a:spcPct val="90000"/>
              </a:lnSpc>
            </a:pPr>
            <a:r>
              <a:rPr b="0" lang="en-US" sz="6000" spc="-1" strike="noStrike">
                <a:solidFill>
                  <a:srgbClr val="2e75b6"/>
                </a:solidFill>
                <a:latin typeface="Calibri"/>
              </a:rPr>
              <a:t>2.1 Explain features of the following layered network models: </a:t>
            </a:r>
            <a:endParaRPr b="0" lang="en-US" sz="6000" spc="-1" strike="noStrike">
              <a:solidFill>
                <a:srgbClr val="000000"/>
              </a:solidFill>
              <a:latin typeface="Calibri"/>
            </a:endParaRPr>
          </a:p>
        </p:txBody>
      </p:sp>
      <p:sp>
        <p:nvSpPr>
          <p:cNvPr id="392" name="TextShape 2"/>
          <p:cNvSpPr txBox="1"/>
          <p:nvPr/>
        </p:nvSpPr>
        <p:spPr>
          <a:xfrm>
            <a:off x="361080" y="4589640"/>
            <a:ext cx="11341440" cy="1499760"/>
          </a:xfrm>
          <a:prstGeom prst="rect">
            <a:avLst/>
          </a:prstGeom>
          <a:noFill/>
          <a:ln>
            <a:noFill/>
          </a:ln>
        </p:spPr>
        <p:txBody>
          <a:bodyPr>
            <a:normAutofit/>
          </a:bodyPr>
          <a:p>
            <a:pPr marL="457200">
              <a:lnSpc>
                <a:spcPct val="90000"/>
              </a:lnSpc>
              <a:spcBef>
                <a:spcPts val="499"/>
              </a:spcBef>
            </a:pPr>
            <a:r>
              <a:rPr b="0" lang="en-US" sz="2000" spc="-1" strike="noStrike">
                <a:solidFill>
                  <a:srgbClr val="8b8b8b"/>
                </a:solidFill>
                <a:latin typeface="Calibri"/>
              </a:rPr>
              <a:t>TCP/IP Reference Model </a:t>
            </a:r>
            <a:endParaRPr b="0" lang="en-US" sz="2000" spc="-1" strike="noStrike">
              <a:solidFill>
                <a:srgbClr val="000000"/>
              </a:solidFill>
              <a:latin typeface="Calibri"/>
            </a:endParaRPr>
          </a:p>
          <a:p>
            <a:pPr marL="457200">
              <a:lnSpc>
                <a:spcPct val="90000"/>
              </a:lnSpc>
              <a:spcBef>
                <a:spcPts val="499"/>
              </a:spcBef>
            </a:pPr>
            <a:r>
              <a:rPr b="0" lang="en-US" sz="2000" spc="-1" strike="noStrike">
                <a:solidFill>
                  <a:srgbClr val="8b8b8b"/>
                </a:solidFill>
                <a:latin typeface="Calibri"/>
              </a:rPr>
              <a:t>OSI 7 Layer Model </a:t>
            </a:r>
            <a:endParaRPr b="0" lang="en-US" sz="2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OSI</a:t>
            </a:r>
            <a:endParaRPr b="0" lang="en-US" sz="4400" spc="-1" strike="noStrike">
              <a:solidFill>
                <a:srgbClr val="000000"/>
              </a:solidFill>
              <a:latin typeface="Calibri"/>
            </a:endParaRPr>
          </a:p>
        </p:txBody>
      </p:sp>
      <p:sp>
        <p:nvSpPr>
          <p:cNvPr id="394" name="TextShape 2"/>
          <p:cNvSpPr txBox="1"/>
          <p:nvPr/>
        </p:nvSpPr>
        <p:spPr>
          <a:xfrm>
            <a:off x="312840" y="1825560"/>
            <a:ext cx="11590200" cy="4935600"/>
          </a:xfrm>
          <a:prstGeom prst="rect">
            <a:avLst/>
          </a:prstGeom>
          <a:noFill/>
          <a:ln>
            <a:noFill/>
          </a:ln>
        </p:spPr>
        <p:txBody>
          <a:bodyPr>
            <a:normAutofit fontScale="83000"/>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Systems must be developed which are compatible to communicate with each other ISO has developed a standard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ISO stands for International organization of Standardization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is called a model for Open System Interconnection (OSI) and is commonly known as OSI model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ISO-OSI model is a seven layer architecture. It defines seven layers or levels in a complete communication system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They are:</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Application Layer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Presentation Layer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Session Layer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Transport Layer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Network Layer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Datalink Layer</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Physical Layer</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Feature of OSI Model</a:t>
            </a:r>
            <a:endParaRPr b="0" lang="en-US" sz="4400" spc="-1" strike="noStrike">
              <a:solidFill>
                <a:srgbClr val="000000"/>
              </a:solidFill>
              <a:latin typeface="Calibri"/>
            </a:endParaRPr>
          </a:p>
        </p:txBody>
      </p:sp>
      <p:sp>
        <p:nvSpPr>
          <p:cNvPr id="396"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Big picture of communication over network is understandable through this OSI model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We see how hardware and software work together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We can understand new technologies as they are developed</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Troubleshooting is easier by separate networks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Can be used to compare basic functional relationships on different networks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TextShape 1"/>
          <p:cNvSpPr txBox="1"/>
          <p:nvPr/>
        </p:nvSpPr>
        <p:spPr>
          <a:xfrm>
            <a:off x="312840" y="365040"/>
            <a:ext cx="11590200" cy="1325160"/>
          </a:xfrm>
          <a:prstGeom prst="rect">
            <a:avLst/>
          </a:prstGeom>
          <a:noFill/>
          <a:ln>
            <a:noFill/>
          </a:ln>
        </p:spPr>
        <p:txBody>
          <a:bodyPr anchor="ctr">
            <a:normAutofit/>
          </a:bodyPr>
          <a:p>
            <a:pPr>
              <a:lnSpc>
                <a:spcPct val="90000"/>
              </a:lnSpc>
            </a:pPr>
            <a:r>
              <a:rPr b="1" lang="en-US" sz="4400" spc="-1" strike="noStrike">
                <a:solidFill>
                  <a:srgbClr val="2e75b6"/>
                </a:solidFill>
                <a:latin typeface="Calibri"/>
              </a:rPr>
              <a:t>Functions of Different Layers</a:t>
            </a:r>
            <a:endParaRPr b="0" lang="en-US" sz="4400" spc="-1" strike="noStrike">
              <a:solidFill>
                <a:srgbClr val="000000"/>
              </a:solidFill>
              <a:latin typeface="Calibri"/>
            </a:endParaRPr>
          </a:p>
        </p:txBody>
      </p:sp>
      <p:sp>
        <p:nvSpPr>
          <p:cNvPr id="398"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Following are the functions performed by each layer of the OSI model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is just an introduction, we will cover each layer in details in the coming tutorials</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OSI Model Layer 1: The Physical Layer</a:t>
            </a:r>
            <a:endParaRPr b="0" lang="en-US" sz="4400" spc="-1" strike="noStrike">
              <a:solidFill>
                <a:srgbClr val="000000"/>
              </a:solidFill>
              <a:latin typeface="Calibri"/>
            </a:endParaRPr>
          </a:p>
        </p:txBody>
      </p:sp>
      <p:sp>
        <p:nvSpPr>
          <p:cNvPr id="400"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Physical Layer is the lowest layer of the OSI Model.</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activates, maintains and deactivates the physical connection.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is responsible for transmission and reception of the unstructured raw data over network.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Voltages and data rates needed for transmission is defined in the physical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converts the digital/analog bits into electrical signal or optical signals.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Data encoding is also done in this layer.</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Switch operation</a:t>
            </a:r>
            <a:endParaRPr b="0" lang="en-US" sz="4400" spc="-1" strike="noStrike">
              <a:solidFill>
                <a:srgbClr val="000000"/>
              </a:solidFill>
              <a:latin typeface="Calibri"/>
            </a:endParaRPr>
          </a:p>
        </p:txBody>
      </p:sp>
      <p:sp>
        <p:nvSpPr>
          <p:cNvPr id="186" name="TextShape 2"/>
          <p:cNvSpPr txBox="1"/>
          <p:nvPr/>
        </p:nvSpPr>
        <p:spPr>
          <a:xfrm>
            <a:off x="680400" y="2336760"/>
            <a:ext cx="7618320" cy="3598920"/>
          </a:xfrm>
          <a:prstGeom prst="rect">
            <a:avLst/>
          </a:prstGeom>
          <a:noFill/>
          <a:ln>
            <a:noFill/>
          </a:ln>
        </p:spPr>
        <p:txBody>
          <a:bodyPr>
            <a:normAutofit fontScale="97000"/>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Works on the Layer 2 Header</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Uses the source and destination MAC addresses to make its forwarding decisions.</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MAC Address Table</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maps the switch’s ports</a:t>
            </a:r>
            <a:r>
              <a:rPr b="1" lang="en-US" sz="2400" spc="-1" strike="noStrike">
                <a:solidFill>
                  <a:srgbClr val="000000"/>
                </a:solidFill>
                <a:latin typeface="Calibri"/>
              </a:rPr>
              <a:t> </a:t>
            </a:r>
            <a:r>
              <a:rPr b="0" lang="en-US" sz="2400" spc="-1" strike="noStrike">
                <a:solidFill>
                  <a:srgbClr val="000000"/>
                </a:solidFill>
                <a:latin typeface="Calibri"/>
              </a:rPr>
              <a:t>to MAC addresses </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the source address and the port a frame was received on are entered in the MAC Address Table.</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as each connected device sends a frame the table gets fully populated</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the table is then used to forward frames to their intended destination</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pic>
        <p:nvPicPr>
          <p:cNvPr id="187" name="Picture 4" descr=""/>
          <p:cNvPicPr/>
          <p:nvPr/>
        </p:nvPicPr>
        <p:blipFill>
          <a:blip r:embed="rId1"/>
          <a:stretch/>
        </p:blipFill>
        <p:spPr>
          <a:xfrm>
            <a:off x="8631360" y="2336760"/>
            <a:ext cx="3047760" cy="2285640"/>
          </a:xfrm>
          <a:prstGeom prst="rect">
            <a:avLst/>
          </a:prstGeom>
          <a:ln>
            <a:noFill/>
          </a:ln>
        </p:spPr>
      </p:pic>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OSI Model Layer 2: Data Link Layer</a:t>
            </a:r>
            <a:endParaRPr b="0" lang="en-US" sz="4400" spc="-1" strike="noStrike">
              <a:solidFill>
                <a:srgbClr val="000000"/>
              </a:solidFill>
              <a:latin typeface="Calibri"/>
            </a:endParaRPr>
          </a:p>
        </p:txBody>
      </p:sp>
      <p:sp>
        <p:nvSpPr>
          <p:cNvPr id="402"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Data link layer synchronizes the information which is to be transmitted over the physical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main function of this layer is to make sure data transfer is error free from one node to another, over the physical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Transmitting and receiving data frames sequentially is managed by this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layer sends and expects acknowledgements for frames received and sent respectively</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Resending of non-acknowledgement received frames is also handled by this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layer establishes a logical layer between two nodes and also manages the Frame traffic control over the network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signals the transmitting node to stop, when the frame buffers are full</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OSI Model Layer 3: The Network Layer</a:t>
            </a:r>
            <a:endParaRPr b="0" lang="en-US" sz="4400" spc="-1" strike="noStrike">
              <a:solidFill>
                <a:srgbClr val="000000"/>
              </a:solidFill>
              <a:latin typeface="Calibri"/>
            </a:endParaRPr>
          </a:p>
        </p:txBody>
      </p:sp>
      <p:sp>
        <p:nvSpPr>
          <p:cNvPr id="404"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Network Layer routes the signal through different channels from one node to other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acts as a network controller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manages the Subnet traffic</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decides by which route data should take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divides the outgoing messages into packets and assembles the incoming packets into messages for higher levels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OSI Model Layer 4: Transport Layer</a:t>
            </a:r>
            <a:endParaRPr b="0" lang="en-US" sz="4400" spc="-1" strike="noStrike">
              <a:solidFill>
                <a:srgbClr val="000000"/>
              </a:solidFill>
              <a:latin typeface="Calibri"/>
            </a:endParaRPr>
          </a:p>
        </p:txBody>
      </p:sp>
      <p:sp>
        <p:nvSpPr>
          <p:cNvPr id="406" name="TextShape 2"/>
          <p:cNvSpPr txBox="1"/>
          <p:nvPr/>
        </p:nvSpPr>
        <p:spPr>
          <a:xfrm>
            <a:off x="312840" y="1825560"/>
            <a:ext cx="11590200" cy="4935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Transport Layer decides if data transmission should be on parallel path or single path</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Functions such as Multiplexing, Segmenting or Splitting on the data are done by this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receives messages from the Session layer above it, convert the message into smaller units and passes it on to the Network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Transport layer can be very complex, depending upon the network requirements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Transport layer breaks the message (data) into small units so that they are handled more efficiently by the network layer</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OSI Model Layer 5: The Session Layer</a:t>
            </a:r>
            <a:endParaRPr b="0" lang="en-US" sz="4400" spc="-1" strike="noStrike">
              <a:solidFill>
                <a:srgbClr val="000000"/>
              </a:solidFill>
              <a:latin typeface="Calibri"/>
            </a:endParaRPr>
          </a:p>
        </p:txBody>
      </p:sp>
      <p:sp>
        <p:nvSpPr>
          <p:cNvPr id="408"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Session Layer manages and synchronize the conversation between two different applications.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Transfer of data from source to destination session layer streams of data are marked and are resynchronized properly, so that the ends of the messages are not cut prematurely and data loss is avoided</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OSI Model Layer 6: The Presentation Layer</a:t>
            </a:r>
            <a:endParaRPr b="0" lang="en-US" sz="4400" spc="-1" strike="noStrike">
              <a:solidFill>
                <a:srgbClr val="000000"/>
              </a:solidFill>
              <a:latin typeface="Calibri"/>
            </a:endParaRPr>
          </a:p>
        </p:txBody>
      </p:sp>
      <p:sp>
        <p:nvSpPr>
          <p:cNvPr id="410"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Presentation Layer takes care that the data is sent in such a way that the receiver will understand the information (data) and will be able to use the data</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While receiving the data, presentation layer transforms the data to be ready for the application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Languages(syntax) can be different of the two communicating systems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Under this condition presentation layer plays a role of translator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performs Data compression, Data encryption, Data conversion etc.</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OSI Model Layer 7: Application Layer</a:t>
            </a:r>
            <a:endParaRPr b="0" lang="en-US" sz="4400" spc="-1" strike="noStrike">
              <a:solidFill>
                <a:srgbClr val="000000"/>
              </a:solidFill>
              <a:latin typeface="Calibri"/>
            </a:endParaRPr>
          </a:p>
        </p:txBody>
      </p:sp>
      <p:sp>
        <p:nvSpPr>
          <p:cNvPr id="412"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Application Layer is the topmost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Transferring of files disturbing the results to the user is also done in this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Mail services, directory services, network resource etc. are services provided by application layer</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This layer mainly holds application programs to act upon the received and to be sent data</a:t>
            </a: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Merits of OSI reference model</a:t>
            </a:r>
            <a:endParaRPr b="0" lang="en-US" sz="4400" spc="-1" strike="noStrike">
              <a:solidFill>
                <a:srgbClr val="000000"/>
              </a:solidFill>
              <a:latin typeface="Calibri"/>
            </a:endParaRPr>
          </a:p>
        </p:txBody>
      </p:sp>
      <p:sp>
        <p:nvSpPr>
          <p:cNvPr id="414"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OSI model distinguishes well between the services, interfaces and protocols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Protocols of OSI model are very well hidden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Protocols can be replaced by new protocols as technology changes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Supports connection oriented services as well as connectionless service</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TextShape 1"/>
          <p:cNvSpPr txBox="1"/>
          <p:nvPr/>
        </p:nvSpPr>
        <p:spPr>
          <a:xfrm>
            <a:off x="312840" y="365040"/>
            <a:ext cx="11590200" cy="1325160"/>
          </a:xfrm>
          <a:prstGeom prst="rect">
            <a:avLst/>
          </a:prstGeom>
          <a:noFill/>
          <a:ln>
            <a:noFill/>
          </a:ln>
        </p:spPr>
        <p:txBody>
          <a:bodyPr anchor="ctr">
            <a:noAutofit/>
          </a:bodyPr>
          <a:p>
            <a:pPr>
              <a:lnSpc>
                <a:spcPct val="90000"/>
              </a:lnSpc>
            </a:pPr>
            <a:r>
              <a:rPr b="1" lang="en-US" sz="4400" spc="-1" strike="noStrike">
                <a:solidFill>
                  <a:srgbClr val="2e75b6"/>
                </a:solidFill>
                <a:latin typeface="Calibri"/>
              </a:rPr>
              <a:t>Demerits of OSI reference model</a:t>
            </a:r>
            <a:endParaRPr b="0" lang="en-US" sz="4400" spc="-1" strike="noStrike">
              <a:solidFill>
                <a:srgbClr val="000000"/>
              </a:solidFill>
              <a:latin typeface="Calibri"/>
            </a:endParaRPr>
          </a:p>
        </p:txBody>
      </p:sp>
      <p:sp>
        <p:nvSpPr>
          <p:cNvPr id="416" name="TextShape 2"/>
          <p:cNvSpPr txBox="1"/>
          <p:nvPr/>
        </p:nvSpPr>
        <p:spPr>
          <a:xfrm>
            <a:off x="312840" y="1825560"/>
            <a:ext cx="11590200" cy="493560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Model was devised before the invention of protocols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Fitting of protocols is tedious task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It is just used as a reference model</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TextShape 1"/>
          <p:cNvSpPr txBox="1"/>
          <p:nvPr/>
        </p:nvSpPr>
        <p:spPr>
          <a:xfrm>
            <a:off x="312840" y="365040"/>
            <a:ext cx="11590200" cy="132516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418" name="Content Placeholder 7" descr=""/>
          <p:cNvPicPr/>
          <p:nvPr/>
        </p:nvPicPr>
        <p:blipFill>
          <a:blip r:embed="rId1"/>
          <a:stretch/>
        </p:blipFill>
        <p:spPr>
          <a:xfrm>
            <a:off x="3191040" y="1825560"/>
            <a:ext cx="5833080" cy="4935240"/>
          </a:xfrm>
          <a:prstGeom prst="rect">
            <a:avLst/>
          </a:prstGeom>
          <a:ln>
            <a:noFill/>
          </a:ln>
        </p:spPr>
      </p:pic>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TextShape 1"/>
          <p:cNvSpPr txBox="1"/>
          <p:nvPr/>
        </p:nvSpPr>
        <p:spPr>
          <a:xfrm>
            <a:off x="312840" y="365040"/>
            <a:ext cx="11590200" cy="1325160"/>
          </a:xfrm>
          <a:prstGeom prst="rect">
            <a:avLst/>
          </a:prstGeom>
          <a:noFill/>
          <a:ln>
            <a:noFill/>
          </a:ln>
        </p:spPr>
        <p:txBody>
          <a:bodyPr anchor="ctr">
            <a:noAutofit/>
          </a:bodyPr>
          <a:p>
            <a:endParaRPr b="0" lang="en-US" sz="1800" spc="-1" strike="noStrike">
              <a:solidFill>
                <a:srgbClr val="000000"/>
              </a:solidFill>
              <a:latin typeface="Calibri"/>
            </a:endParaRPr>
          </a:p>
        </p:txBody>
      </p:sp>
      <p:pic>
        <p:nvPicPr>
          <p:cNvPr id="420" name="Content Placeholder 5" descr=""/>
          <p:cNvPicPr/>
          <p:nvPr/>
        </p:nvPicPr>
        <p:blipFill>
          <a:blip r:embed="rId1"/>
          <a:stretch/>
        </p:blipFill>
        <p:spPr>
          <a:xfrm>
            <a:off x="1733760" y="2338200"/>
            <a:ext cx="8935200" cy="33080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WBL</Template>
  <TotalTime>882</TotalTime>
  <Application>LibreOffice/6.2.8.2$Windows_X86_64 LibreOffice_project/f82ddfca21ebc1e222a662a32b25c0c9d20169ee</Application>
  <Words>10227</Words>
  <Paragraphs>1042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2018-12-11T07:37:36Z</dcterms:created>
  <dc:creator>Len Shand</dc:creator>
  <dc:description/>
  <dc:language>en-GB</dc:language>
  <cp:lastModifiedBy/>
  <dcterms:modified xsi:type="dcterms:W3CDTF">2019-12-17T17:48:58Z</dcterms:modified>
  <cp:revision>47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5</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146</vt:i4>
  </property>
</Properties>
</file>