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229"/>
  </p:notesMasterIdLst>
  <p:sldIdLst>
    <p:sldId id="381" r:id="rId2"/>
    <p:sldId id="323" r:id="rId3"/>
    <p:sldId id="378" r:id="rId4"/>
    <p:sldId id="389" r:id="rId5"/>
    <p:sldId id="944" r:id="rId6"/>
    <p:sldId id="390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56" r:id="rId15"/>
    <p:sldId id="335" r:id="rId16"/>
    <p:sldId id="337" r:id="rId17"/>
    <p:sldId id="336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20" r:id="rId30"/>
    <p:sldId id="324" r:id="rId31"/>
    <p:sldId id="946" r:id="rId32"/>
    <p:sldId id="325" r:id="rId33"/>
    <p:sldId id="326" r:id="rId34"/>
    <p:sldId id="328" r:id="rId35"/>
    <p:sldId id="329" r:id="rId36"/>
    <p:sldId id="330" r:id="rId37"/>
    <p:sldId id="331" r:id="rId38"/>
    <p:sldId id="332" r:id="rId39"/>
    <p:sldId id="401" r:id="rId40"/>
    <p:sldId id="402" r:id="rId41"/>
    <p:sldId id="403" r:id="rId42"/>
    <p:sldId id="404" r:id="rId43"/>
    <p:sldId id="405" r:id="rId44"/>
    <p:sldId id="333" r:id="rId45"/>
    <p:sldId id="334" r:id="rId46"/>
    <p:sldId id="357" r:id="rId47"/>
    <p:sldId id="359" r:id="rId48"/>
    <p:sldId id="370" r:id="rId49"/>
    <p:sldId id="361" r:id="rId50"/>
    <p:sldId id="372" r:id="rId51"/>
    <p:sldId id="363" r:id="rId52"/>
    <p:sldId id="364" r:id="rId53"/>
    <p:sldId id="365" r:id="rId54"/>
    <p:sldId id="373" r:id="rId55"/>
    <p:sldId id="374" r:id="rId56"/>
    <p:sldId id="375" r:id="rId57"/>
    <p:sldId id="376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945" r:id="rId66"/>
    <p:sldId id="322" r:id="rId67"/>
    <p:sldId id="912" r:id="rId68"/>
    <p:sldId id="913" r:id="rId69"/>
    <p:sldId id="259" r:id="rId70"/>
    <p:sldId id="260" r:id="rId71"/>
    <p:sldId id="406" r:id="rId72"/>
    <p:sldId id="407" r:id="rId73"/>
    <p:sldId id="261" r:id="rId74"/>
    <p:sldId id="262" r:id="rId75"/>
    <p:sldId id="263" r:id="rId76"/>
    <p:sldId id="264" r:id="rId77"/>
    <p:sldId id="265" r:id="rId78"/>
    <p:sldId id="266" r:id="rId79"/>
    <p:sldId id="267" r:id="rId80"/>
    <p:sldId id="391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400" r:id="rId89"/>
    <p:sldId id="399" r:id="rId90"/>
    <p:sldId id="949" r:id="rId91"/>
    <p:sldId id="408" r:id="rId92"/>
    <p:sldId id="409" r:id="rId93"/>
    <p:sldId id="410" r:id="rId94"/>
    <p:sldId id="411" r:id="rId95"/>
    <p:sldId id="412" r:id="rId96"/>
    <p:sldId id="413" r:id="rId97"/>
    <p:sldId id="414" r:id="rId98"/>
    <p:sldId id="415" r:id="rId99"/>
    <p:sldId id="416" r:id="rId100"/>
    <p:sldId id="947" r:id="rId101"/>
    <p:sldId id="268" r:id="rId102"/>
    <p:sldId id="269" r:id="rId103"/>
    <p:sldId id="271" r:id="rId104"/>
    <p:sldId id="270" r:id="rId105"/>
    <p:sldId id="948" r:id="rId106"/>
    <p:sldId id="950" r:id="rId107"/>
    <p:sldId id="272" r:id="rId108"/>
    <p:sldId id="906" r:id="rId109"/>
    <p:sldId id="907" r:id="rId110"/>
    <p:sldId id="908" r:id="rId111"/>
    <p:sldId id="909" r:id="rId112"/>
    <p:sldId id="910" r:id="rId113"/>
    <p:sldId id="911" r:id="rId114"/>
    <p:sldId id="273" r:id="rId115"/>
    <p:sldId id="274" r:id="rId116"/>
    <p:sldId id="327" r:id="rId117"/>
    <p:sldId id="417" r:id="rId118"/>
    <p:sldId id="418" r:id="rId119"/>
    <p:sldId id="279" r:id="rId120"/>
    <p:sldId id="419" r:id="rId121"/>
    <p:sldId id="420" r:id="rId122"/>
    <p:sldId id="834" r:id="rId123"/>
    <p:sldId id="835" r:id="rId124"/>
    <p:sldId id="836" r:id="rId125"/>
    <p:sldId id="837" r:id="rId126"/>
    <p:sldId id="838" r:id="rId127"/>
    <p:sldId id="839" r:id="rId128"/>
    <p:sldId id="840" r:id="rId129"/>
    <p:sldId id="841" r:id="rId130"/>
    <p:sldId id="842" r:id="rId131"/>
    <p:sldId id="843" r:id="rId132"/>
    <p:sldId id="844" r:id="rId133"/>
    <p:sldId id="845" r:id="rId134"/>
    <p:sldId id="846" r:id="rId135"/>
    <p:sldId id="275" r:id="rId136"/>
    <p:sldId id="276" r:id="rId137"/>
    <p:sldId id="278" r:id="rId138"/>
    <p:sldId id="951" r:id="rId139"/>
    <p:sldId id="847" r:id="rId140"/>
    <p:sldId id="848" r:id="rId141"/>
    <p:sldId id="849" r:id="rId142"/>
    <p:sldId id="850" r:id="rId143"/>
    <p:sldId id="851" r:id="rId144"/>
    <p:sldId id="852" r:id="rId145"/>
    <p:sldId id="853" r:id="rId146"/>
    <p:sldId id="854" r:id="rId147"/>
    <p:sldId id="855" r:id="rId148"/>
    <p:sldId id="856" r:id="rId149"/>
    <p:sldId id="857" r:id="rId150"/>
    <p:sldId id="858" r:id="rId151"/>
    <p:sldId id="859" r:id="rId152"/>
    <p:sldId id="952" r:id="rId153"/>
    <p:sldId id="860" r:id="rId154"/>
    <p:sldId id="861" r:id="rId155"/>
    <p:sldId id="862" r:id="rId156"/>
    <p:sldId id="863" r:id="rId157"/>
    <p:sldId id="864" r:id="rId158"/>
    <p:sldId id="865" r:id="rId159"/>
    <p:sldId id="866" r:id="rId160"/>
    <p:sldId id="867" r:id="rId161"/>
    <p:sldId id="868" r:id="rId162"/>
    <p:sldId id="869" r:id="rId163"/>
    <p:sldId id="870" r:id="rId164"/>
    <p:sldId id="871" r:id="rId165"/>
    <p:sldId id="872" r:id="rId166"/>
    <p:sldId id="873" r:id="rId167"/>
    <p:sldId id="874" r:id="rId168"/>
    <p:sldId id="875" r:id="rId169"/>
    <p:sldId id="277" r:id="rId170"/>
    <p:sldId id="876" r:id="rId171"/>
    <p:sldId id="280" r:id="rId172"/>
    <p:sldId id="877" r:id="rId173"/>
    <p:sldId id="878" r:id="rId174"/>
    <p:sldId id="879" r:id="rId175"/>
    <p:sldId id="880" r:id="rId176"/>
    <p:sldId id="881" r:id="rId177"/>
    <p:sldId id="882" r:id="rId178"/>
    <p:sldId id="883" r:id="rId179"/>
    <p:sldId id="884" r:id="rId180"/>
    <p:sldId id="885" r:id="rId181"/>
    <p:sldId id="886" r:id="rId182"/>
    <p:sldId id="887" r:id="rId183"/>
    <p:sldId id="888" r:id="rId184"/>
    <p:sldId id="889" r:id="rId185"/>
    <p:sldId id="890" r:id="rId186"/>
    <p:sldId id="891" r:id="rId187"/>
    <p:sldId id="892" r:id="rId188"/>
    <p:sldId id="893" r:id="rId189"/>
    <p:sldId id="894" r:id="rId190"/>
    <p:sldId id="895" r:id="rId191"/>
    <p:sldId id="896" r:id="rId192"/>
    <p:sldId id="897" r:id="rId193"/>
    <p:sldId id="898" r:id="rId194"/>
    <p:sldId id="899" r:id="rId195"/>
    <p:sldId id="953" r:id="rId196"/>
    <p:sldId id="932" r:id="rId197"/>
    <p:sldId id="933" r:id="rId198"/>
    <p:sldId id="934" r:id="rId199"/>
    <p:sldId id="935" r:id="rId200"/>
    <p:sldId id="936" r:id="rId201"/>
    <p:sldId id="937" r:id="rId202"/>
    <p:sldId id="938" r:id="rId203"/>
    <p:sldId id="939" r:id="rId204"/>
    <p:sldId id="940" r:id="rId205"/>
    <p:sldId id="941" r:id="rId206"/>
    <p:sldId id="942" r:id="rId207"/>
    <p:sldId id="943" r:id="rId208"/>
    <p:sldId id="915" r:id="rId209"/>
    <p:sldId id="916" r:id="rId210"/>
    <p:sldId id="917" r:id="rId211"/>
    <p:sldId id="918" r:id="rId212"/>
    <p:sldId id="919" r:id="rId213"/>
    <p:sldId id="920" r:id="rId214"/>
    <p:sldId id="921" r:id="rId215"/>
    <p:sldId id="922" r:id="rId216"/>
    <p:sldId id="923" r:id="rId217"/>
    <p:sldId id="924" r:id="rId218"/>
    <p:sldId id="925" r:id="rId219"/>
    <p:sldId id="926" r:id="rId220"/>
    <p:sldId id="927" r:id="rId221"/>
    <p:sldId id="928" r:id="rId222"/>
    <p:sldId id="929" r:id="rId223"/>
    <p:sldId id="930" r:id="rId224"/>
    <p:sldId id="292" r:id="rId225"/>
    <p:sldId id="931" r:id="rId226"/>
    <p:sldId id="290" r:id="rId227"/>
    <p:sldId id="291" r:id="rId2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BCDB38-FF7E-49FA-A1DE-34F459523522}">
          <p14:sldIdLst>
            <p14:sldId id="381"/>
            <p14:sldId id="323"/>
            <p14:sldId id="378"/>
            <p14:sldId id="389"/>
            <p14:sldId id="944"/>
            <p14:sldId id="390"/>
            <p14:sldId id="338"/>
            <p14:sldId id="339"/>
            <p14:sldId id="340"/>
            <p14:sldId id="341"/>
            <p14:sldId id="342"/>
            <p14:sldId id="343"/>
            <p14:sldId id="344"/>
            <p14:sldId id="356"/>
            <p14:sldId id="335"/>
            <p14:sldId id="337"/>
            <p14:sldId id="336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20"/>
            <p14:sldId id="324"/>
            <p14:sldId id="946"/>
            <p14:sldId id="325"/>
            <p14:sldId id="326"/>
            <p14:sldId id="328"/>
            <p14:sldId id="329"/>
            <p14:sldId id="330"/>
            <p14:sldId id="331"/>
            <p14:sldId id="332"/>
            <p14:sldId id="401"/>
            <p14:sldId id="402"/>
            <p14:sldId id="403"/>
            <p14:sldId id="404"/>
            <p14:sldId id="405"/>
            <p14:sldId id="333"/>
            <p14:sldId id="334"/>
            <p14:sldId id="357"/>
            <p14:sldId id="359"/>
            <p14:sldId id="370"/>
            <p14:sldId id="361"/>
            <p14:sldId id="372"/>
            <p14:sldId id="363"/>
            <p14:sldId id="364"/>
            <p14:sldId id="365"/>
            <p14:sldId id="373"/>
            <p14:sldId id="374"/>
            <p14:sldId id="375"/>
            <p14:sldId id="376"/>
            <p14:sldId id="382"/>
            <p14:sldId id="383"/>
            <p14:sldId id="384"/>
            <p14:sldId id="385"/>
            <p14:sldId id="386"/>
            <p14:sldId id="387"/>
            <p14:sldId id="388"/>
            <p14:sldId id="945"/>
            <p14:sldId id="322"/>
          </p14:sldIdLst>
        </p14:section>
        <p14:section name="Day 2" id="{4D2601DF-F9F2-4C5A-B161-6DE006FB5D30}">
          <p14:sldIdLst>
            <p14:sldId id="912"/>
            <p14:sldId id="913"/>
            <p14:sldId id="259"/>
            <p14:sldId id="260"/>
            <p14:sldId id="406"/>
            <p14:sldId id="407"/>
            <p14:sldId id="261"/>
            <p14:sldId id="262"/>
            <p14:sldId id="263"/>
            <p14:sldId id="264"/>
            <p14:sldId id="265"/>
            <p14:sldId id="266"/>
            <p14:sldId id="267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400"/>
            <p14:sldId id="399"/>
            <p14:sldId id="949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947"/>
            <p14:sldId id="268"/>
            <p14:sldId id="269"/>
            <p14:sldId id="271"/>
            <p14:sldId id="270"/>
            <p14:sldId id="948"/>
          </p14:sldIdLst>
        </p14:section>
        <p14:section name="Day 3" id="{C38DD21B-5DB3-43A2-BEDC-34C7A2C0CD48}">
          <p14:sldIdLst>
            <p14:sldId id="950"/>
            <p14:sldId id="272"/>
            <p14:sldId id="906"/>
            <p14:sldId id="907"/>
            <p14:sldId id="908"/>
            <p14:sldId id="909"/>
            <p14:sldId id="910"/>
            <p14:sldId id="911"/>
            <p14:sldId id="273"/>
            <p14:sldId id="274"/>
            <p14:sldId id="327"/>
            <p14:sldId id="417"/>
            <p14:sldId id="418"/>
            <p14:sldId id="279"/>
            <p14:sldId id="419"/>
            <p14:sldId id="420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845"/>
            <p14:sldId id="846"/>
            <p14:sldId id="275"/>
            <p14:sldId id="276"/>
            <p14:sldId id="278"/>
            <p14:sldId id="951"/>
            <p14:sldId id="847"/>
            <p14:sldId id="848"/>
            <p14:sldId id="849"/>
            <p14:sldId id="850"/>
            <p14:sldId id="851"/>
            <p14:sldId id="852"/>
            <p14:sldId id="853"/>
            <p14:sldId id="854"/>
            <p14:sldId id="855"/>
            <p14:sldId id="856"/>
            <p14:sldId id="857"/>
            <p14:sldId id="858"/>
            <p14:sldId id="859"/>
            <p14:sldId id="952"/>
          </p14:sldIdLst>
        </p14:section>
        <p14:section name="Day 4" id="{5902A893-2423-4F08-BA93-82D1A86E1044}">
          <p14:sldIdLst>
            <p14:sldId id="860"/>
            <p14:sldId id="861"/>
            <p14:sldId id="862"/>
            <p14:sldId id="863"/>
            <p14:sldId id="864"/>
            <p14:sldId id="865"/>
            <p14:sldId id="866"/>
            <p14:sldId id="867"/>
            <p14:sldId id="868"/>
            <p14:sldId id="869"/>
            <p14:sldId id="870"/>
            <p14:sldId id="871"/>
            <p14:sldId id="872"/>
            <p14:sldId id="873"/>
            <p14:sldId id="874"/>
            <p14:sldId id="875"/>
            <p14:sldId id="277"/>
            <p14:sldId id="876"/>
            <p14:sldId id="280"/>
            <p14:sldId id="877"/>
            <p14:sldId id="878"/>
            <p14:sldId id="879"/>
            <p14:sldId id="880"/>
            <p14:sldId id="881"/>
            <p14:sldId id="882"/>
            <p14:sldId id="883"/>
            <p14:sldId id="884"/>
            <p14:sldId id="885"/>
            <p14:sldId id="886"/>
            <p14:sldId id="887"/>
            <p14:sldId id="888"/>
            <p14:sldId id="889"/>
            <p14:sldId id="890"/>
            <p14:sldId id="891"/>
            <p14:sldId id="892"/>
            <p14:sldId id="893"/>
            <p14:sldId id="894"/>
            <p14:sldId id="895"/>
            <p14:sldId id="896"/>
            <p14:sldId id="897"/>
            <p14:sldId id="898"/>
            <p14:sldId id="899"/>
            <p14:sldId id="953"/>
            <p14:sldId id="932"/>
            <p14:sldId id="933"/>
            <p14:sldId id="934"/>
            <p14:sldId id="935"/>
            <p14:sldId id="936"/>
            <p14:sldId id="937"/>
            <p14:sldId id="938"/>
            <p14:sldId id="939"/>
            <p14:sldId id="940"/>
            <p14:sldId id="941"/>
            <p14:sldId id="942"/>
            <p14:sldId id="943"/>
            <p14:sldId id="915"/>
            <p14:sldId id="916"/>
            <p14:sldId id="917"/>
            <p14:sldId id="918"/>
            <p14:sldId id="919"/>
            <p14:sldId id="920"/>
            <p14:sldId id="921"/>
            <p14:sldId id="922"/>
            <p14:sldId id="923"/>
            <p14:sldId id="924"/>
            <p14:sldId id="925"/>
            <p14:sldId id="926"/>
            <p14:sldId id="927"/>
            <p14:sldId id="928"/>
            <p14:sldId id="929"/>
            <p14:sldId id="930"/>
            <p14:sldId id="292"/>
            <p14:sldId id="931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tableStyles" Target="tableStyle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721B4-2AC2-4604-9B1F-D184DCE53BB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7D9CB-6696-4525-B457-D1F862C08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9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Rootkit designed to track and disable stolen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/>
            <a:r>
              <a:rPr lang="en-US" dirty="0"/>
              <a:t>Identifies if the chassis has been opened</a:t>
            </a:r>
          </a:p>
          <a:p>
            <a:pPr lvl="1"/>
            <a:r>
              <a:rPr lang="en-US" dirty="0"/>
              <a:t>Could apply system lockout if so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Feature of UEFI preventing untrusted OS from booting</a:t>
            </a:r>
          </a:p>
          <a:p>
            <a:pPr lvl="1"/>
            <a:r>
              <a:rPr lang="en-US" dirty="0"/>
              <a:t>Valid OS installer must present certificate to TPM</a:t>
            </a: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7D9CB-6696-4525-B457-D1F862C0844F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30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Metropolitan is considered a densely populated city normally with a population over 1 million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D9CB-6696-4525-B457-D1F862C0844F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709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09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48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53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457199" y="4972047"/>
            <a:ext cx="5986463" cy="38576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457199" y="4972047"/>
            <a:ext cx="5986463" cy="38576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50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457199" y="4972047"/>
            <a:ext cx="5986463" cy="385762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03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19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44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5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9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09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1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912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3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2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0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35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72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25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each of the above. I will pick on 5 random people to explain what one of them is. 25 minutes.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7D9CB-6696-4525-B457-D1F862C0844F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65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8608" y="6237312"/>
            <a:ext cx="504107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3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7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20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2960"/>
            <a:ext cx="121920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0" y="3617807"/>
            <a:ext cx="121920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680322" y="5936190"/>
            <a:ext cx="68706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1.1 Motherboard Components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37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6960" y="822960"/>
            <a:ext cx="603504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0" y="822960"/>
            <a:ext cx="603504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0" y="3623310"/>
            <a:ext cx="603504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680322" y="5936190"/>
            <a:ext cx="68706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1.1 Motherboard Components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TBC</a:t>
            </a:r>
          </a:p>
        </p:txBody>
      </p:sp>
    </p:spTree>
    <p:extLst>
      <p:ext uri="{BB962C8B-B14F-4D97-AF65-F5344CB8AC3E}">
        <p14:creationId xmlns:p14="http://schemas.microsoft.com/office/powerpoint/2010/main" val="302199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00100"/>
            <a:ext cx="603504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56960" y="822960"/>
            <a:ext cx="603504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156960" y="3629898"/>
            <a:ext cx="603504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0" y="6537960"/>
            <a:ext cx="12192000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2.2 System Memory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TBC</a:t>
            </a:r>
          </a:p>
        </p:txBody>
      </p:sp>
    </p:spTree>
    <p:extLst>
      <p:ext uri="{BB962C8B-B14F-4D97-AF65-F5344CB8AC3E}">
        <p14:creationId xmlns:p14="http://schemas.microsoft.com/office/powerpoint/2010/main" val="1208207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0" y="822960"/>
            <a:ext cx="603504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0" y="3611880"/>
            <a:ext cx="603504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156960" y="822960"/>
            <a:ext cx="603504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6156960" y="3611880"/>
            <a:ext cx="603504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37960"/>
            <a:ext cx="12192000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2.4 BIOS and UEFI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4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2" y="365127"/>
            <a:ext cx="11590421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825625"/>
            <a:ext cx="11590421" cy="49359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032" y="6396458"/>
            <a:ext cx="461211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3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9" y="1709740"/>
            <a:ext cx="11341769" cy="2852737"/>
          </a:xfrm>
        </p:spPr>
        <p:txBody>
          <a:bodyPr anchor="b"/>
          <a:lstStyle>
            <a:lvl1pPr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49" y="4589465"/>
            <a:ext cx="11341769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5569" y="6356352"/>
            <a:ext cx="437147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46747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33475" cy="485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5675" y="6315578"/>
            <a:ext cx="533400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2471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421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421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30013" y="6356352"/>
            <a:ext cx="504107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9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1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5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7340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66407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5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1740"/>
            <a:ext cx="891770" cy="305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2313"/>
            <a:ext cx="838200" cy="33528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525344"/>
            <a:ext cx="12192000" cy="332656"/>
          </a:xfrm>
          <a:prstGeom prst="rect">
            <a:avLst/>
          </a:prstGeom>
          <a:solidFill>
            <a:srgbClr val="015A2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600" y="6266473"/>
            <a:ext cx="504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5"/>
            <a:ext cx="1032960" cy="3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7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9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4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hyperlink" Target="http://www.netmarketshare.com/os-market-share.aspx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3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hyperlink" Target="http://www.netmarketshare.com/os-market-share.aspx" TargetMode="External"/><Relationship Id="rId1" Type="http://schemas.openxmlformats.org/officeDocument/2006/relationships/slideLayout" Target="../slideLayouts/slideLayout4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4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4800" dirty="0"/>
              <a:t>A+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42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Parts of the Case</a:t>
            </a:r>
            <a:endParaRPr lang="en-US" dirty="0"/>
          </a:p>
        </p:txBody>
      </p:sp>
      <p:pic>
        <p:nvPicPr>
          <p:cNvPr id="7" name="Content Placeholder 6" descr="Front panel of an HP Pavilion PC: 1) CD-RW and CD-ROM drives (in 5&quot; bays); 2) Spare 5.25&quot; bays; 3) 3.5&quot; floppy disk drive; 4) Flash memory card reader; 5) USB ports; 6) Video and audio input and output jacks; 7) Firewire port; 8) Power on/off switch (© Hewlett-Packard Development Company)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494" y="1238679"/>
            <a:ext cx="2249012" cy="4854575"/>
          </a:xfrm>
        </p:spPr>
      </p:pic>
      <p:pic>
        <p:nvPicPr>
          <p:cNvPr id="8" name="Content Placeholder 7" descr="Rear Panel of HP Compaq PC: 1) Power Supply Unit with fan; 2) Chassis fan; 3) Motherboard Input/Output (I/O) ports; 4) Expansion card slots (covered by blanking plates) (© Hewlett-Packard Development Company)"/>
          <p:cNvPicPr>
            <a:picLocks noGrp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672" y="1666084"/>
            <a:ext cx="2102262" cy="4143821"/>
          </a:xfrm>
        </p:spPr>
      </p:pic>
    </p:spTree>
    <p:extLst>
      <p:ext uri="{BB962C8B-B14F-4D97-AF65-F5344CB8AC3E}">
        <p14:creationId xmlns:p14="http://schemas.microsoft.com/office/powerpoint/2010/main" val="10096935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280AB-DBC3-48E1-8A3C-6174E0B8E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Topology Summarisation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D20DA-A994-455E-8173-E89F1884B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70842"/>
            <a:ext cx="11896078" cy="4315657"/>
          </a:xfrm>
        </p:spPr>
        <p:txBody>
          <a:bodyPr/>
          <a:lstStyle/>
          <a:p>
            <a:r>
              <a:rPr lang="en-GB" dirty="0"/>
              <a:t>From the topologies that we have covered, go and research more about these</a:t>
            </a:r>
          </a:p>
          <a:p>
            <a:endParaRPr lang="en-GB" dirty="0"/>
          </a:p>
          <a:p>
            <a:r>
              <a:rPr lang="en-GB" dirty="0"/>
              <a:t>Create a spider diagram of each of the topologies that has branches that shows;</a:t>
            </a:r>
          </a:p>
          <a:p>
            <a:r>
              <a:rPr lang="en-GB" dirty="0"/>
              <a:t>The advantages and disadvantages.</a:t>
            </a:r>
          </a:p>
          <a:p>
            <a:r>
              <a:rPr lang="en-GB" dirty="0"/>
              <a:t>Where they are used in the real world.</a:t>
            </a:r>
          </a:p>
          <a:p>
            <a:r>
              <a:rPr lang="en-GB" dirty="0"/>
              <a:t>Any technical limitations</a:t>
            </a:r>
          </a:p>
          <a:p>
            <a:r>
              <a:rPr lang="en-GB" dirty="0"/>
              <a:t>How the technology works for redundancy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F4425-EC1E-46EC-B640-E8F67C09EEB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029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Content Placeholder 7" descr="The OSI model"/>
          <p:cNvPicPr>
            <a:picLocks noGrp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655" y="949650"/>
            <a:ext cx="5378691" cy="5486400"/>
          </a:xfrm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The OSI Model</a:t>
            </a:r>
            <a:endParaRPr lang="en-US" altLang="en-US" noProof="0" dirty="0"/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06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ncapsulation and de-encapsulation "/>
          <p:cNvPicPr>
            <a:picLocks noGrp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0418" y="1283394"/>
            <a:ext cx="8271164" cy="5257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/>
              <a:t>Encapsulation and De-encapsulation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40214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Summary</a:t>
            </a:r>
          </a:p>
        </p:txBody>
      </p:sp>
      <p:pic>
        <p:nvPicPr>
          <p:cNvPr id="6" name="Content Placeholder 5" descr="Devices and concepts represented at the relevant OSI model layer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279" y="1290740"/>
            <a:ext cx="7655442" cy="46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47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OSI reference model and TCP/IP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513" y="1313895"/>
            <a:ext cx="8650974" cy="48633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OSI Model and Network Protocols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77550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C12F3-AB8E-4891-B5C4-C7654E6E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What is in the OSI Layer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DE8EB-60B1-47D9-AF50-77DF1047B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Layer is 2?</a:t>
            </a:r>
          </a:p>
          <a:p>
            <a:pPr lvl="1"/>
            <a:r>
              <a:rPr lang="en-GB" dirty="0"/>
              <a:t>What does Layer 2 do?</a:t>
            </a:r>
          </a:p>
          <a:p>
            <a:pPr lvl="1"/>
            <a:endParaRPr lang="en-GB" dirty="0"/>
          </a:p>
          <a:p>
            <a:r>
              <a:rPr lang="en-GB" dirty="0"/>
              <a:t>What layer is 6?</a:t>
            </a:r>
          </a:p>
          <a:p>
            <a:pPr lvl="1"/>
            <a:r>
              <a:rPr lang="en-GB" dirty="0"/>
              <a:t>What does Layer 6 do?</a:t>
            </a:r>
          </a:p>
          <a:p>
            <a:pPr lvl="1"/>
            <a:endParaRPr lang="en-GB" dirty="0"/>
          </a:p>
          <a:p>
            <a:r>
              <a:rPr lang="en-GB" dirty="0"/>
              <a:t>What common protocols does layer 4 use?</a:t>
            </a:r>
          </a:p>
          <a:p>
            <a:endParaRPr lang="en-GB" dirty="0"/>
          </a:p>
          <a:p>
            <a:r>
              <a:rPr lang="en-GB" dirty="0"/>
              <a:t>What device would you typically find at layer 3?</a:t>
            </a:r>
          </a:p>
          <a:p>
            <a:endParaRPr lang="en-GB" dirty="0"/>
          </a:p>
          <a:p>
            <a:r>
              <a:rPr lang="en-GB" dirty="0"/>
              <a:t>What device can be found in Layer 2 and Layer 3?</a:t>
            </a:r>
          </a:p>
          <a:p>
            <a:endParaRPr lang="en-GB" dirty="0"/>
          </a:p>
          <a:p>
            <a:r>
              <a:rPr lang="en-GB" dirty="0"/>
              <a:t>What security device can be found across Layer 4, 5, 6, and 7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29C65-2F9F-487D-A004-B3149042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224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47ED-D736-4467-93F4-A2DF6E3F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4B1EB-25CD-4155-A75F-26247D64C2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On the wiki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14654-5F7D-4463-BEE4-E1A9BA78BB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AF1B9-03CA-433D-AC15-153CB85F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796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of Network</a:t>
            </a:r>
            <a:endParaRPr lang="en-US" alt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Local Area Network (LAN)</a:t>
            </a:r>
          </a:p>
          <a:p>
            <a:pPr lvl="1"/>
            <a:r>
              <a:rPr lang="en-US" dirty="0"/>
              <a:t>Home network</a:t>
            </a:r>
          </a:p>
          <a:p>
            <a:pPr lvl="1"/>
            <a:r>
              <a:rPr lang="en-US" dirty="0"/>
              <a:t>SOHO (Small Office Home Office)</a:t>
            </a:r>
            <a:endParaRPr lang="en-GB" dirty="0"/>
          </a:p>
          <a:p>
            <a:pPr lvl="1"/>
            <a:r>
              <a:rPr lang="en-US" dirty="0"/>
              <a:t>SME (Small and Medium Sized Enterprise)</a:t>
            </a:r>
            <a:endParaRPr lang="en-GB" dirty="0"/>
          </a:p>
          <a:p>
            <a:pPr lvl="1"/>
            <a:r>
              <a:rPr lang="en-US" dirty="0"/>
              <a:t>Enterprise LAN - a larger network with hundreds or thousands of servers and clients</a:t>
            </a:r>
          </a:p>
          <a:p>
            <a:r>
              <a:rPr lang="en-US" dirty="0"/>
              <a:t>Personal Area Network (PAN)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Wide Area Network (WAN)</a:t>
            </a:r>
          </a:p>
          <a:p>
            <a:pPr lvl="1"/>
            <a:r>
              <a:rPr lang="en-US"/>
              <a:t>Internet</a:t>
            </a:r>
          </a:p>
          <a:p>
            <a:pPr lvl="1"/>
            <a:r>
              <a:rPr lang="en-US"/>
              <a:t>Intranet</a:t>
            </a:r>
          </a:p>
          <a:p>
            <a:pPr lvl="1"/>
            <a:r>
              <a:rPr lang="en-US"/>
              <a:t>Extranet</a:t>
            </a:r>
          </a:p>
          <a:p>
            <a:r>
              <a:rPr lang="en-US"/>
              <a:t>Metropolitan Area Network (MAN)</a:t>
            </a:r>
            <a:endParaRPr lang="en-US" dirty="0"/>
          </a:p>
        </p:txBody>
      </p:sp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729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8997-FCB4-47F6-9E75-C95F20A4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2CD1A-C0EE-4CF8-82A7-9ABD78336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Peer to Peer</a:t>
            </a:r>
          </a:p>
          <a:p>
            <a:r>
              <a:rPr lang="en-GB" dirty="0"/>
              <a:t>Hosts on a peer to peer network both provide and consume network services.</a:t>
            </a:r>
          </a:p>
          <a:p>
            <a:r>
              <a:rPr lang="en-GB" dirty="0"/>
              <a:t>Easy to set up with low costs, can use your standard desktop</a:t>
            </a:r>
          </a:p>
          <a:p>
            <a:r>
              <a:rPr lang="en-GB" dirty="0"/>
              <a:t>Hard to scale up</a:t>
            </a:r>
          </a:p>
          <a:p>
            <a:r>
              <a:rPr lang="en-GB" dirty="0"/>
              <a:t>Use error can be high</a:t>
            </a:r>
          </a:p>
          <a:p>
            <a:r>
              <a:rPr lang="en-GB" dirty="0"/>
              <a:t>If one host is connected to a printer and shuts down. No one </a:t>
            </a:r>
            <a:r>
              <a:rPr lang="en-GB"/>
              <a:t>can print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8426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EC28A747-DFA4-4636-B3B4-F06755A39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4939" y="1152526"/>
            <a:ext cx="7793037" cy="608013"/>
          </a:xfrm>
        </p:spPr>
        <p:txBody>
          <a:bodyPr/>
          <a:lstStyle/>
          <a:p>
            <a:pPr eaLnBrk="1" hangingPunct="1"/>
            <a:r>
              <a:rPr lang="en-GB" altLang="en-US"/>
              <a:t>Types of Network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6079A257-8630-4A3F-84FA-E44F1AF84C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2239964"/>
            <a:ext cx="8915400" cy="367775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dirty="0"/>
              <a:t>PAN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dirty="0"/>
              <a:t>LAN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dirty="0"/>
              <a:t>WLAN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dirty="0"/>
              <a:t>WAN</a:t>
            </a:r>
            <a:endParaRPr lang="en-GB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GB" altLang="en-US" dirty="0"/>
              <a:t>MAN</a:t>
            </a:r>
          </a:p>
          <a:p>
            <a:pPr eaLnBrk="1" hangingPunct="1">
              <a:lnSpc>
                <a:spcPct val="80000"/>
              </a:lnSpc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095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utoUpdateAnimBg="0"/>
      <p:bldP spid="86019" grpId="0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Removing the System Case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Backup</a:t>
            </a:r>
          </a:p>
          <a:p>
            <a:r>
              <a:rPr lang="en-US" dirty="0"/>
              <a:t>Work environment</a:t>
            </a:r>
            <a:endParaRPr lang="en-GB" dirty="0"/>
          </a:p>
          <a:p>
            <a:r>
              <a:rPr lang="en-US" dirty="0"/>
              <a:t>Tools and equipment</a:t>
            </a:r>
          </a:p>
          <a:p>
            <a:pPr lvl="1">
              <a:defRPr/>
            </a:pPr>
            <a:r>
              <a:rPr lang="en-GB" dirty="0"/>
              <a:t>PC toolkit</a:t>
            </a:r>
          </a:p>
          <a:p>
            <a:pPr lvl="1">
              <a:defRPr/>
            </a:pPr>
            <a:r>
              <a:rPr lang="en-GB" dirty="0"/>
              <a:t>Notepad and pen</a:t>
            </a:r>
          </a:p>
          <a:p>
            <a:pPr lvl="1">
              <a:defRPr/>
            </a:pPr>
            <a:r>
              <a:rPr lang="en-GB" dirty="0"/>
              <a:t>Digicam</a:t>
            </a:r>
          </a:p>
          <a:p>
            <a:r>
              <a:rPr lang="en-US" dirty="0"/>
              <a:t>Powered off and unplugged from the mains</a:t>
            </a:r>
            <a:endParaRPr lang="en-GB" dirty="0"/>
          </a:p>
          <a:p>
            <a:r>
              <a:rPr lang="en-US" dirty="0"/>
              <a:t>Anti-static precautions</a:t>
            </a:r>
            <a:endParaRPr lang="en-GB" dirty="0"/>
          </a:p>
          <a:p>
            <a:endParaRPr lang="en-US" dirty="0"/>
          </a:p>
        </p:txBody>
      </p:sp>
      <p:pic>
        <p:nvPicPr>
          <p:cNvPr id="7" name="Picture 8" descr="prod_hama_pc_tool_ki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103" y="2264632"/>
            <a:ext cx="3683000" cy="2540000"/>
          </a:xfrm>
          <a:noFill/>
        </p:spPr>
      </p:pic>
    </p:spTree>
    <p:extLst>
      <p:ext uri="{BB962C8B-B14F-4D97-AF65-F5344CB8AC3E}">
        <p14:creationId xmlns:p14="http://schemas.microsoft.com/office/powerpoint/2010/main" val="42738721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0BDC-A1DE-43C7-ABB1-8E7A4B39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F76F-659D-45CC-A2EC-57EC86D65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Personal Area Network</a:t>
            </a:r>
          </a:p>
          <a:p>
            <a:endParaRPr lang="en-GB" dirty="0"/>
          </a:p>
          <a:p>
            <a:r>
              <a:rPr lang="en-GB" dirty="0"/>
              <a:t>Typically a small network </a:t>
            </a:r>
          </a:p>
          <a:p>
            <a:r>
              <a:rPr lang="en-GB" dirty="0"/>
              <a:t>Used to connect multiple devices such as smartphones, laptops and printers.</a:t>
            </a:r>
          </a:p>
          <a:p>
            <a:r>
              <a:rPr lang="en-GB" dirty="0"/>
              <a:t>Can be wired but mainly wireless.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2423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2BB6D-8149-4550-A7FE-10E453FA5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LAN/WLAN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DD04D-6CE8-466C-9645-32AC1F5E5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Local Area Network</a:t>
            </a:r>
          </a:p>
          <a:p>
            <a:endParaRPr lang="en-GB" dirty="0"/>
          </a:p>
          <a:p>
            <a:r>
              <a:rPr lang="en-GB" dirty="0"/>
              <a:t>Used over a small geographical area such as an office.</a:t>
            </a:r>
          </a:p>
          <a:p>
            <a:r>
              <a:rPr lang="en-GB" dirty="0"/>
              <a:t>Normally uses wires to connect devices</a:t>
            </a:r>
          </a:p>
          <a:p>
            <a:endParaRPr lang="en-GB" dirty="0"/>
          </a:p>
          <a:p>
            <a:r>
              <a:rPr lang="en-GB" dirty="0"/>
              <a:t>Can use Wireless technology to create a WLAN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7852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042BA6F-045E-40AE-A56C-8023AE9F15E0}"/>
              </a:ext>
            </a:extLst>
          </p:cNvPr>
          <p:cNvSpPr/>
          <p:nvPr/>
        </p:nvSpPr>
        <p:spPr>
          <a:xfrm>
            <a:off x="7809781" y="3749615"/>
            <a:ext cx="2967487" cy="2872596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8EA7A-670D-403F-9EBC-2C0D8CD3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C1869-3D1B-4ED2-AFD5-3170F060CAE9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dirty="0"/>
              <a:t>Metropolitan network</a:t>
            </a:r>
          </a:p>
          <a:p>
            <a:endParaRPr lang="en-GB" dirty="0"/>
          </a:p>
          <a:p>
            <a:r>
              <a:rPr lang="en-GB" dirty="0"/>
              <a:t>Covers a large area such as a town or a few city blocks to as big as a metropolitan city.</a:t>
            </a:r>
          </a:p>
          <a:p>
            <a:r>
              <a:rPr lang="en-GB" dirty="0"/>
              <a:t>Normally ran and owned by the city as a utility.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771597-A342-4CA3-92CC-CCA4DE166AF7}"/>
              </a:ext>
            </a:extLst>
          </p:cNvPr>
          <p:cNvSpPr/>
          <p:nvPr/>
        </p:nvSpPr>
        <p:spPr>
          <a:xfrm>
            <a:off x="8195094" y="429020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3DCDE9-EFA2-4924-9246-AD6337A390A0}"/>
              </a:ext>
            </a:extLst>
          </p:cNvPr>
          <p:cNvSpPr/>
          <p:nvPr/>
        </p:nvSpPr>
        <p:spPr>
          <a:xfrm>
            <a:off x="9509185" y="429020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E045F2-76AE-4B12-BD0C-E5B887DA0480}"/>
              </a:ext>
            </a:extLst>
          </p:cNvPr>
          <p:cNvSpPr/>
          <p:nvPr/>
        </p:nvSpPr>
        <p:spPr>
          <a:xfrm>
            <a:off x="8784565" y="541178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77A844-2DCC-4A0A-BB4C-4EE23DF75957}"/>
              </a:ext>
            </a:extLst>
          </p:cNvPr>
          <p:cNvCxnSpPr>
            <a:stCxn id="4" idx="4"/>
            <a:endCxn id="6" idx="1"/>
          </p:cNvCxnSpPr>
          <p:nvPr/>
        </p:nvCxnSpPr>
        <p:spPr>
          <a:xfrm>
            <a:off x="8652294" y="5204603"/>
            <a:ext cx="266182" cy="341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6BADD5-CD1C-4CA6-9B0D-CDCB559FCAE1}"/>
              </a:ext>
            </a:extLst>
          </p:cNvPr>
          <p:cNvCxnSpPr>
            <a:stCxn id="6" idx="7"/>
            <a:endCxn id="5" idx="4"/>
          </p:cNvCxnSpPr>
          <p:nvPr/>
        </p:nvCxnSpPr>
        <p:spPr>
          <a:xfrm flipV="1">
            <a:off x="9565054" y="5204603"/>
            <a:ext cx="401331" cy="341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210713-2EC9-400F-88CC-B7E2851F8561}"/>
              </a:ext>
            </a:extLst>
          </p:cNvPr>
          <p:cNvCxnSpPr>
            <a:stCxn id="5" idx="2"/>
            <a:endCxn id="4" idx="6"/>
          </p:cNvCxnSpPr>
          <p:nvPr/>
        </p:nvCxnSpPr>
        <p:spPr>
          <a:xfrm flipH="1">
            <a:off x="9109494" y="4747403"/>
            <a:ext cx="3996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8021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F43C0-BB51-4228-A53F-54B96AF5A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A1270-FB26-48AB-B1AD-31BF79E4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165436"/>
            <a:ext cx="9613861" cy="1791213"/>
          </a:xfrm>
        </p:spPr>
        <p:txBody>
          <a:bodyPr/>
          <a:lstStyle/>
          <a:p>
            <a:r>
              <a:rPr lang="en-GB" dirty="0"/>
              <a:t>Wide Area Network</a:t>
            </a:r>
          </a:p>
          <a:p>
            <a:endParaRPr lang="en-GB" dirty="0"/>
          </a:p>
          <a:p>
            <a:r>
              <a:rPr lang="en-GB" dirty="0"/>
              <a:t>Uses a lot of the same technologies as a MAN but is normally where we connect two or more LANS or MANS together.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2FDB50-8334-4303-A418-0A40ED3C0292}"/>
              </a:ext>
            </a:extLst>
          </p:cNvPr>
          <p:cNvSpPr/>
          <p:nvPr/>
        </p:nvSpPr>
        <p:spPr>
          <a:xfrm>
            <a:off x="9190008" y="3863196"/>
            <a:ext cx="2789208" cy="2822276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896BF0-0537-4C2E-A275-B3453A7756D5}"/>
              </a:ext>
            </a:extLst>
          </p:cNvPr>
          <p:cNvSpPr/>
          <p:nvPr/>
        </p:nvSpPr>
        <p:spPr>
          <a:xfrm>
            <a:off x="9451976" y="4369482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ADDF1D-6A3B-499D-A040-0395D900402A}"/>
              </a:ext>
            </a:extLst>
          </p:cNvPr>
          <p:cNvSpPr/>
          <p:nvPr/>
        </p:nvSpPr>
        <p:spPr>
          <a:xfrm>
            <a:off x="10766067" y="4369482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25612A-8F59-4DCD-9A19-BFF09F8BDC9A}"/>
              </a:ext>
            </a:extLst>
          </p:cNvPr>
          <p:cNvSpPr/>
          <p:nvPr/>
        </p:nvSpPr>
        <p:spPr>
          <a:xfrm>
            <a:off x="10041447" y="5491062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F632D3-C753-4880-B8EF-6B7698E51490}"/>
              </a:ext>
            </a:extLst>
          </p:cNvPr>
          <p:cNvCxnSpPr>
            <a:stCxn id="5" idx="4"/>
            <a:endCxn id="7" idx="1"/>
          </p:cNvCxnSpPr>
          <p:nvPr/>
        </p:nvCxnSpPr>
        <p:spPr>
          <a:xfrm>
            <a:off x="9881709" y="5267864"/>
            <a:ext cx="285604" cy="35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EA8BB2-B3ED-4340-BE5D-AC2CFFA3E077}"/>
              </a:ext>
            </a:extLst>
          </p:cNvPr>
          <p:cNvCxnSpPr>
            <a:stCxn id="7" idx="7"/>
            <a:endCxn id="6" idx="4"/>
          </p:cNvCxnSpPr>
          <p:nvPr/>
        </p:nvCxnSpPr>
        <p:spPr>
          <a:xfrm flipV="1">
            <a:off x="10775046" y="5267864"/>
            <a:ext cx="420754" cy="35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181692-4F8E-46E2-A3C0-ECD473CEEB59}"/>
              </a:ext>
            </a:extLst>
          </p:cNvPr>
          <p:cNvCxnSpPr>
            <a:stCxn id="6" idx="2"/>
            <a:endCxn id="5" idx="6"/>
          </p:cNvCxnSpPr>
          <p:nvPr/>
        </p:nvCxnSpPr>
        <p:spPr>
          <a:xfrm flipH="1">
            <a:off x="10311441" y="4818673"/>
            <a:ext cx="4546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179E138-D7FB-475D-BDE3-DE5B74F4EB22}"/>
              </a:ext>
            </a:extLst>
          </p:cNvPr>
          <p:cNvSpPr/>
          <p:nvPr/>
        </p:nvSpPr>
        <p:spPr>
          <a:xfrm>
            <a:off x="5075547" y="3660621"/>
            <a:ext cx="2789208" cy="2822276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FB4513-A08C-44CE-B1CF-AEBD494C42F4}"/>
              </a:ext>
            </a:extLst>
          </p:cNvPr>
          <p:cNvSpPr/>
          <p:nvPr/>
        </p:nvSpPr>
        <p:spPr>
          <a:xfrm>
            <a:off x="5386059" y="4462935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352386-4991-4FD6-A0C9-04AECC323A59}"/>
              </a:ext>
            </a:extLst>
          </p:cNvPr>
          <p:cNvSpPr/>
          <p:nvPr/>
        </p:nvSpPr>
        <p:spPr>
          <a:xfrm>
            <a:off x="6700150" y="4462935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E66153-97DA-4DA5-9FF3-964F58A83856}"/>
              </a:ext>
            </a:extLst>
          </p:cNvPr>
          <p:cNvSpPr/>
          <p:nvPr/>
        </p:nvSpPr>
        <p:spPr>
          <a:xfrm>
            <a:off x="5975530" y="5584515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0347E1-4AAE-4C27-B6B1-C3F91E845262}"/>
              </a:ext>
            </a:extLst>
          </p:cNvPr>
          <p:cNvCxnSpPr>
            <a:stCxn id="12" idx="4"/>
            <a:endCxn id="14" idx="1"/>
          </p:cNvCxnSpPr>
          <p:nvPr/>
        </p:nvCxnSpPr>
        <p:spPr>
          <a:xfrm>
            <a:off x="5815792" y="5361317"/>
            <a:ext cx="285604" cy="35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D58B53-C736-4AC4-AA9C-3F0F2BBE18F8}"/>
              </a:ext>
            </a:extLst>
          </p:cNvPr>
          <p:cNvCxnSpPr>
            <a:stCxn id="14" idx="7"/>
            <a:endCxn id="13" idx="4"/>
          </p:cNvCxnSpPr>
          <p:nvPr/>
        </p:nvCxnSpPr>
        <p:spPr>
          <a:xfrm flipV="1">
            <a:off x="6709129" y="5361317"/>
            <a:ext cx="420754" cy="35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445FAE-26C5-4127-BFD8-35EF0BAD72A5}"/>
              </a:ext>
            </a:extLst>
          </p:cNvPr>
          <p:cNvCxnSpPr>
            <a:stCxn id="13" idx="2"/>
            <a:endCxn id="12" idx="6"/>
          </p:cNvCxnSpPr>
          <p:nvPr/>
        </p:nvCxnSpPr>
        <p:spPr>
          <a:xfrm flipH="1">
            <a:off x="6245524" y="4912126"/>
            <a:ext cx="4546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F428FE-2D44-4762-8552-D66C46D46973}"/>
              </a:ext>
            </a:extLst>
          </p:cNvPr>
          <p:cNvCxnSpPr>
            <a:stCxn id="11" idx="6"/>
            <a:endCxn id="4" idx="2"/>
          </p:cNvCxnSpPr>
          <p:nvPr/>
        </p:nvCxnSpPr>
        <p:spPr>
          <a:xfrm>
            <a:off x="7864755" y="5071759"/>
            <a:ext cx="1325253" cy="2025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DC84CA0-1C70-4E7A-B92C-EC1B821DA8A0}"/>
              </a:ext>
            </a:extLst>
          </p:cNvPr>
          <p:cNvSpPr txBox="1"/>
          <p:nvPr/>
        </p:nvSpPr>
        <p:spPr>
          <a:xfrm rot="21247870">
            <a:off x="8176425" y="4868619"/>
            <a:ext cx="90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3772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0" y="1260628"/>
            <a:ext cx="9144000" cy="3028983"/>
          </a:xfrm>
        </p:spPr>
        <p:txBody>
          <a:bodyPr>
            <a:normAutofit/>
          </a:bodyPr>
          <a:lstStyle/>
          <a:p>
            <a:r>
              <a:rPr lang="en-GB" dirty="0"/>
              <a:t>SOHO (Small Office Home Office)</a:t>
            </a:r>
          </a:p>
          <a:p>
            <a:r>
              <a:rPr lang="en-GB" dirty="0"/>
              <a:t>Multifunction appliance</a:t>
            </a:r>
          </a:p>
          <a:p>
            <a:pPr lvl="1"/>
            <a:r>
              <a:rPr lang="en-US" dirty="0"/>
              <a:t>Access point - allow clients with wireless radio adapters to connect to the network</a:t>
            </a:r>
            <a:endParaRPr lang="en-GB" dirty="0"/>
          </a:p>
          <a:p>
            <a:pPr lvl="1"/>
            <a:r>
              <a:rPr lang="en-US" dirty="0"/>
              <a:t>Ethernet switch - connect wired client devices and printers with RJ-45 cables</a:t>
            </a:r>
            <a:endParaRPr lang="en-GB" dirty="0"/>
          </a:p>
          <a:p>
            <a:pPr lvl="1"/>
            <a:r>
              <a:rPr lang="en-US" dirty="0"/>
              <a:t>Internet modem - interface with the physical link to the ISP's routers</a:t>
            </a:r>
            <a:endParaRPr lang="en-GB" dirty="0"/>
          </a:p>
          <a:p>
            <a:pPr lvl="1"/>
            <a:r>
              <a:rPr lang="en-US" dirty="0"/>
              <a:t>Internet router - forward communications to and from the Internet Service Provider (ISP) routers to provide Internet access</a:t>
            </a:r>
            <a:endParaRPr lang="en-GB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SOHO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US" dirty="0"/>
              <a:t>297</a:t>
            </a:r>
          </a:p>
        </p:txBody>
      </p:sp>
      <p:pic>
        <p:nvPicPr>
          <p:cNvPr id="10" name="Content Placeholder 9" descr="Linksys Internet appliance, combining the functions of wireless access point, Ethernet switch, Internet router, and DSL modem"/>
          <p:cNvPicPr>
            <a:picLocks noGrp="1"/>
          </p:cNvPicPr>
          <p:nvPr>
            <p:ph idx="12"/>
          </p:nvPr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036522" y="4233787"/>
            <a:ext cx="4118956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48269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Enterprise Network Architecture</a:t>
            </a:r>
          </a:p>
        </p:txBody>
      </p:sp>
      <p:pic>
        <p:nvPicPr>
          <p:cNvPr id="6" name="Content Placeholder 5" descr="Positioning network components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54262" y="1079873"/>
            <a:ext cx="8083476" cy="4971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3963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F287-CD4D-4132-97D0-160B728F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55E19-C2E0-4083-B7B8-347E267E8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connection of two or more devices such as computers in order to transfer data.</a:t>
            </a:r>
          </a:p>
          <a:p>
            <a:r>
              <a:rPr lang="en-GB" dirty="0"/>
              <a:t>Networking components such as </a:t>
            </a:r>
          </a:p>
          <a:p>
            <a:r>
              <a:rPr lang="en-GB" dirty="0"/>
              <a:t>Routers</a:t>
            </a:r>
          </a:p>
          <a:p>
            <a:r>
              <a:rPr lang="en-GB" dirty="0"/>
              <a:t>Switches </a:t>
            </a:r>
          </a:p>
          <a:p>
            <a:r>
              <a:rPr lang="en-GB" dirty="0"/>
              <a:t>Use connecting media such as</a:t>
            </a:r>
          </a:p>
          <a:p>
            <a:r>
              <a:rPr lang="en-GB" dirty="0"/>
              <a:t>Copper cables </a:t>
            </a:r>
          </a:p>
          <a:p>
            <a:r>
              <a:rPr lang="en-GB" dirty="0"/>
              <a:t>Radio signals</a:t>
            </a:r>
          </a:p>
        </p:txBody>
      </p:sp>
    </p:spTree>
    <p:extLst>
      <p:ext uri="{BB962C8B-B14F-4D97-AF65-F5344CB8AC3E}">
        <p14:creationId xmlns:p14="http://schemas.microsoft.com/office/powerpoint/2010/main" val="2287445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OSI Model Physical Layer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network topology</a:t>
            </a:r>
            <a:endParaRPr lang="en-GB" dirty="0"/>
          </a:p>
          <a:p>
            <a:r>
              <a:rPr lang="en-US" dirty="0"/>
              <a:t>Mechanical specifications for the network medium</a:t>
            </a:r>
            <a:endParaRPr lang="en-GB" dirty="0"/>
          </a:p>
          <a:p>
            <a:r>
              <a:rPr lang="en-US" dirty="0"/>
              <a:t>Encoding and modulation schemes</a:t>
            </a:r>
          </a:p>
          <a:p>
            <a:r>
              <a:rPr lang="en-US" dirty="0"/>
              <a:t>Timing / synchronization</a:t>
            </a:r>
            <a:endParaRPr lang="en-GB" dirty="0"/>
          </a:p>
          <a:p>
            <a:pPr lvl="0"/>
            <a:r>
              <a:rPr lang="en-US" dirty="0"/>
              <a:t>Devices</a:t>
            </a:r>
            <a:endParaRPr lang="en-GB" dirty="0"/>
          </a:p>
          <a:p>
            <a:pPr lvl="1"/>
            <a:r>
              <a:rPr lang="en-US" dirty="0"/>
              <a:t>Transceiver</a:t>
            </a:r>
            <a:endParaRPr lang="en-GB" dirty="0"/>
          </a:p>
          <a:p>
            <a:pPr lvl="1"/>
            <a:r>
              <a:rPr lang="en-US" dirty="0"/>
              <a:t>Media Converter</a:t>
            </a:r>
            <a:endParaRPr lang="en-GB" dirty="0"/>
          </a:p>
          <a:p>
            <a:pPr lvl="1"/>
            <a:r>
              <a:rPr lang="en-US" dirty="0"/>
              <a:t>Repeater</a:t>
            </a:r>
            <a:endParaRPr lang="en-GB" dirty="0"/>
          </a:p>
          <a:p>
            <a:pPr lvl="1"/>
            <a:r>
              <a:rPr lang="en-US" dirty="0"/>
              <a:t>Hub</a:t>
            </a:r>
            <a:endParaRPr lang="en-GB" dirty="0"/>
          </a:p>
          <a:p>
            <a:pPr lvl="1"/>
            <a:r>
              <a:rPr lang="en-US" dirty="0"/>
              <a:t>Modem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7" descr="The OSI model"/>
          <p:cNvPicPr>
            <a:picLocks noGrp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257228"/>
            <a:ext cx="4525963" cy="4616595"/>
          </a:xfrm>
        </p:spPr>
      </p:pic>
    </p:spTree>
    <p:extLst>
      <p:ext uri="{BB962C8B-B14F-4D97-AF65-F5344CB8AC3E}">
        <p14:creationId xmlns:p14="http://schemas.microsoft.com/office/powerpoint/2010/main" val="1819181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Twisted Pair 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Characteristics of twisted pair</a:t>
            </a:r>
          </a:p>
          <a:p>
            <a:r>
              <a:rPr lang="en-GB" dirty="0"/>
              <a:t>Unshielded Twisted Pair (UTP)</a:t>
            </a:r>
          </a:p>
          <a:p>
            <a:r>
              <a:rPr lang="en-GB" dirty="0"/>
              <a:t>TIA/EIA-568-C Commercial Building Telecommunications Cabling Standards (Cat)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493" y="3622675"/>
            <a:ext cx="4228976" cy="2743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301</a:t>
            </a:r>
          </a:p>
        </p:txBody>
      </p:sp>
      <p:pic>
        <p:nvPicPr>
          <p:cNvPr id="9" name="Content Placeholder 8" descr="UTP cable"/>
          <p:cNvPicPr>
            <a:picLocks noGrp="1"/>
          </p:cNvPicPr>
          <p:nvPr>
            <p:ph sz="quarter" idx="12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423662"/>
            <a:ext cx="4525963" cy="1540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6258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Shielded and Plenum Cable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86325" y="1382949"/>
            <a:ext cx="4526280" cy="464898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Shielded and screened cable types to reduce interference</a:t>
            </a:r>
          </a:p>
          <a:p>
            <a:pPr lvl="1"/>
            <a:r>
              <a:rPr lang="en-GB" dirty="0"/>
              <a:t>Once generically referred to as Shielded Twisted Pair (STP)</a:t>
            </a:r>
          </a:p>
          <a:p>
            <a:pPr lvl="1"/>
            <a:r>
              <a:rPr lang="en-GB" dirty="0"/>
              <a:t>Modern types differentiate screening (around all pairs) and shielding of each pair</a:t>
            </a:r>
          </a:p>
          <a:p>
            <a:pPr lvl="2"/>
            <a:r>
              <a:rPr lang="en-GB" dirty="0"/>
              <a:t>Foil Screened Twisted Pair (F/UTP or ScTP)</a:t>
            </a:r>
          </a:p>
          <a:p>
            <a:pPr lvl="2"/>
            <a:r>
              <a:rPr lang="en-GB" dirty="0"/>
              <a:t>Unscreened Foil Shielded Twisted Pair (U/FTP)</a:t>
            </a:r>
          </a:p>
          <a:p>
            <a:r>
              <a:rPr lang="en-GB" dirty="0"/>
              <a:t>“Cat7”</a:t>
            </a:r>
          </a:p>
          <a:p>
            <a:pPr lvl="1"/>
            <a:r>
              <a:rPr lang="en-GB" dirty="0"/>
              <a:t>Fully Shielded Twisted Pair with braid screen (S/FTP) or foil screen (F/FTP)</a:t>
            </a:r>
          </a:p>
          <a:p>
            <a:r>
              <a:rPr lang="en-US" dirty="0"/>
              <a:t>Plenum</a:t>
            </a:r>
          </a:p>
          <a:p>
            <a:pPr lvl="1"/>
            <a:r>
              <a:rPr lang="en-US" dirty="0"/>
              <a:t>Space used for Heating, Ventilation, Air Conditioning (HVAC)</a:t>
            </a:r>
          </a:p>
          <a:p>
            <a:pPr lvl="1"/>
            <a:r>
              <a:rPr lang="en-US" dirty="0"/>
              <a:t>Plenum rated cable jacket meets required fire safety standards</a:t>
            </a:r>
          </a:p>
          <a:p>
            <a:pPr lvl="2"/>
            <a:r>
              <a:rPr lang="en-US" dirty="0"/>
              <a:t>CMP/MMP – plenum cable</a:t>
            </a:r>
          </a:p>
          <a:p>
            <a:pPr lvl="2"/>
            <a:r>
              <a:rPr lang="en-US" dirty="0"/>
              <a:t>CMG/MMG – regular cable</a:t>
            </a:r>
          </a:p>
        </p:txBody>
      </p:sp>
      <p:pic>
        <p:nvPicPr>
          <p:cNvPr id="7" name="Content Placeholder 6" descr="F/UTP cable with a foil screen surrounding unshielded pairs &#10;(Image by Baran Ivo and released to public domain)"/>
          <p:cNvPicPr>
            <a:picLocks noGrp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2162027"/>
            <a:ext cx="4525962" cy="2806997"/>
          </a:xfrm>
        </p:spPr>
      </p:pic>
    </p:spTree>
    <p:extLst>
      <p:ext uri="{BB962C8B-B14F-4D97-AF65-F5344CB8AC3E}">
        <p14:creationId xmlns:p14="http://schemas.microsoft.com/office/powerpoint/2010/main" val="73381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Motherboard Layout</a:t>
            </a:r>
            <a:endParaRPr lang="en-US" dirty="0"/>
          </a:p>
        </p:txBody>
      </p:sp>
      <p:pic>
        <p:nvPicPr>
          <p:cNvPr id="6" name="Content Placeholder 5" descr="Gigabyte GA-Z97X-UD5H motherboard showing 1) CPU slot; 2) Memory slots; 3) Connectors for disk drives; 4) Slots for adapter cards; 5) I/O ports (USB, video, audio, etc) (Image © 2015 GIGA-BYTE Technology Co., Ltd. gigabyte.com)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16168" y="1395242"/>
            <a:ext cx="4983480" cy="4118956"/>
          </a:xfrm>
        </p:spPr>
      </p:pic>
    </p:spTree>
    <p:extLst>
      <p:ext uri="{BB962C8B-B14F-4D97-AF65-F5344CB8AC3E}">
        <p14:creationId xmlns:p14="http://schemas.microsoft.com/office/powerpoint/2010/main" val="152735804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and Modem 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11550"/>
            <a:ext cx="6035040" cy="4874950"/>
          </a:xfrm>
        </p:spPr>
        <p:txBody>
          <a:bodyPr/>
          <a:lstStyle/>
          <a:p>
            <a:r>
              <a:rPr lang="en-US" dirty="0"/>
              <a:t>Registered Jack (RJ)</a:t>
            </a:r>
          </a:p>
          <a:p>
            <a:r>
              <a:rPr lang="en-US" dirty="0"/>
              <a:t>RJ-45</a:t>
            </a:r>
          </a:p>
          <a:p>
            <a:pPr lvl="1"/>
            <a:r>
              <a:rPr lang="en-US" dirty="0"/>
              <a:t>4-pair cable</a:t>
            </a:r>
          </a:p>
          <a:p>
            <a:pPr lvl="1"/>
            <a:r>
              <a:rPr lang="en-US" dirty="0"/>
              <a:t>8P8C (8-position, 8-contact)</a:t>
            </a:r>
          </a:p>
          <a:p>
            <a:pPr lvl="1"/>
            <a:r>
              <a:rPr lang="en-US" dirty="0"/>
              <a:t>Ethernet</a:t>
            </a:r>
          </a:p>
          <a:p>
            <a:r>
              <a:rPr lang="en-US" dirty="0"/>
              <a:t>RJ-11</a:t>
            </a:r>
          </a:p>
          <a:p>
            <a:pPr lvl="1"/>
            <a:r>
              <a:rPr lang="en-US" dirty="0"/>
              <a:t>2-pair cable</a:t>
            </a:r>
          </a:p>
          <a:p>
            <a:pPr lvl="1"/>
            <a:r>
              <a:rPr lang="en-US" dirty="0"/>
              <a:t>6P2C (6-position, 2-contact)</a:t>
            </a:r>
          </a:p>
          <a:p>
            <a:pPr lvl="1"/>
            <a:r>
              <a:rPr lang="en-US" dirty="0"/>
              <a:t>Analog modems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303</a:t>
            </a:r>
          </a:p>
        </p:txBody>
      </p:sp>
      <p:pic>
        <p:nvPicPr>
          <p:cNvPr id="9" name="Content Placeholder 8" descr="RJ-45 (left) and RJ-11 ports"/>
          <p:cNvPicPr>
            <a:picLocks noGrp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014" y="4605281"/>
            <a:ext cx="1542011" cy="79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RJ-45 (left) and RJ-11 (right) connectors"/>
          <p:cNvPicPr>
            <a:picLocks noGrp="1"/>
          </p:cNvPicPr>
          <p:nvPr>
            <p:ph sz="quarter" idx="1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61" y="1771650"/>
            <a:ext cx="4208316" cy="84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2870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Wiring Standards</a:t>
            </a:r>
          </a:p>
        </p:txBody>
      </p:sp>
      <p:pic>
        <p:nvPicPr>
          <p:cNvPr id="6" name="Content Placeholder 5" descr="T568B wiring diagram"/>
          <p:cNvPicPr>
            <a:picLocks noGrp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1709641"/>
            <a:ext cx="4525963" cy="37117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T568A</a:t>
            </a:r>
          </a:p>
          <a:p>
            <a:r>
              <a:rPr lang="en-US" dirty="0"/>
              <a:t>T568B</a:t>
            </a:r>
          </a:p>
          <a:p>
            <a:r>
              <a:rPr lang="en-US" dirty="0"/>
              <a:t>Crossover cable</a:t>
            </a:r>
          </a:p>
        </p:txBody>
      </p:sp>
    </p:spTree>
    <p:extLst>
      <p:ext uri="{BB962C8B-B14F-4D97-AF65-F5344CB8AC3E}">
        <p14:creationId xmlns:p14="http://schemas.microsoft.com/office/powerpoint/2010/main" val="8053601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0C69F1-3AE2-4B84-A550-3BE4BC7D6E5C}"/>
              </a:ext>
            </a:extLst>
          </p:cNvPr>
          <p:cNvSpPr txBox="1"/>
          <p:nvPr/>
        </p:nvSpPr>
        <p:spPr>
          <a:xfrm>
            <a:off x="2102841" y="1687761"/>
            <a:ext cx="799051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100BASE-T transmit pins are 1 and 2. What </a:t>
            </a:r>
            <a:r>
              <a:rPr lang="en-GB" sz="3000" dirty="0" err="1"/>
              <a:t>color-code</a:t>
            </a:r>
            <a:r>
              <a:rPr lang="en-GB" sz="3000" dirty="0"/>
              <a:t> are the wires terminated to these pins under T568A and T568B?	</a:t>
            </a:r>
          </a:p>
          <a:p>
            <a:endParaRPr lang="en-GB" sz="3000" dirty="0"/>
          </a:p>
          <a:p>
            <a:r>
              <a:rPr lang="en-GB" sz="2400" dirty="0"/>
              <a:t>T658A: </a:t>
            </a:r>
          </a:p>
          <a:p>
            <a:r>
              <a:rPr lang="en-GB" sz="2400" dirty="0"/>
              <a:t>Green / White (pin 1) and Green (pin 2) </a:t>
            </a:r>
          </a:p>
          <a:p>
            <a:r>
              <a:rPr lang="en-GB" sz="2400" dirty="0"/>
              <a:t>T568B: </a:t>
            </a:r>
          </a:p>
          <a:p>
            <a:r>
              <a:rPr lang="en-GB" sz="2400" dirty="0"/>
              <a:t>Orange (pin 1) / White and Orange (pin 2)</a:t>
            </a:r>
          </a:p>
          <a:p>
            <a:endParaRPr lang="en-GB" sz="1500" dirty="0"/>
          </a:p>
          <a:p>
            <a:r>
              <a:rPr lang="en-GB" sz="1500" dirty="0"/>
              <a:t>Pins 3 and 6 receive data</a:t>
            </a:r>
          </a:p>
          <a:p>
            <a:r>
              <a:rPr lang="en-GB" sz="1500" dirty="0"/>
              <a:t>Pins 4, 5, 7, 8 n/c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F3071-6730-4CCB-9BAA-876CD92A8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298" y="3429001"/>
            <a:ext cx="2390862" cy="23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7171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Patch Panels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304</a:t>
            </a:r>
          </a:p>
        </p:txBody>
      </p:sp>
      <p:pic>
        <p:nvPicPr>
          <p:cNvPr id="7" name="Content Placeholder 6" descr="110 block IDCs at the rear of a patch panel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887" y="1405490"/>
            <a:ext cx="8156226" cy="15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Siemon patch panel (Image © 2015 Siemon [www.siemon.com])"/>
          <p:cNvPicPr>
            <a:picLocks noGrp="1"/>
          </p:cNvPicPr>
          <p:nvPr>
            <p:ph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62070" y="4530725"/>
            <a:ext cx="8067860" cy="91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69058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Cabling</a:t>
            </a:r>
          </a:p>
        </p:txBody>
      </p:sp>
      <p:pic>
        <p:nvPicPr>
          <p:cNvPr id="6" name="Content Placeholder 5" descr="Typical larger office network - clients connect via cabled links (with solid cable in wall conduits and stranded patch cords at wall ports and the patch panel) or wireless access point to a switch while a router and broadband link provide internet access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711" y="1047750"/>
            <a:ext cx="7266578" cy="503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1923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Splitter</a:t>
            </a:r>
          </a:p>
          <a:p>
            <a:pPr lvl="1"/>
            <a:r>
              <a:rPr lang="en-US" dirty="0"/>
              <a:t>Run two Fast Ethernet ports over the same cable</a:t>
            </a:r>
          </a:p>
          <a:p>
            <a:pPr lvl="1"/>
            <a:r>
              <a:rPr lang="en-US" dirty="0"/>
              <a:t>Greater interference and reduced range</a:t>
            </a:r>
          </a:p>
          <a:p>
            <a:r>
              <a:rPr lang="en-US" dirty="0"/>
              <a:t>Repeaters / extenders</a:t>
            </a:r>
          </a:p>
          <a:p>
            <a:pPr lvl="1"/>
            <a:r>
              <a:rPr lang="en-US" dirty="0"/>
              <a:t>Regenerates the signal to extend the usable media distance</a:t>
            </a:r>
          </a:p>
          <a:p>
            <a:pPr lvl="1"/>
            <a:r>
              <a:rPr lang="en-US" dirty="0"/>
              <a:t>No processing logic (physical layer only)</a:t>
            </a:r>
          </a:p>
          <a:p>
            <a:pPr lvl="1"/>
            <a:r>
              <a:rPr lang="en-US" dirty="0"/>
              <a:t>Can use different media types (UTP, fiber</a:t>
            </a:r>
            <a:r>
              <a:rPr lang="en-US"/>
              <a:t>, coax)</a:t>
            </a:r>
            <a:endParaRPr lang="en-US" dirty="0"/>
          </a:p>
          <a:p>
            <a:pPr lvl="1"/>
            <a:r>
              <a:rPr lang="en-US" dirty="0"/>
              <a:t>One at each end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Splitters and Repeaters</a:t>
            </a:r>
          </a:p>
        </p:txBody>
      </p:sp>
    </p:spTree>
    <p:extLst>
      <p:ext uri="{BB962C8B-B14F-4D97-AF65-F5344CB8AC3E}">
        <p14:creationId xmlns:p14="http://schemas.microsoft.com/office/powerpoint/2010/main" val="114186287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Cable Installation Tools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Fixed (permanent) cable versus patch cords</a:t>
            </a:r>
          </a:p>
          <a:p>
            <a:r>
              <a:rPr lang="en-US" dirty="0"/>
              <a:t>Wire stripping / cutting </a:t>
            </a:r>
          </a:p>
          <a:p>
            <a:pPr lvl="0"/>
            <a:r>
              <a:rPr lang="en-US" altLang="en-US" dirty="0"/>
              <a:t>Termination Tools</a:t>
            </a:r>
          </a:p>
          <a:p>
            <a:pPr lvl="1"/>
            <a:r>
              <a:rPr lang="en-US" dirty="0"/>
              <a:t>Punch-down </a:t>
            </a:r>
          </a:p>
          <a:p>
            <a:pPr lvl="2"/>
            <a:r>
              <a:rPr lang="en-US" dirty="0"/>
              <a:t>Terminate cable to Insulation Displacement Connector (IDC)</a:t>
            </a:r>
          </a:p>
          <a:p>
            <a:pPr lvl="2"/>
            <a:r>
              <a:rPr lang="en-US" dirty="0"/>
              <a:t>Formats (66, 110, Krone)</a:t>
            </a:r>
          </a:p>
          <a:p>
            <a:pPr lvl="1"/>
            <a:r>
              <a:rPr lang="en-US" dirty="0"/>
              <a:t>Cable crimpers </a:t>
            </a:r>
          </a:p>
          <a:p>
            <a:pPr lvl="2"/>
            <a:r>
              <a:rPr lang="en-US" dirty="0"/>
              <a:t>Attach jack (e.g. RJ-45) to patch cord</a:t>
            </a:r>
          </a:p>
          <a:p>
            <a:pPr lvl="2"/>
            <a:r>
              <a:rPr lang="en-US" dirty="0"/>
              <a:t>Avoid excessive untwisting</a:t>
            </a: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057886"/>
            <a:ext cx="4525963" cy="3015278"/>
          </a:xfrm>
        </p:spPr>
      </p:pic>
    </p:spTree>
    <p:extLst>
      <p:ext uri="{BB962C8B-B14F-4D97-AF65-F5344CB8AC3E}">
        <p14:creationId xmlns:p14="http://schemas.microsoft.com/office/powerpoint/2010/main" val="273631753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Cable Testing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Multimeter / wire map tester</a:t>
            </a:r>
          </a:p>
          <a:p>
            <a:pPr lvl="1"/>
            <a:r>
              <a:rPr lang="en-US" dirty="0"/>
              <a:t>Continuity</a:t>
            </a:r>
          </a:p>
          <a:p>
            <a:pPr lvl="1"/>
            <a:r>
              <a:rPr lang="en-US" dirty="0"/>
              <a:t>Shorts</a:t>
            </a:r>
          </a:p>
          <a:p>
            <a:pPr lvl="1"/>
            <a:r>
              <a:rPr lang="en-US" dirty="0"/>
              <a:t>Incorrect termination</a:t>
            </a:r>
          </a:p>
          <a:p>
            <a:pPr lvl="1"/>
            <a:r>
              <a:rPr lang="en-US" dirty="0"/>
              <a:t>Split pair</a:t>
            </a:r>
          </a:p>
          <a:p>
            <a:r>
              <a:rPr lang="en-US" dirty="0"/>
              <a:t>Cable tester</a:t>
            </a:r>
          </a:p>
          <a:p>
            <a:pPr lvl="1"/>
            <a:r>
              <a:rPr lang="en-US" dirty="0"/>
              <a:t>Reports attenuation, noise, crosstalk, etc</a:t>
            </a:r>
          </a:p>
          <a:p>
            <a:r>
              <a:rPr lang="en-US" dirty="0"/>
              <a:t>Cable certifier</a:t>
            </a:r>
          </a:p>
          <a:p>
            <a:pPr lvl="1"/>
            <a:r>
              <a:rPr lang="en-US" dirty="0"/>
              <a:t>Measure installed cable against defined standard</a:t>
            </a:r>
          </a:p>
          <a:p>
            <a:r>
              <a:rPr lang="en-US" dirty="0"/>
              <a:t>Toner and probe</a:t>
            </a:r>
          </a:p>
          <a:p>
            <a:pPr lvl="1"/>
            <a:r>
              <a:rPr lang="en-US" dirty="0"/>
              <a:t>Cable tracing</a:t>
            </a:r>
          </a:p>
          <a:p>
            <a:r>
              <a:rPr lang="en-US" dirty="0"/>
              <a:t>Loopback plug</a:t>
            </a:r>
          </a:p>
        </p:txBody>
      </p:sp>
      <p:pic>
        <p:nvPicPr>
          <p:cNvPr id="10" name="Picture 3" descr="37610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894" y="1422400"/>
            <a:ext cx="4286250" cy="4286250"/>
          </a:xfrm>
        </p:spPr>
      </p:pic>
      <p:sp>
        <p:nvSpPr>
          <p:cNvPr id="11" name="Rectangle 10"/>
          <p:cNvSpPr/>
          <p:nvPr/>
        </p:nvSpPr>
        <p:spPr>
          <a:xfrm>
            <a:off x="6306865" y="5707807"/>
            <a:ext cx="35559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(Image © 2015 IDEAL INDUSTRIES, INC)</a:t>
            </a:r>
            <a:endParaRPr lang="en-US" sz="1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973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Fiber Optic 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</a:t>
            </a:r>
          </a:p>
          <a:p>
            <a:pPr lvl="1"/>
            <a:r>
              <a:rPr lang="en-US" dirty="0"/>
              <a:t>Core</a:t>
            </a:r>
          </a:p>
          <a:p>
            <a:pPr lvl="1"/>
            <a:r>
              <a:rPr lang="en-US" dirty="0"/>
              <a:t>Cladding</a:t>
            </a:r>
          </a:p>
          <a:p>
            <a:pPr lvl="1"/>
            <a:r>
              <a:rPr lang="en-US" dirty="0"/>
              <a:t>Buffer</a:t>
            </a:r>
          </a:p>
          <a:p>
            <a:pPr lvl="1"/>
            <a:r>
              <a:rPr lang="en-US" dirty="0"/>
              <a:t>Jacket</a:t>
            </a:r>
          </a:p>
          <a:p>
            <a:r>
              <a:rPr lang="en-US" dirty="0"/>
              <a:t>Single Mode Fiber (SMF)</a:t>
            </a:r>
          </a:p>
          <a:p>
            <a:pPr lvl="1"/>
            <a:r>
              <a:rPr lang="en-US" dirty="0"/>
              <a:t>Expensive optics</a:t>
            </a:r>
          </a:p>
          <a:p>
            <a:pPr lvl="1"/>
            <a:r>
              <a:rPr lang="en-US" dirty="0"/>
              <a:t>Used for long-range applications</a:t>
            </a:r>
          </a:p>
          <a:p>
            <a:r>
              <a:rPr lang="en-US" dirty="0"/>
              <a:t>Multimode Fiber (MMF)</a:t>
            </a:r>
          </a:p>
          <a:p>
            <a:pPr lvl="1"/>
            <a:r>
              <a:rPr lang="en-US" dirty="0"/>
              <a:t>Cheaper optics</a:t>
            </a:r>
          </a:p>
          <a:p>
            <a:pPr lvl="1"/>
            <a:r>
              <a:rPr lang="en-US" dirty="0"/>
              <a:t>Shorter range</a:t>
            </a:r>
          </a:p>
          <a:p>
            <a:pPr lvl="1"/>
            <a:r>
              <a:rPr lang="en-US" dirty="0"/>
              <a:t>Optical Multimode (OM) cable categories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308</a:t>
            </a: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108" y="3622675"/>
            <a:ext cx="4117749" cy="2743200"/>
          </a:xfrm>
        </p:spPr>
      </p:pic>
      <p:pic>
        <p:nvPicPr>
          <p:cNvPr id="9" name="Content Placeholder 9" descr="Fiber optic strand"/>
          <p:cNvPicPr>
            <a:picLocks noGrp="1"/>
          </p:cNvPicPr>
          <p:nvPr>
            <p:ph sz="quarter" idx="1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427455" y="1681817"/>
            <a:ext cx="2719052" cy="1024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437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Optic Connectors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Ferrule</a:t>
            </a:r>
          </a:p>
          <a:p>
            <a:r>
              <a:rPr lang="en-US" dirty="0"/>
              <a:t>ST (Straight Tip) - push-and-twist locking mechanism	 </a:t>
            </a:r>
          </a:p>
          <a:p>
            <a:r>
              <a:rPr lang="en-US" dirty="0"/>
              <a:t>SC (Subscriber Connector) - push/pull design attachment </a:t>
            </a:r>
          </a:p>
          <a:p>
            <a:r>
              <a:rPr lang="en-US" dirty="0"/>
              <a:t>LC (Lucent or Local Connector) -similar to SC but half the size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1054822"/>
            <a:ext cx="4525962" cy="5021407"/>
          </a:xfrm>
        </p:spPr>
      </p:pic>
      <p:sp>
        <p:nvSpPr>
          <p:cNvPr id="10" name="TextBox 9"/>
          <p:cNvSpPr txBox="1"/>
          <p:nvPr/>
        </p:nvSpPr>
        <p:spPr>
          <a:xfrm>
            <a:off x="9172078" y="2919829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Subscriber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1972" y="2919828"/>
            <a:ext cx="154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Straight Tip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7083" y="6054328"/>
            <a:ext cx="203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Connector</a:t>
            </a:r>
          </a:p>
        </p:txBody>
      </p:sp>
    </p:spTree>
    <p:extLst>
      <p:ext uri="{BB962C8B-B14F-4D97-AF65-F5344CB8AC3E}">
        <p14:creationId xmlns:p14="http://schemas.microsoft.com/office/powerpoint/2010/main" val="2399411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Motherboard Form Factors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ATX (Advanced Technology eXtended)</a:t>
            </a:r>
          </a:p>
          <a:p>
            <a:pPr lvl="1"/>
            <a:r>
              <a:rPr lang="en-US"/>
              <a:t>12”x9.6”</a:t>
            </a:r>
          </a:p>
          <a:p>
            <a:pPr lvl="1"/>
            <a:r>
              <a:rPr lang="en-US"/>
              <a:t>7 expansion slots</a:t>
            </a:r>
          </a:p>
          <a:p>
            <a:r>
              <a:rPr lang="en-US"/>
              <a:t>Micro ATX</a:t>
            </a:r>
          </a:p>
          <a:p>
            <a:pPr lvl="1"/>
            <a:r>
              <a:rPr lang="en-US"/>
              <a:t>9.6”x9.6”</a:t>
            </a:r>
          </a:p>
          <a:p>
            <a:pPr lvl="1"/>
            <a:r>
              <a:rPr lang="en-US"/>
              <a:t>4 expansion slots</a:t>
            </a:r>
          </a:p>
          <a:p>
            <a:r>
              <a:rPr lang="en-US"/>
              <a:t>Mini-ITX</a:t>
            </a:r>
          </a:p>
          <a:p>
            <a:pPr lvl="1"/>
            <a:r>
              <a:rPr lang="en-US"/>
              <a:t>6.7”x6.7”</a:t>
            </a:r>
          </a:p>
          <a:p>
            <a:pPr lvl="1"/>
            <a:r>
              <a:rPr lang="en-US"/>
              <a:t>1 expansion slot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922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Coaxial Cable and Connectors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 Grade (RG) “standards”</a:t>
            </a:r>
          </a:p>
          <a:p>
            <a:pPr lvl="1"/>
            <a:r>
              <a:rPr lang="en-US" dirty="0"/>
              <a:t>RG-8 / RG-58 for legacy coax Ethernet (Thicknet and Thinnet)</a:t>
            </a:r>
          </a:p>
          <a:p>
            <a:pPr lvl="1"/>
            <a:r>
              <a:rPr lang="en-US" dirty="0"/>
              <a:t>RG-6 for modern Cable Access TV (CATV) / cable modems</a:t>
            </a:r>
          </a:p>
          <a:p>
            <a:pPr lvl="1"/>
            <a:r>
              <a:rPr lang="en-US" dirty="0"/>
              <a:t>RG-59 for older CATV installs and Closed Circuit TV (CCTV)</a:t>
            </a:r>
          </a:p>
          <a:p>
            <a:r>
              <a:rPr lang="en-US" dirty="0"/>
              <a:t>Connectors</a:t>
            </a:r>
          </a:p>
          <a:p>
            <a:pPr lvl="1"/>
            <a:r>
              <a:rPr lang="en-US" dirty="0"/>
              <a:t>BNC (Bayonet-Neill-Concelman)</a:t>
            </a:r>
          </a:p>
          <a:p>
            <a:pPr lvl="1"/>
            <a:r>
              <a:rPr lang="en-US" dirty="0"/>
              <a:t>F-type</a:t>
            </a:r>
          </a:p>
          <a:p>
            <a:pPr lvl="1"/>
            <a:r>
              <a:rPr lang="en-US" dirty="0"/>
              <a:t>BNC coupler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310</a:t>
            </a:r>
          </a:p>
        </p:txBody>
      </p:sp>
      <p:pic>
        <p:nvPicPr>
          <p:cNvPr id="8" name="Content Placeholder 7" descr="Coax cable"/>
          <p:cNvPicPr>
            <a:picLocks noGrp="1"/>
          </p:cNvPicPr>
          <p:nvPr>
            <p:ph sz="quarter" idx="1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15381" y="2054687"/>
            <a:ext cx="2743200" cy="27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BNC connector on the left (created by Krzysztof Burghardt and reproduced under the Creative Commons Attribution ShareAlike 3.0 license) and F-connector on the right (created by Colin and reproduced under the Creative Commons Attribution ShareAlike 3.0 license)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4238933"/>
            <a:ext cx="4525963" cy="1510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893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OSI Model Data Link Layer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1720" y="822960"/>
            <a:ext cx="4526280" cy="4663440"/>
          </a:xfrm>
        </p:spPr>
        <p:txBody>
          <a:bodyPr>
            <a:normAutofit/>
          </a:bodyPr>
          <a:lstStyle/>
          <a:p>
            <a:r>
              <a:rPr lang="en-US" dirty="0"/>
              <a:t>Frames and frame headers</a:t>
            </a:r>
          </a:p>
          <a:p>
            <a:r>
              <a:rPr lang="en-US" dirty="0"/>
              <a:t>Media access method</a:t>
            </a:r>
          </a:p>
          <a:p>
            <a:r>
              <a:rPr lang="en-US" dirty="0"/>
              <a:t>Ethernet</a:t>
            </a:r>
          </a:p>
          <a:p>
            <a:r>
              <a:rPr lang="en-US" dirty="0"/>
              <a:t>Layer 2 devices</a:t>
            </a:r>
          </a:p>
          <a:p>
            <a:pPr lvl="1"/>
            <a:r>
              <a:rPr lang="en-US" dirty="0"/>
              <a:t>Network adapter</a:t>
            </a:r>
          </a:p>
          <a:p>
            <a:pPr lvl="1"/>
            <a:r>
              <a:rPr lang="en-US" dirty="0"/>
              <a:t>Bridge</a:t>
            </a:r>
          </a:p>
          <a:p>
            <a:pPr lvl="1"/>
            <a:r>
              <a:rPr lang="en-US" dirty="0"/>
              <a:t>Switch</a:t>
            </a:r>
          </a:p>
          <a:p>
            <a:pPr lvl="1"/>
            <a:r>
              <a:rPr lang="en-US" dirty="0"/>
              <a:t>Wireless access point</a:t>
            </a:r>
          </a:p>
          <a:p>
            <a:endParaRPr lang="en-US" dirty="0"/>
          </a:p>
        </p:txBody>
      </p:sp>
      <p:pic>
        <p:nvPicPr>
          <p:cNvPr id="8" name="Content Placeholder 11" descr="Construction of a frame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16200" y="5614757"/>
            <a:ext cx="4023201" cy="25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7" descr="The OSI model"/>
          <p:cNvPicPr>
            <a:picLocks noGrp="1"/>
          </p:cNvPicPr>
          <p:nvPr>
            <p:ph sz="half"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257228"/>
            <a:ext cx="4525963" cy="4616595"/>
          </a:xfrm>
        </p:spPr>
      </p:pic>
    </p:spTree>
    <p:extLst>
      <p:ext uri="{BB962C8B-B14F-4D97-AF65-F5344CB8AC3E}">
        <p14:creationId xmlns:p14="http://schemas.microsoft.com/office/powerpoint/2010/main" val="276540740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Ethernet</a:t>
            </a:r>
          </a:p>
          <a:p>
            <a:pPr lvl="1"/>
            <a:r>
              <a:rPr lang="en-US" dirty="0"/>
              <a:t>10 Mbps (10BASE-)</a:t>
            </a:r>
            <a:endParaRPr lang="en-GB" dirty="0"/>
          </a:p>
          <a:p>
            <a:pPr lvl="1"/>
            <a:r>
              <a:rPr lang="en-US" dirty="0"/>
              <a:t>Fast Ethernet (100BASE-)</a:t>
            </a:r>
            <a:endParaRPr lang="en-GB" dirty="0"/>
          </a:p>
          <a:p>
            <a:pPr lvl="1"/>
            <a:r>
              <a:rPr lang="en-US" dirty="0"/>
              <a:t>Gigabit Ethernet (1000BASE-</a:t>
            </a:r>
            <a:endParaRPr lang="en-GB" dirty="0"/>
          </a:p>
          <a:p>
            <a:pPr lvl="1"/>
            <a:r>
              <a:rPr lang="en-US" dirty="0"/>
              <a:t>10G Ethernet (10GBASE-)</a:t>
            </a:r>
          </a:p>
          <a:p>
            <a:r>
              <a:rPr lang="en-US" dirty="0"/>
              <a:t>Network Interface Cards (NIC)</a:t>
            </a:r>
          </a:p>
          <a:p>
            <a:pPr lvl="1"/>
            <a:r>
              <a:rPr lang="en-US" dirty="0"/>
              <a:t>Adapter slot type (PCI or PCIe)</a:t>
            </a:r>
          </a:p>
          <a:p>
            <a:pPr lvl="1"/>
            <a:r>
              <a:rPr lang="en-US" dirty="0"/>
              <a:t>Ethernet port type</a:t>
            </a:r>
          </a:p>
          <a:p>
            <a:pPr lvl="1"/>
            <a:r>
              <a:rPr lang="en-US" dirty="0"/>
              <a:t>Media Access Control (MAC) address</a:t>
            </a:r>
            <a:endParaRPr lang="en-GB" dirty="0"/>
          </a:p>
          <a:p>
            <a:endParaRPr lang="en-US" dirty="0"/>
          </a:p>
        </p:txBody>
      </p:sp>
      <p:pic>
        <p:nvPicPr>
          <p:cNvPr id="7" name="Content Placeholder 6" descr="HP Broadcom network adapter card (PCI) (© Hewlett-Packard Development Company)"/>
          <p:cNvPicPr>
            <a:picLocks noGrp="1"/>
          </p:cNvPicPr>
          <p:nvPr>
            <p:ph sz="half" idx="2"/>
          </p:nvPr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110312" y="1759585"/>
            <a:ext cx="2589415" cy="3611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657847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Hubs</a:t>
            </a:r>
          </a:p>
        </p:txBody>
      </p:sp>
      <p:pic>
        <p:nvPicPr>
          <p:cNvPr id="6" name="Content Placeholder 5" descr="Using a hub to implement a physical star topology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139" y="1301750"/>
            <a:ext cx="7775722" cy="452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3160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</a:t>
            </a:r>
          </a:p>
        </p:txBody>
      </p:sp>
      <p:pic>
        <p:nvPicPr>
          <p:cNvPr id="6" name="Content Placeholder 5" descr="Bridge operation"/>
          <p:cNvPicPr>
            <a:picLocks noGrp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61353" y="1365250"/>
            <a:ext cx="6869294" cy="440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385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Mainstream Ethernet connectivity appliance</a:t>
            </a:r>
          </a:p>
          <a:p>
            <a:r>
              <a:rPr lang="en-US" dirty="0"/>
              <a:t>Each port is a separate collision domain</a:t>
            </a:r>
          </a:p>
          <a:p>
            <a:r>
              <a:rPr lang="en-US" dirty="0"/>
              <a:t>Full speed, full duplex point-to-point links</a:t>
            </a:r>
          </a:p>
          <a:p>
            <a:r>
              <a:rPr lang="en-US" dirty="0"/>
              <a:t>Power over Ethernet (PoE)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315</a:t>
            </a:r>
          </a:p>
        </p:txBody>
      </p:sp>
      <p:pic>
        <p:nvPicPr>
          <p:cNvPr id="9" name="Content Placeholder 8" descr="Switch operation"/>
          <p:cNvPicPr>
            <a:picLocks noGrp="1"/>
          </p:cNvPicPr>
          <p:nvPr>
            <p:ph sz="quarter" idx="13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59209" y="3622675"/>
            <a:ext cx="3655544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HP ProCurve 24-port switch (© Hewlett-Packard Development Company)"/>
          <p:cNvPicPr>
            <a:picLocks noGrp="1"/>
          </p:cNvPicPr>
          <p:nvPr>
            <p:ph sz="quarter" idx="12"/>
          </p:nvPr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742082"/>
            <a:ext cx="4525963" cy="903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86107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plugged in (computer end and patch panel / </a:t>
            </a:r>
            <a:r>
              <a:rPr lang="en-US"/>
              <a:t>switch end)?</a:t>
            </a:r>
            <a:endParaRPr lang="en-US" dirty="0"/>
          </a:p>
          <a:p>
            <a:r>
              <a:rPr lang="en-US" dirty="0"/>
              <a:t>Use a basic connectivity test (ping)</a:t>
            </a:r>
          </a:p>
          <a:p>
            <a:r>
              <a:rPr lang="en-US" dirty="0"/>
              <a:t>Check patch cords (substitute with known good)</a:t>
            </a:r>
          </a:p>
          <a:p>
            <a:r>
              <a:rPr lang="en-US" dirty="0"/>
              <a:t>Check link with different computer</a:t>
            </a:r>
          </a:p>
          <a:p>
            <a:r>
              <a:rPr lang="en-US" dirty="0"/>
              <a:t>Check port configuration</a:t>
            </a:r>
          </a:p>
          <a:p>
            <a:r>
              <a:rPr lang="en-US" dirty="0"/>
              <a:t>Check computer with different link</a:t>
            </a:r>
          </a:p>
          <a:p>
            <a:r>
              <a:rPr lang="en-US" dirty="0"/>
              <a:t>Troubleshooting slow transfer speeds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Troubleshooting Wired Links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82775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 over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477" y="1397727"/>
            <a:ext cx="4526280" cy="4847270"/>
          </a:xfrm>
        </p:spPr>
        <p:txBody>
          <a:bodyPr>
            <a:normAutofit/>
          </a:bodyPr>
          <a:lstStyle/>
          <a:p>
            <a:r>
              <a:rPr lang="en-US" dirty="0"/>
              <a:t>Ethernet over Powerline</a:t>
            </a:r>
          </a:p>
          <a:p>
            <a:r>
              <a:rPr lang="en-US" dirty="0"/>
              <a:t>Use mains power circuit wiring to transmit Ethernet frames</a:t>
            </a:r>
          </a:p>
          <a:p>
            <a:r>
              <a:rPr lang="en-US" dirty="0"/>
              <a:t>Powerline adapters</a:t>
            </a:r>
          </a:p>
          <a:p>
            <a:pPr lvl="1"/>
            <a:r>
              <a:rPr lang="en-US" dirty="0"/>
              <a:t>Number of Ethernet (RJ-45) ports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dirty="0"/>
              <a:t>Pass-through outlet</a:t>
            </a:r>
          </a:p>
          <a:p>
            <a:r>
              <a:rPr lang="en-US" dirty="0" err="1"/>
              <a:t>HomePlug</a:t>
            </a:r>
            <a:r>
              <a:rPr lang="en-US" dirty="0"/>
              <a:t> Powerline Alliance</a:t>
            </a:r>
          </a:p>
          <a:p>
            <a:pPr lvl="1"/>
            <a:r>
              <a:rPr lang="en-US" dirty="0" err="1"/>
              <a:t>HomePlug</a:t>
            </a:r>
            <a:r>
              <a:rPr lang="en-US" dirty="0"/>
              <a:t> AV and AV2</a:t>
            </a:r>
          </a:p>
          <a:p>
            <a:pPr lvl="1"/>
            <a:r>
              <a:rPr lang="en-US" dirty="0"/>
              <a:t>AV200 = 200 Mbps</a:t>
            </a:r>
          </a:p>
          <a:p>
            <a:pPr lvl="1"/>
            <a:r>
              <a:rPr lang="en-US" dirty="0"/>
              <a:t>Compatibility</a:t>
            </a:r>
          </a:p>
        </p:txBody>
      </p:sp>
      <p:pic>
        <p:nvPicPr>
          <p:cNvPr id="7" name="Content Placeholder 6" descr="Netgear Powerline AV200 adapters providing two Ethernet ports and a pass-through power outlet (Image © 2012 NETGEAR)"/>
          <p:cNvPicPr>
            <a:picLocks noGrp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75725" y="2148205"/>
            <a:ext cx="3258589" cy="2834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3016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40FF-0969-4CC2-ABF0-B37599A5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6EB5D-C570-4044-914A-3390A32135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7B040-96E7-4505-8E93-2443E8AB75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3823C-24C6-456B-A1A2-7C39141D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504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82" y="1621315"/>
            <a:ext cx="8107862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 (Wireless LAN Standards)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0" y="4364515"/>
            <a:ext cx="12192000" cy="2743200"/>
          </a:xfrm>
        </p:spPr>
        <p:txBody>
          <a:bodyPr/>
          <a:lstStyle/>
          <a:p>
            <a:r>
              <a:rPr lang="en-US" dirty="0"/>
              <a:t>Transfer rates</a:t>
            </a:r>
          </a:p>
          <a:p>
            <a:r>
              <a:rPr lang="en-US" dirty="0"/>
              <a:t>Frequency bands</a:t>
            </a:r>
          </a:p>
          <a:p>
            <a:pPr lvl="1"/>
            <a:r>
              <a:rPr lang="en-US" dirty="0"/>
              <a:t>Range and environment</a:t>
            </a:r>
          </a:p>
          <a:p>
            <a:pPr lvl="1"/>
            <a:r>
              <a:rPr lang="en-US" dirty="0"/>
              <a:t>Susceptibility to interference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325</a:t>
            </a:r>
          </a:p>
        </p:txBody>
      </p:sp>
    </p:spTree>
    <p:extLst>
      <p:ext uri="{BB962C8B-B14F-4D97-AF65-F5344CB8AC3E}">
        <p14:creationId xmlns:p14="http://schemas.microsoft.com/office/powerpoint/2010/main" val="1766729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68" y="1037434"/>
            <a:ext cx="9613861" cy="371237"/>
          </a:xfrm>
        </p:spPr>
        <p:txBody>
          <a:bodyPr>
            <a:normAutofit fontScale="90000"/>
          </a:bodyPr>
          <a:lstStyle/>
          <a:p>
            <a:r>
              <a:rPr lang="en-GB" dirty="0"/>
              <a:t>Motherboards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Question!</a:t>
            </a:r>
          </a:p>
          <a:p>
            <a:r>
              <a:rPr lang="en-GB" dirty="0"/>
              <a:t>You are tasked with creating a Home theatre PC to sit in a living room, what type of motherboard form factor do you use?</a:t>
            </a:r>
          </a:p>
          <a:p>
            <a:r>
              <a:rPr lang="en-GB" dirty="0"/>
              <a:t>ATX</a:t>
            </a:r>
          </a:p>
          <a:p>
            <a:r>
              <a:rPr lang="en-GB" dirty="0"/>
              <a:t>Micro ATX</a:t>
            </a:r>
          </a:p>
          <a:p>
            <a:r>
              <a:rPr lang="en-GB" dirty="0"/>
              <a:t>Mini-ITX</a:t>
            </a:r>
          </a:p>
        </p:txBody>
      </p:sp>
    </p:spTree>
    <p:extLst>
      <p:ext uri="{BB962C8B-B14F-4D97-AF65-F5344CB8AC3E}">
        <p14:creationId xmlns:p14="http://schemas.microsoft.com/office/powerpoint/2010/main" val="15197237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Points and Wireless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Access Point</a:t>
            </a:r>
          </a:p>
          <a:p>
            <a:pPr lvl="1"/>
            <a:r>
              <a:rPr lang="en-US" dirty="0"/>
              <a:t>Infrastructure mode - stations connect to cabled network (“Distribution System”) via AP</a:t>
            </a:r>
          </a:p>
          <a:p>
            <a:pPr lvl="1"/>
            <a:r>
              <a:rPr lang="en-US" dirty="0"/>
              <a:t>Wireless Distribution System (WDS)</a:t>
            </a:r>
          </a:p>
          <a:p>
            <a:r>
              <a:rPr lang="en-US" dirty="0"/>
              <a:t>Range extender</a:t>
            </a:r>
          </a:p>
          <a:p>
            <a:r>
              <a:rPr lang="en-US" dirty="0"/>
              <a:t>Ad hoc mode / Wi-Fi Direct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2" name="Picture 7" descr="hp_procurve_w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2143679"/>
            <a:ext cx="4525962" cy="2843693"/>
          </a:xfrm>
        </p:spPr>
      </p:pic>
    </p:spTree>
    <p:extLst>
      <p:ext uri="{BB962C8B-B14F-4D97-AF65-F5344CB8AC3E}">
        <p14:creationId xmlns:p14="http://schemas.microsoft.com/office/powerpoint/2010/main" val="75007183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Cards</a:t>
            </a:r>
          </a:p>
        </p:txBody>
      </p:sp>
      <p:pic>
        <p:nvPicPr>
          <p:cNvPr id="12" name="Content Placeholder 8" descr="TP-LINK 802.11n PCIe wireless card (Image © 2014 TP-LINK tp-link.com)"/>
          <p:cNvPicPr>
            <a:picLocks noGrp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526" y="1145520"/>
            <a:ext cx="3528912" cy="407801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Support for Wi-Fi standards</a:t>
            </a:r>
          </a:p>
          <a:p>
            <a:r>
              <a:rPr lang="en-US" dirty="0"/>
              <a:t>Identified by MAC address</a:t>
            </a:r>
          </a:p>
        </p:txBody>
      </p:sp>
    </p:spTree>
    <p:extLst>
      <p:ext uri="{BB962C8B-B14F-4D97-AF65-F5344CB8AC3E}">
        <p14:creationId xmlns:p14="http://schemas.microsoft.com/office/powerpoint/2010/main" val="364090166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Legacy standards</a:t>
            </a:r>
          </a:p>
          <a:p>
            <a:r>
              <a:rPr lang="en-US" dirty="0"/>
              <a:t>802.11b/g</a:t>
            </a:r>
          </a:p>
          <a:p>
            <a:pPr lvl="1"/>
            <a:r>
              <a:rPr lang="en-US" dirty="0"/>
              <a:t>2.4 GHz band</a:t>
            </a:r>
          </a:p>
          <a:p>
            <a:pPr lvl="1"/>
            <a:r>
              <a:rPr lang="en-US" dirty="0"/>
              <a:t>11 Mbps and 54 Mbps</a:t>
            </a:r>
          </a:p>
          <a:p>
            <a:pPr lvl="1"/>
            <a:r>
              <a:rPr lang="en-US" dirty="0"/>
              <a:t>Up to 14 channels </a:t>
            </a:r>
          </a:p>
          <a:p>
            <a:pPr lvl="1"/>
            <a:r>
              <a:rPr lang="en-US" dirty="0"/>
              <a:t>Often susceptible to interference from multiple 2.4 GHz radio sources</a:t>
            </a:r>
          </a:p>
          <a:p>
            <a:r>
              <a:rPr lang="en-US" dirty="0"/>
              <a:t>802.11a</a:t>
            </a:r>
          </a:p>
          <a:p>
            <a:pPr lvl="1"/>
            <a:r>
              <a:rPr lang="en-US" dirty="0"/>
              <a:t>5 GHz band</a:t>
            </a:r>
          </a:p>
          <a:p>
            <a:pPr lvl="1"/>
            <a:r>
              <a:rPr lang="en-US" dirty="0"/>
              <a:t>54 Mbps</a:t>
            </a:r>
          </a:p>
          <a:p>
            <a:pPr lvl="1"/>
            <a:r>
              <a:rPr lang="en-US" dirty="0"/>
              <a:t>Up to 52 channels</a:t>
            </a:r>
          </a:p>
          <a:p>
            <a:pPr lvl="1"/>
            <a:r>
              <a:rPr lang="en-US" dirty="0"/>
              <a:t>Less crowded but less penetrating power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 Standards</a:t>
            </a:r>
          </a:p>
        </p:txBody>
      </p:sp>
    </p:spTree>
    <p:extLst>
      <p:ext uri="{BB962C8B-B14F-4D97-AF65-F5344CB8AC3E}">
        <p14:creationId xmlns:p14="http://schemas.microsoft.com/office/powerpoint/2010/main" val="44620144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Ratified 2009</a:t>
            </a:r>
          </a:p>
          <a:p>
            <a:r>
              <a:rPr lang="en-US" dirty="0"/>
              <a:t>Can use both 2.4 GHz and 5 GHz frequency bands</a:t>
            </a:r>
          </a:p>
          <a:p>
            <a:r>
              <a:rPr lang="en-US" dirty="0"/>
              <a:t>Multiple-Input-Multiple-Output (MIMO)</a:t>
            </a:r>
          </a:p>
          <a:p>
            <a:pPr lvl="1"/>
            <a:r>
              <a:rPr lang="en-US" dirty="0"/>
              <a:t>AxB:C (A=transmit; B=receive, C=simultaneous streams)</a:t>
            </a:r>
          </a:p>
          <a:p>
            <a:r>
              <a:rPr lang="en-US" dirty="0"/>
              <a:t>Can use bonded (40 MHz) channels</a:t>
            </a:r>
          </a:p>
          <a:p>
            <a:r>
              <a:rPr lang="en-US" dirty="0"/>
              <a:t>Up to 150 Mbps per stream over 40 MHz channel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IEEE 802.11n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119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GHz frequency band only</a:t>
            </a:r>
          </a:p>
          <a:p>
            <a:r>
              <a:rPr lang="en-US" dirty="0"/>
              <a:t>Data rates similar to Gigabit Ethernet</a:t>
            </a:r>
          </a:p>
          <a:p>
            <a:pPr lvl="1"/>
            <a:r>
              <a:rPr lang="en-US" dirty="0"/>
              <a:t>4x4:3 with 80 MHz channels means 1.3 Gbps nominal data rate</a:t>
            </a:r>
          </a:p>
          <a:p>
            <a:r>
              <a:rPr lang="en-US" dirty="0"/>
              <a:t>Wider (80 or 160 MHz) channels</a:t>
            </a:r>
          </a:p>
          <a:p>
            <a:r>
              <a:rPr lang="en-US" dirty="0"/>
              <a:t>Up to 8 spatial streams (in theory)</a:t>
            </a:r>
          </a:p>
          <a:p>
            <a:pPr lvl="1"/>
            <a:r>
              <a:rPr lang="en-US" dirty="0"/>
              <a:t>4x4:8 with 160 MHz channels would give about 6.93 Gbps (nominal)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802.11ac</a:t>
            </a:r>
          </a:p>
        </p:txBody>
      </p:sp>
    </p:spTree>
    <p:extLst>
      <p:ext uri="{BB962C8B-B14F-4D97-AF65-F5344CB8AC3E}">
        <p14:creationId xmlns:p14="http://schemas.microsoft.com/office/powerpoint/2010/main" val="297649475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7470" y="1364498"/>
            <a:ext cx="9144000" cy="3166038"/>
          </a:xfrm>
        </p:spPr>
        <p:txBody>
          <a:bodyPr>
            <a:normAutofit/>
          </a:bodyPr>
          <a:lstStyle/>
          <a:p>
            <a:r>
              <a:rPr lang="en-US" dirty="0"/>
              <a:t>Service Set ID (SSID)</a:t>
            </a:r>
            <a:endParaRPr lang="en-GB" dirty="0"/>
          </a:p>
          <a:p>
            <a:r>
              <a:rPr lang="en-US" dirty="0"/>
              <a:t>Wi-Fi Security Protocols</a:t>
            </a:r>
            <a:endParaRPr lang="en-GB" dirty="0"/>
          </a:p>
          <a:p>
            <a:pPr lvl="1"/>
            <a:r>
              <a:rPr lang="en-US" dirty="0"/>
              <a:t>Wired Equivalent Privacy (WEP) </a:t>
            </a:r>
          </a:p>
          <a:p>
            <a:pPr lvl="2"/>
            <a:r>
              <a:rPr lang="en-US" dirty="0"/>
              <a:t>RC4 cipher</a:t>
            </a:r>
          </a:p>
          <a:p>
            <a:pPr lvl="2"/>
            <a:r>
              <a:rPr lang="en-US" dirty="0"/>
              <a:t>64-bit or 128-bit key</a:t>
            </a:r>
            <a:endParaRPr lang="en-GB" dirty="0"/>
          </a:p>
          <a:p>
            <a:pPr lvl="1"/>
            <a:r>
              <a:rPr lang="en-US" dirty="0"/>
              <a:t>Wi-Fi Protected Access (WPA)</a:t>
            </a:r>
          </a:p>
          <a:p>
            <a:pPr lvl="2"/>
            <a:r>
              <a:rPr lang="en-US" dirty="0"/>
              <a:t>RC4 cipher with TKIP (Temporal Key Integrity Protocol)</a:t>
            </a:r>
          </a:p>
          <a:p>
            <a:pPr lvl="2"/>
            <a:r>
              <a:rPr lang="en-US" dirty="0"/>
              <a:t>256-bit key</a:t>
            </a:r>
            <a:endParaRPr lang="en-GB" dirty="0"/>
          </a:p>
          <a:p>
            <a:pPr lvl="1"/>
            <a:r>
              <a:rPr lang="en-US" dirty="0"/>
              <a:t>WPA2</a:t>
            </a:r>
          </a:p>
          <a:p>
            <a:pPr lvl="2"/>
            <a:r>
              <a:rPr lang="en-US" dirty="0"/>
              <a:t>AES (Advanced Encryption Standard) cipher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Wireless Network Security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329</a:t>
            </a:r>
          </a:p>
        </p:txBody>
      </p:sp>
      <p:pic>
        <p:nvPicPr>
          <p:cNvPr id="7" name="Content Placeholder 6" descr="Configuring a wireless network connection"/>
          <p:cNvPicPr>
            <a:picLocks noGrp="1"/>
          </p:cNvPicPr>
          <p:nvPr>
            <p:ph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751"/>
          <a:stretch/>
        </p:blipFill>
        <p:spPr bwMode="auto">
          <a:xfrm>
            <a:off x="4869470" y="3833643"/>
            <a:ext cx="6690940" cy="2432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643657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Personal</a:t>
            </a:r>
          </a:p>
          <a:p>
            <a:pPr lvl="1"/>
            <a:r>
              <a:rPr lang="en-US" dirty="0"/>
              <a:t>Pre-Shared Key (PSK)</a:t>
            </a:r>
          </a:p>
          <a:p>
            <a:pPr lvl="1"/>
            <a:r>
              <a:rPr lang="en-US" dirty="0"/>
              <a:t>Use a long passphrase to maximize entropy when generating key</a:t>
            </a:r>
          </a:p>
          <a:p>
            <a:pPr lvl="1"/>
            <a:r>
              <a:rPr lang="en-US" dirty="0"/>
              <a:t>Key must be distributed (securely) between users</a:t>
            </a:r>
          </a:p>
          <a:p>
            <a:r>
              <a:rPr lang="en-US" dirty="0"/>
              <a:t>Enterprise</a:t>
            </a:r>
          </a:p>
          <a:p>
            <a:pPr lvl="1"/>
            <a:r>
              <a:rPr lang="en-US" dirty="0"/>
              <a:t>Integrates with an authentication server such as </a:t>
            </a:r>
            <a:r>
              <a:rPr lang="en-GB" dirty="0"/>
              <a:t>RADIUS (Remote Authentication Dial-in User Service)</a:t>
            </a:r>
          </a:p>
          <a:p>
            <a:pPr lvl="1"/>
            <a:r>
              <a:rPr lang="en-GB" dirty="0"/>
              <a:t>Access point just passes credentials from supplicant device to RADIUS server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Wi-Fi Authentication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9316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Configuring a SOHO Access Point (1)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Accessing web-based configuration utility</a:t>
            </a:r>
          </a:p>
          <a:p>
            <a:r>
              <a:rPr lang="en-GB" dirty="0"/>
              <a:t>SSID (Service Set ID) </a:t>
            </a:r>
          </a:p>
          <a:p>
            <a:r>
              <a:rPr lang="en-GB" dirty="0"/>
              <a:t>Hide SSID </a:t>
            </a:r>
          </a:p>
          <a:p>
            <a:r>
              <a:rPr lang="en-GB" dirty="0"/>
              <a:t>Security version and encryption type </a:t>
            </a:r>
          </a:p>
          <a:p>
            <a:r>
              <a:rPr lang="en-GB" dirty="0"/>
              <a:t>Password (Preshared Key) </a:t>
            </a:r>
          </a:p>
          <a:p>
            <a:r>
              <a:rPr lang="en-GB" dirty="0"/>
              <a:t>Mode </a:t>
            </a:r>
          </a:p>
          <a:p>
            <a:r>
              <a:rPr lang="en-GB" dirty="0"/>
              <a:t>Channel and channel width </a:t>
            </a:r>
          </a:p>
        </p:txBody>
      </p:sp>
      <p:pic>
        <p:nvPicPr>
          <p:cNvPr id="7" name="Content Placeholder 6" descr="Configuring an access point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2080587"/>
            <a:ext cx="4525963" cy="2969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77099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Configuring a SOHO Access Point (2)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562470"/>
            <a:ext cx="6035040" cy="4724030"/>
          </a:xfrm>
        </p:spPr>
        <p:txBody>
          <a:bodyPr/>
          <a:lstStyle/>
          <a:p>
            <a:r>
              <a:rPr lang="en-US" dirty="0"/>
              <a:t>Dynamic Host Configuration Protocol (DHCP) settings</a:t>
            </a:r>
          </a:p>
          <a:p>
            <a:r>
              <a:rPr lang="en-US" dirty="0"/>
              <a:t>Firmware upgrade</a:t>
            </a:r>
          </a:p>
          <a:p>
            <a:r>
              <a:rPr lang="en-GB" dirty="0"/>
              <a:t>Wi-Fi Protected Setup (WPS)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333</a:t>
            </a:r>
          </a:p>
        </p:txBody>
      </p:sp>
      <p:pic>
        <p:nvPicPr>
          <p:cNvPr id="11" name="Content Placeholder 10" descr="Upgrading device firmware"/>
          <p:cNvPicPr>
            <a:picLocks noGrp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4041471"/>
            <a:ext cx="4525962" cy="19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 descr="Configuring the DHCP server"/>
          <p:cNvPicPr>
            <a:picLocks noGrp="1"/>
          </p:cNvPicPr>
          <p:nvPr>
            <p:ph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16"/>
          <a:stretch/>
        </p:blipFill>
        <p:spPr bwMode="auto">
          <a:xfrm>
            <a:off x="7343827" y="1019030"/>
            <a:ext cx="4152773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875988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Troubleshooting Wireless Links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 distance to test speed / intermittent connection issues</a:t>
            </a:r>
          </a:p>
          <a:p>
            <a:r>
              <a:rPr lang="en-US" dirty="0"/>
              <a:t>Configuration issues</a:t>
            </a:r>
          </a:p>
          <a:p>
            <a:pPr lvl="1"/>
            <a:r>
              <a:rPr lang="en-US" dirty="0"/>
              <a:t>SSID not found</a:t>
            </a:r>
          </a:p>
          <a:p>
            <a:pPr lvl="1"/>
            <a:r>
              <a:rPr lang="en-US" dirty="0"/>
              <a:t>Standards mismatch</a:t>
            </a:r>
          </a:p>
          <a:p>
            <a:r>
              <a:rPr lang="en-US" dirty="0"/>
              <a:t>Interference issues</a:t>
            </a:r>
          </a:p>
          <a:p>
            <a:pPr lvl="1"/>
            <a:r>
              <a:rPr lang="en-US" dirty="0"/>
              <a:t>Wi-Fi analyzer</a:t>
            </a:r>
          </a:p>
          <a:p>
            <a:r>
              <a:rPr lang="en-US"/>
              <a:t>Firmware update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6" descr="Surveying Wi-Fi networks using inSSIDer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2101243"/>
            <a:ext cx="4525963" cy="2928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349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FF08-5859-4E80-9077-276B8A93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Motherboards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4AA0E-3D06-4197-8172-34B71D981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Motherboards have two distinct sections to them that are important. </a:t>
            </a:r>
          </a:p>
          <a:p>
            <a:r>
              <a:rPr lang="en-GB"/>
              <a:t>The Northridge</a:t>
            </a:r>
          </a:p>
          <a:p>
            <a:r>
              <a:rPr lang="en-GB"/>
              <a:t>The southbridge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91372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OSI Model Network Layer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Moving data around a network of networks (internetwork)</a:t>
            </a:r>
          </a:p>
          <a:p>
            <a:r>
              <a:rPr lang="en-US"/>
              <a:t>Logical network and host IDs</a:t>
            </a:r>
          </a:p>
          <a:p>
            <a:r>
              <a:rPr lang="en-US"/>
              <a:t>Routing and routers</a:t>
            </a:r>
          </a:p>
          <a:p>
            <a:r>
              <a:rPr lang="en-US"/>
              <a:t>Static and dynamic path determination</a:t>
            </a:r>
          </a:p>
          <a:p>
            <a:endParaRPr lang="en-US" dirty="0"/>
          </a:p>
        </p:txBody>
      </p:sp>
      <p:pic>
        <p:nvPicPr>
          <p:cNvPr id="12" name="Content Placeholder 11" descr="HP ProCurve router with different types of Ethernet and WAN interfaces (© Hewlett-Packard Development Company)"/>
          <p:cNvPicPr>
            <a:picLocks noGrp="1"/>
          </p:cNvPicPr>
          <p:nvPr>
            <p:ph sz="quarter" idx="12"/>
          </p:nvPr>
        </p:nvPicPr>
        <p:blipFill>
          <a:blip r:embed="rId2" cstate="screen">
            <a:clrChange>
              <a:clrFrom>
                <a:srgbClr val="FAFCFB"/>
              </a:clrFrom>
              <a:clrTo>
                <a:srgbClr val="FA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237" y="1691005"/>
            <a:ext cx="4239491" cy="100584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350</a:t>
            </a:r>
          </a:p>
        </p:txBody>
      </p:sp>
      <p:pic>
        <p:nvPicPr>
          <p:cNvPr id="9" name="Content Placeholder 7" descr="The OSI model"/>
          <p:cNvPicPr>
            <a:picLocks noGrp="1"/>
          </p:cNvPicPr>
          <p:nvPr>
            <p:ph sz="quarter" idx="13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310" y="3622675"/>
            <a:ext cx="2689345" cy="2743200"/>
          </a:xfrm>
        </p:spPr>
      </p:pic>
    </p:spTree>
    <p:extLst>
      <p:ext uri="{BB962C8B-B14F-4D97-AF65-F5344CB8AC3E}">
        <p14:creationId xmlns:p14="http://schemas.microsoft.com/office/powerpoint/2010/main" val="151120585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TCP/IP Suite</a:t>
            </a:r>
            <a:endParaRPr lang="en-US" dirty="0"/>
          </a:p>
        </p:txBody>
      </p:sp>
      <p:pic>
        <p:nvPicPr>
          <p:cNvPr id="7" name="Content Placeholder 6" descr="TCP/IP model"/>
          <p:cNvPicPr>
            <a:picLocks noGrp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2606" y="2135736"/>
            <a:ext cx="3528753" cy="285957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/>
              <a:t>IP (Internet Protocol) </a:t>
            </a:r>
          </a:p>
          <a:p>
            <a:r>
              <a:rPr lang="en-GB"/>
              <a:t>ARP (Address Resolution Protocol) </a:t>
            </a:r>
          </a:p>
          <a:p>
            <a:r>
              <a:rPr lang="en-GB"/>
              <a:t>ICMP (Internet Control Message Protocol) </a:t>
            </a:r>
          </a:p>
          <a:p>
            <a:r>
              <a:rPr lang="en-GB"/>
              <a:t>TCP (Transmission Control Protocol) </a:t>
            </a:r>
          </a:p>
          <a:p>
            <a:r>
              <a:rPr lang="en-GB"/>
              <a:t>UDP (User Datagram Protocol) </a:t>
            </a:r>
          </a:p>
          <a:p>
            <a:r>
              <a:rPr lang="en-GB"/>
              <a:t>Application protocols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8067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C42C-0F71-4BBD-BD97-9654B3E5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of day summarisation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31F15-45DD-49DF-8F83-2BDC263F70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E3157-41B2-48ED-A213-69C0107B52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DC0C7-5FC0-4DF9-9E42-F2F01D72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752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IP address represents</a:t>
            </a:r>
          </a:p>
          <a:p>
            <a:pPr lvl="1"/>
            <a:r>
              <a:rPr lang="en-US"/>
              <a:t>The network number (network ID) - this number is common to all hosts on the same network</a:t>
            </a:r>
            <a:endParaRPr lang="en-GB"/>
          </a:p>
          <a:p>
            <a:pPr lvl="1"/>
            <a:r>
              <a:rPr lang="en-US"/>
              <a:t>The host number (host ID) - this unique number identifies a host on a particular network</a:t>
            </a:r>
          </a:p>
          <a:p>
            <a:r>
              <a:rPr lang="en-US"/>
              <a:t>32-bit binary value </a:t>
            </a:r>
          </a:p>
          <a:p>
            <a:pPr lvl="1"/>
            <a:r>
              <a:rPr lang="en-US"/>
              <a:t>11000110001010010001000000001001</a:t>
            </a:r>
          </a:p>
          <a:p>
            <a:r>
              <a:rPr lang="en-US"/>
              <a:t>Expressed in 8-bit octets</a:t>
            </a:r>
          </a:p>
          <a:p>
            <a:pPr lvl="1"/>
            <a:r>
              <a:rPr lang="en-US"/>
              <a:t>11000110  00101001  00010000  00001001</a:t>
            </a:r>
          </a:p>
          <a:p>
            <a:r>
              <a:rPr lang="en-US"/>
              <a:t>Converted to dotted decimal notation for entry into configuration dialogs</a:t>
            </a:r>
          </a:p>
          <a:p>
            <a:pPr lvl="1"/>
            <a:r>
              <a:rPr lang="en-US"/>
              <a:t>198.41.16.9</a:t>
            </a:r>
            <a:endParaRPr lang="en-GB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IPv4 Address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3649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noProof="0"/>
              <a:t>Number bases</a:t>
            </a:r>
          </a:p>
          <a:p>
            <a:pPr lvl="1"/>
            <a:r>
              <a:rPr lang="en-US" altLang="en-US"/>
              <a:t>Place value</a:t>
            </a:r>
          </a:p>
          <a:p>
            <a:pPr lvl="1"/>
            <a:r>
              <a:rPr lang="en-US" altLang="en-US"/>
              <a:t>Base 10 (Decimal)</a:t>
            </a:r>
          </a:p>
          <a:p>
            <a:pPr lvl="1"/>
            <a:r>
              <a:rPr lang="en-US" altLang="en-US" noProof="0"/>
              <a:t>Base 2 (Binary)</a:t>
            </a:r>
          </a:p>
          <a:p>
            <a:r>
              <a:rPr lang="en-US" altLang="en-US" noProof="0"/>
              <a:t>Converting between binary and decimal</a:t>
            </a:r>
            <a:endParaRPr lang="en-US" altLang="en-US" noProof="0" dirty="0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Binary / Decimal Conversion</a:t>
            </a:r>
            <a:endParaRPr lang="en-US" altLang="en-US" noProof="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249" y="3617913"/>
            <a:ext cx="6979503" cy="2743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353</a:t>
            </a:r>
          </a:p>
        </p:txBody>
      </p:sp>
    </p:spTree>
    <p:extLst>
      <p:ext uri="{BB962C8B-B14F-4D97-AF65-F5344CB8AC3E}">
        <p14:creationId xmlns:p14="http://schemas.microsoft.com/office/powerpoint/2010/main" val="33332404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noProof="0"/>
              <a:t>IP address represents both a network ID and host ID</a:t>
            </a:r>
          </a:p>
          <a:p>
            <a:r>
              <a:rPr lang="en-US" altLang="en-US" noProof="0"/>
              <a:t>A mask is applied to identify the network and host portions</a:t>
            </a:r>
          </a:p>
          <a:p>
            <a:r>
              <a:rPr lang="en-US" altLang="en-US"/>
              <a:t>A “1” in the mask means corresponding bit in the address is part of the network ID</a:t>
            </a:r>
          </a:p>
          <a:p>
            <a:r>
              <a:rPr lang="en-US" altLang="en-US" noProof="0"/>
              <a:t>“1”s in mask must be contiguous</a:t>
            </a:r>
          </a:p>
          <a:p>
            <a:pPr lvl="1"/>
            <a:r>
              <a:rPr lang="en-US"/>
              <a:t>11111111 11110000 00000000 00000000 – VALID</a:t>
            </a:r>
          </a:p>
          <a:p>
            <a:pPr lvl="1"/>
            <a:r>
              <a:rPr lang="en-US"/>
              <a:t>11111111 00000000 11110000 00000000 - INVALID</a:t>
            </a:r>
            <a:endParaRPr lang="en-US" altLang="en-US" noProof="0" dirty="0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Subnet Masks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3229694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noProof="0"/>
              <a:t>To work out a network ID, given an address and mask in decimal, convert to binary and back</a:t>
            </a:r>
            <a:endParaRPr lang="en-US" altLang="en-US" noProof="0" dirty="0"/>
          </a:p>
        </p:txBody>
      </p:sp>
      <p:sp>
        <p:nvSpPr>
          <p:cNvPr id="13314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Masking an IP Address (ANDing)</a:t>
            </a:r>
            <a:endParaRPr lang="en-US" altLang="en-US" noProof="0" dirty="0"/>
          </a:p>
        </p:txBody>
      </p:sp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788" y="2327897"/>
            <a:ext cx="9001474" cy="272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91298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Local network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Routing Decision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Remote network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355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605" y="1538748"/>
            <a:ext cx="8864791" cy="1479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605" y="4689169"/>
            <a:ext cx="8864791" cy="13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7654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 descr="Choosing an address clas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269" y="822325"/>
            <a:ext cx="8337462" cy="5486400"/>
          </a:xfr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IP Class</a:t>
            </a: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417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IP Address</a:t>
            </a:r>
          </a:p>
          <a:p>
            <a:pPr lvl="1"/>
            <a:r>
              <a:rPr lang="en-US" dirty="0"/>
              <a:t>Enter using dotted decimal notation</a:t>
            </a:r>
          </a:p>
          <a:p>
            <a:r>
              <a:rPr lang="en-US" dirty="0"/>
              <a:t>Subnet Mask</a:t>
            </a:r>
          </a:p>
          <a:p>
            <a:pPr lvl="1"/>
            <a:r>
              <a:rPr lang="en-US" dirty="0"/>
              <a:t>Usually specified in dotted decimal</a:t>
            </a:r>
          </a:p>
          <a:p>
            <a:r>
              <a:rPr lang="en-US" dirty="0"/>
              <a:t>Default Gateway</a:t>
            </a:r>
          </a:p>
          <a:p>
            <a:pPr lvl="1"/>
            <a:r>
              <a:rPr lang="en-US" dirty="0"/>
              <a:t>IP address of the router handling transmissions to remote networks</a:t>
            </a:r>
            <a:endParaRPr lang="en-GB" dirty="0"/>
          </a:p>
          <a:p>
            <a:r>
              <a:rPr lang="en-US" dirty="0"/>
              <a:t>Client-side DNS (Domain Name System)</a:t>
            </a:r>
          </a:p>
          <a:p>
            <a:pPr lvl="1"/>
            <a:r>
              <a:rPr lang="en-US" dirty="0"/>
              <a:t>IP address(</a:t>
            </a:r>
            <a:r>
              <a:rPr lang="en-US" dirty="0" err="1"/>
              <a:t>es</a:t>
            </a:r>
            <a:r>
              <a:rPr lang="en-US" dirty="0"/>
              <a:t>) of DNS servers handling name resolution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Configuring 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05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FF08-5859-4E80-9077-276B8A93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Motherboards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4AA0E-3D06-4197-8172-34B71D981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Research how each one of the below works with the rest of the system.</a:t>
            </a:r>
          </a:p>
          <a:p>
            <a:endParaRPr lang="en-GB" dirty="0"/>
          </a:p>
          <a:p>
            <a:r>
              <a:rPr lang="en-GB" dirty="0"/>
              <a:t>The Northbridge</a:t>
            </a:r>
          </a:p>
          <a:p>
            <a:endParaRPr lang="en-GB" dirty="0"/>
          </a:p>
          <a:p>
            <a:r>
              <a:rPr lang="en-GB" dirty="0"/>
              <a:t>The southbridge</a:t>
            </a:r>
          </a:p>
          <a:p>
            <a:endParaRPr lang="en-GB" dirty="0"/>
          </a:p>
          <a:p>
            <a:r>
              <a:rPr lang="en-GB" dirty="0"/>
              <a:t>Chipset</a:t>
            </a:r>
          </a:p>
          <a:p>
            <a:endParaRPr lang="en-GB" dirty="0"/>
          </a:p>
          <a:p>
            <a:r>
              <a:rPr lang="en-GB" dirty="0"/>
              <a:t>Create a flow chart/diagram of what connects to each element and what devices might be connected.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70705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DHCP and APIPA</a:t>
            </a:r>
            <a:endParaRPr lang="en-US" dirty="0"/>
          </a:p>
        </p:txBody>
      </p:sp>
      <p:pic>
        <p:nvPicPr>
          <p:cNvPr id="7" name="Content Placeholder 6" descr="Configuring a network adapter to obtain an address automatically (use DHCP)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54212" y="1431740"/>
            <a:ext cx="3665538" cy="426757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Dynamic Host Configuration Protocol</a:t>
            </a:r>
          </a:p>
          <a:p>
            <a:pPr lvl="1"/>
            <a:r>
              <a:rPr lang="en-US"/>
              <a:t>Reduces chance of configuration errors and simplifies administration</a:t>
            </a:r>
          </a:p>
          <a:p>
            <a:pPr lvl="1"/>
            <a:r>
              <a:rPr lang="en-US"/>
              <a:t>Configure IP settings on a central server</a:t>
            </a:r>
          </a:p>
          <a:p>
            <a:pPr lvl="1"/>
            <a:r>
              <a:rPr lang="en-US"/>
              <a:t>Client contacts server to obtain configuration</a:t>
            </a:r>
          </a:p>
          <a:p>
            <a:pPr lvl="1"/>
            <a:r>
              <a:rPr lang="en-US"/>
              <a:t>IP addresses leased from a pool</a:t>
            </a:r>
          </a:p>
          <a:p>
            <a:r>
              <a:rPr lang="en-US"/>
              <a:t>Automatic IP Addressing (APIPA)</a:t>
            </a:r>
          </a:p>
          <a:p>
            <a:pPr lvl="1"/>
            <a:r>
              <a:rPr lang="en-US"/>
              <a:t>Host that is configured to contact a DHCP server might not be able to</a:t>
            </a:r>
          </a:p>
          <a:p>
            <a:pPr lvl="1"/>
            <a:r>
              <a:rPr lang="en-US"/>
              <a:t>Defaults to using an address from the APIPA range</a:t>
            </a:r>
          </a:p>
          <a:p>
            <a:pPr lvl="1"/>
            <a:r>
              <a:rPr lang="en-US"/>
              <a:t>Can communicate with other APIPA hosts on the local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7655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/>
              <a:t>Address ranges not routable over the Internet</a:t>
            </a:r>
          </a:p>
          <a:p>
            <a:pPr lvl="1"/>
            <a:r>
              <a:rPr lang="en-US" noProof="0"/>
              <a:t>10.0.0.0 to 10.255.255.255</a:t>
            </a:r>
          </a:p>
          <a:p>
            <a:pPr lvl="1"/>
            <a:r>
              <a:rPr lang="en-US" noProof="0"/>
              <a:t>172.16.0.0 to 172.31.255.255</a:t>
            </a:r>
          </a:p>
          <a:p>
            <a:pPr lvl="1"/>
            <a:r>
              <a:rPr lang="en-US" noProof="0"/>
              <a:t>192.168.0.0 to 192.168.255.255</a:t>
            </a:r>
          </a:p>
          <a:p>
            <a:pPr lvl="1"/>
            <a:r>
              <a:rPr lang="en-US"/>
              <a:t>169.254.0.0 to 169.254.255.255</a:t>
            </a:r>
          </a:p>
          <a:p>
            <a:pPr lvl="2"/>
            <a:r>
              <a:rPr lang="en-US" noProof="0"/>
              <a:t>Used by hosts for link-local autoconfiguration / Automatic Private IP Addressing</a:t>
            </a:r>
            <a:r>
              <a:rPr lang="en-US"/>
              <a:t> (APIPA)</a:t>
            </a:r>
            <a:endParaRPr lang="en-US" noProof="0"/>
          </a:p>
          <a:p>
            <a:r>
              <a:rPr lang="en-US" noProof="0"/>
              <a:t>Hosts on the private network must use some mechanism to access the Internet</a:t>
            </a:r>
          </a:p>
          <a:p>
            <a:pPr lvl="1"/>
            <a:r>
              <a:rPr lang="en-US" noProof="0"/>
              <a:t>Network Address Translation (NAT)</a:t>
            </a:r>
          </a:p>
          <a:p>
            <a:pPr lvl="1"/>
            <a:r>
              <a:rPr lang="en-US" noProof="0"/>
              <a:t>Proxy</a:t>
            </a:r>
            <a:endParaRPr lang="en-US" noProof="0" dirty="0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Public and Private Addressing</a:t>
            </a:r>
          </a:p>
        </p:txBody>
      </p:sp>
    </p:spTree>
    <p:extLst>
      <p:ext uri="{BB962C8B-B14F-4D97-AF65-F5344CB8AC3E}">
        <p14:creationId xmlns:p14="http://schemas.microsoft.com/office/powerpoint/2010/main" val="266602865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Classful addressing not sustainable	</a:t>
            </a:r>
          </a:p>
          <a:p>
            <a:r>
              <a:rPr lang="en-US" dirty="0"/>
              <a:t>Classless Interdomain Routing (CIDR)</a:t>
            </a:r>
            <a:endParaRPr lang="en-US" noProof="0" dirty="0"/>
          </a:p>
          <a:p>
            <a:pPr lvl="1"/>
            <a:r>
              <a:rPr lang="en-US" noProof="0" dirty="0"/>
              <a:t>Netmask does not have to align on an octet boundary</a:t>
            </a:r>
          </a:p>
          <a:p>
            <a:pPr lvl="1"/>
            <a:r>
              <a:rPr lang="en-US" dirty="0"/>
              <a:t>Routing decisions made on basis of network prefix, representing number of bits in mask (e.g. /21)</a:t>
            </a:r>
          </a:p>
          <a:p>
            <a:pPr lvl="1"/>
            <a:r>
              <a:rPr lang="en-US" noProof="0" dirty="0"/>
              <a:t>Some configuration dialogs might require CIDR notation rather than dotted decimal mask (e.g. firewall rule configuration)</a:t>
            </a: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Classless Addressing</a:t>
            </a:r>
            <a:endParaRPr lang="en-US" altLang="en-US" noProof="0" dirty="0"/>
          </a:p>
        </p:txBody>
      </p:sp>
      <p:cxnSp>
        <p:nvCxnSpPr>
          <p:cNvPr id="17414" name="Straight Connector 8"/>
          <p:cNvCxnSpPr>
            <a:cxnSpLocks noChangeShapeType="1"/>
          </p:cNvCxnSpPr>
          <p:nvPr/>
        </p:nvCxnSpPr>
        <p:spPr bwMode="auto">
          <a:xfrm rot="16200000" flipH="1">
            <a:off x="5811838" y="4684713"/>
            <a:ext cx="465138" cy="11113"/>
          </a:xfrm>
          <a:prstGeom prst="lin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5" name="Picture 1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189" y="4311651"/>
            <a:ext cx="63976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4852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Windows utility reporting IP configuration</a:t>
            </a:r>
          </a:p>
          <a:p>
            <a:pPr lvl="1"/>
            <a:r>
              <a:rPr lang="en-GB"/>
              <a:t>ipconfig /all </a:t>
            </a:r>
          </a:p>
          <a:p>
            <a:pPr lvl="1"/>
            <a:r>
              <a:rPr lang="en-GB"/>
              <a:t>ipconfig /release AdapterName </a:t>
            </a:r>
          </a:p>
          <a:p>
            <a:pPr lvl="1"/>
            <a:r>
              <a:rPr lang="en-GB"/>
              <a:t>ipconfig /renew AdapterName </a:t>
            </a:r>
          </a:p>
          <a:p>
            <a:pPr lvl="1"/>
            <a:r>
              <a:rPr lang="en-GB"/>
              <a:t>ipconfig /displaydns </a:t>
            </a:r>
          </a:p>
          <a:p>
            <a:pPr lvl="1"/>
            <a:r>
              <a:rPr lang="en-GB"/>
              <a:t>ipconfig /flushdns </a:t>
            </a:r>
          </a:p>
          <a:p>
            <a:r>
              <a:rPr lang="en-GB"/>
              <a:t>Identify static configuration</a:t>
            </a:r>
          </a:p>
          <a:p>
            <a:r>
              <a:rPr lang="en-GB"/>
              <a:t>Look for APIPA address / limited connectivity icon</a:t>
            </a:r>
          </a:p>
          <a:p>
            <a:endParaRPr lang="en-US" dirty="0"/>
          </a:p>
        </p:txBody>
      </p:sp>
      <p:pic>
        <p:nvPicPr>
          <p:cNvPr id="7" name="Content Placeholder 6" descr="Using ipconfi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2418993"/>
            <a:ext cx="4525962" cy="2293064"/>
          </a:xfrm>
        </p:spPr>
      </p:pic>
      <p:pic>
        <p:nvPicPr>
          <p:cNvPr id="8" name="Picture 7" descr="Limited connectivity adapter warni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493" y="5083037"/>
            <a:ext cx="227965" cy="3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2386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ifconfig</a:t>
            </a:r>
            <a:endParaRPr lang="en-US" dirty="0"/>
          </a:p>
        </p:txBody>
      </p:sp>
      <p:pic>
        <p:nvPicPr>
          <p:cNvPr id="7" name="Content Placeholder 6" descr="Using ifconfig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620449"/>
            <a:ext cx="4525963" cy="189015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Linux utility for reporting and modifying IP configuration</a:t>
            </a:r>
          </a:p>
          <a:p>
            <a:pPr lvl="1"/>
            <a:r>
              <a:rPr lang="en-US"/>
              <a:t>Can be used to change configuration (though changes lost at next boot) and bring adapter up or down</a:t>
            </a:r>
          </a:p>
          <a:p>
            <a:pPr lvl="1"/>
            <a:r>
              <a:rPr lang="en-US"/>
              <a:t>Does not support DHCP or DNS switches</a:t>
            </a:r>
          </a:p>
          <a:p>
            <a:pPr lvl="1"/>
            <a:r>
              <a:rPr lang="en-US"/>
              <a:t>Does not show default gateway (use route)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7399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ping </a:t>
            </a:r>
            <a:r>
              <a:rPr lang="en-US" i="1" dirty="0"/>
              <a:t>IPAddress</a:t>
            </a:r>
          </a:p>
          <a:p>
            <a:r>
              <a:rPr lang="en-US" dirty="0"/>
              <a:t>ping </a:t>
            </a:r>
            <a:r>
              <a:rPr lang="en-US" i="1" dirty="0"/>
              <a:t>HostName</a:t>
            </a:r>
          </a:p>
          <a:p>
            <a:r>
              <a:rPr lang="en-US" dirty="0"/>
              <a:t>Internet Control Message Protocol (ICMP)</a:t>
            </a:r>
          </a:p>
          <a:p>
            <a:r>
              <a:rPr lang="en-US" dirty="0"/>
              <a:t>Standard tests</a:t>
            </a:r>
          </a:p>
          <a:p>
            <a:pPr lvl="1"/>
            <a:r>
              <a:rPr lang="en-US" dirty="0"/>
              <a:t>Ping the loopback address (ping 127.0.0.1) </a:t>
            </a:r>
          </a:p>
          <a:p>
            <a:pPr lvl="1"/>
            <a:r>
              <a:rPr lang="en-US" dirty="0"/>
              <a:t>Ping the host’s IP address</a:t>
            </a:r>
            <a:endParaRPr lang="en-GB" dirty="0"/>
          </a:p>
          <a:p>
            <a:pPr lvl="1"/>
            <a:r>
              <a:rPr lang="en-US" dirty="0"/>
              <a:t>Ping the IP address of the default gateway</a:t>
            </a:r>
            <a:endParaRPr lang="en-GB" dirty="0"/>
          </a:p>
          <a:p>
            <a:pPr lvl="1"/>
            <a:r>
              <a:rPr lang="en-US" dirty="0"/>
              <a:t>Ping the IP address of a remote host</a:t>
            </a:r>
          </a:p>
        </p:txBody>
      </p:sp>
      <p:pic>
        <p:nvPicPr>
          <p:cNvPr id="6" name="Content Placeholder 5" descr="Troubleshooting with ping"/>
          <p:cNvPicPr>
            <a:picLocks noGrp="1"/>
          </p:cNvPicPr>
          <p:nvPr>
            <p:ph sz="half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2206490"/>
            <a:ext cx="4525962" cy="2718071"/>
          </a:xfrm>
        </p:spPr>
      </p:pic>
    </p:spTree>
    <p:extLst>
      <p:ext uri="{BB962C8B-B14F-4D97-AF65-F5344CB8AC3E}">
        <p14:creationId xmlns:p14="http://schemas.microsoft.com/office/powerpoint/2010/main" val="227562197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Interpreting ping Output</a:t>
            </a:r>
            <a:endParaRPr lang="en-US" altLang="en-US" noProof="0" dirty="0"/>
          </a:p>
        </p:txBody>
      </p:sp>
      <p:pic>
        <p:nvPicPr>
          <p:cNvPr id="8" name="Content Placeholder 7" descr="Using ping within Windows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1" y="2016280"/>
            <a:ext cx="4525963" cy="3098491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Reply from, round trip time and packet loss</a:t>
            </a:r>
          </a:p>
          <a:p>
            <a:pPr lvl="1"/>
            <a:r>
              <a:rPr lang="en-US" dirty="0"/>
              <a:t>Detect whether a link is slow or experiences packet loss</a:t>
            </a:r>
          </a:p>
          <a:p>
            <a:pPr lvl="1"/>
            <a:r>
              <a:rPr lang="en-US" dirty="0"/>
              <a:t>Use tracert to identify where on the route there is a problem</a:t>
            </a:r>
          </a:p>
          <a:p>
            <a:r>
              <a:rPr lang="en-US" dirty="0"/>
              <a:t>Destination unreachable</a:t>
            </a:r>
          </a:p>
          <a:p>
            <a:pPr lvl="1"/>
            <a:r>
              <a:rPr lang="en-US" dirty="0"/>
              <a:t>No route to host</a:t>
            </a:r>
          </a:p>
          <a:p>
            <a:pPr lvl="1"/>
            <a:r>
              <a:rPr lang="en-US" dirty="0"/>
              <a:t>Check IP configuration</a:t>
            </a:r>
          </a:p>
          <a:p>
            <a:pPr lvl="1"/>
            <a:r>
              <a:rPr lang="en-US" dirty="0"/>
              <a:t>Check router (default gateway)</a:t>
            </a:r>
          </a:p>
          <a:p>
            <a:r>
              <a:rPr lang="en-US" dirty="0"/>
              <a:t>No reply / timed out</a:t>
            </a:r>
          </a:p>
          <a:p>
            <a:pPr lvl="1"/>
            <a:r>
              <a:rPr lang="en-US" dirty="0"/>
              <a:t>Host / interface is down</a:t>
            </a:r>
          </a:p>
          <a:p>
            <a:pPr lvl="1"/>
            <a:r>
              <a:rPr lang="en-US" dirty="0"/>
              <a:t>Host cannot route reply</a:t>
            </a:r>
          </a:p>
          <a:p>
            <a:pPr lvl="1"/>
            <a:r>
              <a:rPr lang="en-US" dirty="0"/>
              <a:t>Firewall</a:t>
            </a:r>
          </a:p>
        </p:txBody>
      </p:sp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7965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Loopback fails</a:t>
            </a:r>
          </a:p>
          <a:p>
            <a:r>
              <a:rPr lang="en-US" dirty="0"/>
              <a:t>Local host connectivity test fails</a:t>
            </a:r>
          </a:p>
          <a:p>
            <a:r>
              <a:rPr lang="en-US" dirty="0"/>
              <a:t>Remote host connectivity test fails</a:t>
            </a:r>
          </a:p>
          <a:p>
            <a:r>
              <a:rPr lang="en-US" dirty="0"/>
              <a:t>Ping by host name / domain name fails</a:t>
            </a:r>
          </a:p>
          <a:p>
            <a:r>
              <a:rPr lang="en-US" dirty="0"/>
              <a:t>Test IPv6 (-6)</a:t>
            </a:r>
          </a:p>
          <a:p>
            <a:r>
              <a:rPr lang="en-US" dirty="0"/>
              <a:t>Test Maximum Transmission Unit (MTU) path</a:t>
            </a:r>
          </a:p>
          <a:p>
            <a:r>
              <a:rPr lang="en-US" dirty="0"/>
              <a:t>IP conflicts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Troubleshooting Connectivity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8097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/>
              <a:t>IPv4 address shortage</a:t>
            </a:r>
          </a:p>
          <a:p>
            <a:pPr lvl="1"/>
            <a:r>
              <a:rPr lang="en-US"/>
              <a:t>32-bit address space</a:t>
            </a:r>
          </a:p>
          <a:p>
            <a:pPr lvl="1"/>
            <a:r>
              <a:rPr lang="en-US" noProof="0"/>
              <a:t>Inefficiently allocated</a:t>
            </a:r>
          </a:p>
          <a:p>
            <a:pPr lvl="1"/>
            <a:r>
              <a:rPr lang="en-US"/>
              <a:t>Complex routing tables</a:t>
            </a:r>
            <a:endParaRPr lang="en-US" noProof="0"/>
          </a:p>
          <a:p>
            <a:r>
              <a:rPr lang="en-US" noProof="0"/>
              <a:t>IPv6 / IPng</a:t>
            </a:r>
          </a:p>
          <a:p>
            <a:pPr lvl="1"/>
            <a:r>
              <a:rPr lang="en-US" noProof="0"/>
              <a:t>128-bit address space</a:t>
            </a:r>
          </a:p>
          <a:p>
            <a:pPr lvl="1"/>
            <a:r>
              <a:rPr lang="en-US"/>
              <a:t>Cope with mobile / “Internet of Things” growth</a:t>
            </a:r>
            <a:endParaRPr lang="en-US" noProof="0"/>
          </a:p>
          <a:p>
            <a:pPr lvl="1"/>
            <a:r>
              <a:rPr lang="en-US"/>
              <a:t>Hierarchical address allocation (simpler routing)</a:t>
            </a:r>
            <a:endParaRPr lang="en-US" noProof="0"/>
          </a:p>
          <a:p>
            <a:r>
              <a:rPr lang="en-US" noProof="0"/>
              <a:t>Very slow transition!</a:t>
            </a:r>
            <a:endParaRPr lang="en-US" noProof="0" dirty="0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IP Version 6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8305493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/>
              <a:t>Base 10 (decimal) - </a:t>
            </a:r>
            <a:r>
              <a:rPr lang="en-US"/>
              <a:t>0-9 and place value powers of 10</a:t>
            </a:r>
          </a:p>
          <a:p>
            <a:r>
              <a:rPr lang="en-US" noProof="0"/>
              <a:t>Base 2 (binary) - </a:t>
            </a:r>
            <a:r>
              <a:rPr lang="en-US"/>
              <a:t>0 or 1 and place value powers of 2</a:t>
            </a:r>
          </a:p>
          <a:p>
            <a:r>
              <a:rPr lang="en-US"/>
              <a:t>Base 16 (hex) - u</a:t>
            </a:r>
            <a:r>
              <a:rPr lang="en-US" noProof="0"/>
              <a:t>p to 16 values represented by 0-9 and A, B, C, D, E, F</a:t>
            </a:r>
          </a:p>
          <a:p>
            <a:pPr lvl="1"/>
            <a:r>
              <a:rPr lang="en-US"/>
              <a:t>1 hex digit can represent 4 binary digits (a “nibble”)</a:t>
            </a:r>
          </a:p>
          <a:p>
            <a:pPr lvl="1"/>
            <a:r>
              <a:rPr lang="en-US" noProof="0"/>
              <a:t>2 hex digits can represent 1 octet (byte / 8 bits)</a:t>
            </a:r>
          </a:p>
          <a:p>
            <a:pPr lvl="1"/>
            <a:r>
              <a:rPr lang="en-US"/>
              <a:t>4 hex digits can represent 1 double-byte (16 bits)</a:t>
            </a:r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Hexadecimal Numbering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553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5C18-82A6-3746-A261-1A6FE3025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Motherboards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0D667-F519-B948-B652-C14B5F04A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What component here can we identify?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6382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128-bit binary address = lots of typing!</a:t>
            </a:r>
          </a:p>
          <a:p>
            <a:pPr lvl="1"/>
            <a:r>
              <a:rPr lang="en-US" sz="1900" dirty="0"/>
              <a:t>0010 0000 0000 0001  0000 1101 1011 1000  0000 0000 0000 0000  </a:t>
            </a:r>
            <a:br>
              <a:rPr lang="en-US" sz="1900" dirty="0"/>
            </a:br>
            <a:r>
              <a:rPr lang="en-US" sz="1900" dirty="0"/>
              <a:t>0000 0000 0000 0000  0000 1010 1011 1100  0000 0000 0000 0000  </a:t>
            </a:r>
            <a:br>
              <a:rPr lang="en-US" sz="1900" dirty="0"/>
            </a:br>
            <a:r>
              <a:rPr lang="en-US" sz="1900" dirty="0"/>
              <a:t>1101 1110 1111 0000  0001 0010 0011 0100</a:t>
            </a:r>
          </a:p>
          <a:p>
            <a:r>
              <a:rPr lang="en-US" noProof="0" dirty="0"/>
              <a:t>Hex notation</a:t>
            </a:r>
          </a:p>
          <a:p>
            <a:pPr lvl="1"/>
            <a:r>
              <a:rPr lang="en-US" noProof="0" dirty="0"/>
              <a:t>Each hex digit represents 4 binary digits</a:t>
            </a:r>
          </a:p>
          <a:p>
            <a:pPr lvl="1"/>
            <a:r>
              <a:rPr lang="en-US" noProof="0" dirty="0"/>
              <a:t>Hex digits are arranged in 8 x 16-bit (double byte) blocks separated by colons</a:t>
            </a:r>
          </a:p>
          <a:p>
            <a:pPr lvl="2"/>
            <a:r>
              <a:rPr lang="en-US" noProof="0" dirty="0"/>
              <a:t>2001:0db8:0000:0000:0abc:0000:def0:1234</a:t>
            </a:r>
          </a:p>
          <a:p>
            <a:r>
              <a:rPr lang="en-US" noProof="0" dirty="0"/>
              <a:t>Zero compression</a:t>
            </a:r>
          </a:p>
          <a:p>
            <a:pPr lvl="1"/>
            <a:r>
              <a:rPr lang="en-US" noProof="0" dirty="0"/>
              <a:t>Can omit leading zeroes</a:t>
            </a:r>
          </a:p>
          <a:p>
            <a:pPr lvl="1"/>
            <a:r>
              <a:rPr lang="en-US" noProof="0" dirty="0"/>
              <a:t>Can compress one sequence of “all zero” double bytes</a:t>
            </a:r>
          </a:p>
          <a:p>
            <a:pPr lvl="2"/>
            <a:r>
              <a:rPr lang="en-US" noProof="0" dirty="0"/>
              <a:t>2001:db8::abc:0:def0:1234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IPv6 </a:t>
            </a:r>
            <a:r>
              <a:rPr lang="en-US" altLang="en-US" noProof="0"/>
              <a:t>Address </a:t>
            </a:r>
            <a:r>
              <a:rPr lang="en-US" altLang="en-US"/>
              <a:t>Notation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2444558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Unicast Addressing</a:t>
            </a:r>
            <a:endParaRPr lang="en-US" altLang="en-US" noProof="0" dirty="0"/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278384"/>
            <a:ext cx="4526280" cy="5259576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In IPv6, host bits are fixed</a:t>
            </a:r>
          </a:p>
          <a:p>
            <a:pPr lvl="1"/>
            <a:r>
              <a:rPr lang="en-US" altLang="en-US" dirty="0"/>
              <a:t>Network prefix (64-bit)</a:t>
            </a:r>
          </a:p>
          <a:p>
            <a:pPr lvl="1"/>
            <a:r>
              <a:rPr lang="en-US" altLang="en-US" dirty="0"/>
              <a:t>Host ID (64-bit)</a:t>
            </a:r>
          </a:p>
          <a:p>
            <a:r>
              <a:rPr lang="en-US" noProof="0" dirty="0"/>
              <a:t>Global</a:t>
            </a:r>
          </a:p>
          <a:p>
            <a:pPr lvl="1"/>
            <a:r>
              <a:rPr lang="en-US" noProof="0" dirty="0"/>
              <a:t>001 binary prefix (2 or 3 in hex)</a:t>
            </a:r>
          </a:p>
          <a:p>
            <a:pPr lvl="1"/>
            <a:r>
              <a:rPr lang="en-US" noProof="0" dirty="0"/>
              <a:t>Next 45 bits allocated to registries and ISPs</a:t>
            </a:r>
          </a:p>
          <a:p>
            <a:pPr lvl="1"/>
            <a:r>
              <a:rPr lang="en-US" noProof="0" dirty="0"/>
              <a:t>Following 16 bits for subnetting</a:t>
            </a:r>
          </a:p>
          <a:p>
            <a:pPr lvl="1"/>
            <a:r>
              <a:rPr lang="en-US" noProof="0" dirty="0"/>
              <a:t>64 bits for interface</a:t>
            </a:r>
          </a:p>
          <a:p>
            <a:pPr lvl="2"/>
            <a:r>
              <a:rPr lang="en-US" noProof="0" dirty="0"/>
              <a:t>MAC-derived / EUI-64</a:t>
            </a:r>
          </a:p>
          <a:p>
            <a:pPr lvl="2"/>
            <a:r>
              <a:rPr lang="en-US" noProof="0" dirty="0"/>
              <a:t>Pseudo-random token</a:t>
            </a:r>
          </a:p>
          <a:p>
            <a:r>
              <a:rPr lang="en-US" noProof="0" dirty="0"/>
              <a:t>Link-local</a:t>
            </a:r>
          </a:p>
          <a:p>
            <a:pPr lvl="1"/>
            <a:r>
              <a:rPr lang="en-US" noProof="0" dirty="0"/>
              <a:t>1111111010 binary prefix (or fe80 in hex)</a:t>
            </a:r>
          </a:p>
          <a:p>
            <a:pPr lvl="1"/>
            <a:r>
              <a:rPr lang="en-US" noProof="0" dirty="0"/>
              <a:t>Not routable</a:t>
            </a:r>
          </a:p>
          <a:p>
            <a:pPr lvl="1"/>
            <a:r>
              <a:rPr lang="en-US" noProof="0" dirty="0"/>
              <a:t>Communicate with same subnet (neighbors)</a:t>
            </a:r>
          </a:p>
          <a:p>
            <a:pPr lvl="1"/>
            <a:r>
              <a:rPr lang="en-US" noProof="0" dirty="0"/>
              <a:t>All interfaces have link-local addresses</a:t>
            </a:r>
          </a:p>
        </p:txBody>
      </p:sp>
      <p:pic>
        <p:nvPicPr>
          <p:cNvPr id="6" name="Content Placeholder 5" descr="IPv6 global unicast address format"/>
          <p:cNvPicPr>
            <a:picLocks noGrp="1"/>
          </p:cNvPicPr>
          <p:nvPr>
            <p:ph sz="quarter" idx="1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1978413"/>
            <a:ext cx="4525962" cy="523101"/>
          </a:xfrm>
          <a:prstGeom prst="rect">
            <a:avLst/>
          </a:prstGeom>
        </p:spPr>
      </p:pic>
      <p:pic>
        <p:nvPicPr>
          <p:cNvPr id="7" name="Content Placeholder 6" descr="IPv6 link-local unicast address format"/>
          <p:cNvPicPr>
            <a:picLocks noGrp="1"/>
          </p:cNvPicPr>
          <p:nvPr>
            <p:ph sz="quarter" idx="13"/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4851388"/>
            <a:ext cx="4525962" cy="5286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366</a:t>
            </a:r>
          </a:p>
        </p:txBody>
      </p:sp>
    </p:spTree>
    <p:extLst>
      <p:ext uri="{BB962C8B-B14F-4D97-AF65-F5344CB8AC3E}">
        <p14:creationId xmlns:p14="http://schemas.microsoft.com/office/powerpoint/2010/main" val="83990274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the network addresses of the source and destination hosts</a:t>
            </a:r>
            <a:endParaRPr lang="en-GB" dirty="0"/>
          </a:p>
          <a:p>
            <a:r>
              <a:rPr lang="en-US" dirty="0"/>
              <a:t>Compare the source and destination network addresses</a:t>
            </a:r>
            <a:endParaRPr lang="en-GB" dirty="0"/>
          </a:p>
          <a:p>
            <a:pPr lvl="1"/>
            <a:r>
              <a:rPr lang="en-US" dirty="0"/>
              <a:t>Local network - IP uses ARP messaging to locate the destination interface of the local host</a:t>
            </a:r>
            <a:endParaRPr lang="en-GB" dirty="0"/>
          </a:p>
          <a:p>
            <a:pPr lvl="1"/>
            <a:r>
              <a:rPr lang="en-US" dirty="0"/>
              <a:t>Remote networks - IP uses ARP messaging to locate the default gateway (router) to use to forward the packet </a:t>
            </a:r>
            <a:endParaRPr lang="en-GB" dirty="0"/>
          </a:p>
          <a:p>
            <a:r>
              <a:rPr lang="en-US" dirty="0"/>
              <a:t>A data link protocol (such as Ethernet) encapsulates the packet into one or more frames and transmits them over the network</a:t>
            </a:r>
            <a:endParaRPr lang="en-GB" dirty="0"/>
          </a:p>
          <a:p>
            <a:r>
              <a:rPr lang="en-US" dirty="0"/>
              <a:t>Time to Live (TTL)</a:t>
            </a:r>
            <a:endParaRPr lang="en-GB" dirty="0"/>
          </a:p>
          <a:p>
            <a:r>
              <a:rPr lang="en-GB" dirty="0"/>
              <a:t>Routing protocols</a:t>
            </a:r>
          </a:p>
          <a:p>
            <a:r>
              <a:rPr lang="en-GB" dirty="0"/>
              <a:t>Routing tables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 Routing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8406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Address Translation</a:t>
            </a:r>
            <a:endParaRPr lang="en-US" dirty="0"/>
          </a:p>
        </p:txBody>
      </p:sp>
      <p:pic>
        <p:nvPicPr>
          <p:cNvPr id="10" name="Content Placeholder 9" descr="NAT overloading"/>
          <p:cNvPicPr>
            <a:picLocks noGrp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2506009"/>
            <a:ext cx="4525963" cy="2119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Static / dynamic NAT</a:t>
            </a:r>
          </a:p>
          <a:p>
            <a:pPr lvl="1">
              <a:defRPr/>
            </a:pPr>
            <a:r>
              <a:rPr lang="en-GB" dirty="0"/>
              <a:t>Maps IP address from private LAN to public IP address (or address pool)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Port Address Translation / NAT overloading</a:t>
            </a:r>
          </a:p>
          <a:p>
            <a:pPr lvl="1">
              <a:defRPr/>
            </a:pPr>
            <a:r>
              <a:rPr lang="en-GB" dirty="0"/>
              <a:t>Allows multiple private addresses to map to a single public address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5655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Troubleshooting Routing with tracert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338" y="1531654"/>
            <a:ext cx="6449325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5179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TCP and UDP Ports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Transport layer</a:t>
            </a:r>
          </a:p>
          <a:p>
            <a:pPr lvl="1"/>
            <a:r>
              <a:rPr lang="en-US" dirty="0"/>
              <a:t>End-to-end layer</a:t>
            </a:r>
          </a:p>
          <a:p>
            <a:r>
              <a:rPr lang="en-US" dirty="0"/>
              <a:t>Multiplexing and de-multiplexing</a:t>
            </a:r>
          </a:p>
          <a:p>
            <a:pPr lvl="1"/>
            <a:r>
              <a:rPr lang="en-US" dirty="0"/>
              <a:t>Identifies application data via port numbers</a:t>
            </a:r>
          </a:p>
          <a:p>
            <a:pPr lvl="1"/>
            <a:r>
              <a:rPr lang="en-US" dirty="0"/>
              <a:t>Packages data in a stream of segments</a:t>
            </a:r>
          </a:p>
          <a:p>
            <a:pPr lvl="1"/>
            <a:r>
              <a:rPr lang="en-US" dirty="0"/>
              <a:t>Merges segments from different applications over the network link</a:t>
            </a:r>
          </a:p>
          <a:p>
            <a:pPr lvl="1"/>
            <a:r>
              <a:rPr lang="en-US" dirty="0"/>
              <a:t>Port numbers allow receiving host to de-multiplex and reassemble data for the appropriate application handler</a:t>
            </a:r>
          </a:p>
        </p:txBody>
      </p:sp>
      <p:pic>
        <p:nvPicPr>
          <p:cNvPr id="7" name="Content Placeholder 7" descr="The OSI model"/>
          <p:cNvPicPr>
            <a:picLocks noGrp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1257228"/>
            <a:ext cx="4525962" cy="4616594"/>
          </a:xfrm>
        </p:spPr>
      </p:pic>
    </p:spTree>
    <p:extLst>
      <p:ext uri="{BB962C8B-B14F-4D97-AF65-F5344CB8AC3E}">
        <p14:creationId xmlns:p14="http://schemas.microsoft.com/office/powerpoint/2010/main" val="313932978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versus UDP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Transmission Control Protocol (TCP)</a:t>
            </a:r>
          </a:p>
          <a:p>
            <a:pPr lvl="1"/>
            <a:r>
              <a:rPr lang="en-US" dirty="0"/>
              <a:t>Connection-oriented, reliable delivery</a:t>
            </a:r>
          </a:p>
          <a:p>
            <a:pPr lvl="1"/>
            <a:r>
              <a:rPr lang="en-US" dirty="0"/>
              <a:t>Connection establishment</a:t>
            </a:r>
          </a:p>
          <a:p>
            <a:pPr lvl="1"/>
            <a:r>
              <a:rPr lang="en-US" dirty="0"/>
              <a:t>Acknowledgements and negative acknowledgments</a:t>
            </a:r>
          </a:p>
          <a:p>
            <a:pPr lvl="1"/>
            <a:r>
              <a:rPr lang="en-US" dirty="0"/>
              <a:t>Segmentation and sequencing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/>
              <a:t>User Datagram Protocol (UDP)</a:t>
            </a:r>
          </a:p>
          <a:p>
            <a:pPr lvl="1"/>
            <a:r>
              <a:rPr lang="en-US" altLang="en-US" dirty="0"/>
              <a:t>Connectionless, non-guaranteed delivery</a:t>
            </a:r>
          </a:p>
          <a:p>
            <a:pPr lvl="1"/>
            <a:r>
              <a:rPr lang="en-US" altLang="en-US" dirty="0"/>
              <a:t>Lightweight header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38238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Known Ports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160" y="1315125"/>
            <a:ext cx="7213681" cy="45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4187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netstat</a:t>
            </a:r>
          </a:p>
        </p:txBody>
      </p:sp>
      <p:pic>
        <p:nvPicPr>
          <p:cNvPr id="6" name="Content Placeholder 5" descr="Displaying open connections with netsta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338" y="1017232"/>
            <a:ext cx="6449325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5793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Control Lists (ACL)</a:t>
            </a:r>
          </a:p>
        </p:txBody>
      </p:sp>
      <p:pic>
        <p:nvPicPr>
          <p:cNvPr id="7" name="Content Placeholder 6" descr="Configuring client access (outbound) permissions (access to Telnet has been blocked but all other ports are permitted)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262743"/>
            <a:ext cx="4525963" cy="460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Configuring server access (inbound) permissions (access to HTTP, SMTP, POP3, HTTPS, and FTP are permitted but all other ports are blocked)"/>
          <p:cNvPicPr>
            <a:picLocks noGrp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1621968"/>
            <a:ext cx="4525962" cy="3887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839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 Panel Connectors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/>
              <a:t>Power button / reset button (soft power) </a:t>
            </a:r>
          </a:p>
          <a:p>
            <a:r>
              <a:rPr lang="en-GB"/>
              <a:t>Power light </a:t>
            </a:r>
          </a:p>
          <a:p>
            <a:r>
              <a:rPr lang="en-GB"/>
              <a:t>Drive (HDD) activity lights </a:t>
            </a:r>
          </a:p>
          <a:p>
            <a:r>
              <a:rPr lang="en-GB"/>
              <a:t>USB ports </a:t>
            </a:r>
          </a:p>
          <a:p>
            <a:r>
              <a:rPr lang="en-GB"/>
              <a:t>Audio ports </a:t>
            </a:r>
          </a:p>
          <a:p>
            <a:r>
              <a:rPr lang="en-US"/>
              <a:t>Jumper settings</a:t>
            </a:r>
            <a:endParaRPr lang="en-US" dirty="0"/>
          </a:p>
        </p:txBody>
      </p:sp>
      <p:pic>
        <p:nvPicPr>
          <p:cNvPr id="7" name="Content Placeholder 6" descr="Front panel headers and 9-pin internal USB header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230" y="2447463"/>
            <a:ext cx="2859578" cy="2236124"/>
          </a:xfrm>
        </p:spPr>
      </p:pic>
    </p:spTree>
    <p:extLst>
      <p:ext uri="{BB962C8B-B14F-4D97-AF65-F5344CB8AC3E}">
        <p14:creationId xmlns:p14="http://schemas.microsoft.com/office/powerpoint/2010/main" val="369109524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Forwarding / Triggering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375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Port forwarding allows incoming traffic to be directed to a LAN server</a:t>
            </a:r>
          </a:p>
          <a:p>
            <a:r>
              <a:rPr lang="en-GB" altLang="en-US" dirty="0"/>
              <a:t>Port triggering opens an inbound port when a particular outbound port is opened</a:t>
            </a:r>
          </a:p>
        </p:txBody>
      </p:sp>
      <p:pic>
        <p:nvPicPr>
          <p:cNvPr id="9" name="Content Placeholder 5" descr="Configuring port forwarding for various applications"/>
          <p:cNvPicPr>
            <a:picLocks noGrp="1"/>
          </p:cNvPicPr>
          <p:nvPr>
            <p:ph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03936" y="3617913"/>
            <a:ext cx="6184128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91951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91131"/>
            <a:ext cx="12192000" cy="2743200"/>
          </a:xfrm>
        </p:spPr>
        <p:txBody>
          <a:bodyPr/>
          <a:lstStyle/>
          <a:p>
            <a:r>
              <a:rPr lang="en-US" dirty="0"/>
              <a:t>On an enterprise network, a zone accessible from the Internet that is not trusted by local hosts</a:t>
            </a:r>
          </a:p>
          <a:p>
            <a:r>
              <a:rPr lang="en-US" dirty="0"/>
              <a:t>On a SOHO network, a DMZ host is not protected by the firewall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Demilitarized Zones (DMZ)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376</a:t>
            </a:r>
          </a:p>
        </p:txBody>
      </p:sp>
      <p:pic>
        <p:nvPicPr>
          <p:cNvPr id="7" name="Content Placeholder 6" descr="Configuring a SOHO router version of a DMZ - the host 192.168.1.254 will not be protected by the firewall"/>
          <p:cNvPicPr>
            <a:picLocks noGrp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342" y="3633036"/>
            <a:ext cx="756731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9050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nabling UPnP - there is nothing to configure but when client devices use the service the rules they have configured on the firewall are shown in the service lis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015" y="1568912"/>
            <a:ext cx="7513971" cy="399322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Plug-and-Play (UPnP)</a:t>
            </a:r>
          </a:p>
        </p:txBody>
      </p:sp>
    </p:spTree>
    <p:extLst>
      <p:ext uri="{BB962C8B-B14F-4D97-AF65-F5344CB8AC3E}">
        <p14:creationId xmlns:p14="http://schemas.microsoft.com/office/powerpoint/2010/main" val="173991219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VoIP and QoS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0" y="1357136"/>
            <a:ext cx="6035040" cy="27432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Package voice communications as data packets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VoIP softphones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VoIP phones / handsets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Quality of Service (QoS)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377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8" t="5658" r="1037" b="2053"/>
          <a:stretch/>
        </p:blipFill>
        <p:spPr bwMode="auto">
          <a:xfrm>
            <a:off x="2138149" y="3766782"/>
            <a:ext cx="3309582" cy="2531661"/>
          </a:xfrm>
          <a:noFill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0" t="7088" r="1185" b="2614"/>
          <a:stretch/>
        </p:blipFill>
        <p:spPr bwMode="auto">
          <a:xfrm>
            <a:off x="6757917" y="1016758"/>
            <a:ext cx="3302759" cy="2477070"/>
          </a:xfrm>
          <a:noFill/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" t="9389" r="950" b="1307"/>
          <a:stretch/>
        </p:blipFill>
        <p:spPr bwMode="auto">
          <a:xfrm>
            <a:off x="6362132" y="3869140"/>
            <a:ext cx="4073857" cy="2449774"/>
          </a:xfrm>
          <a:noFill/>
        </p:spPr>
      </p:pic>
    </p:spTree>
    <p:extLst>
      <p:ext uri="{BB962C8B-B14F-4D97-AF65-F5344CB8AC3E}">
        <p14:creationId xmlns:p14="http://schemas.microsoft.com/office/powerpoint/2010/main" val="26011975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Domain Name System (DNS)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Distributed, hierarchical database hosted by DNS servers</a:t>
            </a:r>
          </a:p>
          <a:p>
            <a:r>
              <a:rPr lang="en-US" altLang="en-US"/>
              <a:t>Maps machine-readable IP address to people-readable FQDN</a:t>
            </a:r>
          </a:p>
          <a:p>
            <a:r>
              <a:rPr lang="en-US" altLang="en-US"/>
              <a:t>Domain Name Structure</a:t>
            </a:r>
          </a:p>
          <a:p>
            <a:pPr lvl="1"/>
            <a:r>
              <a:rPr lang="en-US" altLang="en-US"/>
              <a:t>Read right-to-left</a:t>
            </a:r>
          </a:p>
          <a:p>
            <a:pPr lvl="1"/>
            <a:r>
              <a:rPr lang="en-US" altLang="en-US"/>
              <a:t>Top Level Domain</a:t>
            </a:r>
          </a:p>
          <a:p>
            <a:pPr lvl="1"/>
            <a:r>
              <a:rPr lang="en-US" altLang="en-US"/>
              <a:t>Subdomain(s)</a:t>
            </a:r>
          </a:p>
          <a:p>
            <a:pPr lvl="1"/>
            <a:r>
              <a:rPr lang="en-US" altLang="en-US"/>
              <a:t>Hostname</a:t>
            </a:r>
          </a:p>
          <a:p>
            <a:endParaRPr lang="en-US"/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625763" y="1483680"/>
            <a:ext cx="4322439" cy="1420491"/>
          </a:xfrm>
        </p:spPr>
      </p:pic>
      <p:pic>
        <p:nvPicPr>
          <p:cNvPr id="10" name="Content Placeholder 6" descr="DNS hierarchy"/>
          <p:cNvPicPr>
            <a:picLocks noGrp="1"/>
          </p:cNvPicPr>
          <p:nvPr>
            <p:ph sz="quarter" idx="13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892" y="3622675"/>
            <a:ext cx="3088178" cy="2743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325173159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Query DNS server</a:t>
            </a:r>
          </a:p>
          <a:p>
            <a:r>
              <a:rPr lang="en-US" altLang="en-US"/>
              <a:t>Return different record types</a:t>
            </a:r>
          </a:p>
          <a:p>
            <a:r>
              <a:rPr lang="en-US" altLang="en-US"/>
              <a:t>Interactive mode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nslookup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338" y="4155959"/>
            <a:ext cx="6449325" cy="166710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381</a:t>
            </a:r>
          </a:p>
        </p:txBody>
      </p:sp>
    </p:spTree>
    <p:extLst>
      <p:ext uri="{BB962C8B-B14F-4D97-AF65-F5344CB8AC3E}">
        <p14:creationId xmlns:p14="http://schemas.microsoft.com/office/powerpoint/2010/main" val="96504598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HOSTS predates DNS</a:t>
            </a:r>
          </a:p>
          <a:p>
            <a:r>
              <a:rPr lang="en-US" dirty="0"/>
              <a:t>Text file containing </a:t>
            </a:r>
            <a:r>
              <a:rPr lang="en-US" dirty="0" err="1"/>
              <a:t>IP:host</a:t>
            </a:r>
            <a:r>
              <a:rPr lang="en-US" dirty="0"/>
              <a:t> name mappings</a:t>
            </a:r>
          </a:p>
          <a:p>
            <a:r>
              <a:rPr lang="en-US" dirty="0"/>
              <a:t>Must be updated manually</a:t>
            </a:r>
          </a:p>
          <a:p>
            <a:r>
              <a:rPr lang="en-US" dirty="0"/>
              <a:t>HOSTS normally left empty but is still checked before DNS</a:t>
            </a:r>
          </a:p>
          <a:p>
            <a:r>
              <a:rPr lang="en-US" dirty="0"/>
              <a:t>Add mappings for troubleshooting (or check for malicious entries)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HOSTS File</a:t>
            </a:r>
          </a:p>
        </p:txBody>
      </p:sp>
    </p:spTree>
    <p:extLst>
      <p:ext uri="{BB962C8B-B14F-4D97-AF65-F5344CB8AC3E}">
        <p14:creationId xmlns:p14="http://schemas.microsoft.com/office/powerpoint/2010/main" val="269806229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Using nbtsta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828" y="822325"/>
            <a:ext cx="5060344" cy="2743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nbtstat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NetBIOS over TCP/IP</a:t>
            </a:r>
          </a:p>
          <a:p>
            <a:pPr lvl="1"/>
            <a:r>
              <a:rPr lang="en-US" dirty="0"/>
              <a:t>Supports legacy clients and applications</a:t>
            </a:r>
          </a:p>
          <a:p>
            <a:r>
              <a:rPr lang="en-US" dirty="0"/>
              <a:t>Uses UDP port 137 and TCP port 139 or TCP port 445</a:t>
            </a:r>
          </a:p>
          <a:p>
            <a:r>
              <a:rPr lang="en-US" dirty="0"/>
              <a:t>nbtstat used to query name information</a:t>
            </a:r>
          </a:p>
          <a:p>
            <a:r>
              <a:rPr lang="en-US" dirty="0"/>
              <a:t>LMHOSTS performs similar function as HOSTS for NetBIOS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382</a:t>
            </a:r>
          </a:p>
        </p:txBody>
      </p:sp>
    </p:spTree>
    <p:extLst>
      <p:ext uri="{BB962C8B-B14F-4D97-AF65-F5344CB8AC3E}">
        <p14:creationId xmlns:p14="http://schemas.microsoft.com/office/powerpoint/2010/main" val="313446792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HTTP and 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HyperText Transfer Protocol (</a:t>
            </a:r>
            <a:r>
              <a:rPr lang="en-US" altLang="en-US" dirty="0"/>
              <a:t>HTTP)</a:t>
            </a:r>
          </a:p>
          <a:p>
            <a:pPr lvl="1"/>
            <a:r>
              <a:rPr lang="en-US" altLang="en-US" dirty="0"/>
              <a:t>TCP Port 80</a:t>
            </a:r>
          </a:p>
          <a:p>
            <a:pPr lvl="1"/>
            <a:r>
              <a:rPr lang="en-US" altLang="en-US" dirty="0"/>
              <a:t>HTTP Server</a:t>
            </a:r>
          </a:p>
          <a:p>
            <a:pPr lvl="1"/>
            <a:r>
              <a:rPr lang="en-US" altLang="en-US" dirty="0"/>
              <a:t>Client (Browser)</a:t>
            </a:r>
          </a:p>
          <a:p>
            <a:r>
              <a:rPr lang="en-GB" dirty="0"/>
              <a:t>HyperText </a:t>
            </a:r>
            <a:r>
              <a:rPr lang="en-GB" dirty="0" err="1"/>
              <a:t>Markup</a:t>
            </a:r>
            <a:r>
              <a:rPr lang="en-GB" dirty="0"/>
              <a:t> Language (</a:t>
            </a:r>
            <a:r>
              <a:rPr lang="en-US" altLang="en-US" dirty="0"/>
              <a:t>HTML)</a:t>
            </a:r>
          </a:p>
          <a:p>
            <a:r>
              <a:rPr lang="en-US" altLang="en-US" dirty="0"/>
              <a:t>HTTP forms</a:t>
            </a:r>
          </a:p>
          <a:p>
            <a:r>
              <a:rPr lang="en-US" altLang="en-US" dirty="0"/>
              <a:t>Web applications</a:t>
            </a:r>
          </a:p>
          <a:p>
            <a:endParaRPr lang="en-US" dirty="0"/>
          </a:p>
        </p:txBody>
      </p:sp>
      <p:pic>
        <p:nvPicPr>
          <p:cNvPr id="7" name="Picture 5" descr="MPj0424389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3427" y="2200853"/>
            <a:ext cx="4268585" cy="2805545"/>
          </a:xfrm>
        </p:spPr>
      </p:pic>
    </p:spTree>
    <p:extLst>
      <p:ext uri="{BB962C8B-B14F-4D97-AF65-F5344CB8AC3E}">
        <p14:creationId xmlns:p14="http://schemas.microsoft.com/office/powerpoint/2010/main" val="301417747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098" y="1556838"/>
            <a:ext cx="8071804" cy="12741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Locator (URL)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altLang="en-US"/>
              <a:t>Protocol</a:t>
            </a:r>
          </a:p>
          <a:p>
            <a:r>
              <a:rPr lang="en-US" altLang="en-US"/>
              <a:t>FQDN (or IP address)</a:t>
            </a:r>
          </a:p>
          <a:p>
            <a:r>
              <a:rPr lang="en-US" altLang="en-US"/>
              <a:t>Local path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384</a:t>
            </a:r>
          </a:p>
        </p:txBody>
      </p:sp>
    </p:spTree>
    <p:extLst>
      <p:ext uri="{BB962C8B-B14F-4D97-AF65-F5344CB8AC3E}">
        <p14:creationId xmlns:p14="http://schemas.microsoft.com/office/powerpoint/2010/main" val="1962259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and Fan Connectors</a:t>
            </a:r>
            <a:endParaRPr lang="en-US" dirty="0"/>
          </a:p>
        </p:txBody>
      </p:sp>
      <p:pic>
        <p:nvPicPr>
          <p:cNvPr id="6" name="Content Placeholder 5" descr="Typical power connectors on a GIGABYTE motherboard: 1) Main connector for the PSU (ATX / P1); 2) Dedicated CPU power (EPS12V); 3) CPU fan connector; 4) Chassis and power supply fan connectors (Image © 2015 GIGA-BYTE Technology Co., Ltd. gigabyte.com)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5611" y="1803427"/>
            <a:ext cx="4975167" cy="4152207"/>
          </a:xfrm>
        </p:spPr>
      </p:pic>
    </p:spTree>
    <p:extLst>
      <p:ext uri="{BB962C8B-B14F-4D97-AF65-F5344CB8AC3E}">
        <p14:creationId xmlns:p14="http://schemas.microsoft.com/office/powerpoint/2010/main" val="225073900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SSL / TLS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Secure Sockets Layer (SSL) / Transport Layer Security (TLS)</a:t>
            </a:r>
          </a:p>
          <a:p>
            <a:r>
              <a:rPr lang="en-US" dirty="0"/>
              <a:t>Versions</a:t>
            </a:r>
          </a:p>
          <a:p>
            <a:r>
              <a:rPr lang="en-US" dirty="0"/>
              <a:t>Usually used to secure TCP protocols</a:t>
            </a:r>
          </a:p>
          <a:p>
            <a:pPr lvl="1"/>
            <a:r>
              <a:rPr lang="en-US" dirty="0"/>
              <a:t>HTTPS (TCP port 443)</a:t>
            </a:r>
          </a:p>
          <a:p>
            <a:pPr lvl="1"/>
            <a:r>
              <a:rPr lang="en-US" dirty="0"/>
              <a:t>SMTPS  (TCP port 587)</a:t>
            </a:r>
          </a:p>
          <a:p>
            <a:pPr lvl="1"/>
            <a:r>
              <a:rPr lang="en-US" dirty="0"/>
              <a:t>IMAP (TCP port 993)</a:t>
            </a:r>
          </a:p>
          <a:p>
            <a:pPr lvl="1"/>
            <a:r>
              <a:rPr lang="en-US" dirty="0"/>
              <a:t>POP (TCP port 995)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Digital certificates and Certificate Authorities (CA) </a:t>
            </a:r>
          </a:p>
        </p:txBody>
      </p:sp>
      <p:pic>
        <p:nvPicPr>
          <p:cNvPr id="12" name="Content Placeholder 4" descr="SSL padlock icon"/>
          <p:cNvPicPr>
            <a:picLocks noGrp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6030" y="2203621"/>
            <a:ext cx="3961905" cy="2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1962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313894"/>
            <a:ext cx="5029708" cy="5224065"/>
          </a:xfrm>
        </p:spPr>
        <p:txBody>
          <a:bodyPr>
            <a:normAutofit/>
          </a:bodyPr>
          <a:lstStyle/>
          <a:p>
            <a:r>
              <a:rPr lang="en-GB" dirty="0"/>
              <a:t>Simple Mail Transfer Protocol (SMTP)</a:t>
            </a:r>
          </a:p>
          <a:p>
            <a:pPr lvl="1"/>
            <a:r>
              <a:rPr lang="en-GB" dirty="0"/>
              <a:t>Transfers messages between servers on the internet</a:t>
            </a:r>
          </a:p>
          <a:p>
            <a:pPr lvl="1"/>
            <a:r>
              <a:rPr lang="en-GB" dirty="0"/>
              <a:t>Servers must be online</a:t>
            </a:r>
          </a:p>
          <a:p>
            <a:pPr lvl="1"/>
            <a:r>
              <a:rPr lang="en-GB" dirty="0"/>
              <a:t>TCP port 25</a:t>
            </a:r>
            <a:endParaRPr lang="en-US" dirty="0"/>
          </a:p>
          <a:p>
            <a:r>
              <a:rPr lang="en-GB" dirty="0"/>
              <a:t>Various protocols to allow clients to retrieve mail from server / manage mailbox</a:t>
            </a:r>
          </a:p>
          <a:p>
            <a:pPr lvl="1"/>
            <a:r>
              <a:rPr lang="en-GB" dirty="0"/>
              <a:t>Post Office Protocol (POP</a:t>
            </a:r>
            <a:r>
              <a:rPr lang="en-US" dirty="0"/>
              <a:t>) – TCP port 110</a:t>
            </a:r>
          </a:p>
          <a:p>
            <a:pPr lvl="1"/>
            <a:r>
              <a:rPr lang="en-GB" dirty="0"/>
              <a:t>Internet Message Access Protocol (IMAP</a:t>
            </a:r>
            <a:r>
              <a:rPr lang="en-US" dirty="0"/>
              <a:t>) – TCP port 143</a:t>
            </a:r>
          </a:p>
          <a:p>
            <a:pPr lvl="1"/>
            <a:r>
              <a:rPr lang="en-GB" dirty="0"/>
              <a:t>Message Application Programming Interface (MAPI)</a:t>
            </a:r>
          </a:p>
          <a:p>
            <a:r>
              <a:rPr lang="en-GB" dirty="0"/>
              <a:t>Secure versions</a:t>
            </a:r>
          </a:p>
          <a:p>
            <a:pPr lvl="1"/>
            <a:r>
              <a:rPr lang="en-GB" dirty="0"/>
              <a:t>TCP port 587 (SMTPS)</a:t>
            </a:r>
          </a:p>
          <a:p>
            <a:pPr lvl="1"/>
            <a:r>
              <a:rPr lang="en-GB" dirty="0"/>
              <a:t>TCP port 993 (IMAPS)</a:t>
            </a:r>
          </a:p>
          <a:p>
            <a:pPr lvl="1"/>
            <a:r>
              <a:rPr lang="en-GB" dirty="0"/>
              <a:t>TCP port 995 Mark said (POP3S)</a:t>
            </a:r>
            <a:endParaRPr lang="en-US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385</a:t>
            </a:r>
          </a:p>
        </p:txBody>
      </p:sp>
      <p:pic>
        <p:nvPicPr>
          <p:cNvPr id="15" name="Content Placeholder 14" descr="Viewing SMTP Internet headers for a mail message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711" y="822325"/>
            <a:ext cx="2922617" cy="2743200"/>
          </a:xfrm>
          <a:prstGeom prst="rect">
            <a:avLst/>
          </a:prstGeom>
        </p:spPr>
      </p:pic>
      <p:pic>
        <p:nvPicPr>
          <p:cNvPr id="16" name="Content Placeholder 15" descr="Configuring an email account - the incoming server is either POP3 or IMAP while the outgoing server is SMTP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709" y="3630613"/>
            <a:ext cx="370262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3453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File Transfer Protocol (FTP)</a:t>
            </a:r>
            <a:endParaRPr lang="en-US" dirty="0"/>
          </a:p>
        </p:txBody>
      </p:sp>
      <p:pic>
        <p:nvPicPr>
          <p:cNvPr id="12" name="Content Placeholder 11" descr="Configuring a site in an FTP client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24001" y="1556812"/>
            <a:ext cx="4525963" cy="401742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Simple protocol allowing clients to download and upload files to and from a server</a:t>
            </a:r>
          </a:p>
          <a:p>
            <a:r>
              <a:rPr lang="en-GB" altLang="en-US" dirty="0"/>
              <a:t>TCP port 21 (control port)</a:t>
            </a:r>
          </a:p>
          <a:p>
            <a:r>
              <a:rPr lang="en-GB" altLang="en-US" dirty="0"/>
              <a:t>TCP port 20 (active mode) or server-assigned (passive) mode for data</a:t>
            </a:r>
          </a:p>
          <a:p>
            <a:r>
              <a:rPr lang="en-US" dirty="0"/>
              <a:t>GUI / command clients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795863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278384"/>
            <a:ext cx="9144000" cy="5268453"/>
          </a:xfrm>
        </p:spPr>
        <p:txBody>
          <a:bodyPr>
            <a:normAutofit/>
          </a:bodyPr>
          <a:lstStyle/>
          <a:p>
            <a:r>
              <a:rPr lang="en-US" altLang="en-US" dirty="0"/>
              <a:t>Server Message Block (SMB) / </a:t>
            </a:r>
            <a:r>
              <a:rPr lang="en-GB" dirty="0"/>
              <a:t>Common Internet File System (CIFS)</a:t>
            </a:r>
          </a:p>
          <a:p>
            <a:pPr lvl="1"/>
            <a:r>
              <a:rPr lang="en-GB" altLang="en-US" dirty="0"/>
              <a:t>Directly over TCP port 445 or under NetBIOS over TCP/IP (ports 137 – 139)</a:t>
            </a:r>
          </a:p>
          <a:p>
            <a:pPr lvl="1"/>
            <a:r>
              <a:rPr lang="en-GB" altLang="en-US" dirty="0"/>
              <a:t>Samba Linux implementation</a:t>
            </a:r>
            <a:endParaRPr lang="en-US" altLang="en-US" dirty="0"/>
          </a:p>
          <a:p>
            <a:r>
              <a:rPr lang="en-US" altLang="en-US" dirty="0"/>
              <a:t>net commands</a:t>
            </a:r>
          </a:p>
          <a:p>
            <a:pPr lvl="1"/>
            <a:r>
              <a:rPr lang="en-US" altLang="en-US" dirty="0"/>
              <a:t>net /?</a:t>
            </a:r>
          </a:p>
          <a:p>
            <a:pPr lvl="1"/>
            <a:r>
              <a:rPr lang="en-US" altLang="en-US" dirty="0"/>
              <a:t>net use and net view</a:t>
            </a:r>
          </a:p>
          <a:p>
            <a:pPr lvl="1"/>
            <a:r>
              <a:rPr lang="en-US" altLang="en-US" dirty="0"/>
              <a:t>net stop | start Service</a:t>
            </a:r>
          </a:p>
          <a:p>
            <a:pPr lvl="1"/>
            <a:r>
              <a:rPr lang="en-US" altLang="en-US" dirty="0"/>
              <a:t>net print</a:t>
            </a:r>
          </a:p>
          <a:p>
            <a:r>
              <a:rPr lang="en-US" dirty="0"/>
              <a:t>netdom / netsh / PowerShell</a:t>
            </a:r>
          </a:p>
          <a:p>
            <a:r>
              <a:rPr lang="en-GB" dirty="0"/>
              <a:t>Apple Filing Protocol (AFP)</a:t>
            </a:r>
          </a:p>
          <a:p>
            <a:pPr lvl="1"/>
            <a:r>
              <a:rPr lang="en-GB" dirty="0"/>
              <a:t>UDP or TCP port 427</a:t>
            </a:r>
          </a:p>
          <a:p>
            <a:pPr lvl="1"/>
            <a:r>
              <a:rPr lang="en-GB" dirty="0"/>
              <a:t>TCP port 548</a:t>
            </a:r>
          </a:p>
          <a:p>
            <a:r>
              <a:rPr lang="en-GB" altLang="en-US" dirty="0"/>
              <a:t>Lightweight Directory Access Protocol (LDAP)</a:t>
            </a:r>
          </a:p>
          <a:p>
            <a:pPr lvl="1"/>
            <a:r>
              <a:rPr lang="en-GB" dirty="0"/>
              <a:t>Port 389</a:t>
            </a:r>
            <a:endParaRPr lang="en-US" dirty="0"/>
          </a:p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 and Printer Sharing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5185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Telnet, SSH, and RDP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90690"/>
            <a:ext cx="6035040" cy="4595810"/>
          </a:xfrm>
        </p:spPr>
        <p:txBody>
          <a:bodyPr>
            <a:normAutofit/>
          </a:bodyPr>
          <a:lstStyle/>
          <a:p>
            <a:r>
              <a:rPr lang="en-GB" dirty="0"/>
              <a:t>Telnet terminal emulation</a:t>
            </a:r>
          </a:p>
          <a:p>
            <a:pPr lvl="1"/>
            <a:r>
              <a:rPr lang="en-GB" dirty="0"/>
              <a:t>Log on to remote server and issue commands</a:t>
            </a:r>
          </a:p>
          <a:p>
            <a:pPr lvl="1"/>
            <a:r>
              <a:rPr lang="en-GB" dirty="0"/>
              <a:t>Must know command set for server</a:t>
            </a:r>
          </a:p>
          <a:p>
            <a:pPr lvl="1"/>
            <a:r>
              <a:rPr lang="en-GB" dirty="0"/>
              <a:t>All communications in plaintext</a:t>
            </a:r>
          </a:p>
          <a:p>
            <a:r>
              <a:rPr lang="en-GB" dirty="0"/>
              <a:t>SSH provides connection security</a:t>
            </a:r>
          </a:p>
          <a:p>
            <a:r>
              <a:rPr lang="en-GB" dirty="0"/>
              <a:t>SSH SFTP (SFTP)</a:t>
            </a:r>
          </a:p>
          <a:p>
            <a:r>
              <a:rPr lang="en-GB" dirty="0"/>
              <a:t>Remote Desktop Protocol (RDP) provides remote GUI terminal emulation for Windows hosts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390</a:t>
            </a:r>
          </a:p>
        </p:txBody>
      </p:sp>
      <p:pic>
        <p:nvPicPr>
          <p:cNvPr id="14" name="Content Placeholder 13" descr="Configuring remote settings via System properties"/>
          <p:cNvPicPr>
            <a:picLocks noGrp="1"/>
          </p:cNvPicPr>
          <p:nvPr>
            <p:ph sz="quarter" idx="13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14" descr="Telnet session with an SMTP server"/>
          <p:cNvPicPr>
            <a:picLocks noGrp="1"/>
          </p:cNvPicPr>
          <p:nvPr>
            <p:ph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63"/>
          <a:stretch>
            <a:fillRect/>
          </a:stretch>
        </p:blipFill>
        <p:spPr bwMode="auto">
          <a:xfrm>
            <a:off x="6142038" y="1428637"/>
            <a:ext cx="4525962" cy="153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33142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F6D1-B158-4ABB-AE07-4802C436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 through the rest of the slides.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8BB65-9579-4416-B933-8E5465468A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8358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Interface between hardware, applications, and the user</a:t>
            </a:r>
          </a:p>
          <a:p>
            <a:r>
              <a:rPr lang="en-GB" dirty="0"/>
              <a:t>Standard environment for hardware and application developers</a:t>
            </a:r>
          </a:p>
          <a:p>
            <a:r>
              <a:rPr lang="en-GB" dirty="0"/>
              <a:t>Utility programs for users</a:t>
            </a:r>
          </a:p>
          <a:p>
            <a:r>
              <a:rPr lang="en-GB" dirty="0"/>
              <a:t>Kernel and device drivers</a:t>
            </a:r>
          </a:p>
          <a:p>
            <a:r>
              <a:rPr lang="en-GB" dirty="0"/>
              <a:t>Command-line and Graphical User Interfaces (GUI)</a:t>
            </a:r>
          </a:p>
          <a:p>
            <a:r>
              <a:rPr lang="en-GB" dirty="0"/>
              <a:t>Markets</a:t>
            </a:r>
          </a:p>
          <a:p>
            <a:pPr lvl="1"/>
            <a:r>
              <a:rPr lang="en-GB" dirty="0"/>
              <a:t>Business client</a:t>
            </a:r>
          </a:p>
          <a:p>
            <a:pPr lvl="1"/>
            <a:r>
              <a:rPr lang="en-GB" dirty="0"/>
              <a:t>Network Operating System (NOS)</a:t>
            </a:r>
          </a:p>
          <a:p>
            <a:pPr lvl="1"/>
            <a:r>
              <a:rPr lang="en-GB" dirty="0"/>
              <a:t>Home client PCs</a:t>
            </a:r>
          </a:p>
          <a:p>
            <a:pPr marL="457200" lvl="1" indent="0">
              <a:buNone/>
            </a:pPr>
            <a:r>
              <a:rPr lang="en-GB" dirty="0"/>
              <a:t>OR?</a:t>
            </a:r>
          </a:p>
          <a:p>
            <a:pPr lvl="1"/>
            <a:r>
              <a:rPr lang="en-GB" dirty="0"/>
              <a:t>Smartphones and tablets...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Operating System?</a:t>
            </a:r>
          </a:p>
        </p:txBody>
      </p:sp>
    </p:spTree>
    <p:extLst>
      <p:ext uri="{BB962C8B-B14F-4D97-AF65-F5344CB8AC3E}">
        <p14:creationId xmlns:p14="http://schemas.microsoft.com/office/powerpoint/2010/main" val="200977781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Windows 7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half" idx="1"/>
          </p:nvPr>
        </p:nvSpPr>
        <p:spPr>
          <a:xfrm>
            <a:off x="6156960" y="1242874"/>
            <a:ext cx="6035040" cy="5066486"/>
          </a:xfrm>
        </p:spPr>
        <p:txBody>
          <a:bodyPr/>
          <a:lstStyle/>
          <a:p>
            <a:r>
              <a:rPr lang="en-GB" dirty="0"/>
              <a:t>Released 2009</a:t>
            </a:r>
          </a:p>
          <a:p>
            <a:r>
              <a:rPr lang="en-GB" dirty="0">
                <a:hlinkClick r:id="rId2"/>
              </a:rPr>
              <a:t>netmarksetshare.com</a:t>
            </a:r>
            <a:r>
              <a:rPr lang="en-GB" dirty="0"/>
              <a:t> (2015) – about 56%</a:t>
            </a:r>
          </a:p>
          <a:p>
            <a:r>
              <a:rPr lang="en-GB" dirty="0"/>
              <a:t>Desktop</a:t>
            </a:r>
          </a:p>
          <a:p>
            <a:r>
              <a:rPr lang="en-GB" dirty="0"/>
              <a:t>Start menu</a:t>
            </a:r>
          </a:p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33" name="Content Placeholder 9" descr="Windows 7 Start Menu and Taskbar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0939" y="2797052"/>
            <a:ext cx="3658616" cy="2743200"/>
          </a:xfrm>
        </p:spPr>
      </p:pic>
      <p:pic>
        <p:nvPicPr>
          <p:cNvPr id="34" name="Content Placeholder 11" descr="Windows 7 desktop "/>
          <p:cNvPicPr>
            <a:picLocks noGrp="1"/>
          </p:cNvPicPr>
          <p:nvPr>
            <p:ph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0049" y="2797052"/>
            <a:ext cx="364644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5029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Taskbar</a:t>
            </a:r>
            <a:endParaRPr lang="en-US" dirty="0"/>
          </a:p>
        </p:txBody>
      </p:sp>
      <p:pic>
        <p:nvPicPr>
          <p:cNvPr id="15" name="Content Placeholder 8" descr="Configuring Taskbar properties in Windows 7"/>
          <p:cNvPicPr>
            <a:picLocks noGrp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3257" y="3630613"/>
            <a:ext cx="2463524" cy="2743200"/>
          </a:xfrm>
        </p:spPr>
      </p:pic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0" y="1491448"/>
            <a:ext cx="6035040" cy="4795051"/>
          </a:xfrm>
        </p:spPr>
        <p:txBody>
          <a:bodyPr/>
          <a:lstStyle/>
          <a:p>
            <a:r>
              <a:rPr lang="en-US" dirty="0"/>
              <a:t>Manage windows</a:t>
            </a:r>
          </a:p>
          <a:p>
            <a:r>
              <a:rPr lang="en-US" dirty="0"/>
              <a:t>Show desktop / peek</a:t>
            </a:r>
          </a:p>
          <a:p>
            <a:r>
              <a:rPr lang="en-US" dirty="0"/>
              <a:t>Notification area</a:t>
            </a:r>
          </a:p>
          <a:p>
            <a:r>
              <a:rPr lang="en-US" dirty="0"/>
              <a:t>Start Menu &amp; Taskbar Properties</a:t>
            </a:r>
          </a:p>
        </p:txBody>
      </p:sp>
      <p:pic>
        <p:nvPicPr>
          <p:cNvPr id="17" name="Content Placeholder 7" descr="Configuring Taskbar and Start Menu properties"/>
          <p:cNvPicPr>
            <a:picLocks noGrp="1"/>
          </p:cNvPicPr>
          <p:nvPr>
            <p:ph sz="quarter" idx="1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846329"/>
            <a:ext cx="4525962" cy="2695193"/>
          </a:xfr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456700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</a:t>
            </a:r>
          </a:p>
        </p:txBody>
      </p:sp>
      <p:pic>
        <p:nvPicPr>
          <p:cNvPr id="6" name="Content Placeholder 5" descr="Windows Aero theme and Flip3D window selectio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822325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964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1A0E-9A27-485F-9090-5E2DF5609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ED1A-5926-45B6-A3DB-5550B7510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computer needs both hardware and software to be able to function. </a:t>
            </a:r>
          </a:p>
          <a:p>
            <a:r>
              <a:rPr lang="en-GB" dirty="0"/>
              <a:t>Hardware is the physical components in a computer</a:t>
            </a:r>
          </a:p>
          <a:p>
            <a:r>
              <a:rPr lang="en-GB" dirty="0"/>
              <a:t>Hardware can’t really do anything without Software</a:t>
            </a:r>
          </a:p>
          <a:p>
            <a:r>
              <a:rPr lang="en-GB" dirty="0"/>
              <a:t>Software refers to instructions or data stored typically on a Hard Drive</a:t>
            </a:r>
          </a:p>
          <a:p>
            <a:r>
              <a:rPr lang="en-GB" dirty="0"/>
              <a:t>Software tells the hardware what it needs to do. </a:t>
            </a:r>
          </a:p>
          <a:p>
            <a:r>
              <a:rPr lang="en-GB" dirty="0"/>
              <a:t>Hardware without software are basically expensive doorstops.</a:t>
            </a:r>
          </a:p>
        </p:txBody>
      </p:sp>
    </p:spTree>
    <p:extLst>
      <p:ext uri="{BB962C8B-B14F-4D97-AF65-F5344CB8AC3E}">
        <p14:creationId xmlns:p14="http://schemas.microsoft.com/office/powerpoint/2010/main" val="44159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 Architecture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Motherboard wiring connecting components</a:t>
            </a:r>
          </a:p>
          <a:p>
            <a:pPr lvl="1"/>
            <a:r>
              <a:rPr lang="en-US"/>
              <a:t>Data</a:t>
            </a:r>
          </a:p>
          <a:p>
            <a:pPr lvl="1"/>
            <a:r>
              <a:rPr lang="en-US"/>
              <a:t>Address</a:t>
            </a:r>
          </a:p>
          <a:p>
            <a:pPr lvl="1"/>
            <a:r>
              <a:rPr lang="en-US"/>
              <a:t>Power</a:t>
            </a:r>
          </a:p>
          <a:p>
            <a:r>
              <a:rPr lang="en-US"/>
              <a:t>Internal and external</a:t>
            </a:r>
          </a:p>
          <a:p>
            <a:r>
              <a:rPr lang="en-US"/>
              <a:t>System clock and bus speed</a:t>
            </a:r>
          </a:p>
          <a:p>
            <a:r>
              <a:rPr lang="en-US"/>
              <a:t>Parallel versus serial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4333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Editions and markets</a:t>
            </a:r>
          </a:p>
          <a:p>
            <a:pPr>
              <a:defRPr/>
            </a:pPr>
            <a:r>
              <a:rPr lang="en-GB" dirty="0"/>
              <a:t>Starter (Netbooks)</a:t>
            </a:r>
          </a:p>
          <a:p>
            <a:pPr>
              <a:defRPr/>
            </a:pPr>
            <a:r>
              <a:rPr lang="en-GB" dirty="0"/>
              <a:t>Home Basic (“developing” countries only)</a:t>
            </a:r>
          </a:p>
          <a:p>
            <a:pPr>
              <a:defRPr/>
            </a:pPr>
            <a:r>
              <a:rPr lang="en-GB" dirty="0"/>
              <a:t>Home Premium</a:t>
            </a:r>
          </a:p>
          <a:p>
            <a:pPr>
              <a:defRPr/>
            </a:pPr>
            <a:r>
              <a:rPr lang="en-GB" dirty="0"/>
              <a:t>Business</a:t>
            </a:r>
          </a:p>
          <a:p>
            <a:pPr lvl="1">
              <a:defRPr/>
            </a:pPr>
            <a:r>
              <a:rPr lang="en-GB" dirty="0"/>
              <a:t>Professional (retail)</a:t>
            </a:r>
          </a:p>
          <a:p>
            <a:pPr lvl="1">
              <a:defRPr/>
            </a:pPr>
            <a:r>
              <a:rPr lang="en-GB" dirty="0"/>
              <a:t>Enterprise (volume licence)</a:t>
            </a:r>
          </a:p>
          <a:p>
            <a:pPr>
              <a:defRPr/>
            </a:pPr>
            <a:r>
              <a:rPr lang="en-GB" dirty="0"/>
              <a:t>Ultimate</a:t>
            </a:r>
          </a:p>
          <a:p>
            <a:pPr>
              <a:defRPr/>
            </a:pPr>
            <a:r>
              <a:rPr lang="en-GB" dirty="0"/>
              <a:t>x86 versus x64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7 Editions</a:t>
            </a:r>
          </a:p>
        </p:txBody>
      </p:sp>
    </p:spTree>
    <p:extLst>
      <p:ext uri="{BB962C8B-B14F-4D97-AF65-F5344CB8AC3E}">
        <p14:creationId xmlns:p14="http://schemas.microsoft.com/office/powerpoint/2010/main" val="349006984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8 / Windows 8.1</a:t>
            </a:r>
          </a:p>
        </p:txBody>
      </p:sp>
      <p:pic>
        <p:nvPicPr>
          <p:cNvPr id="6" name="Content Placeholder 5" descr="Windows 8.1 desktop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OS for PCs, laptops, and smartphones / tablets</a:t>
            </a:r>
          </a:p>
          <a:p>
            <a:r>
              <a:rPr lang="en-US" dirty="0"/>
              <a:t>Windows Apps versus Desktop Applications</a:t>
            </a:r>
          </a:p>
          <a:p>
            <a:r>
              <a:rPr lang="en-US" dirty="0"/>
              <a:t>Windows 8 Editions</a:t>
            </a:r>
          </a:p>
          <a:p>
            <a:pPr lvl="1"/>
            <a:r>
              <a:rPr lang="en-US" dirty="0"/>
              <a:t>“Core” or “Basic”</a:t>
            </a:r>
          </a:p>
          <a:p>
            <a:pPr lvl="1"/>
            <a:r>
              <a:rPr lang="en-US" dirty="0"/>
              <a:t>Professional</a:t>
            </a:r>
          </a:p>
          <a:p>
            <a:pPr lvl="1"/>
            <a:r>
              <a:rPr lang="en-US" dirty="0"/>
              <a:t>Enterprise</a:t>
            </a:r>
          </a:p>
          <a:p>
            <a:pPr lvl="1"/>
            <a:r>
              <a:rPr lang="en-US" dirty="0"/>
              <a:t>x86 versus x64</a:t>
            </a:r>
          </a:p>
        </p:txBody>
      </p:sp>
    </p:spTree>
    <p:extLst>
      <p:ext uri="{BB962C8B-B14F-4D97-AF65-F5344CB8AC3E}">
        <p14:creationId xmlns:p14="http://schemas.microsoft.com/office/powerpoint/2010/main" val="66370450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Start Screen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11</a:t>
            </a:r>
          </a:p>
        </p:txBody>
      </p:sp>
      <p:pic>
        <p:nvPicPr>
          <p:cNvPr id="10" name="Content Placeholder 9" descr="Viewing installed apps from the Start Screen in Windows 8.1"/>
          <p:cNvPicPr>
            <a:picLocks noGrp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220" y="3630613"/>
            <a:ext cx="3657599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0" y="1811044"/>
            <a:ext cx="6035040" cy="4484333"/>
          </a:xfrm>
        </p:spPr>
        <p:txBody>
          <a:bodyPr/>
          <a:lstStyle/>
          <a:p>
            <a:r>
              <a:rPr lang="en-US" dirty="0"/>
              <a:t>Replaces Start menu with touch-oriented interface and live tiles</a:t>
            </a:r>
          </a:p>
          <a:p>
            <a:r>
              <a:rPr lang="en-US" dirty="0"/>
              <a:t>Windows 8.1 restored Start button and boot to desktop</a:t>
            </a:r>
          </a:p>
          <a:p>
            <a:r>
              <a:rPr lang="en-US" dirty="0"/>
              <a:t>Start+X</a:t>
            </a:r>
          </a:p>
        </p:txBody>
      </p:sp>
      <p:pic>
        <p:nvPicPr>
          <p:cNvPr id="12" name="Content Placeholder 6" descr="Windows 8.1 Start Screen"/>
          <p:cNvPicPr>
            <a:picLocks noGrp="1"/>
          </p:cNvPicPr>
          <p:nvPr>
            <p:ph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76219" y="822325"/>
            <a:ext cx="36576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47423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Vista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Released 2007</a:t>
            </a:r>
          </a:p>
          <a:p>
            <a:pPr>
              <a:buFont typeface="Arial" charset="0"/>
              <a:buChar char="•"/>
              <a:defRPr/>
            </a:pPr>
            <a:r>
              <a:rPr lang="en-GB" dirty="0">
                <a:hlinkClick r:id="rId2"/>
              </a:rPr>
              <a:t>netmarksetshare.com</a:t>
            </a:r>
            <a:r>
              <a:rPr lang="en-GB" dirty="0"/>
              <a:t> (2016) – about 1.6%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Editions</a:t>
            </a:r>
          </a:p>
          <a:p>
            <a:pPr lvl="1">
              <a:defRPr/>
            </a:pPr>
            <a:r>
              <a:rPr lang="en-US" dirty="0"/>
              <a:t>Home (Premium / Basic)</a:t>
            </a:r>
          </a:p>
          <a:p>
            <a:pPr lvl="1">
              <a:defRPr/>
            </a:pPr>
            <a:r>
              <a:rPr lang="en-US" dirty="0"/>
              <a:t>Professional (Business / Enterprise)</a:t>
            </a:r>
          </a:p>
          <a:p>
            <a:pPr lvl="1">
              <a:defRPr/>
            </a:pPr>
            <a:r>
              <a:rPr lang="en-US" dirty="0"/>
              <a:t>Ultimate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Compared to Windows 7</a:t>
            </a:r>
          </a:p>
          <a:p>
            <a:pPr lvl="1">
              <a:defRPr/>
            </a:pPr>
            <a:r>
              <a:rPr lang="en-US" dirty="0"/>
              <a:t>No pinned Taskbar items (Quick Launch toolbar instead)</a:t>
            </a:r>
          </a:p>
          <a:p>
            <a:pPr lvl="1">
              <a:defRPr/>
            </a:pPr>
            <a:r>
              <a:rPr lang="en-US" dirty="0"/>
              <a:t>Gadgets within Sidebar</a:t>
            </a:r>
          </a:p>
          <a:p>
            <a:pPr lvl="1">
              <a:defRPr/>
            </a:pPr>
            <a:r>
              <a:rPr lang="en-US" dirty="0"/>
              <a:t>Note gadgets should no longer be enabled due to security problems</a:t>
            </a:r>
          </a:p>
        </p:txBody>
      </p:sp>
      <p:pic>
        <p:nvPicPr>
          <p:cNvPr id="7" name="Content Placeholder 6" descr="Windows Vista Desktop, Welcome Window, and Sidebar"/>
          <p:cNvPicPr>
            <a:picLocks noGrp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874423"/>
            <a:ext cx="4525963" cy="3382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81146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CPU</a:t>
            </a:r>
          </a:p>
          <a:p>
            <a:pPr lvl="1"/>
            <a:r>
              <a:rPr lang="en-US" dirty="0"/>
              <a:t>Cores / speed</a:t>
            </a:r>
          </a:p>
          <a:p>
            <a:pPr lvl="1"/>
            <a:r>
              <a:rPr lang="en-US" dirty="0"/>
              <a:t>x86 versus x64</a:t>
            </a:r>
          </a:p>
          <a:p>
            <a:r>
              <a:rPr lang="en-US" dirty="0"/>
              <a:t>System memory</a:t>
            </a:r>
          </a:p>
          <a:p>
            <a:pPr lvl="1"/>
            <a:r>
              <a:rPr lang="en-US" dirty="0"/>
              <a:t>Official requirements often too conservative</a:t>
            </a:r>
          </a:p>
          <a:p>
            <a:r>
              <a:rPr lang="en-US" dirty="0"/>
              <a:t>Graphics adapter / graphics memory</a:t>
            </a:r>
          </a:p>
          <a:p>
            <a:r>
              <a:rPr lang="en-US" dirty="0"/>
              <a:t>Hard disk</a:t>
            </a:r>
          </a:p>
          <a:p>
            <a:pPr lvl="1"/>
            <a:r>
              <a:rPr lang="en-US" dirty="0"/>
              <a:t>Capacity not usually a problem with modern disks</a:t>
            </a:r>
          </a:p>
          <a:p>
            <a:pPr lvl="1"/>
            <a:r>
              <a:rPr lang="en-US" dirty="0"/>
              <a:t>Often represent a performance bottleneck though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System Requirements</a:t>
            </a:r>
          </a:p>
        </p:txBody>
      </p:sp>
    </p:spTree>
    <p:extLst>
      <p:ext uri="{BB962C8B-B14F-4D97-AF65-F5344CB8AC3E}">
        <p14:creationId xmlns:p14="http://schemas.microsoft.com/office/powerpoint/2010/main" val="175776202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Professional / enterprise editions support better hardware at the high end</a:t>
            </a:r>
          </a:p>
          <a:p>
            <a:pPr lvl="1"/>
            <a:r>
              <a:rPr lang="en-US" dirty="0"/>
              <a:t>Multiple physical processors</a:t>
            </a:r>
          </a:p>
          <a:p>
            <a:pPr lvl="1"/>
            <a:r>
              <a:rPr lang="en-US" dirty="0"/>
              <a:t>Maximum system memory</a:t>
            </a:r>
          </a:p>
          <a:p>
            <a:r>
              <a:rPr lang="en-US" dirty="0"/>
              <a:t>DVD / Blu-ray playback limitations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System Limits</a:t>
            </a:r>
          </a:p>
        </p:txBody>
      </p:sp>
    </p:spTree>
    <p:extLst>
      <p:ext uri="{BB962C8B-B14F-4D97-AF65-F5344CB8AC3E}">
        <p14:creationId xmlns:p14="http://schemas.microsoft.com/office/powerpoint/2010/main" val="166790517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 of upgrade</a:t>
            </a:r>
          </a:p>
          <a:p>
            <a:pPr lvl="1"/>
            <a:r>
              <a:rPr lang="en-US" dirty="0"/>
              <a:t>In-place</a:t>
            </a:r>
          </a:p>
          <a:p>
            <a:pPr lvl="1"/>
            <a:r>
              <a:rPr lang="en-US" dirty="0"/>
              <a:t>Clean install (migration)</a:t>
            </a:r>
          </a:p>
          <a:p>
            <a:r>
              <a:rPr lang="en-US" dirty="0"/>
              <a:t>In-place generally preferred for home / small office</a:t>
            </a:r>
          </a:p>
          <a:p>
            <a:r>
              <a:rPr lang="en-US" dirty="0"/>
              <a:t>In-place upgrade must be performed from a supported product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Windows Upgrade Paths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7346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Advisor </a:t>
            </a:r>
            <a:r>
              <a:rPr lang="en-US"/>
              <a:t>/ Assistant</a:t>
            </a:r>
            <a:endParaRPr lang="en-US" dirty="0"/>
          </a:p>
        </p:txBody>
      </p:sp>
      <p:pic>
        <p:nvPicPr>
          <p:cNvPr id="6" name="Content Placeholder 5" descr="Windows 7 Upgrade Advisor report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623" y="1313894"/>
            <a:ext cx="6930754" cy="4629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94469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Multiple operating systems can be installed and run simultaneously on a single computer</a:t>
            </a:r>
          </a:p>
          <a:p>
            <a:r>
              <a:rPr lang="en-GB" altLang="en-US" dirty="0"/>
              <a:t>Computer platform (host)</a:t>
            </a:r>
          </a:p>
          <a:p>
            <a:r>
              <a:rPr lang="en-GB" altLang="en-US" dirty="0"/>
              <a:t>Hypervisor virtualization software</a:t>
            </a:r>
          </a:p>
          <a:p>
            <a:r>
              <a:rPr lang="en-GB" altLang="en-US" dirty="0"/>
              <a:t>Guest operating system(s)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Virtualization Basics</a:t>
            </a:r>
          </a:p>
        </p:txBody>
      </p:sp>
    </p:spTree>
    <p:extLst>
      <p:ext uri="{BB962C8B-B14F-4D97-AF65-F5344CB8AC3E}">
        <p14:creationId xmlns:p14="http://schemas.microsoft.com/office/powerpoint/2010/main" val="66194487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Hypervisor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 dirty="0"/>
              <a:t>Emulation</a:t>
            </a:r>
          </a:p>
          <a:p>
            <a:r>
              <a:rPr lang="en-GB" altLang="en-US" dirty="0"/>
              <a:t>Guest OS support</a:t>
            </a:r>
          </a:p>
          <a:p>
            <a:r>
              <a:rPr lang="en-GB" altLang="en-US" dirty="0"/>
              <a:t>Resource management</a:t>
            </a:r>
          </a:p>
          <a:p>
            <a:r>
              <a:rPr lang="en-GB" altLang="en-US" dirty="0"/>
              <a:t>Networking / data sharing</a:t>
            </a:r>
          </a:p>
          <a:p>
            <a:r>
              <a:rPr lang="en-GB" altLang="en-US" dirty="0"/>
              <a:t>Security</a:t>
            </a:r>
          </a:p>
          <a:p>
            <a:endParaRPr lang="en-GB" altLang="en-US" dirty="0"/>
          </a:p>
          <a:p>
            <a:endParaRPr lang="en-US" dirty="0"/>
          </a:p>
        </p:txBody>
      </p:sp>
      <p:pic>
        <p:nvPicPr>
          <p:cNvPr id="7" name="Content Placeholder 6" descr="Microsoft Hyper-V hypervisor software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1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Units and Transfer Rates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556" y="1977081"/>
            <a:ext cx="11226114" cy="4775887"/>
          </a:xfrm>
        </p:spPr>
        <p:txBody>
          <a:bodyPr>
            <a:normAutofit/>
          </a:bodyPr>
          <a:lstStyle/>
          <a:p>
            <a:r>
              <a:rPr lang="en-US" dirty="0"/>
              <a:t>Binary bit values (0 or 1)</a:t>
            </a:r>
          </a:p>
          <a:p>
            <a:r>
              <a:rPr lang="en-US" dirty="0"/>
              <a:t>Bit multiples</a:t>
            </a:r>
          </a:p>
          <a:p>
            <a:pPr lvl="1"/>
            <a:r>
              <a:rPr lang="en-US" dirty="0"/>
              <a:t>8 bits form a byte (B)</a:t>
            </a:r>
            <a:endParaRPr lang="en-GB" dirty="0"/>
          </a:p>
          <a:p>
            <a:pPr lvl="1"/>
            <a:r>
              <a:rPr lang="en-US" dirty="0"/>
              <a:t>1024 bytes make a kilobyte (that is 2 ^ 10 bytes)</a:t>
            </a:r>
            <a:endParaRPr lang="en-GB" dirty="0"/>
          </a:p>
          <a:p>
            <a:pPr lvl="1"/>
            <a:r>
              <a:rPr lang="en-US" dirty="0"/>
              <a:t>1024 kilobytes (KB) make a Megabyte (MB) or 1,048,576 bytes</a:t>
            </a:r>
            <a:endParaRPr lang="en-GB" dirty="0"/>
          </a:p>
          <a:p>
            <a:pPr lvl="1"/>
            <a:r>
              <a:rPr lang="en-US" dirty="0"/>
              <a:t>1024 MB make 1 Gigabyte (GB) or 1,073,741,824 bytes</a:t>
            </a:r>
            <a:endParaRPr lang="en-GB" dirty="0"/>
          </a:p>
          <a:p>
            <a:pPr lvl="1"/>
            <a:r>
              <a:rPr lang="en-US" dirty="0"/>
              <a:t>1024 GB make 1 Terabyte (TB)</a:t>
            </a:r>
          </a:p>
          <a:p>
            <a:r>
              <a:rPr lang="en-US" dirty="0"/>
              <a:t>Kilo = 1024? Or 1000?</a:t>
            </a:r>
          </a:p>
          <a:p>
            <a:pPr lvl="1"/>
            <a:r>
              <a:rPr lang="en-US" dirty="0"/>
              <a:t>When it’s file size or memory, kilo = 1024 (KiB, MiB, GiB, but these units are almost never used)</a:t>
            </a:r>
          </a:p>
          <a:p>
            <a:pPr lvl="1"/>
            <a:r>
              <a:rPr lang="en-US" dirty="0"/>
              <a:t>Disk capacity is often decimal (300 GB = 286 GiB)</a:t>
            </a:r>
          </a:p>
          <a:p>
            <a:r>
              <a:rPr lang="en-US" dirty="0"/>
              <a:t>Transfer speeds</a:t>
            </a:r>
          </a:p>
          <a:p>
            <a:pPr lvl="1"/>
            <a:r>
              <a:rPr lang="en-US" dirty="0"/>
              <a:t>Bits and Bytes per second</a:t>
            </a:r>
          </a:p>
          <a:p>
            <a:pPr lvl="1"/>
            <a:r>
              <a:rPr lang="en-US" dirty="0"/>
              <a:t>Don’t confuse 10 Gbps with 10 GBps</a:t>
            </a:r>
          </a:p>
          <a:p>
            <a:pPr lvl="1"/>
            <a:r>
              <a:rPr lang="en-US" dirty="0"/>
              <a:t>Always decimal (56 Kbps = 56,000 bps)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7278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Host versus Bare Metal Hypervisors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90690"/>
            <a:ext cx="6035040" cy="4595810"/>
          </a:xfrm>
        </p:spPr>
        <p:txBody>
          <a:bodyPr/>
          <a:lstStyle/>
          <a:p>
            <a:r>
              <a:rPr lang="en-GB" dirty="0"/>
              <a:t>Guest OS / host-based</a:t>
            </a:r>
          </a:p>
          <a:p>
            <a:pPr lvl="1"/>
            <a:r>
              <a:rPr lang="en-GB" dirty="0"/>
              <a:t>“Type 2”</a:t>
            </a:r>
          </a:p>
          <a:p>
            <a:pPr lvl="1"/>
            <a:r>
              <a:rPr lang="en-GB" dirty="0"/>
              <a:t>Hypervisor software installed onto host OS</a:t>
            </a:r>
          </a:p>
          <a:p>
            <a:r>
              <a:rPr lang="en-GB" dirty="0"/>
              <a:t>Bare metal</a:t>
            </a:r>
          </a:p>
          <a:p>
            <a:pPr lvl="1"/>
            <a:r>
              <a:rPr lang="en-GB" dirty="0"/>
              <a:t>“Type 1”</a:t>
            </a:r>
          </a:p>
          <a:p>
            <a:pPr lvl="1"/>
            <a:r>
              <a:rPr lang="en-GB" dirty="0"/>
              <a:t>Directly installed on host PC</a:t>
            </a:r>
          </a:p>
          <a:p>
            <a:pPr lvl="1"/>
            <a:r>
              <a:rPr lang="en-GB" dirty="0"/>
              <a:t>Directly manages hardware resources</a:t>
            </a:r>
          </a:p>
        </p:txBody>
      </p:sp>
      <p:pic>
        <p:nvPicPr>
          <p:cNvPr id="12294" name="Content Placeholder 7" descr="C:\Users\James\Pictures\Picture1.png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1473" y="805340"/>
            <a:ext cx="3323030" cy="2743200"/>
          </a:xfrm>
        </p:spPr>
      </p:pic>
      <p:pic>
        <p:nvPicPr>
          <p:cNvPr id="12295" name="Content Placeholder 8" descr="C:\Users\James\Pictures\Picture2.png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1473" y="3548540"/>
            <a:ext cx="3323030" cy="2743200"/>
          </a:xfr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332</a:t>
            </a:r>
          </a:p>
        </p:txBody>
      </p:sp>
    </p:spTree>
    <p:extLst>
      <p:ext uri="{BB962C8B-B14F-4D97-AF65-F5344CB8AC3E}">
        <p14:creationId xmlns:p14="http://schemas.microsoft.com/office/powerpoint/2010/main" val="413919958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Processor extensions</a:t>
            </a:r>
          </a:p>
          <a:p>
            <a:pPr lvl="1"/>
            <a:r>
              <a:rPr lang="en-GB" dirty="0"/>
              <a:t>VT / AMD-V</a:t>
            </a:r>
          </a:p>
          <a:p>
            <a:pPr lvl="1"/>
            <a:r>
              <a:rPr lang="en-GB" dirty="0"/>
              <a:t>Second Level Address Translations (SLAT)</a:t>
            </a:r>
          </a:p>
          <a:p>
            <a:pPr lvl="2"/>
            <a:r>
              <a:rPr lang="en-GB" dirty="0"/>
              <a:t>Intel Extended Page Table (EPT)</a:t>
            </a:r>
          </a:p>
          <a:p>
            <a:pPr lvl="2"/>
            <a:r>
              <a:rPr lang="en-GB" dirty="0"/>
              <a:t>AMD Rapid Virtualization Indexing (RVI)</a:t>
            </a:r>
          </a:p>
          <a:p>
            <a:r>
              <a:rPr lang="en-GB" dirty="0"/>
              <a:t>Multiple CPUs</a:t>
            </a:r>
          </a:p>
          <a:p>
            <a:pPr lvl="1"/>
            <a:r>
              <a:rPr lang="en-GB" dirty="0"/>
              <a:t>Symmetric Multiprocessing (SMP)</a:t>
            </a:r>
          </a:p>
          <a:p>
            <a:pPr lvl="1"/>
            <a:r>
              <a:rPr lang="en-GB" dirty="0"/>
              <a:t>Multi-core</a:t>
            </a:r>
          </a:p>
          <a:p>
            <a:pPr lvl="1"/>
            <a:r>
              <a:rPr lang="en-GB" dirty="0"/>
              <a:t>HyperThreading</a:t>
            </a:r>
          </a:p>
          <a:p>
            <a:r>
              <a:rPr lang="en-GB" dirty="0"/>
              <a:t>System memory</a:t>
            </a:r>
          </a:p>
          <a:p>
            <a:r>
              <a:rPr lang="en-GB" dirty="0"/>
              <a:t>Disk space</a:t>
            </a:r>
          </a:p>
          <a:p>
            <a:pPr lvl="1"/>
            <a:r>
              <a:rPr lang="en-GB" dirty="0"/>
              <a:t>Disk images</a:t>
            </a:r>
          </a:p>
          <a:p>
            <a:pPr lvl="1"/>
            <a:r>
              <a:rPr lang="en-GB" dirty="0"/>
              <a:t>Snapshots</a:t>
            </a: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Resource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79049521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Virtual Networks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NIC emulation</a:t>
            </a:r>
          </a:p>
          <a:p>
            <a:r>
              <a:rPr lang="en-GB" dirty="0"/>
              <a:t>Network types</a:t>
            </a:r>
          </a:p>
          <a:p>
            <a:pPr lvl="1"/>
            <a:r>
              <a:rPr lang="en-GB" dirty="0"/>
              <a:t>VM-only network</a:t>
            </a:r>
          </a:p>
          <a:p>
            <a:pPr lvl="1"/>
            <a:r>
              <a:rPr lang="en-GB" dirty="0"/>
              <a:t>Integration with host network</a:t>
            </a:r>
          </a:p>
          <a:p>
            <a:r>
              <a:rPr lang="en-GB" dirty="0"/>
              <a:t>Virtual switch</a:t>
            </a:r>
          </a:p>
          <a:p>
            <a:r>
              <a:rPr lang="en-GB" dirty="0"/>
              <a:t>Hyper-V switch types</a:t>
            </a:r>
          </a:p>
          <a:p>
            <a:pPr lvl="1"/>
            <a:r>
              <a:rPr lang="en-US" dirty="0"/>
              <a:t>External</a:t>
            </a:r>
            <a:endParaRPr lang="en-GB" dirty="0"/>
          </a:p>
          <a:p>
            <a:pPr lvl="1"/>
            <a:r>
              <a:rPr lang="en-US" dirty="0"/>
              <a:t>Internal</a:t>
            </a:r>
            <a:endParaRPr lang="en-GB" dirty="0"/>
          </a:p>
          <a:p>
            <a:pPr lvl="1"/>
            <a:r>
              <a:rPr lang="en-US" dirty="0"/>
              <a:t>Private</a:t>
            </a:r>
            <a:endParaRPr lang="en-GB" dirty="0"/>
          </a:p>
          <a:p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Configuring a virtual switch in Microsoft's Hyper-V hypervisor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1" y="1431682"/>
            <a:ext cx="4525963" cy="42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800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Guest OS platforms</a:t>
            </a:r>
          </a:p>
          <a:p>
            <a:pPr lvl="1"/>
            <a:r>
              <a:rPr lang="en-GB"/>
              <a:t>Virtual labs</a:t>
            </a:r>
          </a:p>
          <a:p>
            <a:pPr lvl="1"/>
            <a:r>
              <a:rPr lang="en-GB"/>
              <a:t>Legacy software support</a:t>
            </a:r>
          </a:p>
          <a:p>
            <a:pPr lvl="1"/>
            <a:r>
              <a:rPr lang="en-GB"/>
              <a:t>Software development</a:t>
            </a:r>
          </a:p>
          <a:p>
            <a:pPr lvl="1"/>
            <a:r>
              <a:rPr lang="en-GB"/>
              <a:t>Training</a:t>
            </a:r>
          </a:p>
          <a:p>
            <a:r>
              <a:rPr lang="en-GB"/>
              <a:t>Server consolidation</a:t>
            </a:r>
          </a:p>
          <a:p>
            <a:r>
              <a:rPr lang="en-GB"/>
              <a:t>Virtual Desktop Infrastructure (VDI)</a:t>
            </a:r>
          </a:p>
          <a:p>
            <a:r>
              <a:rPr lang="en-GB"/>
              <a:t>Application virtualization</a:t>
            </a:r>
          </a:p>
          <a:p>
            <a:r>
              <a:rPr lang="en-GB"/>
              <a:t>Terminal services</a:t>
            </a:r>
            <a:endParaRPr lang="en-GB" dirty="0"/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Purposes of Virtual Machines</a:t>
            </a:r>
          </a:p>
        </p:txBody>
      </p:sp>
    </p:spTree>
    <p:extLst>
      <p:ext uri="{BB962C8B-B14F-4D97-AF65-F5344CB8AC3E}">
        <p14:creationId xmlns:p14="http://schemas.microsoft.com/office/powerpoint/2010/main" val="2483899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Guest OS security</a:t>
            </a:r>
          </a:p>
          <a:p>
            <a:pPr lvl="1"/>
            <a:r>
              <a:rPr lang="en-GB" altLang="en-US"/>
              <a:t>User accounts and privileges</a:t>
            </a:r>
          </a:p>
          <a:p>
            <a:pPr lvl="1"/>
            <a:r>
              <a:rPr lang="en-GB" altLang="en-US"/>
              <a:t>Firewall / malware</a:t>
            </a:r>
          </a:p>
          <a:p>
            <a:pPr lvl="1"/>
            <a:r>
              <a:rPr lang="en-GB" altLang="en-US"/>
              <a:t>Rogue VMs</a:t>
            </a:r>
          </a:p>
          <a:p>
            <a:r>
              <a:rPr lang="en-GB" altLang="en-US"/>
              <a:t>Host computer / OS security</a:t>
            </a:r>
          </a:p>
          <a:p>
            <a:pPr lvl="1"/>
            <a:r>
              <a:rPr lang="en-GB" altLang="en-US"/>
              <a:t>Single Point of Failure</a:t>
            </a:r>
          </a:p>
          <a:p>
            <a:pPr lvl="1"/>
            <a:r>
              <a:rPr lang="en-GB" altLang="en-US"/>
              <a:t>Stress on components</a:t>
            </a:r>
          </a:p>
          <a:p>
            <a:r>
              <a:rPr lang="en-GB" altLang="en-US"/>
              <a:t>Hypervisor security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Security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51421492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 infrastructure provided as a service</a:t>
            </a:r>
          </a:p>
          <a:p>
            <a:r>
              <a:rPr lang="en-GB" dirty="0"/>
              <a:t>Key characteristics of cloud services (as opposed to hosted service)</a:t>
            </a:r>
          </a:p>
          <a:p>
            <a:pPr lvl="1"/>
            <a:r>
              <a:rPr lang="en-GB" dirty="0"/>
              <a:t>Rapid elasticity</a:t>
            </a:r>
          </a:p>
          <a:p>
            <a:pPr lvl="1"/>
            <a:r>
              <a:rPr lang="en-GB" dirty="0"/>
              <a:t>On-demand and pay-per-use</a:t>
            </a:r>
          </a:p>
          <a:p>
            <a:pPr lvl="1"/>
            <a:r>
              <a:rPr lang="en-GB" dirty="0"/>
              <a:t>Measured service</a:t>
            </a:r>
          </a:p>
          <a:p>
            <a:pPr lvl="1"/>
            <a:r>
              <a:rPr lang="en-GB" dirty="0"/>
              <a:t>Resource pooling and virtualization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Cloud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7286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Public (or multi-tenant)</a:t>
            </a:r>
          </a:p>
          <a:p>
            <a:r>
              <a:rPr lang="en-GB" dirty="0"/>
              <a:t>Hosted Private </a:t>
            </a:r>
          </a:p>
          <a:p>
            <a:r>
              <a:rPr lang="en-GB" dirty="0"/>
              <a:t>Private </a:t>
            </a:r>
          </a:p>
          <a:p>
            <a:pPr lvl="1"/>
            <a:r>
              <a:rPr lang="en-US" dirty="0"/>
              <a:t>Offsite versus onsite</a:t>
            </a:r>
          </a:p>
          <a:p>
            <a:r>
              <a:rPr lang="en-US" dirty="0"/>
              <a:t>Community</a:t>
            </a:r>
          </a:p>
          <a:p>
            <a:r>
              <a:rPr lang="en-US" dirty="0"/>
              <a:t>Hybrid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Deployment Types</a:t>
            </a:r>
          </a:p>
        </p:txBody>
      </p:sp>
    </p:spTree>
    <p:extLst>
      <p:ext uri="{BB962C8B-B14F-4D97-AF65-F5344CB8AC3E}">
        <p14:creationId xmlns:p14="http://schemas.microsoft.com/office/powerpoint/2010/main" val="79382542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* as a Service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Infrastructure as a Service</a:t>
            </a:r>
          </a:p>
          <a:p>
            <a:r>
              <a:rPr lang="en-GB" dirty="0"/>
              <a:t>Software as a Service</a:t>
            </a:r>
          </a:p>
          <a:p>
            <a:r>
              <a:rPr lang="en-GB" dirty="0"/>
              <a:t>Platform as a Service</a:t>
            </a:r>
          </a:p>
          <a:p>
            <a:endParaRPr lang="en-US" dirty="0"/>
          </a:p>
        </p:txBody>
      </p:sp>
      <p:pic>
        <p:nvPicPr>
          <p:cNvPr id="9" name="Content Placeholder 8" descr="Amazon EC2 products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2038" y="1308694"/>
            <a:ext cx="4525962" cy="45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115850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Authentication Server</a:t>
            </a:r>
          </a:p>
          <a:p>
            <a:pPr lvl="1"/>
            <a:r>
              <a:rPr lang="en-US" dirty="0"/>
              <a:t>Simple workgroup / homegroup access control</a:t>
            </a:r>
          </a:p>
          <a:p>
            <a:pPr lvl="1"/>
            <a:r>
              <a:rPr lang="en-US" dirty="0"/>
              <a:t>Enterprise Active Directory authentication and authorization</a:t>
            </a:r>
          </a:p>
          <a:p>
            <a:pPr lvl="1"/>
            <a:r>
              <a:rPr lang="en-GB" dirty="0"/>
              <a:t>Authentication, Authorization, and Accounting (AAA)</a:t>
            </a:r>
          </a:p>
          <a:p>
            <a:pPr lvl="1"/>
            <a:r>
              <a:rPr lang="en-GB" dirty="0"/>
              <a:t>RADIUS (Remote Authentication Dial-in User Service)</a:t>
            </a:r>
          </a:p>
          <a:p>
            <a:r>
              <a:rPr lang="en-US" dirty="0"/>
              <a:t>DHCP and DNS Servers</a:t>
            </a:r>
          </a:p>
          <a:p>
            <a:pPr lvl="1"/>
            <a:r>
              <a:rPr lang="en-US" dirty="0"/>
              <a:t>Dynamic Host Configuration Protocol (DHCP) assigns IP address information to host automatically when they connect to the network</a:t>
            </a:r>
            <a:endParaRPr lang="en-GB" dirty="0"/>
          </a:p>
          <a:p>
            <a:pPr lvl="1"/>
            <a:r>
              <a:rPr lang="en-GB" dirty="0"/>
              <a:t>Domain Name System (DNS) servers allow users to access resources using host names and Fully Qualified Domain Names (FQDN) by resolving those names to IP addresses</a:t>
            </a:r>
          </a:p>
          <a:p>
            <a:r>
              <a:rPr lang="en-US" dirty="0"/>
              <a:t>File / Print Server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Networked Host Services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395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 Server</a:t>
            </a:r>
          </a:p>
          <a:p>
            <a:pPr lvl="1"/>
            <a:r>
              <a:rPr lang="en-GB" dirty="0"/>
              <a:t>HyperText Transfer Protocol (HTTP) / HTTPS</a:t>
            </a:r>
          </a:p>
          <a:p>
            <a:pPr lvl="1"/>
            <a:r>
              <a:rPr lang="en-GB" dirty="0"/>
              <a:t>HyperText </a:t>
            </a:r>
            <a:r>
              <a:rPr lang="en-GB" dirty="0" err="1"/>
              <a:t>Markup</a:t>
            </a:r>
            <a:r>
              <a:rPr lang="en-GB" dirty="0"/>
              <a:t> Language (HTML)</a:t>
            </a:r>
          </a:p>
          <a:p>
            <a:pPr lvl="1"/>
            <a:r>
              <a:rPr lang="en-GB" dirty="0"/>
              <a:t>Web Services</a:t>
            </a:r>
          </a:p>
          <a:p>
            <a:r>
              <a:rPr lang="en-US" dirty="0"/>
              <a:t>Mail Server</a:t>
            </a:r>
          </a:p>
          <a:p>
            <a:pPr lvl="1"/>
            <a:r>
              <a:rPr lang="en-GB" dirty="0"/>
              <a:t>Microsoft Exchange's MAPI protocol) / Simple Mail Transfer Protocol (SMTP) / Post Office Protocol (POP3) / Internet Message Access Protocol (IMAP)</a:t>
            </a:r>
          </a:p>
          <a:p>
            <a:pPr lvl="1"/>
            <a:r>
              <a:rPr lang="en-GB" dirty="0"/>
              <a:t>Voice over IP, videoconferencing, messaging, social media</a:t>
            </a:r>
          </a:p>
          <a:p>
            <a:r>
              <a:rPr lang="en-US" dirty="0"/>
              <a:t>Internet Security Appliance</a:t>
            </a:r>
          </a:p>
          <a:p>
            <a:pPr lvl="1"/>
            <a:r>
              <a:rPr lang="en-GB" dirty="0"/>
              <a:t>Intrusion Detection Systems (IDS) </a:t>
            </a:r>
          </a:p>
          <a:p>
            <a:pPr lvl="1"/>
            <a:r>
              <a:rPr lang="en-GB" dirty="0"/>
              <a:t>Intrusion Prevention Systems (IPS)</a:t>
            </a:r>
          </a:p>
          <a:p>
            <a:pPr lvl="1"/>
            <a:r>
              <a:rPr lang="en-GB" dirty="0"/>
              <a:t>Unified Threat Management (UTM)</a:t>
            </a:r>
          </a:p>
          <a:p>
            <a:r>
              <a:rPr lang="en-US" dirty="0"/>
              <a:t>Proxy Server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Networked Host Services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021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CPU Socket</a:t>
            </a:r>
            <a:endParaRPr lang="en-US" dirty="0"/>
          </a:p>
        </p:txBody>
      </p:sp>
      <p:pic>
        <p:nvPicPr>
          <p:cNvPr id="6" name="Content Placeholder 5" descr="C:\Users\James\Documents\!graphics\gigabyte motherboard am3 sized chipset labels 890GPA-UD3H(Rev2.0)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5528" y="1952644"/>
            <a:ext cx="4975167" cy="4152207"/>
          </a:xfrm>
        </p:spPr>
      </p:pic>
    </p:spTree>
    <p:extLst>
      <p:ext uri="{BB962C8B-B14F-4D97-AF65-F5344CB8AC3E}">
        <p14:creationId xmlns:p14="http://schemas.microsoft.com/office/powerpoint/2010/main" val="100786221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system</a:t>
            </a:r>
          </a:p>
          <a:p>
            <a:pPr lvl="1"/>
            <a:r>
              <a:rPr lang="en-US" dirty="0"/>
              <a:t>Microprocessor with dedicated function</a:t>
            </a:r>
          </a:p>
          <a:p>
            <a:pPr lvl="1"/>
            <a:r>
              <a:rPr lang="en-US" dirty="0"/>
              <a:t>Operate in closed network</a:t>
            </a:r>
          </a:p>
          <a:p>
            <a:pPr lvl="1"/>
            <a:r>
              <a:rPr lang="en-US" dirty="0"/>
              <a:t>Connection with PC data networks require careful security configuration</a:t>
            </a:r>
          </a:p>
          <a:p>
            <a:r>
              <a:rPr lang="en-US" dirty="0"/>
              <a:t>Legacy system</a:t>
            </a:r>
          </a:p>
          <a:p>
            <a:pPr lvl="1"/>
            <a:r>
              <a:rPr lang="en-US" dirty="0"/>
              <a:t>Hardware or software no longer supported by vendor</a:t>
            </a:r>
          </a:p>
          <a:p>
            <a:pPr lvl="1"/>
            <a:r>
              <a:rPr lang="en-US"/>
              <a:t>Security risks</a:t>
            </a:r>
            <a:endParaRPr lang="en-US" dirty="0"/>
          </a:p>
          <a:p>
            <a:r>
              <a:rPr lang="en-US" dirty="0"/>
              <a:t>Maintenance and troubleshooting issues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Legacy / Embedded Systems</a:t>
            </a:r>
          </a:p>
        </p:txBody>
      </p:sp>
    </p:spTree>
    <p:extLst>
      <p:ext uri="{BB962C8B-B14F-4D97-AF65-F5344CB8AC3E}">
        <p14:creationId xmlns:p14="http://schemas.microsoft.com/office/powerpoint/2010/main" val="349417000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account controls access to computer</a:t>
            </a:r>
          </a:p>
          <a:p>
            <a:pPr lvl="1"/>
            <a:r>
              <a:rPr lang="en-US" dirty="0"/>
              <a:t>User can be required to authenticate with credentials (such as user name and password)</a:t>
            </a:r>
          </a:p>
          <a:p>
            <a:pPr lvl="1"/>
            <a:r>
              <a:rPr lang="en-US" dirty="0"/>
              <a:t>Account can be assigned privileges to access files and system configuration settings</a:t>
            </a:r>
          </a:p>
          <a:p>
            <a:pPr lvl="1"/>
            <a:r>
              <a:rPr lang="en-US" dirty="0"/>
              <a:t>Each account associated with a profile containing per-user settings and user </a:t>
            </a:r>
            <a:r>
              <a:rPr lang="en-US"/>
              <a:t>data folders and files</a:t>
            </a:r>
            <a:endParaRPr lang="en-US" dirty="0"/>
          </a:p>
          <a:p>
            <a:r>
              <a:rPr lang="en-US" dirty="0"/>
              <a:t>Local and domain user accounts</a:t>
            </a:r>
          </a:p>
          <a:p>
            <a:pPr lvl="1"/>
            <a:r>
              <a:rPr lang="en-US" dirty="0"/>
              <a:t>Security Accounts Manager (SAM)</a:t>
            </a:r>
          </a:p>
          <a:p>
            <a:pPr lvl="1"/>
            <a:r>
              <a:rPr lang="en-US" dirty="0"/>
              <a:t>Active Directory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Accounts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5287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Local Accounts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Administrator</a:t>
            </a:r>
          </a:p>
          <a:p>
            <a:pPr lvl="1"/>
            <a:r>
              <a:rPr lang="en-US" dirty="0"/>
              <a:t>Default member of the administrators group</a:t>
            </a:r>
          </a:p>
          <a:p>
            <a:pPr lvl="1"/>
            <a:r>
              <a:rPr lang="en-US" dirty="0"/>
              <a:t>“Administrator” name not used</a:t>
            </a:r>
          </a:p>
          <a:p>
            <a:pPr lvl="1"/>
            <a:r>
              <a:rPr lang="en-US" dirty="0"/>
              <a:t>Administrative user is configured during setup</a:t>
            </a:r>
          </a:p>
          <a:p>
            <a:r>
              <a:rPr lang="en-US" dirty="0"/>
              <a:t>Guest</a:t>
            </a:r>
          </a:p>
          <a:p>
            <a:pPr lvl="1"/>
            <a:r>
              <a:rPr lang="en-US" dirty="0"/>
              <a:t>Limited rights</a:t>
            </a:r>
          </a:p>
          <a:p>
            <a:pPr lvl="1"/>
            <a:r>
              <a:rPr lang="en-US" dirty="0"/>
              <a:t>Usually disabled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6" descr="Creating a user account during Windows 7 Setup - this account becomes the default local administrator account"/>
          <p:cNvPicPr>
            <a:picLocks noGrp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230115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Simplify allocation of privileges</a:t>
            </a:r>
          </a:p>
          <a:p>
            <a:r>
              <a:rPr lang="en-US" dirty="0"/>
              <a:t>Built-in local groups for home editions</a:t>
            </a:r>
          </a:p>
          <a:p>
            <a:pPr lvl="1"/>
            <a:r>
              <a:rPr lang="en-GB" dirty="0"/>
              <a:t>Limited / standard user</a:t>
            </a:r>
          </a:p>
          <a:p>
            <a:pPr lvl="1"/>
            <a:r>
              <a:rPr lang="en-GB" dirty="0"/>
              <a:t>Computer administrator</a:t>
            </a:r>
          </a:p>
          <a:p>
            <a:r>
              <a:rPr lang="en-US" dirty="0"/>
              <a:t>Built-in local groups for professional editions</a:t>
            </a:r>
          </a:p>
          <a:p>
            <a:pPr lvl="1"/>
            <a:r>
              <a:rPr lang="en-US" dirty="0"/>
              <a:t>Administrators</a:t>
            </a:r>
            <a:endParaRPr lang="en-GB" dirty="0"/>
          </a:p>
          <a:p>
            <a:pPr lvl="1"/>
            <a:r>
              <a:rPr lang="en-GB" dirty="0"/>
              <a:t>Users</a:t>
            </a:r>
          </a:p>
          <a:p>
            <a:pPr lvl="1"/>
            <a:r>
              <a:rPr lang="en-GB" dirty="0"/>
              <a:t>Guests</a:t>
            </a:r>
          </a:p>
          <a:p>
            <a:pPr lvl="1"/>
            <a:r>
              <a:rPr lang="en-US" dirty="0"/>
              <a:t>Power Users</a:t>
            </a:r>
          </a:p>
          <a:p>
            <a:r>
              <a:rPr lang="en-US" dirty="0"/>
              <a:t>System groups</a:t>
            </a:r>
            <a:endParaRPr lang="en-GB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Accounts</a:t>
            </a:r>
          </a:p>
        </p:txBody>
      </p:sp>
    </p:spTree>
    <p:extLst>
      <p:ext uri="{BB962C8B-B14F-4D97-AF65-F5344CB8AC3E}">
        <p14:creationId xmlns:p14="http://schemas.microsoft.com/office/powerpoint/2010/main" val="391442349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User Accounts applet in Windows 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33675" y="1703388"/>
            <a:ext cx="6724650" cy="37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Accounts Applet</a:t>
            </a:r>
          </a:p>
        </p:txBody>
      </p:sp>
    </p:spTree>
    <p:extLst>
      <p:ext uri="{BB962C8B-B14F-4D97-AF65-F5344CB8AC3E}">
        <p14:creationId xmlns:p14="http://schemas.microsoft.com/office/powerpoint/2010/main" val="52081910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reating an account via PC Settings in Windows 8 - choose between a Microsoft account and a local account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802" y="1269505"/>
            <a:ext cx="6027198" cy="5030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Accounts</a:t>
            </a:r>
          </a:p>
        </p:txBody>
      </p:sp>
    </p:spTree>
    <p:extLst>
      <p:ext uri="{BB962C8B-B14F-4D97-AF65-F5344CB8AC3E}">
        <p14:creationId xmlns:p14="http://schemas.microsoft.com/office/powerpoint/2010/main" val="77371972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Users and Groups</a:t>
            </a:r>
          </a:p>
        </p:txBody>
      </p:sp>
      <p:pic>
        <p:nvPicPr>
          <p:cNvPr id="6" name="Content Placeholder 5" descr="Local Users and Groups management consol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42653" y="1450680"/>
            <a:ext cx="7306695" cy="4229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49067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User Accounts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403" y="1322773"/>
            <a:ext cx="4079159" cy="511295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1800" dirty="0"/>
              <a:t>User name</a:t>
            </a:r>
          </a:p>
          <a:p>
            <a:r>
              <a:rPr lang="en-US" altLang="en-US" sz="1800" dirty="0"/>
              <a:t>Full name</a:t>
            </a:r>
          </a:p>
          <a:p>
            <a:r>
              <a:rPr lang="en-US" altLang="en-US" sz="1800" dirty="0"/>
              <a:t>Description</a:t>
            </a:r>
          </a:p>
          <a:p>
            <a:r>
              <a:rPr lang="en-US" altLang="en-US" sz="1800" dirty="0"/>
              <a:t>Password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User must change password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Cannot change password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Never expires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Disabled</a:t>
            </a:r>
          </a:p>
          <a:p>
            <a:r>
              <a:rPr lang="en-US" altLang="en-US" sz="1800" dirty="0"/>
              <a:t>Operations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Rename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Set password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Disable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Delete</a:t>
            </a:r>
          </a:p>
        </p:txBody>
      </p:sp>
    </p:spTree>
    <p:extLst>
      <p:ext uri="{BB962C8B-B14F-4D97-AF65-F5344CB8AC3E}">
        <p14:creationId xmlns:p14="http://schemas.microsoft.com/office/powerpoint/2010/main" val="1970685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Chipset and Memory Architecture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67188" y="2231913"/>
            <a:ext cx="4523624" cy="40419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44" y="2173443"/>
            <a:ext cx="4525962" cy="36939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843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2719" y="1653729"/>
            <a:ext cx="9144000" cy="3303872"/>
          </a:xfrm>
        </p:spPr>
        <p:txBody>
          <a:bodyPr>
            <a:normAutofit/>
          </a:bodyPr>
          <a:lstStyle/>
          <a:p>
            <a:r>
              <a:rPr lang="en-US" dirty="0"/>
              <a:t>Random Access Memory (RAM)</a:t>
            </a:r>
          </a:p>
          <a:p>
            <a:pPr lvl="1"/>
            <a:r>
              <a:rPr lang="en-US" dirty="0"/>
              <a:t>System RAM slots</a:t>
            </a:r>
          </a:p>
          <a:p>
            <a:pPr lvl="1"/>
            <a:r>
              <a:rPr lang="en-US" dirty="0"/>
              <a:t>Dual Inline Memory Module (DIMM)</a:t>
            </a:r>
          </a:p>
          <a:p>
            <a:r>
              <a:rPr lang="en-US" dirty="0"/>
              <a:t>Flash memory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RAM Slots</a:t>
            </a:r>
          </a:p>
        </p:txBody>
      </p:sp>
      <p:pic>
        <p:nvPicPr>
          <p:cNvPr id="7" name="Content Placeholder 6" descr="DIMM system memory slots on a GIGA-BYTE motherboard (Image © 2015 GIGA-BYTE Technology Co., Ltd. gigabyte.com)"/>
          <p:cNvPicPr>
            <a:picLocks noGrp="1"/>
          </p:cNvPicPr>
          <p:nvPr>
            <p:ph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758" y="3124320"/>
            <a:ext cx="4986528" cy="2322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434612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Firmware and Battery</a:t>
            </a:r>
          </a:p>
        </p:txBody>
      </p:sp>
      <p:pic>
        <p:nvPicPr>
          <p:cNvPr id="7" name="Content Placeholder 6" descr="RTC coin cell battery (non-rechargeable CR2032 lithium battery) on a GIGABYTE motherboard (Image © 2015 GIGA-BYTE Technology Co., Ltd. gigabyte.com)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0257" y="2688533"/>
            <a:ext cx="1633451" cy="17539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8119" y="1399317"/>
            <a:ext cx="5133475" cy="4855076"/>
          </a:xfrm>
        </p:spPr>
        <p:txBody>
          <a:bodyPr>
            <a:normAutofit/>
          </a:bodyPr>
          <a:lstStyle/>
          <a:p>
            <a:r>
              <a:rPr lang="en-GB" dirty="0"/>
              <a:t>BIOS (Basic Input / Output System)</a:t>
            </a:r>
          </a:p>
          <a:p>
            <a:r>
              <a:rPr lang="en-US" dirty="0"/>
              <a:t>Power-on Self-Test (POST)</a:t>
            </a:r>
            <a:endParaRPr lang="en-GB" dirty="0"/>
          </a:p>
          <a:p>
            <a:r>
              <a:rPr lang="en-US" dirty="0"/>
              <a:t>Real Time Clock (RTC)</a:t>
            </a:r>
            <a:endParaRPr lang="en-GB" dirty="0"/>
          </a:p>
          <a:p>
            <a:r>
              <a:rPr lang="en-GB" dirty="0"/>
              <a:t>Setup menus</a:t>
            </a:r>
          </a:p>
          <a:p>
            <a:r>
              <a:rPr lang="en-GB" dirty="0"/>
              <a:t>Unified Extensible Firmware Interface (UEFI)</a:t>
            </a:r>
          </a:p>
          <a:p>
            <a:r>
              <a:rPr lang="en-GB" dirty="0"/>
              <a:t>Complementary Metal-Oxide Semiconductor (CMOS)</a:t>
            </a:r>
          </a:p>
          <a:p>
            <a:r>
              <a:rPr lang="en-GB" dirty="0"/>
              <a:t>NVRAM (Non-volatile)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25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 Slots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Plug-in cards installed in slots on motherboard</a:t>
            </a:r>
          </a:p>
          <a:p>
            <a:r>
              <a:rPr lang="en-US" dirty="0"/>
              <a:t>Add functionality / ports</a:t>
            </a:r>
          </a:p>
          <a:p>
            <a:r>
              <a:rPr lang="en-US" dirty="0"/>
              <a:t>Legacy expansion bus standards</a:t>
            </a:r>
          </a:p>
          <a:p>
            <a:pPr lvl="1"/>
            <a:r>
              <a:rPr lang="en-GB" dirty="0"/>
              <a:t>Industry Standard Architecture (ISA)</a:t>
            </a:r>
          </a:p>
          <a:p>
            <a:pPr lvl="1"/>
            <a:r>
              <a:rPr lang="en-GB" dirty="0"/>
              <a:t>Pre Plug-and-Play</a:t>
            </a:r>
          </a:p>
          <a:p>
            <a:r>
              <a:rPr lang="en-GB" dirty="0"/>
              <a:t>Modern </a:t>
            </a:r>
            <a:r>
              <a:rPr lang="en-US" dirty="0"/>
              <a:t>expansion bus standards</a:t>
            </a:r>
          </a:p>
          <a:p>
            <a:pPr lvl="1"/>
            <a:r>
              <a:rPr lang="en-GB" dirty="0"/>
              <a:t>Peripheral Component Interconnect (PCI)</a:t>
            </a:r>
          </a:p>
          <a:p>
            <a:pPr lvl="1"/>
            <a:r>
              <a:rPr lang="en-GB" dirty="0"/>
              <a:t>PCI-X</a:t>
            </a:r>
          </a:p>
          <a:p>
            <a:pPr lvl="1"/>
            <a:r>
              <a:rPr lang="en-GB" dirty="0"/>
              <a:t>PCI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39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Bus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Bus width and clock speed</a:t>
            </a:r>
          </a:p>
          <a:p>
            <a:pPr lvl="1"/>
            <a:r>
              <a:rPr lang="en-US" dirty="0"/>
              <a:t>Shared bandwidth</a:t>
            </a:r>
          </a:p>
          <a:p>
            <a:pPr lvl="1"/>
            <a:r>
              <a:rPr lang="en-GB" dirty="0"/>
              <a:t>32-bit</a:t>
            </a:r>
          </a:p>
          <a:p>
            <a:pPr lvl="1"/>
            <a:r>
              <a:rPr lang="en-GB" dirty="0"/>
              <a:t>Usually 33.3 MHz</a:t>
            </a:r>
          </a:p>
          <a:p>
            <a:r>
              <a:rPr lang="en-US" dirty="0"/>
              <a:t>Adapter card and slot form factors</a:t>
            </a:r>
          </a:p>
          <a:p>
            <a:pPr lvl="1"/>
            <a:r>
              <a:rPr lang="en-US" dirty="0"/>
              <a:t>3.3V vs 5V signaling</a:t>
            </a:r>
          </a:p>
          <a:p>
            <a:pPr lvl="1"/>
            <a:r>
              <a:rPr lang="en-GB" dirty="0"/>
              <a:t>Keyed connectors</a:t>
            </a:r>
          </a:p>
          <a:p>
            <a:r>
              <a:rPr lang="en-US"/>
              <a:t>PCI-X</a:t>
            </a:r>
            <a:endParaRPr lang="en-US" dirty="0"/>
          </a:p>
          <a:p>
            <a:pPr lvl="1"/>
            <a:r>
              <a:rPr lang="en-US" dirty="0"/>
              <a:t>64-bit and higher clock speeds</a:t>
            </a:r>
          </a:p>
          <a:p>
            <a:pPr lvl="1"/>
            <a:r>
              <a:rPr lang="en-US" dirty="0"/>
              <a:t>Usually only deployed on servers</a:t>
            </a:r>
          </a:p>
          <a:p>
            <a:pPr lvl="1"/>
            <a:r>
              <a:rPr lang="en-US" b="1" u="sng" dirty="0"/>
              <a:t>NOT</a:t>
            </a:r>
            <a:r>
              <a:rPr lang="en-US" dirty="0"/>
              <a:t> the same as PCI Express</a:t>
            </a:r>
            <a:endParaRPr lang="en-GB" dirty="0"/>
          </a:p>
          <a:p>
            <a:endParaRPr lang="en-US" dirty="0"/>
          </a:p>
        </p:txBody>
      </p:sp>
      <p:pic>
        <p:nvPicPr>
          <p:cNvPr id="10" name="Content Placeholder 9" descr="PCI adapter and slot form factors"/>
          <p:cNvPicPr>
            <a:picLocks noGrp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3919" y="2363087"/>
            <a:ext cx="3822200" cy="2404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629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Express (PCIe)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2430" y="1690690"/>
            <a:ext cx="6035040" cy="5486400"/>
          </a:xfrm>
        </p:spPr>
        <p:txBody>
          <a:bodyPr>
            <a:normAutofit/>
          </a:bodyPr>
          <a:lstStyle/>
          <a:p>
            <a:r>
              <a:rPr lang="en-US" dirty="0"/>
              <a:t>Serial, point-to-point bus</a:t>
            </a:r>
          </a:p>
          <a:p>
            <a:r>
              <a:rPr lang="en-US" dirty="0"/>
              <a:t>Links and lanes</a:t>
            </a:r>
          </a:p>
          <a:p>
            <a:pPr lvl="1"/>
            <a:r>
              <a:rPr lang="en-US" dirty="0"/>
              <a:t>250 MBps bi-directional</a:t>
            </a:r>
          </a:p>
          <a:p>
            <a:pPr lvl="1"/>
            <a:r>
              <a:rPr lang="en-US" dirty="0"/>
              <a:t>x1, x4, x8, x16 (4 GBps)</a:t>
            </a:r>
          </a:p>
          <a:p>
            <a:pPr lvl="1"/>
            <a:r>
              <a:rPr lang="en-US" dirty="0"/>
              <a:t>Adapters are up-pluggable but not down-pluggable</a:t>
            </a:r>
          </a:p>
          <a:p>
            <a:pPr lvl="1"/>
            <a:r>
              <a:rPr lang="en-US" dirty="0"/>
              <a:t>Power (75W + 75W)</a:t>
            </a:r>
          </a:p>
          <a:p>
            <a:r>
              <a:rPr lang="en-US" dirty="0"/>
              <a:t>Versions</a:t>
            </a:r>
          </a:p>
          <a:p>
            <a:pPr lvl="1"/>
            <a:r>
              <a:rPr lang="en-US" dirty="0"/>
              <a:t>v2 500 MBps per lane</a:t>
            </a:r>
          </a:p>
          <a:p>
            <a:pPr lvl="1"/>
            <a:r>
              <a:rPr lang="en-US" dirty="0"/>
              <a:t>v2.1 power 150W + 150W</a:t>
            </a:r>
          </a:p>
          <a:p>
            <a:pPr lvl="1"/>
            <a:r>
              <a:rPr lang="en-US" dirty="0"/>
              <a:t>v3 1 GBps per lane</a:t>
            </a:r>
          </a:p>
          <a:p>
            <a:r>
              <a:rPr lang="en-US" dirty="0"/>
              <a:t>Mini PCI / PCIe</a:t>
            </a:r>
          </a:p>
        </p:txBody>
      </p:sp>
      <p:pic>
        <p:nvPicPr>
          <p:cNvPr id="8" name="Content Placeholder 7" descr="PCI (1), x1 PCIe (2), x8 PCIe (3), and x16 PCIe (4) slots on a GIGA-BYTE motherboard (Image © 2015 GIGA-BYTE Technology Co., Ltd. gigabyte.com)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419" y="1654726"/>
            <a:ext cx="2797233" cy="22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HP PCIe video (x16 slot) and LAN (x1 slot) cards (© Hewlett-Packard Development Company)"/>
          <p:cNvPicPr>
            <a:picLocks noGrp="1"/>
          </p:cNvPicPr>
          <p:nvPr>
            <p:ph sz="quarter" idx="13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3173" y="4079875"/>
            <a:ext cx="4529328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634642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BC46-D6CF-4997-89B4-75F7D4F3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E4A46-2ADE-4F59-9D5A-BB0AE7265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Input devices</a:t>
            </a:r>
          </a:p>
          <a:p>
            <a:r>
              <a:rPr lang="en-GB" dirty="0"/>
              <a:t>Keyboard – Mechanical, Membrane, Optical/Mechanical</a:t>
            </a:r>
          </a:p>
          <a:p>
            <a:r>
              <a:rPr lang="en-GB" dirty="0"/>
              <a:t>Mouse – Optical and Mechanical</a:t>
            </a:r>
          </a:p>
          <a:p>
            <a:r>
              <a:rPr lang="en-GB" dirty="0"/>
              <a:t>Touchscreens – Capacitive and Resistive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B5F89-693D-4090-A70C-8EE2ACCA5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595" y="4385106"/>
            <a:ext cx="3250810" cy="195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91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Converting from Denary to Binary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894471"/>
              </p:ext>
            </p:extLst>
          </p:nvPr>
        </p:nvGraphicFramePr>
        <p:xfrm>
          <a:off x="1726556" y="5408553"/>
          <a:ext cx="8762951" cy="1077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6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3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6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3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95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3873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74161" y="1754735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Convert 354 from denary to binary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7843" y="2139787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Start at left and ask "Can 512 be taken away from 354?"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7843" y="2941713"/>
            <a:ext cx="472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Now ask "Can 256 be taken away from 354?"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5209" y="4152052"/>
            <a:ext cx="459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Now ask "Can 128 be taken away from 98?"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723" y="2519142"/>
            <a:ext cx="334578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No, place 0 in the first column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9868" y="3318417"/>
            <a:ext cx="512653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Yes, once. So now place 1 in the second column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9868" y="3796783"/>
            <a:ext cx="164179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354 – 256 = 98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9868" y="4528756"/>
            <a:ext cx="342273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No, place 0 in the third column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7843" y="4929450"/>
            <a:ext cx="453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Continue this process until you reach zero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1729" y="599662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9656" y="599938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5811" y="601727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3177" y="602284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50543" y="602840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57909" y="60339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12017" y="601727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50283" y="60339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14902" y="60339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84432" y="60339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266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80D3-3610-4116-A546-51D68373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D7F0-D6EC-4E6E-AB81-59C8B755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Processing </a:t>
            </a:r>
          </a:p>
          <a:p>
            <a:r>
              <a:rPr lang="en-GB" dirty="0"/>
              <a:t>The most common processing device is a CPU</a:t>
            </a:r>
          </a:p>
          <a:p>
            <a:r>
              <a:rPr lang="en-GB" dirty="0"/>
              <a:t>A CPU will take information form an input device and process the input</a:t>
            </a:r>
          </a:p>
          <a:p>
            <a:r>
              <a:rPr lang="en-GB" dirty="0"/>
              <a:t>An example would be if you pressed W on a keyboard the CPU would process the input and depending on what software we are running will determine the action. If it was in a game it would be to maybe move a character forward. If it was in a Word processer application it would be to display the letter W on the screen.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262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6917-E509-4706-B2DC-58C6892B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F469D-AEA7-4C08-AE1B-D743E4C0C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5C406-C608-4498-BF96-DFBCEF28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85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22213-3F62-4E0D-94C6-55DB0F35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Storage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0C271-C5D5-417A-A78B-877FD67C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HDD-Non Volatile</a:t>
            </a:r>
          </a:p>
          <a:p>
            <a:r>
              <a:rPr lang="en-GB" dirty="0"/>
              <a:t>SSD</a:t>
            </a:r>
          </a:p>
          <a:p>
            <a:r>
              <a:rPr lang="en-GB" dirty="0"/>
              <a:t>RAM-Volatile</a:t>
            </a:r>
          </a:p>
          <a:p>
            <a:r>
              <a:rPr lang="en-GB" dirty="0"/>
              <a:t>SD</a:t>
            </a:r>
          </a:p>
          <a:p>
            <a:r>
              <a:rPr lang="en-GB" dirty="0"/>
              <a:t>CDs</a:t>
            </a:r>
          </a:p>
          <a:p>
            <a:r>
              <a:rPr lang="en-GB" dirty="0"/>
              <a:t>DVDs</a:t>
            </a:r>
          </a:p>
          <a:p>
            <a:r>
              <a:rPr lang="en-GB" dirty="0"/>
              <a:t>BDs</a:t>
            </a:r>
          </a:p>
          <a:p>
            <a:r>
              <a:rPr lang="en-GB" dirty="0"/>
              <a:t>DVD ROM compared to DVD-RW</a:t>
            </a:r>
          </a:p>
        </p:txBody>
      </p:sp>
    </p:spTree>
    <p:extLst>
      <p:ext uri="{BB962C8B-B14F-4D97-AF65-F5344CB8AC3E}">
        <p14:creationId xmlns:p14="http://schemas.microsoft.com/office/powerpoint/2010/main" val="171993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58D7-0388-4C5A-A034-D8F84AB6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7AAF0-344A-463B-81E8-5AAB1E900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 output device is classed as any device that outputs a medium from the computer. Such as Audio or visual.</a:t>
            </a:r>
          </a:p>
          <a:p>
            <a:r>
              <a:rPr lang="en-GB" dirty="0"/>
              <a:t>Monitors are the most common output device</a:t>
            </a:r>
          </a:p>
          <a:p>
            <a:r>
              <a:rPr lang="en-GB" dirty="0"/>
              <a:t>Printers are an output device.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97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2836-FDF3-4029-80AB-103DEE07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External components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CF6E9E-528C-4F2A-931A-8C6B24E4B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3" y="3326471"/>
            <a:ext cx="6992326" cy="19338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3CBB-C14F-46C2-9DD9-B0CE9E4972DE}"/>
              </a:ext>
            </a:extLst>
          </p:cNvPr>
          <p:cNvSpPr txBox="1"/>
          <p:nvPr/>
        </p:nvSpPr>
        <p:spPr>
          <a:xfrm>
            <a:off x="0" y="217502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Identify the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3B298-EFF0-452E-B1E7-586B93289186}"/>
              </a:ext>
            </a:extLst>
          </p:cNvPr>
          <p:cNvSpPr txBox="1"/>
          <p:nvPr/>
        </p:nvSpPr>
        <p:spPr>
          <a:xfrm>
            <a:off x="312822" y="4313640"/>
            <a:ext cx="170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PS2 (Mini Dim)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A88CC4-6796-4B47-AD27-AE5A1D5B371E}"/>
              </a:ext>
            </a:extLst>
          </p:cNvPr>
          <p:cNvCxnSpPr>
            <a:stCxn id="7" idx="3"/>
          </p:cNvCxnSpPr>
          <p:nvPr/>
        </p:nvCxnSpPr>
        <p:spPr>
          <a:xfrm flipV="1">
            <a:off x="2017334" y="4281660"/>
            <a:ext cx="692459" cy="21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516B69-38A8-4F84-B0C5-7776E4E9560F}"/>
              </a:ext>
            </a:extLst>
          </p:cNvPr>
          <p:cNvCxnSpPr>
            <a:stCxn id="7" idx="3"/>
          </p:cNvCxnSpPr>
          <p:nvPr/>
        </p:nvCxnSpPr>
        <p:spPr>
          <a:xfrm>
            <a:off x="2017334" y="4498306"/>
            <a:ext cx="701336" cy="362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93AF97C-BBB3-45C6-8BA0-33427FA7AB89}"/>
              </a:ext>
            </a:extLst>
          </p:cNvPr>
          <p:cNvSpPr txBox="1"/>
          <p:nvPr/>
        </p:nvSpPr>
        <p:spPr>
          <a:xfrm>
            <a:off x="3817398" y="2760053"/>
            <a:ext cx="71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VGA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DFB795-FD2D-4DCA-8008-E609B7C16BD3}"/>
              </a:ext>
            </a:extLst>
          </p:cNvPr>
          <p:cNvCxnSpPr>
            <a:stCxn id="12" idx="2"/>
          </p:cNvCxnSpPr>
          <p:nvPr/>
        </p:nvCxnSpPr>
        <p:spPr>
          <a:xfrm>
            <a:off x="4172505" y="3129385"/>
            <a:ext cx="0" cy="974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7E2765-F3F3-44E0-9A48-C7A423479411}"/>
              </a:ext>
            </a:extLst>
          </p:cNvPr>
          <p:cNvSpPr txBox="1"/>
          <p:nvPr/>
        </p:nvSpPr>
        <p:spPr>
          <a:xfrm>
            <a:off x="3630967" y="6104772"/>
            <a:ext cx="54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DVI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64CFA1-93E8-46E5-827B-7A052A1F6737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901736" y="5430070"/>
            <a:ext cx="173113" cy="674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CCDADDE-13C5-4DB7-9155-7431604621BF}"/>
              </a:ext>
            </a:extLst>
          </p:cNvPr>
          <p:cNvSpPr txBox="1"/>
          <p:nvPr/>
        </p:nvSpPr>
        <p:spPr>
          <a:xfrm>
            <a:off x="5341977" y="2862922"/>
            <a:ext cx="76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HDMI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0C9F71-257B-451F-807B-569C9C453971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724368" y="3232254"/>
            <a:ext cx="164800" cy="695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5D31FCF-55ED-4D33-A83B-014AA6E562AD}"/>
              </a:ext>
            </a:extLst>
          </p:cNvPr>
          <p:cNvSpPr txBox="1"/>
          <p:nvPr/>
        </p:nvSpPr>
        <p:spPr>
          <a:xfrm>
            <a:off x="4265765" y="3436576"/>
            <a:ext cx="146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Display port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E73D8A-2BB4-4F7F-B00F-6172A23C8867}"/>
              </a:ext>
            </a:extLst>
          </p:cNvPr>
          <p:cNvCxnSpPr>
            <a:stCxn id="22" idx="2"/>
          </p:cNvCxnSpPr>
          <p:nvPr/>
        </p:nvCxnSpPr>
        <p:spPr>
          <a:xfrm>
            <a:off x="4999517" y="3805908"/>
            <a:ext cx="559157" cy="55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384DD31-C95B-4E51-BB85-8E324EA2C79D}"/>
              </a:ext>
            </a:extLst>
          </p:cNvPr>
          <p:cNvSpPr txBox="1"/>
          <p:nvPr/>
        </p:nvSpPr>
        <p:spPr>
          <a:xfrm>
            <a:off x="5172588" y="6104772"/>
            <a:ext cx="132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Serial port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F4D408-56C1-4B89-93DD-C28DFADF5415}"/>
              </a:ext>
            </a:extLst>
          </p:cNvPr>
          <p:cNvCxnSpPr>
            <a:stCxn id="25" idx="0"/>
          </p:cNvCxnSpPr>
          <p:nvPr/>
        </p:nvCxnSpPr>
        <p:spPr>
          <a:xfrm flipV="1">
            <a:off x="5836934" y="5430070"/>
            <a:ext cx="96042" cy="674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48362A8-CB54-4E3E-B2CB-4FDFCB4E2B57}"/>
              </a:ext>
            </a:extLst>
          </p:cNvPr>
          <p:cNvSpPr txBox="1"/>
          <p:nvPr/>
        </p:nvSpPr>
        <p:spPr>
          <a:xfrm>
            <a:off x="7003476" y="5735440"/>
            <a:ext cx="138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USB 2.0 and 3.0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8C09E5-4908-481D-AA0A-ADCB287FC000}"/>
              </a:ext>
            </a:extLst>
          </p:cNvPr>
          <p:cNvCxnSpPr>
            <a:stCxn id="28" idx="0"/>
          </p:cNvCxnSpPr>
          <p:nvPr/>
        </p:nvCxnSpPr>
        <p:spPr>
          <a:xfrm flipH="1" flipV="1">
            <a:off x="7332955" y="5430070"/>
            <a:ext cx="362106" cy="30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A5C34F-64ED-4D04-AE19-C4D2562EB9B7}"/>
              </a:ext>
            </a:extLst>
          </p:cNvPr>
          <p:cNvCxnSpPr>
            <a:stCxn id="28" idx="0"/>
          </p:cNvCxnSpPr>
          <p:nvPr/>
        </p:nvCxnSpPr>
        <p:spPr>
          <a:xfrm flipV="1">
            <a:off x="7695061" y="5430070"/>
            <a:ext cx="197188" cy="30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0E05AB6-D1E8-4FBC-861F-8679DE5C8D76}"/>
              </a:ext>
            </a:extLst>
          </p:cNvPr>
          <p:cNvSpPr txBox="1"/>
          <p:nvPr/>
        </p:nvSpPr>
        <p:spPr>
          <a:xfrm>
            <a:off x="6107906" y="2594097"/>
            <a:ext cx="1163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FireWire</a:t>
            </a:r>
          </a:p>
          <a:p>
            <a:r>
              <a:rPr lang="en-GB" dirty="0"/>
              <a:t>IEE1394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E4C426-1B7A-4EBC-B305-36B258A9892E}"/>
              </a:ext>
            </a:extLst>
          </p:cNvPr>
          <p:cNvCxnSpPr/>
          <p:nvPr/>
        </p:nvCxnSpPr>
        <p:spPr>
          <a:xfrm>
            <a:off x="6773324" y="3238715"/>
            <a:ext cx="62144" cy="721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38E215C-3CAB-4C51-9F43-A9575D2FD747}"/>
              </a:ext>
            </a:extLst>
          </p:cNvPr>
          <p:cNvSpPr txBox="1"/>
          <p:nvPr/>
        </p:nvSpPr>
        <p:spPr>
          <a:xfrm>
            <a:off x="7595254" y="3262055"/>
            <a:ext cx="109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Ethernet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8FA704A-10D6-4B9F-88F7-2B24D9879F4B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8066845" y="3631387"/>
            <a:ext cx="77075" cy="305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8C99C21-1DF6-4C6E-821F-F1A4D5828F5E}"/>
              </a:ext>
            </a:extLst>
          </p:cNvPr>
          <p:cNvSpPr txBox="1"/>
          <p:nvPr/>
        </p:nvSpPr>
        <p:spPr>
          <a:xfrm>
            <a:off x="7446888" y="2382369"/>
            <a:ext cx="91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S/PIDF</a:t>
            </a:r>
          </a:p>
          <a:p>
            <a:r>
              <a:rPr lang="en-GB" dirty="0"/>
              <a:t>Coax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0FE1BDC-A4B2-4267-801B-F76ABB2B1954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7199388" y="3028700"/>
            <a:ext cx="705304" cy="516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A658E64-2ED8-4009-B13B-9F839DC80C38}"/>
              </a:ext>
            </a:extLst>
          </p:cNvPr>
          <p:cNvSpPr txBox="1"/>
          <p:nvPr/>
        </p:nvSpPr>
        <p:spPr>
          <a:xfrm>
            <a:off x="9933548" y="5112678"/>
            <a:ext cx="95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S/PIDF</a:t>
            </a:r>
          </a:p>
          <a:p>
            <a:r>
              <a:rPr lang="en-GB" dirty="0"/>
              <a:t>Optical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4B7B791-8D29-4F33-AB7A-8019BF20A4BE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9538425" y="4893242"/>
            <a:ext cx="874778" cy="219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510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60011-0E48-45F2-A71D-40317F87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 a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E3CB-A4FB-42B4-8DED-246DBCE34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Case</a:t>
            </a:r>
          </a:p>
          <a:p>
            <a:r>
              <a:rPr lang="en-GB" dirty="0"/>
              <a:t>PSU</a:t>
            </a:r>
          </a:p>
          <a:p>
            <a:r>
              <a:rPr lang="en-GB" dirty="0"/>
              <a:t>CPU</a:t>
            </a:r>
          </a:p>
          <a:p>
            <a:r>
              <a:rPr lang="en-GB" dirty="0"/>
              <a:t>Motherboard</a:t>
            </a:r>
          </a:p>
          <a:p>
            <a:r>
              <a:rPr lang="en-GB" dirty="0"/>
              <a:t>Memory</a:t>
            </a:r>
          </a:p>
          <a:p>
            <a:r>
              <a:rPr lang="en-GB" dirty="0"/>
              <a:t>Storage devices</a:t>
            </a:r>
          </a:p>
          <a:p>
            <a:r>
              <a:rPr lang="en-GB" dirty="0"/>
              <a:t>Expansion cards</a:t>
            </a:r>
          </a:p>
        </p:txBody>
      </p:sp>
    </p:spTree>
    <p:extLst>
      <p:ext uri="{BB962C8B-B14F-4D97-AF65-F5344CB8AC3E}">
        <p14:creationId xmlns:p14="http://schemas.microsoft.com/office/powerpoint/2010/main" val="3223570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F9A5-0B63-4454-BA2E-1A61CB64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BFACB-E90F-4994-B04A-0E1AAF44F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Motherboards come in various sizes</a:t>
            </a:r>
          </a:p>
          <a:p>
            <a:r>
              <a:rPr lang="en-GB" dirty="0"/>
              <a:t>What sizes do we know?</a:t>
            </a:r>
          </a:p>
          <a:p>
            <a:r>
              <a:rPr lang="en-GB" b="1" u="sng" dirty="0"/>
              <a:t>ATX form factor</a:t>
            </a:r>
          </a:p>
          <a:p>
            <a:r>
              <a:rPr lang="en-GB" b="1" u="sng" dirty="0" err="1"/>
              <a:t>MicroATX</a:t>
            </a:r>
            <a:endParaRPr lang="en-GB" b="1" u="sng" dirty="0"/>
          </a:p>
          <a:p>
            <a:r>
              <a:rPr lang="en-GB" b="1" u="sng" dirty="0" err="1"/>
              <a:t>ExtendedATX</a:t>
            </a:r>
            <a:endParaRPr lang="en-GB" b="1" u="sng" dirty="0"/>
          </a:p>
          <a:p>
            <a:r>
              <a:rPr lang="en-GB" b="1" u="sng" dirty="0"/>
              <a:t>ITX</a:t>
            </a:r>
          </a:p>
          <a:p>
            <a:r>
              <a:rPr lang="en-GB" dirty="0"/>
              <a:t>There are </a:t>
            </a:r>
            <a:r>
              <a:rPr lang="en-GB" b="1" u="sng" dirty="0"/>
              <a:t>BTX and NLX </a:t>
            </a:r>
            <a:r>
              <a:rPr lang="en-GB" dirty="0"/>
              <a:t>but these are not really used and take advantage of such things as riser cards which are common for all sizes now days.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684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F53D-70B9-477B-A659-28132E03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6B15B-BE10-4009-BD22-72D88DB67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order to fit in the motherboard we need to make sure the case we have is suitable. </a:t>
            </a:r>
          </a:p>
          <a:p>
            <a:r>
              <a:rPr lang="en-GB" dirty="0"/>
              <a:t>ATX full-Tower</a:t>
            </a:r>
          </a:p>
          <a:p>
            <a:r>
              <a:rPr lang="en-GB" dirty="0"/>
              <a:t>ATX Mid-Tower</a:t>
            </a:r>
          </a:p>
          <a:p>
            <a:r>
              <a:rPr lang="en-GB" dirty="0"/>
              <a:t>Micro-ATX Tower</a:t>
            </a:r>
          </a:p>
          <a:p>
            <a:r>
              <a:rPr lang="en-GB" dirty="0"/>
              <a:t>Mini-ITX Tower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227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C1D3-6DCD-42AB-BEE5-8809B7DE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9FC21-B216-4A99-AC6B-376DCF667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power supplies you have come across are probably ATX power supplies</a:t>
            </a:r>
          </a:p>
          <a:p>
            <a:r>
              <a:rPr lang="en-GB" dirty="0"/>
              <a:t>They normally have a power switch I/O </a:t>
            </a:r>
          </a:p>
          <a:p>
            <a:r>
              <a:rPr lang="en-GB" dirty="0"/>
              <a:t>Some power supplies also have a voltage selector 115 or 230 </a:t>
            </a:r>
          </a:p>
          <a:p>
            <a:r>
              <a:rPr lang="en-GB" dirty="0"/>
              <a:t>Some power supplies switch voltage automatically between a range of 100 volts and 240.</a:t>
            </a:r>
          </a:p>
          <a:p>
            <a:r>
              <a:rPr lang="en-GB" b="1" u="sng" dirty="0"/>
              <a:t>In England we use 240 volts</a:t>
            </a:r>
          </a:p>
          <a:p>
            <a:r>
              <a:rPr lang="en-GB" dirty="0"/>
              <a:t>America uses 120 volts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826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Circuits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sz="1800" dirty="0"/>
              <a:t>Voltage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Potential difference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Volts</a:t>
            </a:r>
          </a:p>
          <a:p>
            <a:r>
              <a:rPr lang="en-US" altLang="en-US" sz="1800" dirty="0"/>
              <a:t>Current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Flow of electrons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Amps</a:t>
            </a:r>
          </a:p>
          <a:p>
            <a:r>
              <a:rPr lang="en-US" altLang="en-US" sz="1800" dirty="0"/>
              <a:t>Resistance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(Non) conductivity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Ohms (R)</a:t>
            </a:r>
          </a:p>
          <a:p>
            <a:r>
              <a:rPr lang="en-US" altLang="en-US" sz="1800" dirty="0"/>
              <a:t>Power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Watts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Volts * Amps</a:t>
            </a:r>
          </a:p>
          <a:p>
            <a:r>
              <a:rPr lang="en-US" altLang="en-US" sz="1800" dirty="0"/>
              <a:t>AC versus DC</a:t>
            </a:r>
          </a:p>
          <a:p>
            <a:endParaRPr lang="en-US" dirty="0"/>
          </a:p>
        </p:txBody>
      </p:sp>
      <p:pic>
        <p:nvPicPr>
          <p:cNvPr id="7" name="Picture 5" descr="MPj0399316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8632" y="1203325"/>
            <a:ext cx="3152775" cy="4724400"/>
          </a:xfrm>
          <a:noFill/>
        </p:spPr>
      </p:pic>
    </p:spTree>
    <p:extLst>
      <p:ext uri="{BB962C8B-B14F-4D97-AF65-F5344CB8AC3E}">
        <p14:creationId xmlns:p14="http://schemas.microsoft.com/office/powerpoint/2010/main" val="185576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092C-98D0-4889-A878-052E0262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41B4E-E192-4582-A5AD-5AE857C1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690690"/>
            <a:ext cx="11590421" cy="480218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Bits can be grouped together to make them easier to work with. </a:t>
            </a:r>
          </a:p>
          <a:p>
            <a:r>
              <a:rPr lang="en-GB" dirty="0"/>
              <a:t>A group of 8 bits is called a byte- One Byte equals a single character.</a:t>
            </a:r>
          </a:p>
          <a:p>
            <a:r>
              <a:rPr lang="en-GB" dirty="0"/>
              <a:t>Why eight? The earliest computers could only send 8 bits at a time, it was only natural to start writing code in sets of 8 bits. This came to be called a byte</a:t>
            </a:r>
          </a:p>
          <a:p>
            <a:endParaRPr lang="en-GB" dirty="0"/>
          </a:p>
          <a:p>
            <a:r>
              <a:rPr lang="en-GB" dirty="0"/>
              <a:t>Other groupings include:</a:t>
            </a:r>
          </a:p>
          <a:p>
            <a:endParaRPr lang="en-GB" dirty="0"/>
          </a:p>
          <a:p>
            <a:r>
              <a:rPr lang="en-GB" dirty="0"/>
              <a:t>Nibble - 4 bits (half a byte)</a:t>
            </a:r>
          </a:p>
          <a:p>
            <a:r>
              <a:rPr lang="en-GB" dirty="0"/>
              <a:t>Byte - 8 bits</a:t>
            </a:r>
          </a:p>
          <a:p>
            <a:r>
              <a:rPr lang="en-GB" dirty="0"/>
              <a:t>Kilobyte (KB) - 1024 bytes (or 1024 x 8 bits)</a:t>
            </a:r>
          </a:p>
          <a:p>
            <a:r>
              <a:rPr lang="en-GB" dirty="0"/>
              <a:t>Megabyte (MB) - 1024 kilobytes (or 1048576 bytes)</a:t>
            </a:r>
          </a:p>
          <a:p>
            <a:r>
              <a:rPr lang="en-GB" dirty="0"/>
              <a:t>Gigabyte (GB) - 1024 megabytes</a:t>
            </a:r>
          </a:p>
          <a:p>
            <a:r>
              <a:rPr lang="en-GB" dirty="0"/>
              <a:t>Terabyte (TB) - 1024 gigabytes</a:t>
            </a:r>
          </a:p>
          <a:p>
            <a:r>
              <a:rPr lang="en-GB" dirty="0"/>
              <a:t>Most computers can process millions of bits every second. A hard drive's storage capacity is measured in gigabytes or terabytes.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EBD1F-E3F5-48A0-A06B-4E2DEBE7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3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Electrical Components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Conductor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Insulator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Semiconductor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Resistor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Diode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Fuse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Transistor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Capacitor </a:t>
            </a:r>
            <a:endParaRPr lang="en-US" dirty="0"/>
          </a:p>
        </p:txBody>
      </p:sp>
      <p:pic>
        <p:nvPicPr>
          <p:cNvPr id="7" name="Picture 16" descr="MPj0316545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8181" y="2284413"/>
            <a:ext cx="3657600" cy="2562225"/>
          </a:xfrm>
        </p:spPr>
      </p:pic>
    </p:spTree>
    <p:extLst>
      <p:ext uri="{BB962C8B-B14F-4D97-AF65-F5344CB8AC3E}">
        <p14:creationId xmlns:p14="http://schemas.microsoft.com/office/powerpoint/2010/main" val="910161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74800"/>
            <a:ext cx="6035040" cy="47117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AC – DC (3.3V, 5V, 12V) power conversion</a:t>
            </a:r>
          </a:p>
          <a:p>
            <a:pPr>
              <a:defRPr/>
            </a:pPr>
            <a:r>
              <a:rPr lang="en-US" sz="2400" dirty="0"/>
              <a:t>Dual voltage (110 vs 240 VAC) options</a:t>
            </a:r>
          </a:p>
          <a:p>
            <a:pPr>
              <a:defRPr/>
            </a:pPr>
            <a:r>
              <a:rPr lang="en-US" sz="2400" dirty="0"/>
              <a:t>Maximum power output / wattage / sizing</a:t>
            </a:r>
          </a:p>
          <a:p>
            <a:pPr>
              <a:defRPr/>
            </a:pPr>
            <a:r>
              <a:rPr lang="en-US" sz="2400" dirty="0"/>
              <a:t>Form factors</a:t>
            </a:r>
          </a:p>
          <a:p>
            <a:pPr lvl="1">
              <a:defRPr/>
            </a:pPr>
            <a:r>
              <a:rPr lang="en-US" dirty="0"/>
              <a:t>ATX</a:t>
            </a:r>
          </a:p>
          <a:p>
            <a:pPr lvl="1">
              <a:defRPr/>
            </a:pPr>
            <a:r>
              <a:rPr lang="en-US" dirty="0"/>
              <a:t>SFX12V (smaller all round)</a:t>
            </a:r>
          </a:p>
          <a:p>
            <a:pPr lvl="1">
              <a:defRPr/>
            </a:pPr>
            <a:r>
              <a:rPr lang="en-US" dirty="0"/>
              <a:t>TFX12V (long and narrow)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158</a:t>
            </a:r>
          </a:p>
        </p:txBody>
      </p:sp>
      <p:pic>
        <p:nvPicPr>
          <p:cNvPr id="8" name="Picture 123" descr="hp_pcsystem_compaqdc7600_psu_autoswitch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719" y="1574800"/>
            <a:ext cx="1752600" cy="1238250"/>
          </a:xfrm>
          <a:noFill/>
        </p:spPr>
      </p:pic>
      <p:pic>
        <p:nvPicPr>
          <p:cNvPr id="9" name="Picture 124" descr="hw_psu_voltageselector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157" y="4021138"/>
            <a:ext cx="1609725" cy="1962150"/>
          </a:xfrm>
          <a:noFill/>
        </p:spPr>
      </p:pic>
    </p:spTree>
    <p:extLst>
      <p:ext uri="{BB962C8B-B14F-4D97-AF65-F5344CB8AC3E}">
        <p14:creationId xmlns:p14="http://schemas.microsoft.com/office/powerpoint/2010/main" val="2511968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 Types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ATX Power Supply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P1 (motherboard)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24-pin (legacy 20-pin)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Molex / SATA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Device power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PCIe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Supplement bus power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8-pin (legacy 6-pin)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P4 / EPS12V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CPU power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8-pin (4-pin legacy)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PSU and CPU compatibility</a:t>
            </a:r>
          </a:p>
          <a:p>
            <a:endParaRPr lang="en-US" dirty="0"/>
          </a:p>
        </p:txBody>
      </p:sp>
      <p:pic>
        <p:nvPicPr>
          <p:cNvPr id="7" name="Picture 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009" y="3024525"/>
            <a:ext cx="3407947" cy="1082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395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Installing a PSU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0" y="4065372"/>
            <a:ext cx="6035040" cy="2289707"/>
          </a:xfrm>
        </p:spPr>
        <p:txBody>
          <a:bodyPr>
            <a:normAutofit/>
          </a:bodyPr>
          <a:lstStyle/>
          <a:p>
            <a:r>
              <a:rPr lang="en-GB" dirty="0"/>
              <a:t>Remove connectors</a:t>
            </a:r>
          </a:p>
          <a:p>
            <a:r>
              <a:rPr lang="en-GB" dirty="0"/>
              <a:t>Unscrew from case</a:t>
            </a:r>
          </a:p>
          <a:p>
            <a:r>
              <a:rPr lang="en-GB" dirty="0"/>
              <a:t>Install new PSU – set AC input type if manually switched</a:t>
            </a:r>
          </a:p>
          <a:p>
            <a:r>
              <a:rPr lang="en-GB" dirty="0"/>
              <a:t>Make power and fan connections to motherboard and storage drives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163</a:t>
            </a:r>
          </a:p>
        </p:txBody>
      </p:sp>
      <p:pic>
        <p:nvPicPr>
          <p:cNvPr id="16" name="Content Placeholder 15" descr="ATX motherboard power connector"/>
          <p:cNvPicPr>
            <a:picLocks noGrp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95" y="1256508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16" descr="Securing a PSU"/>
          <p:cNvPicPr>
            <a:picLocks noGr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80274" y="822325"/>
            <a:ext cx="364949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17" descr="This PSU supporting the P4 CPU has a 20-pin mainboard connector and an auxiliary 4-pin +12V connector"/>
          <p:cNvPicPr>
            <a:picLocks noGrp="1"/>
          </p:cNvPicPr>
          <p:nvPr>
            <p:ph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317" y="3611563"/>
            <a:ext cx="3655404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602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8140-04D8-46A1-8E51-EC208990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92EEA-5A23-4052-B6B0-B6AD328E5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Power supplies convert AC to DC. </a:t>
            </a:r>
          </a:p>
          <a:p>
            <a:r>
              <a:rPr lang="en-GB" dirty="0"/>
              <a:t>Power supplies convert the voltage in to DC power of 3 different levels.</a:t>
            </a:r>
          </a:p>
          <a:p>
            <a:r>
              <a:rPr lang="en-GB" dirty="0"/>
              <a:t>12 volts</a:t>
            </a:r>
          </a:p>
          <a:p>
            <a:r>
              <a:rPr lang="en-GB" dirty="0"/>
              <a:t>5 volts</a:t>
            </a:r>
          </a:p>
          <a:p>
            <a:r>
              <a:rPr lang="en-GB" dirty="0"/>
              <a:t>And 3.3 volts</a:t>
            </a:r>
          </a:p>
        </p:txBody>
      </p:sp>
      <p:pic>
        <p:nvPicPr>
          <p:cNvPr id="1026" name="Picture 2" descr="Image result for ac to dc">
            <a:extLst>
              <a:ext uri="{FF2B5EF4-FFF2-40B4-BE49-F238E27FC236}">
                <a16:creationId xmlns:a16="http://schemas.microsoft.com/office/drawing/2014/main" id="{A1C3B22D-442F-40B1-B7DB-63B1894F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89" y="3429000"/>
            <a:ext cx="5733125" cy="1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022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0942F-CA41-4D55-B2CC-F0316690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0AF75-7FF6-4861-979B-19E777A0B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All power supplies come with a wattage rating</a:t>
            </a:r>
          </a:p>
          <a:p>
            <a:r>
              <a:rPr lang="en-GB" dirty="0"/>
              <a:t>Every component in a PC requires a certain amount of wattage to run</a:t>
            </a:r>
          </a:p>
          <a:p>
            <a:r>
              <a:rPr lang="en-GB" dirty="0"/>
              <a:t>We need to add these together to work out what wattage power supply we need.</a:t>
            </a:r>
          </a:p>
          <a:p>
            <a:r>
              <a:rPr lang="en-GB" b="1" u="sng" dirty="0"/>
              <a:t>Task </a:t>
            </a:r>
          </a:p>
          <a:p>
            <a:r>
              <a:rPr lang="en-GB" dirty="0"/>
              <a:t>Go and find a Motherboard, CPU, RAM</a:t>
            </a:r>
            <a:r>
              <a:rPr lang="en-GB"/>
              <a:t>, HDD, and GPU </a:t>
            </a:r>
            <a:r>
              <a:rPr lang="en-GB" dirty="0"/>
              <a:t>that are compatible with each other and work out the wattage required to run these.</a:t>
            </a:r>
          </a:p>
          <a:p>
            <a:r>
              <a:rPr lang="en-GB" dirty="0"/>
              <a:t>Then find a power supply that can power these. </a:t>
            </a:r>
          </a:p>
        </p:txBody>
      </p:sp>
    </p:spTree>
    <p:extLst>
      <p:ext uri="{BB962C8B-B14F-4D97-AF65-F5344CB8AC3E}">
        <p14:creationId xmlns:p14="http://schemas.microsoft.com/office/powerpoint/2010/main" val="1254374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18100" y="74087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Hard Drives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61227" y="2058000"/>
            <a:ext cx="6035040" cy="5486400"/>
          </a:xfrm>
        </p:spPr>
        <p:txBody>
          <a:bodyPr>
            <a:normAutofit/>
          </a:bodyPr>
          <a:lstStyle/>
          <a:p>
            <a:r>
              <a:rPr lang="en-US" dirty="0"/>
              <a:t>Hard Disk Drive (HDD)</a:t>
            </a:r>
          </a:p>
          <a:p>
            <a:r>
              <a:rPr lang="en-US" dirty="0"/>
              <a:t>Magnetic coated platters</a:t>
            </a:r>
          </a:p>
          <a:p>
            <a:r>
              <a:rPr lang="en-US" dirty="0"/>
              <a:t>Drive heads read and write to storage locations</a:t>
            </a:r>
          </a:p>
          <a:p>
            <a:r>
              <a:rPr lang="en-US" dirty="0"/>
              <a:t>Each platter divided into tracks and 512 byte sectors</a:t>
            </a:r>
          </a:p>
          <a:p>
            <a:r>
              <a:rPr lang="en-US" dirty="0"/>
              <a:t>3.5”, 2.5”, and 1.8” form factors</a:t>
            </a:r>
          </a:p>
          <a:p>
            <a:endParaRPr lang="en-US" dirty="0"/>
          </a:p>
        </p:txBody>
      </p:sp>
      <p:pic>
        <p:nvPicPr>
          <p:cNvPr id="7" name="Content Placeholder 7" descr="Internal components of a hard disk drive"/>
          <p:cNvPicPr>
            <a:picLocks noGrp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2373313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8" descr="Stack of platters on spindle"/>
          <p:cNvPicPr>
            <a:picLocks noGrp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894888" y="5057775"/>
            <a:ext cx="2297112" cy="1541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37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 Performance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 speed</a:t>
            </a:r>
          </a:p>
          <a:p>
            <a:pPr lvl="1"/>
            <a:r>
              <a:rPr lang="en-US" dirty="0"/>
              <a:t>Revolutions Per Minute (RPM)</a:t>
            </a:r>
          </a:p>
          <a:p>
            <a:pPr lvl="1"/>
            <a:r>
              <a:rPr lang="en-US" dirty="0"/>
              <a:t>15000 / 10000 rpm</a:t>
            </a:r>
          </a:p>
          <a:p>
            <a:pPr lvl="1"/>
            <a:r>
              <a:rPr lang="en-US" dirty="0"/>
              <a:t>7200 rpm</a:t>
            </a:r>
          </a:p>
          <a:p>
            <a:pPr lvl="1"/>
            <a:r>
              <a:rPr lang="en-US" dirty="0"/>
              <a:t>5400 rpm</a:t>
            </a:r>
          </a:p>
          <a:p>
            <a:r>
              <a:rPr lang="en-US" dirty="0"/>
              <a:t>Access time / latency</a:t>
            </a:r>
          </a:p>
          <a:p>
            <a:r>
              <a:rPr lang="en-US" dirty="0"/>
              <a:t>Internal transfer rate</a:t>
            </a:r>
          </a:p>
          <a:p>
            <a:r>
              <a:rPr lang="en-US" dirty="0"/>
              <a:t>External transfer rate</a:t>
            </a:r>
          </a:p>
          <a:p>
            <a:r>
              <a:rPr lang="en-US" dirty="0"/>
              <a:t>Cache</a:t>
            </a:r>
          </a:p>
          <a:p>
            <a:r>
              <a:rPr lang="en-GB" dirty="0"/>
              <a:t>Self-Monitoring Analysis and Reporting Technology (S.M.A.R.T.)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14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0641" y="715807"/>
            <a:ext cx="9613861" cy="1080938"/>
          </a:xfrm>
        </p:spPr>
        <p:txBody>
          <a:bodyPr/>
          <a:lstStyle/>
          <a:p>
            <a:r>
              <a:rPr lang="en-US" dirty="0"/>
              <a:t>Installation and Configuration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idx="1"/>
          </p:nvPr>
        </p:nvSpPr>
        <p:spPr>
          <a:xfrm>
            <a:off x="154460" y="2079025"/>
            <a:ext cx="6035040" cy="5486400"/>
          </a:xfrm>
        </p:spPr>
        <p:txBody>
          <a:bodyPr/>
          <a:lstStyle/>
          <a:p>
            <a:r>
              <a:rPr lang="en-US" dirty="0"/>
              <a:t>Connect to a SATA port</a:t>
            </a:r>
          </a:p>
          <a:p>
            <a:r>
              <a:rPr lang="en-US" dirty="0"/>
              <a:t>Connect to power (SATA power or Molex)</a:t>
            </a:r>
          </a:p>
          <a:p>
            <a:r>
              <a:rPr lang="en-US" dirty="0"/>
              <a:t>Configure for use with OS</a:t>
            </a:r>
          </a:p>
          <a:p>
            <a:pPr lvl="1"/>
            <a:r>
              <a:rPr lang="en-US" dirty="0"/>
              <a:t>Partitions</a:t>
            </a:r>
          </a:p>
          <a:p>
            <a:pPr lvl="1"/>
            <a:r>
              <a:rPr lang="en-US" dirty="0"/>
              <a:t>File systems</a:t>
            </a:r>
          </a:p>
        </p:txBody>
      </p:sp>
      <p:pic>
        <p:nvPicPr>
          <p:cNvPr id="6" name="Content Placeholder 7" descr="SATA drive with 1) SATA power connector; 2) SATA data port; 3) Molex power connector"/>
          <p:cNvPicPr>
            <a:picLocks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033" y="2214480"/>
            <a:ext cx="4525962" cy="135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10" descr="diskpart program showing a hard disk partition structure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33" y="4232562"/>
            <a:ext cx="4525962" cy="22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222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Drive (SSD)</a:t>
            </a:r>
          </a:p>
        </p:txBody>
      </p:sp>
      <p:pic>
        <p:nvPicPr>
          <p:cNvPr id="7" name="Content Placeholder 6" descr="HP SSD with SATA interface (© Hewlett-Packard Development Company)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438" y="1475539"/>
            <a:ext cx="4525963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598" y="2099555"/>
            <a:ext cx="5372499" cy="4525963"/>
          </a:xfrm>
        </p:spPr>
        <p:txBody>
          <a:bodyPr>
            <a:normAutofit/>
          </a:bodyPr>
          <a:lstStyle/>
          <a:p>
            <a:r>
              <a:rPr lang="en-US" dirty="0"/>
              <a:t>Drive using flash memory for solid state storage</a:t>
            </a:r>
          </a:p>
          <a:p>
            <a:r>
              <a:rPr lang="en-US" dirty="0"/>
              <a:t>SSD interfaces</a:t>
            </a:r>
          </a:p>
          <a:p>
            <a:pPr lvl="1"/>
            <a:r>
              <a:rPr lang="en-US" dirty="0"/>
              <a:t>SATA</a:t>
            </a:r>
          </a:p>
          <a:p>
            <a:pPr lvl="1"/>
            <a:r>
              <a:rPr lang="en-US" dirty="0"/>
              <a:t>PCIe (PCI Express)</a:t>
            </a:r>
          </a:p>
          <a:p>
            <a:pPr lvl="1"/>
            <a:r>
              <a:rPr lang="en-US" dirty="0"/>
              <a:t>SATAe (SATA Express)</a:t>
            </a:r>
          </a:p>
          <a:p>
            <a:pPr lvl="1"/>
            <a:r>
              <a:rPr lang="en-GB" dirty="0"/>
              <a:t>Advanced Host Controller Interface (AHCI) versus Non-Volatile Memory Host Controller Interface Specification (NVMHCI) / NVM Express (NVMe) </a:t>
            </a:r>
          </a:p>
          <a:p>
            <a:r>
              <a:rPr lang="en-GB" dirty="0"/>
              <a:t>SSD performance factors</a:t>
            </a:r>
          </a:p>
          <a:p>
            <a:r>
              <a:rPr lang="en-GB" dirty="0"/>
              <a:t>eMMC</a:t>
            </a:r>
          </a:p>
          <a:p>
            <a:r>
              <a:rPr lang="en-GB" dirty="0"/>
              <a:t>Hybrid and dual-drive configurations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8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BD1A-CA34-4CA1-AB5E-0ABD2A3B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 to Binary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80EBE-6085-455B-BA94-49DD959BD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192.168.1.35</a:t>
            </a:r>
          </a:p>
          <a:p>
            <a:r>
              <a:rPr lang="en-GB" dirty="0"/>
              <a:t>192.168.5.41</a:t>
            </a:r>
          </a:p>
          <a:p>
            <a:r>
              <a:rPr lang="en-GB" dirty="0"/>
              <a:t>169.0.0.15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47E28-82FA-4A15-9E5F-6FD95308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0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490607" y="2193925"/>
            <a:ext cx="603504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OS reports read/write failure</a:t>
            </a:r>
          </a:p>
          <a:p>
            <a:r>
              <a:rPr lang="en-GB" altLang="en-US" dirty="0" err="1"/>
              <a:t>Bluescreen</a:t>
            </a:r>
            <a:r>
              <a:rPr lang="en-GB" altLang="en-US" dirty="0"/>
              <a:t> of Death (</a:t>
            </a:r>
            <a:r>
              <a:rPr lang="en-GB" altLang="en-US" dirty="0" err="1"/>
              <a:t>BSoD</a:t>
            </a:r>
            <a:r>
              <a:rPr lang="en-GB" altLang="en-US" dirty="0"/>
              <a:t>) </a:t>
            </a:r>
          </a:p>
          <a:p>
            <a:r>
              <a:rPr lang="en-GB" altLang="en-US" dirty="0" err="1"/>
              <a:t>chkdsk</a:t>
            </a:r>
            <a:r>
              <a:rPr lang="en-GB" altLang="en-US" dirty="0"/>
              <a:t> detects bad sectors</a:t>
            </a:r>
          </a:p>
          <a:p>
            <a:r>
              <a:rPr lang="en-GB" altLang="en-US" dirty="0"/>
              <a:t>Constant LED activity</a:t>
            </a:r>
            <a:r>
              <a:rPr lang="en-GB" altLang="en-US" sz="1600" dirty="0"/>
              <a:t> </a:t>
            </a:r>
            <a:endParaRPr lang="en-GB" altLang="en-US" dirty="0"/>
          </a:p>
          <a:p>
            <a:r>
              <a:rPr lang="en-GB" altLang="en-US" dirty="0"/>
              <a:t>Unusual noises (clicking)</a:t>
            </a:r>
          </a:p>
          <a:p>
            <a:r>
              <a:rPr lang="en-GB" altLang="en-US" dirty="0"/>
              <a:t>Disk “thrashing”</a:t>
            </a:r>
          </a:p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Symptoms of Disk Failure</a:t>
            </a:r>
            <a:endParaRPr lang="en-US" dirty="0"/>
          </a:p>
        </p:txBody>
      </p:sp>
      <p:pic>
        <p:nvPicPr>
          <p:cNvPr id="7" name="Content Placeholder 8" descr="Using system diagnostics software to test a hard drive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3815" y="2249531"/>
            <a:ext cx="2875005" cy="215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9" descr="Viewing S.M.A.R.T. information via the SpeedFan utility"/>
          <p:cNvPicPr>
            <a:picLocks noGrp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40572" y="3750877"/>
            <a:ext cx="2954509" cy="2156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0381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Failure to Boot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Check LEDs and disk spinning up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Check system firmware boot sequence / enabled devices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Cables and connectors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Partition and file system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Malware</a:t>
            </a:r>
          </a:p>
        </p:txBody>
      </p:sp>
    </p:spTree>
    <p:extLst>
      <p:ext uri="{BB962C8B-B14F-4D97-AF65-F5344CB8AC3E}">
        <p14:creationId xmlns:p14="http://schemas.microsoft.com/office/powerpoint/2010/main" val="668792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Repairing Boot Blocks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Boot Record (MBR)</a:t>
            </a:r>
          </a:p>
          <a:p>
            <a:pPr lvl="1"/>
            <a:r>
              <a:rPr lang="en-GB" dirty="0"/>
              <a:t>First sector of disk containing partition table</a:t>
            </a:r>
          </a:p>
          <a:p>
            <a:pPr lvl="1"/>
            <a:r>
              <a:rPr lang="en-GB" dirty="0"/>
              <a:t>Boot sector after the MBR or first sector of other partition</a:t>
            </a:r>
          </a:p>
          <a:p>
            <a:r>
              <a:rPr lang="en-GB" dirty="0"/>
              <a:t>GUID (Globally Unique ID) Partition Table (GPT)</a:t>
            </a:r>
          </a:p>
          <a:p>
            <a:pPr lvl="1"/>
            <a:r>
              <a:rPr lang="en-GB" dirty="0"/>
              <a:t>Not limited to one sector</a:t>
            </a:r>
          </a:p>
          <a:p>
            <a:pPr lvl="1"/>
            <a:r>
              <a:rPr lang="en-GB" dirty="0"/>
              <a:t>Associated with UEFI firmware and x64 OS</a:t>
            </a:r>
          </a:p>
          <a:p>
            <a:pPr lvl="1"/>
            <a:r>
              <a:rPr lang="en-GB" dirty="0"/>
              <a:t>Often uses “protective” MBR</a:t>
            </a:r>
          </a:p>
          <a:p>
            <a:r>
              <a:rPr lang="en-GB" dirty="0" err="1"/>
              <a:t>Startup</a:t>
            </a:r>
            <a:r>
              <a:rPr lang="en-GB" dirty="0"/>
              <a:t> repair tools</a:t>
            </a:r>
          </a:p>
          <a:p>
            <a:pPr lvl="1"/>
            <a:r>
              <a:rPr lang="en-GB" dirty="0"/>
              <a:t>Run </a:t>
            </a:r>
            <a:r>
              <a:rPr lang="en-GB" dirty="0" err="1"/>
              <a:t>startup</a:t>
            </a:r>
            <a:r>
              <a:rPr lang="en-GB" dirty="0"/>
              <a:t> repair from Windows product disc</a:t>
            </a:r>
          </a:p>
          <a:p>
            <a:pPr lvl="1"/>
            <a:r>
              <a:rPr lang="en-GB" dirty="0"/>
              <a:t>Use bootrec manually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35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Other Disk Issues</a:t>
            </a:r>
            <a:endParaRPr lang="en-US" dirty="0"/>
          </a:p>
        </p:txBody>
      </p:sp>
      <p:pic>
        <p:nvPicPr>
          <p:cNvPr id="7" name="Content Placeholder 6" descr="Using file recovery software to scan a disk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080" y="2266776"/>
            <a:ext cx="4525963" cy="29558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External enclosure can be used to connect a disk to another system for troubleshooting / data recovery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File recovery software can scan disk for deleted files and recover file fragments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Formatted capacity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Low disk space, slow performance, and fragmentation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60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RAID Levels 0 and 1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 dirty="0"/>
              <a:t>RAID 0</a:t>
            </a:r>
          </a:p>
          <a:p>
            <a:pPr lvl="1"/>
            <a:r>
              <a:rPr lang="en-GB" altLang="en-US" dirty="0"/>
              <a:t>Striping for performance</a:t>
            </a:r>
          </a:p>
          <a:p>
            <a:pPr lvl="1"/>
            <a:r>
              <a:rPr lang="en-GB" altLang="en-US" dirty="0"/>
              <a:t>2 or more disks</a:t>
            </a:r>
          </a:p>
          <a:p>
            <a:pPr lvl="1"/>
            <a:r>
              <a:rPr lang="en-GB" altLang="en-US" dirty="0"/>
              <a:t>No redundancy</a:t>
            </a:r>
          </a:p>
          <a:p>
            <a:r>
              <a:rPr lang="en-GB" altLang="en-US" dirty="0"/>
              <a:t>RAID 1</a:t>
            </a:r>
          </a:p>
          <a:p>
            <a:pPr lvl="1"/>
            <a:r>
              <a:rPr lang="en-GB" altLang="en-US" dirty="0"/>
              <a:t>Mirroring</a:t>
            </a:r>
          </a:p>
          <a:p>
            <a:pPr lvl="1"/>
            <a:r>
              <a:rPr lang="en-GB" altLang="en-US" dirty="0"/>
              <a:t>2 disks</a:t>
            </a:r>
          </a:p>
          <a:p>
            <a:pPr lvl="1"/>
            <a:r>
              <a:rPr lang="en-GB" altLang="en-US" dirty="0"/>
              <a:t>50% utilization</a:t>
            </a:r>
          </a:p>
          <a:p>
            <a:endParaRPr lang="en-GB" altLang="en-US" dirty="0"/>
          </a:p>
          <a:p>
            <a:endParaRPr lang="en-US" dirty="0"/>
          </a:p>
        </p:txBody>
      </p:sp>
      <p:pic>
        <p:nvPicPr>
          <p:cNvPr id="7" name="Content Placeholder 7" descr="RAID 0 (striping) - data is spread across the array"/>
          <p:cNvPicPr>
            <a:picLocks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935" y="2461505"/>
            <a:ext cx="2198716" cy="140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8" descr="RAID 1 (mirroring) - data is written to both disks simultaneously"/>
          <p:cNvPicPr>
            <a:picLocks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935" y="4995278"/>
            <a:ext cx="2202979" cy="107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512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RAID Levels 5 and 10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594123" y="2336873"/>
            <a:ext cx="5675239" cy="41071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RAID 5</a:t>
            </a:r>
          </a:p>
          <a:p>
            <a:pPr lvl="1">
              <a:defRPr/>
            </a:pPr>
            <a:r>
              <a:rPr lang="en-GB" dirty="0"/>
              <a:t>Striping with parity</a:t>
            </a:r>
          </a:p>
          <a:p>
            <a:pPr lvl="1">
              <a:defRPr/>
            </a:pPr>
            <a:r>
              <a:rPr lang="en-GB" dirty="0"/>
              <a:t>3 or more disks</a:t>
            </a:r>
          </a:p>
          <a:p>
            <a:pPr lvl="1">
              <a:defRPr/>
            </a:pPr>
            <a:r>
              <a:rPr lang="en-GB" dirty="0"/>
              <a:t>Better than 50% utilization</a:t>
            </a:r>
          </a:p>
          <a:p>
            <a:pPr>
              <a:defRPr/>
            </a:pPr>
            <a:r>
              <a:rPr lang="en-GB" dirty="0"/>
              <a:t>RAID 1+0 (RAID 10)</a:t>
            </a:r>
          </a:p>
          <a:p>
            <a:pPr lvl="1">
              <a:defRPr/>
            </a:pPr>
            <a:r>
              <a:rPr lang="en-GB" dirty="0"/>
              <a:t>Nested RAID</a:t>
            </a:r>
          </a:p>
          <a:p>
            <a:pPr lvl="1">
              <a:defRPr/>
            </a:pPr>
            <a:r>
              <a:rPr lang="en-GB" dirty="0"/>
              <a:t>Logical striped (RAID 0) volume consisting of RAID 1 volumes</a:t>
            </a:r>
          </a:p>
          <a:p>
            <a:pPr lvl="1">
              <a:defRPr/>
            </a:pPr>
            <a:r>
              <a:rPr lang="en-GB" dirty="0"/>
              <a:t>50% overhead</a:t>
            </a:r>
          </a:p>
          <a:p>
            <a:pPr lvl="1">
              <a:defRPr/>
            </a:pPr>
            <a:r>
              <a:rPr lang="en-GB" dirty="0"/>
              <a:t>Can tolerate multiple simultaneous disk failures (1 in each sub-volume)</a:t>
            </a:r>
          </a:p>
          <a:p>
            <a:endParaRPr lang="en-US" dirty="0"/>
          </a:p>
        </p:txBody>
      </p:sp>
      <p:pic>
        <p:nvPicPr>
          <p:cNvPr id="7" name="Content Placeholder 7" descr="RAID 5 (striping with parity) "/>
          <p:cNvPicPr>
            <a:picLocks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13626" y="2134786"/>
            <a:ext cx="2394995" cy="22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8" descr="RAID 10 - either disk in each of the sub-volumes can fail without bringing down the main volume"/>
          <p:cNvPicPr>
            <a:picLocks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1112" y="4589224"/>
            <a:ext cx="3123915" cy="1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133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Implementing RAID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Hardware</a:t>
            </a:r>
          </a:p>
          <a:p>
            <a:pPr lvl="1">
              <a:defRPr/>
            </a:pPr>
            <a:r>
              <a:rPr lang="en-GB" dirty="0"/>
              <a:t>RAID controller</a:t>
            </a:r>
          </a:p>
          <a:p>
            <a:pPr lvl="1">
              <a:defRPr/>
            </a:pPr>
            <a:r>
              <a:rPr lang="en-GB" dirty="0"/>
              <a:t>Configured via controller firmware</a:t>
            </a:r>
          </a:p>
          <a:p>
            <a:pPr>
              <a:defRPr/>
            </a:pPr>
            <a:r>
              <a:rPr lang="en-GB" dirty="0"/>
              <a:t>Software</a:t>
            </a:r>
          </a:p>
          <a:p>
            <a:pPr lvl="1">
              <a:defRPr/>
            </a:pPr>
            <a:r>
              <a:rPr lang="en-GB" dirty="0"/>
              <a:t>Configured via OS</a:t>
            </a:r>
          </a:p>
          <a:p>
            <a:pPr lvl="1">
              <a:defRPr/>
            </a:pPr>
            <a:r>
              <a:rPr lang="en-GB" dirty="0"/>
              <a:t>Can combine different disk types</a:t>
            </a:r>
          </a:p>
          <a:p>
            <a:pPr>
              <a:defRPr/>
            </a:pPr>
            <a:r>
              <a:rPr lang="en-GB" dirty="0"/>
              <a:t>Hot swappable drives</a:t>
            </a:r>
          </a:p>
          <a:p>
            <a:endParaRPr lang="en-US" dirty="0"/>
          </a:p>
        </p:txBody>
      </p:sp>
      <p:pic>
        <p:nvPicPr>
          <p:cNvPr id="7" name="Content Placeholder 6" descr="Configuring a volume using RAID controller firmware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78680" y="2119185"/>
            <a:ext cx="3781499" cy="207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8" descr="HP MediaSmart Server with hot swappable drive enclosure (© Hewlett-Packard Development Company)"/>
          <p:cNvPicPr>
            <a:picLocks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3181" y="4038585"/>
            <a:ext cx="2249217" cy="22919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5569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RAID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89381" y="2106826"/>
            <a:ext cx="6012715" cy="4529987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RAID not found</a:t>
            </a:r>
          </a:p>
          <a:p>
            <a:pPr lvl="1">
              <a:defRPr/>
            </a:pPr>
            <a:r>
              <a:rPr lang="en-GB" dirty="0"/>
              <a:t>Check driver loaded</a:t>
            </a:r>
          </a:p>
          <a:p>
            <a:pPr lvl="1">
              <a:defRPr/>
            </a:pPr>
            <a:r>
              <a:rPr lang="en-GB" dirty="0"/>
              <a:t>Use controller utility to check configuration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RAID stops working</a:t>
            </a:r>
          </a:p>
          <a:p>
            <a:pPr lvl="1">
              <a:defRPr/>
            </a:pPr>
            <a:r>
              <a:rPr lang="en-GB" dirty="0"/>
              <a:t>Supposed to be fault tolerant – but controller could fail or multiple disks could fail</a:t>
            </a:r>
          </a:p>
          <a:p>
            <a:pPr lvl="1">
              <a:defRPr/>
            </a:pPr>
            <a:r>
              <a:rPr lang="en-GB" dirty="0"/>
              <a:t>Swap out any failed disk ASAP and rebuild array</a:t>
            </a:r>
          </a:p>
          <a:p>
            <a:endParaRPr lang="en-US" dirty="0"/>
          </a:p>
        </p:txBody>
      </p:sp>
      <p:pic>
        <p:nvPicPr>
          <p:cNvPr id="5" name="Content Placeholder 9" descr="Boot message indicating a problem with the RAID volume - press Ctrl+C to start the utility and troubleshoot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2486" y="2231590"/>
            <a:ext cx="3749235" cy="206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10" descr="Diagnosing RAID errors using the configuration utility "/>
          <p:cNvPicPr>
            <a:picLocks noGrp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2486" y="4371819"/>
            <a:ext cx="3749675" cy="206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937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64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Types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Random Access Memory (RAM)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Dynamic RAM (DRAM)</a:t>
            </a:r>
          </a:p>
          <a:p>
            <a:pPr lvl="1">
              <a:defRPr/>
            </a:pPr>
            <a:r>
              <a:rPr lang="en-GB" dirty="0"/>
              <a:t>Bit cell needs to be constantly refreshed (needs constant power source)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Synchronous Dynamic RAM (SDRAM)</a:t>
            </a:r>
          </a:p>
          <a:p>
            <a:pPr lvl="1">
              <a:defRPr/>
            </a:pPr>
            <a:r>
              <a:rPr lang="en-GB" dirty="0"/>
              <a:t>Same sort of technology as DRAM but...</a:t>
            </a:r>
          </a:p>
          <a:p>
            <a:pPr lvl="1">
              <a:defRPr/>
            </a:pPr>
            <a:r>
              <a:rPr lang="en-GB" dirty="0"/>
              <a:t>64-bit data bus</a:t>
            </a:r>
          </a:p>
          <a:p>
            <a:pPr lvl="1">
              <a:defRPr/>
            </a:pPr>
            <a:r>
              <a:rPr lang="en-GB" dirty="0"/>
              <a:t>Timed to system clock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112</a:t>
            </a:r>
          </a:p>
        </p:txBody>
      </p:sp>
      <p:pic>
        <p:nvPicPr>
          <p:cNvPr id="9" name="Picture 9" descr="72 pin SIMM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655751"/>
            <a:ext cx="4525963" cy="1076349"/>
          </a:xfrm>
          <a:noFill/>
        </p:spPr>
      </p:pic>
      <p:pic>
        <p:nvPicPr>
          <p:cNvPr id="10" name="Content Placeholder 9" descr="256_2700_0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106" y="4484917"/>
            <a:ext cx="4095750" cy="1018716"/>
          </a:xfrm>
          <a:noFill/>
        </p:spPr>
      </p:pic>
    </p:spTree>
    <p:extLst>
      <p:ext uri="{BB962C8B-B14F-4D97-AF65-F5344CB8AC3E}">
        <p14:creationId xmlns:p14="http://schemas.microsoft.com/office/powerpoint/2010/main" val="3411722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8C863-F4AD-46E7-993B-6AE0ED9B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basics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4A1C1-2EF2-40CF-BF40-55A7B52C8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Hold left alt in notepad and try typing with the number pad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ECF44-D3CD-49E3-97AB-B2805143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573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DDR SDRAM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Double Data Rate SDRAM (PC-</a:t>
            </a:r>
            <a:r>
              <a:rPr lang="en-GB" dirty="0" err="1"/>
              <a:t>xxxx</a:t>
            </a:r>
            <a:r>
              <a:rPr lang="en-GB" dirty="0"/>
              <a:t>)</a:t>
            </a:r>
          </a:p>
          <a:p>
            <a:r>
              <a:rPr lang="en-GB" dirty="0"/>
              <a:t>DDR2 doubles bus speed (PC2-xxxx)</a:t>
            </a:r>
          </a:p>
          <a:p>
            <a:r>
              <a:rPr lang="en-GB" dirty="0"/>
              <a:t>DDR3 quadruples bus speed (PC3-xxxx)</a:t>
            </a:r>
          </a:p>
          <a:p>
            <a:r>
              <a:rPr lang="en-GB" dirty="0"/>
              <a:t>DIMM packaging</a:t>
            </a:r>
          </a:p>
          <a:p>
            <a:pPr lvl="1"/>
            <a:r>
              <a:rPr lang="en-GB" dirty="0"/>
              <a:t>184-pin (DDR)</a:t>
            </a:r>
          </a:p>
          <a:p>
            <a:pPr lvl="1"/>
            <a:r>
              <a:rPr lang="en-GB" dirty="0"/>
              <a:t>240-pin (DDR2 and DDR3 – keyed differently)</a:t>
            </a:r>
          </a:p>
          <a:p>
            <a:r>
              <a:rPr lang="en-GB" dirty="0"/>
              <a:t>SODIMM packaging for laptops</a:t>
            </a:r>
          </a:p>
          <a:p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883729" y="1247524"/>
            <a:ext cx="4738392" cy="3868489"/>
            <a:chOff x="4107021" y="1189648"/>
            <a:chExt cx="4991100" cy="4074803"/>
          </a:xfrm>
        </p:grpSpPr>
        <p:pic>
          <p:nvPicPr>
            <p:cNvPr id="15" name="Picture 14" descr="Corsair ValueSelect DDR2 SDRAM in 240-pin DIMM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021" y="2566979"/>
              <a:ext cx="4991100" cy="113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 descr="Corsair XMS DDR3 SDRAM in 240-pin DIMM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021" y="4054776"/>
              <a:ext cx="4991100" cy="120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Content Placeholder 7" descr="Corsair ValueSelect DDR SDRAM in 184-pin DIMM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339590" y="1189648"/>
              <a:ext cx="4525962" cy="11211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Picture 22" descr="Corsair ValueSelect SODIMM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443" y="5363359"/>
            <a:ext cx="2108835" cy="100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56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Chips</a:t>
            </a:r>
          </a:p>
          <a:p>
            <a:pPr lvl="1">
              <a:defRPr/>
            </a:pPr>
            <a:r>
              <a:rPr lang="en-GB" dirty="0"/>
              <a:t>Module consists of </a:t>
            </a:r>
            <a:r>
              <a:rPr lang="en-GB" i="1" dirty="0"/>
              <a:t>nn </a:t>
            </a:r>
            <a:r>
              <a:rPr lang="en-GB" dirty="0"/>
              <a:t>chips of nn MB size (density)</a:t>
            </a:r>
          </a:p>
          <a:p>
            <a:pPr lvl="1">
              <a:defRPr/>
            </a:pPr>
            <a:r>
              <a:rPr lang="en-GB" dirty="0"/>
              <a:t>Chip depth (number of rows and columns)</a:t>
            </a:r>
          </a:p>
          <a:p>
            <a:pPr lvl="1">
              <a:defRPr/>
            </a:pPr>
            <a:r>
              <a:rPr lang="en-GB" dirty="0"/>
              <a:t>High density RAM needs to be registered or buffered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Banks</a:t>
            </a:r>
          </a:p>
          <a:p>
            <a:pPr lvl="1">
              <a:defRPr/>
            </a:pPr>
            <a:r>
              <a:rPr lang="en-GB" dirty="0"/>
              <a:t>Width of memory bus</a:t>
            </a:r>
          </a:p>
          <a:p>
            <a:pPr lvl="2">
              <a:defRPr/>
            </a:pPr>
            <a:r>
              <a:rPr lang="en-GB" dirty="0"/>
              <a:t>All modern CPUs are 64-bit</a:t>
            </a:r>
          </a:p>
          <a:p>
            <a:pPr lvl="2">
              <a:defRPr/>
            </a:pPr>
            <a:r>
              <a:rPr lang="en-GB" dirty="0"/>
              <a:t>Dual-channel makes 128-bit</a:t>
            </a:r>
          </a:p>
          <a:p>
            <a:pPr lvl="2">
              <a:defRPr/>
            </a:pPr>
            <a:r>
              <a:rPr lang="en-GB" dirty="0"/>
              <a:t>ECC adds 8 bits (or 16 bits if dual channel)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Double-sided</a:t>
            </a:r>
          </a:p>
          <a:p>
            <a:pPr lvl="1">
              <a:defRPr/>
            </a:pPr>
            <a:r>
              <a:rPr lang="en-GB" dirty="0"/>
              <a:t>Physical location of chips on the module</a:t>
            </a:r>
          </a:p>
          <a:p>
            <a:pPr lvl="1">
              <a:buNone/>
              <a:defRPr/>
            </a:pPr>
            <a:r>
              <a:rPr lang="en-GB" dirty="0"/>
              <a:t>OR (sometimes)</a:t>
            </a:r>
          </a:p>
          <a:p>
            <a:pPr lvl="1">
              <a:defRPr/>
            </a:pPr>
            <a:r>
              <a:rPr lang="en-GB" dirty="0"/>
              <a:t>Number of ranks (dual-rank modules contain two sets of chips)</a:t>
            </a:r>
          </a:p>
          <a:p>
            <a:pPr lvl="1">
              <a:defRPr/>
            </a:pPr>
            <a:r>
              <a:rPr lang="en-GB" dirty="0"/>
              <a:t>Controller can access one rank at a time</a:t>
            </a:r>
          </a:p>
          <a:p>
            <a:pPr lvl="1">
              <a:defRPr/>
            </a:pPr>
            <a:r>
              <a:rPr lang="en-GB" dirty="0"/>
              <a:t>Controller is subject to maximum electrical load so may not be able to use dual-rank modules in all slots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Configurations (1)</a:t>
            </a:r>
          </a:p>
        </p:txBody>
      </p:sp>
    </p:spTree>
    <p:extLst>
      <p:ext uri="{BB962C8B-B14F-4D97-AF65-F5344CB8AC3E}">
        <p14:creationId xmlns:p14="http://schemas.microsoft.com/office/powerpoint/2010/main" val="18002810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Configurations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98614" y="1690690"/>
            <a:ext cx="6035040" cy="5486400"/>
          </a:xfrm>
        </p:spPr>
        <p:txBody>
          <a:bodyPr>
            <a:normAutofit/>
          </a:bodyPr>
          <a:lstStyle/>
          <a:p>
            <a:r>
              <a:rPr lang="en-GB" dirty="0"/>
              <a:t>Dual-channel</a:t>
            </a:r>
          </a:p>
          <a:p>
            <a:pPr lvl="1"/>
            <a:r>
              <a:rPr lang="en-GB" dirty="0"/>
              <a:t>Feature of motherboard / CPU not memory modules</a:t>
            </a:r>
          </a:p>
          <a:p>
            <a:pPr lvl="1"/>
            <a:r>
              <a:rPr lang="en-GB" dirty="0"/>
              <a:t>Controller can access two banks at the same time</a:t>
            </a:r>
          </a:p>
          <a:p>
            <a:pPr lvl="1"/>
            <a:r>
              <a:rPr lang="en-GB" dirty="0"/>
              <a:t>Memory modules must be matched (use kits)</a:t>
            </a:r>
          </a:p>
          <a:p>
            <a:r>
              <a:rPr lang="en-GB" dirty="0"/>
              <a:t>ECC</a:t>
            </a:r>
          </a:p>
          <a:p>
            <a:pPr lvl="1"/>
            <a:r>
              <a:rPr lang="en-GB" dirty="0"/>
              <a:t>Detects / corrects errors</a:t>
            </a:r>
          </a:p>
          <a:p>
            <a:pPr lvl="1"/>
            <a:r>
              <a:rPr lang="en-GB" dirty="0"/>
              <a:t>Generally only used on servers or workstations</a:t>
            </a:r>
          </a:p>
          <a:p>
            <a:r>
              <a:rPr lang="en-GB" dirty="0"/>
              <a:t>Registered / Fully Buffered</a:t>
            </a:r>
          </a:p>
          <a:p>
            <a:pPr lvl="1"/>
            <a:r>
              <a:rPr lang="en-GB" dirty="0"/>
              <a:t>Makes high density modules more reliable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70" y="1621304"/>
            <a:ext cx="4249101" cy="2743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117</a:t>
            </a:r>
          </a:p>
        </p:txBody>
      </p:sp>
      <p:pic>
        <p:nvPicPr>
          <p:cNvPr id="15" name="Content Placeholder 14" descr="HP DDR ECC Registered memory module (© Hewlett-Packard Development Company)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342" y="4563743"/>
            <a:ext cx="4525963" cy="1056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588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The DIMM format must match the motherboard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Different capacity modules can usually be installed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Modules from different vendors can usually be mixed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For best performance, the modules should be the same speed as the motherboard - different speeds can be mixed but the system will only work at the speed of the lowest-clocked module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Configure multi-channel systems with identical memory modules for each channel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ECC memory cannot be mixed with non-parity memory and must be supported by the motherboard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Registered memory cannot be mixed with unbuffered modules and must be supported by the motherboard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Memory Compatibility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915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11353800" cy="1325563"/>
          </a:xfrm>
        </p:spPr>
        <p:txBody>
          <a:bodyPr/>
          <a:lstStyle/>
          <a:p>
            <a:r>
              <a:rPr lang="en-US" dirty="0"/>
              <a:t>Removing and Installing 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886" y="1996739"/>
            <a:ext cx="6035040" cy="4269734"/>
          </a:xfrm>
        </p:spPr>
        <p:txBody>
          <a:bodyPr/>
          <a:lstStyle/>
          <a:p>
            <a:r>
              <a:rPr lang="en-GB" altLang="en-US" dirty="0"/>
              <a:t>Release catches to remove module</a:t>
            </a:r>
          </a:p>
          <a:p>
            <a:r>
              <a:rPr lang="en-GB" altLang="en-US" dirty="0"/>
              <a:t>Align module with slot and push down</a:t>
            </a:r>
          </a:p>
          <a:p>
            <a:r>
              <a:rPr lang="en-GB" altLang="en-US" dirty="0"/>
              <a:t>Catches should click in place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120</a:t>
            </a:r>
          </a:p>
        </p:txBody>
      </p:sp>
      <p:pic>
        <p:nvPicPr>
          <p:cNvPr id="8" name="Content Placeholder 7" descr="dimm catches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219" y="1158847"/>
            <a:ext cx="4525962" cy="2403788"/>
          </a:xfrm>
          <a:noFill/>
        </p:spPr>
      </p:pic>
      <p:pic>
        <p:nvPicPr>
          <p:cNvPr id="9" name="Content Placeholder 7" descr="Installing a DIMM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219" y="3630613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11321970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4B773-ED0C-4B02-92BA-9865CCCE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to complete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8309A-7B65-4E89-962C-C4EA400B4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client wants a gaming machine</a:t>
            </a:r>
          </a:p>
          <a:p>
            <a:r>
              <a:rPr lang="en-GB" dirty="0"/>
              <a:t>The budget is £2000</a:t>
            </a:r>
          </a:p>
          <a:p>
            <a:r>
              <a:rPr lang="en-GB" dirty="0"/>
              <a:t>You have to include the peripherals in the budget such as screen, mouse, keyboard, etc.</a:t>
            </a:r>
          </a:p>
          <a:p>
            <a:r>
              <a:rPr lang="en-GB" dirty="0"/>
              <a:t>The only condition the client has requested is that there needs to be a dual monitor setup with 2 graphics cards. </a:t>
            </a:r>
          </a:p>
          <a:p>
            <a:r>
              <a:rPr lang="en-GB" dirty="0"/>
              <a:t>Create a spec sheet listing each component</a:t>
            </a:r>
          </a:p>
          <a:p>
            <a:r>
              <a:rPr lang="en-GB" dirty="0"/>
              <a:t>Add a brief description to why you chose that component and how it is suitable for </a:t>
            </a:r>
            <a:r>
              <a:rPr lang="en-GB"/>
              <a:t>the client.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0230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AD32-CD57-4EB6-B495-C494F506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BD542-52F9-421B-A1E4-932B7622F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Create a document that sets out the reasoning behind your design and choice of components, making sure that you synthesise any complex information into an easily understood format. </a:t>
            </a:r>
          </a:p>
          <a:p>
            <a:r>
              <a:rPr lang="en-GB" dirty="0"/>
              <a:t>Furthermore this document should evaluate the suitability of the design specification when compared with gaming machines around the same price band. </a:t>
            </a:r>
          </a:p>
          <a:p>
            <a:r>
              <a:rPr lang="en-GB" dirty="0"/>
              <a:t>This document will include a bibliography in the ‘Harvard Style’ showing a good range of resources and references.</a:t>
            </a:r>
          </a:p>
          <a:p>
            <a:r>
              <a:rPr lang="en-GB" dirty="0"/>
              <a:t>PC Part picker or any equivalent can not be used. </a:t>
            </a:r>
          </a:p>
          <a:p>
            <a:r>
              <a:rPr lang="en-GB" dirty="0"/>
              <a:t>You need to know hardware components by sight or by minimal information for A+.</a:t>
            </a:r>
          </a:p>
          <a:p>
            <a:endParaRPr lang="en-GB" dirty="0"/>
          </a:p>
          <a:p>
            <a:r>
              <a:rPr lang="en-GB" dirty="0"/>
              <a:t>This will be presented next morning. BE PREPARED  </a:t>
            </a:r>
          </a:p>
        </p:txBody>
      </p:sp>
    </p:spTree>
    <p:extLst>
      <p:ext uri="{BB962C8B-B14F-4D97-AF65-F5344CB8AC3E}">
        <p14:creationId xmlns:p14="http://schemas.microsoft.com/office/powerpoint/2010/main" val="24739934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DA1DD6-AC80-4626-92A7-5B037E3C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9E789A-C728-4716-AB6A-D2D207818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cause might you suspect if a PC experiences intermittent lockups?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1CD63-7DBA-40DA-AEED-6F7B1F6E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994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DA1DD6-AC80-4626-92A7-5B037E3C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9E789A-C728-4716-AB6A-D2D207818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cause might you suspect if a PC experiences intermittent lockups?</a:t>
            </a:r>
          </a:p>
          <a:p>
            <a:endParaRPr lang="en-GB" dirty="0"/>
          </a:p>
          <a:p>
            <a:r>
              <a:rPr lang="en-GB" dirty="0"/>
              <a:t>Assuming the cause is not recent installation of faulty software or hardware, then thermal or power problems are most likely. Loose connections or faulty memory or CPU are also possibilities.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1CD63-7DBA-40DA-AEED-6F7B1F6E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72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Standard Client</a:t>
            </a:r>
          </a:p>
          <a:p>
            <a:r>
              <a:rPr lang="en-GB" altLang="en-US" dirty="0"/>
              <a:t>Thin Client</a:t>
            </a:r>
          </a:p>
          <a:p>
            <a:r>
              <a:rPr lang="en-GB" altLang="en-US" dirty="0"/>
              <a:t>Workstations</a:t>
            </a:r>
          </a:p>
          <a:p>
            <a:pPr lvl="1"/>
            <a:r>
              <a:rPr lang="en-GB" altLang="en-US" dirty="0"/>
              <a:t>Programming / Development / Virtualization</a:t>
            </a:r>
          </a:p>
          <a:p>
            <a:pPr lvl="1"/>
            <a:r>
              <a:rPr lang="en-GB" altLang="en-US" dirty="0"/>
              <a:t>Graphics / CAD / CAM Design</a:t>
            </a:r>
          </a:p>
          <a:p>
            <a:pPr lvl="1"/>
            <a:r>
              <a:rPr lang="en-GB" altLang="en-US" dirty="0"/>
              <a:t>Multimedia Development</a:t>
            </a:r>
          </a:p>
          <a:p>
            <a:pPr lvl="1"/>
            <a:r>
              <a:rPr lang="en-GB" altLang="en-US" dirty="0"/>
              <a:t>Dual Monitors</a:t>
            </a:r>
          </a:p>
          <a:p>
            <a:pPr lvl="1"/>
            <a:r>
              <a:rPr lang="en-GB" altLang="en-US" dirty="0"/>
              <a:t>RAID</a:t>
            </a:r>
          </a:p>
          <a:p>
            <a:endParaRPr lang="en-GB" altLang="en-US" b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168" y="358019"/>
            <a:ext cx="11590421" cy="1325563"/>
          </a:xfrm>
        </p:spPr>
        <p:txBody>
          <a:bodyPr>
            <a:normAutofit/>
          </a:bodyPr>
          <a:lstStyle/>
          <a:p>
            <a:r>
              <a:rPr lang="en-GB" dirty="0"/>
              <a:t>Configuring Computers for 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9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Case Types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Tower</a:t>
            </a:r>
          </a:p>
          <a:p>
            <a:r>
              <a:rPr lang="en-US" dirty="0"/>
              <a:t>Small Form Factor (SFF)</a:t>
            </a:r>
          </a:p>
          <a:p>
            <a:r>
              <a:rPr lang="en-US" dirty="0"/>
              <a:t>All-in-one</a:t>
            </a:r>
          </a:p>
        </p:txBody>
      </p:sp>
    </p:spTree>
    <p:extLst>
      <p:ext uri="{BB962C8B-B14F-4D97-AF65-F5344CB8AC3E}">
        <p14:creationId xmlns:p14="http://schemas.microsoft.com/office/powerpoint/2010/main" val="2427435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Configuring Computers for Home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1854" y="1506541"/>
            <a:ext cx="6035040" cy="5486400"/>
          </a:xfrm>
        </p:spPr>
        <p:txBody>
          <a:bodyPr/>
          <a:lstStyle/>
          <a:p>
            <a:r>
              <a:rPr lang="en-GB" altLang="en-US" dirty="0"/>
              <a:t>Home Theatre PC</a:t>
            </a:r>
          </a:p>
          <a:p>
            <a:r>
              <a:rPr lang="en-GB" altLang="en-US" dirty="0"/>
              <a:t>Home Server PC and NAS</a:t>
            </a:r>
          </a:p>
          <a:p>
            <a:r>
              <a:rPr lang="en-GB" altLang="en-US" dirty="0"/>
              <a:t>Gaming PC</a:t>
            </a:r>
          </a:p>
          <a:p>
            <a:endParaRPr lang="en-GB" alt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168</a:t>
            </a:r>
          </a:p>
        </p:txBody>
      </p:sp>
      <p:pic>
        <p:nvPicPr>
          <p:cNvPr id="8" name="Content Placeholder 7" descr="Windows Media Center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401" y="3621115"/>
            <a:ext cx="4525963" cy="254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Most SOHO Internet router appliances can perform a basic file and printer sharing function, using USB-attached storage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418" y="3523273"/>
            <a:ext cx="419123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23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Hardware Symptoms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5457" y="1416499"/>
            <a:ext cx="3603048" cy="42980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 dirty="0"/>
              <a:t>Status indicators</a:t>
            </a:r>
          </a:p>
          <a:p>
            <a:r>
              <a:rPr lang="en-GB" altLang="en-US" dirty="0"/>
              <a:t>Alerts</a:t>
            </a:r>
          </a:p>
          <a:p>
            <a:r>
              <a:rPr lang="en-GB" altLang="en-US" dirty="0"/>
              <a:t>Excessive heat</a:t>
            </a:r>
          </a:p>
          <a:p>
            <a:r>
              <a:rPr lang="en-GB" altLang="en-US" dirty="0"/>
              <a:t>Noise</a:t>
            </a:r>
          </a:p>
          <a:p>
            <a:r>
              <a:rPr lang="en-GB" altLang="en-US" dirty="0" err="1"/>
              <a:t>Odors</a:t>
            </a:r>
            <a:r>
              <a:rPr lang="en-GB" altLang="en-US" dirty="0"/>
              <a:t> / smoke</a:t>
            </a:r>
          </a:p>
          <a:p>
            <a:r>
              <a:rPr lang="en-GB" altLang="en-US" dirty="0"/>
              <a:t>Visible damage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5978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Mains power supply</a:t>
            </a:r>
          </a:p>
          <a:p>
            <a:r>
              <a:rPr lang="en-US" altLang="en-US" dirty="0"/>
              <a:t>Fuse</a:t>
            </a:r>
          </a:p>
          <a:p>
            <a:r>
              <a:rPr lang="en-US" altLang="en-US" dirty="0"/>
              <a:t>Cables and connectors</a:t>
            </a:r>
          </a:p>
          <a:p>
            <a:r>
              <a:rPr lang="en-US" altLang="en-US" dirty="0"/>
              <a:t>PSU</a:t>
            </a:r>
          </a:p>
          <a:p>
            <a:r>
              <a:rPr lang="en-GB" altLang="en-US" dirty="0"/>
              <a:t>Disconnect peripherals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Troubleshooting Power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030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Multimeter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 sz="2400" dirty="0"/>
              <a:t>Set to correct measurement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Volts DC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Volts AC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Resistance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Current</a:t>
            </a:r>
          </a:p>
          <a:p>
            <a:r>
              <a:rPr lang="en-GB" altLang="en-US" sz="2400" dirty="0"/>
              <a:t>Set to correct range (or highest range if unknown)</a:t>
            </a:r>
          </a:p>
        </p:txBody>
      </p:sp>
      <p:pic>
        <p:nvPicPr>
          <p:cNvPr id="7" name="Content Placeholder 6" descr="Testing a Molex connector with a multimeter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1274606"/>
            <a:ext cx="4525962" cy="4581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5153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Power Pin-outs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7617" y="1371600"/>
            <a:ext cx="6035040" cy="5486400"/>
          </a:xfrm>
        </p:spPr>
        <p:txBody>
          <a:bodyPr/>
          <a:lstStyle/>
          <a:p>
            <a:r>
              <a:rPr lang="en-GB" altLang="en-US" dirty="0"/>
              <a:t>P1 (ATX and ATX12V)</a:t>
            </a:r>
          </a:p>
          <a:p>
            <a:r>
              <a:rPr lang="en-GB" altLang="en-US" dirty="0"/>
              <a:t>Molex</a:t>
            </a:r>
          </a:p>
          <a:p>
            <a:r>
              <a:rPr lang="en-GB" altLang="en-US" dirty="0"/>
              <a:t>SATA</a:t>
            </a:r>
          </a:p>
          <a:p>
            <a:r>
              <a:rPr lang="en-GB" altLang="en-US" dirty="0"/>
              <a:t>AC adapters</a:t>
            </a:r>
          </a:p>
          <a:p>
            <a:r>
              <a:rPr lang="en-GB" altLang="en-US" dirty="0"/>
              <a:t>Power Supply Tester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182</a:t>
            </a:r>
          </a:p>
        </p:txBody>
      </p:sp>
      <p:pic>
        <p:nvPicPr>
          <p:cNvPr id="9" name="Content Placeholder 8" descr="Casebuy EZ Power Supply Tester"/>
          <p:cNvPicPr>
            <a:picLocks noGrp="1"/>
          </p:cNvPicPr>
          <p:nvPr>
            <p:ph sz="quarter" idx="13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486582"/>
            <a:ext cx="2910840" cy="168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48" y="1409827"/>
            <a:ext cx="43538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394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Troubleshooting POST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What has changed?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Cabling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CPU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Motherboard component (mis-seated cards)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PSU (Power Good)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Jumpers</a:t>
            </a:r>
          </a:p>
          <a:p>
            <a:endParaRPr lang="en-US" dirty="0"/>
          </a:p>
        </p:txBody>
      </p:sp>
      <p:pic>
        <p:nvPicPr>
          <p:cNvPr id="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2149838"/>
            <a:ext cx="4525962" cy="2831374"/>
          </a:xfrm>
          <a:noFill/>
        </p:spPr>
      </p:pic>
    </p:spTree>
    <p:extLst>
      <p:ext uri="{BB962C8B-B14F-4D97-AF65-F5344CB8AC3E}">
        <p14:creationId xmlns:p14="http://schemas.microsoft.com/office/powerpoint/2010/main" val="10338183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Errors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178631"/>
            <a:ext cx="4525963" cy="277378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 dirty="0"/>
              <a:t>Blank screen on boot</a:t>
            </a:r>
          </a:p>
          <a:p>
            <a:r>
              <a:rPr lang="en-GB" altLang="en-US" dirty="0"/>
              <a:t>Beep codes</a:t>
            </a:r>
          </a:p>
          <a:p>
            <a:r>
              <a:rPr lang="en-GB" altLang="en-US" dirty="0"/>
              <a:t>On-screen errors</a:t>
            </a:r>
          </a:p>
          <a:p>
            <a:r>
              <a:rPr lang="en-GB" altLang="en-US" dirty="0"/>
              <a:t>BIOS losing settings</a:t>
            </a:r>
          </a:p>
          <a:p>
            <a:r>
              <a:rPr lang="en-GB" altLang="en-US" dirty="0"/>
              <a:t>Attempts to boot to incorrect device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673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CPUs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Failure is relatively unlikely</a:t>
            </a:r>
          </a:p>
          <a:p>
            <a:pPr lvl="1">
              <a:defRPr/>
            </a:pPr>
            <a:r>
              <a:rPr lang="en-US" dirty="0"/>
              <a:t>Discount other causes</a:t>
            </a:r>
          </a:p>
          <a:p>
            <a:pPr lvl="1">
              <a:defRPr/>
            </a:pPr>
            <a:r>
              <a:rPr lang="en-US" dirty="0"/>
              <a:t>Ask what has changed?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Lockups / reboots</a:t>
            </a:r>
          </a:p>
          <a:p>
            <a:pPr lvl="1">
              <a:defRPr/>
            </a:pPr>
            <a:r>
              <a:rPr lang="en-US" dirty="0"/>
              <a:t>Check system is not overheating</a:t>
            </a:r>
          </a:p>
          <a:p>
            <a:pPr lvl="1">
              <a:defRPr/>
            </a:pPr>
            <a:r>
              <a:rPr lang="en-US" dirty="0"/>
              <a:t>Test power supply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Possible damage from power spike, ESD, overheating, etc – test by substitution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When fitting a new CPU check</a:t>
            </a:r>
          </a:p>
          <a:p>
            <a:pPr lvl="1">
              <a:defRPr/>
            </a:pPr>
            <a:r>
              <a:rPr lang="en-US" dirty="0"/>
              <a:t>Compatibility</a:t>
            </a:r>
          </a:p>
          <a:p>
            <a:pPr lvl="1">
              <a:defRPr/>
            </a:pPr>
            <a:r>
              <a:rPr lang="en-US" dirty="0"/>
              <a:t>Orientation / seating</a:t>
            </a:r>
          </a:p>
          <a:p>
            <a:pPr lvl="1">
              <a:defRPr/>
            </a:pPr>
            <a:r>
              <a:rPr lang="en-US" dirty="0"/>
              <a:t>Settings (voltage and timing)</a:t>
            </a:r>
          </a:p>
          <a:p>
            <a:pPr lvl="1">
              <a:defRPr/>
            </a:pPr>
            <a:r>
              <a:rPr lang="en-US" dirty="0"/>
              <a:t>Temperatures (is a new fan required?)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Speed issues may be caused by power management</a:t>
            </a:r>
          </a:p>
        </p:txBody>
      </p:sp>
      <p:pic>
        <p:nvPicPr>
          <p:cNvPr id="7" name="Content Placeholder 6" descr="Healthy capacitors surrounding the CPU socket on a GIGA-BYTE motherboard (Image © 2015 GIGA-BYTE Technology Co., Ltd. gigabyte.com)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269" y="1628775"/>
            <a:ext cx="4127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355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Memory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400" dirty="0"/>
              <a:t>Can be damaged by power spike, ESD, overheating, etc</a:t>
            </a:r>
          </a:p>
          <a:p>
            <a:r>
              <a:rPr lang="en-US" altLang="en-US" sz="2400" dirty="0"/>
              <a:t>Run memory diagnostic to test chips</a:t>
            </a:r>
          </a:p>
          <a:p>
            <a:r>
              <a:rPr lang="en-US" altLang="en-US" sz="2400" dirty="0"/>
              <a:t>When fitting new memory check</a:t>
            </a:r>
          </a:p>
          <a:p>
            <a:pPr lvl="1"/>
            <a:r>
              <a:rPr lang="en-US" altLang="en-US" dirty="0"/>
              <a:t>Motherboard compatibility and limits</a:t>
            </a:r>
          </a:p>
          <a:p>
            <a:pPr lvl="1"/>
            <a:r>
              <a:rPr lang="en-US" altLang="en-US" dirty="0"/>
              <a:t>Configuration (e.g. dual-channel)</a:t>
            </a:r>
          </a:p>
        </p:txBody>
      </p:sp>
      <p:pic>
        <p:nvPicPr>
          <p:cNvPr id="7" name="Content Placeholder 6" descr="Windows Memory Diagnostics Tool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8140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Adapters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78384"/>
            <a:ext cx="6035040" cy="5008116"/>
          </a:xfrm>
        </p:spPr>
        <p:txBody>
          <a:bodyPr>
            <a:normAutofit/>
          </a:bodyPr>
          <a:lstStyle/>
          <a:p>
            <a:r>
              <a:rPr lang="en-US" dirty="0"/>
              <a:t>Loopback test</a:t>
            </a:r>
          </a:p>
          <a:p>
            <a:r>
              <a:rPr lang="en-US" dirty="0"/>
              <a:t>Connectors and cabling</a:t>
            </a:r>
          </a:p>
          <a:p>
            <a:r>
              <a:rPr lang="en-US" dirty="0"/>
              <a:t>Resource conflicts</a:t>
            </a:r>
          </a:p>
          <a:p>
            <a:pPr lvl="1"/>
            <a:r>
              <a:rPr lang="en-US" dirty="0"/>
              <a:t>I/O Address</a:t>
            </a:r>
          </a:p>
          <a:p>
            <a:pPr lvl="1"/>
            <a:r>
              <a:rPr lang="en-US" dirty="0"/>
              <a:t>Interrupt (IRQ)</a:t>
            </a:r>
          </a:p>
          <a:p>
            <a:pPr lvl="1"/>
            <a:r>
              <a:rPr lang="en-US" dirty="0"/>
              <a:t>DMA</a:t>
            </a:r>
          </a:p>
          <a:p>
            <a:pPr lvl="1"/>
            <a:r>
              <a:rPr lang="en-US" dirty="0"/>
              <a:t>Base Memory Address</a:t>
            </a:r>
          </a:p>
          <a:p>
            <a:r>
              <a:rPr lang="en-US" dirty="0"/>
              <a:t>Device Manager</a:t>
            </a:r>
          </a:p>
          <a:p>
            <a:pPr lvl="1"/>
            <a:r>
              <a:rPr lang="en-US" dirty="0"/>
              <a:t>View &gt; Resources By Type</a:t>
            </a:r>
          </a:p>
          <a:p>
            <a:pPr lvl="1"/>
            <a:r>
              <a:rPr lang="en-US" dirty="0"/>
              <a:t>Adapter Properties &gt; Resources tab</a:t>
            </a:r>
          </a:p>
          <a:p>
            <a:r>
              <a:rPr lang="en-US" dirty="0"/>
              <a:t>USB power</a:t>
            </a:r>
          </a:p>
        </p:txBody>
      </p:sp>
      <p:pic>
        <p:nvPicPr>
          <p:cNvPr id="9" name="Content Placeholder 8" descr="Device Manager showing resources by connection"/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95" y="822325"/>
            <a:ext cx="4138448" cy="2743200"/>
          </a:xfrm>
        </p:spPr>
      </p:pic>
      <p:pic>
        <p:nvPicPr>
          <p:cNvPr id="10" name="Content Placeholder 9" descr="Device properties"/>
          <p:cNvPicPr>
            <a:picLocks noGrp="1" noChangeAspect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923" y="3630613"/>
            <a:ext cx="2458192" cy="2743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193</a:t>
            </a:r>
          </a:p>
        </p:txBody>
      </p:sp>
    </p:spTree>
    <p:extLst>
      <p:ext uri="{BB962C8B-B14F-4D97-AF65-F5344CB8AC3E}">
        <p14:creationId xmlns:p14="http://schemas.microsoft.com/office/powerpoint/2010/main" val="408753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Tower Case</a:t>
            </a:r>
            <a:endParaRPr lang="en-US" dirty="0"/>
          </a:p>
        </p:txBody>
      </p:sp>
      <p:pic>
        <p:nvPicPr>
          <p:cNvPr id="8" name="Content Placeholder 7" descr="HP Compaq Proliant tower case (cover removed) (© Hewlett-Packard Development Company)"/>
          <p:cNvPicPr>
            <a:picLocks noGrp="1"/>
          </p:cNvPicPr>
          <p:nvPr>
            <p:ph idx="1"/>
          </p:nvPr>
        </p:nvPicPr>
        <p:blipFill>
          <a:blip r:embed="rId2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374" y="2023372"/>
            <a:ext cx="4983480" cy="3636818"/>
          </a:xfrm>
        </p:spPr>
      </p:pic>
    </p:spTree>
    <p:extLst>
      <p:ext uri="{BB962C8B-B14F-4D97-AF65-F5344CB8AC3E}">
        <p14:creationId xmlns:p14="http://schemas.microsoft.com/office/powerpoint/2010/main" val="11530896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BIOS and UEFI System Firmware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BIOS (Basic Input / Output System) </a:t>
            </a:r>
          </a:p>
          <a:p>
            <a:r>
              <a:rPr lang="en-GB" dirty="0"/>
              <a:t>UEFI (Unified Extensible Firmware Interface) – Can also use a mouse!</a:t>
            </a:r>
          </a:p>
          <a:p>
            <a:r>
              <a:rPr lang="en-GB" dirty="0"/>
              <a:t>System firmware setup program</a:t>
            </a:r>
          </a:p>
          <a:p>
            <a:pPr lvl="1"/>
            <a:r>
              <a:rPr lang="en-US" altLang="en-US" dirty="0"/>
              <a:t>Press key during boot (Del, F1, F2, F10)</a:t>
            </a:r>
          </a:p>
          <a:p>
            <a:pPr lvl="1"/>
            <a:r>
              <a:rPr lang="en-US" dirty="0"/>
              <a:t>Windows Fast Boot (</a:t>
            </a:r>
            <a:r>
              <a:rPr lang="en-US" dirty="0" err="1"/>
              <a:t>Shift+Restart</a:t>
            </a:r>
            <a:r>
              <a:rPr lang="en-US" dirty="0"/>
              <a:t>)</a:t>
            </a:r>
          </a:p>
        </p:txBody>
      </p:sp>
      <p:pic>
        <p:nvPicPr>
          <p:cNvPr id="7" name="Content Placeholder 6" descr="Press the key to enter setup before or during the memory count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42038" y="2174735"/>
            <a:ext cx="4525962" cy="2781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8635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Setup Programs</a:t>
            </a:r>
          </a:p>
        </p:txBody>
      </p:sp>
      <p:pic>
        <p:nvPicPr>
          <p:cNvPr id="7" name="Content Placeholder 6" descr="UEFI system setup software with a full GUI and mouse support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5859" y="2800590"/>
            <a:ext cx="4525962" cy="339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System firmware BIOS setup program"/>
          <p:cNvPicPr>
            <a:picLocks noGrp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57756"/>
            <a:ext cx="4525963" cy="2485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971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Configuring Component Properties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252351" y="1343910"/>
            <a:ext cx="6035040" cy="2743200"/>
          </a:xfrm>
        </p:spPr>
        <p:txBody>
          <a:bodyPr>
            <a:normAutofit/>
          </a:bodyPr>
          <a:lstStyle/>
          <a:p>
            <a:r>
              <a:rPr lang="en-US" dirty="0"/>
              <a:t>Clock Speed and Overclocking</a:t>
            </a:r>
            <a:endParaRPr lang="en-GB" dirty="0"/>
          </a:p>
          <a:p>
            <a:r>
              <a:rPr lang="en-US" dirty="0"/>
              <a:t>CPU Features</a:t>
            </a:r>
            <a:endParaRPr lang="en-GB" dirty="0"/>
          </a:p>
          <a:p>
            <a:r>
              <a:rPr lang="en-US" dirty="0"/>
              <a:t>RAM</a:t>
            </a:r>
            <a:endParaRPr lang="en-GB" dirty="0"/>
          </a:p>
          <a:p>
            <a:r>
              <a:rPr lang="en-US" dirty="0"/>
              <a:t>Power Management</a:t>
            </a:r>
            <a:endParaRPr lang="en-GB" dirty="0"/>
          </a:p>
          <a:p>
            <a:r>
              <a:rPr lang="en-US" dirty="0"/>
              <a:t>Health Check / Hardware Monitoring</a:t>
            </a:r>
            <a:endParaRPr lang="en-GB" dirty="0"/>
          </a:p>
          <a:p>
            <a:r>
              <a:rPr lang="en-US" dirty="0"/>
              <a:t>Date / Time / Daylight Savings</a:t>
            </a:r>
            <a:endParaRPr lang="en-GB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144</a:t>
            </a:r>
          </a:p>
        </p:txBody>
      </p:sp>
      <p:pic>
        <p:nvPicPr>
          <p:cNvPr id="9" name="Content Placeholder 8" descr="Configuring CPU features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47" y="1254661"/>
            <a:ext cx="4525963" cy="248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System memory properties and settings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746" y="3780805"/>
            <a:ext cx="4525963" cy="248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0" descr="Configuring a power management profile"/>
          <p:cNvPicPr>
            <a:picLocks noGrp="1"/>
          </p:cNvPicPr>
          <p:nvPr>
            <p:ph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52351" y="3780806"/>
            <a:ext cx="4525962" cy="2485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0937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Configuring Boot Properties</a:t>
            </a:r>
            <a:endParaRPr lang="en-US" dirty="0"/>
          </a:p>
        </p:txBody>
      </p:sp>
      <p:pic>
        <p:nvPicPr>
          <p:cNvPr id="9" name="Content Placeholder 8" descr="Configuring boot parameters - one choice here is between legacy BIOS boot mode and UEFI boot mode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38200" y="1339984"/>
            <a:ext cx="5619779" cy="3086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9" descr="Enabling and disabling boot devices and changing boot priority order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706267" y="2963980"/>
            <a:ext cx="6091348" cy="3345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5837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Configuring Devices</a:t>
            </a:r>
            <a:endParaRPr lang="en-US" dirty="0"/>
          </a:p>
        </p:txBody>
      </p:sp>
      <p:pic>
        <p:nvPicPr>
          <p:cNvPr id="8" name="Content Placeholder 7" descr="Configuring SATA settings"/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42038" y="950035"/>
            <a:ext cx="4525962" cy="24877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148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0" y="1408670"/>
            <a:ext cx="6035040" cy="4877830"/>
          </a:xfrm>
        </p:spPr>
        <p:txBody>
          <a:bodyPr/>
          <a:lstStyle/>
          <a:p>
            <a:r>
              <a:rPr lang="en-US" dirty="0"/>
              <a:t>Onboard Devices</a:t>
            </a:r>
          </a:p>
          <a:p>
            <a:r>
              <a:rPr lang="en-US" dirty="0"/>
              <a:t>SATA Settings</a:t>
            </a:r>
            <a:endParaRPr lang="en-GB" dirty="0"/>
          </a:p>
          <a:p>
            <a:r>
              <a:rPr lang="en-US" dirty="0"/>
              <a:t>Error Types that Halt the POST</a:t>
            </a:r>
            <a:endParaRPr lang="en-GB" dirty="0"/>
          </a:p>
          <a:p>
            <a:r>
              <a:rPr lang="en-US" dirty="0"/>
              <a:t>Boot-up NumLock Status</a:t>
            </a:r>
            <a:endParaRPr lang="en-GB" dirty="0"/>
          </a:p>
          <a:p>
            <a:r>
              <a:rPr lang="en-US" dirty="0"/>
              <a:t>Keyboard Installed</a:t>
            </a:r>
            <a:endParaRPr lang="en-GB" dirty="0"/>
          </a:p>
          <a:p>
            <a:r>
              <a:rPr lang="en-US" dirty="0"/>
              <a:t>Fast Boot</a:t>
            </a:r>
            <a:endParaRPr lang="en-GB" dirty="0"/>
          </a:p>
          <a:p>
            <a:endParaRPr lang="en-US" dirty="0"/>
          </a:p>
        </p:txBody>
      </p:sp>
      <p:pic>
        <p:nvPicPr>
          <p:cNvPr id="13" name="Content Placeholder 6" descr="Enabling or disabling onboard devices"/>
          <p:cNvPicPr>
            <a:picLocks noGrp="1" noChangeAspect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42038" y="3759380"/>
            <a:ext cx="4525962" cy="2485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0383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</a:t>
            </a:r>
            <a:r>
              <a:rPr lang="en-US"/>
              <a:t>and Monitoring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US" dirty="0"/>
              <a:t>150</a:t>
            </a:r>
          </a:p>
        </p:txBody>
      </p:sp>
      <p:pic>
        <p:nvPicPr>
          <p:cNvPr id="10" name="Content Placeholder 9" descr="Dell diagnostic utility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400" y="1335130"/>
            <a:ext cx="6227716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10" descr="SpeedFan temperature monitoring and fan speed / clock speed control utility - with the CPU running at 100% utilization the fan is having to work hard to control the temperature"/>
          <p:cNvPicPr>
            <a:picLocks noGrp="1"/>
          </p:cNvPicPr>
          <p:nvPr>
            <p:ph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5698" y="2759119"/>
            <a:ext cx="4286248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9504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Configuring BIOS Security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22691"/>
            <a:ext cx="5133475" cy="4855076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Passwords</a:t>
            </a:r>
          </a:p>
          <a:p>
            <a:pPr lvl="1">
              <a:defRPr/>
            </a:pPr>
            <a:r>
              <a:rPr lang="en-GB" dirty="0"/>
              <a:t>Supervisor / administrator / setup</a:t>
            </a:r>
          </a:p>
          <a:p>
            <a:pPr lvl="1">
              <a:defRPr/>
            </a:pPr>
            <a:r>
              <a:rPr lang="en-GB" dirty="0"/>
              <a:t>User / system</a:t>
            </a:r>
          </a:p>
          <a:p>
            <a:pPr lvl="1">
              <a:defRPr/>
            </a:pPr>
            <a:r>
              <a:rPr lang="en-GB" dirty="0"/>
              <a:t>Drive lock</a:t>
            </a:r>
          </a:p>
          <a:p>
            <a:endParaRPr lang="en-US" dirty="0"/>
          </a:p>
        </p:txBody>
      </p:sp>
      <p:pic>
        <p:nvPicPr>
          <p:cNvPr id="7" name="Content Placeholder 6" descr="Configuring system security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2322691"/>
            <a:ext cx="4525963" cy="2485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7827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Drive Encryption and TPM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Encryption scrambles information so that it can only be read again with the correct key</a:t>
            </a:r>
          </a:p>
          <a:p>
            <a:r>
              <a:rPr lang="en-US" dirty="0"/>
              <a:t>With drive encryption, key is stored in Trusted Platform Module (TPM) or USB and can only be unlocked by knowing the password</a:t>
            </a:r>
          </a:p>
        </p:txBody>
      </p:sp>
      <p:pic>
        <p:nvPicPr>
          <p:cNvPr id="7" name="Content Placeholder 6" descr="Configuring a TPM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2321037"/>
            <a:ext cx="4525962" cy="2488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1591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Upgrading Firmware</a:t>
            </a:r>
          </a:p>
        </p:txBody>
      </p:sp>
      <p:pic>
        <p:nvPicPr>
          <p:cNvPr id="7" name="Content Placeholder 6" descr="Running a system firmware update utility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Updating a Dell PC's firmware using a Windows flash utility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42038" y="2223574"/>
            <a:ext cx="4525962" cy="2683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666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LoJack</a:t>
            </a:r>
          </a:p>
          <a:p>
            <a:r>
              <a:rPr lang="en-US" dirty="0"/>
              <a:t>Intrusion Detection</a:t>
            </a:r>
          </a:p>
          <a:p>
            <a:r>
              <a:rPr lang="en-US" dirty="0"/>
              <a:t>Secure Boot</a:t>
            </a:r>
          </a:p>
          <a:p>
            <a:r>
              <a:rPr lang="en-US" dirty="0"/>
              <a:t>Kensington locks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Security Task</a:t>
            </a:r>
          </a:p>
        </p:txBody>
      </p:sp>
    </p:spTree>
    <p:extLst>
      <p:ext uri="{BB962C8B-B14F-4D97-AF65-F5344CB8AC3E}">
        <p14:creationId xmlns:p14="http://schemas.microsoft.com/office/powerpoint/2010/main" val="2920888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SFF and All-in-One PCs</a:t>
            </a:r>
            <a:endParaRPr lang="en-US" dirty="0"/>
          </a:p>
        </p:txBody>
      </p:sp>
      <p:pic>
        <p:nvPicPr>
          <p:cNvPr id="7" name="Content Placeholder 6" descr="Shuttle XPC (© Shuttle Computer)"/>
          <p:cNvPicPr>
            <a:picLocks noGrp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97" y="2564734"/>
            <a:ext cx="3707476" cy="2468880"/>
          </a:xfrm>
        </p:spPr>
      </p:pic>
      <p:pic>
        <p:nvPicPr>
          <p:cNvPr id="8" name="Content Placeholder 7" descr="HP Envy Recline All-in-One PC with touch monitor (Image © 2014 Hewlett-Packard Development Company, L.P)"/>
          <p:cNvPicPr>
            <a:picLocks noGrp="1"/>
          </p:cNvPicPr>
          <p:nvPr>
            <p:ph sz="half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7117" y="2020250"/>
            <a:ext cx="4060767" cy="3557847"/>
          </a:xfrm>
        </p:spPr>
      </p:pic>
    </p:spTree>
    <p:extLst>
      <p:ext uri="{BB962C8B-B14F-4D97-AF65-F5344CB8AC3E}">
        <p14:creationId xmlns:p14="http://schemas.microsoft.com/office/powerpoint/2010/main" val="15133709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F31C-129C-4628-A5D2-FDE86028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452C-8C20-4A15-9F80-98D0E9CDC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AB6F5-F5A2-4EA5-A054-4C463A0D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672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Nodes, stations, and hosts</a:t>
            </a:r>
          </a:p>
          <a:p>
            <a:pPr lvl="1"/>
            <a:r>
              <a:rPr lang="en-US" dirty="0"/>
              <a:t>A node is a device communicating on the network via one or more interfaces</a:t>
            </a:r>
          </a:p>
          <a:p>
            <a:pPr lvl="2"/>
            <a:r>
              <a:rPr lang="en-US" dirty="0"/>
              <a:t>Can include endpoints such as computers</a:t>
            </a:r>
          </a:p>
          <a:p>
            <a:pPr lvl="2"/>
            <a:r>
              <a:rPr lang="en-US" dirty="0"/>
              <a:t>Can include forwarding nodes such as switches and routers</a:t>
            </a:r>
          </a:p>
          <a:p>
            <a:pPr lvl="1"/>
            <a:r>
              <a:rPr lang="en-US" dirty="0"/>
              <a:t>“Station” can be used instead of node when talking about wireless networks</a:t>
            </a:r>
          </a:p>
          <a:p>
            <a:pPr lvl="1"/>
            <a:r>
              <a:rPr lang="en-US" dirty="0"/>
              <a:t>Host typically refers to a computing device (</a:t>
            </a:r>
            <a:r>
              <a:rPr lang="en-US" i="1" dirty="0"/>
              <a:t>not</a:t>
            </a:r>
            <a:r>
              <a:rPr lang="en-US" dirty="0"/>
              <a:t> a switch or a router)</a:t>
            </a:r>
          </a:p>
          <a:p>
            <a:r>
              <a:rPr lang="en-US" dirty="0"/>
              <a:t>Transmission media - cabled or wireless links between nodes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Network Concepts (1)</a:t>
            </a:r>
          </a:p>
        </p:txBody>
      </p:sp>
    </p:spTree>
    <p:extLst>
      <p:ext uri="{BB962C8B-B14F-4D97-AF65-F5344CB8AC3E}">
        <p14:creationId xmlns:p14="http://schemas.microsoft.com/office/powerpoint/2010/main" val="35080258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Network Concepts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Local network devices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Nodes that forward communications within the same physical network (switching)</a:t>
            </a:r>
          </a:p>
          <a:p>
            <a:pPr lvl="1"/>
            <a:r>
              <a:rPr lang="en-US" dirty="0"/>
              <a:t>Physical / local addresses</a:t>
            </a:r>
          </a:p>
          <a:p>
            <a:pPr lvl="1"/>
            <a:r>
              <a:rPr lang="en-US" dirty="0"/>
              <a:t>Segments and backbones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Routing devices and subnets</a:t>
            </a:r>
          </a:p>
          <a:p>
            <a:pPr lvl="1"/>
            <a:r>
              <a:rPr lang="en-US" dirty="0"/>
              <a:t>Nodes that forward communications between physically or logically distinct networks (routing)</a:t>
            </a:r>
          </a:p>
          <a:p>
            <a:pPr lvl="1"/>
            <a:r>
              <a:rPr lang="en-US" dirty="0"/>
              <a:t>Network addresses / IDs</a:t>
            </a:r>
          </a:p>
          <a:p>
            <a:pPr lvl="1"/>
            <a:r>
              <a:rPr lang="en-US" dirty="0"/>
              <a:t>Subnetworks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924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Bandwidth</a:t>
            </a:r>
          </a:p>
          <a:p>
            <a:r>
              <a:rPr lang="en-US" dirty="0"/>
              <a:t>Full and half-duplex</a:t>
            </a:r>
          </a:p>
          <a:p>
            <a:r>
              <a:rPr lang="en-US" dirty="0"/>
              <a:t>Protocols</a:t>
            </a:r>
          </a:p>
          <a:p>
            <a:pPr lvl="1"/>
            <a:r>
              <a:rPr lang="en-US" altLang="en-US" dirty="0"/>
              <a:t>Rules for exchanging data</a:t>
            </a:r>
          </a:p>
          <a:p>
            <a:pPr lvl="1"/>
            <a:r>
              <a:rPr lang="en-US" altLang="en-US" dirty="0"/>
              <a:t>Addressing</a:t>
            </a:r>
          </a:p>
          <a:p>
            <a:pPr lvl="1"/>
            <a:r>
              <a:rPr lang="en-US" altLang="en-US" dirty="0"/>
              <a:t>Encapsulation</a:t>
            </a:r>
          </a:p>
          <a:p>
            <a:pPr lvl="2"/>
            <a:r>
              <a:rPr lang="en-US" altLang="en-US" dirty="0"/>
              <a:t>Header</a:t>
            </a:r>
          </a:p>
          <a:p>
            <a:pPr lvl="2"/>
            <a:r>
              <a:rPr lang="en-US" altLang="en-US" dirty="0"/>
              <a:t>Payload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Network Concepts (3)</a:t>
            </a:r>
          </a:p>
        </p:txBody>
      </p:sp>
    </p:spTree>
    <p:extLst>
      <p:ext uri="{BB962C8B-B14F-4D97-AF65-F5344CB8AC3E}">
        <p14:creationId xmlns:p14="http://schemas.microsoft.com/office/powerpoint/2010/main" val="24058731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topology is the placement of nodes and media links between them</a:t>
            </a:r>
          </a:p>
          <a:p>
            <a:pPr lvl="1"/>
            <a:r>
              <a:rPr lang="en-US" dirty="0"/>
              <a:t>Network 1</a:t>
            </a:r>
          </a:p>
          <a:p>
            <a:pPr lvl="2"/>
            <a:r>
              <a:rPr lang="en-US" dirty="0"/>
              <a:t>Computers A, B, and C are directly connected by a single cable</a:t>
            </a:r>
          </a:p>
          <a:p>
            <a:pPr lvl="1"/>
            <a:r>
              <a:rPr lang="en-US" dirty="0"/>
              <a:t>Network 2</a:t>
            </a:r>
          </a:p>
          <a:p>
            <a:pPr lvl="2"/>
            <a:r>
              <a:rPr lang="en-US" dirty="0"/>
              <a:t>Computers A, B, and C are connected to a hub by different cables</a:t>
            </a:r>
          </a:p>
          <a:p>
            <a:pPr lvl="1"/>
            <a:r>
              <a:rPr lang="en-US" dirty="0"/>
              <a:t>Networks 1 and 2 have different physical topologies</a:t>
            </a:r>
          </a:p>
          <a:p>
            <a:r>
              <a:rPr lang="en-US" dirty="0"/>
              <a:t>Logical topology is the flow of data</a:t>
            </a:r>
          </a:p>
          <a:p>
            <a:pPr lvl="1"/>
            <a:r>
              <a:rPr lang="en-US" dirty="0"/>
              <a:t>Network 1</a:t>
            </a:r>
          </a:p>
          <a:p>
            <a:pPr lvl="2"/>
            <a:r>
              <a:rPr lang="en-US" dirty="0"/>
              <a:t>Computers A, B, and C can exchange messages, with the messages traveling over the shared cable</a:t>
            </a:r>
          </a:p>
          <a:p>
            <a:pPr lvl="1"/>
            <a:r>
              <a:rPr lang="en-US" dirty="0"/>
              <a:t>Network 2</a:t>
            </a:r>
          </a:p>
          <a:p>
            <a:pPr lvl="2"/>
            <a:r>
              <a:rPr lang="en-US" dirty="0"/>
              <a:t>Computers A, B, and C can exchange messages, with the messages repeated over each cable by the hub</a:t>
            </a:r>
          </a:p>
          <a:p>
            <a:pPr lvl="1"/>
            <a:r>
              <a:rPr lang="en-US" dirty="0"/>
              <a:t>Networks 1 and 2 have the same logical topology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Topologies</a:t>
            </a:r>
          </a:p>
        </p:txBody>
      </p:sp>
    </p:spTree>
    <p:extLst>
      <p:ext uri="{BB962C8B-B14F-4D97-AF65-F5344CB8AC3E}">
        <p14:creationId xmlns:p14="http://schemas.microsoft.com/office/powerpoint/2010/main" val="41024369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Point-to-Point Links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One-to-one link</a:t>
            </a:r>
          </a:p>
          <a:p>
            <a:r>
              <a:rPr lang="en-US"/>
              <a:t>Dedicated bandwidth</a:t>
            </a:r>
          </a:p>
          <a:p>
            <a:r>
              <a:rPr lang="en-US"/>
              <a:t>Physical point-to-point link (cable) or logical circuit</a:t>
            </a:r>
            <a:endParaRPr lang="en-US" dirty="0"/>
          </a:p>
        </p:txBody>
      </p:sp>
      <p:pic>
        <p:nvPicPr>
          <p:cNvPr id="11" name="Content Placeholder 6" descr="Point-to-point links - the routers on the left are physically connected via a cable while the &quot;blaze&quot; lighting symbol connecting the routers on the right represents a logical link (not necessarily a single cable)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296" y="1690948"/>
            <a:ext cx="4147446" cy="3749154"/>
          </a:xfrm>
        </p:spPr>
      </p:pic>
    </p:spTree>
    <p:extLst>
      <p:ext uri="{BB962C8B-B14F-4D97-AF65-F5344CB8AC3E}">
        <p14:creationId xmlns:p14="http://schemas.microsoft.com/office/powerpoint/2010/main" val="40932552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Bus Topology</a:t>
            </a:r>
            <a:endParaRPr lang="en-US" altLang="en-US" noProof="0" dirty="0"/>
          </a:p>
        </p:txBody>
      </p:sp>
      <p:pic>
        <p:nvPicPr>
          <p:cNvPr id="12" name="Content Placeholder 11" descr="Physical bus topology"/>
          <p:cNvPicPr>
            <a:picLocks noGrp="1"/>
          </p:cNvPicPr>
          <p:nvPr>
            <p:ph sz="half"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010504"/>
            <a:ext cx="4525963" cy="3110042"/>
          </a:xfrm>
        </p:spPr>
      </p:pic>
      <p:sp>
        <p:nvSpPr>
          <p:cNvPr id="10243" name="Text Placeholder 1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noProof="0"/>
              <a:t>Nodes attached to same cable segment</a:t>
            </a:r>
          </a:p>
          <a:p>
            <a:pPr lvl="1"/>
            <a:r>
              <a:rPr lang="en-US"/>
              <a:t>Single length of main cable</a:t>
            </a:r>
          </a:p>
          <a:p>
            <a:pPr lvl="1"/>
            <a:r>
              <a:rPr lang="en-US" noProof="0"/>
              <a:t>Multiple lengths of cable connected by repeaters</a:t>
            </a:r>
          </a:p>
          <a:p>
            <a:r>
              <a:rPr lang="en-US"/>
              <a:t>Shared access to media</a:t>
            </a:r>
          </a:p>
          <a:p>
            <a:r>
              <a:rPr lang="en-US" noProof="0"/>
              <a:t>Cabled bus is practically obsolete</a:t>
            </a:r>
          </a:p>
          <a:p>
            <a:pPr lvl="1"/>
            <a:r>
              <a:rPr lang="en-US" noProof="0"/>
              <a:t>Moving and adding nodes can cause problems for the whole network</a:t>
            </a:r>
          </a:p>
          <a:p>
            <a:pPr lvl="1"/>
            <a:r>
              <a:rPr lang="en-US" noProof="0"/>
              <a:t>Limited number of nodes</a:t>
            </a:r>
          </a:p>
          <a:p>
            <a:pPr lvl="1"/>
            <a:r>
              <a:rPr lang="en-US" noProof="0"/>
              <a:t>Cable faults cause problems for the whole network</a:t>
            </a:r>
            <a:endParaRPr lang="en-US" noProof="0" dirty="0"/>
          </a:p>
        </p:txBody>
      </p:sp>
      <p:sp>
        <p:nvSpPr>
          <p:cNvPr id="18439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GB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346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Star Topology</a:t>
            </a:r>
            <a:endParaRPr lang="en-US" altLang="en-US" noProof="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Endpoint nodes connected via a central forwarding node (hub, switch, or router)</a:t>
            </a:r>
          </a:p>
          <a:p>
            <a:r>
              <a:rPr lang="en-US"/>
              <a:t>Requires more cable but simpler to reconfigure</a:t>
            </a:r>
          </a:p>
          <a:p>
            <a:r>
              <a:rPr lang="en-US"/>
              <a:t>Cable faults are isolated to each hub port and easier to troubleshoot</a:t>
            </a:r>
          </a:p>
          <a:p>
            <a:r>
              <a:rPr lang="en-US"/>
              <a:t>Central node can be a single point of failure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1975828"/>
            <a:ext cx="4525962" cy="3179394"/>
          </a:xfrm>
        </p:spPr>
      </p:pic>
      <p:sp>
        <p:nvSpPr>
          <p:cNvPr id="19462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0771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Star – Logical 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0" y="1313894"/>
            <a:ext cx="6035040" cy="2252265"/>
          </a:xfrm>
        </p:spPr>
        <p:txBody>
          <a:bodyPr>
            <a:normAutofit/>
          </a:bodyPr>
          <a:lstStyle/>
          <a:p>
            <a:r>
              <a:rPr lang="en-US" dirty="0"/>
              <a:t>Hub</a:t>
            </a:r>
          </a:p>
          <a:p>
            <a:pPr lvl="1"/>
            <a:r>
              <a:rPr lang="en-US" dirty="0"/>
              <a:t>Transmissions repeated to all nodes</a:t>
            </a:r>
          </a:p>
          <a:p>
            <a:pPr lvl="1"/>
            <a:r>
              <a:rPr lang="en-US" dirty="0"/>
              <a:t>Logical bus with all nodes in the same segment</a:t>
            </a:r>
          </a:p>
          <a:p>
            <a:pPr lvl="1"/>
            <a:r>
              <a:rPr lang="en-US" dirty="0"/>
              <a:t>Nodes must still contend for access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Content Placeholder 12" descr="Star topology with a hub at the center of the star"/>
          <p:cNvPicPr>
            <a:picLocks noGrp="1"/>
          </p:cNvPicPr>
          <p:nvPr>
            <p:ph sz="quarter" idx="13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150" y="3611563"/>
            <a:ext cx="3909662" cy="2743200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Switch</a:t>
            </a:r>
          </a:p>
          <a:p>
            <a:pPr lvl="1"/>
            <a:r>
              <a:rPr lang="en-US"/>
              <a:t>Establishes point-to-point circuits</a:t>
            </a:r>
          </a:p>
          <a:p>
            <a:pPr lvl="1"/>
            <a:r>
              <a:rPr lang="en-US"/>
              <a:t>Logical bus but each switch port is a separate segment</a:t>
            </a:r>
          </a:p>
          <a:p>
            <a:pPr lvl="1"/>
            <a:r>
              <a:rPr lang="en-US"/>
              <a:t>No contention – can use full link bandwidth</a:t>
            </a:r>
          </a:p>
          <a:p>
            <a:endParaRPr lang="en-US" dirty="0"/>
          </a:p>
        </p:txBody>
      </p:sp>
      <p:pic>
        <p:nvPicPr>
          <p:cNvPr id="14" name="Content Placeholder 13" descr="Star topology with a switch at the center of the star"/>
          <p:cNvPicPr>
            <a:picLocks noGrp="1"/>
          </p:cNvPicPr>
          <p:nvPr>
            <p:ph sz="quarter" idx="15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166" y="3611563"/>
            <a:ext cx="3917707" cy="2743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291</a:t>
            </a:r>
          </a:p>
        </p:txBody>
      </p:sp>
    </p:spTree>
    <p:extLst>
      <p:ext uri="{BB962C8B-B14F-4D97-AF65-F5344CB8AC3E}">
        <p14:creationId xmlns:p14="http://schemas.microsoft.com/office/powerpoint/2010/main" val="41437765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Mesh Topology</a:t>
            </a:r>
            <a:endParaRPr lang="en-US" altLang="en-US" noProof="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296140"/>
            <a:ext cx="6035040" cy="4990360"/>
          </a:xfrm>
        </p:spPr>
        <p:txBody>
          <a:bodyPr>
            <a:normAutofit/>
          </a:bodyPr>
          <a:lstStyle/>
          <a:p>
            <a:r>
              <a:rPr lang="en-US" dirty="0"/>
              <a:t>Full mesh means that each node is connected to every other node</a:t>
            </a:r>
          </a:p>
          <a:p>
            <a:r>
              <a:rPr lang="en-US" dirty="0"/>
              <a:t>n(n-1)/2 to calculate number of links required by ‘n’ nodes</a:t>
            </a:r>
          </a:p>
          <a:p>
            <a:r>
              <a:rPr lang="en-US" dirty="0"/>
              <a:t>Partial mesh more commonly deployed</a:t>
            </a:r>
          </a:p>
          <a:p>
            <a:pPr lvl="1"/>
            <a:r>
              <a:rPr lang="en-US" dirty="0"/>
              <a:t>Fewer physical links required</a:t>
            </a:r>
          </a:p>
          <a:p>
            <a:pPr lvl="1"/>
            <a:r>
              <a:rPr lang="en-US" dirty="0"/>
              <a:t>Nodes relay (route) communications to provide interconnections between all nodes</a:t>
            </a:r>
          </a:p>
          <a:p>
            <a:pPr lvl="1"/>
            <a:r>
              <a:rPr lang="en-US" dirty="0"/>
              <a:t>Provides redundancy and fault tolerance</a:t>
            </a:r>
          </a:p>
          <a:p>
            <a:pPr lvl="1"/>
            <a:r>
              <a:rPr lang="en-US" dirty="0"/>
              <a:t>Architecture of the Internet</a:t>
            </a:r>
          </a:p>
        </p:txBody>
      </p:sp>
      <p:pic>
        <p:nvPicPr>
          <p:cNvPr id="12" name="Content Placeholder 11" descr="Partial mesh - each site is linked but not always directly to every other site"/>
          <p:cNvPicPr>
            <a:picLocks noGrp="1"/>
          </p:cNvPicPr>
          <p:nvPr>
            <p:ph sz="quarter" idx="1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2038" y="1111269"/>
            <a:ext cx="4525962" cy="2165312"/>
          </a:xfrm>
        </p:spPr>
      </p:pic>
      <p:pic>
        <p:nvPicPr>
          <p:cNvPr id="11" name="Picture 4" descr="Internet_map_1024-mattbrit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995" y="3667189"/>
            <a:ext cx="2670048" cy="26700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292</a:t>
            </a:r>
          </a:p>
        </p:txBody>
      </p:sp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62754"/>
      </p:ext>
    </p:extLst>
  </p:cSld>
  <p:clrMapOvr>
    <a:masterClrMapping/>
  </p:clrMapOvr>
</p:sld>
</file>

<file path=ppt/theme/theme1.xml><?xml version="1.0" encoding="utf-8"?>
<a:theme xmlns:a="http://schemas.openxmlformats.org/drawingml/2006/main" name="WB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BL" id="{B72D05FB-8192-464D-9D83-4C2CA7853A9F}" vid="{4A779CC2-9149-449A-855E-F1375EFE8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7862</TotalTime>
  <Words>8185</Words>
  <Application>Microsoft Office PowerPoint</Application>
  <PresentationFormat>Widescreen</PresentationFormat>
  <Paragraphs>1640</Paragraphs>
  <Slides>227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227</vt:i4>
      </vt:variant>
    </vt:vector>
  </HeadingPairs>
  <TitlesOfParts>
    <vt:vector size="233" baseType="lpstr">
      <vt:lpstr>Arial</vt:lpstr>
      <vt:lpstr>Calibri</vt:lpstr>
      <vt:lpstr>Calibri Light</vt:lpstr>
      <vt:lpstr>Times New Roman</vt:lpstr>
      <vt:lpstr>Verdana</vt:lpstr>
      <vt:lpstr>WBL</vt:lpstr>
      <vt:lpstr>A+ Introduction</vt:lpstr>
      <vt:lpstr>The basics </vt:lpstr>
      <vt:lpstr>Converting from Denary to Binary</vt:lpstr>
      <vt:lpstr>The basics</vt:lpstr>
      <vt:lpstr>IP to Binary Task</vt:lpstr>
      <vt:lpstr>The basics </vt:lpstr>
      <vt:lpstr>System Case Types</vt:lpstr>
      <vt:lpstr>Tower Case</vt:lpstr>
      <vt:lpstr>SFF and All-in-One PCs</vt:lpstr>
      <vt:lpstr>Parts of the Case</vt:lpstr>
      <vt:lpstr>Removing the System Case</vt:lpstr>
      <vt:lpstr>Motherboard Layout</vt:lpstr>
      <vt:lpstr>Motherboard Form Factors</vt:lpstr>
      <vt:lpstr>Motherboards </vt:lpstr>
      <vt:lpstr>Motherboards</vt:lpstr>
      <vt:lpstr>Motherboards</vt:lpstr>
      <vt:lpstr>Motherboards</vt:lpstr>
      <vt:lpstr>Front Panel Connectors</vt:lpstr>
      <vt:lpstr>Power and Fan Connectors</vt:lpstr>
      <vt:lpstr>Bus Architecture</vt:lpstr>
      <vt:lpstr>Data Units and Transfer Rates</vt:lpstr>
      <vt:lpstr>CPU Socket</vt:lpstr>
      <vt:lpstr>Chipset and Memory Architecture</vt:lpstr>
      <vt:lpstr>System RAM Slots</vt:lpstr>
      <vt:lpstr>System Firmware and Battery</vt:lpstr>
      <vt:lpstr>Expansion Slots</vt:lpstr>
      <vt:lpstr>PCI Bus</vt:lpstr>
      <vt:lpstr>PCI Express (PCIe)</vt:lpstr>
      <vt:lpstr>Hardware</vt:lpstr>
      <vt:lpstr>Hardware</vt:lpstr>
      <vt:lpstr>Task</vt:lpstr>
      <vt:lpstr>Storage </vt:lpstr>
      <vt:lpstr>Output</vt:lpstr>
      <vt:lpstr>External components</vt:lpstr>
      <vt:lpstr>What Make a Computer</vt:lpstr>
      <vt:lpstr>The details</vt:lpstr>
      <vt:lpstr>Cases</vt:lpstr>
      <vt:lpstr>Power supplies</vt:lpstr>
      <vt:lpstr>Electrical Circuits</vt:lpstr>
      <vt:lpstr>Electrical Components</vt:lpstr>
      <vt:lpstr>Power Supply Unit</vt:lpstr>
      <vt:lpstr>Connector Types</vt:lpstr>
      <vt:lpstr>Installing a PSU</vt:lpstr>
      <vt:lpstr>Power supplies</vt:lpstr>
      <vt:lpstr>Power supplies</vt:lpstr>
      <vt:lpstr>PowerPoint Presentation</vt:lpstr>
      <vt:lpstr>Hard Disk Performance</vt:lpstr>
      <vt:lpstr>Installation and Configuration</vt:lpstr>
      <vt:lpstr>Solid State Drive (SSD)</vt:lpstr>
      <vt:lpstr>Symptoms of Disk Failure</vt:lpstr>
      <vt:lpstr>Failure to Boot</vt:lpstr>
      <vt:lpstr>Repairing Boot Blocks</vt:lpstr>
      <vt:lpstr>Other Disk Issues</vt:lpstr>
      <vt:lpstr>RAID Levels 0 and 1</vt:lpstr>
      <vt:lpstr>RAID Levels 5 and 10</vt:lpstr>
      <vt:lpstr>Implementing RAID</vt:lpstr>
      <vt:lpstr>Troubleshooting RAID</vt:lpstr>
      <vt:lpstr>PowerPoint Presentation</vt:lpstr>
      <vt:lpstr>RAM Types</vt:lpstr>
      <vt:lpstr>DDR SDRAM</vt:lpstr>
      <vt:lpstr>RAM Configurations (1)</vt:lpstr>
      <vt:lpstr>RAM Configurations (2)</vt:lpstr>
      <vt:lpstr>Memory Compatibility Issues</vt:lpstr>
      <vt:lpstr>Removing and Installing RAM</vt:lpstr>
      <vt:lpstr>Task to complete at home</vt:lpstr>
      <vt:lpstr>Hardware Task</vt:lpstr>
      <vt:lpstr>Question</vt:lpstr>
      <vt:lpstr>Question</vt:lpstr>
      <vt:lpstr>Configuring Computers for Business</vt:lpstr>
      <vt:lpstr>Configuring Computers for Home Use</vt:lpstr>
      <vt:lpstr>Hardware Symptoms</vt:lpstr>
      <vt:lpstr>Troubleshooting Power Problems</vt:lpstr>
      <vt:lpstr>Using a Multimeter</vt:lpstr>
      <vt:lpstr>Power Pin-outs</vt:lpstr>
      <vt:lpstr>Troubleshooting POST</vt:lpstr>
      <vt:lpstr>POST Errors</vt:lpstr>
      <vt:lpstr>Troubleshooting CPUs</vt:lpstr>
      <vt:lpstr>Troubleshooting Memory</vt:lpstr>
      <vt:lpstr>Troubleshooting Adapters</vt:lpstr>
      <vt:lpstr>BIOS and UEFI System Firmware</vt:lpstr>
      <vt:lpstr>Navigating Setup Programs</vt:lpstr>
      <vt:lpstr>Configuring Component Properties</vt:lpstr>
      <vt:lpstr>Configuring Boot Properties</vt:lpstr>
      <vt:lpstr>Configuring Devices</vt:lpstr>
      <vt:lpstr>Diagnostics and Monitoring</vt:lpstr>
      <vt:lpstr>Configuring BIOS Security</vt:lpstr>
      <vt:lpstr>Drive Encryption and TPM</vt:lpstr>
      <vt:lpstr>Upgrading Firmware</vt:lpstr>
      <vt:lpstr>System Security Task</vt:lpstr>
      <vt:lpstr>Lunch</vt:lpstr>
      <vt:lpstr>Basic Network Concepts (1)</vt:lpstr>
      <vt:lpstr>Basic Network Concepts (2)</vt:lpstr>
      <vt:lpstr>Basic Network Concepts (3)</vt:lpstr>
      <vt:lpstr>Network Topologies</vt:lpstr>
      <vt:lpstr>Point-to-Point Links</vt:lpstr>
      <vt:lpstr>Bus Topology</vt:lpstr>
      <vt:lpstr>Star Topology</vt:lpstr>
      <vt:lpstr>Physical Star – Logical Bus</vt:lpstr>
      <vt:lpstr>Mesh Topology</vt:lpstr>
      <vt:lpstr>Topology Summarisation </vt:lpstr>
      <vt:lpstr>The OSI Model</vt:lpstr>
      <vt:lpstr>Encapsulation and De-encapsulation</vt:lpstr>
      <vt:lpstr>OSI Model Summary</vt:lpstr>
      <vt:lpstr>OSI Model and Network Protocols</vt:lpstr>
      <vt:lpstr>Task What is in the OSI Layer Model</vt:lpstr>
      <vt:lpstr>Test 1</vt:lpstr>
      <vt:lpstr>Types of Network</vt:lpstr>
      <vt:lpstr>Network types</vt:lpstr>
      <vt:lpstr>Types of Network</vt:lpstr>
      <vt:lpstr>PAN</vt:lpstr>
      <vt:lpstr>LAN/WLAN</vt:lpstr>
      <vt:lpstr>MAN</vt:lpstr>
      <vt:lpstr>WAN </vt:lpstr>
      <vt:lpstr>SOHO Networks</vt:lpstr>
      <vt:lpstr>Enterprise Network Architecture</vt:lpstr>
      <vt:lpstr>Networking</vt:lpstr>
      <vt:lpstr>OSI Model Physical Layer</vt:lpstr>
      <vt:lpstr>Twisted Pair Cable</vt:lpstr>
      <vt:lpstr>Shielded and Plenum Cable</vt:lpstr>
      <vt:lpstr>Network and Modem Ports</vt:lpstr>
      <vt:lpstr>Wiring Standards</vt:lpstr>
      <vt:lpstr>PowerPoint Presentation</vt:lpstr>
      <vt:lpstr>Patch Panels</vt:lpstr>
      <vt:lpstr>Structured Cabling</vt:lpstr>
      <vt:lpstr>Splitters and Repeaters</vt:lpstr>
      <vt:lpstr>Cable Installation Tools</vt:lpstr>
      <vt:lpstr>Cable Testing Tools</vt:lpstr>
      <vt:lpstr>Fiber Optic Cable</vt:lpstr>
      <vt:lpstr>Fiber Optic Connectors</vt:lpstr>
      <vt:lpstr>Coaxial Cable and Connectors</vt:lpstr>
      <vt:lpstr>OSI Model Data Link Layer</vt:lpstr>
      <vt:lpstr>Network Cards</vt:lpstr>
      <vt:lpstr>Hubs</vt:lpstr>
      <vt:lpstr>Bridges</vt:lpstr>
      <vt:lpstr>Switches</vt:lpstr>
      <vt:lpstr>Troubleshooting Wired Links</vt:lpstr>
      <vt:lpstr>Ethernet over Power</vt:lpstr>
      <vt:lpstr>Lunch</vt:lpstr>
      <vt:lpstr>802.11 (Wireless LAN Standards)</vt:lpstr>
      <vt:lpstr>Access Points and Wireless Modes</vt:lpstr>
      <vt:lpstr>Wireless Cards</vt:lpstr>
      <vt:lpstr>Wi-Fi Standards</vt:lpstr>
      <vt:lpstr>IEEE 802.11n</vt:lpstr>
      <vt:lpstr>IEEE 802.11ac</vt:lpstr>
      <vt:lpstr>Wireless Network Security</vt:lpstr>
      <vt:lpstr>Wi-Fi Authentication</vt:lpstr>
      <vt:lpstr>Configuring a SOHO Access Point (1)</vt:lpstr>
      <vt:lpstr>Configuring a SOHO Access Point (2)</vt:lpstr>
      <vt:lpstr>Troubleshooting Wireless Links</vt:lpstr>
      <vt:lpstr>OSI Model Network Layer</vt:lpstr>
      <vt:lpstr>The TCP/IP Suite</vt:lpstr>
      <vt:lpstr>End of day summarisation</vt:lpstr>
      <vt:lpstr>IPv4 Address Format</vt:lpstr>
      <vt:lpstr>Binary / Decimal Conversion</vt:lpstr>
      <vt:lpstr>Subnet Masks</vt:lpstr>
      <vt:lpstr>Masking an IP Address (ANDing)</vt:lpstr>
      <vt:lpstr>Routing Decision</vt:lpstr>
      <vt:lpstr>IP Class</vt:lpstr>
      <vt:lpstr>Configuring IP</vt:lpstr>
      <vt:lpstr>DHCP and APIPA</vt:lpstr>
      <vt:lpstr>Public and Private Addressing</vt:lpstr>
      <vt:lpstr>Classless Addressing</vt:lpstr>
      <vt:lpstr>ipconfig</vt:lpstr>
      <vt:lpstr>ifconfig</vt:lpstr>
      <vt:lpstr>ping</vt:lpstr>
      <vt:lpstr>Interpreting ping Output</vt:lpstr>
      <vt:lpstr>Troubleshooting Connectivity Issues</vt:lpstr>
      <vt:lpstr>IP Version 6</vt:lpstr>
      <vt:lpstr>Hexadecimal Numbering</vt:lpstr>
      <vt:lpstr>IPv6 Address Notation</vt:lpstr>
      <vt:lpstr>Unicast Addressing</vt:lpstr>
      <vt:lpstr>IP Routing Basics</vt:lpstr>
      <vt:lpstr>Network Address Translation</vt:lpstr>
      <vt:lpstr>Troubleshooting Routing with tracert</vt:lpstr>
      <vt:lpstr>TCP and UDP Ports</vt:lpstr>
      <vt:lpstr>TCP versus UDP</vt:lpstr>
      <vt:lpstr>Well Known Ports</vt:lpstr>
      <vt:lpstr>netstat</vt:lpstr>
      <vt:lpstr>Access Control Lists (ACL)</vt:lpstr>
      <vt:lpstr>Port Forwarding / Triggering</vt:lpstr>
      <vt:lpstr>Demilitarized Zones (DMZ)</vt:lpstr>
      <vt:lpstr>Universal Plug-and-Play (UPnP)</vt:lpstr>
      <vt:lpstr>VoIP and QoS</vt:lpstr>
      <vt:lpstr>Domain Name System (DNS)</vt:lpstr>
      <vt:lpstr>nslookup</vt:lpstr>
      <vt:lpstr>HOSTS File</vt:lpstr>
      <vt:lpstr>nbtstat</vt:lpstr>
      <vt:lpstr>HTTP and HTML</vt:lpstr>
      <vt:lpstr>Uniform Resource Locator (URL)</vt:lpstr>
      <vt:lpstr>SSL / TLS</vt:lpstr>
      <vt:lpstr>Email</vt:lpstr>
      <vt:lpstr>File Transfer Protocol (FTP)</vt:lpstr>
      <vt:lpstr>File and Printer Sharing Services</vt:lpstr>
      <vt:lpstr>Telnet, SSH, and RDP</vt:lpstr>
      <vt:lpstr>Go through the rest of the slides.</vt:lpstr>
      <vt:lpstr>What is an Operating System?</vt:lpstr>
      <vt:lpstr>Windows 7</vt:lpstr>
      <vt:lpstr>Taskbar</vt:lpstr>
      <vt:lpstr>Aero</vt:lpstr>
      <vt:lpstr>Windows 7 Editions</vt:lpstr>
      <vt:lpstr>Windows 8 / Windows 8.1</vt:lpstr>
      <vt:lpstr>Using the Start Screen</vt:lpstr>
      <vt:lpstr>Windows Vista</vt:lpstr>
      <vt:lpstr>Windows System Requirements</vt:lpstr>
      <vt:lpstr>Windows System Limits</vt:lpstr>
      <vt:lpstr>Windows Upgrade Paths</vt:lpstr>
      <vt:lpstr>Upgrade Advisor / Assistant</vt:lpstr>
      <vt:lpstr>Virtualization Basics</vt:lpstr>
      <vt:lpstr>Hypervisor</vt:lpstr>
      <vt:lpstr>Host versus Bare Metal Hypervisors</vt:lpstr>
      <vt:lpstr>Resource Requirements</vt:lpstr>
      <vt:lpstr>Virtual Networks</vt:lpstr>
      <vt:lpstr>Purposes of Virtual Machines</vt:lpstr>
      <vt:lpstr>Security Requirements</vt:lpstr>
      <vt:lpstr>Cloud Concepts</vt:lpstr>
      <vt:lpstr>Cloud Deployment Types</vt:lpstr>
      <vt:lpstr>* as a Service</vt:lpstr>
      <vt:lpstr>Networked Host Services (1)</vt:lpstr>
      <vt:lpstr>Networked Host Services (2)</vt:lpstr>
      <vt:lpstr>Legacy / Embedded Systems</vt:lpstr>
      <vt:lpstr>User Accounts</vt:lpstr>
      <vt:lpstr>Default Local Accounts</vt:lpstr>
      <vt:lpstr>Group Accounts</vt:lpstr>
      <vt:lpstr>User Accounts Applet</vt:lpstr>
      <vt:lpstr>Microsoft Accounts</vt:lpstr>
      <vt:lpstr>Local Users and Groups</vt:lpstr>
      <vt:lpstr>Configuring User Accounts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Cracknell</dc:creator>
  <cp:lastModifiedBy>Andrew Cracknell</cp:lastModifiedBy>
  <cp:revision>80</cp:revision>
  <dcterms:created xsi:type="dcterms:W3CDTF">2018-08-19T07:52:17Z</dcterms:created>
  <dcterms:modified xsi:type="dcterms:W3CDTF">2021-02-08T16:16:31Z</dcterms:modified>
</cp:coreProperties>
</file>