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58" r:id="rId4"/>
    <p:sldId id="286" r:id="rId5"/>
    <p:sldId id="275" r:id="rId6"/>
    <p:sldId id="259" r:id="rId7"/>
    <p:sldId id="276" r:id="rId8"/>
    <p:sldId id="289" r:id="rId9"/>
    <p:sldId id="302" r:id="rId10"/>
    <p:sldId id="277" r:id="rId11"/>
    <p:sldId id="287" r:id="rId12"/>
    <p:sldId id="288" r:id="rId13"/>
    <p:sldId id="290" r:id="rId14"/>
    <p:sldId id="291" r:id="rId15"/>
    <p:sldId id="303" r:id="rId16"/>
    <p:sldId id="292" r:id="rId17"/>
    <p:sldId id="293" r:id="rId18"/>
    <p:sldId id="294" r:id="rId19"/>
    <p:sldId id="295" r:id="rId20"/>
    <p:sldId id="296" r:id="rId21"/>
    <p:sldId id="304" r:id="rId22"/>
    <p:sldId id="297" r:id="rId23"/>
    <p:sldId id="298" r:id="rId24"/>
    <p:sldId id="300" r:id="rId25"/>
    <p:sldId id="301" r:id="rId26"/>
    <p:sldId id="299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358"/>
    <p:restoredTop sz="94708"/>
  </p:normalViewPr>
  <p:slideViewPr>
    <p:cSldViewPr snapToGrid="0" snapToObjects="1">
      <p:cViewPr varScale="1">
        <p:scale>
          <a:sx n="88" d="100"/>
          <a:sy n="88" d="100"/>
        </p:scale>
        <p:origin x="9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EA16AA-C3C9-524C-AA95-1B316E339F06}" type="datetimeFigureOut">
              <a:rPr lang="en-US" smtClean="0"/>
              <a:t>3/9/18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C0B4FF-D04F-0347-9B11-4E87A25C4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182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C0B4FF-D04F-0347-9B11-4E87A25C494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6460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/>
              <a:t>3/9/18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/>
              <a:t>3/9/18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/>
              <a:t>3/9/18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/>
              <a:t>3/9/18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/>
              <a:t>3/9/18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/>
              <a:t>3/9/18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/>
              <a:t>3/9/18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/>
              <a:t>3/9/18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/>
              <a:t>3/9/18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/>
              <a:t>3/9/18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/>
              <a:t>3/9/18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/>
              <a:t>3/9/18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/>
              <a:t>3/9/18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/>
              <a:t>3/9/18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/>
              <a:t>3/9/18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/>
              <a:t>3/9/18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/>
              <a:t>3/9/18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/>
              <a:t>3/9/18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4800" dirty="0"/>
              <a:t>Introduction to Installing and Configuring Windows 10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Infrastructure Technician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07599" y="2912786"/>
            <a:ext cx="1017601" cy="1014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109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Prepare for Installation </a:t>
            </a:r>
            <a:br>
              <a:rPr lang="en-GB" dirty="0"/>
            </a:br>
            <a:r>
              <a:rPr lang="en-GB" dirty="0"/>
              <a:t>(7.1, 11.7)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9759820" cy="3599316"/>
          </a:xfrm>
        </p:spPr>
        <p:txBody>
          <a:bodyPr>
            <a:normAutofit/>
          </a:bodyPr>
          <a:lstStyle/>
          <a:p>
            <a:r>
              <a:rPr lang="en-GB" dirty="0"/>
              <a:t>Prepare for installation requirements</a:t>
            </a:r>
          </a:p>
          <a:p>
            <a:pPr lvl="0"/>
            <a:r>
              <a:rPr lang="en-GB" dirty="0"/>
              <a:t>Determine hardware requirements and compatibility </a:t>
            </a:r>
          </a:p>
          <a:p>
            <a:pPr lvl="0"/>
            <a:r>
              <a:rPr lang="en-GB" dirty="0"/>
              <a:t>Choose between an upgrade and a clean installation </a:t>
            </a:r>
          </a:p>
          <a:p>
            <a:pPr lvl="0"/>
            <a:r>
              <a:rPr lang="en-GB" dirty="0"/>
              <a:t>Determine appropriate editions according to device type </a:t>
            </a:r>
          </a:p>
          <a:p>
            <a:pPr lvl="0"/>
            <a:r>
              <a:rPr lang="en-GB" dirty="0"/>
              <a:t>Determine requirements for particular features, such as Hyper-V, Cortana, Miracast, Virtual Smart Cards and Secure Boot </a:t>
            </a:r>
          </a:p>
          <a:p>
            <a:pPr lvl="0"/>
            <a:r>
              <a:rPr lang="en-GB" dirty="0"/>
              <a:t>Determine and create appropriate installation media</a:t>
            </a:r>
          </a:p>
          <a:p>
            <a:pPr lvl="0"/>
            <a:r>
              <a:rPr lang="en-GB" dirty="0"/>
              <a:t>Configure upgrade readiness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72540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D7BEB06-BA38-0044-AFD4-BA798041F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Install Windows </a:t>
            </a:r>
            <a:br>
              <a:rPr lang="en-GB" dirty="0"/>
            </a:br>
            <a:r>
              <a:rPr lang="en-GB" dirty="0"/>
              <a:t>(7.2, 7.6, 7.7, 7.9)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D6AD6D-8834-9F4F-8E4C-9550F433FC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Perform clean installations</a:t>
            </a:r>
          </a:p>
          <a:p>
            <a:r>
              <a:rPr lang="en-GB" dirty="0"/>
              <a:t>Upgrade using installation media</a:t>
            </a:r>
          </a:p>
          <a:p>
            <a:r>
              <a:rPr lang="en-GB" dirty="0"/>
              <a:t>Configure native boot scenarios</a:t>
            </a:r>
          </a:p>
          <a:p>
            <a:r>
              <a:rPr lang="en-GB" dirty="0"/>
              <a:t>Identify valid upgrade paths</a:t>
            </a:r>
          </a:p>
          <a:p>
            <a:r>
              <a:rPr lang="en-GB" dirty="0"/>
              <a:t>Migrate from previous versions of Windows</a:t>
            </a:r>
          </a:p>
          <a:p>
            <a:r>
              <a:rPr lang="en-GB" dirty="0"/>
              <a:t>Install to virtual hard disk (VHD)</a:t>
            </a:r>
          </a:p>
          <a:p>
            <a:r>
              <a:rPr lang="en-GB" dirty="0"/>
              <a:t>Boot from VHD</a:t>
            </a:r>
          </a:p>
          <a:p>
            <a:r>
              <a:rPr lang="en-GB" dirty="0"/>
              <a:t>Install on bootable USB</a:t>
            </a:r>
          </a:p>
          <a:p>
            <a:r>
              <a:rPr lang="en-GB" dirty="0"/>
              <a:t>Install additional Windows features</a:t>
            </a:r>
          </a:p>
          <a:p>
            <a:r>
              <a:rPr lang="en-GB" dirty="0"/>
              <a:t>Configure Windows for additional regional and language support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CE50C42-3CA9-CC4D-9E1D-36A53175F8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72416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D7BEB06-BA38-0044-AFD4-BA798041F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Configure devices and device drivers</a:t>
            </a:r>
            <a:br>
              <a:rPr lang="en-GB" dirty="0"/>
            </a:br>
            <a:r>
              <a:rPr lang="en-GB" dirty="0"/>
              <a:t>(2.1, 2.2, 2.3, 8.1)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D6AD6D-8834-9F4F-8E4C-9550F433FC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Install, update, disable and roll back drivers</a:t>
            </a:r>
          </a:p>
          <a:p>
            <a:r>
              <a:rPr lang="en-GB" dirty="0"/>
              <a:t>Resolve driver issues</a:t>
            </a:r>
          </a:p>
          <a:p>
            <a:r>
              <a:rPr lang="en-GB" dirty="0"/>
              <a:t>Configure driver settings, including signed and unsigned drivers</a:t>
            </a:r>
          </a:p>
          <a:p>
            <a:r>
              <a:rPr lang="en-GB" dirty="0"/>
              <a:t>Manage driver packages</a:t>
            </a:r>
          </a:p>
          <a:p>
            <a:r>
              <a:rPr lang="en-GB" dirty="0"/>
              <a:t>Download and import driver packages</a:t>
            </a:r>
          </a:p>
          <a:p>
            <a:r>
              <a:rPr lang="en-GB" dirty="0"/>
              <a:t>Use the Deployment Imaging Servicing and Management (DISM) tool to add packages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6EFD640-1ACE-D44C-8463-91C75A4F2D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0348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9F26D-7D7D-4342-8DF1-C3BB81E4F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Perform post installation configuration</a:t>
            </a:r>
            <a:br>
              <a:rPr lang="en-GB" dirty="0"/>
            </a:br>
            <a:r>
              <a:rPr lang="en-GB" dirty="0"/>
              <a:t>(1.2, 7.4, 7.5, 9.7)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1C89F3-846C-ED4A-B2E8-F46F618631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Configure and customise Start Menu, desktop, taskbar and notification settings according to device type</a:t>
            </a:r>
          </a:p>
          <a:p>
            <a:r>
              <a:rPr lang="en-GB" dirty="0"/>
              <a:t>Configure accessibility options</a:t>
            </a:r>
          </a:p>
          <a:p>
            <a:r>
              <a:rPr lang="en-GB" dirty="0"/>
              <a:t>Configure Cortana</a:t>
            </a:r>
          </a:p>
          <a:p>
            <a:r>
              <a:rPr lang="en-GB" dirty="0"/>
              <a:t>Configure Microsoft Edge</a:t>
            </a:r>
          </a:p>
          <a:p>
            <a:r>
              <a:rPr lang="en-GB" dirty="0"/>
              <a:t>Configure Internet Explorer</a:t>
            </a:r>
          </a:p>
          <a:p>
            <a:r>
              <a:rPr lang="en-GB" dirty="0"/>
              <a:t>Configure client Hyper-V</a:t>
            </a:r>
          </a:p>
          <a:p>
            <a:r>
              <a:rPr lang="en-GB" dirty="0"/>
              <a:t>Configure power settings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D778667-0715-344B-A728-7787C24CBE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78624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9F26D-7D7D-4342-8DF1-C3BB81E4F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Implement Windows in an enterprise environment (1.4, 4.5, 8.2, 8.4)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1C89F3-846C-ED4A-B2E8-F46F618631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Provision with Configuration Designer tool</a:t>
            </a:r>
          </a:p>
          <a:p>
            <a:r>
              <a:rPr lang="en-GB" dirty="0"/>
              <a:t>Implement Active Directory-based activation</a:t>
            </a:r>
          </a:p>
          <a:p>
            <a:r>
              <a:rPr lang="en-GB" dirty="0"/>
              <a:t>Implement volume activation using a Key Management Service (KMS)</a:t>
            </a:r>
          </a:p>
          <a:p>
            <a:r>
              <a:rPr lang="en-GB" dirty="0"/>
              <a:t>Query and configure activation states using the command line</a:t>
            </a:r>
          </a:p>
          <a:p>
            <a:r>
              <a:rPr lang="en-GB" dirty="0"/>
              <a:t>Configure Active Directory including Group Policies</a:t>
            </a:r>
          </a:p>
          <a:p>
            <a:r>
              <a:rPr lang="en-GB" dirty="0"/>
              <a:t>Configure and optimise user account control (UAC)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D778667-0715-344B-A728-7787C24CBE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65731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1C8AB-205B-A04D-8296-522D76B02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Configure and support core services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1E458F-62C9-454C-ACE6-5388B80049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30-35%</a:t>
            </a:r>
          </a:p>
          <a:p>
            <a:r>
              <a:rPr lang="en-GB" dirty="0"/>
              <a:t>Next 5 slides</a:t>
            </a:r>
          </a:p>
          <a:p>
            <a:r>
              <a:rPr lang="en-GB" dirty="0"/>
              <a:t>Client Pro sections indicated on each slide</a:t>
            </a:r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A69BB9D-14D1-ED4E-85EA-A32AE0B753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39674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9F26D-7D7D-4342-8DF1-C3BB81E4F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Configure networking </a:t>
            </a:r>
            <a:br>
              <a:rPr lang="en-GB" dirty="0"/>
            </a:br>
            <a:r>
              <a:rPr lang="en-GB" dirty="0"/>
              <a:t>(3.3, 3.4, 3.5, 3.6, 9.2, 9.3, 9.9)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1C89F3-846C-ED4A-B2E8-F46F618631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/>
              <a:t>Configure and support IPv4 and IPv6 network settings </a:t>
            </a:r>
          </a:p>
          <a:p>
            <a:r>
              <a:rPr lang="en-GB" dirty="0"/>
              <a:t>Configure name resolution; connect to a network</a:t>
            </a:r>
          </a:p>
          <a:p>
            <a:r>
              <a:rPr lang="en-GB" dirty="0"/>
              <a:t>Configure network locations</a:t>
            </a:r>
          </a:p>
          <a:p>
            <a:r>
              <a:rPr lang="en-GB" dirty="0"/>
              <a:t>Configure Windows Firewall – and with advanced security </a:t>
            </a:r>
          </a:p>
          <a:p>
            <a:r>
              <a:rPr lang="en-GB" dirty="0"/>
              <a:t>Configure network discovery</a:t>
            </a:r>
          </a:p>
          <a:p>
            <a:r>
              <a:rPr lang="en-GB" dirty="0"/>
              <a:t>Configure Wi-Fi settings </a:t>
            </a:r>
          </a:p>
          <a:p>
            <a:r>
              <a:rPr lang="en-GB" dirty="0"/>
              <a:t>Configure Wi-Fi direct</a:t>
            </a:r>
          </a:p>
          <a:p>
            <a:r>
              <a:rPr lang="en-GB" dirty="0"/>
              <a:t>Troubleshoot network issues</a:t>
            </a:r>
          </a:p>
          <a:p>
            <a:r>
              <a:rPr lang="en-GB" dirty="0"/>
              <a:t>Configure VPN: app triggered VPN, traffic filters and lockdown VPN</a:t>
            </a:r>
          </a:p>
          <a:p>
            <a:r>
              <a:rPr lang="en-GB" dirty="0"/>
              <a:t>Configure </a:t>
            </a:r>
            <a:r>
              <a:rPr lang="en-GB" dirty="0" err="1"/>
              <a:t>IPSec</a:t>
            </a:r>
            <a:endParaRPr lang="en-GB" dirty="0"/>
          </a:p>
          <a:p>
            <a:r>
              <a:rPr lang="en-GB" dirty="0"/>
              <a:t>Configure Direct Access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D778667-0715-344B-A728-7787C24CBE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57950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9F26D-7D7D-4342-8DF1-C3BB81E4F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Configure storage </a:t>
            </a:r>
            <a:br>
              <a:rPr lang="en-GB" dirty="0"/>
            </a:br>
            <a:r>
              <a:rPr lang="en-GB" dirty="0"/>
              <a:t>(2.5, 2.7, 2.8)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1C89F3-846C-ED4A-B2E8-F46F618631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Configure disks, volumes and file system options using Disk Management and PowerShell</a:t>
            </a:r>
          </a:p>
          <a:p>
            <a:r>
              <a:rPr lang="en-GB" dirty="0"/>
              <a:t>Create and configure VHDs</a:t>
            </a:r>
          </a:p>
          <a:p>
            <a:r>
              <a:rPr lang="en-GB" dirty="0"/>
              <a:t>Configure removable devices</a:t>
            </a:r>
          </a:p>
          <a:p>
            <a:r>
              <a:rPr lang="en-GB" dirty="0"/>
              <a:t>Create and configure storage spaces</a:t>
            </a:r>
          </a:p>
          <a:p>
            <a:r>
              <a:rPr lang="en-GB" dirty="0"/>
              <a:t>Troubleshoot storage and removable device issues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D778667-0715-344B-A728-7787C24CBE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7199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9F26D-7D7D-4342-8DF1-C3BB81E4F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Configure data access and usage</a:t>
            </a:r>
            <a:br>
              <a:rPr lang="en-GB" dirty="0"/>
            </a:br>
            <a:r>
              <a:rPr lang="en-GB" dirty="0"/>
              <a:t>(2.9, 2.11, 6.1, 6.2, 6.3, 6.5)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1C89F3-846C-ED4A-B2E8-F46F618631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Configure file and printer sharing and </a:t>
            </a:r>
            <a:r>
              <a:rPr lang="en-GB" dirty="0" err="1"/>
              <a:t>HomeGroup</a:t>
            </a:r>
            <a:r>
              <a:rPr lang="en-GB" dirty="0"/>
              <a:t> connections</a:t>
            </a:r>
          </a:p>
          <a:p>
            <a:r>
              <a:rPr lang="en-GB" dirty="0"/>
              <a:t>Configure folder shares, public folders and OneDrive</a:t>
            </a:r>
          </a:p>
          <a:p>
            <a:r>
              <a:rPr lang="en-GB" dirty="0"/>
              <a:t>Configure file system permissions</a:t>
            </a:r>
          </a:p>
          <a:p>
            <a:r>
              <a:rPr lang="en-GB" dirty="0"/>
              <a:t>Configure OneDrive usage, including files on demand</a:t>
            </a:r>
          </a:p>
          <a:p>
            <a:r>
              <a:rPr lang="en-GB" dirty="0"/>
              <a:t>Troubleshoot data access and usage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D778667-0715-344B-A728-7787C24CBE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33130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9F26D-7D7D-4342-8DF1-C3BB81E4F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Implement apps </a:t>
            </a:r>
            <a:br>
              <a:rPr lang="en-GB" dirty="0"/>
            </a:br>
            <a:r>
              <a:rPr lang="en-GB" dirty="0"/>
              <a:t>(4.1, 4.5)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1C89F3-846C-ED4A-B2E8-F46F618631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Configure desktop apps</a:t>
            </a:r>
          </a:p>
          <a:p>
            <a:r>
              <a:rPr lang="en-GB" dirty="0"/>
              <a:t>Configure </a:t>
            </a:r>
            <a:r>
              <a:rPr lang="en-GB" dirty="0" err="1"/>
              <a:t>startup</a:t>
            </a:r>
            <a:r>
              <a:rPr lang="en-GB" dirty="0"/>
              <a:t> options</a:t>
            </a:r>
          </a:p>
          <a:p>
            <a:r>
              <a:rPr lang="en-GB" dirty="0"/>
              <a:t>Configure Windows features</a:t>
            </a:r>
          </a:p>
          <a:p>
            <a:r>
              <a:rPr lang="en-GB" dirty="0"/>
              <a:t>Configure Windows store</a:t>
            </a:r>
          </a:p>
          <a:p>
            <a:r>
              <a:rPr lang="en-GB" dirty="0"/>
              <a:t>Implement Windows store apps</a:t>
            </a:r>
          </a:p>
          <a:p>
            <a:r>
              <a:rPr lang="en-GB" dirty="0"/>
              <a:t>Implement Windows store for business</a:t>
            </a:r>
          </a:p>
          <a:p>
            <a:r>
              <a:rPr lang="en-GB" dirty="0"/>
              <a:t>Provision packages</a:t>
            </a:r>
          </a:p>
          <a:p>
            <a:r>
              <a:rPr lang="en-GB" dirty="0"/>
              <a:t>Create packages</a:t>
            </a:r>
          </a:p>
          <a:p>
            <a:r>
              <a:rPr lang="en-GB" dirty="0"/>
              <a:t>Use deployment tools</a:t>
            </a:r>
          </a:p>
          <a:p>
            <a:r>
              <a:rPr lang="en-GB" dirty="0"/>
              <a:t>Use the Windows Assessment and Deployment Kit (ADKP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D778667-0715-344B-A728-7787C24CBE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9100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Aim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All apprentices must pass Microsoft exam 70-698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We have allocated 9 days of college to prepare you for this exam</a:t>
            </a:r>
          </a:p>
          <a:p>
            <a:pPr lvl="1"/>
            <a:r>
              <a:rPr lang="en-GB" dirty="0"/>
              <a:t>5 days in March</a:t>
            </a:r>
          </a:p>
          <a:p>
            <a:pPr lvl="1"/>
            <a:r>
              <a:rPr lang="en-GB" dirty="0"/>
              <a:t>4 days in April</a:t>
            </a:r>
          </a:p>
          <a:p>
            <a:pPr lvl="1"/>
            <a:r>
              <a:rPr lang="en-GB" dirty="0"/>
              <a:t>Take exams in April/May</a:t>
            </a:r>
          </a:p>
          <a:p>
            <a:pPr lvl="1"/>
            <a:r>
              <a:rPr lang="en-GB" dirty="0"/>
              <a:t>Achieve a pass before June 18</a:t>
            </a:r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93855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9F26D-7D7D-4342-8DF1-C3BB81E4F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Configure remote management </a:t>
            </a:r>
            <a:br>
              <a:rPr lang="en-GB" dirty="0"/>
            </a:br>
            <a:r>
              <a:rPr lang="en-GB" dirty="0"/>
              <a:t>(10.7, 10.8)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1C89F3-846C-ED4A-B2E8-F46F618631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Choose the appropriate remote management tools</a:t>
            </a:r>
          </a:p>
          <a:p>
            <a:r>
              <a:rPr lang="en-GB" dirty="0"/>
              <a:t>Configure remote management settings</a:t>
            </a:r>
          </a:p>
          <a:p>
            <a:r>
              <a:rPr lang="en-GB" dirty="0"/>
              <a:t>Modify settings remotely using the Microsoft Management Console (MMC) or PowerShell</a:t>
            </a:r>
          </a:p>
          <a:p>
            <a:r>
              <a:rPr lang="en-GB" dirty="0"/>
              <a:t>Configure Remote Assistance, including Easy Connect</a:t>
            </a:r>
          </a:p>
          <a:p>
            <a:r>
              <a:rPr lang="en-GB" dirty="0"/>
              <a:t>Configure Remote Desktop</a:t>
            </a:r>
          </a:p>
          <a:p>
            <a:r>
              <a:rPr lang="en-GB" dirty="0"/>
              <a:t>Configure remote PowerShell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D778667-0715-344B-A728-7787C24CBE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82372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1C8AB-205B-A04D-8296-522D76B02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Manage and maintain Windows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1E458F-62C9-454C-ACE6-5388B80049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30-35%</a:t>
            </a:r>
          </a:p>
          <a:p>
            <a:r>
              <a:rPr lang="en-GB" dirty="0"/>
              <a:t>Next 5 slides</a:t>
            </a:r>
          </a:p>
          <a:p>
            <a:r>
              <a:rPr lang="en-GB" dirty="0"/>
              <a:t>Client Pro sections indicated on each slide</a:t>
            </a:r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A69BB9D-14D1-ED4E-85EA-A32AE0B753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96855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9F26D-7D7D-4342-8DF1-C3BB81E4F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Configure updates </a:t>
            </a:r>
            <a:br>
              <a:rPr lang="en-GB" dirty="0"/>
            </a:br>
            <a:r>
              <a:rPr lang="en-GB" dirty="0"/>
              <a:t>(11.1)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1C89F3-846C-ED4A-B2E8-F46F618631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Configure Windows Update options</a:t>
            </a:r>
          </a:p>
          <a:p>
            <a:r>
              <a:rPr lang="en-GB" dirty="0"/>
              <a:t>Implement Insider Preview, Current Branch (CB), Current Branch for Business (CBB) and Long Term Servicing Branch (LTSB) scenarios</a:t>
            </a:r>
          </a:p>
          <a:p>
            <a:r>
              <a:rPr lang="en-GB" dirty="0"/>
              <a:t>Manage update history</a:t>
            </a:r>
          </a:p>
          <a:p>
            <a:r>
              <a:rPr lang="en-GB" dirty="0"/>
              <a:t>Roll back updates</a:t>
            </a:r>
          </a:p>
          <a:p>
            <a:r>
              <a:rPr lang="en-GB" dirty="0"/>
              <a:t>Update Windows Store apps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D778667-0715-344B-A728-7787C24CBE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05844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9F26D-7D7D-4342-8DF1-C3BB81E4F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Monitor Windows </a:t>
            </a:r>
            <a:br>
              <a:rPr lang="en-GB" dirty="0"/>
            </a:br>
            <a:r>
              <a:rPr lang="en-GB" dirty="0"/>
              <a:t>(10.1, 10.2, 10.3, 10.4, 10.5, 10.6, 11.7)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EDC46F1-73DC-F14C-A2C0-DCDF2E5D81E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/>
              <a:t>Configure and analyse Event Viewer logs</a:t>
            </a:r>
          </a:p>
          <a:p>
            <a:r>
              <a:rPr lang="en-GB" dirty="0"/>
              <a:t>Configure event subscriptions</a:t>
            </a:r>
          </a:p>
          <a:p>
            <a:r>
              <a:rPr lang="en-GB" dirty="0"/>
              <a:t>Monitor performance using Task Manager</a:t>
            </a:r>
          </a:p>
          <a:p>
            <a:r>
              <a:rPr lang="en-GB" dirty="0"/>
              <a:t>Monitor performance using Resource Monitor</a:t>
            </a:r>
          </a:p>
          <a:p>
            <a:r>
              <a:rPr lang="en-GB" dirty="0"/>
              <a:t>Monitor performance using Performance Monitor and Data Collector Sets</a:t>
            </a:r>
          </a:p>
          <a:p>
            <a:r>
              <a:rPr lang="en-GB" dirty="0"/>
              <a:t>Monitor system resources</a:t>
            </a:r>
          </a:p>
          <a:p>
            <a:endParaRPr lang="en-GB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C2EE3C-6F1A-8343-BCFC-3F0590F5BF0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/>
              <a:t>Monitor and manage printers</a:t>
            </a:r>
          </a:p>
          <a:p>
            <a:r>
              <a:rPr lang="en-GB" dirty="0"/>
              <a:t>Configure indexing options</a:t>
            </a:r>
          </a:p>
          <a:p>
            <a:r>
              <a:rPr lang="en-GB" dirty="0"/>
              <a:t>Manage client security by using Windows Defender</a:t>
            </a:r>
          </a:p>
          <a:p>
            <a:r>
              <a:rPr lang="en-GB" dirty="0"/>
              <a:t>Evaluate system stability using Reliability Monitor</a:t>
            </a:r>
          </a:p>
          <a:p>
            <a:r>
              <a:rPr lang="en-GB" dirty="0"/>
              <a:t>Troubleshoot performance issues</a:t>
            </a:r>
          </a:p>
          <a:p>
            <a:r>
              <a:rPr lang="en-GB" dirty="0"/>
              <a:t>Manage security using the Windows Defender Security </a:t>
            </a:r>
            <a:r>
              <a:rPr lang="en-GB" dirty="0" err="1"/>
              <a:t>Center</a:t>
            </a:r>
            <a:r>
              <a:rPr lang="en-GB" dirty="0"/>
              <a:t>; </a:t>
            </a:r>
          </a:p>
          <a:p>
            <a:r>
              <a:rPr lang="en-GB" dirty="0"/>
              <a:t>Configure Windows Defender Advanced Threat Detection </a:t>
            </a:r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D778667-0715-344B-A728-7787C24CBE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52635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9F26D-7D7D-4342-8DF1-C3BB81E4F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Configure system and data recovery</a:t>
            </a:r>
            <a:br>
              <a:rPr lang="en-GB" dirty="0"/>
            </a:br>
            <a:r>
              <a:rPr lang="en-GB" dirty="0"/>
              <a:t>(11.2, 11.3, 11.4, 11.5, 11.6)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EDC46F1-73DC-F14C-A2C0-DCDF2E5D81E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Configure a recovery drive</a:t>
            </a:r>
          </a:p>
          <a:p>
            <a:r>
              <a:rPr lang="en-GB" dirty="0"/>
              <a:t>Configure a system restore</a:t>
            </a:r>
          </a:p>
          <a:p>
            <a:r>
              <a:rPr lang="en-GB" dirty="0"/>
              <a:t>Perform a refresh or recycle</a:t>
            </a:r>
          </a:p>
          <a:p>
            <a:r>
              <a:rPr lang="en-GB" dirty="0"/>
              <a:t>Perform a driver rollback</a:t>
            </a:r>
          </a:p>
          <a:p>
            <a:r>
              <a:rPr lang="en-GB" dirty="0"/>
              <a:t>Configure restore points</a:t>
            </a:r>
          </a:p>
          <a:p>
            <a:r>
              <a:rPr lang="en-GB" dirty="0"/>
              <a:t>Resolve hardware and device issues</a:t>
            </a:r>
          </a:p>
          <a:p>
            <a:r>
              <a:rPr lang="en-GB" dirty="0"/>
              <a:t>Interpret data from device manager</a:t>
            </a:r>
          </a:p>
          <a:p>
            <a:endParaRPr lang="en-GB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C2EE3C-6F1A-8343-BCFC-3F0590F5BF0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Restore previous versions of files and folders</a:t>
            </a:r>
          </a:p>
          <a:p>
            <a:r>
              <a:rPr lang="en-GB" dirty="0"/>
              <a:t>Configure file history</a:t>
            </a:r>
          </a:p>
          <a:p>
            <a:r>
              <a:rPr lang="en-GB" dirty="0"/>
              <a:t>Recover files from OneDrive</a:t>
            </a:r>
          </a:p>
          <a:p>
            <a:r>
              <a:rPr lang="en-GB" dirty="0"/>
              <a:t>Use Windows Backup and Restore</a:t>
            </a:r>
          </a:p>
          <a:p>
            <a:r>
              <a:rPr lang="en-GB" dirty="0"/>
              <a:t>Perform a backup and restore with </a:t>
            </a:r>
            <a:r>
              <a:rPr lang="en-GB" dirty="0" err="1"/>
              <a:t>WBAdmin</a:t>
            </a:r>
            <a:endParaRPr lang="en-GB" dirty="0"/>
          </a:p>
          <a:p>
            <a:r>
              <a:rPr lang="en-GB" dirty="0"/>
              <a:t>Perform recovery operations using Windows Recovery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D778667-0715-344B-A728-7787C24CBE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47109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9F26D-7D7D-4342-8DF1-C3BB81E4F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Configure authorisation and authentication</a:t>
            </a:r>
            <a:br>
              <a:rPr lang="en-GB" dirty="0"/>
            </a:br>
            <a:r>
              <a:rPr lang="en-GB" dirty="0"/>
              <a:t>(1.3, 4.2, 5.1, 5.2, 5.3, 5.4, 5.5, 6.3)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EDC46F1-73DC-F14C-A2C0-DCDF2E5D81E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Configure Microsoft Passport</a:t>
            </a:r>
          </a:p>
          <a:p>
            <a:r>
              <a:rPr lang="en-GB" dirty="0"/>
              <a:t>Configure picture passwords and biometrics</a:t>
            </a:r>
          </a:p>
          <a:p>
            <a:r>
              <a:rPr lang="en-GB" dirty="0"/>
              <a:t>Configure workgroups</a:t>
            </a:r>
          </a:p>
          <a:p>
            <a:r>
              <a:rPr lang="en-GB" dirty="0"/>
              <a:t>Configure domain settings</a:t>
            </a:r>
          </a:p>
          <a:p>
            <a:r>
              <a:rPr lang="en-GB" dirty="0"/>
              <a:t>Configure Azure AD domain joins</a:t>
            </a:r>
          </a:p>
          <a:p>
            <a:r>
              <a:rPr lang="en-GB" dirty="0"/>
              <a:t>Configure </a:t>
            </a:r>
            <a:r>
              <a:rPr lang="en-GB" dirty="0" err="1"/>
              <a:t>HomeGroup</a:t>
            </a:r>
            <a:r>
              <a:rPr lang="en-GB" dirty="0"/>
              <a:t> settings</a:t>
            </a:r>
          </a:p>
          <a:p>
            <a:r>
              <a:rPr lang="en-GB" dirty="0"/>
              <a:t>Configure Credential Manager</a:t>
            </a:r>
          </a:p>
          <a:p>
            <a:r>
              <a:rPr lang="en-GB" dirty="0"/>
              <a:t>Configure local accounts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C2EE3C-6F1A-8343-BCFC-3F0590F5BF0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Configure Microsoft accounts</a:t>
            </a:r>
          </a:p>
          <a:p>
            <a:r>
              <a:rPr lang="en-GB" dirty="0"/>
              <a:t>Configure Device Registration</a:t>
            </a:r>
          </a:p>
          <a:p>
            <a:r>
              <a:rPr lang="en-GB" dirty="0"/>
              <a:t>Configure Windows Hello</a:t>
            </a:r>
          </a:p>
          <a:p>
            <a:r>
              <a:rPr lang="en-GB" dirty="0"/>
              <a:t>Configure Device Guard</a:t>
            </a:r>
          </a:p>
          <a:p>
            <a:r>
              <a:rPr lang="en-GB" dirty="0"/>
              <a:t>Configure Credential Guard</a:t>
            </a:r>
          </a:p>
          <a:p>
            <a:r>
              <a:rPr lang="en-GB" dirty="0"/>
              <a:t>Configure Device Health Attestation</a:t>
            </a:r>
          </a:p>
          <a:p>
            <a:r>
              <a:rPr lang="en-GB" dirty="0"/>
              <a:t>Configure UAC behaviour</a:t>
            </a:r>
          </a:p>
          <a:p>
            <a:r>
              <a:rPr lang="en-GB" dirty="0"/>
              <a:t>Configure dynamic lock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D778667-0715-344B-A728-7787C24CBE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843870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9F26D-7D7D-4342-8DF1-C3BB81E4F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Configure advanced management tools</a:t>
            </a:r>
            <a:br>
              <a:rPr lang="en-GB" dirty="0"/>
            </a:br>
            <a:r>
              <a:rPr lang="en-GB" dirty="0"/>
              <a:t>(2.1, 2.2, 2.9, 3.7, 3.8, 10.7, 10.8, 11.3)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1C89F3-846C-ED4A-B2E8-F46F618631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Configure services</a:t>
            </a:r>
          </a:p>
          <a:p>
            <a:r>
              <a:rPr lang="en-GB" dirty="0"/>
              <a:t>Configure Device Manager</a:t>
            </a:r>
          </a:p>
          <a:p>
            <a:r>
              <a:rPr lang="en-GB" dirty="0"/>
              <a:t>Configure and use the MMC</a:t>
            </a:r>
          </a:p>
          <a:p>
            <a:r>
              <a:rPr lang="en-GB" dirty="0"/>
              <a:t>Configure Task Scheduler</a:t>
            </a:r>
          </a:p>
          <a:p>
            <a:r>
              <a:rPr lang="en-GB" dirty="0"/>
              <a:t>Configure automation of management tasks using Windows PowerShell</a:t>
            </a:r>
          </a:p>
          <a:p>
            <a:r>
              <a:rPr lang="en-GB" dirty="0"/>
              <a:t>Convert Group Policy objects to MDM policies using the MDM Migration Analysis tool </a:t>
            </a:r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D778667-0715-344B-A728-7787C24CBE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108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 70-698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1"/>
            <a:r>
              <a:rPr lang="en-GB" dirty="0"/>
              <a:t>Approximately 3 days in college for each section</a:t>
            </a:r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1788806"/>
              </p:ext>
            </p:extLst>
          </p:nvPr>
        </p:nvGraphicFramePr>
        <p:xfrm>
          <a:off x="1204687" y="2875038"/>
          <a:ext cx="7198604" cy="147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751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34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dirty="0"/>
                        <a:t>DOMAIN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Percentage</a:t>
                      </a:r>
                      <a:r>
                        <a:rPr lang="en-GB" baseline="0" dirty="0"/>
                        <a:t> of exam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1 Implement Windows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30-35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2 Configure and support core 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30-35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3 Manage and maintain Windows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30-35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95643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VLE &amp; Wiki</a:t>
            </a:r>
          </a:p>
          <a:p>
            <a:r>
              <a:rPr lang="en-GB" dirty="0"/>
              <a:t>Initial assessment test</a:t>
            </a:r>
          </a:p>
          <a:p>
            <a:r>
              <a:rPr lang="en-GB" dirty="0"/>
              <a:t>Essential facts reference document</a:t>
            </a:r>
          </a:p>
          <a:p>
            <a:r>
              <a:rPr lang="en-GB" dirty="0"/>
              <a:t>PowerShell commands document</a:t>
            </a:r>
          </a:p>
          <a:p>
            <a:r>
              <a:rPr lang="en-GB" dirty="0"/>
              <a:t>Practical examples</a:t>
            </a:r>
          </a:p>
          <a:p>
            <a:r>
              <a:rPr lang="en-GB" dirty="0" err="1"/>
              <a:t>TestOut</a:t>
            </a:r>
            <a:r>
              <a:rPr lang="en-GB"/>
              <a:t> Client Pro </a:t>
            </a:r>
            <a:r>
              <a:rPr lang="en-GB" dirty="0"/>
              <a:t>(for 70-698 and 70-697)</a:t>
            </a:r>
          </a:p>
          <a:p>
            <a:r>
              <a:rPr lang="en-GB" dirty="0"/>
              <a:t>TechNet (</a:t>
            </a:r>
            <a:r>
              <a:rPr lang="en-GB" dirty="0" err="1"/>
              <a:t>technet.microsoft.com</a:t>
            </a:r>
            <a:r>
              <a:rPr lang="en-GB" dirty="0"/>
              <a:t>)</a:t>
            </a:r>
          </a:p>
          <a:p>
            <a:r>
              <a:rPr lang="en-GB" dirty="0"/>
              <a:t>Exam dumps</a:t>
            </a:r>
          </a:p>
          <a:p>
            <a:r>
              <a:rPr lang="en-GB" dirty="0"/>
              <a:t>Feedback from exam success</a:t>
            </a:r>
          </a:p>
          <a:p>
            <a:pPr lvl="1"/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70539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 feedback – know these: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3933298"/>
          </a:xfrm>
        </p:spPr>
        <p:txBody>
          <a:bodyPr>
            <a:normAutofit fontScale="92500"/>
          </a:bodyPr>
          <a:lstStyle/>
          <a:p>
            <a:r>
              <a:rPr lang="en-GB" sz="1800" dirty="0"/>
              <a:t>Windows Deployment Services, </a:t>
            </a:r>
          </a:p>
          <a:p>
            <a:r>
              <a:rPr lang="en-GB" sz="1800" dirty="0" err="1"/>
              <a:t>Assesment</a:t>
            </a:r>
            <a:r>
              <a:rPr lang="en-GB" sz="1800" dirty="0"/>
              <a:t> and Deployment kit, </a:t>
            </a:r>
          </a:p>
          <a:p>
            <a:r>
              <a:rPr lang="en-GB" sz="1800" dirty="0"/>
              <a:t>Application </a:t>
            </a:r>
            <a:r>
              <a:rPr lang="en-GB" sz="1800" dirty="0" err="1"/>
              <a:t>Compability</a:t>
            </a:r>
            <a:r>
              <a:rPr lang="en-GB" sz="1800" dirty="0"/>
              <a:t> Toolkit. </a:t>
            </a:r>
          </a:p>
          <a:p>
            <a:r>
              <a:rPr lang="en-GB" sz="1800" dirty="0"/>
              <a:t>User state migration tools and answer files </a:t>
            </a:r>
          </a:p>
          <a:p>
            <a:r>
              <a:rPr lang="en-GB" sz="1800" dirty="0"/>
              <a:t>The differences between performance monitor and resource monitor, and when to use them.</a:t>
            </a:r>
          </a:p>
          <a:p>
            <a:r>
              <a:rPr lang="en-GB" sz="1800" dirty="0" err="1"/>
              <a:t>bcdboot.exe</a:t>
            </a:r>
            <a:endParaRPr lang="en-GB" sz="1800" dirty="0"/>
          </a:p>
          <a:p>
            <a:r>
              <a:rPr lang="en-GB" sz="1800" dirty="0" err="1"/>
              <a:t>bcdedit.exe</a:t>
            </a:r>
            <a:endParaRPr lang="en-GB" sz="1800" dirty="0"/>
          </a:p>
          <a:p>
            <a:r>
              <a:rPr lang="en-GB" sz="1800" dirty="0" err="1"/>
              <a:t>bootcfg.exe</a:t>
            </a:r>
            <a:endParaRPr lang="en-GB" sz="1800" dirty="0"/>
          </a:p>
          <a:p>
            <a:r>
              <a:rPr lang="en-GB" sz="1800" dirty="0" err="1"/>
              <a:t>bootsect.exe</a:t>
            </a:r>
            <a:endParaRPr lang="en-GB" sz="1800" dirty="0"/>
          </a:p>
          <a:p>
            <a:r>
              <a:rPr lang="en-GB" sz="1800" dirty="0" err="1"/>
              <a:t>drvload.exe</a:t>
            </a:r>
            <a:endParaRPr lang="en-GB" sz="1800" dirty="0"/>
          </a:p>
          <a:p>
            <a:r>
              <a:rPr lang="en-GB" sz="1800" dirty="0" err="1"/>
              <a:t>pnputil.exe</a:t>
            </a:r>
            <a:endParaRPr lang="en-GB" sz="1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43235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 online exam lasting 2 hours</a:t>
            </a:r>
          </a:p>
          <a:p>
            <a:r>
              <a:rPr lang="en-US" dirty="0"/>
              <a:t>Closed book, no mobiles, calculators, smartwatches allowed</a:t>
            </a:r>
          </a:p>
          <a:p>
            <a:r>
              <a:rPr lang="en-US" dirty="0"/>
              <a:t>Access to desktop denied during the exam </a:t>
            </a:r>
          </a:p>
          <a:p>
            <a:r>
              <a:rPr lang="en-US" dirty="0"/>
              <a:t>Variable number of questions </a:t>
            </a:r>
            <a:endParaRPr lang="en-GB" dirty="0"/>
          </a:p>
          <a:p>
            <a:r>
              <a:rPr lang="en-GB" dirty="0"/>
              <a:t>Pass mark 700/1000 (questions are weighted)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9004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Costs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£113 </a:t>
            </a:r>
          </a:p>
          <a:p>
            <a:r>
              <a:rPr lang="en-GB" sz="2800" dirty="0"/>
              <a:t>Exams are taken at:</a:t>
            </a:r>
          </a:p>
          <a:p>
            <a:pPr lvl="1"/>
            <a:r>
              <a:rPr lang="en-GB" sz="2400" dirty="0"/>
              <a:t>System Force IT Limited</a:t>
            </a:r>
            <a:br>
              <a:rPr lang="en-GB" sz="2400" dirty="0"/>
            </a:br>
            <a:r>
              <a:rPr lang="en-GB" sz="2400" dirty="0"/>
              <a:t>Units C1 &amp; C2 </a:t>
            </a:r>
            <a:r>
              <a:rPr lang="en-GB" sz="2400" dirty="0" err="1"/>
              <a:t>Brearley</a:t>
            </a:r>
            <a:r>
              <a:rPr lang="en-GB" sz="2400" dirty="0"/>
              <a:t> Place,</a:t>
            </a:r>
            <a:br>
              <a:rPr lang="en-GB" sz="2400" dirty="0"/>
            </a:br>
            <a:r>
              <a:rPr lang="en-GB" sz="2400" dirty="0"/>
              <a:t>Baird Road, Waterwells Business Park,</a:t>
            </a:r>
            <a:br>
              <a:rPr lang="en-GB" sz="2400" dirty="0"/>
            </a:br>
            <a:r>
              <a:rPr lang="en-GB" sz="2400" dirty="0" err="1"/>
              <a:t>Quedgeley</a:t>
            </a:r>
            <a:br>
              <a:rPr lang="en-GB" sz="2400" dirty="0"/>
            </a:br>
            <a:r>
              <a:rPr lang="en-GB" sz="2400" dirty="0"/>
              <a:t>Gloucester</a:t>
            </a:r>
            <a:br>
              <a:rPr lang="en-GB" sz="2400" dirty="0"/>
            </a:br>
            <a:r>
              <a:rPr lang="en-GB" sz="2400" dirty="0"/>
              <a:t>GL2 2GB</a:t>
            </a:r>
            <a:br>
              <a:rPr lang="en-GB" sz="2400" dirty="0"/>
            </a:br>
            <a:endParaRPr lang="en-GB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44262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1C8AB-205B-A04D-8296-522D76B02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Initial assessment test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1E458F-62C9-454C-ACE6-5388B80049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30 questions</a:t>
            </a:r>
          </a:p>
          <a:p>
            <a:r>
              <a:rPr lang="en-GB" dirty="0"/>
              <a:t>No time limit</a:t>
            </a:r>
          </a:p>
          <a:p>
            <a:r>
              <a:rPr lang="en-GB" dirty="0"/>
              <a:t>On the VLE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A69BB9D-14D1-ED4E-85EA-A32AE0B753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77143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1C8AB-205B-A04D-8296-522D76B02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Implement Windows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1E458F-62C9-454C-ACE6-5388B80049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30-35%</a:t>
            </a:r>
          </a:p>
          <a:p>
            <a:r>
              <a:rPr lang="en-GB" dirty="0"/>
              <a:t>Next 5 slides</a:t>
            </a:r>
          </a:p>
          <a:p>
            <a:r>
              <a:rPr lang="en-GB" dirty="0"/>
              <a:t>Client Pro sections indicated on each slide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A69BB9D-14D1-ED4E-85EA-A32AE0B753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7371692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12234</TotalTime>
  <Words>1016</Words>
  <Application>Microsoft Macintosh PowerPoint</Application>
  <PresentationFormat>Widescreen</PresentationFormat>
  <Paragraphs>217</Paragraphs>
  <Slides>26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Arial</vt:lpstr>
      <vt:lpstr>Calibri</vt:lpstr>
      <vt:lpstr>Trebuchet MS</vt:lpstr>
      <vt:lpstr>Berlin</vt:lpstr>
      <vt:lpstr>Introduction to Installing and Configuring Windows 10</vt:lpstr>
      <vt:lpstr>Aim</vt:lpstr>
      <vt:lpstr>Exam 70-698</vt:lpstr>
      <vt:lpstr>Resources</vt:lpstr>
      <vt:lpstr>Example feedback – know these:</vt:lpstr>
      <vt:lpstr>Exams</vt:lpstr>
      <vt:lpstr>Costs </vt:lpstr>
      <vt:lpstr>Initial assessment test</vt:lpstr>
      <vt:lpstr>Implement Windows</vt:lpstr>
      <vt:lpstr>Prepare for Installation  (7.1, 11.7)</vt:lpstr>
      <vt:lpstr>Install Windows  (7.2, 7.6, 7.7, 7.9)</vt:lpstr>
      <vt:lpstr>Configure devices and device drivers (2.1, 2.2, 2.3, 8.1)</vt:lpstr>
      <vt:lpstr>Perform post installation configuration (1.2, 7.4, 7.5, 9.7)</vt:lpstr>
      <vt:lpstr>Implement Windows in an enterprise environment (1.4, 4.5, 8.2, 8.4)</vt:lpstr>
      <vt:lpstr>Configure and support core services </vt:lpstr>
      <vt:lpstr>Configure networking  (3.3, 3.4, 3.5, 3.6, 9.2, 9.3, 9.9)</vt:lpstr>
      <vt:lpstr>Configure storage  (2.5, 2.7, 2.8)</vt:lpstr>
      <vt:lpstr>Configure data access and usage (2.9, 2.11, 6.1, 6.2, 6.3, 6.5)</vt:lpstr>
      <vt:lpstr>Implement apps  (4.1, 4.5)</vt:lpstr>
      <vt:lpstr>Configure remote management  (10.7, 10.8)</vt:lpstr>
      <vt:lpstr>Manage and maintain Windows</vt:lpstr>
      <vt:lpstr>Configure updates  (11.1)</vt:lpstr>
      <vt:lpstr>Monitor Windows  (10.1, 10.2, 10.3, 10.4, 10.5, 10.6, 11.7)</vt:lpstr>
      <vt:lpstr>Configure system and data recovery (11.2, 11.3, 11.4, 11.5, 11.6)</vt:lpstr>
      <vt:lpstr>Configure authorisation and authentication (1.3, 4.2, 5.1, 5.2, 5.3, 5.4, 5.5, 6.3) </vt:lpstr>
      <vt:lpstr>Configure advanced management tools (2.1, 2.2, 2.9, 3.7, 3.8, 10.7, 10.8, 11.3)</vt:lpstr>
    </vt:vector>
  </TitlesOfParts>
  <Company/>
  <LinksUpToDate>false</LinksUpToDate>
  <SharedDoc>false</SharedDoc>
  <HyperlinksChanged>false</HyperlinksChanged>
  <AppVersion>16.0010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Infrastructure techncian </dc:title>
  <dc:creator>Bob Higgie</dc:creator>
  <cp:lastModifiedBy>Microsoft Office User</cp:lastModifiedBy>
  <cp:revision>198</cp:revision>
  <dcterms:created xsi:type="dcterms:W3CDTF">2017-10-06T13:15:22Z</dcterms:created>
  <dcterms:modified xsi:type="dcterms:W3CDTF">2018-03-09T14:56:13Z</dcterms:modified>
</cp:coreProperties>
</file>