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8"/>
  </p:notesMasterIdLst>
  <p:sldIdLst>
    <p:sldId id="1661" r:id="rId2"/>
    <p:sldId id="270" r:id="rId3"/>
    <p:sldId id="289" r:id="rId4"/>
    <p:sldId id="1828" r:id="rId5"/>
    <p:sldId id="1829" r:id="rId6"/>
    <p:sldId id="1830" r:id="rId7"/>
    <p:sldId id="1831" r:id="rId8"/>
    <p:sldId id="1832" r:id="rId9"/>
    <p:sldId id="1833" r:id="rId10"/>
    <p:sldId id="1834" r:id="rId11"/>
    <p:sldId id="1835" r:id="rId12"/>
    <p:sldId id="1836" r:id="rId13"/>
    <p:sldId id="1837" r:id="rId14"/>
    <p:sldId id="1839" r:id="rId15"/>
    <p:sldId id="1840" r:id="rId16"/>
    <p:sldId id="1841" r:id="rId17"/>
    <p:sldId id="1842" r:id="rId18"/>
    <p:sldId id="1843" r:id="rId19"/>
    <p:sldId id="1844" r:id="rId20"/>
    <p:sldId id="1845" r:id="rId21"/>
    <p:sldId id="1846" r:id="rId22"/>
    <p:sldId id="1847" r:id="rId23"/>
    <p:sldId id="1848" r:id="rId24"/>
    <p:sldId id="1838" r:id="rId25"/>
    <p:sldId id="1849" r:id="rId26"/>
    <p:sldId id="1850" r:id="rId27"/>
    <p:sldId id="1851" r:id="rId28"/>
    <p:sldId id="1852" r:id="rId29"/>
    <p:sldId id="1853" r:id="rId30"/>
    <p:sldId id="1854" r:id="rId31"/>
    <p:sldId id="1855" r:id="rId32"/>
    <p:sldId id="1803" r:id="rId33"/>
    <p:sldId id="1857" r:id="rId34"/>
    <p:sldId id="1860" r:id="rId35"/>
    <p:sldId id="1858" r:id="rId36"/>
    <p:sldId id="1859" r:id="rId37"/>
    <p:sldId id="1861" r:id="rId38"/>
    <p:sldId id="1856" r:id="rId39"/>
    <p:sldId id="1804" r:id="rId40"/>
    <p:sldId id="1805" r:id="rId41"/>
    <p:sldId id="2096" r:id="rId42"/>
    <p:sldId id="2097" r:id="rId43"/>
    <p:sldId id="1806" r:id="rId44"/>
    <p:sldId id="1821" r:id="rId45"/>
    <p:sldId id="1822" r:id="rId46"/>
    <p:sldId id="1825" r:id="rId47"/>
    <p:sldId id="1826" r:id="rId48"/>
    <p:sldId id="1827" r:id="rId49"/>
    <p:sldId id="1807" r:id="rId50"/>
    <p:sldId id="1808" r:id="rId51"/>
    <p:sldId id="2087" r:id="rId52"/>
    <p:sldId id="2084" r:id="rId53"/>
    <p:sldId id="2085" r:id="rId54"/>
    <p:sldId id="2086" r:id="rId55"/>
    <p:sldId id="1809" r:id="rId56"/>
    <p:sldId id="2088" r:id="rId57"/>
    <p:sldId id="2089" r:id="rId58"/>
    <p:sldId id="290" r:id="rId59"/>
    <p:sldId id="1811" r:id="rId60"/>
    <p:sldId id="1812" r:id="rId61"/>
    <p:sldId id="2064" r:id="rId62"/>
    <p:sldId id="2067" r:id="rId63"/>
    <p:sldId id="2065" r:id="rId64"/>
    <p:sldId id="2068" r:id="rId65"/>
    <p:sldId id="2066" r:id="rId66"/>
    <p:sldId id="2069" r:id="rId67"/>
    <p:sldId id="1813" r:id="rId68"/>
    <p:sldId id="2070" r:id="rId69"/>
    <p:sldId id="2071" r:id="rId70"/>
    <p:sldId id="2073" r:id="rId71"/>
    <p:sldId id="2072" r:id="rId72"/>
    <p:sldId id="1814" r:id="rId73"/>
    <p:sldId id="2074" r:id="rId74"/>
    <p:sldId id="1815" r:id="rId75"/>
    <p:sldId id="1816" r:id="rId76"/>
    <p:sldId id="2075" r:id="rId77"/>
    <p:sldId id="2076" r:id="rId78"/>
    <p:sldId id="2077" r:id="rId79"/>
    <p:sldId id="2078" r:id="rId80"/>
    <p:sldId id="2079" r:id="rId81"/>
    <p:sldId id="2080" r:id="rId82"/>
    <p:sldId id="2081" r:id="rId83"/>
    <p:sldId id="2082" r:id="rId84"/>
    <p:sldId id="2083" r:id="rId85"/>
    <p:sldId id="1810" r:id="rId86"/>
    <p:sldId id="2055" r:id="rId87"/>
    <p:sldId id="2056" r:id="rId88"/>
    <p:sldId id="1817" r:id="rId89"/>
    <p:sldId id="1862" r:id="rId90"/>
    <p:sldId id="1863" r:id="rId91"/>
    <p:sldId id="1864" r:id="rId92"/>
    <p:sldId id="1865" r:id="rId93"/>
    <p:sldId id="2060" r:id="rId94"/>
    <p:sldId id="1866" r:id="rId95"/>
    <p:sldId id="2057" r:id="rId96"/>
    <p:sldId id="2058" r:id="rId97"/>
    <p:sldId id="2059" r:id="rId98"/>
    <p:sldId id="2061" r:id="rId99"/>
    <p:sldId id="1818" r:id="rId100"/>
    <p:sldId id="2062" r:id="rId101"/>
    <p:sldId id="2063" r:id="rId102"/>
    <p:sldId id="2090" r:id="rId103"/>
    <p:sldId id="2043" r:id="rId104"/>
    <p:sldId id="2042" r:id="rId105"/>
    <p:sldId id="1819" r:id="rId106"/>
    <p:sldId id="2091" r:id="rId107"/>
    <p:sldId id="2093" r:id="rId108"/>
    <p:sldId id="2095" r:id="rId109"/>
    <p:sldId id="2094" r:id="rId110"/>
    <p:sldId id="1820" r:id="rId111"/>
    <p:sldId id="291" r:id="rId112"/>
    <p:sldId id="2098" r:id="rId113"/>
    <p:sldId id="2099" r:id="rId114"/>
    <p:sldId id="2100" r:id="rId115"/>
    <p:sldId id="2101" r:id="rId116"/>
    <p:sldId id="2102" r:id="rId117"/>
    <p:sldId id="2103" r:id="rId118"/>
    <p:sldId id="2104" r:id="rId119"/>
    <p:sldId id="2105" r:id="rId120"/>
    <p:sldId id="2106" r:id="rId121"/>
    <p:sldId id="2107" r:id="rId122"/>
    <p:sldId id="2108" r:id="rId123"/>
    <p:sldId id="2109" r:id="rId124"/>
    <p:sldId id="2110" r:id="rId125"/>
    <p:sldId id="2111" r:id="rId126"/>
    <p:sldId id="2112" r:id="rId127"/>
    <p:sldId id="2113" r:id="rId128"/>
    <p:sldId id="2114" r:id="rId129"/>
    <p:sldId id="2115" r:id="rId130"/>
    <p:sldId id="2116" r:id="rId131"/>
    <p:sldId id="2117" r:id="rId132"/>
    <p:sldId id="2118" r:id="rId133"/>
    <p:sldId id="2119" r:id="rId134"/>
    <p:sldId id="2120" r:id="rId135"/>
    <p:sldId id="2121" r:id="rId136"/>
    <p:sldId id="2122" r:id="rId137"/>
    <p:sldId id="2123" r:id="rId138"/>
    <p:sldId id="2124" r:id="rId139"/>
    <p:sldId id="2125" r:id="rId140"/>
    <p:sldId id="2126" r:id="rId141"/>
    <p:sldId id="2127" r:id="rId142"/>
    <p:sldId id="2128" r:id="rId143"/>
    <p:sldId id="2129" r:id="rId144"/>
    <p:sldId id="2130" r:id="rId145"/>
    <p:sldId id="2131" r:id="rId146"/>
    <p:sldId id="2132" r:id="rId147"/>
    <p:sldId id="2133" r:id="rId148"/>
    <p:sldId id="2134" r:id="rId149"/>
    <p:sldId id="2135" r:id="rId150"/>
    <p:sldId id="2136" r:id="rId151"/>
    <p:sldId id="2137" r:id="rId152"/>
    <p:sldId id="2138" r:id="rId153"/>
    <p:sldId id="2139" r:id="rId154"/>
    <p:sldId id="2140" r:id="rId155"/>
    <p:sldId id="2141" r:id="rId156"/>
    <p:sldId id="2142" r:id="rId157"/>
    <p:sldId id="2143" r:id="rId158"/>
    <p:sldId id="2144" r:id="rId159"/>
    <p:sldId id="2145" r:id="rId160"/>
    <p:sldId id="2146" r:id="rId161"/>
    <p:sldId id="2147" r:id="rId162"/>
    <p:sldId id="2148" r:id="rId163"/>
    <p:sldId id="2149" r:id="rId164"/>
    <p:sldId id="2150" r:id="rId165"/>
    <p:sldId id="2151" r:id="rId166"/>
    <p:sldId id="2152" r:id="rId167"/>
    <p:sldId id="2153" r:id="rId168"/>
    <p:sldId id="2154" r:id="rId169"/>
    <p:sldId id="2155" r:id="rId170"/>
    <p:sldId id="292" r:id="rId171"/>
    <p:sldId id="293" r:id="rId172"/>
    <p:sldId id="2156" r:id="rId173"/>
    <p:sldId id="2157" r:id="rId174"/>
    <p:sldId id="2158" r:id="rId175"/>
    <p:sldId id="2159" r:id="rId176"/>
    <p:sldId id="2160" r:id="rId177"/>
    <p:sldId id="2161" r:id="rId178"/>
    <p:sldId id="2162" r:id="rId179"/>
    <p:sldId id="2163" r:id="rId180"/>
    <p:sldId id="2164" r:id="rId181"/>
    <p:sldId id="2165" r:id="rId182"/>
    <p:sldId id="2166" r:id="rId183"/>
    <p:sldId id="2167" r:id="rId184"/>
    <p:sldId id="2168" r:id="rId185"/>
    <p:sldId id="2169" r:id="rId186"/>
    <p:sldId id="2170" r:id="rId187"/>
    <p:sldId id="2171" r:id="rId188"/>
    <p:sldId id="2172" r:id="rId189"/>
    <p:sldId id="2173" r:id="rId190"/>
    <p:sldId id="2174" r:id="rId191"/>
    <p:sldId id="2175" r:id="rId192"/>
    <p:sldId id="2176" r:id="rId193"/>
    <p:sldId id="2177" r:id="rId194"/>
    <p:sldId id="2178" r:id="rId195"/>
    <p:sldId id="2179" r:id="rId196"/>
    <p:sldId id="2180" r:id="rId197"/>
    <p:sldId id="2181" r:id="rId198"/>
    <p:sldId id="2182" r:id="rId199"/>
    <p:sldId id="2183" r:id="rId200"/>
    <p:sldId id="2184" r:id="rId201"/>
    <p:sldId id="2185" r:id="rId202"/>
    <p:sldId id="2186" r:id="rId203"/>
    <p:sldId id="2187" r:id="rId204"/>
    <p:sldId id="2188" r:id="rId205"/>
    <p:sldId id="2189" r:id="rId206"/>
    <p:sldId id="2190" r:id="rId207"/>
    <p:sldId id="2191" r:id="rId208"/>
    <p:sldId id="2192" r:id="rId209"/>
    <p:sldId id="2193" r:id="rId210"/>
    <p:sldId id="2194" r:id="rId211"/>
    <p:sldId id="2195" r:id="rId212"/>
    <p:sldId id="2196" r:id="rId213"/>
    <p:sldId id="2197" r:id="rId214"/>
    <p:sldId id="2198" r:id="rId215"/>
    <p:sldId id="2199" r:id="rId216"/>
    <p:sldId id="2200" r:id="rId217"/>
    <p:sldId id="2201" r:id="rId218"/>
    <p:sldId id="2202" r:id="rId219"/>
    <p:sldId id="2203" r:id="rId220"/>
    <p:sldId id="2204" r:id="rId221"/>
    <p:sldId id="2205" r:id="rId222"/>
    <p:sldId id="2206" r:id="rId223"/>
    <p:sldId id="2207" r:id="rId224"/>
    <p:sldId id="2208" r:id="rId225"/>
    <p:sldId id="2209" r:id="rId226"/>
    <p:sldId id="2210" r:id="rId227"/>
    <p:sldId id="2211" r:id="rId228"/>
    <p:sldId id="2212" r:id="rId229"/>
    <p:sldId id="2213" r:id="rId230"/>
    <p:sldId id="2214" r:id="rId231"/>
    <p:sldId id="2215" r:id="rId232"/>
    <p:sldId id="2216" r:id="rId233"/>
    <p:sldId id="2217" r:id="rId234"/>
    <p:sldId id="2218" r:id="rId235"/>
    <p:sldId id="2219" r:id="rId236"/>
    <p:sldId id="2220" r:id="rId237"/>
    <p:sldId id="2221" r:id="rId238"/>
    <p:sldId id="2222" r:id="rId239"/>
    <p:sldId id="2223" r:id="rId240"/>
    <p:sldId id="2224" r:id="rId241"/>
    <p:sldId id="2225" r:id="rId242"/>
    <p:sldId id="2226" r:id="rId243"/>
    <p:sldId id="2227" r:id="rId244"/>
    <p:sldId id="2228" r:id="rId245"/>
    <p:sldId id="2229" r:id="rId246"/>
    <p:sldId id="2230" r:id="rId247"/>
    <p:sldId id="2231" r:id="rId248"/>
    <p:sldId id="2232" r:id="rId249"/>
    <p:sldId id="2233" r:id="rId250"/>
    <p:sldId id="2234" r:id="rId251"/>
    <p:sldId id="2235" r:id="rId252"/>
    <p:sldId id="2236" r:id="rId253"/>
    <p:sldId id="2237" r:id="rId254"/>
    <p:sldId id="2238" r:id="rId255"/>
    <p:sldId id="2239" r:id="rId256"/>
    <p:sldId id="2240" r:id="rId257"/>
    <p:sldId id="2241" r:id="rId258"/>
    <p:sldId id="2242" r:id="rId259"/>
    <p:sldId id="2243" r:id="rId260"/>
    <p:sldId id="2244" r:id="rId261"/>
    <p:sldId id="2245" r:id="rId262"/>
    <p:sldId id="2246" r:id="rId263"/>
    <p:sldId id="2247" r:id="rId264"/>
    <p:sldId id="2248" r:id="rId265"/>
    <p:sldId id="2249" r:id="rId266"/>
    <p:sldId id="2250" r:id="rId267"/>
    <p:sldId id="2251" r:id="rId268"/>
    <p:sldId id="2252" r:id="rId269"/>
    <p:sldId id="2253" r:id="rId270"/>
    <p:sldId id="2254" r:id="rId271"/>
    <p:sldId id="2255" r:id="rId272"/>
    <p:sldId id="2256" r:id="rId273"/>
    <p:sldId id="2257" r:id="rId274"/>
    <p:sldId id="2258" r:id="rId275"/>
    <p:sldId id="2259" r:id="rId276"/>
    <p:sldId id="2260" r:id="rId277"/>
    <p:sldId id="2261" r:id="rId278"/>
    <p:sldId id="2262" r:id="rId279"/>
    <p:sldId id="2263" r:id="rId280"/>
    <p:sldId id="2264" r:id="rId281"/>
    <p:sldId id="2265" r:id="rId282"/>
    <p:sldId id="2266" r:id="rId283"/>
    <p:sldId id="2267" r:id="rId284"/>
    <p:sldId id="2268" r:id="rId285"/>
    <p:sldId id="2269" r:id="rId286"/>
    <p:sldId id="2270" r:id="rId287"/>
    <p:sldId id="2271" r:id="rId288"/>
    <p:sldId id="2272" r:id="rId289"/>
    <p:sldId id="2273" r:id="rId290"/>
    <p:sldId id="2274" r:id="rId291"/>
    <p:sldId id="2275" r:id="rId292"/>
    <p:sldId id="2276" r:id="rId293"/>
    <p:sldId id="2277" r:id="rId294"/>
    <p:sldId id="2278" r:id="rId295"/>
    <p:sldId id="2279" r:id="rId296"/>
    <p:sldId id="2280" r:id="rId297"/>
    <p:sldId id="2281" r:id="rId298"/>
    <p:sldId id="2282" r:id="rId299"/>
    <p:sldId id="2283" r:id="rId300"/>
    <p:sldId id="2284" r:id="rId301"/>
    <p:sldId id="2285" r:id="rId302"/>
    <p:sldId id="2286" r:id="rId303"/>
    <p:sldId id="2287" r:id="rId304"/>
    <p:sldId id="2288" r:id="rId305"/>
    <p:sldId id="2289" r:id="rId306"/>
    <p:sldId id="2290" r:id="rId307"/>
    <p:sldId id="2291" r:id="rId308"/>
    <p:sldId id="2292" r:id="rId309"/>
    <p:sldId id="2293" r:id="rId310"/>
    <p:sldId id="2294" r:id="rId311"/>
    <p:sldId id="2295" r:id="rId312"/>
    <p:sldId id="2296" r:id="rId313"/>
    <p:sldId id="2297" r:id="rId314"/>
    <p:sldId id="2298" r:id="rId315"/>
    <p:sldId id="2299" r:id="rId316"/>
    <p:sldId id="2300" r:id="rId317"/>
    <p:sldId id="2301" r:id="rId318"/>
    <p:sldId id="2302" r:id="rId319"/>
    <p:sldId id="2303" r:id="rId320"/>
    <p:sldId id="2304" r:id="rId321"/>
    <p:sldId id="2305" r:id="rId322"/>
    <p:sldId id="2306" r:id="rId323"/>
    <p:sldId id="2307" r:id="rId324"/>
    <p:sldId id="2308" r:id="rId325"/>
    <p:sldId id="2309" r:id="rId326"/>
    <p:sldId id="2310" r:id="rId327"/>
    <p:sldId id="2311" r:id="rId328"/>
    <p:sldId id="2312" r:id="rId329"/>
    <p:sldId id="2313" r:id="rId330"/>
    <p:sldId id="2314" r:id="rId331"/>
    <p:sldId id="2315" r:id="rId332"/>
    <p:sldId id="2316" r:id="rId333"/>
    <p:sldId id="2317" r:id="rId334"/>
    <p:sldId id="2318" r:id="rId335"/>
    <p:sldId id="2319" r:id="rId336"/>
    <p:sldId id="2320" r:id="rId337"/>
    <p:sldId id="2321" r:id="rId338"/>
    <p:sldId id="2322" r:id="rId339"/>
    <p:sldId id="2323" r:id="rId340"/>
    <p:sldId id="2324" r:id="rId341"/>
    <p:sldId id="2325" r:id="rId342"/>
    <p:sldId id="2326" r:id="rId343"/>
    <p:sldId id="1951" r:id="rId344"/>
    <p:sldId id="1952" r:id="rId345"/>
    <p:sldId id="1953" r:id="rId346"/>
    <p:sldId id="1954" r:id="rId347"/>
    <p:sldId id="1955" r:id="rId348"/>
    <p:sldId id="1956" r:id="rId349"/>
    <p:sldId id="1957" r:id="rId350"/>
    <p:sldId id="1958" r:id="rId351"/>
    <p:sldId id="1959" r:id="rId352"/>
    <p:sldId id="2327" r:id="rId353"/>
    <p:sldId id="2328" r:id="rId354"/>
    <p:sldId id="2329" r:id="rId355"/>
    <p:sldId id="1960" r:id="rId356"/>
    <p:sldId id="1961" r:id="rId357"/>
    <p:sldId id="2330" r:id="rId358"/>
    <p:sldId id="2331" r:id="rId359"/>
    <p:sldId id="2332" r:id="rId360"/>
    <p:sldId id="2333" r:id="rId361"/>
    <p:sldId id="2334" r:id="rId362"/>
    <p:sldId id="2335" r:id="rId363"/>
    <p:sldId id="1962" r:id="rId364"/>
    <p:sldId id="1963" r:id="rId365"/>
    <p:sldId id="1964" r:id="rId366"/>
    <p:sldId id="1965" r:id="rId367"/>
    <p:sldId id="1966" r:id="rId368"/>
    <p:sldId id="1967" r:id="rId369"/>
    <p:sldId id="1968" r:id="rId370"/>
    <p:sldId id="1969" r:id="rId371"/>
    <p:sldId id="1970" r:id="rId372"/>
    <p:sldId id="1971" r:id="rId373"/>
    <p:sldId id="1972" r:id="rId374"/>
    <p:sldId id="1973" r:id="rId375"/>
    <p:sldId id="1974" r:id="rId376"/>
    <p:sldId id="1975" r:id="rId3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119" d="100"/>
          <a:sy n="119" d="100"/>
        </p:scale>
        <p:origin x="96"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presProps" Target="presProps.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theme" Target="theme/theme1.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tableStyles" Target="tableStyles.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notesMaster" Target="notesMasters/notesMaster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viewProps" Target="viewProps.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13.xml.rels><?xml version="1.0" encoding="UTF-8" standalone="yes"?>
<Relationships xmlns="http://schemas.openxmlformats.org/package/2006/relationships"><Relationship Id="rId2" Type="http://schemas.openxmlformats.org/officeDocument/2006/relationships/image" Target="../media/image70.svg"/><Relationship Id="rId1" Type="http://schemas.openxmlformats.org/officeDocument/2006/relationships/image" Target="../media/image69.png"/></Relationships>
</file>

<file path=ppt/diagrams/_rels/data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1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17.svg"/><Relationship Id="rId9" Type="http://schemas.openxmlformats.org/officeDocument/2006/relationships/image" Target="../media/image31.pn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25.svg"/><Relationship Id="rId9" Type="http://schemas.openxmlformats.org/officeDocument/2006/relationships/image" Target="../media/image47.png"/></Relationships>
</file>

<file path=ppt/diagrams/_rels/data2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10.svg"/><Relationship Id="rId5" Type="http://schemas.openxmlformats.org/officeDocument/2006/relationships/image" Target="../media/image53.png"/><Relationship Id="rId10" Type="http://schemas.openxmlformats.org/officeDocument/2006/relationships/image" Target="../media/image28.svg"/><Relationship Id="rId4" Type="http://schemas.openxmlformats.org/officeDocument/2006/relationships/image" Target="../media/image52.svg"/><Relationship Id="rId9" Type="http://schemas.openxmlformats.org/officeDocument/2006/relationships/image" Target="../media/image56.png"/></Relationships>
</file>

<file path=ppt/diagrams/_rels/data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27.xml.rels><?xml version="1.0" encoding="UTF-8" standalone="yes"?>
<Relationships xmlns="http://schemas.openxmlformats.org/package/2006/relationships"><Relationship Id="rId2" Type="http://schemas.openxmlformats.org/officeDocument/2006/relationships/image" Target="../media/image70.svg"/><Relationship Id="rId1" Type="http://schemas.openxmlformats.org/officeDocument/2006/relationships/image" Target="../media/image69.pn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17.svg"/><Relationship Id="rId9" Type="http://schemas.openxmlformats.org/officeDocument/2006/relationships/image" Target="../media/image31.png"/></Relationships>
</file>

<file path=ppt/diagrams/_rels/data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25.svg"/><Relationship Id="rId9" Type="http://schemas.openxmlformats.org/officeDocument/2006/relationships/image" Target="../media/image47.png"/></Relationships>
</file>

<file path=ppt/diagrams/_rels/data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10.svg"/><Relationship Id="rId5" Type="http://schemas.openxmlformats.org/officeDocument/2006/relationships/image" Target="../media/image53.png"/><Relationship Id="rId10" Type="http://schemas.openxmlformats.org/officeDocument/2006/relationships/image" Target="../media/image28.svg"/><Relationship Id="rId4" Type="http://schemas.openxmlformats.org/officeDocument/2006/relationships/image" Target="../media/image52.svg"/><Relationship Id="rId9" Type="http://schemas.openxmlformats.org/officeDocument/2006/relationships/image" Target="../media/image5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13.xml.rels><?xml version="1.0" encoding="UTF-8" standalone="yes"?>
<Relationships xmlns="http://schemas.openxmlformats.org/package/2006/relationships"><Relationship Id="rId2" Type="http://schemas.openxmlformats.org/officeDocument/2006/relationships/image" Target="../media/image70.svg"/><Relationship Id="rId1" Type="http://schemas.openxmlformats.org/officeDocument/2006/relationships/image" Target="../media/image69.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17.svg"/><Relationship Id="rId9"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25.svg"/><Relationship Id="rId9" Type="http://schemas.openxmlformats.org/officeDocument/2006/relationships/image" Target="../media/image47.png"/></Relationships>
</file>

<file path=ppt/diagrams/_rels/drawing2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10.svg"/><Relationship Id="rId5" Type="http://schemas.openxmlformats.org/officeDocument/2006/relationships/image" Target="../media/image53.png"/><Relationship Id="rId10" Type="http://schemas.openxmlformats.org/officeDocument/2006/relationships/image" Target="../media/image28.svg"/><Relationship Id="rId4" Type="http://schemas.openxmlformats.org/officeDocument/2006/relationships/image" Target="../media/image52.svg"/><Relationship Id="rId9" Type="http://schemas.openxmlformats.org/officeDocument/2006/relationships/image" Target="../media/image56.png"/></Relationships>
</file>

<file path=ppt/diagrams/_rels/drawing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27.xml.rels><?xml version="1.0" encoding="UTF-8" standalone="yes"?>
<Relationships xmlns="http://schemas.openxmlformats.org/package/2006/relationships"><Relationship Id="rId2" Type="http://schemas.openxmlformats.org/officeDocument/2006/relationships/image" Target="../media/image70.svg"/><Relationship Id="rId1" Type="http://schemas.openxmlformats.org/officeDocument/2006/relationships/image" Target="../media/image69.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17.svg"/><Relationship Id="rId9" Type="http://schemas.openxmlformats.org/officeDocument/2006/relationships/image" Target="../media/image3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25.svg"/><Relationship Id="rId9" Type="http://schemas.openxmlformats.org/officeDocument/2006/relationships/image" Target="../media/image47.png"/></Relationships>
</file>

<file path=ppt/diagrams/_rels/drawing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10.svg"/><Relationship Id="rId5" Type="http://schemas.openxmlformats.org/officeDocument/2006/relationships/image" Target="../media/image53.png"/><Relationship Id="rId10" Type="http://schemas.openxmlformats.org/officeDocument/2006/relationships/image" Target="../media/image28.svg"/><Relationship Id="rId4" Type="http://schemas.openxmlformats.org/officeDocument/2006/relationships/image" Target="../media/image52.svg"/><Relationship Id="rId9"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49740-7B62-4EF1-8288-CC3DAFE8421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C9A2131-9933-4E76-9C7C-9DF0C11D5FC0}">
      <dgm:prSet/>
      <dgm:spPr/>
      <dgm:t>
        <a:bodyPr/>
        <a:lstStyle/>
        <a:p>
          <a:r>
            <a:rPr lang="en-GB"/>
            <a:t>QoS achieves more efficient use of network resources by differentiating between latency-insensitive traffic such as fax data and latency-sensitive streaming media</a:t>
          </a:r>
          <a:endParaRPr lang="en-US"/>
        </a:p>
      </dgm:t>
    </dgm:pt>
    <dgm:pt modelId="{926DB424-0B4F-4C55-8C1F-25B3245B67FD}" type="parTrans" cxnId="{AEA460BB-4D56-46EA-AD0F-5CBD71B53085}">
      <dgm:prSet/>
      <dgm:spPr/>
      <dgm:t>
        <a:bodyPr/>
        <a:lstStyle/>
        <a:p>
          <a:endParaRPr lang="en-US"/>
        </a:p>
      </dgm:t>
    </dgm:pt>
    <dgm:pt modelId="{63469009-3DFC-4272-AD40-B3C273E8E06E}" type="sibTrans" cxnId="{AEA460BB-4D56-46EA-AD0F-5CBD71B53085}">
      <dgm:prSet/>
      <dgm:spPr/>
      <dgm:t>
        <a:bodyPr/>
        <a:lstStyle/>
        <a:p>
          <a:endParaRPr lang="en-US"/>
        </a:p>
      </dgm:t>
    </dgm:pt>
    <dgm:pt modelId="{0135F83A-7A7D-418B-8AE0-22A3F5EE5F88}">
      <dgm:prSet/>
      <dgm:spPr/>
      <dgm:t>
        <a:bodyPr/>
        <a:lstStyle/>
        <a:p>
          <a:r>
            <a:rPr lang="en-GB"/>
            <a:t>Two important components of QoS are DSCP and CoS</a:t>
          </a:r>
          <a:endParaRPr lang="en-US"/>
        </a:p>
      </dgm:t>
    </dgm:pt>
    <dgm:pt modelId="{1D04645A-6CDB-4288-9FCC-5AB3C3C77E9C}" type="parTrans" cxnId="{312C4250-47E7-4316-A237-A4C06D0CC1D3}">
      <dgm:prSet/>
      <dgm:spPr/>
      <dgm:t>
        <a:bodyPr/>
        <a:lstStyle/>
        <a:p>
          <a:endParaRPr lang="en-US"/>
        </a:p>
      </dgm:t>
    </dgm:pt>
    <dgm:pt modelId="{2B946089-A1FB-4D29-A0CC-30D1DA4C8C6E}" type="sibTrans" cxnId="{312C4250-47E7-4316-A237-A4C06D0CC1D3}">
      <dgm:prSet/>
      <dgm:spPr/>
      <dgm:t>
        <a:bodyPr/>
        <a:lstStyle/>
        <a:p>
          <a:endParaRPr lang="en-US"/>
        </a:p>
      </dgm:t>
    </dgm:pt>
    <dgm:pt modelId="{FD46FEE2-B3E6-4C68-9BE9-F7573D3D6240}" type="pres">
      <dgm:prSet presAssocID="{30749740-7B62-4EF1-8288-CC3DAFE84212}" presName="root" presStyleCnt="0">
        <dgm:presLayoutVars>
          <dgm:dir/>
          <dgm:resizeHandles val="exact"/>
        </dgm:presLayoutVars>
      </dgm:prSet>
      <dgm:spPr/>
    </dgm:pt>
    <dgm:pt modelId="{8719B1A0-B37F-4522-8C29-DD835AE760AA}" type="pres">
      <dgm:prSet presAssocID="{6C9A2131-9933-4E76-9C7C-9DF0C11D5FC0}" presName="compNode" presStyleCnt="0"/>
      <dgm:spPr/>
    </dgm:pt>
    <dgm:pt modelId="{74F1E015-611A-4E64-8D0B-A6CDFC0BC796}" type="pres">
      <dgm:prSet presAssocID="{6C9A2131-9933-4E76-9C7C-9DF0C11D5FC0}" presName="bgRect" presStyleLbl="bgShp" presStyleIdx="0" presStyleCnt="2"/>
      <dgm:spPr>
        <a:solidFill>
          <a:srgbClr val="F0F3BD"/>
        </a:solidFill>
      </dgm:spPr>
    </dgm:pt>
    <dgm:pt modelId="{CDEBEB27-F90C-45A8-8546-7313A55D42C3}" type="pres">
      <dgm:prSet presAssocID="{6C9A2131-9933-4E76-9C7C-9DF0C11D5FC0}" presName="iconRect" presStyleLbl="node1" presStyleIdx="0" presStyleCnt="2"/>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C6837332-FD5F-4963-B957-EC7C32A6861A}" type="pres">
      <dgm:prSet presAssocID="{6C9A2131-9933-4E76-9C7C-9DF0C11D5FC0}" presName="spaceRect" presStyleCnt="0"/>
      <dgm:spPr/>
    </dgm:pt>
    <dgm:pt modelId="{60350FFC-EBE5-43DC-A276-0C966A240BF0}" type="pres">
      <dgm:prSet presAssocID="{6C9A2131-9933-4E76-9C7C-9DF0C11D5FC0}" presName="parTx" presStyleLbl="revTx" presStyleIdx="0" presStyleCnt="2">
        <dgm:presLayoutVars>
          <dgm:chMax val="0"/>
          <dgm:chPref val="0"/>
        </dgm:presLayoutVars>
      </dgm:prSet>
      <dgm:spPr/>
    </dgm:pt>
    <dgm:pt modelId="{90493664-FAA1-4690-8A7D-8F19FC1A29D4}" type="pres">
      <dgm:prSet presAssocID="{63469009-3DFC-4272-AD40-B3C273E8E06E}" presName="sibTrans" presStyleCnt="0"/>
      <dgm:spPr/>
    </dgm:pt>
    <dgm:pt modelId="{B756BFF3-858D-4A02-9326-F43C2A88B078}" type="pres">
      <dgm:prSet presAssocID="{0135F83A-7A7D-418B-8AE0-22A3F5EE5F88}" presName="compNode" presStyleCnt="0"/>
      <dgm:spPr/>
    </dgm:pt>
    <dgm:pt modelId="{206E117F-4A6A-4CA4-8096-1D40FF9E0708}" type="pres">
      <dgm:prSet presAssocID="{0135F83A-7A7D-418B-8AE0-22A3F5EE5F88}" presName="bgRect" presStyleLbl="bgShp" presStyleIdx="1" presStyleCnt="2"/>
      <dgm:spPr>
        <a:solidFill>
          <a:srgbClr val="C5FC8E"/>
        </a:solidFill>
      </dgm:spPr>
    </dgm:pt>
    <dgm:pt modelId="{08BFDAB1-C8CC-4D2E-983C-F350FB254D1C}" type="pres">
      <dgm:prSet presAssocID="{0135F83A-7A7D-418B-8AE0-22A3F5EE5F8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B8A5E85-3F53-4252-88AB-B45DC4A783FE}" type="pres">
      <dgm:prSet presAssocID="{0135F83A-7A7D-418B-8AE0-22A3F5EE5F88}" presName="spaceRect" presStyleCnt="0"/>
      <dgm:spPr/>
    </dgm:pt>
    <dgm:pt modelId="{0BA93679-B94C-4580-BEAE-8CD7D3BCD1B9}" type="pres">
      <dgm:prSet presAssocID="{0135F83A-7A7D-418B-8AE0-22A3F5EE5F88}" presName="parTx" presStyleLbl="revTx" presStyleIdx="1" presStyleCnt="2">
        <dgm:presLayoutVars>
          <dgm:chMax val="0"/>
          <dgm:chPref val="0"/>
        </dgm:presLayoutVars>
      </dgm:prSet>
      <dgm:spPr/>
    </dgm:pt>
  </dgm:ptLst>
  <dgm:cxnLst>
    <dgm:cxn modelId="{6356CE40-B682-4B86-8A92-D4E3CD932E19}" type="presOf" srcId="{0135F83A-7A7D-418B-8AE0-22A3F5EE5F88}" destId="{0BA93679-B94C-4580-BEAE-8CD7D3BCD1B9}" srcOrd="0" destOrd="0" presId="urn:microsoft.com/office/officeart/2018/2/layout/IconVerticalSolidList"/>
    <dgm:cxn modelId="{312C4250-47E7-4316-A237-A4C06D0CC1D3}" srcId="{30749740-7B62-4EF1-8288-CC3DAFE84212}" destId="{0135F83A-7A7D-418B-8AE0-22A3F5EE5F88}" srcOrd="1" destOrd="0" parTransId="{1D04645A-6CDB-4288-9FCC-5AB3C3C77E9C}" sibTransId="{2B946089-A1FB-4D29-A0CC-30D1DA4C8C6E}"/>
    <dgm:cxn modelId="{7CC4C79B-8B13-4480-B3B9-8F9073112993}" type="presOf" srcId="{6C9A2131-9933-4E76-9C7C-9DF0C11D5FC0}" destId="{60350FFC-EBE5-43DC-A276-0C966A240BF0}" srcOrd="0" destOrd="0" presId="urn:microsoft.com/office/officeart/2018/2/layout/IconVerticalSolidList"/>
    <dgm:cxn modelId="{86AB909F-BEFE-4280-8574-97E007853641}" type="presOf" srcId="{30749740-7B62-4EF1-8288-CC3DAFE84212}" destId="{FD46FEE2-B3E6-4C68-9BE9-F7573D3D6240}" srcOrd="0" destOrd="0" presId="urn:microsoft.com/office/officeart/2018/2/layout/IconVerticalSolidList"/>
    <dgm:cxn modelId="{AEA460BB-4D56-46EA-AD0F-5CBD71B53085}" srcId="{30749740-7B62-4EF1-8288-CC3DAFE84212}" destId="{6C9A2131-9933-4E76-9C7C-9DF0C11D5FC0}" srcOrd="0" destOrd="0" parTransId="{926DB424-0B4F-4C55-8C1F-25B3245B67FD}" sibTransId="{63469009-3DFC-4272-AD40-B3C273E8E06E}"/>
    <dgm:cxn modelId="{B37A816E-4D53-4A17-96BD-963675996A12}" type="presParOf" srcId="{FD46FEE2-B3E6-4C68-9BE9-F7573D3D6240}" destId="{8719B1A0-B37F-4522-8C29-DD835AE760AA}" srcOrd="0" destOrd="0" presId="urn:microsoft.com/office/officeart/2018/2/layout/IconVerticalSolidList"/>
    <dgm:cxn modelId="{C635BF44-5C8D-4FF1-B3C6-B5B09D1ECCF1}" type="presParOf" srcId="{8719B1A0-B37F-4522-8C29-DD835AE760AA}" destId="{74F1E015-611A-4E64-8D0B-A6CDFC0BC796}" srcOrd="0" destOrd="0" presId="urn:microsoft.com/office/officeart/2018/2/layout/IconVerticalSolidList"/>
    <dgm:cxn modelId="{7FB3BE84-E09F-487C-A374-7A8A9AE2394E}" type="presParOf" srcId="{8719B1A0-B37F-4522-8C29-DD835AE760AA}" destId="{CDEBEB27-F90C-45A8-8546-7313A55D42C3}" srcOrd="1" destOrd="0" presId="urn:microsoft.com/office/officeart/2018/2/layout/IconVerticalSolidList"/>
    <dgm:cxn modelId="{5CEA6399-F86C-4BAB-B0E7-F6691341C528}" type="presParOf" srcId="{8719B1A0-B37F-4522-8C29-DD835AE760AA}" destId="{C6837332-FD5F-4963-B957-EC7C32A6861A}" srcOrd="2" destOrd="0" presId="urn:microsoft.com/office/officeart/2018/2/layout/IconVerticalSolidList"/>
    <dgm:cxn modelId="{9D946A42-D5C8-411D-A4E2-F2F31EC0BB29}" type="presParOf" srcId="{8719B1A0-B37F-4522-8C29-DD835AE760AA}" destId="{60350FFC-EBE5-43DC-A276-0C966A240BF0}" srcOrd="3" destOrd="0" presId="urn:microsoft.com/office/officeart/2018/2/layout/IconVerticalSolidList"/>
    <dgm:cxn modelId="{50F389AB-0C78-41F6-B810-A1D69CBB7D91}" type="presParOf" srcId="{FD46FEE2-B3E6-4C68-9BE9-F7573D3D6240}" destId="{90493664-FAA1-4690-8A7D-8F19FC1A29D4}" srcOrd="1" destOrd="0" presId="urn:microsoft.com/office/officeart/2018/2/layout/IconVerticalSolidList"/>
    <dgm:cxn modelId="{94407292-D7A8-4DA4-807E-DE3DB4A0B226}" type="presParOf" srcId="{FD46FEE2-B3E6-4C68-9BE9-F7573D3D6240}" destId="{B756BFF3-858D-4A02-9326-F43C2A88B078}" srcOrd="2" destOrd="0" presId="urn:microsoft.com/office/officeart/2018/2/layout/IconVerticalSolidList"/>
    <dgm:cxn modelId="{8E368910-7F85-475B-9549-E1A2481181E7}" type="presParOf" srcId="{B756BFF3-858D-4A02-9326-F43C2A88B078}" destId="{206E117F-4A6A-4CA4-8096-1D40FF9E0708}" srcOrd="0" destOrd="0" presId="urn:microsoft.com/office/officeart/2018/2/layout/IconVerticalSolidList"/>
    <dgm:cxn modelId="{D5907FC0-3DC0-469C-B706-A6FECDC76418}" type="presParOf" srcId="{B756BFF3-858D-4A02-9326-F43C2A88B078}" destId="{08BFDAB1-C8CC-4D2E-983C-F350FB254D1C}" srcOrd="1" destOrd="0" presId="urn:microsoft.com/office/officeart/2018/2/layout/IconVerticalSolidList"/>
    <dgm:cxn modelId="{8D6A86CA-C68D-4907-B728-816DF5537245}" type="presParOf" srcId="{B756BFF3-858D-4A02-9326-F43C2A88B078}" destId="{5B8A5E85-3F53-4252-88AB-B45DC4A783FE}" srcOrd="2" destOrd="0" presId="urn:microsoft.com/office/officeart/2018/2/layout/IconVerticalSolidList"/>
    <dgm:cxn modelId="{4A4A2EB0-0AD8-4B53-8A4D-AE2D3A1FB213}" type="presParOf" srcId="{B756BFF3-858D-4A02-9326-F43C2A88B078}" destId="{0BA93679-B94C-4580-BEAE-8CD7D3BCD1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84157E-7CAC-4BF0-8D09-A9347294D01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9F82D619-6041-448D-BB90-003C9BD5A091}">
      <dgm:prSet/>
      <dgm:spPr>
        <a:solidFill>
          <a:schemeClr val="accent2">
            <a:lumMod val="40000"/>
            <a:lumOff val="60000"/>
          </a:schemeClr>
        </a:solidFill>
      </dgm:spPr>
      <dgm:t>
        <a:bodyPr/>
        <a:lstStyle/>
        <a:p>
          <a:r>
            <a:rPr lang="en-US" b="1" dirty="0">
              <a:solidFill>
                <a:schemeClr val="accent1">
                  <a:lumMod val="50000"/>
                </a:schemeClr>
              </a:solidFill>
            </a:rPr>
            <a:t>On an isolated internal network</a:t>
          </a:r>
          <a:r>
            <a:rPr lang="en-US" dirty="0">
              <a:solidFill>
                <a:schemeClr val="accent1">
                  <a:lumMod val="50000"/>
                </a:schemeClr>
              </a:solidFill>
            </a:rPr>
            <a:t>: the VNIC is assigned an internal IP address, and can communicate only with the hypervisor and/or other VMs on the same host.</a:t>
          </a:r>
          <a:endParaRPr lang="en-GB" dirty="0">
            <a:solidFill>
              <a:schemeClr val="accent1">
                <a:lumMod val="50000"/>
              </a:schemeClr>
            </a:solidFill>
          </a:endParaRPr>
        </a:p>
      </dgm:t>
    </dgm:pt>
    <dgm:pt modelId="{73B75193-450F-4A8E-AA0F-CD24CED5D9AA}" type="parTrans" cxnId="{687CCA47-48BD-4088-BDDE-D57D10A7CDF8}">
      <dgm:prSet/>
      <dgm:spPr/>
      <dgm:t>
        <a:bodyPr/>
        <a:lstStyle/>
        <a:p>
          <a:endParaRPr lang="en-GB"/>
        </a:p>
      </dgm:t>
    </dgm:pt>
    <dgm:pt modelId="{160B7638-07C9-4A26-95AD-9C6A770C608B}" type="sibTrans" cxnId="{687CCA47-48BD-4088-BDDE-D57D10A7CDF8}">
      <dgm:prSet/>
      <dgm:spPr/>
      <dgm:t>
        <a:bodyPr/>
        <a:lstStyle/>
        <a:p>
          <a:endParaRPr lang="en-GB"/>
        </a:p>
      </dgm:t>
    </dgm:pt>
    <dgm:pt modelId="{B3B8A322-5F79-4E8D-A709-6F0E0185E2C6}">
      <dgm:prSet/>
      <dgm:spPr>
        <a:solidFill>
          <a:schemeClr val="accent2">
            <a:lumMod val="40000"/>
            <a:lumOff val="60000"/>
          </a:schemeClr>
        </a:solidFill>
      </dgm:spPr>
      <dgm:t>
        <a:bodyPr/>
        <a:lstStyle/>
        <a:p>
          <a:r>
            <a:rPr lang="en-US" b="1" dirty="0">
              <a:solidFill>
                <a:schemeClr val="accent1">
                  <a:lumMod val="50000"/>
                </a:schemeClr>
              </a:solidFill>
            </a:rPr>
            <a:t>On an internal subnet</a:t>
          </a:r>
          <a:r>
            <a:rPr lang="en-US" dirty="0">
              <a:solidFill>
                <a:schemeClr val="accent1">
                  <a:lumMod val="50000"/>
                </a:schemeClr>
              </a:solidFill>
            </a:rPr>
            <a:t>: the VNIC is assigned an internal IP address, but the hypervisor performs NAT so the VM can connect to the outside network.</a:t>
          </a:r>
          <a:endParaRPr lang="en-GB" dirty="0">
            <a:solidFill>
              <a:schemeClr val="accent1">
                <a:lumMod val="50000"/>
              </a:schemeClr>
            </a:solidFill>
          </a:endParaRPr>
        </a:p>
      </dgm:t>
    </dgm:pt>
    <dgm:pt modelId="{F5A8AF60-B4CA-4263-B711-E73688D65AB5}" type="parTrans" cxnId="{2760C051-DD8D-46C8-B140-7CAAE3784D24}">
      <dgm:prSet/>
      <dgm:spPr/>
      <dgm:t>
        <a:bodyPr/>
        <a:lstStyle/>
        <a:p>
          <a:endParaRPr lang="en-GB"/>
        </a:p>
      </dgm:t>
    </dgm:pt>
    <dgm:pt modelId="{0CD18B41-B574-4233-BA6B-AF028DD35F75}" type="sibTrans" cxnId="{2760C051-DD8D-46C8-B140-7CAAE3784D24}">
      <dgm:prSet/>
      <dgm:spPr/>
      <dgm:t>
        <a:bodyPr/>
        <a:lstStyle/>
        <a:p>
          <a:endParaRPr lang="en-GB"/>
        </a:p>
      </dgm:t>
    </dgm:pt>
    <dgm:pt modelId="{CC46AD5D-A2C2-4551-9580-0851F4FA363E}">
      <dgm:prSet/>
      <dgm:spPr>
        <a:solidFill>
          <a:schemeClr val="accent2">
            <a:lumMod val="40000"/>
            <a:lumOff val="60000"/>
          </a:schemeClr>
        </a:solidFill>
      </dgm:spPr>
      <dgm:t>
        <a:bodyPr/>
        <a:lstStyle/>
        <a:p>
          <a:r>
            <a:rPr lang="en-US" b="1" dirty="0">
              <a:solidFill>
                <a:schemeClr val="accent1">
                  <a:lumMod val="50000"/>
                </a:schemeClr>
              </a:solidFill>
            </a:rPr>
            <a:t>As a bridged adapter</a:t>
          </a:r>
          <a:r>
            <a:rPr lang="en-US" dirty="0">
              <a:solidFill>
                <a:schemeClr val="accent1">
                  <a:lumMod val="50000"/>
                </a:schemeClr>
              </a:solidFill>
            </a:rPr>
            <a:t>: the VNIC is assigned an external IP address and joined directly to the outside network. To outside observers, the VM and host will appear to be different network addresses even though they share a physical NIC.</a:t>
          </a:r>
          <a:endParaRPr lang="en-GB" dirty="0">
            <a:solidFill>
              <a:schemeClr val="accent1">
                <a:lumMod val="50000"/>
              </a:schemeClr>
            </a:solidFill>
          </a:endParaRPr>
        </a:p>
      </dgm:t>
    </dgm:pt>
    <dgm:pt modelId="{DDE48552-E8D9-4E9C-9ABC-7566B38FE875}" type="parTrans" cxnId="{0BB2E8AC-EE4B-4548-A86F-923261BDE5CB}">
      <dgm:prSet/>
      <dgm:spPr/>
      <dgm:t>
        <a:bodyPr/>
        <a:lstStyle/>
        <a:p>
          <a:endParaRPr lang="en-GB"/>
        </a:p>
      </dgm:t>
    </dgm:pt>
    <dgm:pt modelId="{DAADFCEC-201C-4440-9F35-3B4A6FE9DAB3}" type="sibTrans" cxnId="{0BB2E8AC-EE4B-4548-A86F-923261BDE5CB}">
      <dgm:prSet/>
      <dgm:spPr/>
      <dgm:t>
        <a:bodyPr/>
        <a:lstStyle/>
        <a:p>
          <a:endParaRPr lang="en-GB"/>
        </a:p>
      </dgm:t>
    </dgm:pt>
    <dgm:pt modelId="{444E7DC2-280B-4ED4-87F9-202552A74424}" type="pres">
      <dgm:prSet presAssocID="{E084157E-7CAC-4BF0-8D09-A9347294D01B}" presName="linearFlow" presStyleCnt="0">
        <dgm:presLayoutVars>
          <dgm:dir/>
          <dgm:resizeHandles val="exact"/>
        </dgm:presLayoutVars>
      </dgm:prSet>
      <dgm:spPr/>
    </dgm:pt>
    <dgm:pt modelId="{07E91C56-902C-44AA-A8A7-69E078FB58B5}" type="pres">
      <dgm:prSet presAssocID="{9F82D619-6041-448D-BB90-003C9BD5A091}" presName="composite" presStyleCnt="0"/>
      <dgm:spPr/>
    </dgm:pt>
    <dgm:pt modelId="{104C54A2-5DFD-4627-B8DA-C8E69563AB86}" type="pres">
      <dgm:prSet presAssocID="{9F82D619-6041-448D-BB90-003C9BD5A09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twork with solid fill"/>
        </a:ext>
      </dgm:extLst>
    </dgm:pt>
    <dgm:pt modelId="{F233BCE5-CCC2-4C85-B49B-D62D726C5025}" type="pres">
      <dgm:prSet presAssocID="{9F82D619-6041-448D-BB90-003C9BD5A091}" presName="txShp" presStyleLbl="node1" presStyleIdx="0" presStyleCnt="3">
        <dgm:presLayoutVars>
          <dgm:bulletEnabled val="1"/>
        </dgm:presLayoutVars>
      </dgm:prSet>
      <dgm:spPr/>
    </dgm:pt>
    <dgm:pt modelId="{4B6DF5A9-9C27-42ED-A54B-289AF8CF115C}" type="pres">
      <dgm:prSet presAssocID="{160B7638-07C9-4A26-95AD-9C6A770C608B}" presName="spacing" presStyleCnt="0"/>
      <dgm:spPr/>
    </dgm:pt>
    <dgm:pt modelId="{E1EEF0EA-B3B8-43B1-9023-14A8131CC014}" type="pres">
      <dgm:prSet presAssocID="{B3B8A322-5F79-4E8D-A709-6F0E0185E2C6}" presName="composite" presStyleCnt="0"/>
      <dgm:spPr/>
    </dgm:pt>
    <dgm:pt modelId="{453A2AB4-700A-4AD4-B3EA-C360BDA75D6F}" type="pres">
      <dgm:prSet presAssocID="{B3B8A322-5F79-4E8D-A709-6F0E0185E2C6}"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diagram outline"/>
        </a:ext>
      </dgm:extLst>
    </dgm:pt>
    <dgm:pt modelId="{3593E335-CB10-4D33-9A2F-761E0D1B65FC}" type="pres">
      <dgm:prSet presAssocID="{B3B8A322-5F79-4E8D-A709-6F0E0185E2C6}" presName="txShp" presStyleLbl="node1" presStyleIdx="1" presStyleCnt="3">
        <dgm:presLayoutVars>
          <dgm:bulletEnabled val="1"/>
        </dgm:presLayoutVars>
      </dgm:prSet>
      <dgm:spPr/>
    </dgm:pt>
    <dgm:pt modelId="{0B468891-B335-4DC1-A2D9-5AC9744B4FB8}" type="pres">
      <dgm:prSet presAssocID="{0CD18B41-B574-4233-BA6B-AF028DD35F75}" presName="spacing" presStyleCnt="0"/>
      <dgm:spPr/>
    </dgm:pt>
    <dgm:pt modelId="{B3A1F4BF-295A-4681-8C14-346D79923390}" type="pres">
      <dgm:prSet presAssocID="{CC46AD5D-A2C2-4551-9580-0851F4FA363E}" presName="composite" presStyleCnt="0"/>
      <dgm:spPr/>
    </dgm:pt>
    <dgm:pt modelId="{AB242AB7-8FAF-4225-9491-CEC98A01EC8F}" type="pres">
      <dgm:prSet presAssocID="{CC46AD5D-A2C2-4551-9580-0851F4FA363E}"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erver with solid fill"/>
        </a:ext>
      </dgm:extLst>
    </dgm:pt>
    <dgm:pt modelId="{88B51154-20BD-484B-AF6D-E11E0B4869D7}" type="pres">
      <dgm:prSet presAssocID="{CC46AD5D-A2C2-4551-9580-0851F4FA363E}" presName="txShp" presStyleLbl="node1" presStyleIdx="2" presStyleCnt="3">
        <dgm:presLayoutVars>
          <dgm:bulletEnabled val="1"/>
        </dgm:presLayoutVars>
      </dgm:prSet>
      <dgm:spPr/>
    </dgm:pt>
  </dgm:ptLst>
  <dgm:cxnLst>
    <dgm:cxn modelId="{687CCA47-48BD-4088-BDDE-D57D10A7CDF8}" srcId="{E084157E-7CAC-4BF0-8D09-A9347294D01B}" destId="{9F82D619-6041-448D-BB90-003C9BD5A091}" srcOrd="0" destOrd="0" parTransId="{73B75193-450F-4A8E-AA0F-CD24CED5D9AA}" sibTransId="{160B7638-07C9-4A26-95AD-9C6A770C608B}"/>
    <dgm:cxn modelId="{2760C051-DD8D-46C8-B140-7CAAE3784D24}" srcId="{E084157E-7CAC-4BF0-8D09-A9347294D01B}" destId="{B3B8A322-5F79-4E8D-A709-6F0E0185E2C6}" srcOrd="1" destOrd="0" parTransId="{F5A8AF60-B4CA-4263-B711-E73688D65AB5}" sibTransId="{0CD18B41-B574-4233-BA6B-AF028DD35F75}"/>
    <dgm:cxn modelId="{6B6F527E-4A67-4EB8-8349-28EBDF63F499}" type="presOf" srcId="{9F82D619-6041-448D-BB90-003C9BD5A091}" destId="{F233BCE5-CCC2-4C85-B49B-D62D726C5025}" srcOrd="0" destOrd="0" presId="urn:microsoft.com/office/officeart/2005/8/layout/vList3"/>
    <dgm:cxn modelId="{448200A4-9BAF-4A2B-A9B4-BD2615E43FDC}" type="presOf" srcId="{CC46AD5D-A2C2-4551-9580-0851F4FA363E}" destId="{88B51154-20BD-484B-AF6D-E11E0B4869D7}" srcOrd="0" destOrd="0" presId="urn:microsoft.com/office/officeart/2005/8/layout/vList3"/>
    <dgm:cxn modelId="{0BB2E8AC-EE4B-4548-A86F-923261BDE5CB}" srcId="{E084157E-7CAC-4BF0-8D09-A9347294D01B}" destId="{CC46AD5D-A2C2-4551-9580-0851F4FA363E}" srcOrd="2" destOrd="0" parTransId="{DDE48552-E8D9-4E9C-9ABC-7566B38FE875}" sibTransId="{DAADFCEC-201C-4440-9F35-3B4A6FE9DAB3}"/>
    <dgm:cxn modelId="{7DCD22B3-E150-44DD-AF57-43CA637D5CDF}" type="presOf" srcId="{E084157E-7CAC-4BF0-8D09-A9347294D01B}" destId="{444E7DC2-280B-4ED4-87F9-202552A74424}" srcOrd="0" destOrd="0" presId="urn:microsoft.com/office/officeart/2005/8/layout/vList3"/>
    <dgm:cxn modelId="{C6E8B9EC-0B8F-4D1F-BCFC-FE571674EE2F}" type="presOf" srcId="{B3B8A322-5F79-4E8D-A709-6F0E0185E2C6}" destId="{3593E335-CB10-4D33-9A2F-761E0D1B65FC}" srcOrd="0" destOrd="0" presId="urn:microsoft.com/office/officeart/2005/8/layout/vList3"/>
    <dgm:cxn modelId="{B562EF21-C159-4432-9ED2-052FBCF51DD1}" type="presParOf" srcId="{444E7DC2-280B-4ED4-87F9-202552A74424}" destId="{07E91C56-902C-44AA-A8A7-69E078FB58B5}" srcOrd="0" destOrd="0" presId="urn:microsoft.com/office/officeart/2005/8/layout/vList3"/>
    <dgm:cxn modelId="{9FDDCE6C-2EEF-43B5-9483-8384294ED0A2}" type="presParOf" srcId="{07E91C56-902C-44AA-A8A7-69E078FB58B5}" destId="{104C54A2-5DFD-4627-B8DA-C8E69563AB86}" srcOrd="0" destOrd="0" presId="urn:microsoft.com/office/officeart/2005/8/layout/vList3"/>
    <dgm:cxn modelId="{140641DE-5100-436A-B1C8-2CAD923B338C}" type="presParOf" srcId="{07E91C56-902C-44AA-A8A7-69E078FB58B5}" destId="{F233BCE5-CCC2-4C85-B49B-D62D726C5025}" srcOrd="1" destOrd="0" presId="urn:microsoft.com/office/officeart/2005/8/layout/vList3"/>
    <dgm:cxn modelId="{9F7CF286-EE40-4E0C-BF0F-D009DC5D15B8}" type="presParOf" srcId="{444E7DC2-280B-4ED4-87F9-202552A74424}" destId="{4B6DF5A9-9C27-42ED-A54B-289AF8CF115C}" srcOrd="1" destOrd="0" presId="urn:microsoft.com/office/officeart/2005/8/layout/vList3"/>
    <dgm:cxn modelId="{004D0B26-65ED-47F7-BD9F-76B7E6184A85}" type="presParOf" srcId="{444E7DC2-280B-4ED4-87F9-202552A74424}" destId="{E1EEF0EA-B3B8-43B1-9023-14A8131CC014}" srcOrd="2" destOrd="0" presId="urn:microsoft.com/office/officeart/2005/8/layout/vList3"/>
    <dgm:cxn modelId="{0924972F-7E57-4720-A034-5FB18FBE9EF7}" type="presParOf" srcId="{E1EEF0EA-B3B8-43B1-9023-14A8131CC014}" destId="{453A2AB4-700A-4AD4-B3EA-C360BDA75D6F}" srcOrd="0" destOrd="0" presId="urn:microsoft.com/office/officeart/2005/8/layout/vList3"/>
    <dgm:cxn modelId="{4ED14FB6-98EF-4C52-80F9-EE01FC2EA3BF}" type="presParOf" srcId="{E1EEF0EA-B3B8-43B1-9023-14A8131CC014}" destId="{3593E335-CB10-4D33-9A2F-761E0D1B65FC}" srcOrd="1" destOrd="0" presId="urn:microsoft.com/office/officeart/2005/8/layout/vList3"/>
    <dgm:cxn modelId="{05EFFACC-CB4C-412A-ADD2-27C901A0A6BD}" type="presParOf" srcId="{444E7DC2-280B-4ED4-87F9-202552A74424}" destId="{0B468891-B335-4DC1-A2D9-5AC9744B4FB8}" srcOrd="3" destOrd="0" presId="urn:microsoft.com/office/officeart/2005/8/layout/vList3"/>
    <dgm:cxn modelId="{DBD002DE-005A-402F-ABC3-9314AD161932}" type="presParOf" srcId="{444E7DC2-280B-4ED4-87F9-202552A74424}" destId="{B3A1F4BF-295A-4681-8C14-346D79923390}" srcOrd="4" destOrd="0" presId="urn:microsoft.com/office/officeart/2005/8/layout/vList3"/>
    <dgm:cxn modelId="{98FA5600-9627-479E-BE45-8CC8E3FE8051}" type="presParOf" srcId="{B3A1F4BF-295A-4681-8C14-346D79923390}" destId="{AB242AB7-8FAF-4225-9491-CEC98A01EC8F}" srcOrd="0" destOrd="0" presId="urn:microsoft.com/office/officeart/2005/8/layout/vList3"/>
    <dgm:cxn modelId="{65E771C7-0E52-45A7-98D8-8DBA5B62CC50}" type="presParOf" srcId="{B3A1F4BF-295A-4681-8C14-346D79923390}" destId="{88B51154-20BD-484B-AF6D-E11E0B4869D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EFEA7F-1F4E-45C2-B54F-28447D233C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D4B36B5-797C-442B-A2DD-5C4455650A8D}">
      <dgm:prSet/>
      <dgm:spPr/>
      <dgm:t>
        <a:bodyPr/>
        <a:lstStyle/>
        <a:p>
          <a:r>
            <a:rPr lang="en-GB"/>
            <a:t>VMware ESX and ESXi</a:t>
          </a:r>
        </a:p>
      </dgm:t>
    </dgm:pt>
    <dgm:pt modelId="{E576EFEA-AF94-4F3D-9E4D-1FE0F5EE3952}" type="parTrans" cxnId="{BD4E6876-9138-4500-A33C-45D488A56B65}">
      <dgm:prSet/>
      <dgm:spPr/>
      <dgm:t>
        <a:bodyPr/>
        <a:lstStyle/>
        <a:p>
          <a:endParaRPr lang="en-GB"/>
        </a:p>
      </dgm:t>
    </dgm:pt>
    <dgm:pt modelId="{3C5CB464-EEF6-4DBD-8451-F20CFFD36E09}" type="sibTrans" cxnId="{BD4E6876-9138-4500-A33C-45D488A56B65}">
      <dgm:prSet/>
      <dgm:spPr/>
      <dgm:t>
        <a:bodyPr/>
        <a:lstStyle/>
        <a:p>
          <a:endParaRPr lang="en-GB"/>
        </a:p>
      </dgm:t>
    </dgm:pt>
    <dgm:pt modelId="{1D98D9DB-89CF-4532-B72F-BF4E2C27F13A}">
      <dgm:prSet/>
      <dgm:spPr/>
      <dgm:t>
        <a:bodyPr/>
        <a:lstStyle/>
        <a:p>
          <a:r>
            <a:rPr lang="en-GB"/>
            <a:t>Microsoft Hyper-V</a:t>
          </a:r>
        </a:p>
      </dgm:t>
    </dgm:pt>
    <dgm:pt modelId="{82A35543-14F0-43D9-A7B5-8425C5DC0D79}" type="parTrans" cxnId="{91A9955F-C28F-4190-AD21-DEB8F556F662}">
      <dgm:prSet/>
      <dgm:spPr/>
      <dgm:t>
        <a:bodyPr/>
        <a:lstStyle/>
        <a:p>
          <a:endParaRPr lang="en-GB"/>
        </a:p>
      </dgm:t>
    </dgm:pt>
    <dgm:pt modelId="{82B32226-57AD-4901-983C-42B48DDF9542}" type="sibTrans" cxnId="{91A9955F-C28F-4190-AD21-DEB8F556F662}">
      <dgm:prSet/>
      <dgm:spPr/>
      <dgm:t>
        <a:bodyPr/>
        <a:lstStyle/>
        <a:p>
          <a:endParaRPr lang="en-GB"/>
        </a:p>
      </dgm:t>
    </dgm:pt>
    <dgm:pt modelId="{2BC1C28F-36C0-4673-9A68-6242CC19F231}">
      <dgm:prSet/>
      <dgm:spPr/>
      <dgm:t>
        <a:bodyPr/>
        <a:lstStyle/>
        <a:p>
          <a:r>
            <a:rPr lang="en-GB"/>
            <a:t>Citrix XenServer</a:t>
          </a:r>
        </a:p>
      </dgm:t>
    </dgm:pt>
    <dgm:pt modelId="{91301B56-6651-46AB-BF3B-DE6C738FBB58}" type="parTrans" cxnId="{36CA4896-2453-481F-A040-0AF679D66C6C}">
      <dgm:prSet/>
      <dgm:spPr/>
      <dgm:t>
        <a:bodyPr/>
        <a:lstStyle/>
        <a:p>
          <a:endParaRPr lang="en-GB"/>
        </a:p>
      </dgm:t>
    </dgm:pt>
    <dgm:pt modelId="{1DA85CCA-AE17-4CFE-A3AE-D37BC982AB3F}" type="sibTrans" cxnId="{36CA4896-2453-481F-A040-0AF679D66C6C}">
      <dgm:prSet/>
      <dgm:spPr/>
      <dgm:t>
        <a:bodyPr/>
        <a:lstStyle/>
        <a:p>
          <a:endParaRPr lang="en-GB"/>
        </a:p>
      </dgm:t>
    </dgm:pt>
    <dgm:pt modelId="{B76E7BA7-2798-4113-9BA0-62A0202DBF76}">
      <dgm:prSet/>
      <dgm:spPr/>
      <dgm:t>
        <a:bodyPr/>
        <a:lstStyle/>
        <a:p>
          <a:r>
            <a:rPr lang="en-GB"/>
            <a:t>Oracle VM</a:t>
          </a:r>
        </a:p>
      </dgm:t>
    </dgm:pt>
    <dgm:pt modelId="{299BB635-9953-43DC-BC3B-BA3DB14FFBDD}" type="parTrans" cxnId="{3A0BCA61-98D1-48AA-98D0-CF05A2081082}">
      <dgm:prSet/>
      <dgm:spPr/>
      <dgm:t>
        <a:bodyPr/>
        <a:lstStyle/>
        <a:p>
          <a:endParaRPr lang="en-GB"/>
        </a:p>
      </dgm:t>
    </dgm:pt>
    <dgm:pt modelId="{6465A30E-429A-4B00-BA68-130A36C85B97}" type="sibTrans" cxnId="{3A0BCA61-98D1-48AA-98D0-CF05A2081082}">
      <dgm:prSet/>
      <dgm:spPr/>
      <dgm:t>
        <a:bodyPr/>
        <a:lstStyle/>
        <a:p>
          <a:endParaRPr lang="en-GB"/>
        </a:p>
      </dgm:t>
    </dgm:pt>
    <dgm:pt modelId="{382BA2BA-262D-4BF6-8E59-7D7701C302EC}" type="pres">
      <dgm:prSet presAssocID="{25EFEA7F-1F4E-45C2-B54F-28447D233CAE}" presName="Name0" presStyleCnt="0">
        <dgm:presLayoutVars>
          <dgm:dir/>
          <dgm:animLvl val="lvl"/>
          <dgm:resizeHandles val="exact"/>
        </dgm:presLayoutVars>
      </dgm:prSet>
      <dgm:spPr/>
    </dgm:pt>
    <dgm:pt modelId="{50CCE136-78F0-4136-A3DA-F9C344D924EC}" type="pres">
      <dgm:prSet presAssocID="{9D4B36B5-797C-442B-A2DD-5C4455650A8D}" presName="linNode" presStyleCnt="0"/>
      <dgm:spPr/>
    </dgm:pt>
    <dgm:pt modelId="{2EF6151F-AA2D-4CAC-A6DA-9ECCAC8065C6}" type="pres">
      <dgm:prSet presAssocID="{9D4B36B5-797C-442B-A2DD-5C4455650A8D}" presName="parentText" presStyleLbl="node1" presStyleIdx="0" presStyleCnt="4" custScaleX="214917">
        <dgm:presLayoutVars>
          <dgm:chMax val="1"/>
          <dgm:bulletEnabled val="1"/>
        </dgm:presLayoutVars>
      </dgm:prSet>
      <dgm:spPr/>
    </dgm:pt>
    <dgm:pt modelId="{91BB8826-39B5-4FA7-B335-7DD9E41DE20D}" type="pres">
      <dgm:prSet presAssocID="{3C5CB464-EEF6-4DBD-8451-F20CFFD36E09}" presName="sp" presStyleCnt="0"/>
      <dgm:spPr/>
    </dgm:pt>
    <dgm:pt modelId="{E6841160-2A21-446F-A7C4-9ED569F7A655}" type="pres">
      <dgm:prSet presAssocID="{1D98D9DB-89CF-4532-B72F-BF4E2C27F13A}" presName="linNode" presStyleCnt="0"/>
      <dgm:spPr/>
    </dgm:pt>
    <dgm:pt modelId="{592F79B6-3DDB-45A0-B20A-13B46EC62299}" type="pres">
      <dgm:prSet presAssocID="{1D98D9DB-89CF-4532-B72F-BF4E2C27F13A}" presName="parentText" presStyleLbl="node1" presStyleIdx="1" presStyleCnt="4" custScaleX="214917">
        <dgm:presLayoutVars>
          <dgm:chMax val="1"/>
          <dgm:bulletEnabled val="1"/>
        </dgm:presLayoutVars>
      </dgm:prSet>
      <dgm:spPr/>
    </dgm:pt>
    <dgm:pt modelId="{6AD1D317-271F-4FAE-AD63-1127441DAEDA}" type="pres">
      <dgm:prSet presAssocID="{82B32226-57AD-4901-983C-42B48DDF9542}" presName="sp" presStyleCnt="0"/>
      <dgm:spPr/>
    </dgm:pt>
    <dgm:pt modelId="{101664D6-9162-4757-B431-345ECE3C6543}" type="pres">
      <dgm:prSet presAssocID="{2BC1C28F-36C0-4673-9A68-6242CC19F231}" presName="linNode" presStyleCnt="0"/>
      <dgm:spPr/>
    </dgm:pt>
    <dgm:pt modelId="{DF1C6C23-F595-4F22-8944-1A41B0264CF9}" type="pres">
      <dgm:prSet presAssocID="{2BC1C28F-36C0-4673-9A68-6242CC19F231}" presName="parentText" presStyleLbl="node1" presStyleIdx="2" presStyleCnt="4" custScaleX="214917">
        <dgm:presLayoutVars>
          <dgm:chMax val="1"/>
          <dgm:bulletEnabled val="1"/>
        </dgm:presLayoutVars>
      </dgm:prSet>
      <dgm:spPr/>
    </dgm:pt>
    <dgm:pt modelId="{D4E139A4-2864-497C-937C-870186B659EE}" type="pres">
      <dgm:prSet presAssocID="{1DA85CCA-AE17-4CFE-A3AE-D37BC982AB3F}" presName="sp" presStyleCnt="0"/>
      <dgm:spPr/>
    </dgm:pt>
    <dgm:pt modelId="{EDCFCFF1-4660-41FB-92C3-B2A17E113C89}" type="pres">
      <dgm:prSet presAssocID="{B76E7BA7-2798-4113-9BA0-62A0202DBF76}" presName="linNode" presStyleCnt="0"/>
      <dgm:spPr/>
    </dgm:pt>
    <dgm:pt modelId="{EBED5CE8-AAAC-4878-A6F3-4C5C1623BF51}" type="pres">
      <dgm:prSet presAssocID="{B76E7BA7-2798-4113-9BA0-62A0202DBF76}" presName="parentText" presStyleLbl="node1" presStyleIdx="3" presStyleCnt="4" custScaleX="214917">
        <dgm:presLayoutVars>
          <dgm:chMax val="1"/>
          <dgm:bulletEnabled val="1"/>
        </dgm:presLayoutVars>
      </dgm:prSet>
      <dgm:spPr/>
    </dgm:pt>
  </dgm:ptLst>
  <dgm:cxnLst>
    <dgm:cxn modelId="{1C890A01-6F42-43AF-91D1-12D5F4B95B1D}" type="presOf" srcId="{2BC1C28F-36C0-4673-9A68-6242CC19F231}" destId="{DF1C6C23-F595-4F22-8944-1A41B0264CF9}" srcOrd="0" destOrd="0" presId="urn:microsoft.com/office/officeart/2005/8/layout/vList5"/>
    <dgm:cxn modelId="{2DD9E43C-39C3-45FE-A7F7-976CF6CD9AE5}" type="presOf" srcId="{25EFEA7F-1F4E-45C2-B54F-28447D233CAE}" destId="{382BA2BA-262D-4BF6-8E59-7D7701C302EC}" srcOrd="0" destOrd="0" presId="urn:microsoft.com/office/officeart/2005/8/layout/vList5"/>
    <dgm:cxn modelId="{91A9955F-C28F-4190-AD21-DEB8F556F662}" srcId="{25EFEA7F-1F4E-45C2-B54F-28447D233CAE}" destId="{1D98D9DB-89CF-4532-B72F-BF4E2C27F13A}" srcOrd="1" destOrd="0" parTransId="{82A35543-14F0-43D9-A7B5-8425C5DC0D79}" sibTransId="{82B32226-57AD-4901-983C-42B48DDF9542}"/>
    <dgm:cxn modelId="{3A0BCA61-98D1-48AA-98D0-CF05A2081082}" srcId="{25EFEA7F-1F4E-45C2-B54F-28447D233CAE}" destId="{B76E7BA7-2798-4113-9BA0-62A0202DBF76}" srcOrd="3" destOrd="0" parTransId="{299BB635-9953-43DC-BC3B-BA3DB14FFBDD}" sibTransId="{6465A30E-429A-4B00-BA68-130A36C85B97}"/>
    <dgm:cxn modelId="{BD4E6876-9138-4500-A33C-45D488A56B65}" srcId="{25EFEA7F-1F4E-45C2-B54F-28447D233CAE}" destId="{9D4B36B5-797C-442B-A2DD-5C4455650A8D}" srcOrd="0" destOrd="0" parTransId="{E576EFEA-AF94-4F3D-9E4D-1FE0F5EE3952}" sibTransId="{3C5CB464-EEF6-4DBD-8451-F20CFFD36E09}"/>
    <dgm:cxn modelId="{36CA4896-2453-481F-A040-0AF679D66C6C}" srcId="{25EFEA7F-1F4E-45C2-B54F-28447D233CAE}" destId="{2BC1C28F-36C0-4673-9A68-6242CC19F231}" srcOrd="2" destOrd="0" parTransId="{91301B56-6651-46AB-BF3B-DE6C738FBB58}" sibTransId="{1DA85CCA-AE17-4CFE-A3AE-D37BC982AB3F}"/>
    <dgm:cxn modelId="{3825C0B8-72EC-4811-9142-082B349427DF}" type="presOf" srcId="{B76E7BA7-2798-4113-9BA0-62A0202DBF76}" destId="{EBED5CE8-AAAC-4878-A6F3-4C5C1623BF51}" srcOrd="0" destOrd="0" presId="urn:microsoft.com/office/officeart/2005/8/layout/vList5"/>
    <dgm:cxn modelId="{5BE22CCE-C903-4901-B839-CDE6B05FDD7C}" type="presOf" srcId="{9D4B36B5-797C-442B-A2DD-5C4455650A8D}" destId="{2EF6151F-AA2D-4CAC-A6DA-9ECCAC8065C6}" srcOrd="0" destOrd="0" presId="urn:microsoft.com/office/officeart/2005/8/layout/vList5"/>
    <dgm:cxn modelId="{3EFAD3DA-9271-4E6D-B6AB-A5CBA5477247}" type="presOf" srcId="{1D98D9DB-89CF-4532-B72F-BF4E2C27F13A}" destId="{592F79B6-3DDB-45A0-B20A-13B46EC62299}" srcOrd="0" destOrd="0" presId="urn:microsoft.com/office/officeart/2005/8/layout/vList5"/>
    <dgm:cxn modelId="{11F77400-37C0-4E33-A389-08EBC73E0EA5}" type="presParOf" srcId="{382BA2BA-262D-4BF6-8E59-7D7701C302EC}" destId="{50CCE136-78F0-4136-A3DA-F9C344D924EC}" srcOrd="0" destOrd="0" presId="urn:microsoft.com/office/officeart/2005/8/layout/vList5"/>
    <dgm:cxn modelId="{CAA76DF9-F637-4C0E-AB36-A588DE16353B}" type="presParOf" srcId="{50CCE136-78F0-4136-A3DA-F9C344D924EC}" destId="{2EF6151F-AA2D-4CAC-A6DA-9ECCAC8065C6}" srcOrd="0" destOrd="0" presId="urn:microsoft.com/office/officeart/2005/8/layout/vList5"/>
    <dgm:cxn modelId="{EF3B3354-489A-4064-ADFF-45A2BAC1161E}" type="presParOf" srcId="{382BA2BA-262D-4BF6-8E59-7D7701C302EC}" destId="{91BB8826-39B5-4FA7-B335-7DD9E41DE20D}" srcOrd="1" destOrd="0" presId="urn:microsoft.com/office/officeart/2005/8/layout/vList5"/>
    <dgm:cxn modelId="{B18F4034-E9DB-4C11-946A-950B860E55B8}" type="presParOf" srcId="{382BA2BA-262D-4BF6-8E59-7D7701C302EC}" destId="{E6841160-2A21-446F-A7C4-9ED569F7A655}" srcOrd="2" destOrd="0" presId="urn:microsoft.com/office/officeart/2005/8/layout/vList5"/>
    <dgm:cxn modelId="{F1EA1187-C656-4D90-AF92-B7A7D823DF88}" type="presParOf" srcId="{E6841160-2A21-446F-A7C4-9ED569F7A655}" destId="{592F79B6-3DDB-45A0-B20A-13B46EC62299}" srcOrd="0" destOrd="0" presId="urn:microsoft.com/office/officeart/2005/8/layout/vList5"/>
    <dgm:cxn modelId="{2EEBBDCA-36DE-40CF-AF5E-A540181B2430}" type="presParOf" srcId="{382BA2BA-262D-4BF6-8E59-7D7701C302EC}" destId="{6AD1D317-271F-4FAE-AD63-1127441DAEDA}" srcOrd="3" destOrd="0" presId="urn:microsoft.com/office/officeart/2005/8/layout/vList5"/>
    <dgm:cxn modelId="{B3F70451-4022-4569-8837-54A0C81E4A3E}" type="presParOf" srcId="{382BA2BA-262D-4BF6-8E59-7D7701C302EC}" destId="{101664D6-9162-4757-B431-345ECE3C6543}" srcOrd="4" destOrd="0" presId="urn:microsoft.com/office/officeart/2005/8/layout/vList5"/>
    <dgm:cxn modelId="{1548E53F-7E19-4CA6-87FE-50FE7C787894}" type="presParOf" srcId="{101664D6-9162-4757-B431-345ECE3C6543}" destId="{DF1C6C23-F595-4F22-8944-1A41B0264CF9}" srcOrd="0" destOrd="0" presId="urn:microsoft.com/office/officeart/2005/8/layout/vList5"/>
    <dgm:cxn modelId="{C2EEB7C6-389D-4BC7-B4BF-4AEF86471E77}" type="presParOf" srcId="{382BA2BA-262D-4BF6-8E59-7D7701C302EC}" destId="{D4E139A4-2864-497C-937C-870186B659EE}" srcOrd="5" destOrd="0" presId="urn:microsoft.com/office/officeart/2005/8/layout/vList5"/>
    <dgm:cxn modelId="{199C9AEB-A59A-4A4D-B1A4-BC705E683632}" type="presParOf" srcId="{382BA2BA-262D-4BF6-8E59-7D7701C302EC}" destId="{EDCFCFF1-4660-41FB-92C3-B2A17E113C89}" srcOrd="6" destOrd="0" presId="urn:microsoft.com/office/officeart/2005/8/layout/vList5"/>
    <dgm:cxn modelId="{BB9F8A7A-FC68-454F-9A75-B5DB4CF2C238}" type="presParOf" srcId="{EDCFCFF1-4660-41FB-92C3-B2A17E113C89}" destId="{EBED5CE8-AAAC-4878-A6F3-4C5C1623BF5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B16138-0553-4C67-A1F6-CBCEA0C6F4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6D2791E-75E3-4197-9A96-0EB6F779AFD2}">
      <dgm:prSet/>
      <dgm:spPr/>
      <dgm:t>
        <a:bodyPr/>
        <a:lstStyle/>
        <a:p>
          <a:r>
            <a:rPr lang="en-GB"/>
            <a:t>VMware Workstation/Fusion/Player</a:t>
          </a:r>
        </a:p>
      </dgm:t>
    </dgm:pt>
    <dgm:pt modelId="{92DD6FF1-4EBD-446A-A29F-3B597D24CE1F}" type="parTrans" cxnId="{6064B740-C458-4C1C-A4BE-D0171365BE8D}">
      <dgm:prSet/>
      <dgm:spPr/>
      <dgm:t>
        <a:bodyPr/>
        <a:lstStyle/>
        <a:p>
          <a:endParaRPr lang="en-GB"/>
        </a:p>
      </dgm:t>
    </dgm:pt>
    <dgm:pt modelId="{D29B110E-10B8-4E7B-90FB-D801BEFAECD4}" type="sibTrans" cxnId="{6064B740-C458-4C1C-A4BE-D0171365BE8D}">
      <dgm:prSet/>
      <dgm:spPr/>
      <dgm:t>
        <a:bodyPr/>
        <a:lstStyle/>
        <a:p>
          <a:endParaRPr lang="en-GB"/>
        </a:p>
      </dgm:t>
    </dgm:pt>
    <dgm:pt modelId="{74B853BF-2CAB-4301-974E-FBED96A54896}">
      <dgm:prSet/>
      <dgm:spPr/>
      <dgm:t>
        <a:bodyPr/>
        <a:lstStyle/>
        <a:p>
          <a:r>
            <a:rPr lang="en-GB"/>
            <a:t>Microsoft Virtual PC – Windows 7 only</a:t>
          </a:r>
        </a:p>
      </dgm:t>
    </dgm:pt>
    <dgm:pt modelId="{ECA56E33-8421-488A-AE25-285D9C35ACAD}" type="parTrans" cxnId="{E3787121-3D5C-4F32-974A-0A3440D5FFD0}">
      <dgm:prSet/>
      <dgm:spPr/>
      <dgm:t>
        <a:bodyPr/>
        <a:lstStyle/>
        <a:p>
          <a:endParaRPr lang="en-GB"/>
        </a:p>
      </dgm:t>
    </dgm:pt>
    <dgm:pt modelId="{8A46ED0C-321B-4A5B-9243-86A4200CCCCA}" type="sibTrans" cxnId="{E3787121-3D5C-4F32-974A-0A3440D5FFD0}">
      <dgm:prSet/>
      <dgm:spPr/>
      <dgm:t>
        <a:bodyPr/>
        <a:lstStyle/>
        <a:p>
          <a:endParaRPr lang="en-GB"/>
        </a:p>
      </dgm:t>
    </dgm:pt>
    <dgm:pt modelId="{784ADB0F-A14F-481A-87C0-B7CE5ECDE29D}">
      <dgm:prSet/>
      <dgm:spPr/>
      <dgm:t>
        <a:bodyPr/>
        <a:lstStyle/>
        <a:p>
          <a:r>
            <a:rPr lang="en-GB"/>
            <a:t>Oracle VM VirtualBox</a:t>
          </a:r>
        </a:p>
      </dgm:t>
    </dgm:pt>
    <dgm:pt modelId="{3D6297B2-D96D-4D06-A6F4-F3284F861BA3}" type="parTrans" cxnId="{C4EE06A6-AE34-4A83-9AE0-2743BBE7093C}">
      <dgm:prSet/>
      <dgm:spPr/>
      <dgm:t>
        <a:bodyPr/>
        <a:lstStyle/>
        <a:p>
          <a:endParaRPr lang="en-GB"/>
        </a:p>
      </dgm:t>
    </dgm:pt>
    <dgm:pt modelId="{0C450FF2-3AD9-4D74-8546-6F721DC6CD84}" type="sibTrans" cxnId="{C4EE06A6-AE34-4A83-9AE0-2743BBE7093C}">
      <dgm:prSet/>
      <dgm:spPr/>
      <dgm:t>
        <a:bodyPr/>
        <a:lstStyle/>
        <a:p>
          <a:endParaRPr lang="en-GB"/>
        </a:p>
      </dgm:t>
    </dgm:pt>
    <dgm:pt modelId="{9A5D6964-958A-473A-8FF8-5CBCEBE91299}">
      <dgm:prSet/>
      <dgm:spPr/>
      <dgm:t>
        <a:bodyPr/>
        <a:lstStyle/>
        <a:p>
          <a:r>
            <a:rPr lang="en-GB"/>
            <a:t>Red Hat Enterprise Virtualization</a:t>
          </a:r>
        </a:p>
      </dgm:t>
    </dgm:pt>
    <dgm:pt modelId="{09AA4EA4-DEC2-4867-87F3-702FCD484DFF}" type="parTrans" cxnId="{0B39E0A3-C311-413C-9FCB-21E737DC949B}">
      <dgm:prSet/>
      <dgm:spPr/>
      <dgm:t>
        <a:bodyPr/>
        <a:lstStyle/>
        <a:p>
          <a:endParaRPr lang="en-GB"/>
        </a:p>
      </dgm:t>
    </dgm:pt>
    <dgm:pt modelId="{0AD6F901-0D73-455A-B0F8-2202DB47B985}" type="sibTrans" cxnId="{0B39E0A3-C311-413C-9FCB-21E737DC949B}">
      <dgm:prSet/>
      <dgm:spPr/>
      <dgm:t>
        <a:bodyPr/>
        <a:lstStyle/>
        <a:p>
          <a:endParaRPr lang="en-GB"/>
        </a:p>
      </dgm:t>
    </dgm:pt>
    <dgm:pt modelId="{D943345E-8187-4DC7-A4FC-A9CB76BA5F4F}">
      <dgm:prSet/>
      <dgm:spPr/>
      <dgm:t>
        <a:bodyPr/>
        <a:lstStyle/>
        <a:p>
          <a:r>
            <a:rPr lang="en-GB"/>
            <a:t>KVM - virtualization infrastructure for the Linux kernel</a:t>
          </a:r>
        </a:p>
      </dgm:t>
    </dgm:pt>
    <dgm:pt modelId="{0E6B388A-E04E-40EE-BA71-679C64EA6A97}" type="parTrans" cxnId="{FDCCC423-BF70-4F39-B040-FE8824993CEC}">
      <dgm:prSet/>
      <dgm:spPr/>
      <dgm:t>
        <a:bodyPr/>
        <a:lstStyle/>
        <a:p>
          <a:endParaRPr lang="en-GB"/>
        </a:p>
      </dgm:t>
    </dgm:pt>
    <dgm:pt modelId="{FE931BD0-7ABA-4A89-BF98-1A30A765CA32}" type="sibTrans" cxnId="{FDCCC423-BF70-4F39-B040-FE8824993CEC}">
      <dgm:prSet/>
      <dgm:spPr/>
      <dgm:t>
        <a:bodyPr/>
        <a:lstStyle/>
        <a:p>
          <a:endParaRPr lang="en-GB"/>
        </a:p>
      </dgm:t>
    </dgm:pt>
    <dgm:pt modelId="{A8DD131D-7F22-45DD-831B-116483E2A54F}" type="pres">
      <dgm:prSet presAssocID="{79B16138-0553-4C67-A1F6-CBCEA0C6F463}" presName="Name0" presStyleCnt="0">
        <dgm:presLayoutVars>
          <dgm:dir/>
          <dgm:animLvl val="lvl"/>
          <dgm:resizeHandles val="exact"/>
        </dgm:presLayoutVars>
      </dgm:prSet>
      <dgm:spPr/>
    </dgm:pt>
    <dgm:pt modelId="{6FEEBCB5-83AC-427D-9171-E342DA7A8513}" type="pres">
      <dgm:prSet presAssocID="{46D2791E-75E3-4197-9A96-0EB6F779AFD2}" presName="linNode" presStyleCnt="0"/>
      <dgm:spPr/>
    </dgm:pt>
    <dgm:pt modelId="{305A7334-A5DC-4B8C-AC69-65ADE16BC76A}" type="pres">
      <dgm:prSet presAssocID="{46D2791E-75E3-4197-9A96-0EB6F779AFD2}" presName="parentText" presStyleLbl="node1" presStyleIdx="0" presStyleCnt="5" custScaleX="189350">
        <dgm:presLayoutVars>
          <dgm:chMax val="1"/>
          <dgm:bulletEnabled val="1"/>
        </dgm:presLayoutVars>
      </dgm:prSet>
      <dgm:spPr/>
    </dgm:pt>
    <dgm:pt modelId="{E2B6AB08-C35C-4CDC-AFBE-0926659D6086}" type="pres">
      <dgm:prSet presAssocID="{D29B110E-10B8-4E7B-90FB-D801BEFAECD4}" presName="sp" presStyleCnt="0"/>
      <dgm:spPr/>
    </dgm:pt>
    <dgm:pt modelId="{5F49D696-EF0D-448D-80F2-A7F7C09B0034}" type="pres">
      <dgm:prSet presAssocID="{74B853BF-2CAB-4301-974E-FBED96A54896}" presName="linNode" presStyleCnt="0"/>
      <dgm:spPr/>
    </dgm:pt>
    <dgm:pt modelId="{7CC56C8A-39F7-4B0A-970B-913E662BED86}" type="pres">
      <dgm:prSet presAssocID="{74B853BF-2CAB-4301-974E-FBED96A54896}" presName="parentText" presStyleLbl="node1" presStyleIdx="1" presStyleCnt="5" custScaleX="189350">
        <dgm:presLayoutVars>
          <dgm:chMax val="1"/>
          <dgm:bulletEnabled val="1"/>
        </dgm:presLayoutVars>
      </dgm:prSet>
      <dgm:spPr/>
    </dgm:pt>
    <dgm:pt modelId="{DE6D6A15-D6A4-43F0-973A-D057A44E7536}" type="pres">
      <dgm:prSet presAssocID="{8A46ED0C-321B-4A5B-9243-86A4200CCCCA}" presName="sp" presStyleCnt="0"/>
      <dgm:spPr/>
    </dgm:pt>
    <dgm:pt modelId="{B312ECBF-82B1-45C0-8488-EB4CC4B8F1A0}" type="pres">
      <dgm:prSet presAssocID="{784ADB0F-A14F-481A-87C0-B7CE5ECDE29D}" presName="linNode" presStyleCnt="0"/>
      <dgm:spPr/>
    </dgm:pt>
    <dgm:pt modelId="{04132D30-DE43-4F45-ACD6-820AA3C8073C}" type="pres">
      <dgm:prSet presAssocID="{784ADB0F-A14F-481A-87C0-B7CE5ECDE29D}" presName="parentText" presStyleLbl="node1" presStyleIdx="2" presStyleCnt="5" custScaleX="189350">
        <dgm:presLayoutVars>
          <dgm:chMax val="1"/>
          <dgm:bulletEnabled val="1"/>
        </dgm:presLayoutVars>
      </dgm:prSet>
      <dgm:spPr/>
    </dgm:pt>
    <dgm:pt modelId="{D9677130-9ECC-4B76-8F44-9D6ABED26567}" type="pres">
      <dgm:prSet presAssocID="{0C450FF2-3AD9-4D74-8546-6F721DC6CD84}" presName="sp" presStyleCnt="0"/>
      <dgm:spPr/>
    </dgm:pt>
    <dgm:pt modelId="{CA3CC5CD-9F90-47DF-8C0A-421174DB987B}" type="pres">
      <dgm:prSet presAssocID="{9A5D6964-958A-473A-8FF8-5CBCEBE91299}" presName="linNode" presStyleCnt="0"/>
      <dgm:spPr/>
    </dgm:pt>
    <dgm:pt modelId="{62CE63E7-6667-4F73-8193-DB0F43794590}" type="pres">
      <dgm:prSet presAssocID="{9A5D6964-958A-473A-8FF8-5CBCEBE91299}" presName="parentText" presStyleLbl="node1" presStyleIdx="3" presStyleCnt="5" custScaleX="189350">
        <dgm:presLayoutVars>
          <dgm:chMax val="1"/>
          <dgm:bulletEnabled val="1"/>
        </dgm:presLayoutVars>
      </dgm:prSet>
      <dgm:spPr/>
    </dgm:pt>
    <dgm:pt modelId="{52C92385-26C2-467E-A76F-1BAA2C294348}" type="pres">
      <dgm:prSet presAssocID="{0AD6F901-0D73-455A-B0F8-2202DB47B985}" presName="sp" presStyleCnt="0"/>
      <dgm:spPr/>
    </dgm:pt>
    <dgm:pt modelId="{2C8F9D90-66D3-4666-AADD-DF52F48330BA}" type="pres">
      <dgm:prSet presAssocID="{D943345E-8187-4DC7-A4FC-A9CB76BA5F4F}" presName="linNode" presStyleCnt="0"/>
      <dgm:spPr/>
    </dgm:pt>
    <dgm:pt modelId="{A98071D4-F76F-4AA1-9D08-709CB9F7B203}" type="pres">
      <dgm:prSet presAssocID="{D943345E-8187-4DC7-A4FC-A9CB76BA5F4F}" presName="parentText" presStyleLbl="node1" presStyleIdx="4" presStyleCnt="5" custScaleX="189350">
        <dgm:presLayoutVars>
          <dgm:chMax val="1"/>
          <dgm:bulletEnabled val="1"/>
        </dgm:presLayoutVars>
      </dgm:prSet>
      <dgm:spPr/>
    </dgm:pt>
  </dgm:ptLst>
  <dgm:cxnLst>
    <dgm:cxn modelId="{E3787121-3D5C-4F32-974A-0A3440D5FFD0}" srcId="{79B16138-0553-4C67-A1F6-CBCEA0C6F463}" destId="{74B853BF-2CAB-4301-974E-FBED96A54896}" srcOrd="1" destOrd="0" parTransId="{ECA56E33-8421-488A-AE25-285D9C35ACAD}" sibTransId="{8A46ED0C-321B-4A5B-9243-86A4200CCCCA}"/>
    <dgm:cxn modelId="{FDCCC423-BF70-4F39-B040-FE8824993CEC}" srcId="{79B16138-0553-4C67-A1F6-CBCEA0C6F463}" destId="{D943345E-8187-4DC7-A4FC-A9CB76BA5F4F}" srcOrd="4" destOrd="0" parTransId="{0E6B388A-E04E-40EE-BA71-679C64EA6A97}" sibTransId="{FE931BD0-7ABA-4A89-BF98-1A30A765CA32}"/>
    <dgm:cxn modelId="{01199F24-7A36-4349-AF96-DC049E7680EF}" type="presOf" srcId="{9A5D6964-958A-473A-8FF8-5CBCEBE91299}" destId="{62CE63E7-6667-4F73-8193-DB0F43794590}" srcOrd="0" destOrd="0" presId="urn:microsoft.com/office/officeart/2005/8/layout/vList5"/>
    <dgm:cxn modelId="{6064B740-C458-4C1C-A4BE-D0171365BE8D}" srcId="{79B16138-0553-4C67-A1F6-CBCEA0C6F463}" destId="{46D2791E-75E3-4197-9A96-0EB6F779AFD2}" srcOrd="0" destOrd="0" parTransId="{92DD6FF1-4EBD-446A-A29F-3B597D24CE1F}" sibTransId="{D29B110E-10B8-4E7B-90FB-D801BEFAECD4}"/>
    <dgm:cxn modelId="{37F41552-F018-42D3-B7DA-583248ADB3AD}" type="presOf" srcId="{74B853BF-2CAB-4301-974E-FBED96A54896}" destId="{7CC56C8A-39F7-4B0A-970B-913E662BED86}" srcOrd="0" destOrd="0" presId="urn:microsoft.com/office/officeart/2005/8/layout/vList5"/>
    <dgm:cxn modelId="{25C51698-D46E-4656-9963-230CB9A0EEF2}" type="presOf" srcId="{79B16138-0553-4C67-A1F6-CBCEA0C6F463}" destId="{A8DD131D-7F22-45DD-831B-116483E2A54F}" srcOrd="0" destOrd="0" presId="urn:microsoft.com/office/officeart/2005/8/layout/vList5"/>
    <dgm:cxn modelId="{0B39E0A3-C311-413C-9FCB-21E737DC949B}" srcId="{79B16138-0553-4C67-A1F6-CBCEA0C6F463}" destId="{9A5D6964-958A-473A-8FF8-5CBCEBE91299}" srcOrd="3" destOrd="0" parTransId="{09AA4EA4-DEC2-4867-87F3-702FCD484DFF}" sibTransId="{0AD6F901-0D73-455A-B0F8-2202DB47B985}"/>
    <dgm:cxn modelId="{C4EE06A6-AE34-4A83-9AE0-2743BBE7093C}" srcId="{79B16138-0553-4C67-A1F6-CBCEA0C6F463}" destId="{784ADB0F-A14F-481A-87C0-B7CE5ECDE29D}" srcOrd="2" destOrd="0" parTransId="{3D6297B2-D96D-4D06-A6F4-F3284F861BA3}" sibTransId="{0C450FF2-3AD9-4D74-8546-6F721DC6CD84}"/>
    <dgm:cxn modelId="{EDE4FBAE-DD43-42F5-98BD-FBA1033965EB}" type="presOf" srcId="{46D2791E-75E3-4197-9A96-0EB6F779AFD2}" destId="{305A7334-A5DC-4B8C-AC69-65ADE16BC76A}" srcOrd="0" destOrd="0" presId="urn:microsoft.com/office/officeart/2005/8/layout/vList5"/>
    <dgm:cxn modelId="{A5D750B4-7FCF-4CFE-B5E7-A970CAC7AFD3}" type="presOf" srcId="{D943345E-8187-4DC7-A4FC-A9CB76BA5F4F}" destId="{A98071D4-F76F-4AA1-9D08-709CB9F7B203}" srcOrd="0" destOrd="0" presId="urn:microsoft.com/office/officeart/2005/8/layout/vList5"/>
    <dgm:cxn modelId="{7C1AA1D9-F9FF-4696-83C8-5C462FFB5E4A}" type="presOf" srcId="{784ADB0F-A14F-481A-87C0-B7CE5ECDE29D}" destId="{04132D30-DE43-4F45-ACD6-820AA3C8073C}" srcOrd="0" destOrd="0" presId="urn:microsoft.com/office/officeart/2005/8/layout/vList5"/>
    <dgm:cxn modelId="{3B6011CD-5391-498C-B1AB-95101FD7A7F9}" type="presParOf" srcId="{A8DD131D-7F22-45DD-831B-116483E2A54F}" destId="{6FEEBCB5-83AC-427D-9171-E342DA7A8513}" srcOrd="0" destOrd="0" presId="urn:microsoft.com/office/officeart/2005/8/layout/vList5"/>
    <dgm:cxn modelId="{2B373954-ABA9-47B8-9912-AF86EC9A87FC}" type="presParOf" srcId="{6FEEBCB5-83AC-427D-9171-E342DA7A8513}" destId="{305A7334-A5DC-4B8C-AC69-65ADE16BC76A}" srcOrd="0" destOrd="0" presId="urn:microsoft.com/office/officeart/2005/8/layout/vList5"/>
    <dgm:cxn modelId="{2E04EAD3-7DEF-428A-A484-0244F022425D}" type="presParOf" srcId="{A8DD131D-7F22-45DD-831B-116483E2A54F}" destId="{E2B6AB08-C35C-4CDC-AFBE-0926659D6086}" srcOrd="1" destOrd="0" presId="urn:microsoft.com/office/officeart/2005/8/layout/vList5"/>
    <dgm:cxn modelId="{B22499A8-26B8-4CA0-BA50-529830DA3DE2}" type="presParOf" srcId="{A8DD131D-7F22-45DD-831B-116483E2A54F}" destId="{5F49D696-EF0D-448D-80F2-A7F7C09B0034}" srcOrd="2" destOrd="0" presId="urn:microsoft.com/office/officeart/2005/8/layout/vList5"/>
    <dgm:cxn modelId="{4661F009-F5C2-4A21-A8A1-0879C11DB83F}" type="presParOf" srcId="{5F49D696-EF0D-448D-80F2-A7F7C09B0034}" destId="{7CC56C8A-39F7-4B0A-970B-913E662BED86}" srcOrd="0" destOrd="0" presId="urn:microsoft.com/office/officeart/2005/8/layout/vList5"/>
    <dgm:cxn modelId="{D838EA5C-AAFC-4A6F-9885-F7B456C2DF89}" type="presParOf" srcId="{A8DD131D-7F22-45DD-831B-116483E2A54F}" destId="{DE6D6A15-D6A4-43F0-973A-D057A44E7536}" srcOrd="3" destOrd="0" presId="urn:microsoft.com/office/officeart/2005/8/layout/vList5"/>
    <dgm:cxn modelId="{6DD685A7-6512-4D26-8993-72F7F56CDEEC}" type="presParOf" srcId="{A8DD131D-7F22-45DD-831B-116483E2A54F}" destId="{B312ECBF-82B1-45C0-8488-EB4CC4B8F1A0}" srcOrd="4" destOrd="0" presId="urn:microsoft.com/office/officeart/2005/8/layout/vList5"/>
    <dgm:cxn modelId="{0FC6B9F9-EE97-4D68-AD98-693C2C2A17FA}" type="presParOf" srcId="{B312ECBF-82B1-45C0-8488-EB4CC4B8F1A0}" destId="{04132D30-DE43-4F45-ACD6-820AA3C8073C}" srcOrd="0" destOrd="0" presId="urn:microsoft.com/office/officeart/2005/8/layout/vList5"/>
    <dgm:cxn modelId="{7F2361D5-D5CC-4E70-A7DE-1ABFC04AD540}" type="presParOf" srcId="{A8DD131D-7F22-45DD-831B-116483E2A54F}" destId="{D9677130-9ECC-4B76-8F44-9D6ABED26567}" srcOrd="5" destOrd="0" presId="urn:microsoft.com/office/officeart/2005/8/layout/vList5"/>
    <dgm:cxn modelId="{51D1B465-EEDA-487A-AE0B-CFB7EBBA4C13}" type="presParOf" srcId="{A8DD131D-7F22-45DD-831B-116483E2A54F}" destId="{CA3CC5CD-9F90-47DF-8C0A-421174DB987B}" srcOrd="6" destOrd="0" presId="urn:microsoft.com/office/officeart/2005/8/layout/vList5"/>
    <dgm:cxn modelId="{65EC6B28-CC10-4D5E-AD27-51060AFEA614}" type="presParOf" srcId="{CA3CC5CD-9F90-47DF-8C0A-421174DB987B}" destId="{62CE63E7-6667-4F73-8193-DB0F43794590}" srcOrd="0" destOrd="0" presId="urn:microsoft.com/office/officeart/2005/8/layout/vList5"/>
    <dgm:cxn modelId="{7D2C85E3-F45A-4316-BF94-07884F1ED65F}" type="presParOf" srcId="{A8DD131D-7F22-45DD-831B-116483E2A54F}" destId="{52C92385-26C2-467E-A76F-1BAA2C294348}" srcOrd="7" destOrd="0" presId="urn:microsoft.com/office/officeart/2005/8/layout/vList5"/>
    <dgm:cxn modelId="{5AACA56C-66DC-46FB-AF5A-860B674F9CC1}" type="presParOf" srcId="{A8DD131D-7F22-45DD-831B-116483E2A54F}" destId="{2C8F9D90-66D3-4666-AADD-DF52F48330BA}" srcOrd="8" destOrd="0" presId="urn:microsoft.com/office/officeart/2005/8/layout/vList5"/>
    <dgm:cxn modelId="{25FF6F4E-0880-4E20-A639-62A8932AEEF5}" type="presParOf" srcId="{2C8F9D90-66D3-4666-AADD-DF52F48330BA}" destId="{A98071D4-F76F-4AA1-9D08-709CB9F7B20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C56F04-0158-4D0A-B836-A51AC2EFC9A7}"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33F8EBAE-ACCE-4D96-8DF1-B4E062EDEF45}">
      <dgm:prSet/>
      <dgm:spPr/>
      <dgm:t>
        <a:bodyPr/>
        <a:lstStyle/>
        <a:p>
          <a:endParaRPr lang="en-GB" dirty="0"/>
        </a:p>
      </dgm:t>
    </dgm:pt>
    <dgm:pt modelId="{7996B548-0D56-4153-A47B-304A95506416}" type="parTrans" cxnId="{837A8237-57FD-4B9F-9D82-9E852A5DFD20}">
      <dgm:prSet/>
      <dgm:spPr/>
      <dgm:t>
        <a:bodyPr/>
        <a:lstStyle/>
        <a:p>
          <a:endParaRPr lang="en-GB"/>
        </a:p>
      </dgm:t>
    </dgm:pt>
    <dgm:pt modelId="{D194F811-7094-4E44-BACC-A72F9F25D198}" type="sibTrans" cxnId="{837A8237-57FD-4B9F-9D82-9E852A5DFD20}">
      <dgm:prSet/>
      <dgm:spPr/>
      <dgm:t>
        <a:bodyPr/>
        <a:lstStyle/>
        <a:p>
          <a:endParaRPr lang="en-GB"/>
        </a:p>
      </dgm:t>
    </dgm:pt>
    <dgm:pt modelId="{27C46624-91E8-4756-9A1E-988091BF435A}">
      <dgm:prSet/>
      <dgm:spPr/>
      <dgm:t>
        <a:bodyPr/>
        <a:lstStyle/>
        <a:p>
          <a:endParaRPr lang="en-GB" dirty="0"/>
        </a:p>
      </dgm:t>
    </dgm:pt>
    <dgm:pt modelId="{75C85215-9208-4432-B463-ED48C2E3042F}" type="parTrans" cxnId="{85623D9E-B9E0-46D9-982C-7E88BBB8D4E2}">
      <dgm:prSet/>
      <dgm:spPr/>
      <dgm:t>
        <a:bodyPr/>
        <a:lstStyle/>
        <a:p>
          <a:endParaRPr lang="en-GB"/>
        </a:p>
      </dgm:t>
    </dgm:pt>
    <dgm:pt modelId="{4BA01E2F-7DFF-40D4-AA71-01F09FAF1CEF}" type="sibTrans" cxnId="{85623D9E-B9E0-46D9-982C-7E88BBB8D4E2}">
      <dgm:prSet/>
      <dgm:spPr/>
      <dgm:t>
        <a:bodyPr/>
        <a:lstStyle/>
        <a:p>
          <a:endParaRPr lang="en-GB"/>
        </a:p>
      </dgm:t>
    </dgm:pt>
    <dgm:pt modelId="{C835996B-E089-43CE-AC55-4283F189FEE0}">
      <dgm:prSet/>
      <dgm:spPr/>
      <dgm:t>
        <a:bodyPr/>
        <a:lstStyle/>
        <a:p>
          <a:endParaRPr lang="en-GB" dirty="0"/>
        </a:p>
      </dgm:t>
    </dgm:pt>
    <dgm:pt modelId="{AC75D852-D7F6-4902-82DA-20FCBB56A473}" type="parTrans" cxnId="{07EE1732-780A-4619-8C68-A184DF75577E}">
      <dgm:prSet/>
      <dgm:spPr/>
      <dgm:t>
        <a:bodyPr/>
        <a:lstStyle/>
        <a:p>
          <a:endParaRPr lang="en-GB"/>
        </a:p>
      </dgm:t>
    </dgm:pt>
    <dgm:pt modelId="{55D10C40-0C52-4D0B-97BB-C9062364DA98}" type="sibTrans" cxnId="{07EE1732-780A-4619-8C68-A184DF75577E}">
      <dgm:prSet/>
      <dgm:spPr/>
      <dgm:t>
        <a:bodyPr/>
        <a:lstStyle/>
        <a:p>
          <a:endParaRPr lang="en-GB"/>
        </a:p>
      </dgm:t>
    </dgm:pt>
    <dgm:pt modelId="{0848BB71-3874-4331-B164-5D61213C0DCA}" type="pres">
      <dgm:prSet presAssocID="{71C56F04-0158-4D0A-B836-A51AC2EFC9A7}" presName="diagram" presStyleCnt="0">
        <dgm:presLayoutVars>
          <dgm:dir/>
          <dgm:animLvl val="lvl"/>
          <dgm:resizeHandles val="exact"/>
        </dgm:presLayoutVars>
      </dgm:prSet>
      <dgm:spPr/>
    </dgm:pt>
    <dgm:pt modelId="{817413AE-8653-431C-9D87-2B44CA4F3509}" type="pres">
      <dgm:prSet presAssocID="{33F8EBAE-ACCE-4D96-8DF1-B4E062EDEF45}" presName="compNode" presStyleCnt="0"/>
      <dgm:spPr/>
    </dgm:pt>
    <dgm:pt modelId="{C1CE93B5-C229-4A53-95CE-3CFCC14B2D21}" type="pres">
      <dgm:prSet presAssocID="{33F8EBAE-ACCE-4D96-8DF1-B4E062EDEF45}" presName="childRect" presStyleLbl="bgAcc1" presStyleIdx="0" presStyleCnt="3">
        <dgm:presLayoutVars>
          <dgm:bulletEnabled val="1"/>
        </dgm:presLayoutVars>
      </dgm:prSet>
      <dgm:spPr/>
    </dgm:pt>
    <dgm:pt modelId="{D5C4E768-4CA2-45BC-B62F-6CF21BD83E5C}" type="pres">
      <dgm:prSet presAssocID="{33F8EBAE-ACCE-4D96-8DF1-B4E062EDEF45}" presName="parentText" presStyleLbl="node1" presStyleIdx="0" presStyleCnt="0">
        <dgm:presLayoutVars>
          <dgm:chMax val="0"/>
          <dgm:bulletEnabled val="1"/>
        </dgm:presLayoutVars>
      </dgm:prSet>
      <dgm:spPr/>
    </dgm:pt>
    <dgm:pt modelId="{5607D7A3-ECBD-4242-965B-0F2AB87CF5BD}" type="pres">
      <dgm:prSet presAssocID="{33F8EBAE-ACCE-4D96-8DF1-B4E062EDEF45}" presName="parentRect" presStyleLbl="alignNode1" presStyleIdx="0" presStyleCnt="3"/>
      <dgm:spPr/>
    </dgm:pt>
    <dgm:pt modelId="{AE973AFD-9874-41ED-8248-CF5E704144D1}" type="pres">
      <dgm:prSet presAssocID="{33F8EBAE-ACCE-4D96-8DF1-B4E062EDEF45}" presName="adorn" presStyleLbl="fgAccFollowNode1" presStyleIdx="0" presStyleCnt="3" custLinFactX="-26037" custLinFactNeighborX="-100000" custLinFactNeighborY="-150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rver with solid fill"/>
        </a:ext>
      </dgm:extLst>
    </dgm:pt>
    <dgm:pt modelId="{69742E06-08F7-4D05-BFBF-EE15E03CF41D}" type="pres">
      <dgm:prSet presAssocID="{D194F811-7094-4E44-BACC-A72F9F25D198}" presName="sibTrans" presStyleLbl="sibTrans2D1" presStyleIdx="0" presStyleCnt="0"/>
      <dgm:spPr/>
    </dgm:pt>
    <dgm:pt modelId="{F34C8BEB-FFB3-41DC-8AB5-855CE2A50401}" type="pres">
      <dgm:prSet presAssocID="{27C46624-91E8-4756-9A1E-988091BF435A}" presName="compNode" presStyleCnt="0"/>
      <dgm:spPr/>
    </dgm:pt>
    <dgm:pt modelId="{24781A6B-6679-4F02-B0DC-88AC46673A4B}" type="pres">
      <dgm:prSet presAssocID="{27C46624-91E8-4756-9A1E-988091BF435A}" presName="childRect" presStyleLbl="bgAcc1" presStyleIdx="1" presStyleCnt="3">
        <dgm:presLayoutVars>
          <dgm:bulletEnabled val="1"/>
        </dgm:presLayoutVars>
      </dgm:prSet>
      <dgm:spPr/>
    </dgm:pt>
    <dgm:pt modelId="{DE660510-CF91-457D-8396-C225CE15BFCE}" type="pres">
      <dgm:prSet presAssocID="{27C46624-91E8-4756-9A1E-988091BF435A}" presName="parentText" presStyleLbl="node1" presStyleIdx="0" presStyleCnt="0">
        <dgm:presLayoutVars>
          <dgm:chMax val="0"/>
          <dgm:bulletEnabled val="1"/>
        </dgm:presLayoutVars>
      </dgm:prSet>
      <dgm:spPr/>
    </dgm:pt>
    <dgm:pt modelId="{A04CD77F-22CE-4DA2-AE0B-ED9857B978BB}" type="pres">
      <dgm:prSet presAssocID="{27C46624-91E8-4756-9A1E-988091BF435A}" presName="parentRect" presStyleLbl="alignNode1" presStyleIdx="1" presStyleCnt="3"/>
      <dgm:spPr/>
    </dgm:pt>
    <dgm:pt modelId="{29C2791E-739D-4266-9743-052A6510F2FB}" type="pres">
      <dgm:prSet presAssocID="{27C46624-91E8-4756-9A1E-988091BF435A}" presName="adorn" presStyleLbl="fgAccFollowNode1" presStyleIdx="1" presStyleCnt="3" custLinFactX="-5661" custLinFactNeighborX="-100000" custLinFactNeighborY="-139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rver with solid fill"/>
        </a:ext>
      </dgm:extLst>
    </dgm:pt>
    <dgm:pt modelId="{3DD2DF77-9FB5-43EA-882C-CA804AB505ED}" type="pres">
      <dgm:prSet presAssocID="{4BA01E2F-7DFF-40D4-AA71-01F09FAF1CEF}" presName="sibTrans" presStyleLbl="sibTrans2D1" presStyleIdx="0" presStyleCnt="0"/>
      <dgm:spPr/>
    </dgm:pt>
    <dgm:pt modelId="{E20DE0E1-42B4-4537-93C8-38863C9C36D7}" type="pres">
      <dgm:prSet presAssocID="{C835996B-E089-43CE-AC55-4283F189FEE0}" presName="compNode" presStyleCnt="0"/>
      <dgm:spPr/>
    </dgm:pt>
    <dgm:pt modelId="{2DABA7D3-02CA-44D5-AEF0-05F40FC6838D}" type="pres">
      <dgm:prSet presAssocID="{C835996B-E089-43CE-AC55-4283F189FEE0}" presName="childRect" presStyleLbl="bgAcc1" presStyleIdx="2" presStyleCnt="3">
        <dgm:presLayoutVars>
          <dgm:bulletEnabled val="1"/>
        </dgm:presLayoutVars>
      </dgm:prSet>
      <dgm:spPr/>
    </dgm:pt>
    <dgm:pt modelId="{FBF79D5B-70F0-44AF-976B-2F4E08A23F96}" type="pres">
      <dgm:prSet presAssocID="{C835996B-E089-43CE-AC55-4283F189FEE0}" presName="parentText" presStyleLbl="node1" presStyleIdx="0" presStyleCnt="0">
        <dgm:presLayoutVars>
          <dgm:chMax val="0"/>
          <dgm:bulletEnabled val="1"/>
        </dgm:presLayoutVars>
      </dgm:prSet>
      <dgm:spPr/>
    </dgm:pt>
    <dgm:pt modelId="{97D94C71-7B3F-47B2-B1B2-5C61B6EF579D}" type="pres">
      <dgm:prSet presAssocID="{C835996B-E089-43CE-AC55-4283F189FEE0}" presName="parentRect" presStyleLbl="alignNode1" presStyleIdx="2" presStyleCnt="3"/>
      <dgm:spPr/>
    </dgm:pt>
    <dgm:pt modelId="{AA8859B1-6481-48C2-A9BC-DFD9B40A737C}" type="pres">
      <dgm:prSet presAssocID="{C835996B-E089-43CE-AC55-4283F189FEE0}" presName="adorn" presStyleLbl="fgAccFollowNode1" presStyleIdx="2" presStyleCnt="3" custLinFactX="-12561" custLinFactNeighborX="-100000" custLinFactNeighborY="-139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rver with solid fill"/>
        </a:ext>
      </dgm:extLst>
    </dgm:pt>
  </dgm:ptLst>
  <dgm:cxnLst>
    <dgm:cxn modelId="{BACAD900-3C85-418D-B80F-61F14904F17E}" type="presOf" srcId="{4BA01E2F-7DFF-40D4-AA71-01F09FAF1CEF}" destId="{3DD2DF77-9FB5-43EA-882C-CA804AB505ED}" srcOrd="0" destOrd="0" presId="urn:microsoft.com/office/officeart/2005/8/layout/bList2"/>
    <dgm:cxn modelId="{4F03D72F-1A41-4591-B8C8-30C5FE5CC4EF}" type="presOf" srcId="{C835996B-E089-43CE-AC55-4283F189FEE0}" destId="{FBF79D5B-70F0-44AF-976B-2F4E08A23F96}" srcOrd="0" destOrd="0" presId="urn:microsoft.com/office/officeart/2005/8/layout/bList2"/>
    <dgm:cxn modelId="{07EE1732-780A-4619-8C68-A184DF75577E}" srcId="{71C56F04-0158-4D0A-B836-A51AC2EFC9A7}" destId="{C835996B-E089-43CE-AC55-4283F189FEE0}" srcOrd="2" destOrd="0" parTransId="{AC75D852-D7F6-4902-82DA-20FCBB56A473}" sibTransId="{55D10C40-0C52-4D0B-97BB-C9062364DA98}"/>
    <dgm:cxn modelId="{837A8237-57FD-4B9F-9D82-9E852A5DFD20}" srcId="{71C56F04-0158-4D0A-B836-A51AC2EFC9A7}" destId="{33F8EBAE-ACCE-4D96-8DF1-B4E062EDEF45}" srcOrd="0" destOrd="0" parTransId="{7996B548-0D56-4153-A47B-304A95506416}" sibTransId="{D194F811-7094-4E44-BACC-A72F9F25D198}"/>
    <dgm:cxn modelId="{50C73867-6486-4772-95F7-8FF9605C0F46}" type="presOf" srcId="{71C56F04-0158-4D0A-B836-A51AC2EFC9A7}" destId="{0848BB71-3874-4331-B164-5D61213C0DCA}" srcOrd="0" destOrd="0" presId="urn:microsoft.com/office/officeart/2005/8/layout/bList2"/>
    <dgm:cxn modelId="{66D31774-E819-4226-BF23-D89CB4CD9540}" type="presOf" srcId="{27C46624-91E8-4756-9A1E-988091BF435A}" destId="{DE660510-CF91-457D-8396-C225CE15BFCE}" srcOrd="0" destOrd="0" presId="urn:microsoft.com/office/officeart/2005/8/layout/bList2"/>
    <dgm:cxn modelId="{F303967A-7AEB-43FF-9E48-B3944F077F2A}" type="presOf" srcId="{27C46624-91E8-4756-9A1E-988091BF435A}" destId="{A04CD77F-22CE-4DA2-AE0B-ED9857B978BB}" srcOrd="1" destOrd="0" presId="urn:microsoft.com/office/officeart/2005/8/layout/bList2"/>
    <dgm:cxn modelId="{85623D9E-B9E0-46D9-982C-7E88BBB8D4E2}" srcId="{71C56F04-0158-4D0A-B836-A51AC2EFC9A7}" destId="{27C46624-91E8-4756-9A1E-988091BF435A}" srcOrd="1" destOrd="0" parTransId="{75C85215-9208-4432-B463-ED48C2E3042F}" sibTransId="{4BA01E2F-7DFF-40D4-AA71-01F09FAF1CEF}"/>
    <dgm:cxn modelId="{D604E9D0-99F0-4427-A025-26BE6AC05541}" type="presOf" srcId="{33F8EBAE-ACCE-4D96-8DF1-B4E062EDEF45}" destId="{5607D7A3-ECBD-4242-965B-0F2AB87CF5BD}" srcOrd="1" destOrd="0" presId="urn:microsoft.com/office/officeart/2005/8/layout/bList2"/>
    <dgm:cxn modelId="{3A7DECD7-FF14-4B7E-B4E9-1F7F7E94015E}" type="presOf" srcId="{33F8EBAE-ACCE-4D96-8DF1-B4E062EDEF45}" destId="{D5C4E768-4CA2-45BC-B62F-6CF21BD83E5C}" srcOrd="0" destOrd="0" presId="urn:microsoft.com/office/officeart/2005/8/layout/bList2"/>
    <dgm:cxn modelId="{2C4B59E0-D5EB-4A7B-9FFA-E77B86DEE9BC}" type="presOf" srcId="{C835996B-E089-43CE-AC55-4283F189FEE0}" destId="{97D94C71-7B3F-47B2-B1B2-5C61B6EF579D}" srcOrd="1" destOrd="0" presId="urn:microsoft.com/office/officeart/2005/8/layout/bList2"/>
    <dgm:cxn modelId="{24EB06EA-30BA-414A-9F40-A912EC04AD76}" type="presOf" srcId="{D194F811-7094-4E44-BACC-A72F9F25D198}" destId="{69742E06-08F7-4D05-BFBF-EE15E03CF41D}" srcOrd="0" destOrd="0" presId="urn:microsoft.com/office/officeart/2005/8/layout/bList2"/>
    <dgm:cxn modelId="{27E64D47-0C21-407C-AB91-5BB404A16B7E}" type="presParOf" srcId="{0848BB71-3874-4331-B164-5D61213C0DCA}" destId="{817413AE-8653-431C-9D87-2B44CA4F3509}" srcOrd="0" destOrd="0" presId="urn:microsoft.com/office/officeart/2005/8/layout/bList2"/>
    <dgm:cxn modelId="{1B59351F-285E-4657-867E-943457F0F5E6}" type="presParOf" srcId="{817413AE-8653-431C-9D87-2B44CA4F3509}" destId="{C1CE93B5-C229-4A53-95CE-3CFCC14B2D21}" srcOrd="0" destOrd="0" presId="urn:microsoft.com/office/officeart/2005/8/layout/bList2"/>
    <dgm:cxn modelId="{B07F0E56-F394-40E0-BC05-C0666C2DDC07}" type="presParOf" srcId="{817413AE-8653-431C-9D87-2B44CA4F3509}" destId="{D5C4E768-4CA2-45BC-B62F-6CF21BD83E5C}" srcOrd="1" destOrd="0" presId="urn:microsoft.com/office/officeart/2005/8/layout/bList2"/>
    <dgm:cxn modelId="{66C88AE4-4D7E-4692-AC07-DE0089228298}" type="presParOf" srcId="{817413AE-8653-431C-9D87-2B44CA4F3509}" destId="{5607D7A3-ECBD-4242-965B-0F2AB87CF5BD}" srcOrd="2" destOrd="0" presId="urn:microsoft.com/office/officeart/2005/8/layout/bList2"/>
    <dgm:cxn modelId="{58F7B580-7FE2-42ED-B2CD-42664A158BEC}" type="presParOf" srcId="{817413AE-8653-431C-9D87-2B44CA4F3509}" destId="{AE973AFD-9874-41ED-8248-CF5E704144D1}" srcOrd="3" destOrd="0" presId="urn:microsoft.com/office/officeart/2005/8/layout/bList2"/>
    <dgm:cxn modelId="{D3B8C20E-A08B-427A-8710-A3EDD20E27C6}" type="presParOf" srcId="{0848BB71-3874-4331-B164-5D61213C0DCA}" destId="{69742E06-08F7-4D05-BFBF-EE15E03CF41D}" srcOrd="1" destOrd="0" presId="urn:microsoft.com/office/officeart/2005/8/layout/bList2"/>
    <dgm:cxn modelId="{C9B3B8EE-E648-4A2B-B252-A5774088B5A5}" type="presParOf" srcId="{0848BB71-3874-4331-B164-5D61213C0DCA}" destId="{F34C8BEB-FFB3-41DC-8AB5-855CE2A50401}" srcOrd="2" destOrd="0" presId="urn:microsoft.com/office/officeart/2005/8/layout/bList2"/>
    <dgm:cxn modelId="{D3A4CEA2-19D2-4424-99C4-C39483358DE1}" type="presParOf" srcId="{F34C8BEB-FFB3-41DC-8AB5-855CE2A50401}" destId="{24781A6B-6679-4F02-B0DC-88AC46673A4B}" srcOrd="0" destOrd="0" presId="urn:microsoft.com/office/officeart/2005/8/layout/bList2"/>
    <dgm:cxn modelId="{54C43BAB-14F7-41C8-B213-FED0826DE030}" type="presParOf" srcId="{F34C8BEB-FFB3-41DC-8AB5-855CE2A50401}" destId="{DE660510-CF91-457D-8396-C225CE15BFCE}" srcOrd="1" destOrd="0" presId="urn:microsoft.com/office/officeart/2005/8/layout/bList2"/>
    <dgm:cxn modelId="{3B1ED46D-9A35-41D0-A3FA-43DDE7BDC4E6}" type="presParOf" srcId="{F34C8BEB-FFB3-41DC-8AB5-855CE2A50401}" destId="{A04CD77F-22CE-4DA2-AE0B-ED9857B978BB}" srcOrd="2" destOrd="0" presId="urn:microsoft.com/office/officeart/2005/8/layout/bList2"/>
    <dgm:cxn modelId="{9C45511A-BB5E-492F-A94C-4175E0F05296}" type="presParOf" srcId="{F34C8BEB-FFB3-41DC-8AB5-855CE2A50401}" destId="{29C2791E-739D-4266-9743-052A6510F2FB}" srcOrd="3" destOrd="0" presId="urn:microsoft.com/office/officeart/2005/8/layout/bList2"/>
    <dgm:cxn modelId="{D1FE8DBA-9BD6-456B-9726-ED3B6CBB8DCB}" type="presParOf" srcId="{0848BB71-3874-4331-B164-5D61213C0DCA}" destId="{3DD2DF77-9FB5-43EA-882C-CA804AB505ED}" srcOrd="3" destOrd="0" presId="urn:microsoft.com/office/officeart/2005/8/layout/bList2"/>
    <dgm:cxn modelId="{7EB62DC5-8032-46F0-8DF0-6C271FFE1141}" type="presParOf" srcId="{0848BB71-3874-4331-B164-5D61213C0DCA}" destId="{E20DE0E1-42B4-4537-93C8-38863C9C36D7}" srcOrd="4" destOrd="0" presId="urn:microsoft.com/office/officeart/2005/8/layout/bList2"/>
    <dgm:cxn modelId="{3F5B3F16-3403-4480-BCE9-980253A79170}" type="presParOf" srcId="{E20DE0E1-42B4-4537-93C8-38863C9C36D7}" destId="{2DABA7D3-02CA-44D5-AEF0-05F40FC6838D}" srcOrd="0" destOrd="0" presId="urn:microsoft.com/office/officeart/2005/8/layout/bList2"/>
    <dgm:cxn modelId="{588B5F70-07EE-4A78-BAAC-E5771637B74F}" type="presParOf" srcId="{E20DE0E1-42B4-4537-93C8-38863C9C36D7}" destId="{FBF79D5B-70F0-44AF-976B-2F4E08A23F96}" srcOrd="1" destOrd="0" presId="urn:microsoft.com/office/officeart/2005/8/layout/bList2"/>
    <dgm:cxn modelId="{76EFA81C-1B9E-452C-8E76-979AEAED9FD4}" type="presParOf" srcId="{E20DE0E1-42B4-4537-93C8-38863C9C36D7}" destId="{97D94C71-7B3F-47B2-B1B2-5C61B6EF579D}" srcOrd="2" destOrd="0" presId="urn:microsoft.com/office/officeart/2005/8/layout/bList2"/>
    <dgm:cxn modelId="{EE0A03E5-45B3-4792-9F3B-EF015EBC00E6}" type="presParOf" srcId="{E20DE0E1-42B4-4537-93C8-38863C9C36D7}" destId="{AA8859B1-6481-48C2-A9BC-DFD9B40A737C}" srcOrd="3" destOrd="0" presId="urn:microsoft.com/office/officeart/2005/8/layout/b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0C5E9C-EBB3-42B1-8D92-B0C8D24ABBC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GB"/>
        </a:p>
      </dgm:t>
    </dgm:pt>
    <dgm:pt modelId="{BA1073FF-E220-4DA7-A347-9A7179919DFA}">
      <dgm:prSet/>
      <dgm:spPr/>
      <dgm:t>
        <a:bodyPr/>
        <a:lstStyle/>
        <a:p>
          <a:r>
            <a:rPr lang="en-GB"/>
            <a:t>One of the biggest issues with networking is that data of various sizes is crammed into packets and sent across the medium</a:t>
          </a:r>
        </a:p>
      </dgm:t>
    </dgm:pt>
    <dgm:pt modelId="{6CB61311-0E74-4324-8183-37CD385B80B3}" type="parTrans" cxnId="{E6BF8C88-D7DD-4AFC-BD81-DA48EA15F0C8}">
      <dgm:prSet/>
      <dgm:spPr/>
      <dgm:t>
        <a:bodyPr/>
        <a:lstStyle/>
        <a:p>
          <a:endParaRPr lang="en-GB"/>
        </a:p>
      </dgm:t>
    </dgm:pt>
    <dgm:pt modelId="{6DEDB377-F409-4994-90FB-F3466232AC87}" type="sibTrans" cxnId="{E6BF8C88-D7DD-4AFC-BD81-DA48EA15F0C8}">
      <dgm:prSet/>
      <dgm:spPr/>
      <dgm:t>
        <a:bodyPr/>
        <a:lstStyle/>
        <a:p>
          <a:endParaRPr lang="en-GB"/>
        </a:p>
      </dgm:t>
    </dgm:pt>
    <dgm:pt modelId="{50FF20BD-CDC3-433A-A91C-21F163A9A1D3}">
      <dgm:prSet/>
      <dgm:spPr/>
      <dgm:t>
        <a:bodyPr/>
        <a:lstStyle/>
        <a:p>
          <a:r>
            <a:rPr lang="en-GB"/>
            <a:t>Each time this is done, headers are created (more data to process), along with any filler needed, creating additional overhead</a:t>
          </a:r>
        </a:p>
      </dgm:t>
    </dgm:pt>
    <dgm:pt modelId="{ADE434DE-E788-4AAF-99FE-D2F5257FB2C8}" type="parTrans" cxnId="{03B31EE1-7C0E-4A69-BC59-44654D064E35}">
      <dgm:prSet/>
      <dgm:spPr/>
      <dgm:t>
        <a:bodyPr/>
        <a:lstStyle/>
        <a:p>
          <a:endParaRPr lang="en-GB"/>
        </a:p>
      </dgm:t>
    </dgm:pt>
    <dgm:pt modelId="{80BA4AE0-37F0-4C79-848D-2F349A29EFCC}" type="sibTrans" cxnId="{03B31EE1-7C0E-4A69-BC59-44654D064E35}">
      <dgm:prSet/>
      <dgm:spPr/>
      <dgm:t>
        <a:bodyPr/>
        <a:lstStyle/>
        <a:p>
          <a:endParaRPr lang="en-GB"/>
        </a:p>
      </dgm:t>
    </dgm:pt>
    <dgm:pt modelId="{30DEA9C6-2E3C-48BD-9B55-1C48ADDC0C2A}">
      <dgm:prSet/>
      <dgm:spPr/>
      <dgm:t>
        <a:bodyPr/>
        <a:lstStyle/>
        <a:p>
          <a:r>
            <a:rPr lang="en-GB" dirty="0">
              <a:solidFill>
                <a:schemeClr val="tx1"/>
              </a:solidFill>
            </a:rPr>
            <a:t>To get around this, the concept of jumbo frames is used to allow for very large Ethernet frames; by sending a lot of data at once, the number of packets is reduced, and the data sent is less processor intensive</a:t>
          </a:r>
        </a:p>
      </dgm:t>
    </dgm:pt>
    <dgm:pt modelId="{A1CAE821-A53B-4B7A-B965-98720B7B0907}" type="parTrans" cxnId="{70B89005-8CED-4091-A167-21CF2C4402FC}">
      <dgm:prSet/>
      <dgm:spPr/>
      <dgm:t>
        <a:bodyPr/>
        <a:lstStyle/>
        <a:p>
          <a:endParaRPr lang="en-GB"/>
        </a:p>
      </dgm:t>
    </dgm:pt>
    <dgm:pt modelId="{3AAF6A35-3BD3-4F32-B983-B746B61A040C}" type="sibTrans" cxnId="{70B89005-8CED-4091-A167-21CF2C4402FC}">
      <dgm:prSet/>
      <dgm:spPr/>
      <dgm:t>
        <a:bodyPr/>
        <a:lstStyle/>
        <a:p>
          <a:endParaRPr lang="en-GB"/>
        </a:p>
      </dgm:t>
    </dgm:pt>
    <dgm:pt modelId="{766693B5-1FD3-4EE9-9601-683474CA13B3}" type="pres">
      <dgm:prSet presAssocID="{D40C5E9C-EBB3-42B1-8D92-B0C8D24ABBCC}" presName="linear" presStyleCnt="0">
        <dgm:presLayoutVars>
          <dgm:animLvl val="lvl"/>
          <dgm:resizeHandles val="exact"/>
        </dgm:presLayoutVars>
      </dgm:prSet>
      <dgm:spPr/>
    </dgm:pt>
    <dgm:pt modelId="{FCC460ED-2EEE-40FE-891E-D1A8659DE99C}" type="pres">
      <dgm:prSet presAssocID="{BA1073FF-E220-4DA7-A347-9A7179919DFA}" presName="parentText" presStyleLbl="node1" presStyleIdx="0" presStyleCnt="3">
        <dgm:presLayoutVars>
          <dgm:chMax val="0"/>
          <dgm:bulletEnabled val="1"/>
        </dgm:presLayoutVars>
      </dgm:prSet>
      <dgm:spPr/>
    </dgm:pt>
    <dgm:pt modelId="{91C05089-ED8B-449D-A3D9-27C226C26FBC}" type="pres">
      <dgm:prSet presAssocID="{6DEDB377-F409-4994-90FB-F3466232AC87}" presName="spacer" presStyleCnt="0"/>
      <dgm:spPr/>
    </dgm:pt>
    <dgm:pt modelId="{3B702B70-D677-4F8E-9511-CCFC79DF3D6F}" type="pres">
      <dgm:prSet presAssocID="{50FF20BD-CDC3-433A-A91C-21F163A9A1D3}" presName="parentText" presStyleLbl="node1" presStyleIdx="1" presStyleCnt="3">
        <dgm:presLayoutVars>
          <dgm:chMax val="0"/>
          <dgm:bulletEnabled val="1"/>
        </dgm:presLayoutVars>
      </dgm:prSet>
      <dgm:spPr/>
    </dgm:pt>
    <dgm:pt modelId="{1FD8979C-1E47-4B71-87F3-44D651445522}" type="pres">
      <dgm:prSet presAssocID="{80BA4AE0-37F0-4C79-848D-2F349A29EFCC}" presName="spacer" presStyleCnt="0"/>
      <dgm:spPr/>
    </dgm:pt>
    <dgm:pt modelId="{E14FD8D8-67DD-43CA-A443-AC25C6EEF6E6}" type="pres">
      <dgm:prSet presAssocID="{30DEA9C6-2E3C-48BD-9B55-1C48ADDC0C2A}" presName="parentText" presStyleLbl="node1" presStyleIdx="2" presStyleCnt="3">
        <dgm:presLayoutVars>
          <dgm:chMax val="0"/>
          <dgm:bulletEnabled val="1"/>
        </dgm:presLayoutVars>
      </dgm:prSet>
      <dgm:spPr/>
    </dgm:pt>
  </dgm:ptLst>
  <dgm:cxnLst>
    <dgm:cxn modelId="{70B89005-8CED-4091-A167-21CF2C4402FC}" srcId="{D40C5E9C-EBB3-42B1-8D92-B0C8D24ABBCC}" destId="{30DEA9C6-2E3C-48BD-9B55-1C48ADDC0C2A}" srcOrd="2" destOrd="0" parTransId="{A1CAE821-A53B-4B7A-B965-98720B7B0907}" sibTransId="{3AAF6A35-3BD3-4F32-B983-B746B61A040C}"/>
    <dgm:cxn modelId="{29BE2B28-77E9-4221-8ACA-149D973CEC66}" type="presOf" srcId="{50FF20BD-CDC3-433A-A91C-21F163A9A1D3}" destId="{3B702B70-D677-4F8E-9511-CCFC79DF3D6F}" srcOrd="0" destOrd="0" presId="urn:microsoft.com/office/officeart/2005/8/layout/vList2"/>
    <dgm:cxn modelId="{06FCB84D-90C5-4F0E-A90F-E2D3A556434F}" type="presOf" srcId="{30DEA9C6-2E3C-48BD-9B55-1C48ADDC0C2A}" destId="{E14FD8D8-67DD-43CA-A443-AC25C6EEF6E6}" srcOrd="0" destOrd="0" presId="urn:microsoft.com/office/officeart/2005/8/layout/vList2"/>
    <dgm:cxn modelId="{E6BF8C88-D7DD-4AFC-BD81-DA48EA15F0C8}" srcId="{D40C5E9C-EBB3-42B1-8D92-B0C8D24ABBCC}" destId="{BA1073FF-E220-4DA7-A347-9A7179919DFA}" srcOrd="0" destOrd="0" parTransId="{6CB61311-0E74-4324-8183-37CD385B80B3}" sibTransId="{6DEDB377-F409-4994-90FB-F3466232AC87}"/>
    <dgm:cxn modelId="{8AC57191-D7EB-4649-8C30-F618445F7156}" type="presOf" srcId="{BA1073FF-E220-4DA7-A347-9A7179919DFA}" destId="{FCC460ED-2EEE-40FE-891E-D1A8659DE99C}" srcOrd="0" destOrd="0" presId="urn:microsoft.com/office/officeart/2005/8/layout/vList2"/>
    <dgm:cxn modelId="{03B31EE1-7C0E-4A69-BC59-44654D064E35}" srcId="{D40C5E9C-EBB3-42B1-8D92-B0C8D24ABBCC}" destId="{50FF20BD-CDC3-433A-A91C-21F163A9A1D3}" srcOrd="1" destOrd="0" parTransId="{ADE434DE-E788-4AAF-99FE-D2F5257FB2C8}" sibTransId="{80BA4AE0-37F0-4C79-848D-2F349A29EFCC}"/>
    <dgm:cxn modelId="{8D0F9BFB-3EFC-47B3-BF94-D51B63359574}" type="presOf" srcId="{D40C5E9C-EBB3-42B1-8D92-B0C8D24ABBCC}" destId="{766693B5-1FD3-4EE9-9601-683474CA13B3}" srcOrd="0" destOrd="0" presId="urn:microsoft.com/office/officeart/2005/8/layout/vList2"/>
    <dgm:cxn modelId="{189950DD-8611-4A7B-8328-7577CF2C16D0}" type="presParOf" srcId="{766693B5-1FD3-4EE9-9601-683474CA13B3}" destId="{FCC460ED-2EEE-40FE-891E-D1A8659DE99C}" srcOrd="0" destOrd="0" presId="urn:microsoft.com/office/officeart/2005/8/layout/vList2"/>
    <dgm:cxn modelId="{7B8302D1-CDDB-4442-8909-F928CD83385E}" type="presParOf" srcId="{766693B5-1FD3-4EE9-9601-683474CA13B3}" destId="{91C05089-ED8B-449D-A3D9-27C226C26FBC}" srcOrd="1" destOrd="0" presId="urn:microsoft.com/office/officeart/2005/8/layout/vList2"/>
    <dgm:cxn modelId="{2CE44AD4-E460-431C-A738-31ABADD988DA}" type="presParOf" srcId="{766693B5-1FD3-4EE9-9601-683474CA13B3}" destId="{3B702B70-D677-4F8E-9511-CCFC79DF3D6F}" srcOrd="2" destOrd="0" presId="urn:microsoft.com/office/officeart/2005/8/layout/vList2"/>
    <dgm:cxn modelId="{C19C8DB6-13F5-4D89-816A-37A2BA1FAA56}" type="presParOf" srcId="{766693B5-1FD3-4EE9-9601-683474CA13B3}" destId="{1FD8979C-1E47-4B71-87F3-44D651445522}" srcOrd="3" destOrd="0" presId="urn:microsoft.com/office/officeart/2005/8/layout/vList2"/>
    <dgm:cxn modelId="{7F16DA0C-699E-4D8D-8F70-4C8528099956}" type="presParOf" srcId="{766693B5-1FD3-4EE9-9601-683474CA13B3}" destId="{E14FD8D8-67DD-43CA-A443-AC25C6EEF6E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749740-7B62-4EF1-8288-CC3DAFE8421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C9A2131-9933-4E76-9C7C-9DF0C11D5FC0}">
      <dgm:prSet/>
      <dgm:spPr/>
      <dgm:t>
        <a:bodyPr/>
        <a:lstStyle/>
        <a:p>
          <a:r>
            <a:rPr lang="en-GB"/>
            <a:t>QoS achieves more efficient use of network resources by differentiating between latency-insensitive traffic such as fax data and latency-sensitive streaming media</a:t>
          </a:r>
          <a:endParaRPr lang="en-US"/>
        </a:p>
      </dgm:t>
    </dgm:pt>
    <dgm:pt modelId="{926DB424-0B4F-4C55-8C1F-25B3245B67FD}" type="parTrans" cxnId="{AEA460BB-4D56-46EA-AD0F-5CBD71B53085}">
      <dgm:prSet/>
      <dgm:spPr/>
      <dgm:t>
        <a:bodyPr/>
        <a:lstStyle/>
        <a:p>
          <a:endParaRPr lang="en-US"/>
        </a:p>
      </dgm:t>
    </dgm:pt>
    <dgm:pt modelId="{63469009-3DFC-4272-AD40-B3C273E8E06E}" type="sibTrans" cxnId="{AEA460BB-4D56-46EA-AD0F-5CBD71B53085}">
      <dgm:prSet/>
      <dgm:spPr/>
      <dgm:t>
        <a:bodyPr/>
        <a:lstStyle/>
        <a:p>
          <a:endParaRPr lang="en-US"/>
        </a:p>
      </dgm:t>
    </dgm:pt>
    <dgm:pt modelId="{0135F83A-7A7D-418B-8AE0-22A3F5EE5F88}">
      <dgm:prSet/>
      <dgm:spPr/>
      <dgm:t>
        <a:bodyPr/>
        <a:lstStyle/>
        <a:p>
          <a:r>
            <a:rPr lang="en-GB"/>
            <a:t>Two important components of QoS are DSCP and CoS</a:t>
          </a:r>
          <a:endParaRPr lang="en-US"/>
        </a:p>
      </dgm:t>
    </dgm:pt>
    <dgm:pt modelId="{1D04645A-6CDB-4288-9FCC-5AB3C3C77E9C}" type="parTrans" cxnId="{312C4250-47E7-4316-A237-A4C06D0CC1D3}">
      <dgm:prSet/>
      <dgm:spPr/>
      <dgm:t>
        <a:bodyPr/>
        <a:lstStyle/>
        <a:p>
          <a:endParaRPr lang="en-US"/>
        </a:p>
      </dgm:t>
    </dgm:pt>
    <dgm:pt modelId="{2B946089-A1FB-4D29-A0CC-30D1DA4C8C6E}" type="sibTrans" cxnId="{312C4250-47E7-4316-A237-A4C06D0CC1D3}">
      <dgm:prSet/>
      <dgm:spPr/>
      <dgm:t>
        <a:bodyPr/>
        <a:lstStyle/>
        <a:p>
          <a:endParaRPr lang="en-US"/>
        </a:p>
      </dgm:t>
    </dgm:pt>
    <dgm:pt modelId="{FD46FEE2-B3E6-4C68-9BE9-F7573D3D6240}" type="pres">
      <dgm:prSet presAssocID="{30749740-7B62-4EF1-8288-CC3DAFE84212}" presName="root" presStyleCnt="0">
        <dgm:presLayoutVars>
          <dgm:dir/>
          <dgm:resizeHandles val="exact"/>
        </dgm:presLayoutVars>
      </dgm:prSet>
      <dgm:spPr/>
    </dgm:pt>
    <dgm:pt modelId="{8719B1A0-B37F-4522-8C29-DD835AE760AA}" type="pres">
      <dgm:prSet presAssocID="{6C9A2131-9933-4E76-9C7C-9DF0C11D5FC0}" presName="compNode" presStyleCnt="0"/>
      <dgm:spPr/>
    </dgm:pt>
    <dgm:pt modelId="{74F1E015-611A-4E64-8D0B-A6CDFC0BC796}" type="pres">
      <dgm:prSet presAssocID="{6C9A2131-9933-4E76-9C7C-9DF0C11D5FC0}" presName="bgRect" presStyleLbl="bgShp" presStyleIdx="0" presStyleCnt="2"/>
      <dgm:spPr>
        <a:solidFill>
          <a:srgbClr val="F0F3BD"/>
        </a:solidFill>
      </dgm:spPr>
    </dgm:pt>
    <dgm:pt modelId="{CDEBEB27-F90C-45A8-8546-7313A55D42C3}" type="pres">
      <dgm:prSet presAssocID="{6C9A2131-9933-4E76-9C7C-9DF0C11D5FC0}" presName="iconRect" presStyleLbl="node1" presStyleIdx="0" presStyleCnt="2"/>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C6837332-FD5F-4963-B957-EC7C32A6861A}" type="pres">
      <dgm:prSet presAssocID="{6C9A2131-9933-4E76-9C7C-9DF0C11D5FC0}" presName="spaceRect" presStyleCnt="0"/>
      <dgm:spPr/>
    </dgm:pt>
    <dgm:pt modelId="{60350FFC-EBE5-43DC-A276-0C966A240BF0}" type="pres">
      <dgm:prSet presAssocID="{6C9A2131-9933-4E76-9C7C-9DF0C11D5FC0}" presName="parTx" presStyleLbl="revTx" presStyleIdx="0" presStyleCnt="2">
        <dgm:presLayoutVars>
          <dgm:chMax val="0"/>
          <dgm:chPref val="0"/>
        </dgm:presLayoutVars>
      </dgm:prSet>
      <dgm:spPr/>
    </dgm:pt>
    <dgm:pt modelId="{90493664-FAA1-4690-8A7D-8F19FC1A29D4}" type="pres">
      <dgm:prSet presAssocID="{63469009-3DFC-4272-AD40-B3C273E8E06E}" presName="sibTrans" presStyleCnt="0"/>
      <dgm:spPr/>
    </dgm:pt>
    <dgm:pt modelId="{B756BFF3-858D-4A02-9326-F43C2A88B078}" type="pres">
      <dgm:prSet presAssocID="{0135F83A-7A7D-418B-8AE0-22A3F5EE5F88}" presName="compNode" presStyleCnt="0"/>
      <dgm:spPr/>
    </dgm:pt>
    <dgm:pt modelId="{206E117F-4A6A-4CA4-8096-1D40FF9E0708}" type="pres">
      <dgm:prSet presAssocID="{0135F83A-7A7D-418B-8AE0-22A3F5EE5F88}" presName="bgRect" presStyleLbl="bgShp" presStyleIdx="1" presStyleCnt="2"/>
      <dgm:spPr>
        <a:solidFill>
          <a:srgbClr val="C5FC8E"/>
        </a:solidFill>
      </dgm:spPr>
    </dgm:pt>
    <dgm:pt modelId="{08BFDAB1-C8CC-4D2E-983C-F350FB254D1C}" type="pres">
      <dgm:prSet presAssocID="{0135F83A-7A7D-418B-8AE0-22A3F5EE5F8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B8A5E85-3F53-4252-88AB-B45DC4A783FE}" type="pres">
      <dgm:prSet presAssocID="{0135F83A-7A7D-418B-8AE0-22A3F5EE5F88}" presName="spaceRect" presStyleCnt="0"/>
      <dgm:spPr/>
    </dgm:pt>
    <dgm:pt modelId="{0BA93679-B94C-4580-BEAE-8CD7D3BCD1B9}" type="pres">
      <dgm:prSet presAssocID="{0135F83A-7A7D-418B-8AE0-22A3F5EE5F88}" presName="parTx" presStyleLbl="revTx" presStyleIdx="1" presStyleCnt="2">
        <dgm:presLayoutVars>
          <dgm:chMax val="0"/>
          <dgm:chPref val="0"/>
        </dgm:presLayoutVars>
      </dgm:prSet>
      <dgm:spPr/>
    </dgm:pt>
  </dgm:ptLst>
  <dgm:cxnLst>
    <dgm:cxn modelId="{6356CE40-B682-4B86-8A92-D4E3CD932E19}" type="presOf" srcId="{0135F83A-7A7D-418B-8AE0-22A3F5EE5F88}" destId="{0BA93679-B94C-4580-BEAE-8CD7D3BCD1B9}" srcOrd="0" destOrd="0" presId="urn:microsoft.com/office/officeart/2018/2/layout/IconVerticalSolidList"/>
    <dgm:cxn modelId="{312C4250-47E7-4316-A237-A4C06D0CC1D3}" srcId="{30749740-7B62-4EF1-8288-CC3DAFE84212}" destId="{0135F83A-7A7D-418B-8AE0-22A3F5EE5F88}" srcOrd="1" destOrd="0" parTransId="{1D04645A-6CDB-4288-9FCC-5AB3C3C77E9C}" sibTransId="{2B946089-A1FB-4D29-A0CC-30D1DA4C8C6E}"/>
    <dgm:cxn modelId="{7CC4C79B-8B13-4480-B3B9-8F9073112993}" type="presOf" srcId="{6C9A2131-9933-4E76-9C7C-9DF0C11D5FC0}" destId="{60350FFC-EBE5-43DC-A276-0C966A240BF0}" srcOrd="0" destOrd="0" presId="urn:microsoft.com/office/officeart/2018/2/layout/IconVerticalSolidList"/>
    <dgm:cxn modelId="{86AB909F-BEFE-4280-8574-97E007853641}" type="presOf" srcId="{30749740-7B62-4EF1-8288-CC3DAFE84212}" destId="{FD46FEE2-B3E6-4C68-9BE9-F7573D3D6240}" srcOrd="0" destOrd="0" presId="urn:microsoft.com/office/officeart/2018/2/layout/IconVerticalSolidList"/>
    <dgm:cxn modelId="{AEA460BB-4D56-46EA-AD0F-5CBD71B53085}" srcId="{30749740-7B62-4EF1-8288-CC3DAFE84212}" destId="{6C9A2131-9933-4E76-9C7C-9DF0C11D5FC0}" srcOrd="0" destOrd="0" parTransId="{926DB424-0B4F-4C55-8C1F-25B3245B67FD}" sibTransId="{63469009-3DFC-4272-AD40-B3C273E8E06E}"/>
    <dgm:cxn modelId="{B37A816E-4D53-4A17-96BD-963675996A12}" type="presParOf" srcId="{FD46FEE2-B3E6-4C68-9BE9-F7573D3D6240}" destId="{8719B1A0-B37F-4522-8C29-DD835AE760AA}" srcOrd="0" destOrd="0" presId="urn:microsoft.com/office/officeart/2018/2/layout/IconVerticalSolidList"/>
    <dgm:cxn modelId="{C635BF44-5C8D-4FF1-B3C6-B5B09D1ECCF1}" type="presParOf" srcId="{8719B1A0-B37F-4522-8C29-DD835AE760AA}" destId="{74F1E015-611A-4E64-8D0B-A6CDFC0BC796}" srcOrd="0" destOrd="0" presId="urn:microsoft.com/office/officeart/2018/2/layout/IconVerticalSolidList"/>
    <dgm:cxn modelId="{7FB3BE84-E09F-487C-A374-7A8A9AE2394E}" type="presParOf" srcId="{8719B1A0-B37F-4522-8C29-DD835AE760AA}" destId="{CDEBEB27-F90C-45A8-8546-7313A55D42C3}" srcOrd="1" destOrd="0" presId="urn:microsoft.com/office/officeart/2018/2/layout/IconVerticalSolidList"/>
    <dgm:cxn modelId="{5CEA6399-F86C-4BAB-B0E7-F6691341C528}" type="presParOf" srcId="{8719B1A0-B37F-4522-8C29-DD835AE760AA}" destId="{C6837332-FD5F-4963-B957-EC7C32A6861A}" srcOrd="2" destOrd="0" presId="urn:microsoft.com/office/officeart/2018/2/layout/IconVerticalSolidList"/>
    <dgm:cxn modelId="{9D946A42-D5C8-411D-A4E2-F2F31EC0BB29}" type="presParOf" srcId="{8719B1A0-B37F-4522-8C29-DD835AE760AA}" destId="{60350FFC-EBE5-43DC-A276-0C966A240BF0}" srcOrd="3" destOrd="0" presId="urn:microsoft.com/office/officeart/2018/2/layout/IconVerticalSolidList"/>
    <dgm:cxn modelId="{50F389AB-0C78-41F6-B810-A1D69CBB7D91}" type="presParOf" srcId="{FD46FEE2-B3E6-4C68-9BE9-F7573D3D6240}" destId="{90493664-FAA1-4690-8A7D-8F19FC1A29D4}" srcOrd="1" destOrd="0" presId="urn:microsoft.com/office/officeart/2018/2/layout/IconVerticalSolidList"/>
    <dgm:cxn modelId="{94407292-D7A8-4DA4-807E-DE3DB4A0B226}" type="presParOf" srcId="{FD46FEE2-B3E6-4C68-9BE9-F7573D3D6240}" destId="{B756BFF3-858D-4A02-9326-F43C2A88B078}" srcOrd="2" destOrd="0" presId="urn:microsoft.com/office/officeart/2018/2/layout/IconVerticalSolidList"/>
    <dgm:cxn modelId="{8E368910-7F85-475B-9549-E1A2481181E7}" type="presParOf" srcId="{B756BFF3-858D-4A02-9326-F43C2A88B078}" destId="{206E117F-4A6A-4CA4-8096-1D40FF9E0708}" srcOrd="0" destOrd="0" presId="urn:microsoft.com/office/officeart/2018/2/layout/IconVerticalSolidList"/>
    <dgm:cxn modelId="{D5907FC0-3DC0-469C-B706-A6FECDC76418}" type="presParOf" srcId="{B756BFF3-858D-4A02-9326-F43C2A88B078}" destId="{08BFDAB1-C8CC-4D2E-983C-F350FB254D1C}" srcOrd="1" destOrd="0" presId="urn:microsoft.com/office/officeart/2018/2/layout/IconVerticalSolidList"/>
    <dgm:cxn modelId="{8D6A86CA-C68D-4907-B728-816DF5537245}" type="presParOf" srcId="{B756BFF3-858D-4A02-9326-F43C2A88B078}" destId="{5B8A5E85-3F53-4252-88AB-B45DC4A783FE}" srcOrd="2" destOrd="0" presId="urn:microsoft.com/office/officeart/2018/2/layout/IconVerticalSolidList"/>
    <dgm:cxn modelId="{4A4A2EB0-0AD8-4B53-8A4D-AE2D3A1FB213}" type="presParOf" srcId="{B756BFF3-858D-4A02-9326-F43C2A88B078}" destId="{0BA93679-B94C-4580-BEAE-8CD7D3BCD1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312CBE7-172C-4480-865C-17E2D0A5F0C5}"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B9680C2B-B436-4FD3-9BD9-E485AE03341D}">
      <dgm:prSet custT="1"/>
      <dgm:spPr/>
      <dgm:t>
        <a:bodyPr/>
        <a:lstStyle/>
        <a:p>
          <a:r>
            <a:rPr lang="en-GB" sz="1800" dirty="0"/>
            <a:t>There has been a massive move from landlines to </a:t>
          </a:r>
          <a:r>
            <a:rPr lang="en-GB" sz="1800" i="1" dirty="0"/>
            <a:t>Voice over IP</a:t>
          </a:r>
          <a:r>
            <a:rPr lang="en-GB" sz="1800" dirty="0"/>
            <a:t> </a:t>
          </a:r>
          <a:r>
            <a:rPr lang="en-GB" sz="1800" i="1" dirty="0"/>
            <a:t>(VoIP) </a:t>
          </a:r>
          <a:r>
            <a:rPr lang="en-GB" sz="1800" dirty="0"/>
            <a:t>for companies to save money</a:t>
          </a:r>
          <a:endParaRPr lang="en-US" sz="1800" dirty="0"/>
        </a:p>
      </dgm:t>
    </dgm:pt>
    <dgm:pt modelId="{30412A03-F135-4055-9EDA-0F726E534C93}" type="parTrans" cxnId="{F7BD6AB2-013B-443F-8E48-E2EF6C313DD9}">
      <dgm:prSet/>
      <dgm:spPr/>
      <dgm:t>
        <a:bodyPr/>
        <a:lstStyle/>
        <a:p>
          <a:endParaRPr lang="en-US"/>
        </a:p>
      </dgm:t>
    </dgm:pt>
    <dgm:pt modelId="{83D305ED-20ED-4A16-8AE4-493792D0EF9C}" type="sibTrans" cxnId="{F7BD6AB2-013B-443F-8E48-E2EF6C313DD9}">
      <dgm:prSet/>
      <dgm:spPr/>
      <dgm:t>
        <a:bodyPr/>
        <a:lstStyle/>
        <a:p>
          <a:endParaRPr lang="en-US"/>
        </a:p>
      </dgm:t>
    </dgm:pt>
    <dgm:pt modelId="{AEE0E41A-4BA3-458C-844F-439597667CFF}">
      <dgm:prSet custT="1"/>
      <dgm:spPr/>
      <dgm:t>
        <a:bodyPr/>
        <a:lstStyle/>
        <a:p>
          <a:r>
            <a:rPr lang="en-GB" sz="1800" dirty="0"/>
            <a:t>One of the biggest issues with the</a:t>
          </a:r>
          <a:r>
            <a:rPr lang="en-GB" sz="1800" i="1" dirty="0"/>
            <a:t> </a:t>
          </a:r>
          <a:r>
            <a:rPr lang="en-GB" sz="1800" dirty="0"/>
            <a:t>administration of this is security</a:t>
          </a:r>
          <a:endParaRPr lang="en-US" sz="1800" dirty="0"/>
        </a:p>
      </dgm:t>
    </dgm:pt>
    <dgm:pt modelId="{2841362E-959B-4144-A56E-A33EDF6E14A8}" type="parTrans" cxnId="{8C7F145A-7ECA-47EE-B540-776962CA10DC}">
      <dgm:prSet/>
      <dgm:spPr/>
      <dgm:t>
        <a:bodyPr/>
        <a:lstStyle/>
        <a:p>
          <a:endParaRPr lang="en-US"/>
        </a:p>
      </dgm:t>
    </dgm:pt>
    <dgm:pt modelId="{F5947A3D-1D5A-46A5-8FF7-FCC63A320A73}" type="sibTrans" cxnId="{8C7F145A-7ECA-47EE-B540-776962CA10DC}">
      <dgm:prSet/>
      <dgm:spPr/>
      <dgm:t>
        <a:bodyPr/>
        <a:lstStyle/>
        <a:p>
          <a:endParaRPr lang="en-US"/>
        </a:p>
      </dgm:t>
    </dgm:pt>
    <dgm:pt modelId="{4F0D6798-947D-49F8-AD2B-91AA46583B1C}">
      <dgm:prSet custT="1"/>
      <dgm:spPr/>
      <dgm:t>
        <a:bodyPr/>
        <a:lstStyle/>
        <a:p>
          <a:r>
            <a:rPr lang="en-GB" sz="1800" dirty="0"/>
            <a:t>By having both data and VoIP on the same line, they are both vulnerable in the case of an attack</a:t>
          </a:r>
          <a:endParaRPr lang="en-US" sz="1800" dirty="0"/>
        </a:p>
      </dgm:t>
    </dgm:pt>
    <dgm:pt modelId="{85042A67-359D-46A6-A1C9-831AB07B44EA}" type="parTrans" cxnId="{9C61FB67-E1C0-4663-A142-B48050BB02C7}">
      <dgm:prSet/>
      <dgm:spPr/>
      <dgm:t>
        <a:bodyPr/>
        <a:lstStyle/>
        <a:p>
          <a:endParaRPr lang="en-US"/>
        </a:p>
      </dgm:t>
    </dgm:pt>
    <dgm:pt modelId="{CD378805-788C-45B3-ACA3-613FC221BE43}" type="sibTrans" cxnId="{9C61FB67-E1C0-4663-A142-B48050BB02C7}">
      <dgm:prSet/>
      <dgm:spPr/>
      <dgm:t>
        <a:bodyPr/>
        <a:lstStyle/>
        <a:p>
          <a:endParaRPr lang="en-US"/>
        </a:p>
      </dgm:t>
    </dgm:pt>
    <dgm:pt modelId="{FFC24E24-46F3-4A1B-A692-5A7FF7759E7E}">
      <dgm:prSet custT="1"/>
      <dgm:spPr/>
      <dgm:t>
        <a:bodyPr/>
        <a:lstStyle/>
        <a:p>
          <a:r>
            <a:rPr lang="en-GB" sz="1800" dirty="0"/>
            <a:t>Standard telephone systems should be replaced with a securable </a:t>
          </a:r>
          <a:r>
            <a:rPr lang="en-GB" sz="1800" i="1" dirty="0"/>
            <a:t>PBX</a:t>
          </a:r>
          <a:endParaRPr lang="en-US" sz="1800" dirty="0"/>
        </a:p>
      </dgm:t>
    </dgm:pt>
    <dgm:pt modelId="{AA5F4F46-8576-43BF-9B63-F5D8D841F89B}" type="parTrans" cxnId="{F3E7D83E-A1B3-410C-A0C0-B515227FE8A3}">
      <dgm:prSet/>
      <dgm:spPr/>
      <dgm:t>
        <a:bodyPr/>
        <a:lstStyle/>
        <a:p>
          <a:endParaRPr lang="en-US"/>
        </a:p>
      </dgm:t>
    </dgm:pt>
    <dgm:pt modelId="{5D3BA65D-D053-4D98-BFD4-5591B4BD81AD}" type="sibTrans" cxnId="{F3E7D83E-A1B3-410C-A0C0-B515227FE8A3}">
      <dgm:prSet/>
      <dgm:spPr/>
      <dgm:t>
        <a:bodyPr/>
        <a:lstStyle/>
        <a:p>
          <a:endParaRPr lang="en-US"/>
        </a:p>
      </dgm:t>
    </dgm:pt>
    <dgm:pt modelId="{CA0429B1-6FF5-4ED9-BEE7-DEDC768826A8}" type="pres">
      <dgm:prSet presAssocID="{8312CBE7-172C-4480-865C-17E2D0A5F0C5}" presName="root" presStyleCnt="0">
        <dgm:presLayoutVars>
          <dgm:dir/>
          <dgm:resizeHandles val="exact"/>
        </dgm:presLayoutVars>
      </dgm:prSet>
      <dgm:spPr/>
    </dgm:pt>
    <dgm:pt modelId="{C1BAE176-A062-4792-B7F3-A0787568C103}" type="pres">
      <dgm:prSet presAssocID="{B9680C2B-B436-4FD3-9BD9-E485AE03341D}" presName="compNode" presStyleCnt="0"/>
      <dgm:spPr/>
    </dgm:pt>
    <dgm:pt modelId="{25B25C20-32F2-48C2-A037-2E06D10F4AAE}" type="pres">
      <dgm:prSet presAssocID="{B9680C2B-B436-4FD3-9BD9-E485AE03341D}" presName="iconRect" presStyleLbl="node1" presStyleIdx="0" presStyleCnt="4" custLinFactNeighborX="-18887" custLinFactNeighborY="23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F58C44BD-C8EA-4ADB-BA82-36EEEF4342C2}" type="pres">
      <dgm:prSet presAssocID="{B9680C2B-B436-4FD3-9BD9-E485AE03341D}" presName="spaceRect" presStyleCnt="0"/>
      <dgm:spPr/>
    </dgm:pt>
    <dgm:pt modelId="{D28A05C8-485F-4661-9106-227552BE80DC}" type="pres">
      <dgm:prSet presAssocID="{B9680C2B-B436-4FD3-9BD9-E485AE03341D}" presName="textRect" presStyleLbl="revTx" presStyleIdx="0" presStyleCnt="4" custScaleX="100000">
        <dgm:presLayoutVars>
          <dgm:chMax val="1"/>
          <dgm:chPref val="1"/>
        </dgm:presLayoutVars>
      </dgm:prSet>
      <dgm:spPr/>
    </dgm:pt>
    <dgm:pt modelId="{84AA3C48-8571-4FE8-8CA2-A125FD6F10A8}" type="pres">
      <dgm:prSet presAssocID="{83D305ED-20ED-4A16-8AE4-493792D0EF9C}" presName="sibTrans" presStyleCnt="0"/>
      <dgm:spPr/>
    </dgm:pt>
    <dgm:pt modelId="{E821C48F-E170-4348-A8FA-A20BE31B3476}" type="pres">
      <dgm:prSet presAssocID="{AEE0E41A-4BA3-458C-844F-439597667CFF}" presName="compNode" presStyleCnt="0"/>
      <dgm:spPr/>
    </dgm:pt>
    <dgm:pt modelId="{F533D600-2CAE-4821-AF08-7A23EA0D8C75}" type="pres">
      <dgm:prSet presAssocID="{AEE0E41A-4BA3-458C-844F-439597667CFF}" presName="iconRect" presStyleLbl="node1" presStyleIdx="1" presStyleCnt="4" custLinFactNeighborX="12527" custLinFactNeighborY="380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E47C9EEA-9794-4603-9C66-141571FAC3DE}" type="pres">
      <dgm:prSet presAssocID="{AEE0E41A-4BA3-458C-844F-439597667CFF}" presName="spaceRect" presStyleCnt="0"/>
      <dgm:spPr/>
    </dgm:pt>
    <dgm:pt modelId="{72EF0E8B-86BC-4BCE-982D-D8D04A87F5E5}" type="pres">
      <dgm:prSet presAssocID="{AEE0E41A-4BA3-458C-844F-439597667CFF}" presName="textRect" presStyleLbl="revTx" presStyleIdx="1" presStyleCnt="4">
        <dgm:presLayoutVars>
          <dgm:chMax val="1"/>
          <dgm:chPref val="1"/>
        </dgm:presLayoutVars>
      </dgm:prSet>
      <dgm:spPr/>
    </dgm:pt>
    <dgm:pt modelId="{98A9CE16-BE55-42BD-B2DA-990C1D64E597}" type="pres">
      <dgm:prSet presAssocID="{F5947A3D-1D5A-46A5-8FF7-FCC63A320A73}" presName="sibTrans" presStyleCnt="0"/>
      <dgm:spPr/>
    </dgm:pt>
    <dgm:pt modelId="{48EEB977-B6F3-4B19-BBA5-5B0BC6245CBB}" type="pres">
      <dgm:prSet presAssocID="{4F0D6798-947D-49F8-AD2B-91AA46583B1C}" presName="compNode" presStyleCnt="0"/>
      <dgm:spPr/>
    </dgm:pt>
    <dgm:pt modelId="{8B977F4D-759A-4898-AE27-33327F2826C9}" type="pres">
      <dgm:prSet presAssocID="{4F0D6798-947D-49F8-AD2B-91AA46583B1C}" presName="iconRect" presStyleLbl="node1" presStyleIdx="2" presStyleCnt="4" custLinFactNeighborX="-429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lephone"/>
        </a:ext>
      </dgm:extLst>
    </dgm:pt>
    <dgm:pt modelId="{3885FBF4-7740-4324-AABA-744D02EA97B1}" type="pres">
      <dgm:prSet presAssocID="{4F0D6798-947D-49F8-AD2B-91AA46583B1C}" presName="spaceRect" presStyleCnt="0"/>
      <dgm:spPr/>
    </dgm:pt>
    <dgm:pt modelId="{122EF543-D3E3-4DA7-B7AC-3C8F0AA420DB}" type="pres">
      <dgm:prSet presAssocID="{4F0D6798-947D-49F8-AD2B-91AA46583B1C}" presName="textRect" presStyleLbl="revTx" presStyleIdx="2" presStyleCnt="4">
        <dgm:presLayoutVars>
          <dgm:chMax val="1"/>
          <dgm:chPref val="1"/>
        </dgm:presLayoutVars>
      </dgm:prSet>
      <dgm:spPr/>
    </dgm:pt>
    <dgm:pt modelId="{9B067473-334F-4936-A468-414E3002F609}" type="pres">
      <dgm:prSet presAssocID="{CD378805-788C-45B3-ACA3-613FC221BE43}" presName="sibTrans" presStyleCnt="0"/>
      <dgm:spPr/>
    </dgm:pt>
    <dgm:pt modelId="{2CE76A6E-594E-4396-9B3B-860E893519EC}" type="pres">
      <dgm:prSet presAssocID="{FFC24E24-46F3-4A1B-A692-5A7FF7759E7E}" presName="compNode" presStyleCnt="0"/>
      <dgm:spPr/>
    </dgm:pt>
    <dgm:pt modelId="{8D02CE04-A085-4E14-925D-3452D008C080}" type="pres">
      <dgm:prSet presAssocID="{FFC24E24-46F3-4A1B-A692-5A7FF7759E7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0FD4C983-5246-4FF3-82A7-9FDDC78A8511}" type="pres">
      <dgm:prSet presAssocID="{FFC24E24-46F3-4A1B-A692-5A7FF7759E7E}" presName="spaceRect" presStyleCnt="0"/>
      <dgm:spPr/>
    </dgm:pt>
    <dgm:pt modelId="{FD8931AA-6EEF-4BD9-A39B-BEE7FA7708DF}" type="pres">
      <dgm:prSet presAssocID="{FFC24E24-46F3-4A1B-A692-5A7FF7759E7E}" presName="textRect" presStyleLbl="revTx" presStyleIdx="3" presStyleCnt="4">
        <dgm:presLayoutVars>
          <dgm:chMax val="1"/>
          <dgm:chPref val="1"/>
        </dgm:presLayoutVars>
      </dgm:prSet>
      <dgm:spPr/>
    </dgm:pt>
  </dgm:ptLst>
  <dgm:cxnLst>
    <dgm:cxn modelId="{F3E7D83E-A1B3-410C-A0C0-B515227FE8A3}" srcId="{8312CBE7-172C-4480-865C-17E2D0A5F0C5}" destId="{FFC24E24-46F3-4A1B-A692-5A7FF7759E7E}" srcOrd="3" destOrd="0" parTransId="{AA5F4F46-8576-43BF-9B63-F5D8D841F89B}" sibTransId="{5D3BA65D-D053-4D98-BFD4-5591B4BD81AD}"/>
    <dgm:cxn modelId="{3208E841-3A9A-4EA2-A5C2-377E9FD3C17A}" type="presOf" srcId="{FFC24E24-46F3-4A1B-A692-5A7FF7759E7E}" destId="{FD8931AA-6EEF-4BD9-A39B-BEE7FA7708DF}" srcOrd="0" destOrd="0" presId="urn:microsoft.com/office/officeart/2018/2/layout/IconLabelList"/>
    <dgm:cxn modelId="{9C61FB67-E1C0-4663-A142-B48050BB02C7}" srcId="{8312CBE7-172C-4480-865C-17E2D0A5F0C5}" destId="{4F0D6798-947D-49F8-AD2B-91AA46583B1C}" srcOrd="2" destOrd="0" parTransId="{85042A67-359D-46A6-A1C9-831AB07B44EA}" sibTransId="{CD378805-788C-45B3-ACA3-613FC221BE43}"/>
    <dgm:cxn modelId="{5F41BC56-90E8-4202-ACBC-6B19A9CF5404}" type="presOf" srcId="{8312CBE7-172C-4480-865C-17E2D0A5F0C5}" destId="{CA0429B1-6FF5-4ED9-BEE7-DEDC768826A8}" srcOrd="0" destOrd="0" presId="urn:microsoft.com/office/officeart/2018/2/layout/IconLabelList"/>
    <dgm:cxn modelId="{8C7F145A-7ECA-47EE-B540-776962CA10DC}" srcId="{8312CBE7-172C-4480-865C-17E2D0A5F0C5}" destId="{AEE0E41A-4BA3-458C-844F-439597667CFF}" srcOrd="1" destOrd="0" parTransId="{2841362E-959B-4144-A56E-A33EDF6E14A8}" sibTransId="{F5947A3D-1D5A-46A5-8FF7-FCC63A320A73}"/>
    <dgm:cxn modelId="{59CC1F7D-4BB5-4674-823E-3A362744723B}" type="presOf" srcId="{B9680C2B-B436-4FD3-9BD9-E485AE03341D}" destId="{D28A05C8-485F-4661-9106-227552BE80DC}" srcOrd="0" destOrd="0" presId="urn:microsoft.com/office/officeart/2018/2/layout/IconLabelList"/>
    <dgm:cxn modelId="{F7BD6AB2-013B-443F-8E48-E2EF6C313DD9}" srcId="{8312CBE7-172C-4480-865C-17E2D0A5F0C5}" destId="{B9680C2B-B436-4FD3-9BD9-E485AE03341D}" srcOrd="0" destOrd="0" parTransId="{30412A03-F135-4055-9EDA-0F726E534C93}" sibTransId="{83D305ED-20ED-4A16-8AE4-493792D0EF9C}"/>
    <dgm:cxn modelId="{6B431ED0-F276-42CD-A6CC-B6D7EE39965D}" type="presOf" srcId="{4F0D6798-947D-49F8-AD2B-91AA46583B1C}" destId="{122EF543-D3E3-4DA7-B7AC-3C8F0AA420DB}" srcOrd="0" destOrd="0" presId="urn:microsoft.com/office/officeart/2018/2/layout/IconLabelList"/>
    <dgm:cxn modelId="{49ECAED3-EA1D-4456-821E-49F557B70176}" type="presOf" srcId="{AEE0E41A-4BA3-458C-844F-439597667CFF}" destId="{72EF0E8B-86BC-4BCE-982D-D8D04A87F5E5}" srcOrd="0" destOrd="0" presId="urn:microsoft.com/office/officeart/2018/2/layout/IconLabelList"/>
    <dgm:cxn modelId="{611843C5-01D2-422F-99AC-1E048DF97FCC}" type="presParOf" srcId="{CA0429B1-6FF5-4ED9-BEE7-DEDC768826A8}" destId="{C1BAE176-A062-4792-B7F3-A0787568C103}" srcOrd="0" destOrd="0" presId="urn:microsoft.com/office/officeart/2018/2/layout/IconLabelList"/>
    <dgm:cxn modelId="{7DFABD50-5B05-41D3-909F-4910AF325B18}" type="presParOf" srcId="{C1BAE176-A062-4792-B7F3-A0787568C103}" destId="{25B25C20-32F2-48C2-A037-2E06D10F4AAE}" srcOrd="0" destOrd="0" presId="urn:microsoft.com/office/officeart/2018/2/layout/IconLabelList"/>
    <dgm:cxn modelId="{3CA5DD59-64B0-42B2-ACA4-1E047E0124E2}" type="presParOf" srcId="{C1BAE176-A062-4792-B7F3-A0787568C103}" destId="{F58C44BD-C8EA-4ADB-BA82-36EEEF4342C2}" srcOrd="1" destOrd="0" presId="urn:microsoft.com/office/officeart/2018/2/layout/IconLabelList"/>
    <dgm:cxn modelId="{19BC3EB1-4F4B-4CFA-BEB2-CEFD7A86549D}" type="presParOf" srcId="{C1BAE176-A062-4792-B7F3-A0787568C103}" destId="{D28A05C8-485F-4661-9106-227552BE80DC}" srcOrd="2" destOrd="0" presId="urn:microsoft.com/office/officeart/2018/2/layout/IconLabelList"/>
    <dgm:cxn modelId="{A839CD8B-514D-4E80-AA5E-77FC2040A4F2}" type="presParOf" srcId="{CA0429B1-6FF5-4ED9-BEE7-DEDC768826A8}" destId="{84AA3C48-8571-4FE8-8CA2-A125FD6F10A8}" srcOrd="1" destOrd="0" presId="urn:microsoft.com/office/officeart/2018/2/layout/IconLabelList"/>
    <dgm:cxn modelId="{122886F8-8FC3-4108-AF99-DD593D0243DD}" type="presParOf" srcId="{CA0429B1-6FF5-4ED9-BEE7-DEDC768826A8}" destId="{E821C48F-E170-4348-A8FA-A20BE31B3476}" srcOrd="2" destOrd="0" presId="urn:microsoft.com/office/officeart/2018/2/layout/IconLabelList"/>
    <dgm:cxn modelId="{42ADC733-0CFE-4F3E-AC26-A0033B63A77C}" type="presParOf" srcId="{E821C48F-E170-4348-A8FA-A20BE31B3476}" destId="{F533D600-2CAE-4821-AF08-7A23EA0D8C75}" srcOrd="0" destOrd="0" presId="urn:microsoft.com/office/officeart/2018/2/layout/IconLabelList"/>
    <dgm:cxn modelId="{C2830945-3B9B-4A62-8C92-AABCE9D9900D}" type="presParOf" srcId="{E821C48F-E170-4348-A8FA-A20BE31B3476}" destId="{E47C9EEA-9794-4603-9C66-141571FAC3DE}" srcOrd="1" destOrd="0" presId="urn:microsoft.com/office/officeart/2018/2/layout/IconLabelList"/>
    <dgm:cxn modelId="{D5539891-26E7-486C-937D-D2D8124DD6AA}" type="presParOf" srcId="{E821C48F-E170-4348-A8FA-A20BE31B3476}" destId="{72EF0E8B-86BC-4BCE-982D-D8D04A87F5E5}" srcOrd="2" destOrd="0" presId="urn:microsoft.com/office/officeart/2018/2/layout/IconLabelList"/>
    <dgm:cxn modelId="{B49CD711-BAF8-422B-A080-D279F0443278}" type="presParOf" srcId="{CA0429B1-6FF5-4ED9-BEE7-DEDC768826A8}" destId="{98A9CE16-BE55-42BD-B2DA-990C1D64E597}" srcOrd="3" destOrd="0" presId="urn:microsoft.com/office/officeart/2018/2/layout/IconLabelList"/>
    <dgm:cxn modelId="{91063F95-5D01-4C36-B8CC-056CA1C6F447}" type="presParOf" srcId="{CA0429B1-6FF5-4ED9-BEE7-DEDC768826A8}" destId="{48EEB977-B6F3-4B19-BBA5-5B0BC6245CBB}" srcOrd="4" destOrd="0" presId="urn:microsoft.com/office/officeart/2018/2/layout/IconLabelList"/>
    <dgm:cxn modelId="{8B16BB65-47DD-4884-BAF1-0AE237AA992C}" type="presParOf" srcId="{48EEB977-B6F3-4B19-BBA5-5B0BC6245CBB}" destId="{8B977F4D-759A-4898-AE27-33327F2826C9}" srcOrd="0" destOrd="0" presId="urn:microsoft.com/office/officeart/2018/2/layout/IconLabelList"/>
    <dgm:cxn modelId="{BEBCF670-9B9E-4668-8206-C6442C92D79B}" type="presParOf" srcId="{48EEB977-B6F3-4B19-BBA5-5B0BC6245CBB}" destId="{3885FBF4-7740-4324-AABA-744D02EA97B1}" srcOrd="1" destOrd="0" presId="urn:microsoft.com/office/officeart/2018/2/layout/IconLabelList"/>
    <dgm:cxn modelId="{5BA812DF-A6C9-4A18-95D5-B0C53043C5B2}" type="presParOf" srcId="{48EEB977-B6F3-4B19-BBA5-5B0BC6245CBB}" destId="{122EF543-D3E3-4DA7-B7AC-3C8F0AA420DB}" srcOrd="2" destOrd="0" presId="urn:microsoft.com/office/officeart/2018/2/layout/IconLabelList"/>
    <dgm:cxn modelId="{8A5D1C93-97B6-46FC-8E01-20E29EA8DCFE}" type="presParOf" srcId="{CA0429B1-6FF5-4ED9-BEE7-DEDC768826A8}" destId="{9B067473-334F-4936-A468-414E3002F609}" srcOrd="5" destOrd="0" presId="urn:microsoft.com/office/officeart/2018/2/layout/IconLabelList"/>
    <dgm:cxn modelId="{80F46B1A-49EC-4721-AF66-1AE887EF7A4B}" type="presParOf" srcId="{CA0429B1-6FF5-4ED9-BEE7-DEDC768826A8}" destId="{2CE76A6E-594E-4396-9B3B-860E893519EC}" srcOrd="6" destOrd="0" presId="urn:microsoft.com/office/officeart/2018/2/layout/IconLabelList"/>
    <dgm:cxn modelId="{ECBB18D0-2A80-4A45-B91B-D249312DFC2F}" type="presParOf" srcId="{2CE76A6E-594E-4396-9B3B-860E893519EC}" destId="{8D02CE04-A085-4E14-925D-3452D008C080}" srcOrd="0" destOrd="0" presId="urn:microsoft.com/office/officeart/2018/2/layout/IconLabelList"/>
    <dgm:cxn modelId="{629BF656-1642-4FE9-A80F-F8D503CB5F8D}" type="presParOf" srcId="{2CE76A6E-594E-4396-9B3B-860E893519EC}" destId="{0FD4C983-5246-4FF3-82A7-9FDDC78A8511}" srcOrd="1" destOrd="0" presId="urn:microsoft.com/office/officeart/2018/2/layout/IconLabelList"/>
    <dgm:cxn modelId="{677CEEB9-64CD-4AB7-95B5-01CF9A811CEC}" type="presParOf" srcId="{2CE76A6E-594E-4396-9B3B-860E893519EC}" destId="{FD8931AA-6EEF-4BD9-A39B-BEE7FA7708D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26C3F7-8481-46C9-9FC8-70F3D075E45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75CF42D-1010-4907-9AB6-349BD257C23E}">
      <dgm:prSet/>
      <dgm:spPr>
        <a:solidFill>
          <a:schemeClr val="accent3">
            <a:lumMod val="75000"/>
          </a:schemeClr>
        </a:solidFill>
      </dgm:spPr>
      <dgm:t>
        <a:bodyPr/>
        <a:lstStyle/>
        <a:p>
          <a:r>
            <a:rPr lang="en-GB"/>
            <a:t>A </a:t>
          </a:r>
          <a:r>
            <a:rPr lang="en-GB" i="1"/>
            <a:t>VoIP gateway</a:t>
          </a:r>
          <a:r>
            <a:rPr lang="en-GB"/>
            <a:t>, also sometimes called a PBX gateway, can be used to convert between the legacy telephony connection and a VoIP connection using SIP (Session Initiation Protocol)</a:t>
          </a:r>
          <a:endParaRPr lang="en-US"/>
        </a:p>
      </dgm:t>
    </dgm:pt>
    <dgm:pt modelId="{A6D4EF77-2F1A-4C2F-8DF8-5287D27D9CF5}" type="parTrans" cxnId="{78329FE0-2C55-4A98-960F-C454468A0575}">
      <dgm:prSet/>
      <dgm:spPr/>
      <dgm:t>
        <a:bodyPr/>
        <a:lstStyle/>
        <a:p>
          <a:endParaRPr lang="en-US"/>
        </a:p>
      </dgm:t>
    </dgm:pt>
    <dgm:pt modelId="{6C4F65B4-1087-4702-B1D2-33E6A9F967CB}" type="sibTrans" cxnId="{78329FE0-2C55-4A98-960F-C454468A0575}">
      <dgm:prSet/>
      <dgm:spPr/>
      <dgm:t>
        <a:bodyPr/>
        <a:lstStyle/>
        <a:p>
          <a:endParaRPr lang="en-US"/>
        </a:p>
      </dgm:t>
    </dgm:pt>
    <dgm:pt modelId="{E30F687F-6C0E-44BA-9E99-609DDB37ADD0}">
      <dgm:prSet/>
      <dgm:spPr>
        <a:solidFill>
          <a:schemeClr val="bg1">
            <a:lumMod val="65000"/>
          </a:schemeClr>
        </a:solidFill>
      </dgm:spPr>
      <dgm:t>
        <a:bodyPr/>
        <a:lstStyle/>
        <a:p>
          <a:r>
            <a:rPr lang="en-GB"/>
            <a:t>This is referred to as a “digital gateway” because the voice media are converted in the process</a:t>
          </a:r>
          <a:endParaRPr lang="en-US"/>
        </a:p>
      </dgm:t>
    </dgm:pt>
    <dgm:pt modelId="{A22F6C03-A857-4C00-B1D3-428669A48959}" type="parTrans" cxnId="{7BA2C8BA-124F-4D67-BC59-01D1936929E8}">
      <dgm:prSet/>
      <dgm:spPr/>
      <dgm:t>
        <a:bodyPr/>
        <a:lstStyle/>
        <a:p>
          <a:endParaRPr lang="en-US"/>
        </a:p>
      </dgm:t>
    </dgm:pt>
    <dgm:pt modelId="{4C318327-68DC-44B2-A2F0-13AADFDDC382}" type="sibTrans" cxnId="{7BA2C8BA-124F-4D67-BC59-01D1936929E8}">
      <dgm:prSet/>
      <dgm:spPr/>
      <dgm:t>
        <a:bodyPr/>
        <a:lstStyle/>
        <a:p>
          <a:endParaRPr lang="en-US"/>
        </a:p>
      </dgm:t>
    </dgm:pt>
    <dgm:pt modelId="{E133D761-CC1C-422A-A37E-CE16694DAE97}" type="pres">
      <dgm:prSet presAssocID="{7E26C3F7-8481-46C9-9FC8-70F3D075E457}" presName="Name0" presStyleCnt="0">
        <dgm:presLayoutVars>
          <dgm:dir/>
          <dgm:animLvl val="lvl"/>
          <dgm:resizeHandles val="exact"/>
        </dgm:presLayoutVars>
      </dgm:prSet>
      <dgm:spPr/>
    </dgm:pt>
    <dgm:pt modelId="{5208B2EB-8D5D-48FA-BDF8-5365946CF263}" type="pres">
      <dgm:prSet presAssocID="{E30F687F-6C0E-44BA-9E99-609DDB37ADD0}" presName="boxAndChildren" presStyleCnt="0"/>
      <dgm:spPr/>
    </dgm:pt>
    <dgm:pt modelId="{DE3AD7A7-E528-4FDB-B38F-FD05B3B99C3D}" type="pres">
      <dgm:prSet presAssocID="{E30F687F-6C0E-44BA-9E99-609DDB37ADD0}" presName="parentTextBox" presStyleLbl="node1" presStyleIdx="0" presStyleCnt="2"/>
      <dgm:spPr/>
    </dgm:pt>
    <dgm:pt modelId="{ECF61288-8B28-445C-B426-8925D98BC839}" type="pres">
      <dgm:prSet presAssocID="{6C4F65B4-1087-4702-B1D2-33E6A9F967CB}" presName="sp" presStyleCnt="0"/>
      <dgm:spPr/>
    </dgm:pt>
    <dgm:pt modelId="{7697E31A-14D7-47DF-A1D3-38E2095988DB}" type="pres">
      <dgm:prSet presAssocID="{975CF42D-1010-4907-9AB6-349BD257C23E}" presName="arrowAndChildren" presStyleCnt="0"/>
      <dgm:spPr/>
    </dgm:pt>
    <dgm:pt modelId="{CA0E3FA9-BB03-489A-85DB-9CFFA9A38A09}" type="pres">
      <dgm:prSet presAssocID="{975CF42D-1010-4907-9AB6-349BD257C23E}" presName="parentTextArrow" presStyleLbl="node1" presStyleIdx="1" presStyleCnt="2"/>
      <dgm:spPr/>
    </dgm:pt>
  </dgm:ptLst>
  <dgm:cxnLst>
    <dgm:cxn modelId="{90A96E46-F972-496A-9075-59466E6AE274}" type="presOf" srcId="{975CF42D-1010-4907-9AB6-349BD257C23E}" destId="{CA0E3FA9-BB03-489A-85DB-9CFFA9A38A09}" srcOrd="0" destOrd="0" presId="urn:microsoft.com/office/officeart/2005/8/layout/process4"/>
    <dgm:cxn modelId="{4C7095A9-DA8A-4922-AE36-5E290293F09A}" type="presOf" srcId="{E30F687F-6C0E-44BA-9E99-609DDB37ADD0}" destId="{DE3AD7A7-E528-4FDB-B38F-FD05B3B99C3D}" srcOrd="0" destOrd="0" presId="urn:microsoft.com/office/officeart/2005/8/layout/process4"/>
    <dgm:cxn modelId="{7BA2C8BA-124F-4D67-BC59-01D1936929E8}" srcId="{7E26C3F7-8481-46C9-9FC8-70F3D075E457}" destId="{E30F687F-6C0E-44BA-9E99-609DDB37ADD0}" srcOrd="1" destOrd="0" parTransId="{A22F6C03-A857-4C00-B1D3-428669A48959}" sibTransId="{4C318327-68DC-44B2-A2F0-13AADFDDC382}"/>
    <dgm:cxn modelId="{113446C7-F086-4498-82F0-3244D1DA3621}" type="presOf" srcId="{7E26C3F7-8481-46C9-9FC8-70F3D075E457}" destId="{E133D761-CC1C-422A-A37E-CE16694DAE97}" srcOrd="0" destOrd="0" presId="urn:microsoft.com/office/officeart/2005/8/layout/process4"/>
    <dgm:cxn modelId="{78329FE0-2C55-4A98-960F-C454468A0575}" srcId="{7E26C3F7-8481-46C9-9FC8-70F3D075E457}" destId="{975CF42D-1010-4907-9AB6-349BD257C23E}" srcOrd="0" destOrd="0" parTransId="{A6D4EF77-2F1A-4C2F-8DF8-5287D27D9CF5}" sibTransId="{6C4F65B4-1087-4702-B1D2-33E6A9F967CB}"/>
    <dgm:cxn modelId="{A4A12CA3-A96F-45FF-ABBD-F3028A7705E8}" type="presParOf" srcId="{E133D761-CC1C-422A-A37E-CE16694DAE97}" destId="{5208B2EB-8D5D-48FA-BDF8-5365946CF263}" srcOrd="0" destOrd="0" presId="urn:microsoft.com/office/officeart/2005/8/layout/process4"/>
    <dgm:cxn modelId="{9A7CE0AA-12A7-4606-B222-2CF04DC122D2}" type="presParOf" srcId="{5208B2EB-8D5D-48FA-BDF8-5365946CF263}" destId="{DE3AD7A7-E528-4FDB-B38F-FD05B3B99C3D}" srcOrd="0" destOrd="0" presId="urn:microsoft.com/office/officeart/2005/8/layout/process4"/>
    <dgm:cxn modelId="{A774FD97-7B34-4892-8BD5-3464165F5020}" type="presParOf" srcId="{E133D761-CC1C-422A-A37E-CE16694DAE97}" destId="{ECF61288-8B28-445C-B426-8925D98BC839}" srcOrd="1" destOrd="0" presId="urn:microsoft.com/office/officeart/2005/8/layout/process4"/>
    <dgm:cxn modelId="{E529055F-D257-4313-86BD-3CC09E3D3913}" type="presParOf" srcId="{E133D761-CC1C-422A-A37E-CE16694DAE97}" destId="{7697E31A-14D7-47DF-A1D3-38E2095988DB}" srcOrd="2" destOrd="0" presId="urn:microsoft.com/office/officeart/2005/8/layout/process4"/>
    <dgm:cxn modelId="{BCCB095E-17ED-4BC7-8B87-EA7EEC53AB1E}" type="presParOf" srcId="{7697E31A-14D7-47DF-A1D3-38E2095988DB}" destId="{CA0E3FA9-BB03-489A-85DB-9CFFA9A38A0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86E6ADB-80C0-4AE8-AC63-70542B93AEDF}"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7D22E5CF-9E55-499F-B8AA-C6E8C9EE5861}">
      <dgm:prSet/>
      <dgm:spPr/>
      <dgm:t>
        <a:bodyPr/>
        <a:lstStyle/>
        <a:p>
          <a:r>
            <a:rPr lang="en-GB"/>
            <a:t>A multilayer switch is one that can operate at both Layer 2 and Layer 3 of the OSI model, which means that the multilayer device can operate as both a switch and a router</a:t>
          </a:r>
          <a:endParaRPr lang="en-US"/>
        </a:p>
      </dgm:t>
    </dgm:pt>
    <dgm:pt modelId="{6D6A5974-9546-499A-BEE9-490271F39E5C}" type="parTrans" cxnId="{1B455BC8-1F16-4821-AD99-C3E5C18CE830}">
      <dgm:prSet/>
      <dgm:spPr/>
      <dgm:t>
        <a:bodyPr/>
        <a:lstStyle/>
        <a:p>
          <a:endParaRPr lang="en-US"/>
        </a:p>
      </dgm:t>
    </dgm:pt>
    <dgm:pt modelId="{3A0C68FF-9866-4D83-B3EC-2779896D4A51}" type="sibTrans" cxnId="{1B455BC8-1F16-4821-AD99-C3E5C18CE830}">
      <dgm:prSet/>
      <dgm:spPr/>
      <dgm:t>
        <a:bodyPr/>
        <a:lstStyle/>
        <a:p>
          <a:endParaRPr lang="en-US"/>
        </a:p>
      </dgm:t>
    </dgm:pt>
    <dgm:pt modelId="{29E5EEFF-0604-4AE4-8FA1-4F5EDE0F59E3}">
      <dgm:prSet/>
      <dgm:spPr/>
      <dgm:t>
        <a:bodyPr/>
        <a:lstStyle/>
        <a:p>
          <a:r>
            <a:rPr lang="en-GB"/>
            <a:t>Also called a Layer 3 switch, the multilayer switch is a high-performance device that supports the same routing protocols that routers do</a:t>
          </a:r>
          <a:endParaRPr lang="en-US"/>
        </a:p>
      </dgm:t>
    </dgm:pt>
    <dgm:pt modelId="{27A6854D-C4F8-44CE-AAA4-0D177ABBB7FA}" type="parTrans" cxnId="{E1E6A288-FD9C-49FD-B1D1-DB2288BD2AE1}">
      <dgm:prSet/>
      <dgm:spPr/>
      <dgm:t>
        <a:bodyPr/>
        <a:lstStyle/>
        <a:p>
          <a:endParaRPr lang="en-US"/>
        </a:p>
      </dgm:t>
    </dgm:pt>
    <dgm:pt modelId="{77DC198A-CC15-4A5C-BBE6-860C06049CBF}" type="sibTrans" cxnId="{E1E6A288-FD9C-49FD-B1D1-DB2288BD2AE1}">
      <dgm:prSet/>
      <dgm:spPr/>
      <dgm:t>
        <a:bodyPr/>
        <a:lstStyle/>
        <a:p>
          <a:endParaRPr lang="en-US"/>
        </a:p>
      </dgm:t>
    </dgm:pt>
    <dgm:pt modelId="{EBAF4E6E-B3A6-4E89-9D84-9171ADD411E6}">
      <dgm:prSet/>
      <dgm:spPr/>
      <dgm:t>
        <a:bodyPr/>
        <a:lstStyle/>
        <a:p>
          <a:r>
            <a:rPr lang="en-GB"/>
            <a:t>It is a regular switch directing traffic within the LAN; in addition, it can forward packets between subnets</a:t>
          </a:r>
          <a:endParaRPr lang="en-US"/>
        </a:p>
      </dgm:t>
    </dgm:pt>
    <dgm:pt modelId="{1EE27796-B059-4321-B5B8-B404BF92E28A}" type="parTrans" cxnId="{347D4FB9-1C0C-472E-BDE9-2EAAA77194E6}">
      <dgm:prSet/>
      <dgm:spPr/>
      <dgm:t>
        <a:bodyPr/>
        <a:lstStyle/>
        <a:p>
          <a:endParaRPr lang="en-US"/>
        </a:p>
      </dgm:t>
    </dgm:pt>
    <dgm:pt modelId="{58C31D4E-B78A-4AE3-A253-4E5AC352452B}" type="sibTrans" cxnId="{347D4FB9-1C0C-472E-BDE9-2EAAA77194E6}">
      <dgm:prSet/>
      <dgm:spPr/>
      <dgm:t>
        <a:bodyPr/>
        <a:lstStyle/>
        <a:p>
          <a:endParaRPr lang="en-US"/>
        </a:p>
      </dgm:t>
    </dgm:pt>
    <dgm:pt modelId="{CE4A4FBC-6449-4FA3-AFB6-6CFA1BF67FBA}" type="pres">
      <dgm:prSet presAssocID="{A86E6ADB-80C0-4AE8-AC63-70542B93AEDF}" presName="linear" presStyleCnt="0">
        <dgm:presLayoutVars>
          <dgm:animLvl val="lvl"/>
          <dgm:resizeHandles val="exact"/>
        </dgm:presLayoutVars>
      </dgm:prSet>
      <dgm:spPr/>
    </dgm:pt>
    <dgm:pt modelId="{9B4BC9DF-A034-4100-8443-E1B6D17B4870}" type="pres">
      <dgm:prSet presAssocID="{7D22E5CF-9E55-499F-B8AA-C6E8C9EE5861}" presName="parentText" presStyleLbl="node1" presStyleIdx="0" presStyleCnt="3">
        <dgm:presLayoutVars>
          <dgm:chMax val="0"/>
          <dgm:bulletEnabled val="1"/>
        </dgm:presLayoutVars>
      </dgm:prSet>
      <dgm:spPr/>
    </dgm:pt>
    <dgm:pt modelId="{761ACA77-93D6-491B-9065-29C61023F36F}" type="pres">
      <dgm:prSet presAssocID="{3A0C68FF-9866-4D83-B3EC-2779896D4A51}" presName="spacer" presStyleCnt="0"/>
      <dgm:spPr/>
    </dgm:pt>
    <dgm:pt modelId="{A3F1D01B-5429-4F97-831C-9A33F61178F7}" type="pres">
      <dgm:prSet presAssocID="{29E5EEFF-0604-4AE4-8FA1-4F5EDE0F59E3}" presName="parentText" presStyleLbl="node1" presStyleIdx="1" presStyleCnt="3">
        <dgm:presLayoutVars>
          <dgm:chMax val="0"/>
          <dgm:bulletEnabled val="1"/>
        </dgm:presLayoutVars>
      </dgm:prSet>
      <dgm:spPr/>
    </dgm:pt>
    <dgm:pt modelId="{2B6522FF-27C8-4FB8-BE69-8B97001EF78F}" type="pres">
      <dgm:prSet presAssocID="{77DC198A-CC15-4A5C-BBE6-860C06049CBF}" presName="spacer" presStyleCnt="0"/>
      <dgm:spPr/>
    </dgm:pt>
    <dgm:pt modelId="{81223F69-D881-487F-8A40-1920E8F01E8E}" type="pres">
      <dgm:prSet presAssocID="{EBAF4E6E-B3A6-4E89-9D84-9171ADD411E6}" presName="parentText" presStyleLbl="node1" presStyleIdx="2" presStyleCnt="3">
        <dgm:presLayoutVars>
          <dgm:chMax val="0"/>
          <dgm:bulletEnabled val="1"/>
        </dgm:presLayoutVars>
      </dgm:prSet>
      <dgm:spPr/>
    </dgm:pt>
  </dgm:ptLst>
  <dgm:cxnLst>
    <dgm:cxn modelId="{F83F2413-A6B1-4D08-A41F-28A3596DBB1C}" type="presOf" srcId="{7D22E5CF-9E55-499F-B8AA-C6E8C9EE5861}" destId="{9B4BC9DF-A034-4100-8443-E1B6D17B4870}" srcOrd="0" destOrd="0" presId="urn:microsoft.com/office/officeart/2005/8/layout/vList2"/>
    <dgm:cxn modelId="{64C69D74-4CE9-4018-A537-414D8D1CB5A5}" type="presOf" srcId="{29E5EEFF-0604-4AE4-8FA1-4F5EDE0F59E3}" destId="{A3F1D01B-5429-4F97-831C-9A33F61178F7}" srcOrd="0" destOrd="0" presId="urn:microsoft.com/office/officeart/2005/8/layout/vList2"/>
    <dgm:cxn modelId="{D590AB7E-7A1C-47CE-83C9-97F92E6153FF}" type="presOf" srcId="{EBAF4E6E-B3A6-4E89-9D84-9171ADD411E6}" destId="{81223F69-D881-487F-8A40-1920E8F01E8E}" srcOrd="0" destOrd="0" presId="urn:microsoft.com/office/officeart/2005/8/layout/vList2"/>
    <dgm:cxn modelId="{6B39F983-2C1A-4A42-AA22-94B6FEA38B1F}" type="presOf" srcId="{A86E6ADB-80C0-4AE8-AC63-70542B93AEDF}" destId="{CE4A4FBC-6449-4FA3-AFB6-6CFA1BF67FBA}" srcOrd="0" destOrd="0" presId="urn:microsoft.com/office/officeart/2005/8/layout/vList2"/>
    <dgm:cxn modelId="{E1E6A288-FD9C-49FD-B1D1-DB2288BD2AE1}" srcId="{A86E6ADB-80C0-4AE8-AC63-70542B93AEDF}" destId="{29E5EEFF-0604-4AE4-8FA1-4F5EDE0F59E3}" srcOrd="1" destOrd="0" parTransId="{27A6854D-C4F8-44CE-AAA4-0D177ABBB7FA}" sibTransId="{77DC198A-CC15-4A5C-BBE6-860C06049CBF}"/>
    <dgm:cxn modelId="{347D4FB9-1C0C-472E-BDE9-2EAAA77194E6}" srcId="{A86E6ADB-80C0-4AE8-AC63-70542B93AEDF}" destId="{EBAF4E6E-B3A6-4E89-9D84-9171ADD411E6}" srcOrd="2" destOrd="0" parTransId="{1EE27796-B059-4321-B5B8-B404BF92E28A}" sibTransId="{58C31D4E-B78A-4AE3-A253-4E5AC352452B}"/>
    <dgm:cxn modelId="{1B455BC8-1F16-4821-AD99-C3E5C18CE830}" srcId="{A86E6ADB-80C0-4AE8-AC63-70542B93AEDF}" destId="{7D22E5CF-9E55-499F-B8AA-C6E8C9EE5861}" srcOrd="0" destOrd="0" parTransId="{6D6A5974-9546-499A-BEE9-490271F39E5C}" sibTransId="{3A0C68FF-9866-4D83-B3EC-2779896D4A51}"/>
    <dgm:cxn modelId="{FC6F7352-9DC0-46EC-A75F-69FCDE13DFD7}" type="presParOf" srcId="{CE4A4FBC-6449-4FA3-AFB6-6CFA1BF67FBA}" destId="{9B4BC9DF-A034-4100-8443-E1B6D17B4870}" srcOrd="0" destOrd="0" presId="urn:microsoft.com/office/officeart/2005/8/layout/vList2"/>
    <dgm:cxn modelId="{41B9F2FD-F2FF-4096-B374-FCA6BA3035D0}" type="presParOf" srcId="{CE4A4FBC-6449-4FA3-AFB6-6CFA1BF67FBA}" destId="{761ACA77-93D6-491B-9065-29C61023F36F}" srcOrd="1" destOrd="0" presId="urn:microsoft.com/office/officeart/2005/8/layout/vList2"/>
    <dgm:cxn modelId="{150B4FDC-3DC4-4829-90E4-5D2267D27BCA}" type="presParOf" srcId="{CE4A4FBC-6449-4FA3-AFB6-6CFA1BF67FBA}" destId="{A3F1D01B-5429-4F97-831C-9A33F61178F7}" srcOrd="2" destOrd="0" presId="urn:microsoft.com/office/officeart/2005/8/layout/vList2"/>
    <dgm:cxn modelId="{25F5DA19-3C27-4AC2-88D8-A9A3C9DB6965}" type="presParOf" srcId="{CE4A4FBC-6449-4FA3-AFB6-6CFA1BF67FBA}" destId="{2B6522FF-27C8-4FB8-BE69-8B97001EF78F}" srcOrd="3" destOrd="0" presId="urn:microsoft.com/office/officeart/2005/8/layout/vList2"/>
    <dgm:cxn modelId="{04917BA6-8A08-4B9E-910F-7BC97E16324F}" type="presParOf" srcId="{CE4A4FBC-6449-4FA3-AFB6-6CFA1BF67FBA}" destId="{81223F69-D881-487F-8A40-1920E8F01E8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7CF15D2-EB46-4667-92DD-83968E3AD12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ABD69D1-86B4-49EE-8EBA-7295BEBF79DC}">
      <dgm:prSet/>
      <dgm:spPr/>
      <dgm:t>
        <a:bodyPr/>
        <a:lstStyle/>
        <a:p>
          <a:r>
            <a:rPr lang="en-GB"/>
            <a:t>Network servers are the workhorses of the network</a:t>
          </a:r>
          <a:endParaRPr lang="en-US"/>
        </a:p>
      </dgm:t>
    </dgm:pt>
    <dgm:pt modelId="{25DE502C-B8B6-407F-8963-24C245BA33DD}" type="parTrans" cxnId="{EE1F903A-A171-411A-BA58-2B3908CAA8A2}">
      <dgm:prSet/>
      <dgm:spPr/>
      <dgm:t>
        <a:bodyPr/>
        <a:lstStyle/>
        <a:p>
          <a:endParaRPr lang="en-US"/>
        </a:p>
      </dgm:t>
    </dgm:pt>
    <dgm:pt modelId="{95295AD1-B930-45E9-A3CF-8F32FD3AC229}" type="sibTrans" cxnId="{EE1F903A-A171-411A-BA58-2B3908CAA8A2}">
      <dgm:prSet/>
      <dgm:spPr/>
      <dgm:t>
        <a:bodyPr/>
        <a:lstStyle/>
        <a:p>
          <a:endParaRPr lang="en-US"/>
        </a:p>
      </dgm:t>
    </dgm:pt>
    <dgm:pt modelId="{272ABE5C-A087-4859-AC3E-F44B19922F31}">
      <dgm:prSet/>
      <dgm:spPr/>
      <dgm:t>
        <a:bodyPr/>
        <a:lstStyle/>
        <a:p>
          <a:r>
            <a:rPr lang="en-GB"/>
            <a:t>They are relied on to hold and distribute data, maintain backups, secure network communications, and more</a:t>
          </a:r>
          <a:endParaRPr lang="en-US"/>
        </a:p>
      </dgm:t>
    </dgm:pt>
    <dgm:pt modelId="{FA7B3407-387D-4C3F-A494-6772D417ED66}" type="parTrans" cxnId="{57E6BAB2-BFD6-406E-A66C-CB5E00D709B9}">
      <dgm:prSet/>
      <dgm:spPr/>
      <dgm:t>
        <a:bodyPr/>
        <a:lstStyle/>
        <a:p>
          <a:endParaRPr lang="en-US"/>
        </a:p>
      </dgm:t>
    </dgm:pt>
    <dgm:pt modelId="{42766E2D-F19D-4555-96F9-3FA00AE2298E}" type="sibTrans" cxnId="{57E6BAB2-BFD6-406E-A66C-CB5E00D709B9}">
      <dgm:prSet/>
      <dgm:spPr/>
      <dgm:t>
        <a:bodyPr/>
        <a:lstStyle/>
        <a:p>
          <a:endParaRPr lang="en-US"/>
        </a:p>
      </dgm:t>
    </dgm:pt>
    <dgm:pt modelId="{EF3ADBD6-50A9-474D-9D43-4E2ED3E89BB1}">
      <dgm:prSet/>
      <dgm:spPr/>
      <dgm:t>
        <a:bodyPr/>
        <a:lstStyle/>
        <a:p>
          <a:r>
            <a:rPr lang="en-GB" dirty="0"/>
            <a:t>The load of servers is often a lot for a single server to maintain. This is where load balancing comes into play</a:t>
          </a:r>
          <a:endParaRPr lang="en-US" dirty="0"/>
        </a:p>
      </dgm:t>
    </dgm:pt>
    <dgm:pt modelId="{E83FBCDD-A7B8-4F29-9D07-0A5E0CFCD6C5}" type="parTrans" cxnId="{4BF8D0EE-BD8C-4AE9-AC56-1A4CBEDA3694}">
      <dgm:prSet/>
      <dgm:spPr/>
      <dgm:t>
        <a:bodyPr/>
        <a:lstStyle/>
        <a:p>
          <a:endParaRPr lang="en-US"/>
        </a:p>
      </dgm:t>
    </dgm:pt>
    <dgm:pt modelId="{107EA04E-F4E6-444B-BC7A-50ABEF444376}" type="sibTrans" cxnId="{4BF8D0EE-BD8C-4AE9-AC56-1A4CBEDA3694}">
      <dgm:prSet/>
      <dgm:spPr/>
      <dgm:t>
        <a:bodyPr/>
        <a:lstStyle/>
        <a:p>
          <a:endParaRPr lang="en-US"/>
        </a:p>
      </dgm:t>
    </dgm:pt>
    <dgm:pt modelId="{A7306169-DD4E-4D56-81AE-588306665437}">
      <dgm:prSet/>
      <dgm:spPr/>
      <dgm:t>
        <a:bodyPr/>
        <a:lstStyle/>
        <a:p>
          <a:r>
            <a:rPr lang="en-GB"/>
            <a:t>Load balancing is a technique in which the workload is distributed among several servers</a:t>
          </a:r>
          <a:endParaRPr lang="en-US"/>
        </a:p>
      </dgm:t>
    </dgm:pt>
    <dgm:pt modelId="{92DFF4FF-CE47-422C-BDE6-D1F35D9678AD}" type="parTrans" cxnId="{7D66CC45-7FD0-4DFB-B5BD-42B2A7A29675}">
      <dgm:prSet/>
      <dgm:spPr/>
      <dgm:t>
        <a:bodyPr/>
        <a:lstStyle/>
        <a:p>
          <a:endParaRPr lang="en-US"/>
        </a:p>
      </dgm:t>
    </dgm:pt>
    <dgm:pt modelId="{11EB8CEC-3063-4BD5-8DB1-51D9C5FA5663}" type="sibTrans" cxnId="{7D66CC45-7FD0-4DFB-B5BD-42B2A7A29675}">
      <dgm:prSet/>
      <dgm:spPr/>
      <dgm:t>
        <a:bodyPr/>
        <a:lstStyle/>
        <a:p>
          <a:endParaRPr lang="en-US"/>
        </a:p>
      </dgm:t>
    </dgm:pt>
    <dgm:pt modelId="{8652C982-9A80-4601-BDD1-2C90A5B8318E}">
      <dgm:prSet/>
      <dgm:spPr/>
      <dgm:t>
        <a:bodyPr/>
        <a:lstStyle/>
        <a:p>
          <a:r>
            <a:rPr lang="en-GB"/>
            <a:t>This feature can take networks to the next level; it increases network performance, reliability, and availability</a:t>
          </a:r>
          <a:endParaRPr lang="en-US"/>
        </a:p>
      </dgm:t>
    </dgm:pt>
    <dgm:pt modelId="{01A7097F-21EE-4701-B5E6-8CEA24FA7989}" type="parTrans" cxnId="{7CDEC032-C3C0-49E9-809A-22EA443038DB}">
      <dgm:prSet/>
      <dgm:spPr/>
      <dgm:t>
        <a:bodyPr/>
        <a:lstStyle/>
        <a:p>
          <a:endParaRPr lang="en-US"/>
        </a:p>
      </dgm:t>
    </dgm:pt>
    <dgm:pt modelId="{20D38727-41E2-4197-A4ED-5893B02AF666}" type="sibTrans" cxnId="{7CDEC032-C3C0-49E9-809A-22EA443038DB}">
      <dgm:prSet/>
      <dgm:spPr/>
      <dgm:t>
        <a:bodyPr/>
        <a:lstStyle/>
        <a:p>
          <a:endParaRPr lang="en-US"/>
        </a:p>
      </dgm:t>
    </dgm:pt>
    <dgm:pt modelId="{CC521C4A-8820-46BB-9698-8EDB4C9ECD52}" type="pres">
      <dgm:prSet presAssocID="{A7CF15D2-EB46-4667-92DD-83968E3AD125}" presName="root" presStyleCnt="0">
        <dgm:presLayoutVars>
          <dgm:dir/>
          <dgm:resizeHandles val="exact"/>
        </dgm:presLayoutVars>
      </dgm:prSet>
      <dgm:spPr/>
    </dgm:pt>
    <dgm:pt modelId="{CFD1B850-471C-412B-A7D7-95856A8929F6}" type="pres">
      <dgm:prSet presAssocID="{FABD69D1-86B4-49EE-8EBA-7295BEBF79DC}" presName="compNode" presStyleCnt="0"/>
      <dgm:spPr/>
    </dgm:pt>
    <dgm:pt modelId="{12756A81-52FD-4740-991D-8BE521591CC0}" type="pres">
      <dgm:prSet presAssocID="{FABD69D1-86B4-49EE-8EBA-7295BEBF79DC}" presName="bgRect" presStyleLbl="bgShp" presStyleIdx="0" presStyleCnt="5"/>
      <dgm:spPr/>
    </dgm:pt>
    <dgm:pt modelId="{3F2C9E04-22BB-4E1A-9369-99B2609685F2}" type="pres">
      <dgm:prSet presAssocID="{FABD69D1-86B4-49EE-8EBA-7295BEBF79DC}"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BC4A9E71-251A-4F49-B76B-7826FF574DE3}" type="pres">
      <dgm:prSet presAssocID="{FABD69D1-86B4-49EE-8EBA-7295BEBF79DC}" presName="spaceRect" presStyleCnt="0"/>
      <dgm:spPr/>
    </dgm:pt>
    <dgm:pt modelId="{5676CDF6-4435-4A8E-BEEC-2B27FF743666}" type="pres">
      <dgm:prSet presAssocID="{FABD69D1-86B4-49EE-8EBA-7295BEBF79DC}" presName="parTx" presStyleLbl="revTx" presStyleIdx="0" presStyleCnt="5">
        <dgm:presLayoutVars>
          <dgm:chMax val="0"/>
          <dgm:chPref val="0"/>
        </dgm:presLayoutVars>
      </dgm:prSet>
      <dgm:spPr/>
    </dgm:pt>
    <dgm:pt modelId="{17DFD8C3-6DF3-410E-941D-17039FF3AE50}" type="pres">
      <dgm:prSet presAssocID="{95295AD1-B930-45E9-A3CF-8F32FD3AC229}" presName="sibTrans" presStyleCnt="0"/>
      <dgm:spPr/>
    </dgm:pt>
    <dgm:pt modelId="{F571C75A-3CB8-4E36-825E-89E820DAE46C}" type="pres">
      <dgm:prSet presAssocID="{272ABE5C-A087-4859-AC3E-F44B19922F31}" presName="compNode" presStyleCnt="0"/>
      <dgm:spPr/>
    </dgm:pt>
    <dgm:pt modelId="{6312D4FD-D568-4023-9AA2-6498F00B526D}" type="pres">
      <dgm:prSet presAssocID="{272ABE5C-A087-4859-AC3E-F44B19922F31}" presName="bgRect" presStyleLbl="bgShp" presStyleIdx="1" presStyleCnt="5"/>
      <dgm:spPr>
        <a:solidFill>
          <a:srgbClr val="94BEE4"/>
        </a:solidFill>
      </dgm:spPr>
    </dgm:pt>
    <dgm:pt modelId="{6FB09F51-BD3E-4C5D-B020-59626EE26E65}" type="pres">
      <dgm:prSet presAssocID="{272ABE5C-A087-4859-AC3E-F44B19922F31}"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06EAF515-45DF-4DB3-8F6B-6737601C0E93}" type="pres">
      <dgm:prSet presAssocID="{272ABE5C-A087-4859-AC3E-F44B19922F31}" presName="spaceRect" presStyleCnt="0"/>
      <dgm:spPr/>
    </dgm:pt>
    <dgm:pt modelId="{57DB77C9-0B9E-4A06-A838-37C569910A31}" type="pres">
      <dgm:prSet presAssocID="{272ABE5C-A087-4859-AC3E-F44B19922F31}" presName="parTx" presStyleLbl="revTx" presStyleIdx="1" presStyleCnt="5">
        <dgm:presLayoutVars>
          <dgm:chMax val="0"/>
          <dgm:chPref val="0"/>
        </dgm:presLayoutVars>
      </dgm:prSet>
      <dgm:spPr/>
    </dgm:pt>
    <dgm:pt modelId="{528DF19F-E7A6-44C6-A6CC-951B70E0D5A6}" type="pres">
      <dgm:prSet presAssocID="{42766E2D-F19D-4555-96F9-3FA00AE2298E}" presName="sibTrans" presStyleCnt="0"/>
      <dgm:spPr/>
    </dgm:pt>
    <dgm:pt modelId="{BE69477F-EB1D-44AD-8C2D-C98DB93531AF}" type="pres">
      <dgm:prSet presAssocID="{EF3ADBD6-50A9-474D-9D43-4E2ED3E89BB1}" presName="compNode" presStyleCnt="0"/>
      <dgm:spPr/>
    </dgm:pt>
    <dgm:pt modelId="{F96BDFDD-09BD-46E5-B972-796626A132B2}" type="pres">
      <dgm:prSet presAssocID="{EF3ADBD6-50A9-474D-9D43-4E2ED3E89BB1}" presName="bgRect" presStyleLbl="bgShp" presStyleIdx="2" presStyleCnt="5"/>
      <dgm:spPr>
        <a:solidFill>
          <a:srgbClr val="0D8F8B"/>
        </a:solidFill>
      </dgm:spPr>
    </dgm:pt>
    <dgm:pt modelId="{AB7A28F1-6655-4D53-835C-1EAD08D8A607}" type="pres">
      <dgm:prSet presAssocID="{EF3ADBD6-50A9-474D-9D43-4E2ED3E89BB1}"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09DA8F69-EEE2-4C59-A660-9CA876C9340F}" type="pres">
      <dgm:prSet presAssocID="{EF3ADBD6-50A9-474D-9D43-4E2ED3E89BB1}" presName="spaceRect" presStyleCnt="0"/>
      <dgm:spPr/>
    </dgm:pt>
    <dgm:pt modelId="{D5F7584C-4650-4EE9-9F5B-3BF1F500C99A}" type="pres">
      <dgm:prSet presAssocID="{EF3ADBD6-50A9-474D-9D43-4E2ED3E89BB1}" presName="parTx" presStyleLbl="revTx" presStyleIdx="2" presStyleCnt="5">
        <dgm:presLayoutVars>
          <dgm:chMax val="0"/>
          <dgm:chPref val="0"/>
        </dgm:presLayoutVars>
      </dgm:prSet>
      <dgm:spPr/>
    </dgm:pt>
    <dgm:pt modelId="{3A1172DF-5521-4D13-B235-8C3759D51923}" type="pres">
      <dgm:prSet presAssocID="{107EA04E-F4E6-444B-BC7A-50ABEF444376}" presName="sibTrans" presStyleCnt="0"/>
      <dgm:spPr/>
    </dgm:pt>
    <dgm:pt modelId="{05308D6B-2D95-4DA0-A68A-F20832900A77}" type="pres">
      <dgm:prSet presAssocID="{A7306169-DD4E-4D56-81AE-588306665437}" presName="compNode" presStyleCnt="0"/>
      <dgm:spPr/>
    </dgm:pt>
    <dgm:pt modelId="{0B5E23F4-A69D-4780-AD22-FD14763D9E48}" type="pres">
      <dgm:prSet presAssocID="{A7306169-DD4E-4D56-81AE-588306665437}" presName="bgRect" presStyleLbl="bgShp" presStyleIdx="3" presStyleCnt="5"/>
      <dgm:spPr>
        <a:solidFill>
          <a:schemeClr val="accent4">
            <a:lumMod val="40000"/>
            <a:lumOff val="60000"/>
          </a:schemeClr>
        </a:solidFill>
      </dgm:spPr>
    </dgm:pt>
    <dgm:pt modelId="{EE873012-FF50-41A9-BF4D-DA17278A8463}" type="pres">
      <dgm:prSet presAssocID="{A7306169-DD4E-4D56-81AE-588306665437}"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E0D3C0AB-D6FA-4873-9F28-1312E51AC495}" type="pres">
      <dgm:prSet presAssocID="{A7306169-DD4E-4D56-81AE-588306665437}" presName="spaceRect" presStyleCnt="0"/>
      <dgm:spPr/>
    </dgm:pt>
    <dgm:pt modelId="{1A4E9769-40AD-4917-B95E-E3E452C05EEA}" type="pres">
      <dgm:prSet presAssocID="{A7306169-DD4E-4D56-81AE-588306665437}" presName="parTx" presStyleLbl="revTx" presStyleIdx="3" presStyleCnt="5">
        <dgm:presLayoutVars>
          <dgm:chMax val="0"/>
          <dgm:chPref val="0"/>
        </dgm:presLayoutVars>
      </dgm:prSet>
      <dgm:spPr/>
    </dgm:pt>
    <dgm:pt modelId="{708B0498-6CEC-45E9-AA08-7E5FC95F55D7}" type="pres">
      <dgm:prSet presAssocID="{11EB8CEC-3063-4BD5-8DB1-51D9C5FA5663}" presName="sibTrans" presStyleCnt="0"/>
      <dgm:spPr/>
    </dgm:pt>
    <dgm:pt modelId="{ADF2F698-9F2E-453B-9DB6-CC40666FD1C4}" type="pres">
      <dgm:prSet presAssocID="{8652C982-9A80-4601-BDD1-2C90A5B8318E}" presName="compNode" presStyleCnt="0"/>
      <dgm:spPr/>
    </dgm:pt>
    <dgm:pt modelId="{1B2A734A-3187-44EF-ABED-6E5D190F8CFA}" type="pres">
      <dgm:prSet presAssocID="{8652C982-9A80-4601-BDD1-2C90A5B8318E}" presName="bgRect" presStyleLbl="bgShp" presStyleIdx="4" presStyleCnt="5"/>
      <dgm:spPr/>
    </dgm:pt>
    <dgm:pt modelId="{DE2EA3ED-BFE3-470D-A501-1288C092EBF0}" type="pres">
      <dgm:prSet presAssocID="{8652C982-9A80-4601-BDD1-2C90A5B8318E}"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43496EB8-2E75-462F-9667-F649A59A925B}" type="pres">
      <dgm:prSet presAssocID="{8652C982-9A80-4601-BDD1-2C90A5B8318E}" presName="spaceRect" presStyleCnt="0"/>
      <dgm:spPr/>
    </dgm:pt>
    <dgm:pt modelId="{F75FE984-7195-4951-B757-885B82D8991A}" type="pres">
      <dgm:prSet presAssocID="{8652C982-9A80-4601-BDD1-2C90A5B8318E}" presName="parTx" presStyleLbl="revTx" presStyleIdx="4" presStyleCnt="5">
        <dgm:presLayoutVars>
          <dgm:chMax val="0"/>
          <dgm:chPref val="0"/>
        </dgm:presLayoutVars>
      </dgm:prSet>
      <dgm:spPr/>
    </dgm:pt>
  </dgm:ptLst>
  <dgm:cxnLst>
    <dgm:cxn modelId="{7CDEC032-C3C0-49E9-809A-22EA443038DB}" srcId="{A7CF15D2-EB46-4667-92DD-83968E3AD125}" destId="{8652C982-9A80-4601-BDD1-2C90A5B8318E}" srcOrd="4" destOrd="0" parTransId="{01A7097F-21EE-4701-B5E6-8CEA24FA7989}" sibTransId="{20D38727-41E2-4197-A4ED-5893B02AF666}"/>
    <dgm:cxn modelId="{EE1F903A-A171-411A-BA58-2B3908CAA8A2}" srcId="{A7CF15D2-EB46-4667-92DD-83968E3AD125}" destId="{FABD69D1-86B4-49EE-8EBA-7295BEBF79DC}" srcOrd="0" destOrd="0" parTransId="{25DE502C-B8B6-407F-8963-24C245BA33DD}" sibTransId="{95295AD1-B930-45E9-A3CF-8F32FD3AC229}"/>
    <dgm:cxn modelId="{7D66CC45-7FD0-4DFB-B5BD-42B2A7A29675}" srcId="{A7CF15D2-EB46-4667-92DD-83968E3AD125}" destId="{A7306169-DD4E-4D56-81AE-588306665437}" srcOrd="3" destOrd="0" parTransId="{92DFF4FF-CE47-422C-BDE6-D1F35D9678AD}" sibTransId="{11EB8CEC-3063-4BD5-8DB1-51D9C5FA5663}"/>
    <dgm:cxn modelId="{CA129E71-94F9-4C23-8E4C-477B55FF7243}" type="presOf" srcId="{FABD69D1-86B4-49EE-8EBA-7295BEBF79DC}" destId="{5676CDF6-4435-4A8E-BEEC-2B27FF743666}" srcOrd="0" destOrd="0" presId="urn:microsoft.com/office/officeart/2018/2/layout/IconVerticalSolidList"/>
    <dgm:cxn modelId="{64606874-C797-4C0A-B7A8-F4FE0FA2BEEC}" type="presOf" srcId="{8652C982-9A80-4601-BDD1-2C90A5B8318E}" destId="{F75FE984-7195-4951-B757-885B82D8991A}" srcOrd="0" destOrd="0" presId="urn:microsoft.com/office/officeart/2018/2/layout/IconVerticalSolidList"/>
    <dgm:cxn modelId="{5DAED256-D9C2-4684-9A68-9E7D92403CEC}" type="presOf" srcId="{A7CF15D2-EB46-4667-92DD-83968E3AD125}" destId="{CC521C4A-8820-46BB-9698-8EDB4C9ECD52}" srcOrd="0" destOrd="0" presId="urn:microsoft.com/office/officeart/2018/2/layout/IconVerticalSolidList"/>
    <dgm:cxn modelId="{6275A882-C203-4915-AB18-0719D3C63605}" type="presOf" srcId="{272ABE5C-A087-4859-AC3E-F44B19922F31}" destId="{57DB77C9-0B9E-4A06-A838-37C569910A31}" srcOrd="0" destOrd="0" presId="urn:microsoft.com/office/officeart/2018/2/layout/IconVerticalSolidList"/>
    <dgm:cxn modelId="{1F78A693-EDF3-42FB-BB26-1C72B3BD5315}" type="presOf" srcId="{EF3ADBD6-50A9-474D-9D43-4E2ED3E89BB1}" destId="{D5F7584C-4650-4EE9-9F5B-3BF1F500C99A}" srcOrd="0" destOrd="0" presId="urn:microsoft.com/office/officeart/2018/2/layout/IconVerticalSolidList"/>
    <dgm:cxn modelId="{57E6BAB2-BFD6-406E-A66C-CB5E00D709B9}" srcId="{A7CF15D2-EB46-4667-92DD-83968E3AD125}" destId="{272ABE5C-A087-4859-AC3E-F44B19922F31}" srcOrd="1" destOrd="0" parTransId="{FA7B3407-387D-4C3F-A494-6772D417ED66}" sibTransId="{42766E2D-F19D-4555-96F9-3FA00AE2298E}"/>
    <dgm:cxn modelId="{F2E9CAC9-D66F-451E-AEB5-4D9601AF9B4D}" type="presOf" srcId="{A7306169-DD4E-4D56-81AE-588306665437}" destId="{1A4E9769-40AD-4917-B95E-E3E452C05EEA}" srcOrd="0" destOrd="0" presId="urn:microsoft.com/office/officeart/2018/2/layout/IconVerticalSolidList"/>
    <dgm:cxn modelId="{4BF8D0EE-BD8C-4AE9-AC56-1A4CBEDA3694}" srcId="{A7CF15D2-EB46-4667-92DD-83968E3AD125}" destId="{EF3ADBD6-50A9-474D-9D43-4E2ED3E89BB1}" srcOrd="2" destOrd="0" parTransId="{E83FBCDD-A7B8-4F29-9D07-0A5E0CFCD6C5}" sibTransId="{107EA04E-F4E6-444B-BC7A-50ABEF444376}"/>
    <dgm:cxn modelId="{919F6308-6BAA-46BC-91C2-F86118925DCF}" type="presParOf" srcId="{CC521C4A-8820-46BB-9698-8EDB4C9ECD52}" destId="{CFD1B850-471C-412B-A7D7-95856A8929F6}" srcOrd="0" destOrd="0" presId="urn:microsoft.com/office/officeart/2018/2/layout/IconVerticalSolidList"/>
    <dgm:cxn modelId="{A178B3DC-6D51-4C6D-A94E-4A1FF61DECD5}" type="presParOf" srcId="{CFD1B850-471C-412B-A7D7-95856A8929F6}" destId="{12756A81-52FD-4740-991D-8BE521591CC0}" srcOrd="0" destOrd="0" presId="urn:microsoft.com/office/officeart/2018/2/layout/IconVerticalSolidList"/>
    <dgm:cxn modelId="{AC56DD56-DBD4-47AF-89A0-DB0CC3198585}" type="presParOf" srcId="{CFD1B850-471C-412B-A7D7-95856A8929F6}" destId="{3F2C9E04-22BB-4E1A-9369-99B2609685F2}" srcOrd="1" destOrd="0" presId="urn:microsoft.com/office/officeart/2018/2/layout/IconVerticalSolidList"/>
    <dgm:cxn modelId="{2B0ABC53-36FB-4481-AC2A-59661F7C9DB4}" type="presParOf" srcId="{CFD1B850-471C-412B-A7D7-95856A8929F6}" destId="{BC4A9E71-251A-4F49-B76B-7826FF574DE3}" srcOrd="2" destOrd="0" presId="urn:microsoft.com/office/officeart/2018/2/layout/IconVerticalSolidList"/>
    <dgm:cxn modelId="{20BC87AF-9705-47A5-A81C-97527F8D0297}" type="presParOf" srcId="{CFD1B850-471C-412B-A7D7-95856A8929F6}" destId="{5676CDF6-4435-4A8E-BEEC-2B27FF743666}" srcOrd="3" destOrd="0" presId="urn:microsoft.com/office/officeart/2018/2/layout/IconVerticalSolidList"/>
    <dgm:cxn modelId="{3721EC71-EB2D-4C53-9C0D-B6D84C734E20}" type="presParOf" srcId="{CC521C4A-8820-46BB-9698-8EDB4C9ECD52}" destId="{17DFD8C3-6DF3-410E-941D-17039FF3AE50}" srcOrd="1" destOrd="0" presId="urn:microsoft.com/office/officeart/2018/2/layout/IconVerticalSolidList"/>
    <dgm:cxn modelId="{445610C0-0E22-4000-B179-9745E90E3C09}" type="presParOf" srcId="{CC521C4A-8820-46BB-9698-8EDB4C9ECD52}" destId="{F571C75A-3CB8-4E36-825E-89E820DAE46C}" srcOrd="2" destOrd="0" presId="urn:microsoft.com/office/officeart/2018/2/layout/IconVerticalSolidList"/>
    <dgm:cxn modelId="{3245A76A-0954-485B-9111-4018DD363FFA}" type="presParOf" srcId="{F571C75A-3CB8-4E36-825E-89E820DAE46C}" destId="{6312D4FD-D568-4023-9AA2-6498F00B526D}" srcOrd="0" destOrd="0" presId="urn:microsoft.com/office/officeart/2018/2/layout/IconVerticalSolidList"/>
    <dgm:cxn modelId="{413259ED-D105-45DA-BC84-69AE0D9E6139}" type="presParOf" srcId="{F571C75A-3CB8-4E36-825E-89E820DAE46C}" destId="{6FB09F51-BD3E-4C5D-B020-59626EE26E65}" srcOrd="1" destOrd="0" presId="urn:microsoft.com/office/officeart/2018/2/layout/IconVerticalSolidList"/>
    <dgm:cxn modelId="{D3C49D03-0805-4DC5-AE9C-6DAF9033B020}" type="presParOf" srcId="{F571C75A-3CB8-4E36-825E-89E820DAE46C}" destId="{06EAF515-45DF-4DB3-8F6B-6737601C0E93}" srcOrd="2" destOrd="0" presId="urn:microsoft.com/office/officeart/2018/2/layout/IconVerticalSolidList"/>
    <dgm:cxn modelId="{B38492DF-A836-47F8-99F4-E50BE5ECC107}" type="presParOf" srcId="{F571C75A-3CB8-4E36-825E-89E820DAE46C}" destId="{57DB77C9-0B9E-4A06-A838-37C569910A31}" srcOrd="3" destOrd="0" presId="urn:microsoft.com/office/officeart/2018/2/layout/IconVerticalSolidList"/>
    <dgm:cxn modelId="{A90432E2-E0FD-4FF3-81E4-72CB9E5CC6B8}" type="presParOf" srcId="{CC521C4A-8820-46BB-9698-8EDB4C9ECD52}" destId="{528DF19F-E7A6-44C6-A6CC-951B70E0D5A6}" srcOrd="3" destOrd="0" presId="urn:microsoft.com/office/officeart/2018/2/layout/IconVerticalSolidList"/>
    <dgm:cxn modelId="{52000564-C6A0-4603-B582-03EF110D279F}" type="presParOf" srcId="{CC521C4A-8820-46BB-9698-8EDB4C9ECD52}" destId="{BE69477F-EB1D-44AD-8C2D-C98DB93531AF}" srcOrd="4" destOrd="0" presId="urn:microsoft.com/office/officeart/2018/2/layout/IconVerticalSolidList"/>
    <dgm:cxn modelId="{89A95A50-13F5-4F61-94FA-1B0E480D5C56}" type="presParOf" srcId="{BE69477F-EB1D-44AD-8C2D-C98DB93531AF}" destId="{F96BDFDD-09BD-46E5-B972-796626A132B2}" srcOrd="0" destOrd="0" presId="urn:microsoft.com/office/officeart/2018/2/layout/IconVerticalSolidList"/>
    <dgm:cxn modelId="{997498F7-A00E-4B4E-A9AF-E5364921775E}" type="presParOf" srcId="{BE69477F-EB1D-44AD-8C2D-C98DB93531AF}" destId="{AB7A28F1-6655-4D53-835C-1EAD08D8A607}" srcOrd="1" destOrd="0" presId="urn:microsoft.com/office/officeart/2018/2/layout/IconVerticalSolidList"/>
    <dgm:cxn modelId="{78D171C3-5BA3-4F49-A79A-A2056C5D9144}" type="presParOf" srcId="{BE69477F-EB1D-44AD-8C2D-C98DB93531AF}" destId="{09DA8F69-EEE2-4C59-A660-9CA876C9340F}" srcOrd="2" destOrd="0" presId="urn:microsoft.com/office/officeart/2018/2/layout/IconVerticalSolidList"/>
    <dgm:cxn modelId="{5F654020-DED0-4109-867D-4421B82177ED}" type="presParOf" srcId="{BE69477F-EB1D-44AD-8C2D-C98DB93531AF}" destId="{D5F7584C-4650-4EE9-9F5B-3BF1F500C99A}" srcOrd="3" destOrd="0" presId="urn:microsoft.com/office/officeart/2018/2/layout/IconVerticalSolidList"/>
    <dgm:cxn modelId="{B3EF608C-32E6-43CB-BE10-D6B6DB9D3352}" type="presParOf" srcId="{CC521C4A-8820-46BB-9698-8EDB4C9ECD52}" destId="{3A1172DF-5521-4D13-B235-8C3759D51923}" srcOrd="5" destOrd="0" presId="urn:microsoft.com/office/officeart/2018/2/layout/IconVerticalSolidList"/>
    <dgm:cxn modelId="{43250F2B-026B-46A0-8B05-3228B7B64A0D}" type="presParOf" srcId="{CC521C4A-8820-46BB-9698-8EDB4C9ECD52}" destId="{05308D6B-2D95-4DA0-A68A-F20832900A77}" srcOrd="6" destOrd="0" presId="urn:microsoft.com/office/officeart/2018/2/layout/IconVerticalSolidList"/>
    <dgm:cxn modelId="{EF831411-04C5-4914-A06E-4FBD0DE4A899}" type="presParOf" srcId="{05308D6B-2D95-4DA0-A68A-F20832900A77}" destId="{0B5E23F4-A69D-4780-AD22-FD14763D9E48}" srcOrd="0" destOrd="0" presId="urn:microsoft.com/office/officeart/2018/2/layout/IconVerticalSolidList"/>
    <dgm:cxn modelId="{4A09A356-F754-4A3C-9D62-1588C5CD54A1}" type="presParOf" srcId="{05308D6B-2D95-4DA0-A68A-F20832900A77}" destId="{EE873012-FF50-41A9-BF4D-DA17278A8463}" srcOrd="1" destOrd="0" presId="urn:microsoft.com/office/officeart/2018/2/layout/IconVerticalSolidList"/>
    <dgm:cxn modelId="{A84E7155-B557-4FBA-B245-3DBADDD42799}" type="presParOf" srcId="{05308D6B-2D95-4DA0-A68A-F20832900A77}" destId="{E0D3C0AB-D6FA-4873-9F28-1312E51AC495}" srcOrd="2" destOrd="0" presId="urn:microsoft.com/office/officeart/2018/2/layout/IconVerticalSolidList"/>
    <dgm:cxn modelId="{6F521565-3E5C-45A7-BD13-099A7AC5EF78}" type="presParOf" srcId="{05308D6B-2D95-4DA0-A68A-F20832900A77}" destId="{1A4E9769-40AD-4917-B95E-E3E452C05EEA}" srcOrd="3" destOrd="0" presId="urn:microsoft.com/office/officeart/2018/2/layout/IconVerticalSolidList"/>
    <dgm:cxn modelId="{D28D8591-69B9-4C6A-AE16-B530376EC05D}" type="presParOf" srcId="{CC521C4A-8820-46BB-9698-8EDB4C9ECD52}" destId="{708B0498-6CEC-45E9-AA08-7E5FC95F55D7}" srcOrd="7" destOrd="0" presId="urn:microsoft.com/office/officeart/2018/2/layout/IconVerticalSolidList"/>
    <dgm:cxn modelId="{A9CE2F7E-2A83-4686-890B-5216C9C415AD}" type="presParOf" srcId="{CC521C4A-8820-46BB-9698-8EDB4C9ECD52}" destId="{ADF2F698-9F2E-453B-9DB6-CC40666FD1C4}" srcOrd="8" destOrd="0" presId="urn:microsoft.com/office/officeart/2018/2/layout/IconVerticalSolidList"/>
    <dgm:cxn modelId="{40C200B2-995D-4672-BC58-A26BC2E71661}" type="presParOf" srcId="{ADF2F698-9F2E-453B-9DB6-CC40666FD1C4}" destId="{1B2A734A-3187-44EF-ABED-6E5D190F8CFA}" srcOrd="0" destOrd="0" presId="urn:microsoft.com/office/officeart/2018/2/layout/IconVerticalSolidList"/>
    <dgm:cxn modelId="{223D9B3C-087E-411D-95D7-4C33708E39E1}" type="presParOf" srcId="{ADF2F698-9F2E-453B-9DB6-CC40666FD1C4}" destId="{DE2EA3ED-BFE3-470D-A501-1288C092EBF0}" srcOrd="1" destOrd="0" presId="urn:microsoft.com/office/officeart/2018/2/layout/IconVerticalSolidList"/>
    <dgm:cxn modelId="{6EF395BA-BAFE-44B0-A7DF-918FD316B1A9}" type="presParOf" srcId="{ADF2F698-9F2E-453B-9DB6-CC40666FD1C4}" destId="{43496EB8-2E75-462F-9667-F649A59A925B}" srcOrd="2" destOrd="0" presId="urn:microsoft.com/office/officeart/2018/2/layout/IconVerticalSolidList"/>
    <dgm:cxn modelId="{BE5971D4-FB71-494F-AD7B-055D2619F80D}" type="presParOf" srcId="{ADF2F698-9F2E-453B-9DB6-CC40666FD1C4}" destId="{F75FE984-7195-4951-B757-885B82D899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12CBE7-172C-4480-865C-17E2D0A5F0C5}"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B9680C2B-B436-4FD3-9BD9-E485AE03341D}">
      <dgm:prSet custT="1"/>
      <dgm:spPr/>
      <dgm:t>
        <a:bodyPr/>
        <a:lstStyle/>
        <a:p>
          <a:r>
            <a:rPr lang="en-GB" sz="1800" dirty="0"/>
            <a:t>There has been a massive move from landlines to </a:t>
          </a:r>
          <a:r>
            <a:rPr lang="en-GB" sz="1800" i="1" dirty="0"/>
            <a:t>Voice over IP</a:t>
          </a:r>
          <a:r>
            <a:rPr lang="en-GB" sz="1800" dirty="0"/>
            <a:t> </a:t>
          </a:r>
          <a:r>
            <a:rPr lang="en-GB" sz="1800" i="1" dirty="0"/>
            <a:t>(VoIP) </a:t>
          </a:r>
          <a:r>
            <a:rPr lang="en-GB" sz="1800" dirty="0"/>
            <a:t>for companies to save money</a:t>
          </a:r>
          <a:endParaRPr lang="en-US" sz="1800" dirty="0"/>
        </a:p>
      </dgm:t>
    </dgm:pt>
    <dgm:pt modelId="{30412A03-F135-4055-9EDA-0F726E534C93}" type="parTrans" cxnId="{F7BD6AB2-013B-443F-8E48-E2EF6C313DD9}">
      <dgm:prSet/>
      <dgm:spPr/>
      <dgm:t>
        <a:bodyPr/>
        <a:lstStyle/>
        <a:p>
          <a:endParaRPr lang="en-US"/>
        </a:p>
      </dgm:t>
    </dgm:pt>
    <dgm:pt modelId="{83D305ED-20ED-4A16-8AE4-493792D0EF9C}" type="sibTrans" cxnId="{F7BD6AB2-013B-443F-8E48-E2EF6C313DD9}">
      <dgm:prSet/>
      <dgm:spPr/>
      <dgm:t>
        <a:bodyPr/>
        <a:lstStyle/>
        <a:p>
          <a:endParaRPr lang="en-US"/>
        </a:p>
      </dgm:t>
    </dgm:pt>
    <dgm:pt modelId="{AEE0E41A-4BA3-458C-844F-439597667CFF}">
      <dgm:prSet custT="1"/>
      <dgm:spPr/>
      <dgm:t>
        <a:bodyPr/>
        <a:lstStyle/>
        <a:p>
          <a:r>
            <a:rPr lang="en-GB" sz="1800" dirty="0"/>
            <a:t>One of the biggest issues with the</a:t>
          </a:r>
          <a:r>
            <a:rPr lang="en-GB" sz="1800" i="1" dirty="0"/>
            <a:t> </a:t>
          </a:r>
          <a:r>
            <a:rPr lang="en-GB" sz="1800" dirty="0"/>
            <a:t>administration of this is security</a:t>
          </a:r>
          <a:endParaRPr lang="en-US" sz="1800" dirty="0"/>
        </a:p>
      </dgm:t>
    </dgm:pt>
    <dgm:pt modelId="{2841362E-959B-4144-A56E-A33EDF6E14A8}" type="parTrans" cxnId="{8C7F145A-7ECA-47EE-B540-776962CA10DC}">
      <dgm:prSet/>
      <dgm:spPr/>
      <dgm:t>
        <a:bodyPr/>
        <a:lstStyle/>
        <a:p>
          <a:endParaRPr lang="en-US"/>
        </a:p>
      </dgm:t>
    </dgm:pt>
    <dgm:pt modelId="{F5947A3D-1D5A-46A5-8FF7-FCC63A320A73}" type="sibTrans" cxnId="{8C7F145A-7ECA-47EE-B540-776962CA10DC}">
      <dgm:prSet/>
      <dgm:spPr/>
      <dgm:t>
        <a:bodyPr/>
        <a:lstStyle/>
        <a:p>
          <a:endParaRPr lang="en-US"/>
        </a:p>
      </dgm:t>
    </dgm:pt>
    <dgm:pt modelId="{4F0D6798-947D-49F8-AD2B-91AA46583B1C}">
      <dgm:prSet custT="1"/>
      <dgm:spPr/>
      <dgm:t>
        <a:bodyPr/>
        <a:lstStyle/>
        <a:p>
          <a:r>
            <a:rPr lang="en-GB" sz="1800" dirty="0"/>
            <a:t>By having both data and VoIP on the same line, they are both vulnerable in the case of an attack</a:t>
          </a:r>
          <a:endParaRPr lang="en-US" sz="1800" dirty="0"/>
        </a:p>
      </dgm:t>
    </dgm:pt>
    <dgm:pt modelId="{85042A67-359D-46A6-A1C9-831AB07B44EA}" type="parTrans" cxnId="{9C61FB67-E1C0-4663-A142-B48050BB02C7}">
      <dgm:prSet/>
      <dgm:spPr/>
      <dgm:t>
        <a:bodyPr/>
        <a:lstStyle/>
        <a:p>
          <a:endParaRPr lang="en-US"/>
        </a:p>
      </dgm:t>
    </dgm:pt>
    <dgm:pt modelId="{CD378805-788C-45B3-ACA3-613FC221BE43}" type="sibTrans" cxnId="{9C61FB67-E1C0-4663-A142-B48050BB02C7}">
      <dgm:prSet/>
      <dgm:spPr/>
      <dgm:t>
        <a:bodyPr/>
        <a:lstStyle/>
        <a:p>
          <a:endParaRPr lang="en-US"/>
        </a:p>
      </dgm:t>
    </dgm:pt>
    <dgm:pt modelId="{FFC24E24-46F3-4A1B-A692-5A7FF7759E7E}">
      <dgm:prSet custT="1"/>
      <dgm:spPr/>
      <dgm:t>
        <a:bodyPr/>
        <a:lstStyle/>
        <a:p>
          <a:r>
            <a:rPr lang="en-GB" sz="1800" dirty="0"/>
            <a:t>Standard telephone systems should be replaced with a securable </a:t>
          </a:r>
          <a:r>
            <a:rPr lang="en-GB" sz="1800" i="1" dirty="0"/>
            <a:t>PBX</a:t>
          </a:r>
          <a:endParaRPr lang="en-US" sz="1800" dirty="0"/>
        </a:p>
      </dgm:t>
    </dgm:pt>
    <dgm:pt modelId="{AA5F4F46-8576-43BF-9B63-F5D8D841F89B}" type="parTrans" cxnId="{F3E7D83E-A1B3-410C-A0C0-B515227FE8A3}">
      <dgm:prSet/>
      <dgm:spPr/>
      <dgm:t>
        <a:bodyPr/>
        <a:lstStyle/>
        <a:p>
          <a:endParaRPr lang="en-US"/>
        </a:p>
      </dgm:t>
    </dgm:pt>
    <dgm:pt modelId="{5D3BA65D-D053-4D98-BFD4-5591B4BD81AD}" type="sibTrans" cxnId="{F3E7D83E-A1B3-410C-A0C0-B515227FE8A3}">
      <dgm:prSet/>
      <dgm:spPr/>
      <dgm:t>
        <a:bodyPr/>
        <a:lstStyle/>
        <a:p>
          <a:endParaRPr lang="en-US"/>
        </a:p>
      </dgm:t>
    </dgm:pt>
    <dgm:pt modelId="{CA0429B1-6FF5-4ED9-BEE7-DEDC768826A8}" type="pres">
      <dgm:prSet presAssocID="{8312CBE7-172C-4480-865C-17E2D0A5F0C5}" presName="root" presStyleCnt="0">
        <dgm:presLayoutVars>
          <dgm:dir/>
          <dgm:resizeHandles val="exact"/>
        </dgm:presLayoutVars>
      </dgm:prSet>
      <dgm:spPr/>
    </dgm:pt>
    <dgm:pt modelId="{C1BAE176-A062-4792-B7F3-A0787568C103}" type="pres">
      <dgm:prSet presAssocID="{B9680C2B-B436-4FD3-9BD9-E485AE03341D}" presName="compNode" presStyleCnt="0"/>
      <dgm:spPr/>
    </dgm:pt>
    <dgm:pt modelId="{25B25C20-32F2-48C2-A037-2E06D10F4AAE}" type="pres">
      <dgm:prSet presAssocID="{B9680C2B-B436-4FD3-9BD9-E485AE03341D}" presName="iconRect" presStyleLbl="node1" presStyleIdx="0" presStyleCnt="4" custLinFactNeighborX="-18887" custLinFactNeighborY="23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F58C44BD-C8EA-4ADB-BA82-36EEEF4342C2}" type="pres">
      <dgm:prSet presAssocID="{B9680C2B-B436-4FD3-9BD9-E485AE03341D}" presName="spaceRect" presStyleCnt="0"/>
      <dgm:spPr/>
    </dgm:pt>
    <dgm:pt modelId="{D28A05C8-485F-4661-9106-227552BE80DC}" type="pres">
      <dgm:prSet presAssocID="{B9680C2B-B436-4FD3-9BD9-E485AE03341D}" presName="textRect" presStyleLbl="revTx" presStyleIdx="0" presStyleCnt="4" custScaleX="100000">
        <dgm:presLayoutVars>
          <dgm:chMax val="1"/>
          <dgm:chPref val="1"/>
        </dgm:presLayoutVars>
      </dgm:prSet>
      <dgm:spPr/>
    </dgm:pt>
    <dgm:pt modelId="{84AA3C48-8571-4FE8-8CA2-A125FD6F10A8}" type="pres">
      <dgm:prSet presAssocID="{83D305ED-20ED-4A16-8AE4-493792D0EF9C}" presName="sibTrans" presStyleCnt="0"/>
      <dgm:spPr/>
    </dgm:pt>
    <dgm:pt modelId="{E821C48F-E170-4348-A8FA-A20BE31B3476}" type="pres">
      <dgm:prSet presAssocID="{AEE0E41A-4BA3-458C-844F-439597667CFF}" presName="compNode" presStyleCnt="0"/>
      <dgm:spPr/>
    </dgm:pt>
    <dgm:pt modelId="{F533D600-2CAE-4821-AF08-7A23EA0D8C75}" type="pres">
      <dgm:prSet presAssocID="{AEE0E41A-4BA3-458C-844F-439597667CFF}" presName="iconRect" presStyleLbl="node1" presStyleIdx="1" presStyleCnt="4" custLinFactNeighborX="12527" custLinFactNeighborY="380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E47C9EEA-9794-4603-9C66-141571FAC3DE}" type="pres">
      <dgm:prSet presAssocID="{AEE0E41A-4BA3-458C-844F-439597667CFF}" presName="spaceRect" presStyleCnt="0"/>
      <dgm:spPr/>
    </dgm:pt>
    <dgm:pt modelId="{72EF0E8B-86BC-4BCE-982D-D8D04A87F5E5}" type="pres">
      <dgm:prSet presAssocID="{AEE0E41A-4BA3-458C-844F-439597667CFF}" presName="textRect" presStyleLbl="revTx" presStyleIdx="1" presStyleCnt="4">
        <dgm:presLayoutVars>
          <dgm:chMax val="1"/>
          <dgm:chPref val="1"/>
        </dgm:presLayoutVars>
      </dgm:prSet>
      <dgm:spPr/>
    </dgm:pt>
    <dgm:pt modelId="{98A9CE16-BE55-42BD-B2DA-990C1D64E597}" type="pres">
      <dgm:prSet presAssocID="{F5947A3D-1D5A-46A5-8FF7-FCC63A320A73}" presName="sibTrans" presStyleCnt="0"/>
      <dgm:spPr/>
    </dgm:pt>
    <dgm:pt modelId="{48EEB977-B6F3-4B19-BBA5-5B0BC6245CBB}" type="pres">
      <dgm:prSet presAssocID="{4F0D6798-947D-49F8-AD2B-91AA46583B1C}" presName="compNode" presStyleCnt="0"/>
      <dgm:spPr/>
    </dgm:pt>
    <dgm:pt modelId="{8B977F4D-759A-4898-AE27-33327F2826C9}" type="pres">
      <dgm:prSet presAssocID="{4F0D6798-947D-49F8-AD2B-91AA46583B1C}" presName="iconRect" presStyleLbl="node1" presStyleIdx="2" presStyleCnt="4" custLinFactNeighborX="-429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lephone"/>
        </a:ext>
      </dgm:extLst>
    </dgm:pt>
    <dgm:pt modelId="{3885FBF4-7740-4324-AABA-744D02EA97B1}" type="pres">
      <dgm:prSet presAssocID="{4F0D6798-947D-49F8-AD2B-91AA46583B1C}" presName="spaceRect" presStyleCnt="0"/>
      <dgm:spPr/>
    </dgm:pt>
    <dgm:pt modelId="{122EF543-D3E3-4DA7-B7AC-3C8F0AA420DB}" type="pres">
      <dgm:prSet presAssocID="{4F0D6798-947D-49F8-AD2B-91AA46583B1C}" presName="textRect" presStyleLbl="revTx" presStyleIdx="2" presStyleCnt="4">
        <dgm:presLayoutVars>
          <dgm:chMax val="1"/>
          <dgm:chPref val="1"/>
        </dgm:presLayoutVars>
      </dgm:prSet>
      <dgm:spPr/>
    </dgm:pt>
    <dgm:pt modelId="{9B067473-334F-4936-A468-414E3002F609}" type="pres">
      <dgm:prSet presAssocID="{CD378805-788C-45B3-ACA3-613FC221BE43}" presName="sibTrans" presStyleCnt="0"/>
      <dgm:spPr/>
    </dgm:pt>
    <dgm:pt modelId="{2CE76A6E-594E-4396-9B3B-860E893519EC}" type="pres">
      <dgm:prSet presAssocID="{FFC24E24-46F3-4A1B-A692-5A7FF7759E7E}" presName="compNode" presStyleCnt="0"/>
      <dgm:spPr/>
    </dgm:pt>
    <dgm:pt modelId="{8D02CE04-A085-4E14-925D-3452D008C080}" type="pres">
      <dgm:prSet presAssocID="{FFC24E24-46F3-4A1B-A692-5A7FF7759E7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0FD4C983-5246-4FF3-82A7-9FDDC78A8511}" type="pres">
      <dgm:prSet presAssocID="{FFC24E24-46F3-4A1B-A692-5A7FF7759E7E}" presName="spaceRect" presStyleCnt="0"/>
      <dgm:spPr/>
    </dgm:pt>
    <dgm:pt modelId="{FD8931AA-6EEF-4BD9-A39B-BEE7FA7708DF}" type="pres">
      <dgm:prSet presAssocID="{FFC24E24-46F3-4A1B-A692-5A7FF7759E7E}" presName="textRect" presStyleLbl="revTx" presStyleIdx="3" presStyleCnt="4">
        <dgm:presLayoutVars>
          <dgm:chMax val="1"/>
          <dgm:chPref val="1"/>
        </dgm:presLayoutVars>
      </dgm:prSet>
      <dgm:spPr/>
    </dgm:pt>
  </dgm:ptLst>
  <dgm:cxnLst>
    <dgm:cxn modelId="{F3E7D83E-A1B3-410C-A0C0-B515227FE8A3}" srcId="{8312CBE7-172C-4480-865C-17E2D0A5F0C5}" destId="{FFC24E24-46F3-4A1B-A692-5A7FF7759E7E}" srcOrd="3" destOrd="0" parTransId="{AA5F4F46-8576-43BF-9B63-F5D8D841F89B}" sibTransId="{5D3BA65D-D053-4D98-BFD4-5591B4BD81AD}"/>
    <dgm:cxn modelId="{3208E841-3A9A-4EA2-A5C2-377E9FD3C17A}" type="presOf" srcId="{FFC24E24-46F3-4A1B-A692-5A7FF7759E7E}" destId="{FD8931AA-6EEF-4BD9-A39B-BEE7FA7708DF}" srcOrd="0" destOrd="0" presId="urn:microsoft.com/office/officeart/2018/2/layout/IconLabelList"/>
    <dgm:cxn modelId="{9C61FB67-E1C0-4663-A142-B48050BB02C7}" srcId="{8312CBE7-172C-4480-865C-17E2D0A5F0C5}" destId="{4F0D6798-947D-49F8-AD2B-91AA46583B1C}" srcOrd="2" destOrd="0" parTransId="{85042A67-359D-46A6-A1C9-831AB07B44EA}" sibTransId="{CD378805-788C-45B3-ACA3-613FC221BE43}"/>
    <dgm:cxn modelId="{5F41BC56-90E8-4202-ACBC-6B19A9CF5404}" type="presOf" srcId="{8312CBE7-172C-4480-865C-17E2D0A5F0C5}" destId="{CA0429B1-6FF5-4ED9-BEE7-DEDC768826A8}" srcOrd="0" destOrd="0" presId="urn:microsoft.com/office/officeart/2018/2/layout/IconLabelList"/>
    <dgm:cxn modelId="{8C7F145A-7ECA-47EE-B540-776962CA10DC}" srcId="{8312CBE7-172C-4480-865C-17E2D0A5F0C5}" destId="{AEE0E41A-4BA3-458C-844F-439597667CFF}" srcOrd="1" destOrd="0" parTransId="{2841362E-959B-4144-A56E-A33EDF6E14A8}" sibTransId="{F5947A3D-1D5A-46A5-8FF7-FCC63A320A73}"/>
    <dgm:cxn modelId="{59CC1F7D-4BB5-4674-823E-3A362744723B}" type="presOf" srcId="{B9680C2B-B436-4FD3-9BD9-E485AE03341D}" destId="{D28A05C8-485F-4661-9106-227552BE80DC}" srcOrd="0" destOrd="0" presId="urn:microsoft.com/office/officeart/2018/2/layout/IconLabelList"/>
    <dgm:cxn modelId="{F7BD6AB2-013B-443F-8E48-E2EF6C313DD9}" srcId="{8312CBE7-172C-4480-865C-17E2D0A5F0C5}" destId="{B9680C2B-B436-4FD3-9BD9-E485AE03341D}" srcOrd="0" destOrd="0" parTransId="{30412A03-F135-4055-9EDA-0F726E534C93}" sibTransId="{83D305ED-20ED-4A16-8AE4-493792D0EF9C}"/>
    <dgm:cxn modelId="{6B431ED0-F276-42CD-A6CC-B6D7EE39965D}" type="presOf" srcId="{4F0D6798-947D-49F8-AD2B-91AA46583B1C}" destId="{122EF543-D3E3-4DA7-B7AC-3C8F0AA420DB}" srcOrd="0" destOrd="0" presId="urn:microsoft.com/office/officeart/2018/2/layout/IconLabelList"/>
    <dgm:cxn modelId="{49ECAED3-EA1D-4456-821E-49F557B70176}" type="presOf" srcId="{AEE0E41A-4BA3-458C-844F-439597667CFF}" destId="{72EF0E8B-86BC-4BCE-982D-D8D04A87F5E5}" srcOrd="0" destOrd="0" presId="urn:microsoft.com/office/officeart/2018/2/layout/IconLabelList"/>
    <dgm:cxn modelId="{611843C5-01D2-422F-99AC-1E048DF97FCC}" type="presParOf" srcId="{CA0429B1-6FF5-4ED9-BEE7-DEDC768826A8}" destId="{C1BAE176-A062-4792-B7F3-A0787568C103}" srcOrd="0" destOrd="0" presId="urn:microsoft.com/office/officeart/2018/2/layout/IconLabelList"/>
    <dgm:cxn modelId="{7DFABD50-5B05-41D3-909F-4910AF325B18}" type="presParOf" srcId="{C1BAE176-A062-4792-B7F3-A0787568C103}" destId="{25B25C20-32F2-48C2-A037-2E06D10F4AAE}" srcOrd="0" destOrd="0" presId="urn:microsoft.com/office/officeart/2018/2/layout/IconLabelList"/>
    <dgm:cxn modelId="{3CA5DD59-64B0-42B2-ACA4-1E047E0124E2}" type="presParOf" srcId="{C1BAE176-A062-4792-B7F3-A0787568C103}" destId="{F58C44BD-C8EA-4ADB-BA82-36EEEF4342C2}" srcOrd="1" destOrd="0" presId="urn:microsoft.com/office/officeart/2018/2/layout/IconLabelList"/>
    <dgm:cxn modelId="{19BC3EB1-4F4B-4CFA-BEB2-CEFD7A86549D}" type="presParOf" srcId="{C1BAE176-A062-4792-B7F3-A0787568C103}" destId="{D28A05C8-485F-4661-9106-227552BE80DC}" srcOrd="2" destOrd="0" presId="urn:microsoft.com/office/officeart/2018/2/layout/IconLabelList"/>
    <dgm:cxn modelId="{A839CD8B-514D-4E80-AA5E-77FC2040A4F2}" type="presParOf" srcId="{CA0429B1-6FF5-4ED9-BEE7-DEDC768826A8}" destId="{84AA3C48-8571-4FE8-8CA2-A125FD6F10A8}" srcOrd="1" destOrd="0" presId="urn:microsoft.com/office/officeart/2018/2/layout/IconLabelList"/>
    <dgm:cxn modelId="{122886F8-8FC3-4108-AF99-DD593D0243DD}" type="presParOf" srcId="{CA0429B1-6FF5-4ED9-BEE7-DEDC768826A8}" destId="{E821C48F-E170-4348-A8FA-A20BE31B3476}" srcOrd="2" destOrd="0" presId="urn:microsoft.com/office/officeart/2018/2/layout/IconLabelList"/>
    <dgm:cxn modelId="{42ADC733-0CFE-4F3E-AC26-A0033B63A77C}" type="presParOf" srcId="{E821C48F-E170-4348-A8FA-A20BE31B3476}" destId="{F533D600-2CAE-4821-AF08-7A23EA0D8C75}" srcOrd="0" destOrd="0" presId="urn:microsoft.com/office/officeart/2018/2/layout/IconLabelList"/>
    <dgm:cxn modelId="{C2830945-3B9B-4A62-8C92-AABCE9D9900D}" type="presParOf" srcId="{E821C48F-E170-4348-A8FA-A20BE31B3476}" destId="{E47C9EEA-9794-4603-9C66-141571FAC3DE}" srcOrd="1" destOrd="0" presId="urn:microsoft.com/office/officeart/2018/2/layout/IconLabelList"/>
    <dgm:cxn modelId="{D5539891-26E7-486C-937D-D2D8124DD6AA}" type="presParOf" srcId="{E821C48F-E170-4348-A8FA-A20BE31B3476}" destId="{72EF0E8B-86BC-4BCE-982D-D8D04A87F5E5}" srcOrd="2" destOrd="0" presId="urn:microsoft.com/office/officeart/2018/2/layout/IconLabelList"/>
    <dgm:cxn modelId="{B49CD711-BAF8-422B-A080-D279F0443278}" type="presParOf" srcId="{CA0429B1-6FF5-4ED9-BEE7-DEDC768826A8}" destId="{98A9CE16-BE55-42BD-B2DA-990C1D64E597}" srcOrd="3" destOrd="0" presId="urn:microsoft.com/office/officeart/2018/2/layout/IconLabelList"/>
    <dgm:cxn modelId="{91063F95-5D01-4C36-B8CC-056CA1C6F447}" type="presParOf" srcId="{CA0429B1-6FF5-4ED9-BEE7-DEDC768826A8}" destId="{48EEB977-B6F3-4B19-BBA5-5B0BC6245CBB}" srcOrd="4" destOrd="0" presId="urn:microsoft.com/office/officeart/2018/2/layout/IconLabelList"/>
    <dgm:cxn modelId="{8B16BB65-47DD-4884-BAF1-0AE237AA992C}" type="presParOf" srcId="{48EEB977-B6F3-4B19-BBA5-5B0BC6245CBB}" destId="{8B977F4D-759A-4898-AE27-33327F2826C9}" srcOrd="0" destOrd="0" presId="urn:microsoft.com/office/officeart/2018/2/layout/IconLabelList"/>
    <dgm:cxn modelId="{BEBCF670-9B9E-4668-8206-C6442C92D79B}" type="presParOf" srcId="{48EEB977-B6F3-4B19-BBA5-5B0BC6245CBB}" destId="{3885FBF4-7740-4324-AABA-744D02EA97B1}" srcOrd="1" destOrd="0" presId="urn:microsoft.com/office/officeart/2018/2/layout/IconLabelList"/>
    <dgm:cxn modelId="{5BA812DF-A6C9-4A18-95D5-B0C53043C5B2}" type="presParOf" srcId="{48EEB977-B6F3-4B19-BBA5-5B0BC6245CBB}" destId="{122EF543-D3E3-4DA7-B7AC-3C8F0AA420DB}" srcOrd="2" destOrd="0" presId="urn:microsoft.com/office/officeart/2018/2/layout/IconLabelList"/>
    <dgm:cxn modelId="{8A5D1C93-97B6-46FC-8E01-20E29EA8DCFE}" type="presParOf" srcId="{CA0429B1-6FF5-4ED9-BEE7-DEDC768826A8}" destId="{9B067473-334F-4936-A468-414E3002F609}" srcOrd="5" destOrd="0" presId="urn:microsoft.com/office/officeart/2018/2/layout/IconLabelList"/>
    <dgm:cxn modelId="{80F46B1A-49EC-4721-AF66-1AE887EF7A4B}" type="presParOf" srcId="{CA0429B1-6FF5-4ED9-BEE7-DEDC768826A8}" destId="{2CE76A6E-594E-4396-9B3B-860E893519EC}" srcOrd="6" destOrd="0" presId="urn:microsoft.com/office/officeart/2018/2/layout/IconLabelList"/>
    <dgm:cxn modelId="{ECBB18D0-2A80-4A45-B91B-D249312DFC2F}" type="presParOf" srcId="{2CE76A6E-594E-4396-9B3B-860E893519EC}" destId="{8D02CE04-A085-4E14-925D-3452D008C080}" srcOrd="0" destOrd="0" presId="urn:microsoft.com/office/officeart/2018/2/layout/IconLabelList"/>
    <dgm:cxn modelId="{629BF656-1642-4FE9-A80F-F8D503CB5F8D}" type="presParOf" srcId="{2CE76A6E-594E-4396-9B3B-860E893519EC}" destId="{0FD4C983-5246-4FF3-82A7-9FDDC78A8511}" srcOrd="1" destOrd="0" presId="urn:microsoft.com/office/officeart/2018/2/layout/IconLabelList"/>
    <dgm:cxn modelId="{677CEEB9-64CD-4AB7-95B5-01CF9A811CEC}" type="presParOf" srcId="{2CE76A6E-594E-4396-9B3B-860E893519EC}" destId="{FD8931AA-6EEF-4BD9-A39B-BEE7FA7708D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33ACD9A-3DB3-4C66-BF64-E63F716B6B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9BE34A0-F377-4568-9E6E-D54D206E94F1}">
      <dgm:prSet/>
      <dgm:spPr/>
      <dgm:t>
        <a:bodyPr/>
        <a:lstStyle/>
        <a:p>
          <a:r>
            <a:rPr lang="en-GB" b="0" i="1" baseline="0"/>
            <a:t>Latency </a:t>
          </a:r>
          <a:r>
            <a:rPr lang="en-GB" b="0" i="0" baseline="0"/>
            <a:t>(the time lapse between sending or requesting information and the time it takes to return)</a:t>
          </a:r>
          <a:endParaRPr lang="en-GB"/>
        </a:p>
      </dgm:t>
    </dgm:pt>
    <dgm:pt modelId="{F580C137-751C-4E32-8251-BEA5A898F9BB}" type="parTrans" cxnId="{C3CE9749-02EF-468E-8957-E93175CBCA73}">
      <dgm:prSet/>
      <dgm:spPr/>
      <dgm:t>
        <a:bodyPr/>
        <a:lstStyle/>
        <a:p>
          <a:endParaRPr lang="en-GB"/>
        </a:p>
      </dgm:t>
    </dgm:pt>
    <dgm:pt modelId="{AB33A539-0A74-4143-AFD0-7E7D7DB3D3D1}" type="sibTrans" cxnId="{C3CE9749-02EF-468E-8957-E93175CBCA73}">
      <dgm:prSet/>
      <dgm:spPr/>
      <dgm:t>
        <a:bodyPr/>
        <a:lstStyle/>
        <a:p>
          <a:endParaRPr lang="en-GB"/>
        </a:p>
      </dgm:t>
    </dgm:pt>
    <dgm:pt modelId="{F8B28C00-3909-41AC-8E9D-3C1B3E50BF61}">
      <dgm:prSet/>
      <dgm:spPr>
        <a:solidFill>
          <a:srgbClr val="C4D5EB"/>
        </a:solidFill>
      </dgm:spPr>
      <dgm:t>
        <a:bodyPr/>
        <a:lstStyle/>
        <a:p>
          <a:r>
            <a:rPr lang="en-GB" b="0" i="0" baseline="0" dirty="0">
              <a:solidFill>
                <a:schemeClr val="tx1"/>
              </a:solidFill>
            </a:rPr>
            <a:t>Satellite communication experiences high latency due to the distance it has to travel as well as weather conditions</a:t>
          </a:r>
          <a:endParaRPr lang="en-GB" dirty="0">
            <a:solidFill>
              <a:schemeClr val="tx1"/>
            </a:solidFill>
          </a:endParaRPr>
        </a:p>
      </dgm:t>
    </dgm:pt>
    <dgm:pt modelId="{FC44FC32-AF7B-4BC8-801A-37CA7A23C539}" type="parTrans" cxnId="{9721E47D-073D-4137-A0EE-0A316811C46F}">
      <dgm:prSet/>
      <dgm:spPr/>
      <dgm:t>
        <a:bodyPr/>
        <a:lstStyle/>
        <a:p>
          <a:endParaRPr lang="en-GB"/>
        </a:p>
      </dgm:t>
    </dgm:pt>
    <dgm:pt modelId="{CCB5328E-492B-457C-8D18-9976987E4D65}" type="sibTrans" cxnId="{9721E47D-073D-4137-A0EE-0A316811C46F}">
      <dgm:prSet/>
      <dgm:spPr/>
      <dgm:t>
        <a:bodyPr/>
        <a:lstStyle/>
        <a:p>
          <a:endParaRPr lang="en-GB"/>
        </a:p>
      </dgm:t>
    </dgm:pt>
    <dgm:pt modelId="{B7393696-43B9-42E1-9F02-E89C6B813960}">
      <dgm:prSet/>
      <dgm:spPr>
        <a:solidFill>
          <a:srgbClr val="F0F3BD"/>
        </a:solidFill>
      </dgm:spPr>
      <dgm:t>
        <a:bodyPr/>
        <a:lstStyle/>
        <a:p>
          <a:r>
            <a:rPr lang="en-GB" b="0" i="0" baseline="0" dirty="0">
              <a:solidFill>
                <a:schemeClr val="tx1"/>
              </a:solidFill>
            </a:rPr>
            <a:t>The current average latency with satellite is 638ms</a:t>
          </a:r>
          <a:endParaRPr lang="en-GB" dirty="0">
            <a:solidFill>
              <a:schemeClr val="tx1"/>
            </a:solidFill>
          </a:endParaRPr>
        </a:p>
      </dgm:t>
    </dgm:pt>
    <dgm:pt modelId="{D3555DD5-22F3-463C-A46F-C92FF8CFBEBC}" type="parTrans" cxnId="{9981E5C2-311C-42BE-8EE5-6112D147DF20}">
      <dgm:prSet/>
      <dgm:spPr/>
      <dgm:t>
        <a:bodyPr/>
        <a:lstStyle/>
        <a:p>
          <a:endParaRPr lang="en-GB"/>
        </a:p>
      </dgm:t>
    </dgm:pt>
    <dgm:pt modelId="{306F0F17-5431-4B36-AEFD-3430225A8100}" type="sibTrans" cxnId="{9981E5C2-311C-42BE-8EE5-6112D147DF20}">
      <dgm:prSet/>
      <dgm:spPr/>
      <dgm:t>
        <a:bodyPr/>
        <a:lstStyle/>
        <a:p>
          <a:endParaRPr lang="en-GB"/>
        </a:p>
      </dgm:t>
    </dgm:pt>
    <dgm:pt modelId="{159374AE-B5AC-423E-B4C6-09639D93D4FD}" type="pres">
      <dgm:prSet presAssocID="{533ACD9A-3DB3-4C66-BF64-E63F716B6B18}" presName="Name0" presStyleCnt="0">
        <dgm:presLayoutVars>
          <dgm:dir/>
          <dgm:animLvl val="lvl"/>
          <dgm:resizeHandles val="exact"/>
        </dgm:presLayoutVars>
      </dgm:prSet>
      <dgm:spPr/>
    </dgm:pt>
    <dgm:pt modelId="{824AC4F8-D4F7-4CDF-9A3A-B299D2027395}" type="pres">
      <dgm:prSet presAssocID="{39BE34A0-F377-4568-9E6E-D54D206E94F1}" presName="linNode" presStyleCnt="0"/>
      <dgm:spPr/>
    </dgm:pt>
    <dgm:pt modelId="{94F4C7E4-71C0-4484-9372-F9CC9288BB18}" type="pres">
      <dgm:prSet presAssocID="{39BE34A0-F377-4568-9E6E-D54D206E94F1}" presName="parentText" presStyleLbl="node1" presStyleIdx="0" presStyleCnt="3" custScaleX="200916">
        <dgm:presLayoutVars>
          <dgm:chMax val="1"/>
          <dgm:bulletEnabled val="1"/>
        </dgm:presLayoutVars>
      </dgm:prSet>
      <dgm:spPr/>
    </dgm:pt>
    <dgm:pt modelId="{B2AAC3AC-7720-4969-8287-F630E2182B37}" type="pres">
      <dgm:prSet presAssocID="{AB33A539-0A74-4143-AFD0-7E7D7DB3D3D1}" presName="sp" presStyleCnt="0"/>
      <dgm:spPr/>
    </dgm:pt>
    <dgm:pt modelId="{2D0D626B-11B9-4AF8-BFD4-0004B318628D}" type="pres">
      <dgm:prSet presAssocID="{F8B28C00-3909-41AC-8E9D-3C1B3E50BF61}" presName="linNode" presStyleCnt="0"/>
      <dgm:spPr/>
    </dgm:pt>
    <dgm:pt modelId="{0F2DF604-6A89-4637-A645-6E97F77B86D9}" type="pres">
      <dgm:prSet presAssocID="{F8B28C00-3909-41AC-8E9D-3C1B3E50BF61}" presName="parentText" presStyleLbl="node1" presStyleIdx="1" presStyleCnt="3" custScaleX="200916">
        <dgm:presLayoutVars>
          <dgm:chMax val="1"/>
          <dgm:bulletEnabled val="1"/>
        </dgm:presLayoutVars>
      </dgm:prSet>
      <dgm:spPr/>
    </dgm:pt>
    <dgm:pt modelId="{06A752E2-E2D5-4715-91B5-37ED175DC1D8}" type="pres">
      <dgm:prSet presAssocID="{CCB5328E-492B-457C-8D18-9976987E4D65}" presName="sp" presStyleCnt="0"/>
      <dgm:spPr/>
    </dgm:pt>
    <dgm:pt modelId="{0AD30F15-1EF8-4FF1-9281-C1DB73C7DB62}" type="pres">
      <dgm:prSet presAssocID="{B7393696-43B9-42E1-9F02-E89C6B813960}" presName="linNode" presStyleCnt="0"/>
      <dgm:spPr/>
    </dgm:pt>
    <dgm:pt modelId="{E2E3CA39-5E72-4009-8A58-09201EC47317}" type="pres">
      <dgm:prSet presAssocID="{B7393696-43B9-42E1-9F02-E89C6B813960}" presName="parentText" presStyleLbl="node1" presStyleIdx="2" presStyleCnt="3" custScaleX="200916">
        <dgm:presLayoutVars>
          <dgm:chMax val="1"/>
          <dgm:bulletEnabled val="1"/>
        </dgm:presLayoutVars>
      </dgm:prSet>
      <dgm:spPr/>
    </dgm:pt>
  </dgm:ptLst>
  <dgm:cxnLst>
    <dgm:cxn modelId="{0A25AD3E-89A1-4F64-BE71-70B2D8D8A5F0}" type="presOf" srcId="{533ACD9A-3DB3-4C66-BF64-E63F716B6B18}" destId="{159374AE-B5AC-423E-B4C6-09639D93D4FD}" srcOrd="0" destOrd="0" presId="urn:microsoft.com/office/officeart/2005/8/layout/vList5"/>
    <dgm:cxn modelId="{C3CE9749-02EF-468E-8957-E93175CBCA73}" srcId="{533ACD9A-3DB3-4C66-BF64-E63F716B6B18}" destId="{39BE34A0-F377-4568-9E6E-D54D206E94F1}" srcOrd="0" destOrd="0" parTransId="{F580C137-751C-4E32-8251-BEA5A898F9BB}" sibTransId="{AB33A539-0A74-4143-AFD0-7E7D7DB3D3D1}"/>
    <dgm:cxn modelId="{9721E47D-073D-4137-A0EE-0A316811C46F}" srcId="{533ACD9A-3DB3-4C66-BF64-E63F716B6B18}" destId="{F8B28C00-3909-41AC-8E9D-3C1B3E50BF61}" srcOrd="1" destOrd="0" parTransId="{FC44FC32-AF7B-4BC8-801A-37CA7A23C539}" sibTransId="{CCB5328E-492B-457C-8D18-9976987E4D65}"/>
    <dgm:cxn modelId="{F13054AA-ABEF-4F16-BB65-E5970A6859AD}" type="presOf" srcId="{39BE34A0-F377-4568-9E6E-D54D206E94F1}" destId="{94F4C7E4-71C0-4484-9372-F9CC9288BB18}" srcOrd="0" destOrd="0" presId="urn:microsoft.com/office/officeart/2005/8/layout/vList5"/>
    <dgm:cxn modelId="{9981E5C2-311C-42BE-8EE5-6112D147DF20}" srcId="{533ACD9A-3DB3-4C66-BF64-E63F716B6B18}" destId="{B7393696-43B9-42E1-9F02-E89C6B813960}" srcOrd="2" destOrd="0" parTransId="{D3555DD5-22F3-463C-A46F-C92FF8CFBEBC}" sibTransId="{306F0F17-5431-4B36-AEFD-3430225A8100}"/>
    <dgm:cxn modelId="{65ADA7D4-F0CA-44EA-A4D3-DE1A64028D27}" type="presOf" srcId="{B7393696-43B9-42E1-9F02-E89C6B813960}" destId="{E2E3CA39-5E72-4009-8A58-09201EC47317}" srcOrd="0" destOrd="0" presId="urn:microsoft.com/office/officeart/2005/8/layout/vList5"/>
    <dgm:cxn modelId="{8EC6E8E9-B4D8-4208-967A-C83B164E1282}" type="presOf" srcId="{F8B28C00-3909-41AC-8E9D-3C1B3E50BF61}" destId="{0F2DF604-6A89-4637-A645-6E97F77B86D9}" srcOrd="0" destOrd="0" presId="urn:microsoft.com/office/officeart/2005/8/layout/vList5"/>
    <dgm:cxn modelId="{46B2FDB2-3AE9-4871-A8E9-2B862D414094}" type="presParOf" srcId="{159374AE-B5AC-423E-B4C6-09639D93D4FD}" destId="{824AC4F8-D4F7-4CDF-9A3A-B299D2027395}" srcOrd="0" destOrd="0" presId="urn:microsoft.com/office/officeart/2005/8/layout/vList5"/>
    <dgm:cxn modelId="{5133C40C-D64A-4B32-81A3-FA3F6F6206AF}" type="presParOf" srcId="{824AC4F8-D4F7-4CDF-9A3A-B299D2027395}" destId="{94F4C7E4-71C0-4484-9372-F9CC9288BB18}" srcOrd="0" destOrd="0" presId="urn:microsoft.com/office/officeart/2005/8/layout/vList5"/>
    <dgm:cxn modelId="{043E1B3B-7C8F-4D6B-AB8C-3585C243681F}" type="presParOf" srcId="{159374AE-B5AC-423E-B4C6-09639D93D4FD}" destId="{B2AAC3AC-7720-4969-8287-F630E2182B37}" srcOrd="1" destOrd="0" presId="urn:microsoft.com/office/officeart/2005/8/layout/vList5"/>
    <dgm:cxn modelId="{F1317388-9F03-4BAB-B583-B6ED9E7CE1CD}" type="presParOf" srcId="{159374AE-B5AC-423E-B4C6-09639D93D4FD}" destId="{2D0D626B-11B9-4AF8-BFD4-0004B318628D}" srcOrd="2" destOrd="0" presId="urn:microsoft.com/office/officeart/2005/8/layout/vList5"/>
    <dgm:cxn modelId="{9A6AC053-80C2-4A06-A8BD-275B22E18918}" type="presParOf" srcId="{2D0D626B-11B9-4AF8-BFD4-0004B318628D}" destId="{0F2DF604-6A89-4637-A645-6E97F77B86D9}" srcOrd="0" destOrd="0" presId="urn:microsoft.com/office/officeart/2005/8/layout/vList5"/>
    <dgm:cxn modelId="{3D0D078C-4A1A-420F-BCBF-5193DE8C2719}" type="presParOf" srcId="{159374AE-B5AC-423E-B4C6-09639D93D4FD}" destId="{06A752E2-E2D5-4715-91B5-37ED175DC1D8}" srcOrd="3" destOrd="0" presId="urn:microsoft.com/office/officeart/2005/8/layout/vList5"/>
    <dgm:cxn modelId="{8FC3E976-90C1-4682-B398-04815971637F}" type="presParOf" srcId="{159374AE-B5AC-423E-B4C6-09639D93D4FD}" destId="{0AD30F15-1EF8-4FF1-9281-C1DB73C7DB62}" srcOrd="4" destOrd="0" presId="urn:microsoft.com/office/officeart/2005/8/layout/vList5"/>
    <dgm:cxn modelId="{9E92F7DE-EA4F-44E6-9301-78ADA242B107}" type="presParOf" srcId="{0AD30F15-1EF8-4FF1-9281-C1DB73C7DB62}" destId="{E2E3CA39-5E72-4009-8A58-09201EC4731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76DB71-6ACA-4ECF-AD9B-AE5AE425EC0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236AB500-29FF-483A-A0E8-368685B305FA}">
      <dgm:prSet/>
      <dgm:spPr/>
      <dgm:t>
        <a:bodyPr/>
        <a:lstStyle/>
        <a:p>
          <a:r>
            <a:rPr lang="en-GB" b="0" i="0" baseline="0"/>
            <a:t>Closely tied to latency, </a:t>
          </a:r>
          <a:r>
            <a:rPr lang="en-GB" b="0" i="1" baseline="0"/>
            <a:t>jitter </a:t>
          </a:r>
          <a:r>
            <a:rPr lang="en-GB" b="0" i="0" baseline="0"/>
            <a:t>differs in that the length of the delay between received packets differs</a:t>
          </a:r>
          <a:endParaRPr lang="en-GB"/>
        </a:p>
      </dgm:t>
    </dgm:pt>
    <dgm:pt modelId="{9B86E76D-3146-43C7-A875-28F5446D2439}" type="parTrans" cxnId="{800420FC-1E40-44CA-89BE-F66DDACB7D4C}">
      <dgm:prSet/>
      <dgm:spPr/>
      <dgm:t>
        <a:bodyPr/>
        <a:lstStyle/>
        <a:p>
          <a:endParaRPr lang="en-GB"/>
        </a:p>
      </dgm:t>
    </dgm:pt>
    <dgm:pt modelId="{CB2E65C6-95FF-45BE-B5EB-6C43AA717475}" type="sibTrans" cxnId="{800420FC-1E40-44CA-89BE-F66DDACB7D4C}">
      <dgm:prSet/>
      <dgm:spPr/>
      <dgm:t>
        <a:bodyPr/>
        <a:lstStyle/>
        <a:p>
          <a:endParaRPr lang="en-GB"/>
        </a:p>
      </dgm:t>
    </dgm:pt>
    <dgm:pt modelId="{8EF7DC00-9A7E-4B00-8388-E7B57D1A2685}">
      <dgm:prSet/>
      <dgm:spPr/>
      <dgm:t>
        <a:bodyPr/>
        <a:lstStyle/>
        <a:p>
          <a:r>
            <a:rPr lang="en-GB" b="0" i="0" baseline="0"/>
            <a:t>While the sender continues to transmit packets in a continuous stream and space them evenly apart, the delay between packets received varies instead of remaining constant</a:t>
          </a:r>
          <a:endParaRPr lang="en-GB"/>
        </a:p>
      </dgm:t>
    </dgm:pt>
    <dgm:pt modelId="{55BE0463-B6CC-4561-922C-541B818B0591}" type="parTrans" cxnId="{92E8F432-AFA4-45F0-AF50-2F90B8277CCE}">
      <dgm:prSet/>
      <dgm:spPr/>
      <dgm:t>
        <a:bodyPr/>
        <a:lstStyle/>
        <a:p>
          <a:endParaRPr lang="en-GB"/>
        </a:p>
      </dgm:t>
    </dgm:pt>
    <dgm:pt modelId="{FBE84CC1-EA52-4065-A1FB-0760AB997437}" type="sibTrans" cxnId="{92E8F432-AFA4-45F0-AF50-2F90B8277CCE}">
      <dgm:prSet/>
      <dgm:spPr/>
      <dgm:t>
        <a:bodyPr/>
        <a:lstStyle/>
        <a:p>
          <a:endParaRPr lang="en-GB"/>
        </a:p>
      </dgm:t>
    </dgm:pt>
    <dgm:pt modelId="{0FB8C501-D1F7-4CBA-B8B2-4C528D8B672A}">
      <dgm:prSet/>
      <dgm:spPr/>
      <dgm:t>
        <a:bodyPr/>
        <a:lstStyle/>
        <a:p>
          <a:r>
            <a:rPr lang="en-GB" b="0" i="0" baseline="0"/>
            <a:t>This can be caused by network congestion, improper queuing, or configuration errors</a:t>
          </a:r>
          <a:endParaRPr lang="en-GB"/>
        </a:p>
      </dgm:t>
    </dgm:pt>
    <dgm:pt modelId="{3A82E200-E755-48A2-9540-898653583719}" type="parTrans" cxnId="{E70D5363-D894-439C-B928-6F9E78167BB6}">
      <dgm:prSet/>
      <dgm:spPr/>
      <dgm:t>
        <a:bodyPr/>
        <a:lstStyle/>
        <a:p>
          <a:endParaRPr lang="en-GB"/>
        </a:p>
      </dgm:t>
    </dgm:pt>
    <dgm:pt modelId="{C9FDE474-268F-49F2-B0E8-10C07C8C6B30}" type="sibTrans" cxnId="{E70D5363-D894-439C-B928-6F9E78167BB6}">
      <dgm:prSet/>
      <dgm:spPr/>
      <dgm:t>
        <a:bodyPr/>
        <a:lstStyle/>
        <a:p>
          <a:endParaRPr lang="en-GB"/>
        </a:p>
      </dgm:t>
    </dgm:pt>
    <dgm:pt modelId="{FF006CCF-1647-4EA2-AF68-DD5C546B4A75}" type="pres">
      <dgm:prSet presAssocID="{E876DB71-6ACA-4ECF-AD9B-AE5AE425EC09}" presName="Name0" presStyleCnt="0">
        <dgm:presLayoutVars>
          <dgm:chPref val="3"/>
          <dgm:dir/>
          <dgm:animLvl val="lvl"/>
          <dgm:resizeHandles/>
        </dgm:presLayoutVars>
      </dgm:prSet>
      <dgm:spPr/>
    </dgm:pt>
    <dgm:pt modelId="{EF7DF076-DDEC-47FA-9F70-5D83CDB2A9CA}" type="pres">
      <dgm:prSet presAssocID="{236AB500-29FF-483A-A0E8-368685B305FA}" presName="horFlow" presStyleCnt="0"/>
      <dgm:spPr/>
    </dgm:pt>
    <dgm:pt modelId="{AB049700-B41A-4EDE-AE4C-745893BC77E7}" type="pres">
      <dgm:prSet presAssocID="{236AB500-29FF-483A-A0E8-368685B305FA}" presName="bigChev" presStyleLbl="node1" presStyleIdx="0" presStyleCnt="3" custScaleX="235932"/>
      <dgm:spPr/>
    </dgm:pt>
    <dgm:pt modelId="{76F9E3E9-E572-463F-9459-67963BB6443A}" type="pres">
      <dgm:prSet presAssocID="{236AB500-29FF-483A-A0E8-368685B305FA}" presName="vSp" presStyleCnt="0"/>
      <dgm:spPr/>
    </dgm:pt>
    <dgm:pt modelId="{4B89053B-BB6A-4686-9863-49720E1CEB00}" type="pres">
      <dgm:prSet presAssocID="{8EF7DC00-9A7E-4B00-8388-E7B57D1A2685}" presName="horFlow" presStyleCnt="0"/>
      <dgm:spPr/>
    </dgm:pt>
    <dgm:pt modelId="{FD001EA5-58DE-4E13-B2BA-233A5D2DC459}" type="pres">
      <dgm:prSet presAssocID="{8EF7DC00-9A7E-4B00-8388-E7B57D1A2685}" presName="bigChev" presStyleLbl="node1" presStyleIdx="1" presStyleCnt="3" custScaleX="235932"/>
      <dgm:spPr/>
    </dgm:pt>
    <dgm:pt modelId="{5E9432E4-7429-4C4A-857A-EDC591728EFE}" type="pres">
      <dgm:prSet presAssocID="{8EF7DC00-9A7E-4B00-8388-E7B57D1A2685}" presName="vSp" presStyleCnt="0"/>
      <dgm:spPr/>
    </dgm:pt>
    <dgm:pt modelId="{66A9B1E3-EE6C-479B-8E44-073B4EA49AA1}" type="pres">
      <dgm:prSet presAssocID="{0FB8C501-D1F7-4CBA-B8B2-4C528D8B672A}" presName="horFlow" presStyleCnt="0"/>
      <dgm:spPr/>
    </dgm:pt>
    <dgm:pt modelId="{206764E9-27D2-475C-8935-57E1F14A735C}" type="pres">
      <dgm:prSet presAssocID="{0FB8C501-D1F7-4CBA-B8B2-4C528D8B672A}" presName="bigChev" presStyleLbl="node1" presStyleIdx="2" presStyleCnt="3" custScaleX="235932"/>
      <dgm:spPr/>
    </dgm:pt>
  </dgm:ptLst>
  <dgm:cxnLst>
    <dgm:cxn modelId="{92E8F432-AFA4-45F0-AF50-2F90B8277CCE}" srcId="{E876DB71-6ACA-4ECF-AD9B-AE5AE425EC09}" destId="{8EF7DC00-9A7E-4B00-8388-E7B57D1A2685}" srcOrd="1" destOrd="0" parTransId="{55BE0463-B6CC-4561-922C-541B818B0591}" sibTransId="{FBE84CC1-EA52-4065-A1FB-0760AB997437}"/>
    <dgm:cxn modelId="{E70D5363-D894-439C-B928-6F9E78167BB6}" srcId="{E876DB71-6ACA-4ECF-AD9B-AE5AE425EC09}" destId="{0FB8C501-D1F7-4CBA-B8B2-4C528D8B672A}" srcOrd="2" destOrd="0" parTransId="{3A82E200-E755-48A2-9540-898653583719}" sibTransId="{C9FDE474-268F-49F2-B0E8-10C07C8C6B30}"/>
    <dgm:cxn modelId="{CC3F3D48-1961-4FDA-B29D-75808CA22425}" type="presOf" srcId="{236AB500-29FF-483A-A0E8-368685B305FA}" destId="{AB049700-B41A-4EDE-AE4C-745893BC77E7}" srcOrd="0" destOrd="0" presId="urn:microsoft.com/office/officeart/2005/8/layout/lProcess3"/>
    <dgm:cxn modelId="{6223FB7C-6382-40F3-8196-CEE8EAB97F35}" type="presOf" srcId="{E876DB71-6ACA-4ECF-AD9B-AE5AE425EC09}" destId="{FF006CCF-1647-4EA2-AF68-DD5C546B4A75}" srcOrd="0" destOrd="0" presId="urn:microsoft.com/office/officeart/2005/8/layout/lProcess3"/>
    <dgm:cxn modelId="{1DCAE083-C750-4ED6-AC47-2B6ACBFA4A6C}" type="presOf" srcId="{8EF7DC00-9A7E-4B00-8388-E7B57D1A2685}" destId="{FD001EA5-58DE-4E13-B2BA-233A5D2DC459}" srcOrd="0" destOrd="0" presId="urn:microsoft.com/office/officeart/2005/8/layout/lProcess3"/>
    <dgm:cxn modelId="{D37D7F95-1E76-4CFD-897D-51F7407F2DB5}" type="presOf" srcId="{0FB8C501-D1F7-4CBA-B8B2-4C528D8B672A}" destId="{206764E9-27D2-475C-8935-57E1F14A735C}" srcOrd="0" destOrd="0" presId="urn:microsoft.com/office/officeart/2005/8/layout/lProcess3"/>
    <dgm:cxn modelId="{800420FC-1E40-44CA-89BE-F66DDACB7D4C}" srcId="{E876DB71-6ACA-4ECF-AD9B-AE5AE425EC09}" destId="{236AB500-29FF-483A-A0E8-368685B305FA}" srcOrd="0" destOrd="0" parTransId="{9B86E76D-3146-43C7-A875-28F5446D2439}" sibTransId="{CB2E65C6-95FF-45BE-B5EB-6C43AA717475}"/>
    <dgm:cxn modelId="{DCE00A34-AA7B-4264-A8D0-D452ACF183E5}" type="presParOf" srcId="{FF006CCF-1647-4EA2-AF68-DD5C546B4A75}" destId="{EF7DF076-DDEC-47FA-9F70-5D83CDB2A9CA}" srcOrd="0" destOrd="0" presId="urn:microsoft.com/office/officeart/2005/8/layout/lProcess3"/>
    <dgm:cxn modelId="{C54A0D46-8B22-4E17-9151-CA008B21B91A}" type="presParOf" srcId="{EF7DF076-DDEC-47FA-9F70-5D83CDB2A9CA}" destId="{AB049700-B41A-4EDE-AE4C-745893BC77E7}" srcOrd="0" destOrd="0" presId="urn:microsoft.com/office/officeart/2005/8/layout/lProcess3"/>
    <dgm:cxn modelId="{9E0B60FF-B1A7-4BBB-B7BE-5DFFE0A28E1A}" type="presParOf" srcId="{FF006CCF-1647-4EA2-AF68-DD5C546B4A75}" destId="{76F9E3E9-E572-463F-9459-67963BB6443A}" srcOrd="1" destOrd="0" presId="urn:microsoft.com/office/officeart/2005/8/layout/lProcess3"/>
    <dgm:cxn modelId="{CCCD2A0D-F4B0-475B-BF94-6CD9FDE0F98A}" type="presParOf" srcId="{FF006CCF-1647-4EA2-AF68-DD5C546B4A75}" destId="{4B89053B-BB6A-4686-9863-49720E1CEB00}" srcOrd="2" destOrd="0" presId="urn:microsoft.com/office/officeart/2005/8/layout/lProcess3"/>
    <dgm:cxn modelId="{620A79E0-C440-42A8-BF38-2ECB6C46161B}" type="presParOf" srcId="{4B89053B-BB6A-4686-9863-49720E1CEB00}" destId="{FD001EA5-58DE-4E13-B2BA-233A5D2DC459}" srcOrd="0" destOrd="0" presId="urn:microsoft.com/office/officeart/2005/8/layout/lProcess3"/>
    <dgm:cxn modelId="{EC92E037-9F45-4FA1-8CB6-4FC225B916A3}" type="presParOf" srcId="{FF006CCF-1647-4EA2-AF68-DD5C546B4A75}" destId="{5E9432E4-7429-4C4A-857A-EDC591728EFE}" srcOrd="3" destOrd="0" presId="urn:microsoft.com/office/officeart/2005/8/layout/lProcess3"/>
    <dgm:cxn modelId="{899DA23C-B1FE-46C0-8AFF-B258826E88C6}" type="presParOf" srcId="{FF006CCF-1647-4EA2-AF68-DD5C546B4A75}" destId="{66A9B1E3-EE6C-479B-8E44-073B4EA49AA1}" srcOrd="4" destOrd="0" presId="urn:microsoft.com/office/officeart/2005/8/layout/lProcess3"/>
    <dgm:cxn modelId="{D64731D5-565C-4050-AD50-2CEF563A0506}" type="presParOf" srcId="{66A9B1E3-EE6C-479B-8E44-073B4EA49AA1}" destId="{206764E9-27D2-475C-8935-57E1F14A735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4304A2A-F7CE-479F-9583-845284B282C2}"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E45A27C0-3CB1-4A64-B26E-0980563DAA2A}">
      <dgm:prSet/>
      <dgm:spPr/>
      <dgm:t>
        <a:bodyPr/>
        <a:lstStyle/>
        <a:p>
          <a:pPr>
            <a:defRPr cap="all"/>
          </a:pPr>
          <a:r>
            <a:rPr lang="en-GB"/>
            <a:t>Virtual switch</a:t>
          </a:r>
          <a:endParaRPr lang="en-US"/>
        </a:p>
      </dgm:t>
    </dgm:pt>
    <dgm:pt modelId="{7C8A5345-F615-4E57-B89C-D573258F9972}" type="parTrans" cxnId="{719CD912-E919-41DE-AB1F-84E41D587AA6}">
      <dgm:prSet/>
      <dgm:spPr/>
      <dgm:t>
        <a:bodyPr/>
        <a:lstStyle/>
        <a:p>
          <a:endParaRPr lang="en-US"/>
        </a:p>
      </dgm:t>
    </dgm:pt>
    <dgm:pt modelId="{F08D6C4B-1DFB-4B07-ABAD-216ADEF4ABAF}" type="sibTrans" cxnId="{719CD912-E919-41DE-AB1F-84E41D587AA6}">
      <dgm:prSet/>
      <dgm:spPr/>
      <dgm:t>
        <a:bodyPr/>
        <a:lstStyle/>
        <a:p>
          <a:endParaRPr lang="en-US"/>
        </a:p>
      </dgm:t>
    </dgm:pt>
    <dgm:pt modelId="{3D6C0E55-3F73-4DFD-9AEF-A17A11608163}">
      <dgm:prSet/>
      <dgm:spPr/>
      <dgm:t>
        <a:bodyPr/>
        <a:lstStyle/>
        <a:p>
          <a:pPr>
            <a:defRPr cap="all"/>
          </a:pPr>
          <a:r>
            <a:rPr lang="en-GB"/>
            <a:t>Virtual firewall</a:t>
          </a:r>
          <a:endParaRPr lang="en-US"/>
        </a:p>
      </dgm:t>
    </dgm:pt>
    <dgm:pt modelId="{1B1B00CB-2855-45F7-BFC2-D37A4364991E}" type="parTrans" cxnId="{917E4C14-777B-4F8C-A569-6AD07CBC29FA}">
      <dgm:prSet/>
      <dgm:spPr/>
      <dgm:t>
        <a:bodyPr/>
        <a:lstStyle/>
        <a:p>
          <a:endParaRPr lang="en-US"/>
        </a:p>
      </dgm:t>
    </dgm:pt>
    <dgm:pt modelId="{9D9746BA-C117-4F62-BA23-0942D93E6E83}" type="sibTrans" cxnId="{917E4C14-777B-4F8C-A569-6AD07CBC29FA}">
      <dgm:prSet/>
      <dgm:spPr/>
      <dgm:t>
        <a:bodyPr/>
        <a:lstStyle/>
        <a:p>
          <a:endParaRPr lang="en-US"/>
        </a:p>
      </dgm:t>
    </dgm:pt>
    <dgm:pt modelId="{C23A0EF3-F3D1-4CE0-BEB9-43CCFBE30EC6}">
      <dgm:prSet/>
      <dgm:spPr/>
      <dgm:t>
        <a:bodyPr/>
        <a:lstStyle/>
        <a:p>
          <a:pPr>
            <a:defRPr cap="all"/>
          </a:pPr>
          <a:r>
            <a:rPr lang="en-GB"/>
            <a:t>Virtual NIC</a:t>
          </a:r>
          <a:endParaRPr lang="en-US"/>
        </a:p>
      </dgm:t>
    </dgm:pt>
    <dgm:pt modelId="{18696ABB-EA98-45AD-9E24-FFA8EBBB97E4}" type="parTrans" cxnId="{45BA6636-1AA6-41EB-9A47-F5F3AA0B34CB}">
      <dgm:prSet/>
      <dgm:spPr/>
      <dgm:t>
        <a:bodyPr/>
        <a:lstStyle/>
        <a:p>
          <a:endParaRPr lang="en-US"/>
        </a:p>
      </dgm:t>
    </dgm:pt>
    <dgm:pt modelId="{763CF7E1-20EC-4DD5-A09C-A9E66599B951}" type="sibTrans" cxnId="{45BA6636-1AA6-41EB-9A47-F5F3AA0B34CB}">
      <dgm:prSet/>
      <dgm:spPr/>
      <dgm:t>
        <a:bodyPr/>
        <a:lstStyle/>
        <a:p>
          <a:endParaRPr lang="en-US"/>
        </a:p>
      </dgm:t>
    </dgm:pt>
    <dgm:pt modelId="{B0702AF9-8B20-4FEB-9137-C3420D2A4604}">
      <dgm:prSet/>
      <dgm:spPr/>
      <dgm:t>
        <a:bodyPr/>
        <a:lstStyle/>
        <a:p>
          <a:pPr>
            <a:defRPr cap="all"/>
          </a:pPr>
          <a:r>
            <a:rPr lang="en-GB"/>
            <a:t>Virtual router</a:t>
          </a:r>
          <a:endParaRPr lang="en-US"/>
        </a:p>
      </dgm:t>
    </dgm:pt>
    <dgm:pt modelId="{4EF60888-8D36-428E-AE34-A4B4EADB1A9D}" type="parTrans" cxnId="{4E3309E6-BE1E-4EDF-98CD-CB401D12759E}">
      <dgm:prSet/>
      <dgm:spPr/>
      <dgm:t>
        <a:bodyPr/>
        <a:lstStyle/>
        <a:p>
          <a:endParaRPr lang="en-US"/>
        </a:p>
      </dgm:t>
    </dgm:pt>
    <dgm:pt modelId="{63EFDC2C-E91E-4786-AD17-994B9E2FD9E9}" type="sibTrans" cxnId="{4E3309E6-BE1E-4EDF-98CD-CB401D12759E}">
      <dgm:prSet/>
      <dgm:spPr/>
      <dgm:t>
        <a:bodyPr/>
        <a:lstStyle/>
        <a:p>
          <a:endParaRPr lang="en-US"/>
        </a:p>
      </dgm:t>
    </dgm:pt>
    <dgm:pt modelId="{D93C49A6-3AA8-4101-987E-290B8E49B541}">
      <dgm:prSet/>
      <dgm:spPr/>
      <dgm:t>
        <a:bodyPr/>
        <a:lstStyle/>
        <a:p>
          <a:pPr>
            <a:defRPr cap="all"/>
          </a:pPr>
          <a:r>
            <a:rPr lang="en-GB"/>
            <a:t>Hypervisor</a:t>
          </a:r>
          <a:endParaRPr lang="en-US"/>
        </a:p>
      </dgm:t>
    </dgm:pt>
    <dgm:pt modelId="{E20368A0-7CFC-4986-987C-518F64B487AF}" type="parTrans" cxnId="{3FB9656B-3430-4C1C-AAC1-23B71D2F37A9}">
      <dgm:prSet/>
      <dgm:spPr/>
      <dgm:t>
        <a:bodyPr/>
        <a:lstStyle/>
        <a:p>
          <a:endParaRPr lang="en-US"/>
        </a:p>
      </dgm:t>
    </dgm:pt>
    <dgm:pt modelId="{99966763-989F-4BF5-8319-9D4278AE6624}" type="sibTrans" cxnId="{3FB9656B-3430-4C1C-AAC1-23B71D2F37A9}">
      <dgm:prSet/>
      <dgm:spPr/>
      <dgm:t>
        <a:bodyPr/>
        <a:lstStyle/>
        <a:p>
          <a:endParaRPr lang="en-US"/>
        </a:p>
      </dgm:t>
    </dgm:pt>
    <dgm:pt modelId="{5E246535-DDFD-4536-9899-633193024089}" type="pres">
      <dgm:prSet presAssocID="{84304A2A-F7CE-479F-9583-845284B282C2}" presName="root" presStyleCnt="0">
        <dgm:presLayoutVars>
          <dgm:dir/>
          <dgm:resizeHandles val="exact"/>
        </dgm:presLayoutVars>
      </dgm:prSet>
      <dgm:spPr/>
    </dgm:pt>
    <dgm:pt modelId="{51D923DF-997D-44A3-BB4A-4CA3E78A948A}" type="pres">
      <dgm:prSet presAssocID="{E45A27C0-3CB1-4A64-B26E-0980563DAA2A}" presName="compNode" presStyleCnt="0"/>
      <dgm:spPr/>
    </dgm:pt>
    <dgm:pt modelId="{1B8BA375-EEE5-47BD-AFB2-CEF85F1B456A}" type="pres">
      <dgm:prSet presAssocID="{E45A27C0-3CB1-4A64-B26E-0980563DAA2A}" presName="iconBgRect" presStyleLbl="bgShp" presStyleIdx="0" presStyleCnt="5"/>
      <dgm:spPr>
        <a:solidFill>
          <a:schemeClr val="accent4">
            <a:lumMod val="40000"/>
            <a:lumOff val="60000"/>
          </a:schemeClr>
        </a:solidFill>
      </dgm:spPr>
    </dgm:pt>
    <dgm:pt modelId="{154FBE61-5636-4216-877D-F1D86814049F}" type="pres">
      <dgm:prSet presAssocID="{E45A27C0-3CB1-4A64-B26E-0980563DAA2A}"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itor"/>
        </a:ext>
      </dgm:extLst>
    </dgm:pt>
    <dgm:pt modelId="{286F590C-1C0B-4DC9-8B3B-5B4134F1EF68}" type="pres">
      <dgm:prSet presAssocID="{E45A27C0-3CB1-4A64-B26E-0980563DAA2A}" presName="spaceRect" presStyleCnt="0"/>
      <dgm:spPr/>
    </dgm:pt>
    <dgm:pt modelId="{F8E8B18B-5484-4DA4-A2B6-F632ECAD7FC7}" type="pres">
      <dgm:prSet presAssocID="{E45A27C0-3CB1-4A64-B26E-0980563DAA2A}" presName="textRect" presStyleLbl="revTx" presStyleIdx="0" presStyleCnt="5">
        <dgm:presLayoutVars>
          <dgm:chMax val="1"/>
          <dgm:chPref val="1"/>
        </dgm:presLayoutVars>
      </dgm:prSet>
      <dgm:spPr/>
    </dgm:pt>
    <dgm:pt modelId="{EDC3C784-D38F-443D-BAE6-65441E3BAF76}" type="pres">
      <dgm:prSet presAssocID="{F08D6C4B-1DFB-4B07-ABAD-216ADEF4ABAF}" presName="sibTrans" presStyleCnt="0"/>
      <dgm:spPr/>
    </dgm:pt>
    <dgm:pt modelId="{CEC8A048-4E3D-4B85-9459-E8E7C6A03102}" type="pres">
      <dgm:prSet presAssocID="{3D6C0E55-3F73-4DFD-9AEF-A17A11608163}" presName="compNode" presStyleCnt="0"/>
      <dgm:spPr/>
    </dgm:pt>
    <dgm:pt modelId="{491282A0-9F4A-47D7-A0E1-31DDC5A86805}" type="pres">
      <dgm:prSet presAssocID="{3D6C0E55-3F73-4DFD-9AEF-A17A11608163}" presName="iconBgRect" presStyleLbl="bgShp" presStyleIdx="1" presStyleCnt="5"/>
      <dgm:spPr>
        <a:solidFill>
          <a:schemeClr val="accent4">
            <a:lumMod val="40000"/>
            <a:lumOff val="60000"/>
          </a:schemeClr>
        </a:solidFill>
      </dgm:spPr>
    </dgm:pt>
    <dgm:pt modelId="{8FE06BF2-2F37-4EB8-A511-ED5479F95B4F}" type="pres">
      <dgm:prSet presAssocID="{3D6C0E55-3F73-4DFD-9AEF-A17A11608163}"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BDB37F04-15C5-4324-8237-8A611A7145DB}" type="pres">
      <dgm:prSet presAssocID="{3D6C0E55-3F73-4DFD-9AEF-A17A11608163}" presName="spaceRect" presStyleCnt="0"/>
      <dgm:spPr/>
    </dgm:pt>
    <dgm:pt modelId="{42A2450B-D5CE-4E44-B240-5BFDF6D1526B}" type="pres">
      <dgm:prSet presAssocID="{3D6C0E55-3F73-4DFD-9AEF-A17A11608163}" presName="textRect" presStyleLbl="revTx" presStyleIdx="1" presStyleCnt="5">
        <dgm:presLayoutVars>
          <dgm:chMax val="1"/>
          <dgm:chPref val="1"/>
        </dgm:presLayoutVars>
      </dgm:prSet>
      <dgm:spPr/>
    </dgm:pt>
    <dgm:pt modelId="{9C0A9EB9-6EDC-4102-9233-DAE0D7A6C529}" type="pres">
      <dgm:prSet presAssocID="{9D9746BA-C117-4F62-BA23-0942D93E6E83}" presName="sibTrans" presStyleCnt="0"/>
      <dgm:spPr/>
    </dgm:pt>
    <dgm:pt modelId="{3BC65631-E6FB-4CB4-9BEB-98A67018BD67}" type="pres">
      <dgm:prSet presAssocID="{C23A0EF3-F3D1-4CE0-BEB9-43CCFBE30EC6}" presName="compNode" presStyleCnt="0"/>
      <dgm:spPr/>
    </dgm:pt>
    <dgm:pt modelId="{CE355354-A1ED-42DC-AF41-48147B75A32F}" type="pres">
      <dgm:prSet presAssocID="{C23A0EF3-F3D1-4CE0-BEB9-43CCFBE30EC6}" presName="iconBgRect" presStyleLbl="bgShp" presStyleIdx="2" presStyleCnt="5"/>
      <dgm:spPr>
        <a:solidFill>
          <a:schemeClr val="accent4">
            <a:lumMod val="40000"/>
            <a:lumOff val="60000"/>
          </a:schemeClr>
        </a:solidFill>
      </dgm:spPr>
    </dgm:pt>
    <dgm:pt modelId="{60E64D7A-4A70-42F4-9E12-B73FBB07CEDF}" type="pres">
      <dgm:prSet presAssocID="{C23A0EF3-F3D1-4CE0-BEB9-43CCFBE30EC6}"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A1E6821B-67B6-4EC2-B1D3-F5A41668D6A1}" type="pres">
      <dgm:prSet presAssocID="{C23A0EF3-F3D1-4CE0-BEB9-43CCFBE30EC6}" presName="spaceRect" presStyleCnt="0"/>
      <dgm:spPr/>
    </dgm:pt>
    <dgm:pt modelId="{9E3C6C8B-4AED-47B0-AEB6-D09B9011E3C1}" type="pres">
      <dgm:prSet presAssocID="{C23A0EF3-F3D1-4CE0-BEB9-43CCFBE30EC6}" presName="textRect" presStyleLbl="revTx" presStyleIdx="2" presStyleCnt="5">
        <dgm:presLayoutVars>
          <dgm:chMax val="1"/>
          <dgm:chPref val="1"/>
        </dgm:presLayoutVars>
      </dgm:prSet>
      <dgm:spPr/>
    </dgm:pt>
    <dgm:pt modelId="{0EBF367B-B89D-45AD-BFAD-A0FC16BA3110}" type="pres">
      <dgm:prSet presAssocID="{763CF7E1-20EC-4DD5-A09C-A9E66599B951}" presName="sibTrans" presStyleCnt="0"/>
      <dgm:spPr/>
    </dgm:pt>
    <dgm:pt modelId="{0FFCA9F1-86D5-4C94-B748-706306A2BDC5}" type="pres">
      <dgm:prSet presAssocID="{B0702AF9-8B20-4FEB-9137-C3420D2A4604}" presName="compNode" presStyleCnt="0"/>
      <dgm:spPr/>
    </dgm:pt>
    <dgm:pt modelId="{173CF280-9078-45BE-ACF8-D560AC8D604C}" type="pres">
      <dgm:prSet presAssocID="{B0702AF9-8B20-4FEB-9137-C3420D2A4604}" presName="iconBgRect" presStyleLbl="bgShp" presStyleIdx="3" presStyleCnt="5"/>
      <dgm:spPr>
        <a:solidFill>
          <a:schemeClr val="accent4">
            <a:lumMod val="40000"/>
            <a:lumOff val="60000"/>
          </a:schemeClr>
        </a:solidFill>
      </dgm:spPr>
    </dgm:pt>
    <dgm:pt modelId="{7AB6F046-26D7-4880-814D-3BBE7A565B70}" type="pres">
      <dgm:prSet presAssocID="{B0702AF9-8B20-4FEB-9137-C3420D2A460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reless router"/>
        </a:ext>
      </dgm:extLst>
    </dgm:pt>
    <dgm:pt modelId="{A241F0B6-78AD-4B44-A74A-9FEC86A6AEEB}" type="pres">
      <dgm:prSet presAssocID="{B0702AF9-8B20-4FEB-9137-C3420D2A4604}" presName="spaceRect" presStyleCnt="0"/>
      <dgm:spPr/>
    </dgm:pt>
    <dgm:pt modelId="{6F7842E1-CE7B-4BE5-9D7F-FEA2098AB211}" type="pres">
      <dgm:prSet presAssocID="{B0702AF9-8B20-4FEB-9137-C3420D2A4604}" presName="textRect" presStyleLbl="revTx" presStyleIdx="3" presStyleCnt="5">
        <dgm:presLayoutVars>
          <dgm:chMax val="1"/>
          <dgm:chPref val="1"/>
        </dgm:presLayoutVars>
      </dgm:prSet>
      <dgm:spPr/>
    </dgm:pt>
    <dgm:pt modelId="{1EE73C75-D266-497F-9ACC-D15C7E449A1E}" type="pres">
      <dgm:prSet presAssocID="{63EFDC2C-E91E-4786-AD17-994B9E2FD9E9}" presName="sibTrans" presStyleCnt="0"/>
      <dgm:spPr/>
    </dgm:pt>
    <dgm:pt modelId="{E0F36E08-2542-4FFD-AB13-C1AF75F187A6}" type="pres">
      <dgm:prSet presAssocID="{D93C49A6-3AA8-4101-987E-290B8E49B541}" presName="compNode" presStyleCnt="0"/>
      <dgm:spPr/>
    </dgm:pt>
    <dgm:pt modelId="{E3EE0F2A-7F76-464A-8136-ACF6857EAE43}" type="pres">
      <dgm:prSet presAssocID="{D93C49A6-3AA8-4101-987E-290B8E49B541}" presName="iconBgRect" presStyleLbl="bgShp" presStyleIdx="4" presStyleCnt="5"/>
      <dgm:spPr>
        <a:solidFill>
          <a:schemeClr val="accent4">
            <a:lumMod val="40000"/>
            <a:lumOff val="60000"/>
          </a:schemeClr>
        </a:solidFill>
      </dgm:spPr>
    </dgm:pt>
    <dgm:pt modelId="{7A2256D2-8EA8-4B1E-AFB0-85634E67434E}" type="pres">
      <dgm:prSet presAssocID="{D93C49A6-3AA8-4101-987E-290B8E49B54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
        </a:ext>
      </dgm:extLst>
    </dgm:pt>
    <dgm:pt modelId="{50BB53BE-AFF4-4A61-A5B6-D336DB9FBC59}" type="pres">
      <dgm:prSet presAssocID="{D93C49A6-3AA8-4101-987E-290B8E49B541}" presName="spaceRect" presStyleCnt="0"/>
      <dgm:spPr/>
    </dgm:pt>
    <dgm:pt modelId="{17A0AF2E-B62B-4DD9-BA7C-B957CAC6F95E}" type="pres">
      <dgm:prSet presAssocID="{D93C49A6-3AA8-4101-987E-290B8E49B541}" presName="textRect" presStyleLbl="revTx" presStyleIdx="4" presStyleCnt="5">
        <dgm:presLayoutVars>
          <dgm:chMax val="1"/>
          <dgm:chPref val="1"/>
        </dgm:presLayoutVars>
      </dgm:prSet>
      <dgm:spPr/>
    </dgm:pt>
  </dgm:ptLst>
  <dgm:cxnLst>
    <dgm:cxn modelId="{1FB2E20C-0870-4C16-804A-72B482D3D2A3}" type="presOf" srcId="{E45A27C0-3CB1-4A64-B26E-0980563DAA2A}" destId="{F8E8B18B-5484-4DA4-A2B6-F632ECAD7FC7}" srcOrd="0" destOrd="0" presId="urn:microsoft.com/office/officeart/2018/5/layout/IconCircleLabelList"/>
    <dgm:cxn modelId="{719CD912-E919-41DE-AB1F-84E41D587AA6}" srcId="{84304A2A-F7CE-479F-9583-845284B282C2}" destId="{E45A27C0-3CB1-4A64-B26E-0980563DAA2A}" srcOrd="0" destOrd="0" parTransId="{7C8A5345-F615-4E57-B89C-D573258F9972}" sibTransId="{F08D6C4B-1DFB-4B07-ABAD-216ADEF4ABAF}"/>
    <dgm:cxn modelId="{917E4C14-777B-4F8C-A569-6AD07CBC29FA}" srcId="{84304A2A-F7CE-479F-9583-845284B282C2}" destId="{3D6C0E55-3F73-4DFD-9AEF-A17A11608163}" srcOrd="1" destOrd="0" parTransId="{1B1B00CB-2855-45F7-BFC2-D37A4364991E}" sibTransId="{9D9746BA-C117-4F62-BA23-0942D93E6E83}"/>
    <dgm:cxn modelId="{45BA6636-1AA6-41EB-9A47-F5F3AA0B34CB}" srcId="{84304A2A-F7CE-479F-9583-845284B282C2}" destId="{C23A0EF3-F3D1-4CE0-BEB9-43CCFBE30EC6}" srcOrd="2" destOrd="0" parTransId="{18696ABB-EA98-45AD-9E24-FFA8EBBB97E4}" sibTransId="{763CF7E1-20EC-4DD5-A09C-A9E66599B951}"/>
    <dgm:cxn modelId="{024F8539-91C7-493C-A196-E0B3A48A9E39}" type="presOf" srcId="{C23A0EF3-F3D1-4CE0-BEB9-43CCFBE30EC6}" destId="{9E3C6C8B-4AED-47B0-AEB6-D09B9011E3C1}" srcOrd="0" destOrd="0" presId="urn:microsoft.com/office/officeart/2018/5/layout/IconCircleLabelList"/>
    <dgm:cxn modelId="{0116775E-8193-4EE8-8B62-F31D8E9CADCB}" type="presOf" srcId="{3D6C0E55-3F73-4DFD-9AEF-A17A11608163}" destId="{42A2450B-D5CE-4E44-B240-5BFDF6D1526B}" srcOrd="0" destOrd="0" presId="urn:microsoft.com/office/officeart/2018/5/layout/IconCircleLabelList"/>
    <dgm:cxn modelId="{3FB9656B-3430-4C1C-AAC1-23B71D2F37A9}" srcId="{84304A2A-F7CE-479F-9583-845284B282C2}" destId="{D93C49A6-3AA8-4101-987E-290B8E49B541}" srcOrd="4" destOrd="0" parTransId="{E20368A0-7CFC-4986-987C-518F64B487AF}" sibTransId="{99966763-989F-4BF5-8319-9D4278AE6624}"/>
    <dgm:cxn modelId="{EE49474C-9C95-4D69-8073-A1CDEB54436B}" type="presOf" srcId="{84304A2A-F7CE-479F-9583-845284B282C2}" destId="{5E246535-DDFD-4536-9899-633193024089}" srcOrd="0" destOrd="0" presId="urn:microsoft.com/office/officeart/2018/5/layout/IconCircleLabelList"/>
    <dgm:cxn modelId="{B728A2CA-766E-4E94-8338-243C4CE21460}" type="presOf" srcId="{B0702AF9-8B20-4FEB-9137-C3420D2A4604}" destId="{6F7842E1-CE7B-4BE5-9D7F-FEA2098AB211}" srcOrd="0" destOrd="0" presId="urn:microsoft.com/office/officeart/2018/5/layout/IconCircleLabelList"/>
    <dgm:cxn modelId="{4E3309E6-BE1E-4EDF-98CD-CB401D12759E}" srcId="{84304A2A-F7CE-479F-9583-845284B282C2}" destId="{B0702AF9-8B20-4FEB-9137-C3420D2A4604}" srcOrd="3" destOrd="0" parTransId="{4EF60888-8D36-428E-AE34-A4B4EADB1A9D}" sibTransId="{63EFDC2C-E91E-4786-AD17-994B9E2FD9E9}"/>
    <dgm:cxn modelId="{C42661FB-978D-44E0-8DEF-3C2FEB905A6A}" type="presOf" srcId="{D93C49A6-3AA8-4101-987E-290B8E49B541}" destId="{17A0AF2E-B62B-4DD9-BA7C-B957CAC6F95E}" srcOrd="0" destOrd="0" presId="urn:microsoft.com/office/officeart/2018/5/layout/IconCircleLabelList"/>
    <dgm:cxn modelId="{580053A7-5A9B-4684-B6EC-2B25D92D42D5}" type="presParOf" srcId="{5E246535-DDFD-4536-9899-633193024089}" destId="{51D923DF-997D-44A3-BB4A-4CA3E78A948A}" srcOrd="0" destOrd="0" presId="urn:microsoft.com/office/officeart/2018/5/layout/IconCircleLabelList"/>
    <dgm:cxn modelId="{F682C282-63C4-4387-9B41-670B2BCF7EE6}" type="presParOf" srcId="{51D923DF-997D-44A3-BB4A-4CA3E78A948A}" destId="{1B8BA375-EEE5-47BD-AFB2-CEF85F1B456A}" srcOrd="0" destOrd="0" presId="urn:microsoft.com/office/officeart/2018/5/layout/IconCircleLabelList"/>
    <dgm:cxn modelId="{327AC58A-2F56-4DC7-A691-F2893B6BE778}" type="presParOf" srcId="{51D923DF-997D-44A3-BB4A-4CA3E78A948A}" destId="{154FBE61-5636-4216-877D-F1D86814049F}" srcOrd="1" destOrd="0" presId="urn:microsoft.com/office/officeart/2018/5/layout/IconCircleLabelList"/>
    <dgm:cxn modelId="{C0775296-D5F2-4CDA-8E9B-1F3ABD756BFB}" type="presParOf" srcId="{51D923DF-997D-44A3-BB4A-4CA3E78A948A}" destId="{286F590C-1C0B-4DC9-8B3B-5B4134F1EF68}" srcOrd="2" destOrd="0" presId="urn:microsoft.com/office/officeart/2018/5/layout/IconCircleLabelList"/>
    <dgm:cxn modelId="{961B7079-41D5-49B1-832B-80E79D8B489A}" type="presParOf" srcId="{51D923DF-997D-44A3-BB4A-4CA3E78A948A}" destId="{F8E8B18B-5484-4DA4-A2B6-F632ECAD7FC7}" srcOrd="3" destOrd="0" presId="urn:microsoft.com/office/officeart/2018/5/layout/IconCircleLabelList"/>
    <dgm:cxn modelId="{26118CBA-C194-4FF1-A030-984C7C2EBF40}" type="presParOf" srcId="{5E246535-DDFD-4536-9899-633193024089}" destId="{EDC3C784-D38F-443D-BAE6-65441E3BAF76}" srcOrd="1" destOrd="0" presId="urn:microsoft.com/office/officeart/2018/5/layout/IconCircleLabelList"/>
    <dgm:cxn modelId="{DF003B97-5EC4-4D4D-A0EA-C00F2FA1726D}" type="presParOf" srcId="{5E246535-DDFD-4536-9899-633193024089}" destId="{CEC8A048-4E3D-4B85-9459-E8E7C6A03102}" srcOrd="2" destOrd="0" presId="urn:microsoft.com/office/officeart/2018/5/layout/IconCircleLabelList"/>
    <dgm:cxn modelId="{AFBBE1B5-7DBD-4888-8EAA-0BB208606ACB}" type="presParOf" srcId="{CEC8A048-4E3D-4B85-9459-E8E7C6A03102}" destId="{491282A0-9F4A-47D7-A0E1-31DDC5A86805}" srcOrd="0" destOrd="0" presId="urn:microsoft.com/office/officeart/2018/5/layout/IconCircleLabelList"/>
    <dgm:cxn modelId="{437FD2C1-B7D0-4950-8A47-8F78FF86A905}" type="presParOf" srcId="{CEC8A048-4E3D-4B85-9459-E8E7C6A03102}" destId="{8FE06BF2-2F37-4EB8-A511-ED5479F95B4F}" srcOrd="1" destOrd="0" presId="urn:microsoft.com/office/officeart/2018/5/layout/IconCircleLabelList"/>
    <dgm:cxn modelId="{6DD4977C-82B6-4797-B443-F4CEFF999DE7}" type="presParOf" srcId="{CEC8A048-4E3D-4B85-9459-E8E7C6A03102}" destId="{BDB37F04-15C5-4324-8237-8A611A7145DB}" srcOrd="2" destOrd="0" presId="urn:microsoft.com/office/officeart/2018/5/layout/IconCircleLabelList"/>
    <dgm:cxn modelId="{0EFF8EB6-3448-4DB3-9E24-83235E9FA8A2}" type="presParOf" srcId="{CEC8A048-4E3D-4B85-9459-E8E7C6A03102}" destId="{42A2450B-D5CE-4E44-B240-5BFDF6D1526B}" srcOrd="3" destOrd="0" presId="urn:microsoft.com/office/officeart/2018/5/layout/IconCircleLabelList"/>
    <dgm:cxn modelId="{988AF23B-D3AE-46EE-84CB-D3A892F0838A}" type="presParOf" srcId="{5E246535-DDFD-4536-9899-633193024089}" destId="{9C0A9EB9-6EDC-4102-9233-DAE0D7A6C529}" srcOrd="3" destOrd="0" presId="urn:microsoft.com/office/officeart/2018/5/layout/IconCircleLabelList"/>
    <dgm:cxn modelId="{39F949D6-FB05-4A55-95B8-487233008E67}" type="presParOf" srcId="{5E246535-DDFD-4536-9899-633193024089}" destId="{3BC65631-E6FB-4CB4-9BEB-98A67018BD67}" srcOrd="4" destOrd="0" presId="urn:microsoft.com/office/officeart/2018/5/layout/IconCircleLabelList"/>
    <dgm:cxn modelId="{56B0760D-3F24-4C8E-9E36-E12C8246DDCB}" type="presParOf" srcId="{3BC65631-E6FB-4CB4-9BEB-98A67018BD67}" destId="{CE355354-A1ED-42DC-AF41-48147B75A32F}" srcOrd="0" destOrd="0" presId="urn:microsoft.com/office/officeart/2018/5/layout/IconCircleLabelList"/>
    <dgm:cxn modelId="{F8D0922B-7F04-48DD-AAE1-61BBAE92464A}" type="presParOf" srcId="{3BC65631-E6FB-4CB4-9BEB-98A67018BD67}" destId="{60E64D7A-4A70-42F4-9E12-B73FBB07CEDF}" srcOrd="1" destOrd="0" presId="urn:microsoft.com/office/officeart/2018/5/layout/IconCircleLabelList"/>
    <dgm:cxn modelId="{74557773-B5E2-4D83-88FB-AB488429C0F1}" type="presParOf" srcId="{3BC65631-E6FB-4CB4-9BEB-98A67018BD67}" destId="{A1E6821B-67B6-4EC2-B1D3-F5A41668D6A1}" srcOrd="2" destOrd="0" presId="urn:microsoft.com/office/officeart/2018/5/layout/IconCircleLabelList"/>
    <dgm:cxn modelId="{DDBE416A-805B-489E-98C2-E3A92228708B}" type="presParOf" srcId="{3BC65631-E6FB-4CB4-9BEB-98A67018BD67}" destId="{9E3C6C8B-4AED-47B0-AEB6-D09B9011E3C1}" srcOrd="3" destOrd="0" presId="urn:microsoft.com/office/officeart/2018/5/layout/IconCircleLabelList"/>
    <dgm:cxn modelId="{2A717723-E9C6-4D6F-8A64-C94568FFE852}" type="presParOf" srcId="{5E246535-DDFD-4536-9899-633193024089}" destId="{0EBF367B-B89D-45AD-BFAD-A0FC16BA3110}" srcOrd="5" destOrd="0" presId="urn:microsoft.com/office/officeart/2018/5/layout/IconCircleLabelList"/>
    <dgm:cxn modelId="{5A9E9814-7CE7-4147-83B2-D7DAB5BDAF31}" type="presParOf" srcId="{5E246535-DDFD-4536-9899-633193024089}" destId="{0FFCA9F1-86D5-4C94-B748-706306A2BDC5}" srcOrd="6" destOrd="0" presId="urn:microsoft.com/office/officeart/2018/5/layout/IconCircleLabelList"/>
    <dgm:cxn modelId="{DC5F0AED-7660-4B89-B36B-FF10F09739C0}" type="presParOf" srcId="{0FFCA9F1-86D5-4C94-B748-706306A2BDC5}" destId="{173CF280-9078-45BE-ACF8-D560AC8D604C}" srcOrd="0" destOrd="0" presId="urn:microsoft.com/office/officeart/2018/5/layout/IconCircleLabelList"/>
    <dgm:cxn modelId="{838E4FCB-B775-42CB-88C1-E9F19E8892C4}" type="presParOf" srcId="{0FFCA9F1-86D5-4C94-B748-706306A2BDC5}" destId="{7AB6F046-26D7-4880-814D-3BBE7A565B70}" srcOrd="1" destOrd="0" presId="urn:microsoft.com/office/officeart/2018/5/layout/IconCircleLabelList"/>
    <dgm:cxn modelId="{D5603971-9ED5-463D-AB95-509882DC93C9}" type="presParOf" srcId="{0FFCA9F1-86D5-4C94-B748-706306A2BDC5}" destId="{A241F0B6-78AD-4B44-A74A-9FEC86A6AEEB}" srcOrd="2" destOrd="0" presId="urn:microsoft.com/office/officeart/2018/5/layout/IconCircleLabelList"/>
    <dgm:cxn modelId="{432D497A-9BD3-419A-A7BA-90520D7A0738}" type="presParOf" srcId="{0FFCA9F1-86D5-4C94-B748-706306A2BDC5}" destId="{6F7842E1-CE7B-4BE5-9D7F-FEA2098AB211}" srcOrd="3" destOrd="0" presId="urn:microsoft.com/office/officeart/2018/5/layout/IconCircleLabelList"/>
    <dgm:cxn modelId="{ABBE14F2-5F2F-4100-B532-F66819182A94}" type="presParOf" srcId="{5E246535-DDFD-4536-9899-633193024089}" destId="{1EE73C75-D266-497F-9ACC-D15C7E449A1E}" srcOrd="7" destOrd="0" presId="urn:microsoft.com/office/officeart/2018/5/layout/IconCircleLabelList"/>
    <dgm:cxn modelId="{29DE64CF-851E-4BF4-9BEA-0C344CD768F4}" type="presParOf" srcId="{5E246535-DDFD-4536-9899-633193024089}" destId="{E0F36E08-2542-4FFD-AB13-C1AF75F187A6}" srcOrd="8" destOrd="0" presId="urn:microsoft.com/office/officeart/2018/5/layout/IconCircleLabelList"/>
    <dgm:cxn modelId="{7FD50641-13B3-48EB-91FB-91E844935824}" type="presParOf" srcId="{E0F36E08-2542-4FFD-AB13-C1AF75F187A6}" destId="{E3EE0F2A-7F76-464A-8136-ACF6857EAE43}" srcOrd="0" destOrd="0" presId="urn:microsoft.com/office/officeart/2018/5/layout/IconCircleLabelList"/>
    <dgm:cxn modelId="{69B95F4F-6C96-4211-A5E7-38D839745CCC}" type="presParOf" srcId="{E0F36E08-2542-4FFD-AB13-C1AF75F187A6}" destId="{7A2256D2-8EA8-4B1E-AFB0-85634E67434E}" srcOrd="1" destOrd="0" presId="urn:microsoft.com/office/officeart/2018/5/layout/IconCircleLabelList"/>
    <dgm:cxn modelId="{0ABF68A7-6967-455A-8B37-13286FD36E71}" type="presParOf" srcId="{E0F36E08-2542-4FFD-AB13-C1AF75F187A6}" destId="{50BB53BE-AFF4-4A61-A5B6-D336DB9FBC59}" srcOrd="2" destOrd="0" presId="urn:microsoft.com/office/officeart/2018/5/layout/IconCircleLabelList"/>
    <dgm:cxn modelId="{C8B8774B-0758-4045-83E7-CC50E7F2B1AD}" type="presParOf" srcId="{E0F36E08-2542-4FFD-AB13-C1AF75F187A6}" destId="{17A0AF2E-B62B-4DD9-BA7C-B957CAC6F95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E670CAE-F873-4908-930D-54D317D956FA}"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C963C919-822D-4472-904D-8F245661FDF4}">
      <dgm:prSet custT="1"/>
      <dgm:spPr/>
      <dgm:t>
        <a:bodyPr/>
        <a:lstStyle/>
        <a:p>
          <a:r>
            <a:rPr lang="en-GB" sz="1800" dirty="0"/>
            <a:t>A virtual firewall (VF) is either a network firewall service or an appliance running entirely within the virtualized environment</a:t>
          </a:r>
          <a:endParaRPr lang="en-US" sz="1800" dirty="0"/>
        </a:p>
      </dgm:t>
    </dgm:pt>
    <dgm:pt modelId="{9131AF25-BEF4-4305-B829-7D54723FDC7B}" type="parTrans" cxnId="{94B30553-9567-4763-8DA3-1C94767E3B34}">
      <dgm:prSet/>
      <dgm:spPr/>
      <dgm:t>
        <a:bodyPr/>
        <a:lstStyle/>
        <a:p>
          <a:endParaRPr lang="en-US"/>
        </a:p>
      </dgm:t>
    </dgm:pt>
    <dgm:pt modelId="{52729328-4AD9-4CC6-AFE5-407CB9924368}" type="sibTrans" cxnId="{94B30553-9567-4763-8DA3-1C94767E3B34}">
      <dgm:prSet/>
      <dgm:spPr/>
      <dgm:t>
        <a:bodyPr/>
        <a:lstStyle/>
        <a:p>
          <a:endParaRPr lang="en-US"/>
        </a:p>
      </dgm:t>
    </dgm:pt>
    <dgm:pt modelId="{3D3B48E3-BE05-4436-9019-87E828BD208A}">
      <dgm:prSet custT="1"/>
      <dgm:spPr/>
      <dgm:t>
        <a:bodyPr/>
        <a:lstStyle/>
        <a:p>
          <a:r>
            <a:rPr lang="en-GB" sz="1800" dirty="0"/>
            <a:t>Regardless of which implementation, a VF serves the same purpose as a physical one: packet filtering and monitoring</a:t>
          </a:r>
          <a:endParaRPr lang="en-US" sz="1800" dirty="0"/>
        </a:p>
      </dgm:t>
    </dgm:pt>
    <dgm:pt modelId="{3657E01D-0AE9-43C9-B47F-9BA00BCE8C0D}" type="parTrans" cxnId="{E37EBEB6-EC0B-40B9-9E7D-AA17F1CD84D9}">
      <dgm:prSet/>
      <dgm:spPr/>
      <dgm:t>
        <a:bodyPr/>
        <a:lstStyle/>
        <a:p>
          <a:endParaRPr lang="en-US"/>
        </a:p>
      </dgm:t>
    </dgm:pt>
    <dgm:pt modelId="{44880210-FE20-4734-90D5-986063DC703D}" type="sibTrans" cxnId="{E37EBEB6-EC0B-40B9-9E7D-AA17F1CD84D9}">
      <dgm:prSet/>
      <dgm:spPr/>
      <dgm:t>
        <a:bodyPr/>
        <a:lstStyle/>
        <a:p>
          <a:endParaRPr lang="en-US"/>
        </a:p>
      </dgm:t>
    </dgm:pt>
    <dgm:pt modelId="{E4A19766-6EEB-4E67-AF04-30D03F7D94FD}">
      <dgm:prSet custT="1"/>
      <dgm:spPr/>
      <dgm:t>
        <a:bodyPr/>
        <a:lstStyle/>
        <a:p>
          <a:r>
            <a:rPr lang="en-GB" sz="1800" dirty="0"/>
            <a:t>The firewall can also run in a guest OS VM</a:t>
          </a:r>
          <a:endParaRPr lang="en-US" sz="1800" dirty="0"/>
        </a:p>
      </dgm:t>
    </dgm:pt>
    <dgm:pt modelId="{A5ADCBF6-FD98-4822-A1A8-587D03EBAF00}" type="parTrans" cxnId="{1ED77407-CFA5-4B5E-AB7C-13668E56C149}">
      <dgm:prSet/>
      <dgm:spPr/>
      <dgm:t>
        <a:bodyPr/>
        <a:lstStyle/>
        <a:p>
          <a:endParaRPr lang="en-US"/>
        </a:p>
      </dgm:t>
    </dgm:pt>
    <dgm:pt modelId="{4A393D26-CE6A-409D-83FB-5D99AFECB0C3}" type="sibTrans" cxnId="{1ED77407-CFA5-4B5E-AB7C-13668E56C149}">
      <dgm:prSet/>
      <dgm:spPr/>
      <dgm:t>
        <a:bodyPr/>
        <a:lstStyle/>
        <a:p>
          <a:endParaRPr lang="en-US"/>
        </a:p>
      </dgm:t>
    </dgm:pt>
    <dgm:pt modelId="{749B525D-F29B-4513-A049-2C41D3C763BB}">
      <dgm:prSet custT="1"/>
      <dgm:spPr/>
      <dgm:t>
        <a:bodyPr/>
        <a:lstStyle/>
        <a:p>
          <a:r>
            <a:rPr lang="en-GB" sz="1800" dirty="0"/>
            <a:t>One key to a VF is to not overlook the contribution from Network Address Translation (NAT)</a:t>
          </a:r>
          <a:endParaRPr lang="en-US" sz="1800" dirty="0"/>
        </a:p>
      </dgm:t>
    </dgm:pt>
    <dgm:pt modelId="{2AFE0165-9A53-4C1D-851C-A20406ED33AD}" type="parTrans" cxnId="{96D99D52-B408-43F4-BA8A-126FE6B7774F}">
      <dgm:prSet/>
      <dgm:spPr/>
      <dgm:t>
        <a:bodyPr/>
        <a:lstStyle/>
        <a:p>
          <a:endParaRPr lang="en-US"/>
        </a:p>
      </dgm:t>
    </dgm:pt>
    <dgm:pt modelId="{1FC043B5-1234-4E39-BA18-5628F10C1632}" type="sibTrans" cxnId="{96D99D52-B408-43F4-BA8A-126FE6B7774F}">
      <dgm:prSet/>
      <dgm:spPr/>
      <dgm:t>
        <a:bodyPr/>
        <a:lstStyle/>
        <a:p>
          <a:endParaRPr lang="en-US"/>
        </a:p>
      </dgm:t>
    </dgm:pt>
    <dgm:pt modelId="{25CCDC72-3C3A-4304-8C5A-48E5DDAA171A}">
      <dgm:prSet custT="1"/>
      <dgm:spPr/>
      <dgm:t>
        <a:bodyPr/>
        <a:lstStyle/>
        <a:p>
          <a:r>
            <a:rPr lang="en-GB" sz="1800" dirty="0"/>
            <a:t>This allows an organization to present a single address (or set of addresses) to the Internet for all computer connections—it acts as a proxy between the local-area network (which can be using private IP addresses) and the Internet</a:t>
          </a:r>
          <a:endParaRPr lang="en-US" sz="1800" dirty="0"/>
        </a:p>
      </dgm:t>
    </dgm:pt>
    <dgm:pt modelId="{32F9004C-611D-4ACB-ABB3-194448D11BF4}" type="parTrans" cxnId="{2D35ABA0-0146-4863-869E-5FF48DEAF16D}">
      <dgm:prSet/>
      <dgm:spPr/>
      <dgm:t>
        <a:bodyPr/>
        <a:lstStyle/>
        <a:p>
          <a:endParaRPr lang="en-US"/>
        </a:p>
      </dgm:t>
    </dgm:pt>
    <dgm:pt modelId="{E38ED9D5-3563-4457-BCF1-DCAA27392DDA}" type="sibTrans" cxnId="{2D35ABA0-0146-4863-869E-5FF48DEAF16D}">
      <dgm:prSet/>
      <dgm:spPr/>
      <dgm:t>
        <a:bodyPr/>
        <a:lstStyle/>
        <a:p>
          <a:endParaRPr lang="en-US"/>
        </a:p>
      </dgm:t>
    </dgm:pt>
    <dgm:pt modelId="{008EE6CE-CD0E-49AA-A0EB-968C318E6A27}" type="pres">
      <dgm:prSet presAssocID="{6E670CAE-F873-4908-930D-54D317D956FA}" presName="root" presStyleCnt="0">
        <dgm:presLayoutVars>
          <dgm:dir/>
          <dgm:resizeHandles val="exact"/>
        </dgm:presLayoutVars>
      </dgm:prSet>
      <dgm:spPr/>
    </dgm:pt>
    <dgm:pt modelId="{EED0D941-BC4F-4D0B-885F-2394E2109B90}" type="pres">
      <dgm:prSet presAssocID="{C963C919-822D-4472-904D-8F245661FDF4}" presName="compNode" presStyleCnt="0"/>
      <dgm:spPr/>
    </dgm:pt>
    <dgm:pt modelId="{96C16404-EA87-4241-8670-65636599667D}" type="pres">
      <dgm:prSet presAssocID="{C963C919-822D-4472-904D-8F245661FDF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7563C29F-F074-4006-AE28-F3EF5A226FD3}" type="pres">
      <dgm:prSet presAssocID="{C963C919-822D-4472-904D-8F245661FDF4}" presName="spaceRect" presStyleCnt="0"/>
      <dgm:spPr/>
    </dgm:pt>
    <dgm:pt modelId="{44108215-910E-46EA-9E36-479FC9454783}" type="pres">
      <dgm:prSet presAssocID="{C963C919-822D-4472-904D-8F245661FDF4}" presName="textRect" presStyleLbl="revTx" presStyleIdx="0" presStyleCnt="5" custScaleY="120235" custLinFactNeighborX="706" custLinFactNeighborY="-1459">
        <dgm:presLayoutVars>
          <dgm:chMax val="1"/>
          <dgm:chPref val="1"/>
        </dgm:presLayoutVars>
      </dgm:prSet>
      <dgm:spPr/>
    </dgm:pt>
    <dgm:pt modelId="{3E64B3F7-55AB-4985-9A1A-434068B96983}" type="pres">
      <dgm:prSet presAssocID="{52729328-4AD9-4CC6-AFE5-407CB9924368}" presName="sibTrans" presStyleCnt="0"/>
      <dgm:spPr/>
    </dgm:pt>
    <dgm:pt modelId="{C8C12F71-01A5-4F70-A63E-61D360ED8008}" type="pres">
      <dgm:prSet presAssocID="{3D3B48E3-BE05-4436-9019-87E828BD208A}" presName="compNode" presStyleCnt="0"/>
      <dgm:spPr/>
    </dgm:pt>
    <dgm:pt modelId="{837A7F0D-99C3-4DE3-BDB3-61476726D39A}" type="pres">
      <dgm:prSet presAssocID="{3D3B48E3-BE05-4436-9019-87E828BD208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ter"/>
        </a:ext>
      </dgm:extLst>
    </dgm:pt>
    <dgm:pt modelId="{F5DB71D8-928A-496F-BCC5-AD4D0F1B4E4C}" type="pres">
      <dgm:prSet presAssocID="{3D3B48E3-BE05-4436-9019-87E828BD208A}" presName="spaceRect" presStyleCnt="0"/>
      <dgm:spPr/>
    </dgm:pt>
    <dgm:pt modelId="{2BF960E3-40DB-418A-B661-19E853FE87B0}" type="pres">
      <dgm:prSet presAssocID="{3D3B48E3-BE05-4436-9019-87E828BD208A}" presName="textRect" presStyleLbl="revTx" presStyleIdx="1" presStyleCnt="5" custLinFactNeighborX="706" custLinFactNeighborY="-16636">
        <dgm:presLayoutVars>
          <dgm:chMax val="1"/>
          <dgm:chPref val="1"/>
        </dgm:presLayoutVars>
      </dgm:prSet>
      <dgm:spPr/>
    </dgm:pt>
    <dgm:pt modelId="{50711E44-06D9-4B2F-89A8-2FCA98F8CCA6}" type="pres">
      <dgm:prSet presAssocID="{44880210-FE20-4734-90D5-986063DC703D}" presName="sibTrans" presStyleCnt="0"/>
      <dgm:spPr/>
    </dgm:pt>
    <dgm:pt modelId="{C3BD93F4-EB7E-42AA-94FD-91F85CFCF5E5}" type="pres">
      <dgm:prSet presAssocID="{E4A19766-6EEB-4E67-AF04-30D03F7D94FD}" presName="compNode" presStyleCnt="0"/>
      <dgm:spPr/>
    </dgm:pt>
    <dgm:pt modelId="{FA1DD1C5-DF89-4033-B403-D797A3B65792}" type="pres">
      <dgm:prSet presAssocID="{E4A19766-6EEB-4E67-AF04-30D03F7D94FD}"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FCDB29B4-8FC8-4E99-8636-B9DBFD2D771E}" type="pres">
      <dgm:prSet presAssocID="{E4A19766-6EEB-4E67-AF04-30D03F7D94FD}" presName="spaceRect" presStyleCnt="0"/>
      <dgm:spPr/>
    </dgm:pt>
    <dgm:pt modelId="{1D6D3187-C9D5-4C7E-BDBA-CA693B6A6C9B}" type="pres">
      <dgm:prSet presAssocID="{E4A19766-6EEB-4E67-AF04-30D03F7D94FD}" presName="textRect" presStyleLbl="revTx" presStyleIdx="2" presStyleCnt="5" custLinFactNeighborX="2822" custLinFactNeighborY="-16636">
        <dgm:presLayoutVars>
          <dgm:chMax val="1"/>
          <dgm:chPref val="1"/>
        </dgm:presLayoutVars>
      </dgm:prSet>
      <dgm:spPr/>
    </dgm:pt>
    <dgm:pt modelId="{8B39F87B-2EA3-4262-9185-856854FBB7B1}" type="pres">
      <dgm:prSet presAssocID="{4A393D26-CE6A-409D-83FB-5D99AFECB0C3}" presName="sibTrans" presStyleCnt="0"/>
      <dgm:spPr/>
    </dgm:pt>
    <dgm:pt modelId="{3EEB5B20-6ED2-4486-8A19-110BBCD23CD6}" type="pres">
      <dgm:prSet presAssocID="{749B525D-F29B-4513-A049-2C41D3C763BB}" presName="compNode" presStyleCnt="0"/>
      <dgm:spPr/>
    </dgm:pt>
    <dgm:pt modelId="{29844CA8-CA0A-4BFA-8457-B0364FE09ABB}" type="pres">
      <dgm:prSet presAssocID="{749B525D-F29B-4513-A049-2C41D3C763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ey"/>
        </a:ext>
      </dgm:extLst>
    </dgm:pt>
    <dgm:pt modelId="{5239BB7F-3727-4D4A-8DB3-5D06909A50CE}" type="pres">
      <dgm:prSet presAssocID="{749B525D-F29B-4513-A049-2C41D3C763BB}" presName="spaceRect" presStyleCnt="0"/>
      <dgm:spPr/>
    </dgm:pt>
    <dgm:pt modelId="{EA56E866-4933-4760-9CDD-9EA348D3291A}" type="pres">
      <dgm:prSet presAssocID="{749B525D-F29B-4513-A049-2C41D3C763BB}" presName="textRect" presStyleLbl="revTx" presStyleIdx="3" presStyleCnt="5" custLinFactNeighborY="-16636">
        <dgm:presLayoutVars>
          <dgm:chMax val="1"/>
          <dgm:chPref val="1"/>
        </dgm:presLayoutVars>
      </dgm:prSet>
      <dgm:spPr/>
    </dgm:pt>
    <dgm:pt modelId="{3DA03899-5F83-44D7-8145-3CA4EBD7E5A2}" type="pres">
      <dgm:prSet presAssocID="{1FC043B5-1234-4E39-BA18-5628F10C1632}" presName="sibTrans" presStyleCnt="0"/>
      <dgm:spPr/>
    </dgm:pt>
    <dgm:pt modelId="{A9706C13-398B-4ABE-BE8D-657BD4D8421C}" type="pres">
      <dgm:prSet presAssocID="{25CCDC72-3C3A-4304-8C5A-48E5DDAA171A}" presName="compNode" presStyleCnt="0"/>
      <dgm:spPr/>
    </dgm:pt>
    <dgm:pt modelId="{66983BCC-A405-4C52-94DB-C3F4C42E20E5}" type="pres">
      <dgm:prSet presAssocID="{25CCDC72-3C3A-4304-8C5A-48E5DDAA171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owchart"/>
        </a:ext>
      </dgm:extLst>
    </dgm:pt>
    <dgm:pt modelId="{FE050A58-2438-4F94-BADB-17ED7AAAFEC7}" type="pres">
      <dgm:prSet presAssocID="{25CCDC72-3C3A-4304-8C5A-48E5DDAA171A}" presName="spaceRect" presStyleCnt="0"/>
      <dgm:spPr/>
    </dgm:pt>
    <dgm:pt modelId="{46CD0EAC-9BD7-424B-8928-4650D939B667}" type="pres">
      <dgm:prSet presAssocID="{25CCDC72-3C3A-4304-8C5A-48E5DDAA171A}" presName="textRect" presStyleLbl="revTx" presStyleIdx="4" presStyleCnt="5" custScaleX="124051" custScaleY="132376" custLinFactNeighborX="2822" custLinFactNeighborY="3089">
        <dgm:presLayoutVars>
          <dgm:chMax val="1"/>
          <dgm:chPref val="1"/>
        </dgm:presLayoutVars>
      </dgm:prSet>
      <dgm:spPr/>
    </dgm:pt>
  </dgm:ptLst>
  <dgm:cxnLst>
    <dgm:cxn modelId="{1ED77407-CFA5-4B5E-AB7C-13668E56C149}" srcId="{6E670CAE-F873-4908-930D-54D317D956FA}" destId="{E4A19766-6EEB-4E67-AF04-30D03F7D94FD}" srcOrd="2" destOrd="0" parTransId="{A5ADCBF6-FD98-4822-A1A8-587D03EBAF00}" sibTransId="{4A393D26-CE6A-409D-83FB-5D99AFECB0C3}"/>
    <dgm:cxn modelId="{7FC18A15-5139-412A-97F1-E2A730AA6BE6}" type="presOf" srcId="{3D3B48E3-BE05-4436-9019-87E828BD208A}" destId="{2BF960E3-40DB-418A-B661-19E853FE87B0}" srcOrd="0" destOrd="0" presId="urn:microsoft.com/office/officeart/2018/2/layout/IconLabelList"/>
    <dgm:cxn modelId="{EBC78D4A-DCE0-4090-980D-191C00A62402}" type="presOf" srcId="{25CCDC72-3C3A-4304-8C5A-48E5DDAA171A}" destId="{46CD0EAC-9BD7-424B-8928-4650D939B667}" srcOrd="0" destOrd="0" presId="urn:microsoft.com/office/officeart/2018/2/layout/IconLabelList"/>
    <dgm:cxn modelId="{96D99D52-B408-43F4-BA8A-126FE6B7774F}" srcId="{6E670CAE-F873-4908-930D-54D317D956FA}" destId="{749B525D-F29B-4513-A049-2C41D3C763BB}" srcOrd="3" destOrd="0" parTransId="{2AFE0165-9A53-4C1D-851C-A20406ED33AD}" sibTransId="{1FC043B5-1234-4E39-BA18-5628F10C1632}"/>
    <dgm:cxn modelId="{94B30553-9567-4763-8DA3-1C94767E3B34}" srcId="{6E670CAE-F873-4908-930D-54D317D956FA}" destId="{C963C919-822D-4472-904D-8F245661FDF4}" srcOrd="0" destOrd="0" parTransId="{9131AF25-BEF4-4305-B829-7D54723FDC7B}" sibTransId="{52729328-4AD9-4CC6-AFE5-407CB9924368}"/>
    <dgm:cxn modelId="{736C1D73-48DB-4376-AF37-32EF3D083CB7}" type="presOf" srcId="{749B525D-F29B-4513-A049-2C41D3C763BB}" destId="{EA56E866-4933-4760-9CDD-9EA348D3291A}" srcOrd="0" destOrd="0" presId="urn:microsoft.com/office/officeart/2018/2/layout/IconLabelList"/>
    <dgm:cxn modelId="{2D35ABA0-0146-4863-869E-5FF48DEAF16D}" srcId="{6E670CAE-F873-4908-930D-54D317D956FA}" destId="{25CCDC72-3C3A-4304-8C5A-48E5DDAA171A}" srcOrd="4" destOrd="0" parTransId="{32F9004C-611D-4ACB-ABB3-194448D11BF4}" sibTransId="{E38ED9D5-3563-4457-BCF1-DCAA27392DDA}"/>
    <dgm:cxn modelId="{B8BB51A7-A144-49F6-858A-D1DCA3C9B5F9}" type="presOf" srcId="{6E670CAE-F873-4908-930D-54D317D956FA}" destId="{008EE6CE-CD0E-49AA-A0EB-968C318E6A27}" srcOrd="0" destOrd="0" presId="urn:microsoft.com/office/officeart/2018/2/layout/IconLabelList"/>
    <dgm:cxn modelId="{E37EBEB6-EC0B-40B9-9E7D-AA17F1CD84D9}" srcId="{6E670CAE-F873-4908-930D-54D317D956FA}" destId="{3D3B48E3-BE05-4436-9019-87E828BD208A}" srcOrd="1" destOrd="0" parTransId="{3657E01D-0AE9-43C9-B47F-9BA00BCE8C0D}" sibTransId="{44880210-FE20-4734-90D5-986063DC703D}"/>
    <dgm:cxn modelId="{3F28C1D4-C4A9-4B01-BDE4-8333CEBE5299}" type="presOf" srcId="{E4A19766-6EEB-4E67-AF04-30D03F7D94FD}" destId="{1D6D3187-C9D5-4C7E-BDBA-CA693B6A6C9B}" srcOrd="0" destOrd="0" presId="urn:microsoft.com/office/officeart/2018/2/layout/IconLabelList"/>
    <dgm:cxn modelId="{5ADE23DC-789B-4A55-8EE0-5F11BF4014C5}" type="presOf" srcId="{C963C919-822D-4472-904D-8F245661FDF4}" destId="{44108215-910E-46EA-9E36-479FC9454783}" srcOrd="0" destOrd="0" presId="urn:microsoft.com/office/officeart/2018/2/layout/IconLabelList"/>
    <dgm:cxn modelId="{26649254-3E8E-4D62-AA00-7CC0D8EF3B3D}" type="presParOf" srcId="{008EE6CE-CD0E-49AA-A0EB-968C318E6A27}" destId="{EED0D941-BC4F-4D0B-885F-2394E2109B90}" srcOrd="0" destOrd="0" presId="urn:microsoft.com/office/officeart/2018/2/layout/IconLabelList"/>
    <dgm:cxn modelId="{0CD068E2-EDC7-4A17-92E2-FF258AE5A90F}" type="presParOf" srcId="{EED0D941-BC4F-4D0B-885F-2394E2109B90}" destId="{96C16404-EA87-4241-8670-65636599667D}" srcOrd="0" destOrd="0" presId="urn:microsoft.com/office/officeart/2018/2/layout/IconLabelList"/>
    <dgm:cxn modelId="{810C5320-1C67-4621-BCFA-3A6139D90248}" type="presParOf" srcId="{EED0D941-BC4F-4D0B-885F-2394E2109B90}" destId="{7563C29F-F074-4006-AE28-F3EF5A226FD3}" srcOrd="1" destOrd="0" presId="urn:microsoft.com/office/officeart/2018/2/layout/IconLabelList"/>
    <dgm:cxn modelId="{1CD6571D-DE96-43D2-868B-762851A41C07}" type="presParOf" srcId="{EED0D941-BC4F-4D0B-885F-2394E2109B90}" destId="{44108215-910E-46EA-9E36-479FC9454783}" srcOrd="2" destOrd="0" presId="urn:microsoft.com/office/officeart/2018/2/layout/IconLabelList"/>
    <dgm:cxn modelId="{38DCB76D-4B4D-498A-A293-65474FD34FCF}" type="presParOf" srcId="{008EE6CE-CD0E-49AA-A0EB-968C318E6A27}" destId="{3E64B3F7-55AB-4985-9A1A-434068B96983}" srcOrd="1" destOrd="0" presId="urn:microsoft.com/office/officeart/2018/2/layout/IconLabelList"/>
    <dgm:cxn modelId="{080DBBC6-133D-4570-9C5D-8CFEAD61A72C}" type="presParOf" srcId="{008EE6CE-CD0E-49AA-A0EB-968C318E6A27}" destId="{C8C12F71-01A5-4F70-A63E-61D360ED8008}" srcOrd="2" destOrd="0" presId="urn:microsoft.com/office/officeart/2018/2/layout/IconLabelList"/>
    <dgm:cxn modelId="{5E564C42-C4B3-4255-A02B-76F3021EBCD9}" type="presParOf" srcId="{C8C12F71-01A5-4F70-A63E-61D360ED8008}" destId="{837A7F0D-99C3-4DE3-BDB3-61476726D39A}" srcOrd="0" destOrd="0" presId="urn:microsoft.com/office/officeart/2018/2/layout/IconLabelList"/>
    <dgm:cxn modelId="{0D38ECEB-AE8C-4131-986E-DF9CBFFDA489}" type="presParOf" srcId="{C8C12F71-01A5-4F70-A63E-61D360ED8008}" destId="{F5DB71D8-928A-496F-BCC5-AD4D0F1B4E4C}" srcOrd="1" destOrd="0" presId="urn:microsoft.com/office/officeart/2018/2/layout/IconLabelList"/>
    <dgm:cxn modelId="{6F89DB74-2F31-4229-942F-E099B5332721}" type="presParOf" srcId="{C8C12F71-01A5-4F70-A63E-61D360ED8008}" destId="{2BF960E3-40DB-418A-B661-19E853FE87B0}" srcOrd="2" destOrd="0" presId="urn:microsoft.com/office/officeart/2018/2/layout/IconLabelList"/>
    <dgm:cxn modelId="{50FF28F8-B7ED-406A-9EFC-7C2BE5A705D3}" type="presParOf" srcId="{008EE6CE-CD0E-49AA-A0EB-968C318E6A27}" destId="{50711E44-06D9-4B2F-89A8-2FCA98F8CCA6}" srcOrd="3" destOrd="0" presId="urn:microsoft.com/office/officeart/2018/2/layout/IconLabelList"/>
    <dgm:cxn modelId="{61360A36-4ABF-4A0A-BD09-AC53D174EC8C}" type="presParOf" srcId="{008EE6CE-CD0E-49AA-A0EB-968C318E6A27}" destId="{C3BD93F4-EB7E-42AA-94FD-91F85CFCF5E5}" srcOrd="4" destOrd="0" presId="urn:microsoft.com/office/officeart/2018/2/layout/IconLabelList"/>
    <dgm:cxn modelId="{48D3865C-B249-4D3B-8E61-81A93F62D9C6}" type="presParOf" srcId="{C3BD93F4-EB7E-42AA-94FD-91F85CFCF5E5}" destId="{FA1DD1C5-DF89-4033-B403-D797A3B65792}" srcOrd="0" destOrd="0" presId="urn:microsoft.com/office/officeart/2018/2/layout/IconLabelList"/>
    <dgm:cxn modelId="{BB2BA351-986A-44E8-A48F-BF91470B1D03}" type="presParOf" srcId="{C3BD93F4-EB7E-42AA-94FD-91F85CFCF5E5}" destId="{FCDB29B4-8FC8-4E99-8636-B9DBFD2D771E}" srcOrd="1" destOrd="0" presId="urn:microsoft.com/office/officeart/2018/2/layout/IconLabelList"/>
    <dgm:cxn modelId="{0FB1AE30-B9DF-4D8B-8530-5E453D025090}" type="presParOf" srcId="{C3BD93F4-EB7E-42AA-94FD-91F85CFCF5E5}" destId="{1D6D3187-C9D5-4C7E-BDBA-CA693B6A6C9B}" srcOrd="2" destOrd="0" presId="urn:microsoft.com/office/officeart/2018/2/layout/IconLabelList"/>
    <dgm:cxn modelId="{E1A700D9-8BFC-4DEE-A085-2AE7980A7A92}" type="presParOf" srcId="{008EE6CE-CD0E-49AA-A0EB-968C318E6A27}" destId="{8B39F87B-2EA3-4262-9185-856854FBB7B1}" srcOrd="5" destOrd="0" presId="urn:microsoft.com/office/officeart/2018/2/layout/IconLabelList"/>
    <dgm:cxn modelId="{94E314A0-4A93-4B47-8BF1-E9FE7E1254CC}" type="presParOf" srcId="{008EE6CE-CD0E-49AA-A0EB-968C318E6A27}" destId="{3EEB5B20-6ED2-4486-8A19-110BBCD23CD6}" srcOrd="6" destOrd="0" presId="urn:microsoft.com/office/officeart/2018/2/layout/IconLabelList"/>
    <dgm:cxn modelId="{58BC5F13-3C1A-42AA-9BDE-3483B758E908}" type="presParOf" srcId="{3EEB5B20-6ED2-4486-8A19-110BBCD23CD6}" destId="{29844CA8-CA0A-4BFA-8457-B0364FE09ABB}" srcOrd="0" destOrd="0" presId="urn:microsoft.com/office/officeart/2018/2/layout/IconLabelList"/>
    <dgm:cxn modelId="{C0725371-6CCB-4D54-85BB-78EA68146AD7}" type="presParOf" srcId="{3EEB5B20-6ED2-4486-8A19-110BBCD23CD6}" destId="{5239BB7F-3727-4D4A-8DB3-5D06909A50CE}" srcOrd="1" destOrd="0" presId="urn:microsoft.com/office/officeart/2018/2/layout/IconLabelList"/>
    <dgm:cxn modelId="{6AAB5346-F8EF-4A91-BE81-5A43BC996B0D}" type="presParOf" srcId="{3EEB5B20-6ED2-4486-8A19-110BBCD23CD6}" destId="{EA56E866-4933-4760-9CDD-9EA348D3291A}" srcOrd="2" destOrd="0" presId="urn:microsoft.com/office/officeart/2018/2/layout/IconLabelList"/>
    <dgm:cxn modelId="{0D3C0195-0EAA-4991-B03C-B410BBFABE2B}" type="presParOf" srcId="{008EE6CE-CD0E-49AA-A0EB-968C318E6A27}" destId="{3DA03899-5F83-44D7-8145-3CA4EBD7E5A2}" srcOrd="7" destOrd="0" presId="urn:microsoft.com/office/officeart/2018/2/layout/IconLabelList"/>
    <dgm:cxn modelId="{9622A463-96A9-4C09-8785-7DCF51E24A7D}" type="presParOf" srcId="{008EE6CE-CD0E-49AA-A0EB-968C318E6A27}" destId="{A9706C13-398B-4ABE-BE8D-657BD4D8421C}" srcOrd="8" destOrd="0" presId="urn:microsoft.com/office/officeart/2018/2/layout/IconLabelList"/>
    <dgm:cxn modelId="{2C37CFEA-8F79-4334-B5B2-36E506BE678D}" type="presParOf" srcId="{A9706C13-398B-4ABE-BE8D-657BD4D8421C}" destId="{66983BCC-A405-4C52-94DB-C3F4C42E20E5}" srcOrd="0" destOrd="0" presId="urn:microsoft.com/office/officeart/2018/2/layout/IconLabelList"/>
    <dgm:cxn modelId="{7B5A2608-E554-4D58-BDA4-8F8E37C752AF}" type="presParOf" srcId="{A9706C13-398B-4ABE-BE8D-657BD4D8421C}" destId="{FE050A58-2438-4F94-BADB-17ED7AAAFEC7}" srcOrd="1" destOrd="0" presId="urn:microsoft.com/office/officeart/2018/2/layout/IconLabelList"/>
    <dgm:cxn modelId="{D5AE2856-4242-4036-952E-5E89AC10A198}" type="presParOf" srcId="{A9706C13-398B-4ABE-BE8D-657BD4D8421C}" destId="{46CD0EAC-9BD7-424B-8928-4650D939B66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084157E-7CAC-4BF0-8D09-A9347294D01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9F82D619-6041-448D-BB90-003C9BD5A091}">
      <dgm:prSet/>
      <dgm:spPr>
        <a:solidFill>
          <a:schemeClr val="accent2">
            <a:lumMod val="40000"/>
            <a:lumOff val="60000"/>
          </a:schemeClr>
        </a:solidFill>
      </dgm:spPr>
      <dgm:t>
        <a:bodyPr/>
        <a:lstStyle/>
        <a:p>
          <a:r>
            <a:rPr lang="en-US" b="1" dirty="0">
              <a:solidFill>
                <a:schemeClr val="accent1">
                  <a:lumMod val="50000"/>
                </a:schemeClr>
              </a:solidFill>
            </a:rPr>
            <a:t>On an isolated internal network</a:t>
          </a:r>
          <a:r>
            <a:rPr lang="en-US" dirty="0">
              <a:solidFill>
                <a:schemeClr val="accent1">
                  <a:lumMod val="50000"/>
                </a:schemeClr>
              </a:solidFill>
            </a:rPr>
            <a:t>: the VNIC is assigned an internal IP address, and can communicate only with the hypervisor and/or other VMs on the same host.</a:t>
          </a:r>
          <a:endParaRPr lang="en-GB" dirty="0">
            <a:solidFill>
              <a:schemeClr val="accent1">
                <a:lumMod val="50000"/>
              </a:schemeClr>
            </a:solidFill>
          </a:endParaRPr>
        </a:p>
      </dgm:t>
    </dgm:pt>
    <dgm:pt modelId="{73B75193-450F-4A8E-AA0F-CD24CED5D9AA}" type="parTrans" cxnId="{687CCA47-48BD-4088-BDDE-D57D10A7CDF8}">
      <dgm:prSet/>
      <dgm:spPr/>
      <dgm:t>
        <a:bodyPr/>
        <a:lstStyle/>
        <a:p>
          <a:endParaRPr lang="en-GB"/>
        </a:p>
      </dgm:t>
    </dgm:pt>
    <dgm:pt modelId="{160B7638-07C9-4A26-95AD-9C6A770C608B}" type="sibTrans" cxnId="{687CCA47-48BD-4088-BDDE-D57D10A7CDF8}">
      <dgm:prSet/>
      <dgm:spPr/>
      <dgm:t>
        <a:bodyPr/>
        <a:lstStyle/>
        <a:p>
          <a:endParaRPr lang="en-GB"/>
        </a:p>
      </dgm:t>
    </dgm:pt>
    <dgm:pt modelId="{B3B8A322-5F79-4E8D-A709-6F0E0185E2C6}">
      <dgm:prSet/>
      <dgm:spPr>
        <a:solidFill>
          <a:schemeClr val="accent2">
            <a:lumMod val="40000"/>
            <a:lumOff val="60000"/>
          </a:schemeClr>
        </a:solidFill>
      </dgm:spPr>
      <dgm:t>
        <a:bodyPr/>
        <a:lstStyle/>
        <a:p>
          <a:r>
            <a:rPr lang="en-US" b="1" dirty="0">
              <a:solidFill>
                <a:schemeClr val="accent1">
                  <a:lumMod val="50000"/>
                </a:schemeClr>
              </a:solidFill>
            </a:rPr>
            <a:t>On an internal subnet</a:t>
          </a:r>
          <a:r>
            <a:rPr lang="en-US" dirty="0">
              <a:solidFill>
                <a:schemeClr val="accent1">
                  <a:lumMod val="50000"/>
                </a:schemeClr>
              </a:solidFill>
            </a:rPr>
            <a:t>: the VNIC is assigned an internal IP address, but the hypervisor performs NAT so the VM can connect to the outside network.</a:t>
          </a:r>
          <a:endParaRPr lang="en-GB" dirty="0">
            <a:solidFill>
              <a:schemeClr val="accent1">
                <a:lumMod val="50000"/>
              </a:schemeClr>
            </a:solidFill>
          </a:endParaRPr>
        </a:p>
      </dgm:t>
    </dgm:pt>
    <dgm:pt modelId="{F5A8AF60-B4CA-4263-B711-E73688D65AB5}" type="parTrans" cxnId="{2760C051-DD8D-46C8-B140-7CAAE3784D24}">
      <dgm:prSet/>
      <dgm:spPr/>
      <dgm:t>
        <a:bodyPr/>
        <a:lstStyle/>
        <a:p>
          <a:endParaRPr lang="en-GB"/>
        </a:p>
      </dgm:t>
    </dgm:pt>
    <dgm:pt modelId="{0CD18B41-B574-4233-BA6B-AF028DD35F75}" type="sibTrans" cxnId="{2760C051-DD8D-46C8-B140-7CAAE3784D24}">
      <dgm:prSet/>
      <dgm:spPr/>
      <dgm:t>
        <a:bodyPr/>
        <a:lstStyle/>
        <a:p>
          <a:endParaRPr lang="en-GB"/>
        </a:p>
      </dgm:t>
    </dgm:pt>
    <dgm:pt modelId="{CC46AD5D-A2C2-4551-9580-0851F4FA363E}">
      <dgm:prSet/>
      <dgm:spPr>
        <a:solidFill>
          <a:schemeClr val="accent2">
            <a:lumMod val="40000"/>
            <a:lumOff val="60000"/>
          </a:schemeClr>
        </a:solidFill>
      </dgm:spPr>
      <dgm:t>
        <a:bodyPr/>
        <a:lstStyle/>
        <a:p>
          <a:r>
            <a:rPr lang="en-US" b="1" dirty="0">
              <a:solidFill>
                <a:schemeClr val="accent1">
                  <a:lumMod val="50000"/>
                </a:schemeClr>
              </a:solidFill>
            </a:rPr>
            <a:t>As a bridged adapter</a:t>
          </a:r>
          <a:r>
            <a:rPr lang="en-US" dirty="0">
              <a:solidFill>
                <a:schemeClr val="accent1">
                  <a:lumMod val="50000"/>
                </a:schemeClr>
              </a:solidFill>
            </a:rPr>
            <a:t>: the VNIC is assigned an external IP address and joined directly to the outside network. To outside observers, the VM and host will appear to be different network addresses even though they share a physical NIC.</a:t>
          </a:r>
          <a:endParaRPr lang="en-GB" dirty="0">
            <a:solidFill>
              <a:schemeClr val="accent1">
                <a:lumMod val="50000"/>
              </a:schemeClr>
            </a:solidFill>
          </a:endParaRPr>
        </a:p>
      </dgm:t>
    </dgm:pt>
    <dgm:pt modelId="{DDE48552-E8D9-4E9C-9ABC-7566B38FE875}" type="parTrans" cxnId="{0BB2E8AC-EE4B-4548-A86F-923261BDE5CB}">
      <dgm:prSet/>
      <dgm:spPr/>
      <dgm:t>
        <a:bodyPr/>
        <a:lstStyle/>
        <a:p>
          <a:endParaRPr lang="en-GB"/>
        </a:p>
      </dgm:t>
    </dgm:pt>
    <dgm:pt modelId="{DAADFCEC-201C-4440-9F35-3B4A6FE9DAB3}" type="sibTrans" cxnId="{0BB2E8AC-EE4B-4548-A86F-923261BDE5CB}">
      <dgm:prSet/>
      <dgm:spPr/>
      <dgm:t>
        <a:bodyPr/>
        <a:lstStyle/>
        <a:p>
          <a:endParaRPr lang="en-GB"/>
        </a:p>
      </dgm:t>
    </dgm:pt>
    <dgm:pt modelId="{444E7DC2-280B-4ED4-87F9-202552A74424}" type="pres">
      <dgm:prSet presAssocID="{E084157E-7CAC-4BF0-8D09-A9347294D01B}" presName="linearFlow" presStyleCnt="0">
        <dgm:presLayoutVars>
          <dgm:dir/>
          <dgm:resizeHandles val="exact"/>
        </dgm:presLayoutVars>
      </dgm:prSet>
      <dgm:spPr/>
    </dgm:pt>
    <dgm:pt modelId="{07E91C56-902C-44AA-A8A7-69E078FB58B5}" type="pres">
      <dgm:prSet presAssocID="{9F82D619-6041-448D-BB90-003C9BD5A091}" presName="composite" presStyleCnt="0"/>
      <dgm:spPr/>
    </dgm:pt>
    <dgm:pt modelId="{104C54A2-5DFD-4627-B8DA-C8E69563AB86}" type="pres">
      <dgm:prSet presAssocID="{9F82D619-6041-448D-BB90-003C9BD5A09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twork with solid fill"/>
        </a:ext>
      </dgm:extLst>
    </dgm:pt>
    <dgm:pt modelId="{F233BCE5-CCC2-4C85-B49B-D62D726C5025}" type="pres">
      <dgm:prSet presAssocID="{9F82D619-6041-448D-BB90-003C9BD5A091}" presName="txShp" presStyleLbl="node1" presStyleIdx="0" presStyleCnt="3">
        <dgm:presLayoutVars>
          <dgm:bulletEnabled val="1"/>
        </dgm:presLayoutVars>
      </dgm:prSet>
      <dgm:spPr/>
    </dgm:pt>
    <dgm:pt modelId="{4B6DF5A9-9C27-42ED-A54B-289AF8CF115C}" type="pres">
      <dgm:prSet presAssocID="{160B7638-07C9-4A26-95AD-9C6A770C608B}" presName="spacing" presStyleCnt="0"/>
      <dgm:spPr/>
    </dgm:pt>
    <dgm:pt modelId="{E1EEF0EA-B3B8-43B1-9023-14A8131CC014}" type="pres">
      <dgm:prSet presAssocID="{B3B8A322-5F79-4E8D-A709-6F0E0185E2C6}" presName="composite" presStyleCnt="0"/>
      <dgm:spPr/>
    </dgm:pt>
    <dgm:pt modelId="{453A2AB4-700A-4AD4-B3EA-C360BDA75D6F}" type="pres">
      <dgm:prSet presAssocID="{B3B8A322-5F79-4E8D-A709-6F0E0185E2C6}"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diagram outline"/>
        </a:ext>
      </dgm:extLst>
    </dgm:pt>
    <dgm:pt modelId="{3593E335-CB10-4D33-9A2F-761E0D1B65FC}" type="pres">
      <dgm:prSet presAssocID="{B3B8A322-5F79-4E8D-A709-6F0E0185E2C6}" presName="txShp" presStyleLbl="node1" presStyleIdx="1" presStyleCnt="3">
        <dgm:presLayoutVars>
          <dgm:bulletEnabled val="1"/>
        </dgm:presLayoutVars>
      </dgm:prSet>
      <dgm:spPr/>
    </dgm:pt>
    <dgm:pt modelId="{0B468891-B335-4DC1-A2D9-5AC9744B4FB8}" type="pres">
      <dgm:prSet presAssocID="{0CD18B41-B574-4233-BA6B-AF028DD35F75}" presName="spacing" presStyleCnt="0"/>
      <dgm:spPr/>
    </dgm:pt>
    <dgm:pt modelId="{B3A1F4BF-295A-4681-8C14-346D79923390}" type="pres">
      <dgm:prSet presAssocID="{CC46AD5D-A2C2-4551-9580-0851F4FA363E}" presName="composite" presStyleCnt="0"/>
      <dgm:spPr/>
    </dgm:pt>
    <dgm:pt modelId="{AB242AB7-8FAF-4225-9491-CEC98A01EC8F}" type="pres">
      <dgm:prSet presAssocID="{CC46AD5D-A2C2-4551-9580-0851F4FA363E}"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erver with solid fill"/>
        </a:ext>
      </dgm:extLst>
    </dgm:pt>
    <dgm:pt modelId="{88B51154-20BD-484B-AF6D-E11E0B4869D7}" type="pres">
      <dgm:prSet presAssocID="{CC46AD5D-A2C2-4551-9580-0851F4FA363E}" presName="txShp" presStyleLbl="node1" presStyleIdx="2" presStyleCnt="3">
        <dgm:presLayoutVars>
          <dgm:bulletEnabled val="1"/>
        </dgm:presLayoutVars>
      </dgm:prSet>
      <dgm:spPr/>
    </dgm:pt>
  </dgm:ptLst>
  <dgm:cxnLst>
    <dgm:cxn modelId="{687CCA47-48BD-4088-BDDE-D57D10A7CDF8}" srcId="{E084157E-7CAC-4BF0-8D09-A9347294D01B}" destId="{9F82D619-6041-448D-BB90-003C9BD5A091}" srcOrd="0" destOrd="0" parTransId="{73B75193-450F-4A8E-AA0F-CD24CED5D9AA}" sibTransId="{160B7638-07C9-4A26-95AD-9C6A770C608B}"/>
    <dgm:cxn modelId="{2760C051-DD8D-46C8-B140-7CAAE3784D24}" srcId="{E084157E-7CAC-4BF0-8D09-A9347294D01B}" destId="{B3B8A322-5F79-4E8D-A709-6F0E0185E2C6}" srcOrd="1" destOrd="0" parTransId="{F5A8AF60-B4CA-4263-B711-E73688D65AB5}" sibTransId="{0CD18B41-B574-4233-BA6B-AF028DD35F75}"/>
    <dgm:cxn modelId="{6B6F527E-4A67-4EB8-8349-28EBDF63F499}" type="presOf" srcId="{9F82D619-6041-448D-BB90-003C9BD5A091}" destId="{F233BCE5-CCC2-4C85-B49B-D62D726C5025}" srcOrd="0" destOrd="0" presId="urn:microsoft.com/office/officeart/2005/8/layout/vList3"/>
    <dgm:cxn modelId="{448200A4-9BAF-4A2B-A9B4-BD2615E43FDC}" type="presOf" srcId="{CC46AD5D-A2C2-4551-9580-0851F4FA363E}" destId="{88B51154-20BD-484B-AF6D-E11E0B4869D7}" srcOrd="0" destOrd="0" presId="urn:microsoft.com/office/officeart/2005/8/layout/vList3"/>
    <dgm:cxn modelId="{0BB2E8AC-EE4B-4548-A86F-923261BDE5CB}" srcId="{E084157E-7CAC-4BF0-8D09-A9347294D01B}" destId="{CC46AD5D-A2C2-4551-9580-0851F4FA363E}" srcOrd="2" destOrd="0" parTransId="{DDE48552-E8D9-4E9C-9ABC-7566B38FE875}" sibTransId="{DAADFCEC-201C-4440-9F35-3B4A6FE9DAB3}"/>
    <dgm:cxn modelId="{7DCD22B3-E150-44DD-AF57-43CA637D5CDF}" type="presOf" srcId="{E084157E-7CAC-4BF0-8D09-A9347294D01B}" destId="{444E7DC2-280B-4ED4-87F9-202552A74424}" srcOrd="0" destOrd="0" presId="urn:microsoft.com/office/officeart/2005/8/layout/vList3"/>
    <dgm:cxn modelId="{C6E8B9EC-0B8F-4D1F-BCFC-FE571674EE2F}" type="presOf" srcId="{B3B8A322-5F79-4E8D-A709-6F0E0185E2C6}" destId="{3593E335-CB10-4D33-9A2F-761E0D1B65FC}" srcOrd="0" destOrd="0" presId="urn:microsoft.com/office/officeart/2005/8/layout/vList3"/>
    <dgm:cxn modelId="{B562EF21-C159-4432-9ED2-052FBCF51DD1}" type="presParOf" srcId="{444E7DC2-280B-4ED4-87F9-202552A74424}" destId="{07E91C56-902C-44AA-A8A7-69E078FB58B5}" srcOrd="0" destOrd="0" presId="urn:microsoft.com/office/officeart/2005/8/layout/vList3"/>
    <dgm:cxn modelId="{9FDDCE6C-2EEF-43B5-9483-8384294ED0A2}" type="presParOf" srcId="{07E91C56-902C-44AA-A8A7-69E078FB58B5}" destId="{104C54A2-5DFD-4627-B8DA-C8E69563AB86}" srcOrd="0" destOrd="0" presId="urn:microsoft.com/office/officeart/2005/8/layout/vList3"/>
    <dgm:cxn modelId="{140641DE-5100-436A-B1C8-2CAD923B338C}" type="presParOf" srcId="{07E91C56-902C-44AA-A8A7-69E078FB58B5}" destId="{F233BCE5-CCC2-4C85-B49B-D62D726C5025}" srcOrd="1" destOrd="0" presId="urn:microsoft.com/office/officeart/2005/8/layout/vList3"/>
    <dgm:cxn modelId="{9F7CF286-EE40-4E0C-BF0F-D009DC5D15B8}" type="presParOf" srcId="{444E7DC2-280B-4ED4-87F9-202552A74424}" destId="{4B6DF5A9-9C27-42ED-A54B-289AF8CF115C}" srcOrd="1" destOrd="0" presId="urn:microsoft.com/office/officeart/2005/8/layout/vList3"/>
    <dgm:cxn modelId="{004D0B26-65ED-47F7-BD9F-76B7E6184A85}" type="presParOf" srcId="{444E7DC2-280B-4ED4-87F9-202552A74424}" destId="{E1EEF0EA-B3B8-43B1-9023-14A8131CC014}" srcOrd="2" destOrd="0" presId="urn:microsoft.com/office/officeart/2005/8/layout/vList3"/>
    <dgm:cxn modelId="{0924972F-7E57-4720-A034-5FB18FBE9EF7}" type="presParOf" srcId="{E1EEF0EA-B3B8-43B1-9023-14A8131CC014}" destId="{453A2AB4-700A-4AD4-B3EA-C360BDA75D6F}" srcOrd="0" destOrd="0" presId="urn:microsoft.com/office/officeart/2005/8/layout/vList3"/>
    <dgm:cxn modelId="{4ED14FB6-98EF-4C52-80F9-EE01FC2EA3BF}" type="presParOf" srcId="{E1EEF0EA-B3B8-43B1-9023-14A8131CC014}" destId="{3593E335-CB10-4D33-9A2F-761E0D1B65FC}" srcOrd="1" destOrd="0" presId="urn:microsoft.com/office/officeart/2005/8/layout/vList3"/>
    <dgm:cxn modelId="{05EFFACC-CB4C-412A-ADD2-27C901A0A6BD}" type="presParOf" srcId="{444E7DC2-280B-4ED4-87F9-202552A74424}" destId="{0B468891-B335-4DC1-A2D9-5AC9744B4FB8}" srcOrd="3" destOrd="0" presId="urn:microsoft.com/office/officeart/2005/8/layout/vList3"/>
    <dgm:cxn modelId="{DBD002DE-005A-402F-ABC3-9314AD161932}" type="presParOf" srcId="{444E7DC2-280B-4ED4-87F9-202552A74424}" destId="{B3A1F4BF-295A-4681-8C14-346D79923390}" srcOrd="4" destOrd="0" presId="urn:microsoft.com/office/officeart/2005/8/layout/vList3"/>
    <dgm:cxn modelId="{98FA5600-9627-479E-BE45-8CC8E3FE8051}" type="presParOf" srcId="{B3A1F4BF-295A-4681-8C14-346D79923390}" destId="{AB242AB7-8FAF-4225-9491-CEC98A01EC8F}" srcOrd="0" destOrd="0" presId="urn:microsoft.com/office/officeart/2005/8/layout/vList3"/>
    <dgm:cxn modelId="{65E771C7-0E52-45A7-98D8-8DBA5B62CC50}" type="presParOf" srcId="{B3A1F4BF-295A-4681-8C14-346D79923390}" destId="{88B51154-20BD-484B-AF6D-E11E0B4869D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5EFEA7F-1F4E-45C2-B54F-28447D233C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D4B36B5-797C-442B-A2DD-5C4455650A8D}">
      <dgm:prSet/>
      <dgm:spPr/>
      <dgm:t>
        <a:bodyPr/>
        <a:lstStyle/>
        <a:p>
          <a:r>
            <a:rPr lang="en-GB"/>
            <a:t>VMware ESX and ESXi</a:t>
          </a:r>
        </a:p>
      </dgm:t>
    </dgm:pt>
    <dgm:pt modelId="{E576EFEA-AF94-4F3D-9E4D-1FE0F5EE3952}" type="parTrans" cxnId="{BD4E6876-9138-4500-A33C-45D488A56B65}">
      <dgm:prSet/>
      <dgm:spPr/>
      <dgm:t>
        <a:bodyPr/>
        <a:lstStyle/>
        <a:p>
          <a:endParaRPr lang="en-GB"/>
        </a:p>
      </dgm:t>
    </dgm:pt>
    <dgm:pt modelId="{3C5CB464-EEF6-4DBD-8451-F20CFFD36E09}" type="sibTrans" cxnId="{BD4E6876-9138-4500-A33C-45D488A56B65}">
      <dgm:prSet/>
      <dgm:spPr/>
      <dgm:t>
        <a:bodyPr/>
        <a:lstStyle/>
        <a:p>
          <a:endParaRPr lang="en-GB"/>
        </a:p>
      </dgm:t>
    </dgm:pt>
    <dgm:pt modelId="{1D98D9DB-89CF-4532-B72F-BF4E2C27F13A}">
      <dgm:prSet/>
      <dgm:spPr/>
      <dgm:t>
        <a:bodyPr/>
        <a:lstStyle/>
        <a:p>
          <a:r>
            <a:rPr lang="en-GB"/>
            <a:t>Microsoft Hyper-V</a:t>
          </a:r>
        </a:p>
      </dgm:t>
    </dgm:pt>
    <dgm:pt modelId="{82A35543-14F0-43D9-A7B5-8425C5DC0D79}" type="parTrans" cxnId="{91A9955F-C28F-4190-AD21-DEB8F556F662}">
      <dgm:prSet/>
      <dgm:spPr/>
      <dgm:t>
        <a:bodyPr/>
        <a:lstStyle/>
        <a:p>
          <a:endParaRPr lang="en-GB"/>
        </a:p>
      </dgm:t>
    </dgm:pt>
    <dgm:pt modelId="{82B32226-57AD-4901-983C-42B48DDF9542}" type="sibTrans" cxnId="{91A9955F-C28F-4190-AD21-DEB8F556F662}">
      <dgm:prSet/>
      <dgm:spPr/>
      <dgm:t>
        <a:bodyPr/>
        <a:lstStyle/>
        <a:p>
          <a:endParaRPr lang="en-GB"/>
        </a:p>
      </dgm:t>
    </dgm:pt>
    <dgm:pt modelId="{2BC1C28F-36C0-4673-9A68-6242CC19F231}">
      <dgm:prSet/>
      <dgm:spPr/>
      <dgm:t>
        <a:bodyPr/>
        <a:lstStyle/>
        <a:p>
          <a:r>
            <a:rPr lang="en-GB"/>
            <a:t>Citrix XenServer</a:t>
          </a:r>
        </a:p>
      </dgm:t>
    </dgm:pt>
    <dgm:pt modelId="{91301B56-6651-46AB-BF3B-DE6C738FBB58}" type="parTrans" cxnId="{36CA4896-2453-481F-A040-0AF679D66C6C}">
      <dgm:prSet/>
      <dgm:spPr/>
      <dgm:t>
        <a:bodyPr/>
        <a:lstStyle/>
        <a:p>
          <a:endParaRPr lang="en-GB"/>
        </a:p>
      </dgm:t>
    </dgm:pt>
    <dgm:pt modelId="{1DA85CCA-AE17-4CFE-A3AE-D37BC982AB3F}" type="sibTrans" cxnId="{36CA4896-2453-481F-A040-0AF679D66C6C}">
      <dgm:prSet/>
      <dgm:spPr/>
      <dgm:t>
        <a:bodyPr/>
        <a:lstStyle/>
        <a:p>
          <a:endParaRPr lang="en-GB"/>
        </a:p>
      </dgm:t>
    </dgm:pt>
    <dgm:pt modelId="{B76E7BA7-2798-4113-9BA0-62A0202DBF76}">
      <dgm:prSet/>
      <dgm:spPr/>
      <dgm:t>
        <a:bodyPr/>
        <a:lstStyle/>
        <a:p>
          <a:r>
            <a:rPr lang="en-GB"/>
            <a:t>Oracle VM</a:t>
          </a:r>
        </a:p>
      </dgm:t>
    </dgm:pt>
    <dgm:pt modelId="{299BB635-9953-43DC-BC3B-BA3DB14FFBDD}" type="parTrans" cxnId="{3A0BCA61-98D1-48AA-98D0-CF05A2081082}">
      <dgm:prSet/>
      <dgm:spPr/>
      <dgm:t>
        <a:bodyPr/>
        <a:lstStyle/>
        <a:p>
          <a:endParaRPr lang="en-GB"/>
        </a:p>
      </dgm:t>
    </dgm:pt>
    <dgm:pt modelId="{6465A30E-429A-4B00-BA68-130A36C85B97}" type="sibTrans" cxnId="{3A0BCA61-98D1-48AA-98D0-CF05A2081082}">
      <dgm:prSet/>
      <dgm:spPr/>
      <dgm:t>
        <a:bodyPr/>
        <a:lstStyle/>
        <a:p>
          <a:endParaRPr lang="en-GB"/>
        </a:p>
      </dgm:t>
    </dgm:pt>
    <dgm:pt modelId="{382BA2BA-262D-4BF6-8E59-7D7701C302EC}" type="pres">
      <dgm:prSet presAssocID="{25EFEA7F-1F4E-45C2-B54F-28447D233CAE}" presName="Name0" presStyleCnt="0">
        <dgm:presLayoutVars>
          <dgm:dir/>
          <dgm:animLvl val="lvl"/>
          <dgm:resizeHandles val="exact"/>
        </dgm:presLayoutVars>
      </dgm:prSet>
      <dgm:spPr/>
    </dgm:pt>
    <dgm:pt modelId="{50CCE136-78F0-4136-A3DA-F9C344D924EC}" type="pres">
      <dgm:prSet presAssocID="{9D4B36B5-797C-442B-A2DD-5C4455650A8D}" presName="linNode" presStyleCnt="0"/>
      <dgm:spPr/>
    </dgm:pt>
    <dgm:pt modelId="{2EF6151F-AA2D-4CAC-A6DA-9ECCAC8065C6}" type="pres">
      <dgm:prSet presAssocID="{9D4B36B5-797C-442B-A2DD-5C4455650A8D}" presName="parentText" presStyleLbl="node1" presStyleIdx="0" presStyleCnt="4" custScaleX="214917">
        <dgm:presLayoutVars>
          <dgm:chMax val="1"/>
          <dgm:bulletEnabled val="1"/>
        </dgm:presLayoutVars>
      </dgm:prSet>
      <dgm:spPr/>
    </dgm:pt>
    <dgm:pt modelId="{91BB8826-39B5-4FA7-B335-7DD9E41DE20D}" type="pres">
      <dgm:prSet presAssocID="{3C5CB464-EEF6-4DBD-8451-F20CFFD36E09}" presName="sp" presStyleCnt="0"/>
      <dgm:spPr/>
    </dgm:pt>
    <dgm:pt modelId="{E6841160-2A21-446F-A7C4-9ED569F7A655}" type="pres">
      <dgm:prSet presAssocID="{1D98D9DB-89CF-4532-B72F-BF4E2C27F13A}" presName="linNode" presStyleCnt="0"/>
      <dgm:spPr/>
    </dgm:pt>
    <dgm:pt modelId="{592F79B6-3DDB-45A0-B20A-13B46EC62299}" type="pres">
      <dgm:prSet presAssocID="{1D98D9DB-89CF-4532-B72F-BF4E2C27F13A}" presName="parentText" presStyleLbl="node1" presStyleIdx="1" presStyleCnt="4" custScaleX="214917">
        <dgm:presLayoutVars>
          <dgm:chMax val="1"/>
          <dgm:bulletEnabled val="1"/>
        </dgm:presLayoutVars>
      </dgm:prSet>
      <dgm:spPr/>
    </dgm:pt>
    <dgm:pt modelId="{6AD1D317-271F-4FAE-AD63-1127441DAEDA}" type="pres">
      <dgm:prSet presAssocID="{82B32226-57AD-4901-983C-42B48DDF9542}" presName="sp" presStyleCnt="0"/>
      <dgm:spPr/>
    </dgm:pt>
    <dgm:pt modelId="{101664D6-9162-4757-B431-345ECE3C6543}" type="pres">
      <dgm:prSet presAssocID="{2BC1C28F-36C0-4673-9A68-6242CC19F231}" presName="linNode" presStyleCnt="0"/>
      <dgm:spPr/>
    </dgm:pt>
    <dgm:pt modelId="{DF1C6C23-F595-4F22-8944-1A41B0264CF9}" type="pres">
      <dgm:prSet presAssocID="{2BC1C28F-36C0-4673-9A68-6242CC19F231}" presName="parentText" presStyleLbl="node1" presStyleIdx="2" presStyleCnt="4" custScaleX="214917">
        <dgm:presLayoutVars>
          <dgm:chMax val="1"/>
          <dgm:bulletEnabled val="1"/>
        </dgm:presLayoutVars>
      </dgm:prSet>
      <dgm:spPr/>
    </dgm:pt>
    <dgm:pt modelId="{D4E139A4-2864-497C-937C-870186B659EE}" type="pres">
      <dgm:prSet presAssocID="{1DA85CCA-AE17-4CFE-A3AE-D37BC982AB3F}" presName="sp" presStyleCnt="0"/>
      <dgm:spPr/>
    </dgm:pt>
    <dgm:pt modelId="{EDCFCFF1-4660-41FB-92C3-B2A17E113C89}" type="pres">
      <dgm:prSet presAssocID="{B76E7BA7-2798-4113-9BA0-62A0202DBF76}" presName="linNode" presStyleCnt="0"/>
      <dgm:spPr/>
    </dgm:pt>
    <dgm:pt modelId="{EBED5CE8-AAAC-4878-A6F3-4C5C1623BF51}" type="pres">
      <dgm:prSet presAssocID="{B76E7BA7-2798-4113-9BA0-62A0202DBF76}" presName="parentText" presStyleLbl="node1" presStyleIdx="3" presStyleCnt="4" custScaleX="214917">
        <dgm:presLayoutVars>
          <dgm:chMax val="1"/>
          <dgm:bulletEnabled val="1"/>
        </dgm:presLayoutVars>
      </dgm:prSet>
      <dgm:spPr/>
    </dgm:pt>
  </dgm:ptLst>
  <dgm:cxnLst>
    <dgm:cxn modelId="{1C890A01-6F42-43AF-91D1-12D5F4B95B1D}" type="presOf" srcId="{2BC1C28F-36C0-4673-9A68-6242CC19F231}" destId="{DF1C6C23-F595-4F22-8944-1A41B0264CF9}" srcOrd="0" destOrd="0" presId="urn:microsoft.com/office/officeart/2005/8/layout/vList5"/>
    <dgm:cxn modelId="{2DD9E43C-39C3-45FE-A7F7-976CF6CD9AE5}" type="presOf" srcId="{25EFEA7F-1F4E-45C2-B54F-28447D233CAE}" destId="{382BA2BA-262D-4BF6-8E59-7D7701C302EC}" srcOrd="0" destOrd="0" presId="urn:microsoft.com/office/officeart/2005/8/layout/vList5"/>
    <dgm:cxn modelId="{91A9955F-C28F-4190-AD21-DEB8F556F662}" srcId="{25EFEA7F-1F4E-45C2-B54F-28447D233CAE}" destId="{1D98D9DB-89CF-4532-B72F-BF4E2C27F13A}" srcOrd="1" destOrd="0" parTransId="{82A35543-14F0-43D9-A7B5-8425C5DC0D79}" sibTransId="{82B32226-57AD-4901-983C-42B48DDF9542}"/>
    <dgm:cxn modelId="{3A0BCA61-98D1-48AA-98D0-CF05A2081082}" srcId="{25EFEA7F-1F4E-45C2-B54F-28447D233CAE}" destId="{B76E7BA7-2798-4113-9BA0-62A0202DBF76}" srcOrd="3" destOrd="0" parTransId="{299BB635-9953-43DC-BC3B-BA3DB14FFBDD}" sibTransId="{6465A30E-429A-4B00-BA68-130A36C85B97}"/>
    <dgm:cxn modelId="{BD4E6876-9138-4500-A33C-45D488A56B65}" srcId="{25EFEA7F-1F4E-45C2-B54F-28447D233CAE}" destId="{9D4B36B5-797C-442B-A2DD-5C4455650A8D}" srcOrd="0" destOrd="0" parTransId="{E576EFEA-AF94-4F3D-9E4D-1FE0F5EE3952}" sibTransId="{3C5CB464-EEF6-4DBD-8451-F20CFFD36E09}"/>
    <dgm:cxn modelId="{36CA4896-2453-481F-A040-0AF679D66C6C}" srcId="{25EFEA7F-1F4E-45C2-B54F-28447D233CAE}" destId="{2BC1C28F-36C0-4673-9A68-6242CC19F231}" srcOrd="2" destOrd="0" parTransId="{91301B56-6651-46AB-BF3B-DE6C738FBB58}" sibTransId="{1DA85CCA-AE17-4CFE-A3AE-D37BC982AB3F}"/>
    <dgm:cxn modelId="{3825C0B8-72EC-4811-9142-082B349427DF}" type="presOf" srcId="{B76E7BA7-2798-4113-9BA0-62A0202DBF76}" destId="{EBED5CE8-AAAC-4878-A6F3-4C5C1623BF51}" srcOrd="0" destOrd="0" presId="urn:microsoft.com/office/officeart/2005/8/layout/vList5"/>
    <dgm:cxn modelId="{5BE22CCE-C903-4901-B839-CDE6B05FDD7C}" type="presOf" srcId="{9D4B36B5-797C-442B-A2DD-5C4455650A8D}" destId="{2EF6151F-AA2D-4CAC-A6DA-9ECCAC8065C6}" srcOrd="0" destOrd="0" presId="urn:microsoft.com/office/officeart/2005/8/layout/vList5"/>
    <dgm:cxn modelId="{3EFAD3DA-9271-4E6D-B6AB-A5CBA5477247}" type="presOf" srcId="{1D98D9DB-89CF-4532-B72F-BF4E2C27F13A}" destId="{592F79B6-3DDB-45A0-B20A-13B46EC62299}" srcOrd="0" destOrd="0" presId="urn:microsoft.com/office/officeart/2005/8/layout/vList5"/>
    <dgm:cxn modelId="{11F77400-37C0-4E33-A389-08EBC73E0EA5}" type="presParOf" srcId="{382BA2BA-262D-4BF6-8E59-7D7701C302EC}" destId="{50CCE136-78F0-4136-A3DA-F9C344D924EC}" srcOrd="0" destOrd="0" presId="urn:microsoft.com/office/officeart/2005/8/layout/vList5"/>
    <dgm:cxn modelId="{CAA76DF9-F637-4C0E-AB36-A588DE16353B}" type="presParOf" srcId="{50CCE136-78F0-4136-A3DA-F9C344D924EC}" destId="{2EF6151F-AA2D-4CAC-A6DA-9ECCAC8065C6}" srcOrd="0" destOrd="0" presId="urn:microsoft.com/office/officeart/2005/8/layout/vList5"/>
    <dgm:cxn modelId="{EF3B3354-489A-4064-ADFF-45A2BAC1161E}" type="presParOf" srcId="{382BA2BA-262D-4BF6-8E59-7D7701C302EC}" destId="{91BB8826-39B5-4FA7-B335-7DD9E41DE20D}" srcOrd="1" destOrd="0" presId="urn:microsoft.com/office/officeart/2005/8/layout/vList5"/>
    <dgm:cxn modelId="{B18F4034-E9DB-4C11-946A-950B860E55B8}" type="presParOf" srcId="{382BA2BA-262D-4BF6-8E59-7D7701C302EC}" destId="{E6841160-2A21-446F-A7C4-9ED569F7A655}" srcOrd="2" destOrd="0" presId="urn:microsoft.com/office/officeart/2005/8/layout/vList5"/>
    <dgm:cxn modelId="{F1EA1187-C656-4D90-AF92-B7A7D823DF88}" type="presParOf" srcId="{E6841160-2A21-446F-A7C4-9ED569F7A655}" destId="{592F79B6-3DDB-45A0-B20A-13B46EC62299}" srcOrd="0" destOrd="0" presId="urn:microsoft.com/office/officeart/2005/8/layout/vList5"/>
    <dgm:cxn modelId="{2EEBBDCA-36DE-40CF-AF5E-A540181B2430}" type="presParOf" srcId="{382BA2BA-262D-4BF6-8E59-7D7701C302EC}" destId="{6AD1D317-271F-4FAE-AD63-1127441DAEDA}" srcOrd="3" destOrd="0" presId="urn:microsoft.com/office/officeart/2005/8/layout/vList5"/>
    <dgm:cxn modelId="{B3F70451-4022-4569-8837-54A0C81E4A3E}" type="presParOf" srcId="{382BA2BA-262D-4BF6-8E59-7D7701C302EC}" destId="{101664D6-9162-4757-B431-345ECE3C6543}" srcOrd="4" destOrd="0" presId="urn:microsoft.com/office/officeart/2005/8/layout/vList5"/>
    <dgm:cxn modelId="{1548E53F-7E19-4CA6-87FE-50FE7C787894}" type="presParOf" srcId="{101664D6-9162-4757-B431-345ECE3C6543}" destId="{DF1C6C23-F595-4F22-8944-1A41B0264CF9}" srcOrd="0" destOrd="0" presId="urn:microsoft.com/office/officeart/2005/8/layout/vList5"/>
    <dgm:cxn modelId="{C2EEB7C6-389D-4BC7-B4BF-4AEF86471E77}" type="presParOf" srcId="{382BA2BA-262D-4BF6-8E59-7D7701C302EC}" destId="{D4E139A4-2864-497C-937C-870186B659EE}" srcOrd="5" destOrd="0" presId="urn:microsoft.com/office/officeart/2005/8/layout/vList5"/>
    <dgm:cxn modelId="{199C9AEB-A59A-4A4D-B1A4-BC705E683632}" type="presParOf" srcId="{382BA2BA-262D-4BF6-8E59-7D7701C302EC}" destId="{EDCFCFF1-4660-41FB-92C3-B2A17E113C89}" srcOrd="6" destOrd="0" presId="urn:microsoft.com/office/officeart/2005/8/layout/vList5"/>
    <dgm:cxn modelId="{BB9F8A7A-FC68-454F-9A75-B5DB4CF2C238}" type="presParOf" srcId="{EDCFCFF1-4660-41FB-92C3-B2A17E113C89}" destId="{EBED5CE8-AAAC-4878-A6F3-4C5C1623BF5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9B16138-0553-4C67-A1F6-CBCEA0C6F4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6D2791E-75E3-4197-9A96-0EB6F779AFD2}">
      <dgm:prSet/>
      <dgm:spPr/>
      <dgm:t>
        <a:bodyPr/>
        <a:lstStyle/>
        <a:p>
          <a:r>
            <a:rPr lang="en-GB"/>
            <a:t>VMware Workstation/Fusion/Player</a:t>
          </a:r>
        </a:p>
      </dgm:t>
    </dgm:pt>
    <dgm:pt modelId="{92DD6FF1-4EBD-446A-A29F-3B597D24CE1F}" type="parTrans" cxnId="{6064B740-C458-4C1C-A4BE-D0171365BE8D}">
      <dgm:prSet/>
      <dgm:spPr/>
      <dgm:t>
        <a:bodyPr/>
        <a:lstStyle/>
        <a:p>
          <a:endParaRPr lang="en-GB"/>
        </a:p>
      </dgm:t>
    </dgm:pt>
    <dgm:pt modelId="{D29B110E-10B8-4E7B-90FB-D801BEFAECD4}" type="sibTrans" cxnId="{6064B740-C458-4C1C-A4BE-D0171365BE8D}">
      <dgm:prSet/>
      <dgm:spPr/>
      <dgm:t>
        <a:bodyPr/>
        <a:lstStyle/>
        <a:p>
          <a:endParaRPr lang="en-GB"/>
        </a:p>
      </dgm:t>
    </dgm:pt>
    <dgm:pt modelId="{74B853BF-2CAB-4301-974E-FBED96A54896}">
      <dgm:prSet/>
      <dgm:spPr/>
      <dgm:t>
        <a:bodyPr/>
        <a:lstStyle/>
        <a:p>
          <a:r>
            <a:rPr lang="en-GB"/>
            <a:t>Microsoft Virtual PC – Windows 7 only</a:t>
          </a:r>
        </a:p>
      </dgm:t>
    </dgm:pt>
    <dgm:pt modelId="{ECA56E33-8421-488A-AE25-285D9C35ACAD}" type="parTrans" cxnId="{E3787121-3D5C-4F32-974A-0A3440D5FFD0}">
      <dgm:prSet/>
      <dgm:spPr/>
      <dgm:t>
        <a:bodyPr/>
        <a:lstStyle/>
        <a:p>
          <a:endParaRPr lang="en-GB"/>
        </a:p>
      </dgm:t>
    </dgm:pt>
    <dgm:pt modelId="{8A46ED0C-321B-4A5B-9243-86A4200CCCCA}" type="sibTrans" cxnId="{E3787121-3D5C-4F32-974A-0A3440D5FFD0}">
      <dgm:prSet/>
      <dgm:spPr/>
      <dgm:t>
        <a:bodyPr/>
        <a:lstStyle/>
        <a:p>
          <a:endParaRPr lang="en-GB"/>
        </a:p>
      </dgm:t>
    </dgm:pt>
    <dgm:pt modelId="{784ADB0F-A14F-481A-87C0-B7CE5ECDE29D}">
      <dgm:prSet/>
      <dgm:spPr/>
      <dgm:t>
        <a:bodyPr/>
        <a:lstStyle/>
        <a:p>
          <a:r>
            <a:rPr lang="en-GB"/>
            <a:t>Oracle VM VirtualBox</a:t>
          </a:r>
        </a:p>
      </dgm:t>
    </dgm:pt>
    <dgm:pt modelId="{3D6297B2-D96D-4D06-A6F4-F3284F861BA3}" type="parTrans" cxnId="{C4EE06A6-AE34-4A83-9AE0-2743BBE7093C}">
      <dgm:prSet/>
      <dgm:spPr/>
      <dgm:t>
        <a:bodyPr/>
        <a:lstStyle/>
        <a:p>
          <a:endParaRPr lang="en-GB"/>
        </a:p>
      </dgm:t>
    </dgm:pt>
    <dgm:pt modelId="{0C450FF2-3AD9-4D74-8546-6F721DC6CD84}" type="sibTrans" cxnId="{C4EE06A6-AE34-4A83-9AE0-2743BBE7093C}">
      <dgm:prSet/>
      <dgm:spPr/>
      <dgm:t>
        <a:bodyPr/>
        <a:lstStyle/>
        <a:p>
          <a:endParaRPr lang="en-GB"/>
        </a:p>
      </dgm:t>
    </dgm:pt>
    <dgm:pt modelId="{9A5D6964-958A-473A-8FF8-5CBCEBE91299}">
      <dgm:prSet/>
      <dgm:spPr/>
      <dgm:t>
        <a:bodyPr/>
        <a:lstStyle/>
        <a:p>
          <a:r>
            <a:rPr lang="en-GB"/>
            <a:t>Red Hat Enterprise Virtualization</a:t>
          </a:r>
        </a:p>
      </dgm:t>
    </dgm:pt>
    <dgm:pt modelId="{09AA4EA4-DEC2-4867-87F3-702FCD484DFF}" type="parTrans" cxnId="{0B39E0A3-C311-413C-9FCB-21E737DC949B}">
      <dgm:prSet/>
      <dgm:spPr/>
      <dgm:t>
        <a:bodyPr/>
        <a:lstStyle/>
        <a:p>
          <a:endParaRPr lang="en-GB"/>
        </a:p>
      </dgm:t>
    </dgm:pt>
    <dgm:pt modelId="{0AD6F901-0D73-455A-B0F8-2202DB47B985}" type="sibTrans" cxnId="{0B39E0A3-C311-413C-9FCB-21E737DC949B}">
      <dgm:prSet/>
      <dgm:spPr/>
      <dgm:t>
        <a:bodyPr/>
        <a:lstStyle/>
        <a:p>
          <a:endParaRPr lang="en-GB"/>
        </a:p>
      </dgm:t>
    </dgm:pt>
    <dgm:pt modelId="{D943345E-8187-4DC7-A4FC-A9CB76BA5F4F}">
      <dgm:prSet/>
      <dgm:spPr/>
      <dgm:t>
        <a:bodyPr/>
        <a:lstStyle/>
        <a:p>
          <a:r>
            <a:rPr lang="en-GB"/>
            <a:t>KVM - virtualization infrastructure for the Linux kernel</a:t>
          </a:r>
        </a:p>
      </dgm:t>
    </dgm:pt>
    <dgm:pt modelId="{0E6B388A-E04E-40EE-BA71-679C64EA6A97}" type="parTrans" cxnId="{FDCCC423-BF70-4F39-B040-FE8824993CEC}">
      <dgm:prSet/>
      <dgm:spPr/>
      <dgm:t>
        <a:bodyPr/>
        <a:lstStyle/>
        <a:p>
          <a:endParaRPr lang="en-GB"/>
        </a:p>
      </dgm:t>
    </dgm:pt>
    <dgm:pt modelId="{FE931BD0-7ABA-4A89-BF98-1A30A765CA32}" type="sibTrans" cxnId="{FDCCC423-BF70-4F39-B040-FE8824993CEC}">
      <dgm:prSet/>
      <dgm:spPr/>
      <dgm:t>
        <a:bodyPr/>
        <a:lstStyle/>
        <a:p>
          <a:endParaRPr lang="en-GB"/>
        </a:p>
      </dgm:t>
    </dgm:pt>
    <dgm:pt modelId="{A8DD131D-7F22-45DD-831B-116483E2A54F}" type="pres">
      <dgm:prSet presAssocID="{79B16138-0553-4C67-A1F6-CBCEA0C6F463}" presName="Name0" presStyleCnt="0">
        <dgm:presLayoutVars>
          <dgm:dir/>
          <dgm:animLvl val="lvl"/>
          <dgm:resizeHandles val="exact"/>
        </dgm:presLayoutVars>
      </dgm:prSet>
      <dgm:spPr/>
    </dgm:pt>
    <dgm:pt modelId="{6FEEBCB5-83AC-427D-9171-E342DA7A8513}" type="pres">
      <dgm:prSet presAssocID="{46D2791E-75E3-4197-9A96-0EB6F779AFD2}" presName="linNode" presStyleCnt="0"/>
      <dgm:spPr/>
    </dgm:pt>
    <dgm:pt modelId="{305A7334-A5DC-4B8C-AC69-65ADE16BC76A}" type="pres">
      <dgm:prSet presAssocID="{46D2791E-75E3-4197-9A96-0EB6F779AFD2}" presName="parentText" presStyleLbl="node1" presStyleIdx="0" presStyleCnt="5" custScaleX="189350">
        <dgm:presLayoutVars>
          <dgm:chMax val="1"/>
          <dgm:bulletEnabled val="1"/>
        </dgm:presLayoutVars>
      </dgm:prSet>
      <dgm:spPr/>
    </dgm:pt>
    <dgm:pt modelId="{E2B6AB08-C35C-4CDC-AFBE-0926659D6086}" type="pres">
      <dgm:prSet presAssocID="{D29B110E-10B8-4E7B-90FB-D801BEFAECD4}" presName="sp" presStyleCnt="0"/>
      <dgm:spPr/>
    </dgm:pt>
    <dgm:pt modelId="{5F49D696-EF0D-448D-80F2-A7F7C09B0034}" type="pres">
      <dgm:prSet presAssocID="{74B853BF-2CAB-4301-974E-FBED96A54896}" presName="linNode" presStyleCnt="0"/>
      <dgm:spPr/>
    </dgm:pt>
    <dgm:pt modelId="{7CC56C8A-39F7-4B0A-970B-913E662BED86}" type="pres">
      <dgm:prSet presAssocID="{74B853BF-2CAB-4301-974E-FBED96A54896}" presName="parentText" presStyleLbl="node1" presStyleIdx="1" presStyleCnt="5" custScaleX="189350">
        <dgm:presLayoutVars>
          <dgm:chMax val="1"/>
          <dgm:bulletEnabled val="1"/>
        </dgm:presLayoutVars>
      </dgm:prSet>
      <dgm:spPr/>
    </dgm:pt>
    <dgm:pt modelId="{DE6D6A15-D6A4-43F0-973A-D057A44E7536}" type="pres">
      <dgm:prSet presAssocID="{8A46ED0C-321B-4A5B-9243-86A4200CCCCA}" presName="sp" presStyleCnt="0"/>
      <dgm:spPr/>
    </dgm:pt>
    <dgm:pt modelId="{B312ECBF-82B1-45C0-8488-EB4CC4B8F1A0}" type="pres">
      <dgm:prSet presAssocID="{784ADB0F-A14F-481A-87C0-B7CE5ECDE29D}" presName="linNode" presStyleCnt="0"/>
      <dgm:spPr/>
    </dgm:pt>
    <dgm:pt modelId="{04132D30-DE43-4F45-ACD6-820AA3C8073C}" type="pres">
      <dgm:prSet presAssocID="{784ADB0F-A14F-481A-87C0-B7CE5ECDE29D}" presName="parentText" presStyleLbl="node1" presStyleIdx="2" presStyleCnt="5" custScaleX="189350">
        <dgm:presLayoutVars>
          <dgm:chMax val="1"/>
          <dgm:bulletEnabled val="1"/>
        </dgm:presLayoutVars>
      </dgm:prSet>
      <dgm:spPr/>
    </dgm:pt>
    <dgm:pt modelId="{D9677130-9ECC-4B76-8F44-9D6ABED26567}" type="pres">
      <dgm:prSet presAssocID="{0C450FF2-3AD9-4D74-8546-6F721DC6CD84}" presName="sp" presStyleCnt="0"/>
      <dgm:spPr/>
    </dgm:pt>
    <dgm:pt modelId="{CA3CC5CD-9F90-47DF-8C0A-421174DB987B}" type="pres">
      <dgm:prSet presAssocID="{9A5D6964-958A-473A-8FF8-5CBCEBE91299}" presName="linNode" presStyleCnt="0"/>
      <dgm:spPr/>
    </dgm:pt>
    <dgm:pt modelId="{62CE63E7-6667-4F73-8193-DB0F43794590}" type="pres">
      <dgm:prSet presAssocID="{9A5D6964-958A-473A-8FF8-5CBCEBE91299}" presName="parentText" presStyleLbl="node1" presStyleIdx="3" presStyleCnt="5" custScaleX="189350">
        <dgm:presLayoutVars>
          <dgm:chMax val="1"/>
          <dgm:bulletEnabled val="1"/>
        </dgm:presLayoutVars>
      </dgm:prSet>
      <dgm:spPr/>
    </dgm:pt>
    <dgm:pt modelId="{52C92385-26C2-467E-A76F-1BAA2C294348}" type="pres">
      <dgm:prSet presAssocID="{0AD6F901-0D73-455A-B0F8-2202DB47B985}" presName="sp" presStyleCnt="0"/>
      <dgm:spPr/>
    </dgm:pt>
    <dgm:pt modelId="{2C8F9D90-66D3-4666-AADD-DF52F48330BA}" type="pres">
      <dgm:prSet presAssocID="{D943345E-8187-4DC7-A4FC-A9CB76BA5F4F}" presName="linNode" presStyleCnt="0"/>
      <dgm:spPr/>
    </dgm:pt>
    <dgm:pt modelId="{A98071D4-F76F-4AA1-9D08-709CB9F7B203}" type="pres">
      <dgm:prSet presAssocID="{D943345E-8187-4DC7-A4FC-A9CB76BA5F4F}" presName="parentText" presStyleLbl="node1" presStyleIdx="4" presStyleCnt="5" custScaleX="189350">
        <dgm:presLayoutVars>
          <dgm:chMax val="1"/>
          <dgm:bulletEnabled val="1"/>
        </dgm:presLayoutVars>
      </dgm:prSet>
      <dgm:spPr/>
    </dgm:pt>
  </dgm:ptLst>
  <dgm:cxnLst>
    <dgm:cxn modelId="{E3787121-3D5C-4F32-974A-0A3440D5FFD0}" srcId="{79B16138-0553-4C67-A1F6-CBCEA0C6F463}" destId="{74B853BF-2CAB-4301-974E-FBED96A54896}" srcOrd="1" destOrd="0" parTransId="{ECA56E33-8421-488A-AE25-285D9C35ACAD}" sibTransId="{8A46ED0C-321B-4A5B-9243-86A4200CCCCA}"/>
    <dgm:cxn modelId="{FDCCC423-BF70-4F39-B040-FE8824993CEC}" srcId="{79B16138-0553-4C67-A1F6-CBCEA0C6F463}" destId="{D943345E-8187-4DC7-A4FC-A9CB76BA5F4F}" srcOrd="4" destOrd="0" parTransId="{0E6B388A-E04E-40EE-BA71-679C64EA6A97}" sibTransId="{FE931BD0-7ABA-4A89-BF98-1A30A765CA32}"/>
    <dgm:cxn modelId="{01199F24-7A36-4349-AF96-DC049E7680EF}" type="presOf" srcId="{9A5D6964-958A-473A-8FF8-5CBCEBE91299}" destId="{62CE63E7-6667-4F73-8193-DB0F43794590}" srcOrd="0" destOrd="0" presId="urn:microsoft.com/office/officeart/2005/8/layout/vList5"/>
    <dgm:cxn modelId="{6064B740-C458-4C1C-A4BE-D0171365BE8D}" srcId="{79B16138-0553-4C67-A1F6-CBCEA0C6F463}" destId="{46D2791E-75E3-4197-9A96-0EB6F779AFD2}" srcOrd="0" destOrd="0" parTransId="{92DD6FF1-4EBD-446A-A29F-3B597D24CE1F}" sibTransId="{D29B110E-10B8-4E7B-90FB-D801BEFAECD4}"/>
    <dgm:cxn modelId="{37F41552-F018-42D3-B7DA-583248ADB3AD}" type="presOf" srcId="{74B853BF-2CAB-4301-974E-FBED96A54896}" destId="{7CC56C8A-39F7-4B0A-970B-913E662BED86}" srcOrd="0" destOrd="0" presId="urn:microsoft.com/office/officeart/2005/8/layout/vList5"/>
    <dgm:cxn modelId="{25C51698-D46E-4656-9963-230CB9A0EEF2}" type="presOf" srcId="{79B16138-0553-4C67-A1F6-CBCEA0C6F463}" destId="{A8DD131D-7F22-45DD-831B-116483E2A54F}" srcOrd="0" destOrd="0" presId="urn:microsoft.com/office/officeart/2005/8/layout/vList5"/>
    <dgm:cxn modelId="{0B39E0A3-C311-413C-9FCB-21E737DC949B}" srcId="{79B16138-0553-4C67-A1F6-CBCEA0C6F463}" destId="{9A5D6964-958A-473A-8FF8-5CBCEBE91299}" srcOrd="3" destOrd="0" parTransId="{09AA4EA4-DEC2-4867-87F3-702FCD484DFF}" sibTransId="{0AD6F901-0D73-455A-B0F8-2202DB47B985}"/>
    <dgm:cxn modelId="{C4EE06A6-AE34-4A83-9AE0-2743BBE7093C}" srcId="{79B16138-0553-4C67-A1F6-CBCEA0C6F463}" destId="{784ADB0F-A14F-481A-87C0-B7CE5ECDE29D}" srcOrd="2" destOrd="0" parTransId="{3D6297B2-D96D-4D06-A6F4-F3284F861BA3}" sibTransId="{0C450FF2-3AD9-4D74-8546-6F721DC6CD84}"/>
    <dgm:cxn modelId="{EDE4FBAE-DD43-42F5-98BD-FBA1033965EB}" type="presOf" srcId="{46D2791E-75E3-4197-9A96-0EB6F779AFD2}" destId="{305A7334-A5DC-4B8C-AC69-65ADE16BC76A}" srcOrd="0" destOrd="0" presId="urn:microsoft.com/office/officeart/2005/8/layout/vList5"/>
    <dgm:cxn modelId="{A5D750B4-7FCF-4CFE-B5E7-A970CAC7AFD3}" type="presOf" srcId="{D943345E-8187-4DC7-A4FC-A9CB76BA5F4F}" destId="{A98071D4-F76F-4AA1-9D08-709CB9F7B203}" srcOrd="0" destOrd="0" presId="urn:microsoft.com/office/officeart/2005/8/layout/vList5"/>
    <dgm:cxn modelId="{7C1AA1D9-F9FF-4696-83C8-5C462FFB5E4A}" type="presOf" srcId="{784ADB0F-A14F-481A-87C0-B7CE5ECDE29D}" destId="{04132D30-DE43-4F45-ACD6-820AA3C8073C}" srcOrd="0" destOrd="0" presId="urn:microsoft.com/office/officeart/2005/8/layout/vList5"/>
    <dgm:cxn modelId="{3B6011CD-5391-498C-B1AB-95101FD7A7F9}" type="presParOf" srcId="{A8DD131D-7F22-45DD-831B-116483E2A54F}" destId="{6FEEBCB5-83AC-427D-9171-E342DA7A8513}" srcOrd="0" destOrd="0" presId="urn:microsoft.com/office/officeart/2005/8/layout/vList5"/>
    <dgm:cxn modelId="{2B373954-ABA9-47B8-9912-AF86EC9A87FC}" type="presParOf" srcId="{6FEEBCB5-83AC-427D-9171-E342DA7A8513}" destId="{305A7334-A5DC-4B8C-AC69-65ADE16BC76A}" srcOrd="0" destOrd="0" presId="urn:microsoft.com/office/officeart/2005/8/layout/vList5"/>
    <dgm:cxn modelId="{2E04EAD3-7DEF-428A-A484-0244F022425D}" type="presParOf" srcId="{A8DD131D-7F22-45DD-831B-116483E2A54F}" destId="{E2B6AB08-C35C-4CDC-AFBE-0926659D6086}" srcOrd="1" destOrd="0" presId="urn:microsoft.com/office/officeart/2005/8/layout/vList5"/>
    <dgm:cxn modelId="{B22499A8-26B8-4CA0-BA50-529830DA3DE2}" type="presParOf" srcId="{A8DD131D-7F22-45DD-831B-116483E2A54F}" destId="{5F49D696-EF0D-448D-80F2-A7F7C09B0034}" srcOrd="2" destOrd="0" presId="urn:microsoft.com/office/officeart/2005/8/layout/vList5"/>
    <dgm:cxn modelId="{4661F009-F5C2-4A21-A8A1-0879C11DB83F}" type="presParOf" srcId="{5F49D696-EF0D-448D-80F2-A7F7C09B0034}" destId="{7CC56C8A-39F7-4B0A-970B-913E662BED86}" srcOrd="0" destOrd="0" presId="urn:microsoft.com/office/officeart/2005/8/layout/vList5"/>
    <dgm:cxn modelId="{D838EA5C-AAFC-4A6F-9885-F7B456C2DF89}" type="presParOf" srcId="{A8DD131D-7F22-45DD-831B-116483E2A54F}" destId="{DE6D6A15-D6A4-43F0-973A-D057A44E7536}" srcOrd="3" destOrd="0" presId="urn:microsoft.com/office/officeart/2005/8/layout/vList5"/>
    <dgm:cxn modelId="{6DD685A7-6512-4D26-8993-72F7F56CDEEC}" type="presParOf" srcId="{A8DD131D-7F22-45DD-831B-116483E2A54F}" destId="{B312ECBF-82B1-45C0-8488-EB4CC4B8F1A0}" srcOrd="4" destOrd="0" presId="urn:microsoft.com/office/officeart/2005/8/layout/vList5"/>
    <dgm:cxn modelId="{0FC6B9F9-EE97-4D68-AD98-693C2C2A17FA}" type="presParOf" srcId="{B312ECBF-82B1-45C0-8488-EB4CC4B8F1A0}" destId="{04132D30-DE43-4F45-ACD6-820AA3C8073C}" srcOrd="0" destOrd="0" presId="urn:microsoft.com/office/officeart/2005/8/layout/vList5"/>
    <dgm:cxn modelId="{7F2361D5-D5CC-4E70-A7DE-1ABFC04AD540}" type="presParOf" srcId="{A8DD131D-7F22-45DD-831B-116483E2A54F}" destId="{D9677130-9ECC-4B76-8F44-9D6ABED26567}" srcOrd="5" destOrd="0" presId="urn:microsoft.com/office/officeart/2005/8/layout/vList5"/>
    <dgm:cxn modelId="{51D1B465-EEDA-487A-AE0B-CFB7EBBA4C13}" type="presParOf" srcId="{A8DD131D-7F22-45DD-831B-116483E2A54F}" destId="{CA3CC5CD-9F90-47DF-8C0A-421174DB987B}" srcOrd="6" destOrd="0" presId="urn:microsoft.com/office/officeart/2005/8/layout/vList5"/>
    <dgm:cxn modelId="{65EC6B28-CC10-4D5E-AD27-51060AFEA614}" type="presParOf" srcId="{CA3CC5CD-9F90-47DF-8C0A-421174DB987B}" destId="{62CE63E7-6667-4F73-8193-DB0F43794590}" srcOrd="0" destOrd="0" presId="urn:microsoft.com/office/officeart/2005/8/layout/vList5"/>
    <dgm:cxn modelId="{7D2C85E3-F45A-4316-BF94-07884F1ED65F}" type="presParOf" srcId="{A8DD131D-7F22-45DD-831B-116483E2A54F}" destId="{52C92385-26C2-467E-A76F-1BAA2C294348}" srcOrd="7" destOrd="0" presId="urn:microsoft.com/office/officeart/2005/8/layout/vList5"/>
    <dgm:cxn modelId="{5AACA56C-66DC-46FB-AF5A-860B674F9CC1}" type="presParOf" srcId="{A8DD131D-7F22-45DD-831B-116483E2A54F}" destId="{2C8F9D90-66D3-4666-AADD-DF52F48330BA}" srcOrd="8" destOrd="0" presId="urn:microsoft.com/office/officeart/2005/8/layout/vList5"/>
    <dgm:cxn modelId="{25FF6F4E-0880-4E20-A639-62A8932AEEF5}" type="presParOf" srcId="{2C8F9D90-66D3-4666-AADD-DF52F48330BA}" destId="{A98071D4-F76F-4AA1-9D08-709CB9F7B20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1C56F04-0158-4D0A-B836-A51AC2EFC9A7}"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33F8EBAE-ACCE-4D96-8DF1-B4E062EDEF45}">
      <dgm:prSet/>
      <dgm:spPr/>
      <dgm:t>
        <a:bodyPr/>
        <a:lstStyle/>
        <a:p>
          <a:endParaRPr lang="en-GB" dirty="0"/>
        </a:p>
      </dgm:t>
    </dgm:pt>
    <dgm:pt modelId="{7996B548-0D56-4153-A47B-304A95506416}" type="parTrans" cxnId="{837A8237-57FD-4B9F-9D82-9E852A5DFD20}">
      <dgm:prSet/>
      <dgm:spPr/>
      <dgm:t>
        <a:bodyPr/>
        <a:lstStyle/>
        <a:p>
          <a:endParaRPr lang="en-GB"/>
        </a:p>
      </dgm:t>
    </dgm:pt>
    <dgm:pt modelId="{D194F811-7094-4E44-BACC-A72F9F25D198}" type="sibTrans" cxnId="{837A8237-57FD-4B9F-9D82-9E852A5DFD20}">
      <dgm:prSet/>
      <dgm:spPr/>
      <dgm:t>
        <a:bodyPr/>
        <a:lstStyle/>
        <a:p>
          <a:endParaRPr lang="en-GB"/>
        </a:p>
      </dgm:t>
    </dgm:pt>
    <dgm:pt modelId="{27C46624-91E8-4756-9A1E-988091BF435A}">
      <dgm:prSet/>
      <dgm:spPr/>
      <dgm:t>
        <a:bodyPr/>
        <a:lstStyle/>
        <a:p>
          <a:endParaRPr lang="en-GB" dirty="0"/>
        </a:p>
      </dgm:t>
    </dgm:pt>
    <dgm:pt modelId="{75C85215-9208-4432-B463-ED48C2E3042F}" type="parTrans" cxnId="{85623D9E-B9E0-46D9-982C-7E88BBB8D4E2}">
      <dgm:prSet/>
      <dgm:spPr/>
      <dgm:t>
        <a:bodyPr/>
        <a:lstStyle/>
        <a:p>
          <a:endParaRPr lang="en-GB"/>
        </a:p>
      </dgm:t>
    </dgm:pt>
    <dgm:pt modelId="{4BA01E2F-7DFF-40D4-AA71-01F09FAF1CEF}" type="sibTrans" cxnId="{85623D9E-B9E0-46D9-982C-7E88BBB8D4E2}">
      <dgm:prSet/>
      <dgm:spPr/>
      <dgm:t>
        <a:bodyPr/>
        <a:lstStyle/>
        <a:p>
          <a:endParaRPr lang="en-GB"/>
        </a:p>
      </dgm:t>
    </dgm:pt>
    <dgm:pt modelId="{C835996B-E089-43CE-AC55-4283F189FEE0}">
      <dgm:prSet/>
      <dgm:spPr/>
      <dgm:t>
        <a:bodyPr/>
        <a:lstStyle/>
        <a:p>
          <a:endParaRPr lang="en-GB" dirty="0"/>
        </a:p>
      </dgm:t>
    </dgm:pt>
    <dgm:pt modelId="{AC75D852-D7F6-4902-82DA-20FCBB56A473}" type="parTrans" cxnId="{07EE1732-780A-4619-8C68-A184DF75577E}">
      <dgm:prSet/>
      <dgm:spPr/>
      <dgm:t>
        <a:bodyPr/>
        <a:lstStyle/>
        <a:p>
          <a:endParaRPr lang="en-GB"/>
        </a:p>
      </dgm:t>
    </dgm:pt>
    <dgm:pt modelId="{55D10C40-0C52-4D0B-97BB-C9062364DA98}" type="sibTrans" cxnId="{07EE1732-780A-4619-8C68-A184DF75577E}">
      <dgm:prSet/>
      <dgm:spPr/>
      <dgm:t>
        <a:bodyPr/>
        <a:lstStyle/>
        <a:p>
          <a:endParaRPr lang="en-GB"/>
        </a:p>
      </dgm:t>
    </dgm:pt>
    <dgm:pt modelId="{0848BB71-3874-4331-B164-5D61213C0DCA}" type="pres">
      <dgm:prSet presAssocID="{71C56F04-0158-4D0A-B836-A51AC2EFC9A7}" presName="diagram" presStyleCnt="0">
        <dgm:presLayoutVars>
          <dgm:dir/>
          <dgm:animLvl val="lvl"/>
          <dgm:resizeHandles val="exact"/>
        </dgm:presLayoutVars>
      </dgm:prSet>
      <dgm:spPr/>
    </dgm:pt>
    <dgm:pt modelId="{817413AE-8653-431C-9D87-2B44CA4F3509}" type="pres">
      <dgm:prSet presAssocID="{33F8EBAE-ACCE-4D96-8DF1-B4E062EDEF45}" presName="compNode" presStyleCnt="0"/>
      <dgm:spPr/>
    </dgm:pt>
    <dgm:pt modelId="{C1CE93B5-C229-4A53-95CE-3CFCC14B2D21}" type="pres">
      <dgm:prSet presAssocID="{33F8EBAE-ACCE-4D96-8DF1-B4E062EDEF45}" presName="childRect" presStyleLbl="bgAcc1" presStyleIdx="0" presStyleCnt="3">
        <dgm:presLayoutVars>
          <dgm:bulletEnabled val="1"/>
        </dgm:presLayoutVars>
      </dgm:prSet>
      <dgm:spPr/>
    </dgm:pt>
    <dgm:pt modelId="{D5C4E768-4CA2-45BC-B62F-6CF21BD83E5C}" type="pres">
      <dgm:prSet presAssocID="{33F8EBAE-ACCE-4D96-8DF1-B4E062EDEF45}" presName="parentText" presStyleLbl="node1" presStyleIdx="0" presStyleCnt="0">
        <dgm:presLayoutVars>
          <dgm:chMax val="0"/>
          <dgm:bulletEnabled val="1"/>
        </dgm:presLayoutVars>
      </dgm:prSet>
      <dgm:spPr/>
    </dgm:pt>
    <dgm:pt modelId="{5607D7A3-ECBD-4242-965B-0F2AB87CF5BD}" type="pres">
      <dgm:prSet presAssocID="{33F8EBAE-ACCE-4D96-8DF1-B4E062EDEF45}" presName="parentRect" presStyleLbl="alignNode1" presStyleIdx="0" presStyleCnt="3"/>
      <dgm:spPr/>
    </dgm:pt>
    <dgm:pt modelId="{AE973AFD-9874-41ED-8248-CF5E704144D1}" type="pres">
      <dgm:prSet presAssocID="{33F8EBAE-ACCE-4D96-8DF1-B4E062EDEF45}" presName="adorn" presStyleLbl="fgAccFollowNode1" presStyleIdx="0" presStyleCnt="3" custLinFactX="-26037" custLinFactNeighborX="-100000" custLinFactNeighborY="-150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rver with solid fill"/>
        </a:ext>
      </dgm:extLst>
    </dgm:pt>
    <dgm:pt modelId="{69742E06-08F7-4D05-BFBF-EE15E03CF41D}" type="pres">
      <dgm:prSet presAssocID="{D194F811-7094-4E44-BACC-A72F9F25D198}" presName="sibTrans" presStyleLbl="sibTrans2D1" presStyleIdx="0" presStyleCnt="0"/>
      <dgm:spPr/>
    </dgm:pt>
    <dgm:pt modelId="{F34C8BEB-FFB3-41DC-8AB5-855CE2A50401}" type="pres">
      <dgm:prSet presAssocID="{27C46624-91E8-4756-9A1E-988091BF435A}" presName="compNode" presStyleCnt="0"/>
      <dgm:spPr/>
    </dgm:pt>
    <dgm:pt modelId="{24781A6B-6679-4F02-B0DC-88AC46673A4B}" type="pres">
      <dgm:prSet presAssocID="{27C46624-91E8-4756-9A1E-988091BF435A}" presName="childRect" presStyleLbl="bgAcc1" presStyleIdx="1" presStyleCnt="3">
        <dgm:presLayoutVars>
          <dgm:bulletEnabled val="1"/>
        </dgm:presLayoutVars>
      </dgm:prSet>
      <dgm:spPr/>
    </dgm:pt>
    <dgm:pt modelId="{DE660510-CF91-457D-8396-C225CE15BFCE}" type="pres">
      <dgm:prSet presAssocID="{27C46624-91E8-4756-9A1E-988091BF435A}" presName="parentText" presStyleLbl="node1" presStyleIdx="0" presStyleCnt="0">
        <dgm:presLayoutVars>
          <dgm:chMax val="0"/>
          <dgm:bulletEnabled val="1"/>
        </dgm:presLayoutVars>
      </dgm:prSet>
      <dgm:spPr/>
    </dgm:pt>
    <dgm:pt modelId="{A04CD77F-22CE-4DA2-AE0B-ED9857B978BB}" type="pres">
      <dgm:prSet presAssocID="{27C46624-91E8-4756-9A1E-988091BF435A}" presName="parentRect" presStyleLbl="alignNode1" presStyleIdx="1" presStyleCnt="3"/>
      <dgm:spPr/>
    </dgm:pt>
    <dgm:pt modelId="{29C2791E-739D-4266-9743-052A6510F2FB}" type="pres">
      <dgm:prSet presAssocID="{27C46624-91E8-4756-9A1E-988091BF435A}" presName="adorn" presStyleLbl="fgAccFollowNode1" presStyleIdx="1" presStyleCnt="3" custLinFactX="-5661" custLinFactNeighborX="-100000" custLinFactNeighborY="-139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rver with solid fill"/>
        </a:ext>
      </dgm:extLst>
    </dgm:pt>
    <dgm:pt modelId="{3DD2DF77-9FB5-43EA-882C-CA804AB505ED}" type="pres">
      <dgm:prSet presAssocID="{4BA01E2F-7DFF-40D4-AA71-01F09FAF1CEF}" presName="sibTrans" presStyleLbl="sibTrans2D1" presStyleIdx="0" presStyleCnt="0"/>
      <dgm:spPr/>
    </dgm:pt>
    <dgm:pt modelId="{E20DE0E1-42B4-4537-93C8-38863C9C36D7}" type="pres">
      <dgm:prSet presAssocID="{C835996B-E089-43CE-AC55-4283F189FEE0}" presName="compNode" presStyleCnt="0"/>
      <dgm:spPr/>
    </dgm:pt>
    <dgm:pt modelId="{2DABA7D3-02CA-44D5-AEF0-05F40FC6838D}" type="pres">
      <dgm:prSet presAssocID="{C835996B-E089-43CE-AC55-4283F189FEE0}" presName="childRect" presStyleLbl="bgAcc1" presStyleIdx="2" presStyleCnt="3">
        <dgm:presLayoutVars>
          <dgm:bulletEnabled val="1"/>
        </dgm:presLayoutVars>
      </dgm:prSet>
      <dgm:spPr/>
    </dgm:pt>
    <dgm:pt modelId="{FBF79D5B-70F0-44AF-976B-2F4E08A23F96}" type="pres">
      <dgm:prSet presAssocID="{C835996B-E089-43CE-AC55-4283F189FEE0}" presName="parentText" presStyleLbl="node1" presStyleIdx="0" presStyleCnt="0">
        <dgm:presLayoutVars>
          <dgm:chMax val="0"/>
          <dgm:bulletEnabled val="1"/>
        </dgm:presLayoutVars>
      </dgm:prSet>
      <dgm:spPr/>
    </dgm:pt>
    <dgm:pt modelId="{97D94C71-7B3F-47B2-B1B2-5C61B6EF579D}" type="pres">
      <dgm:prSet presAssocID="{C835996B-E089-43CE-AC55-4283F189FEE0}" presName="parentRect" presStyleLbl="alignNode1" presStyleIdx="2" presStyleCnt="3"/>
      <dgm:spPr/>
    </dgm:pt>
    <dgm:pt modelId="{AA8859B1-6481-48C2-A9BC-DFD9B40A737C}" type="pres">
      <dgm:prSet presAssocID="{C835996B-E089-43CE-AC55-4283F189FEE0}" presName="adorn" presStyleLbl="fgAccFollowNode1" presStyleIdx="2" presStyleCnt="3" custLinFactX="-12561" custLinFactNeighborX="-100000" custLinFactNeighborY="-139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rver with solid fill"/>
        </a:ext>
      </dgm:extLst>
    </dgm:pt>
  </dgm:ptLst>
  <dgm:cxnLst>
    <dgm:cxn modelId="{BACAD900-3C85-418D-B80F-61F14904F17E}" type="presOf" srcId="{4BA01E2F-7DFF-40D4-AA71-01F09FAF1CEF}" destId="{3DD2DF77-9FB5-43EA-882C-CA804AB505ED}" srcOrd="0" destOrd="0" presId="urn:microsoft.com/office/officeart/2005/8/layout/bList2"/>
    <dgm:cxn modelId="{4F03D72F-1A41-4591-B8C8-30C5FE5CC4EF}" type="presOf" srcId="{C835996B-E089-43CE-AC55-4283F189FEE0}" destId="{FBF79D5B-70F0-44AF-976B-2F4E08A23F96}" srcOrd="0" destOrd="0" presId="urn:microsoft.com/office/officeart/2005/8/layout/bList2"/>
    <dgm:cxn modelId="{07EE1732-780A-4619-8C68-A184DF75577E}" srcId="{71C56F04-0158-4D0A-B836-A51AC2EFC9A7}" destId="{C835996B-E089-43CE-AC55-4283F189FEE0}" srcOrd="2" destOrd="0" parTransId="{AC75D852-D7F6-4902-82DA-20FCBB56A473}" sibTransId="{55D10C40-0C52-4D0B-97BB-C9062364DA98}"/>
    <dgm:cxn modelId="{837A8237-57FD-4B9F-9D82-9E852A5DFD20}" srcId="{71C56F04-0158-4D0A-B836-A51AC2EFC9A7}" destId="{33F8EBAE-ACCE-4D96-8DF1-B4E062EDEF45}" srcOrd="0" destOrd="0" parTransId="{7996B548-0D56-4153-A47B-304A95506416}" sibTransId="{D194F811-7094-4E44-BACC-A72F9F25D198}"/>
    <dgm:cxn modelId="{50C73867-6486-4772-95F7-8FF9605C0F46}" type="presOf" srcId="{71C56F04-0158-4D0A-B836-A51AC2EFC9A7}" destId="{0848BB71-3874-4331-B164-5D61213C0DCA}" srcOrd="0" destOrd="0" presId="urn:microsoft.com/office/officeart/2005/8/layout/bList2"/>
    <dgm:cxn modelId="{66D31774-E819-4226-BF23-D89CB4CD9540}" type="presOf" srcId="{27C46624-91E8-4756-9A1E-988091BF435A}" destId="{DE660510-CF91-457D-8396-C225CE15BFCE}" srcOrd="0" destOrd="0" presId="urn:microsoft.com/office/officeart/2005/8/layout/bList2"/>
    <dgm:cxn modelId="{F303967A-7AEB-43FF-9E48-B3944F077F2A}" type="presOf" srcId="{27C46624-91E8-4756-9A1E-988091BF435A}" destId="{A04CD77F-22CE-4DA2-AE0B-ED9857B978BB}" srcOrd="1" destOrd="0" presId="urn:microsoft.com/office/officeart/2005/8/layout/bList2"/>
    <dgm:cxn modelId="{85623D9E-B9E0-46D9-982C-7E88BBB8D4E2}" srcId="{71C56F04-0158-4D0A-B836-A51AC2EFC9A7}" destId="{27C46624-91E8-4756-9A1E-988091BF435A}" srcOrd="1" destOrd="0" parTransId="{75C85215-9208-4432-B463-ED48C2E3042F}" sibTransId="{4BA01E2F-7DFF-40D4-AA71-01F09FAF1CEF}"/>
    <dgm:cxn modelId="{D604E9D0-99F0-4427-A025-26BE6AC05541}" type="presOf" srcId="{33F8EBAE-ACCE-4D96-8DF1-B4E062EDEF45}" destId="{5607D7A3-ECBD-4242-965B-0F2AB87CF5BD}" srcOrd="1" destOrd="0" presId="urn:microsoft.com/office/officeart/2005/8/layout/bList2"/>
    <dgm:cxn modelId="{3A7DECD7-FF14-4B7E-B4E9-1F7F7E94015E}" type="presOf" srcId="{33F8EBAE-ACCE-4D96-8DF1-B4E062EDEF45}" destId="{D5C4E768-4CA2-45BC-B62F-6CF21BD83E5C}" srcOrd="0" destOrd="0" presId="urn:microsoft.com/office/officeart/2005/8/layout/bList2"/>
    <dgm:cxn modelId="{2C4B59E0-D5EB-4A7B-9FFA-E77B86DEE9BC}" type="presOf" srcId="{C835996B-E089-43CE-AC55-4283F189FEE0}" destId="{97D94C71-7B3F-47B2-B1B2-5C61B6EF579D}" srcOrd="1" destOrd="0" presId="urn:microsoft.com/office/officeart/2005/8/layout/bList2"/>
    <dgm:cxn modelId="{24EB06EA-30BA-414A-9F40-A912EC04AD76}" type="presOf" srcId="{D194F811-7094-4E44-BACC-A72F9F25D198}" destId="{69742E06-08F7-4D05-BFBF-EE15E03CF41D}" srcOrd="0" destOrd="0" presId="urn:microsoft.com/office/officeart/2005/8/layout/bList2"/>
    <dgm:cxn modelId="{27E64D47-0C21-407C-AB91-5BB404A16B7E}" type="presParOf" srcId="{0848BB71-3874-4331-B164-5D61213C0DCA}" destId="{817413AE-8653-431C-9D87-2B44CA4F3509}" srcOrd="0" destOrd="0" presId="urn:microsoft.com/office/officeart/2005/8/layout/bList2"/>
    <dgm:cxn modelId="{1B59351F-285E-4657-867E-943457F0F5E6}" type="presParOf" srcId="{817413AE-8653-431C-9D87-2B44CA4F3509}" destId="{C1CE93B5-C229-4A53-95CE-3CFCC14B2D21}" srcOrd="0" destOrd="0" presId="urn:microsoft.com/office/officeart/2005/8/layout/bList2"/>
    <dgm:cxn modelId="{B07F0E56-F394-40E0-BC05-C0666C2DDC07}" type="presParOf" srcId="{817413AE-8653-431C-9D87-2B44CA4F3509}" destId="{D5C4E768-4CA2-45BC-B62F-6CF21BD83E5C}" srcOrd="1" destOrd="0" presId="urn:microsoft.com/office/officeart/2005/8/layout/bList2"/>
    <dgm:cxn modelId="{66C88AE4-4D7E-4692-AC07-DE0089228298}" type="presParOf" srcId="{817413AE-8653-431C-9D87-2B44CA4F3509}" destId="{5607D7A3-ECBD-4242-965B-0F2AB87CF5BD}" srcOrd="2" destOrd="0" presId="urn:microsoft.com/office/officeart/2005/8/layout/bList2"/>
    <dgm:cxn modelId="{58F7B580-7FE2-42ED-B2CD-42664A158BEC}" type="presParOf" srcId="{817413AE-8653-431C-9D87-2B44CA4F3509}" destId="{AE973AFD-9874-41ED-8248-CF5E704144D1}" srcOrd="3" destOrd="0" presId="urn:microsoft.com/office/officeart/2005/8/layout/bList2"/>
    <dgm:cxn modelId="{D3B8C20E-A08B-427A-8710-A3EDD20E27C6}" type="presParOf" srcId="{0848BB71-3874-4331-B164-5D61213C0DCA}" destId="{69742E06-08F7-4D05-BFBF-EE15E03CF41D}" srcOrd="1" destOrd="0" presId="urn:microsoft.com/office/officeart/2005/8/layout/bList2"/>
    <dgm:cxn modelId="{C9B3B8EE-E648-4A2B-B252-A5774088B5A5}" type="presParOf" srcId="{0848BB71-3874-4331-B164-5D61213C0DCA}" destId="{F34C8BEB-FFB3-41DC-8AB5-855CE2A50401}" srcOrd="2" destOrd="0" presId="urn:microsoft.com/office/officeart/2005/8/layout/bList2"/>
    <dgm:cxn modelId="{D3A4CEA2-19D2-4424-99C4-C39483358DE1}" type="presParOf" srcId="{F34C8BEB-FFB3-41DC-8AB5-855CE2A50401}" destId="{24781A6B-6679-4F02-B0DC-88AC46673A4B}" srcOrd="0" destOrd="0" presId="urn:microsoft.com/office/officeart/2005/8/layout/bList2"/>
    <dgm:cxn modelId="{54C43BAB-14F7-41C8-B213-FED0826DE030}" type="presParOf" srcId="{F34C8BEB-FFB3-41DC-8AB5-855CE2A50401}" destId="{DE660510-CF91-457D-8396-C225CE15BFCE}" srcOrd="1" destOrd="0" presId="urn:microsoft.com/office/officeart/2005/8/layout/bList2"/>
    <dgm:cxn modelId="{3B1ED46D-9A35-41D0-A3FA-43DDE7BDC4E6}" type="presParOf" srcId="{F34C8BEB-FFB3-41DC-8AB5-855CE2A50401}" destId="{A04CD77F-22CE-4DA2-AE0B-ED9857B978BB}" srcOrd="2" destOrd="0" presId="urn:microsoft.com/office/officeart/2005/8/layout/bList2"/>
    <dgm:cxn modelId="{9C45511A-BB5E-492F-A94C-4175E0F05296}" type="presParOf" srcId="{F34C8BEB-FFB3-41DC-8AB5-855CE2A50401}" destId="{29C2791E-739D-4266-9743-052A6510F2FB}" srcOrd="3" destOrd="0" presId="urn:microsoft.com/office/officeart/2005/8/layout/bList2"/>
    <dgm:cxn modelId="{D1FE8DBA-9BD6-456B-9726-ED3B6CBB8DCB}" type="presParOf" srcId="{0848BB71-3874-4331-B164-5D61213C0DCA}" destId="{3DD2DF77-9FB5-43EA-882C-CA804AB505ED}" srcOrd="3" destOrd="0" presId="urn:microsoft.com/office/officeart/2005/8/layout/bList2"/>
    <dgm:cxn modelId="{7EB62DC5-8032-46F0-8DF0-6C271FFE1141}" type="presParOf" srcId="{0848BB71-3874-4331-B164-5D61213C0DCA}" destId="{E20DE0E1-42B4-4537-93C8-38863C9C36D7}" srcOrd="4" destOrd="0" presId="urn:microsoft.com/office/officeart/2005/8/layout/bList2"/>
    <dgm:cxn modelId="{3F5B3F16-3403-4480-BCE9-980253A79170}" type="presParOf" srcId="{E20DE0E1-42B4-4537-93C8-38863C9C36D7}" destId="{2DABA7D3-02CA-44D5-AEF0-05F40FC6838D}" srcOrd="0" destOrd="0" presId="urn:microsoft.com/office/officeart/2005/8/layout/bList2"/>
    <dgm:cxn modelId="{588B5F70-07EE-4A78-BAAC-E5771637B74F}" type="presParOf" srcId="{E20DE0E1-42B4-4537-93C8-38863C9C36D7}" destId="{FBF79D5B-70F0-44AF-976B-2F4E08A23F96}" srcOrd="1" destOrd="0" presId="urn:microsoft.com/office/officeart/2005/8/layout/bList2"/>
    <dgm:cxn modelId="{76EFA81C-1B9E-452C-8E76-979AEAED9FD4}" type="presParOf" srcId="{E20DE0E1-42B4-4537-93C8-38863C9C36D7}" destId="{97D94C71-7B3F-47B2-B1B2-5C61B6EF579D}" srcOrd="2" destOrd="0" presId="urn:microsoft.com/office/officeart/2005/8/layout/bList2"/>
    <dgm:cxn modelId="{EE0A03E5-45B3-4792-9F3B-EF015EBC00E6}" type="presParOf" srcId="{E20DE0E1-42B4-4537-93C8-38863C9C36D7}" destId="{AA8859B1-6481-48C2-A9BC-DFD9B40A737C}" srcOrd="3" destOrd="0" presId="urn:microsoft.com/office/officeart/2005/8/layout/b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40C5E9C-EBB3-42B1-8D92-B0C8D24ABBC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GB"/>
        </a:p>
      </dgm:t>
    </dgm:pt>
    <dgm:pt modelId="{BA1073FF-E220-4DA7-A347-9A7179919DFA}">
      <dgm:prSet/>
      <dgm:spPr/>
      <dgm:t>
        <a:bodyPr/>
        <a:lstStyle/>
        <a:p>
          <a:r>
            <a:rPr lang="en-GB"/>
            <a:t>One of the biggest issues with networking is that data of various sizes is crammed into packets and sent across the medium</a:t>
          </a:r>
        </a:p>
      </dgm:t>
    </dgm:pt>
    <dgm:pt modelId="{6CB61311-0E74-4324-8183-37CD385B80B3}" type="parTrans" cxnId="{E6BF8C88-D7DD-4AFC-BD81-DA48EA15F0C8}">
      <dgm:prSet/>
      <dgm:spPr/>
      <dgm:t>
        <a:bodyPr/>
        <a:lstStyle/>
        <a:p>
          <a:endParaRPr lang="en-GB"/>
        </a:p>
      </dgm:t>
    </dgm:pt>
    <dgm:pt modelId="{6DEDB377-F409-4994-90FB-F3466232AC87}" type="sibTrans" cxnId="{E6BF8C88-D7DD-4AFC-BD81-DA48EA15F0C8}">
      <dgm:prSet/>
      <dgm:spPr/>
      <dgm:t>
        <a:bodyPr/>
        <a:lstStyle/>
        <a:p>
          <a:endParaRPr lang="en-GB"/>
        </a:p>
      </dgm:t>
    </dgm:pt>
    <dgm:pt modelId="{50FF20BD-CDC3-433A-A91C-21F163A9A1D3}">
      <dgm:prSet/>
      <dgm:spPr/>
      <dgm:t>
        <a:bodyPr/>
        <a:lstStyle/>
        <a:p>
          <a:r>
            <a:rPr lang="en-GB"/>
            <a:t>Each time this is done, headers are created (more data to process), along with any filler needed, creating additional overhead</a:t>
          </a:r>
        </a:p>
      </dgm:t>
    </dgm:pt>
    <dgm:pt modelId="{ADE434DE-E788-4AAF-99FE-D2F5257FB2C8}" type="parTrans" cxnId="{03B31EE1-7C0E-4A69-BC59-44654D064E35}">
      <dgm:prSet/>
      <dgm:spPr/>
      <dgm:t>
        <a:bodyPr/>
        <a:lstStyle/>
        <a:p>
          <a:endParaRPr lang="en-GB"/>
        </a:p>
      </dgm:t>
    </dgm:pt>
    <dgm:pt modelId="{80BA4AE0-37F0-4C79-848D-2F349A29EFCC}" type="sibTrans" cxnId="{03B31EE1-7C0E-4A69-BC59-44654D064E35}">
      <dgm:prSet/>
      <dgm:spPr/>
      <dgm:t>
        <a:bodyPr/>
        <a:lstStyle/>
        <a:p>
          <a:endParaRPr lang="en-GB"/>
        </a:p>
      </dgm:t>
    </dgm:pt>
    <dgm:pt modelId="{30DEA9C6-2E3C-48BD-9B55-1C48ADDC0C2A}">
      <dgm:prSet/>
      <dgm:spPr/>
      <dgm:t>
        <a:bodyPr/>
        <a:lstStyle/>
        <a:p>
          <a:r>
            <a:rPr lang="en-GB" dirty="0">
              <a:solidFill>
                <a:schemeClr val="tx1"/>
              </a:solidFill>
            </a:rPr>
            <a:t>To get around this, the concept of jumbo frames is used to allow for very large Ethernet frames; by sending a lot of data at once, the number of packets is reduced, and the data sent is less processor intensive</a:t>
          </a:r>
        </a:p>
      </dgm:t>
    </dgm:pt>
    <dgm:pt modelId="{A1CAE821-A53B-4B7A-B965-98720B7B0907}" type="parTrans" cxnId="{70B89005-8CED-4091-A167-21CF2C4402FC}">
      <dgm:prSet/>
      <dgm:spPr/>
      <dgm:t>
        <a:bodyPr/>
        <a:lstStyle/>
        <a:p>
          <a:endParaRPr lang="en-GB"/>
        </a:p>
      </dgm:t>
    </dgm:pt>
    <dgm:pt modelId="{3AAF6A35-3BD3-4F32-B983-B746B61A040C}" type="sibTrans" cxnId="{70B89005-8CED-4091-A167-21CF2C4402FC}">
      <dgm:prSet/>
      <dgm:spPr/>
      <dgm:t>
        <a:bodyPr/>
        <a:lstStyle/>
        <a:p>
          <a:endParaRPr lang="en-GB"/>
        </a:p>
      </dgm:t>
    </dgm:pt>
    <dgm:pt modelId="{766693B5-1FD3-4EE9-9601-683474CA13B3}" type="pres">
      <dgm:prSet presAssocID="{D40C5E9C-EBB3-42B1-8D92-B0C8D24ABBCC}" presName="linear" presStyleCnt="0">
        <dgm:presLayoutVars>
          <dgm:animLvl val="lvl"/>
          <dgm:resizeHandles val="exact"/>
        </dgm:presLayoutVars>
      </dgm:prSet>
      <dgm:spPr/>
    </dgm:pt>
    <dgm:pt modelId="{FCC460ED-2EEE-40FE-891E-D1A8659DE99C}" type="pres">
      <dgm:prSet presAssocID="{BA1073FF-E220-4DA7-A347-9A7179919DFA}" presName="parentText" presStyleLbl="node1" presStyleIdx="0" presStyleCnt="3">
        <dgm:presLayoutVars>
          <dgm:chMax val="0"/>
          <dgm:bulletEnabled val="1"/>
        </dgm:presLayoutVars>
      </dgm:prSet>
      <dgm:spPr/>
    </dgm:pt>
    <dgm:pt modelId="{91C05089-ED8B-449D-A3D9-27C226C26FBC}" type="pres">
      <dgm:prSet presAssocID="{6DEDB377-F409-4994-90FB-F3466232AC87}" presName="spacer" presStyleCnt="0"/>
      <dgm:spPr/>
    </dgm:pt>
    <dgm:pt modelId="{3B702B70-D677-4F8E-9511-CCFC79DF3D6F}" type="pres">
      <dgm:prSet presAssocID="{50FF20BD-CDC3-433A-A91C-21F163A9A1D3}" presName="parentText" presStyleLbl="node1" presStyleIdx="1" presStyleCnt="3">
        <dgm:presLayoutVars>
          <dgm:chMax val="0"/>
          <dgm:bulletEnabled val="1"/>
        </dgm:presLayoutVars>
      </dgm:prSet>
      <dgm:spPr/>
    </dgm:pt>
    <dgm:pt modelId="{1FD8979C-1E47-4B71-87F3-44D651445522}" type="pres">
      <dgm:prSet presAssocID="{80BA4AE0-37F0-4C79-848D-2F349A29EFCC}" presName="spacer" presStyleCnt="0"/>
      <dgm:spPr/>
    </dgm:pt>
    <dgm:pt modelId="{E14FD8D8-67DD-43CA-A443-AC25C6EEF6E6}" type="pres">
      <dgm:prSet presAssocID="{30DEA9C6-2E3C-48BD-9B55-1C48ADDC0C2A}" presName="parentText" presStyleLbl="node1" presStyleIdx="2" presStyleCnt="3">
        <dgm:presLayoutVars>
          <dgm:chMax val="0"/>
          <dgm:bulletEnabled val="1"/>
        </dgm:presLayoutVars>
      </dgm:prSet>
      <dgm:spPr/>
    </dgm:pt>
  </dgm:ptLst>
  <dgm:cxnLst>
    <dgm:cxn modelId="{70B89005-8CED-4091-A167-21CF2C4402FC}" srcId="{D40C5E9C-EBB3-42B1-8D92-B0C8D24ABBCC}" destId="{30DEA9C6-2E3C-48BD-9B55-1C48ADDC0C2A}" srcOrd="2" destOrd="0" parTransId="{A1CAE821-A53B-4B7A-B965-98720B7B0907}" sibTransId="{3AAF6A35-3BD3-4F32-B983-B746B61A040C}"/>
    <dgm:cxn modelId="{29BE2B28-77E9-4221-8ACA-149D973CEC66}" type="presOf" srcId="{50FF20BD-CDC3-433A-A91C-21F163A9A1D3}" destId="{3B702B70-D677-4F8E-9511-CCFC79DF3D6F}" srcOrd="0" destOrd="0" presId="urn:microsoft.com/office/officeart/2005/8/layout/vList2"/>
    <dgm:cxn modelId="{06FCB84D-90C5-4F0E-A90F-E2D3A556434F}" type="presOf" srcId="{30DEA9C6-2E3C-48BD-9B55-1C48ADDC0C2A}" destId="{E14FD8D8-67DD-43CA-A443-AC25C6EEF6E6}" srcOrd="0" destOrd="0" presId="urn:microsoft.com/office/officeart/2005/8/layout/vList2"/>
    <dgm:cxn modelId="{E6BF8C88-D7DD-4AFC-BD81-DA48EA15F0C8}" srcId="{D40C5E9C-EBB3-42B1-8D92-B0C8D24ABBCC}" destId="{BA1073FF-E220-4DA7-A347-9A7179919DFA}" srcOrd="0" destOrd="0" parTransId="{6CB61311-0E74-4324-8183-37CD385B80B3}" sibTransId="{6DEDB377-F409-4994-90FB-F3466232AC87}"/>
    <dgm:cxn modelId="{8AC57191-D7EB-4649-8C30-F618445F7156}" type="presOf" srcId="{BA1073FF-E220-4DA7-A347-9A7179919DFA}" destId="{FCC460ED-2EEE-40FE-891E-D1A8659DE99C}" srcOrd="0" destOrd="0" presId="urn:microsoft.com/office/officeart/2005/8/layout/vList2"/>
    <dgm:cxn modelId="{03B31EE1-7C0E-4A69-BC59-44654D064E35}" srcId="{D40C5E9C-EBB3-42B1-8D92-B0C8D24ABBCC}" destId="{50FF20BD-CDC3-433A-A91C-21F163A9A1D3}" srcOrd="1" destOrd="0" parTransId="{ADE434DE-E788-4AAF-99FE-D2F5257FB2C8}" sibTransId="{80BA4AE0-37F0-4C79-848D-2F349A29EFCC}"/>
    <dgm:cxn modelId="{8D0F9BFB-3EFC-47B3-BF94-D51B63359574}" type="presOf" srcId="{D40C5E9C-EBB3-42B1-8D92-B0C8D24ABBCC}" destId="{766693B5-1FD3-4EE9-9601-683474CA13B3}" srcOrd="0" destOrd="0" presId="urn:microsoft.com/office/officeart/2005/8/layout/vList2"/>
    <dgm:cxn modelId="{189950DD-8611-4A7B-8328-7577CF2C16D0}" type="presParOf" srcId="{766693B5-1FD3-4EE9-9601-683474CA13B3}" destId="{FCC460ED-2EEE-40FE-891E-D1A8659DE99C}" srcOrd="0" destOrd="0" presId="urn:microsoft.com/office/officeart/2005/8/layout/vList2"/>
    <dgm:cxn modelId="{7B8302D1-CDDB-4442-8909-F928CD83385E}" type="presParOf" srcId="{766693B5-1FD3-4EE9-9601-683474CA13B3}" destId="{91C05089-ED8B-449D-A3D9-27C226C26FBC}" srcOrd="1" destOrd="0" presId="urn:microsoft.com/office/officeart/2005/8/layout/vList2"/>
    <dgm:cxn modelId="{2CE44AD4-E460-431C-A738-31ABADD988DA}" type="presParOf" srcId="{766693B5-1FD3-4EE9-9601-683474CA13B3}" destId="{3B702B70-D677-4F8E-9511-CCFC79DF3D6F}" srcOrd="2" destOrd="0" presId="urn:microsoft.com/office/officeart/2005/8/layout/vList2"/>
    <dgm:cxn modelId="{C19C8DB6-13F5-4D89-816A-37A2BA1FAA56}" type="presParOf" srcId="{766693B5-1FD3-4EE9-9601-683474CA13B3}" destId="{1FD8979C-1E47-4B71-87F3-44D651445522}" srcOrd="3" destOrd="0" presId="urn:microsoft.com/office/officeart/2005/8/layout/vList2"/>
    <dgm:cxn modelId="{7F16DA0C-699E-4D8D-8F70-4C8528099956}" type="presParOf" srcId="{766693B5-1FD3-4EE9-9601-683474CA13B3}" destId="{E14FD8D8-67DD-43CA-A443-AC25C6EEF6E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26C3F7-8481-46C9-9FC8-70F3D075E45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75CF42D-1010-4907-9AB6-349BD257C23E}">
      <dgm:prSet/>
      <dgm:spPr>
        <a:solidFill>
          <a:schemeClr val="accent3">
            <a:lumMod val="75000"/>
          </a:schemeClr>
        </a:solidFill>
      </dgm:spPr>
      <dgm:t>
        <a:bodyPr/>
        <a:lstStyle/>
        <a:p>
          <a:r>
            <a:rPr lang="en-GB"/>
            <a:t>A </a:t>
          </a:r>
          <a:r>
            <a:rPr lang="en-GB" i="1"/>
            <a:t>VoIP gateway</a:t>
          </a:r>
          <a:r>
            <a:rPr lang="en-GB"/>
            <a:t>, also sometimes called a PBX gateway, can be used to convert between the legacy telephony connection and a VoIP connection using SIP (Session Initiation Protocol)</a:t>
          </a:r>
          <a:endParaRPr lang="en-US"/>
        </a:p>
      </dgm:t>
    </dgm:pt>
    <dgm:pt modelId="{A6D4EF77-2F1A-4C2F-8DF8-5287D27D9CF5}" type="parTrans" cxnId="{78329FE0-2C55-4A98-960F-C454468A0575}">
      <dgm:prSet/>
      <dgm:spPr/>
      <dgm:t>
        <a:bodyPr/>
        <a:lstStyle/>
        <a:p>
          <a:endParaRPr lang="en-US"/>
        </a:p>
      </dgm:t>
    </dgm:pt>
    <dgm:pt modelId="{6C4F65B4-1087-4702-B1D2-33E6A9F967CB}" type="sibTrans" cxnId="{78329FE0-2C55-4A98-960F-C454468A0575}">
      <dgm:prSet/>
      <dgm:spPr/>
      <dgm:t>
        <a:bodyPr/>
        <a:lstStyle/>
        <a:p>
          <a:endParaRPr lang="en-US"/>
        </a:p>
      </dgm:t>
    </dgm:pt>
    <dgm:pt modelId="{E30F687F-6C0E-44BA-9E99-609DDB37ADD0}">
      <dgm:prSet/>
      <dgm:spPr>
        <a:solidFill>
          <a:schemeClr val="bg1">
            <a:lumMod val="65000"/>
          </a:schemeClr>
        </a:solidFill>
      </dgm:spPr>
      <dgm:t>
        <a:bodyPr/>
        <a:lstStyle/>
        <a:p>
          <a:r>
            <a:rPr lang="en-GB"/>
            <a:t>This is referred to as a “digital gateway” because the voice media are converted in the process</a:t>
          </a:r>
          <a:endParaRPr lang="en-US"/>
        </a:p>
      </dgm:t>
    </dgm:pt>
    <dgm:pt modelId="{A22F6C03-A857-4C00-B1D3-428669A48959}" type="parTrans" cxnId="{7BA2C8BA-124F-4D67-BC59-01D1936929E8}">
      <dgm:prSet/>
      <dgm:spPr/>
      <dgm:t>
        <a:bodyPr/>
        <a:lstStyle/>
        <a:p>
          <a:endParaRPr lang="en-US"/>
        </a:p>
      </dgm:t>
    </dgm:pt>
    <dgm:pt modelId="{4C318327-68DC-44B2-A2F0-13AADFDDC382}" type="sibTrans" cxnId="{7BA2C8BA-124F-4D67-BC59-01D1936929E8}">
      <dgm:prSet/>
      <dgm:spPr/>
      <dgm:t>
        <a:bodyPr/>
        <a:lstStyle/>
        <a:p>
          <a:endParaRPr lang="en-US"/>
        </a:p>
      </dgm:t>
    </dgm:pt>
    <dgm:pt modelId="{E133D761-CC1C-422A-A37E-CE16694DAE97}" type="pres">
      <dgm:prSet presAssocID="{7E26C3F7-8481-46C9-9FC8-70F3D075E457}" presName="Name0" presStyleCnt="0">
        <dgm:presLayoutVars>
          <dgm:dir/>
          <dgm:animLvl val="lvl"/>
          <dgm:resizeHandles val="exact"/>
        </dgm:presLayoutVars>
      </dgm:prSet>
      <dgm:spPr/>
    </dgm:pt>
    <dgm:pt modelId="{5208B2EB-8D5D-48FA-BDF8-5365946CF263}" type="pres">
      <dgm:prSet presAssocID="{E30F687F-6C0E-44BA-9E99-609DDB37ADD0}" presName="boxAndChildren" presStyleCnt="0"/>
      <dgm:spPr/>
    </dgm:pt>
    <dgm:pt modelId="{DE3AD7A7-E528-4FDB-B38F-FD05B3B99C3D}" type="pres">
      <dgm:prSet presAssocID="{E30F687F-6C0E-44BA-9E99-609DDB37ADD0}" presName="parentTextBox" presStyleLbl="node1" presStyleIdx="0" presStyleCnt="2"/>
      <dgm:spPr/>
    </dgm:pt>
    <dgm:pt modelId="{ECF61288-8B28-445C-B426-8925D98BC839}" type="pres">
      <dgm:prSet presAssocID="{6C4F65B4-1087-4702-B1D2-33E6A9F967CB}" presName="sp" presStyleCnt="0"/>
      <dgm:spPr/>
    </dgm:pt>
    <dgm:pt modelId="{7697E31A-14D7-47DF-A1D3-38E2095988DB}" type="pres">
      <dgm:prSet presAssocID="{975CF42D-1010-4907-9AB6-349BD257C23E}" presName="arrowAndChildren" presStyleCnt="0"/>
      <dgm:spPr/>
    </dgm:pt>
    <dgm:pt modelId="{CA0E3FA9-BB03-489A-85DB-9CFFA9A38A09}" type="pres">
      <dgm:prSet presAssocID="{975CF42D-1010-4907-9AB6-349BD257C23E}" presName="parentTextArrow" presStyleLbl="node1" presStyleIdx="1" presStyleCnt="2"/>
      <dgm:spPr/>
    </dgm:pt>
  </dgm:ptLst>
  <dgm:cxnLst>
    <dgm:cxn modelId="{90A96E46-F972-496A-9075-59466E6AE274}" type="presOf" srcId="{975CF42D-1010-4907-9AB6-349BD257C23E}" destId="{CA0E3FA9-BB03-489A-85DB-9CFFA9A38A09}" srcOrd="0" destOrd="0" presId="urn:microsoft.com/office/officeart/2005/8/layout/process4"/>
    <dgm:cxn modelId="{4C7095A9-DA8A-4922-AE36-5E290293F09A}" type="presOf" srcId="{E30F687F-6C0E-44BA-9E99-609DDB37ADD0}" destId="{DE3AD7A7-E528-4FDB-B38F-FD05B3B99C3D}" srcOrd="0" destOrd="0" presId="urn:microsoft.com/office/officeart/2005/8/layout/process4"/>
    <dgm:cxn modelId="{7BA2C8BA-124F-4D67-BC59-01D1936929E8}" srcId="{7E26C3F7-8481-46C9-9FC8-70F3D075E457}" destId="{E30F687F-6C0E-44BA-9E99-609DDB37ADD0}" srcOrd="1" destOrd="0" parTransId="{A22F6C03-A857-4C00-B1D3-428669A48959}" sibTransId="{4C318327-68DC-44B2-A2F0-13AADFDDC382}"/>
    <dgm:cxn modelId="{113446C7-F086-4498-82F0-3244D1DA3621}" type="presOf" srcId="{7E26C3F7-8481-46C9-9FC8-70F3D075E457}" destId="{E133D761-CC1C-422A-A37E-CE16694DAE97}" srcOrd="0" destOrd="0" presId="urn:microsoft.com/office/officeart/2005/8/layout/process4"/>
    <dgm:cxn modelId="{78329FE0-2C55-4A98-960F-C454468A0575}" srcId="{7E26C3F7-8481-46C9-9FC8-70F3D075E457}" destId="{975CF42D-1010-4907-9AB6-349BD257C23E}" srcOrd="0" destOrd="0" parTransId="{A6D4EF77-2F1A-4C2F-8DF8-5287D27D9CF5}" sibTransId="{6C4F65B4-1087-4702-B1D2-33E6A9F967CB}"/>
    <dgm:cxn modelId="{A4A12CA3-A96F-45FF-ABBD-F3028A7705E8}" type="presParOf" srcId="{E133D761-CC1C-422A-A37E-CE16694DAE97}" destId="{5208B2EB-8D5D-48FA-BDF8-5365946CF263}" srcOrd="0" destOrd="0" presId="urn:microsoft.com/office/officeart/2005/8/layout/process4"/>
    <dgm:cxn modelId="{9A7CE0AA-12A7-4606-B222-2CF04DC122D2}" type="presParOf" srcId="{5208B2EB-8D5D-48FA-BDF8-5365946CF263}" destId="{DE3AD7A7-E528-4FDB-B38F-FD05B3B99C3D}" srcOrd="0" destOrd="0" presId="urn:microsoft.com/office/officeart/2005/8/layout/process4"/>
    <dgm:cxn modelId="{A774FD97-7B34-4892-8BD5-3464165F5020}" type="presParOf" srcId="{E133D761-CC1C-422A-A37E-CE16694DAE97}" destId="{ECF61288-8B28-445C-B426-8925D98BC839}" srcOrd="1" destOrd="0" presId="urn:microsoft.com/office/officeart/2005/8/layout/process4"/>
    <dgm:cxn modelId="{E529055F-D257-4313-86BD-3CC09E3D3913}" type="presParOf" srcId="{E133D761-CC1C-422A-A37E-CE16694DAE97}" destId="{7697E31A-14D7-47DF-A1D3-38E2095988DB}" srcOrd="2" destOrd="0" presId="urn:microsoft.com/office/officeart/2005/8/layout/process4"/>
    <dgm:cxn modelId="{BCCB095E-17ED-4BC7-8B87-EA7EEC53AB1E}" type="presParOf" srcId="{7697E31A-14D7-47DF-A1D3-38E2095988DB}" destId="{CA0E3FA9-BB03-489A-85DB-9CFFA9A38A0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E6ADB-80C0-4AE8-AC63-70542B93AEDF}"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7D22E5CF-9E55-499F-B8AA-C6E8C9EE5861}">
      <dgm:prSet/>
      <dgm:spPr/>
      <dgm:t>
        <a:bodyPr/>
        <a:lstStyle/>
        <a:p>
          <a:r>
            <a:rPr lang="en-GB"/>
            <a:t>A multilayer switch is one that can operate at both Layer 2 and Layer 3 of the OSI model, which means that the multilayer device can operate as both a switch and a router</a:t>
          </a:r>
          <a:endParaRPr lang="en-US"/>
        </a:p>
      </dgm:t>
    </dgm:pt>
    <dgm:pt modelId="{6D6A5974-9546-499A-BEE9-490271F39E5C}" type="parTrans" cxnId="{1B455BC8-1F16-4821-AD99-C3E5C18CE830}">
      <dgm:prSet/>
      <dgm:spPr/>
      <dgm:t>
        <a:bodyPr/>
        <a:lstStyle/>
        <a:p>
          <a:endParaRPr lang="en-US"/>
        </a:p>
      </dgm:t>
    </dgm:pt>
    <dgm:pt modelId="{3A0C68FF-9866-4D83-B3EC-2779896D4A51}" type="sibTrans" cxnId="{1B455BC8-1F16-4821-AD99-C3E5C18CE830}">
      <dgm:prSet/>
      <dgm:spPr/>
      <dgm:t>
        <a:bodyPr/>
        <a:lstStyle/>
        <a:p>
          <a:endParaRPr lang="en-US"/>
        </a:p>
      </dgm:t>
    </dgm:pt>
    <dgm:pt modelId="{29E5EEFF-0604-4AE4-8FA1-4F5EDE0F59E3}">
      <dgm:prSet/>
      <dgm:spPr/>
      <dgm:t>
        <a:bodyPr/>
        <a:lstStyle/>
        <a:p>
          <a:r>
            <a:rPr lang="en-GB"/>
            <a:t>Also called a Layer 3 switch, the multilayer switch is a high-performance device that supports the same routing protocols that routers do</a:t>
          </a:r>
          <a:endParaRPr lang="en-US"/>
        </a:p>
      </dgm:t>
    </dgm:pt>
    <dgm:pt modelId="{27A6854D-C4F8-44CE-AAA4-0D177ABBB7FA}" type="parTrans" cxnId="{E1E6A288-FD9C-49FD-B1D1-DB2288BD2AE1}">
      <dgm:prSet/>
      <dgm:spPr/>
      <dgm:t>
        <a:bodyPr/>
        <a:lstStyle/>
        <a:p>
          <a:endParaRPr lang="en-US"/>
        </a:p>
      </dgm:t>
    </dgm:pt>
    <dgm:pt modelId="{77DC198A-CC15-4A5C-BBE6-860C06049CBF}" type="sibTrans" cxnId="{E1E6A288-FD9C-49FD-B1D1-DB2288BD2AE1}">
      <dgm:prSet/>
      <dgm:spPr/>
      <dgm:t>
        <a:bodyPr/>
        <a:lstStyle/>
        <a:p>
          <a:endParaRPr lang="en-US"/>
        </a:p>
      </dgm:t>
    </dgm:pt>
    <dgm:pt modelId="{EBAF4E6E-B3A6-4E89-9D84-9171ADD411E6}">
      <dgm:prSet/>
      <dgm:spPr/>
      <dgm:t>
        <a:bodyPr/>
        <a:lstStyle/>
        <a:p>
          <a:r>
            <a:rPr lang="en-GB"/>
            <a:t>It is a regular switch directing traffic within the LAN; in addition, it can forward packets between subnets</a:t>
          </a:r>
          <a:endParaRPr lang="en-US"/>
        </a:p>
      </dgm:t>
    </dgm:pt>
    <dgm:pt modelId="{1EE27796-B059-4321-B5B8-B404BF92E28A}" type="parTrans" cxnId="{347D4FB9-1C0C-472E-BDE9-2EAAA77194E6}">
      <dgm:prSet/>
      <dgm:spPr/>
      <dgm:t>
        <a:bodyPr/>
        <a:lstStyle/>
        <a:p>
          <a:endParaRPr lang="en-US"/>
        </a:p>
      </dgm:t>
    </dgm:pt>
    <dgm:pt modelId="{58C31D4E-B78A-4AE3-A253-4E5AC352452B}" type="sibTrans" cxnId="{347D4FB9-1C0C-472E-BDE9-2EAAA77194E6}">
      <dgm:prSet/>
      <dgm:spPr/>
      <dgm:t>
        <a:bodyPr/>
        <a:lstStyle/>
        <a:p>
          <a:endParaRPr lang="en-US"/>
        </a:p>
      </dgm:t>
    </dgm:pt>
    <dgm:pt modelId="{CE4A4FBC-6449-4FA3-AFB6-6CFA1BF67FBA}" type="pres">
      <dgm:prSet presAssocID="{A86E6ADB-80C0-4AE8-AC63-70542B93AEDF}" presName="linear" presStyleCnt="0">
        <dgm:presLayoutVars>
          <dgm:animLvl val="lvl"/>
          <dgm:resizeHandles val="exact"/>
        </dgm:presLayoutVars>
      </dgm:prSet>
      <dgm:spPr/>
    </dgm:pt>
    <dgm:pt modelId="{9B4BC9DF-A034-4100-8443-E1B6D17B4870}" type="pres">
      <dgm:prSet presAssocID="{7D22E5CF-9E55-499F-B8AA-C6E8C9EE5861}" presName="parentText" presStyleLbl="node1" presStyleIdx="0" presStyleCnt="3">
        <dgm:presLayoutVars>
          <dgm:chMax val="0"/>
          <dgm:bulletEnabled val="1"/>
        </dgm:presLayoutVars>
      </dgm:prSet>
      <dgm:spPr/>
    </dgm:pt>
    <dgm:pt modelId="{761ACA77-93D6-491B-9065-29C61023F36F}" type="pres">
      <dgm:prSet presAssocID="{3A0C68FF-9866-4D83-B3EC-2779896D4A51}" presName="spacer" presStyleCnt="0"/>
      <dgm:spPr/>
    </dgm:pt>
    <dgm:pt modelId="{A3F1D01B-5429-4F97-831C-9A33F61178F7}" type="pres">
      <dgm:prSet presAssocID="{29E5EEFF-0604-4AE4-8FA1-4F5EDE0F59E3}" presName="parentText" presStyleLbl="node1" presStyleIdx="1" presStyleCnt="3">
        <dgm:presLayoutVars>
          <dgm:chMax val="0"/>
          <dgm:bulletEnabled val="1"/>
        </dgm:presLayoutVars>
      </dgm:prSet>
      <dgm:spPr/>
    </dgm:pt>
    <dgm:pt modelId="{2B6522FF-27C8-4FB8-BE69-8B97001EF78F}" type="pres">
      <dgm:prSet presAssocID="{77DC198A-CC15-4A5C-BBE6-860C06049CBF}" presName="spacer" presStyleCnt="0"/>
      <dgm:spPr/>
    </dgm:pt>
    <dgm:pt modelId="{81223F69-D881-487F-8A40-1920E8F01E8E}" type="pres">
      <dgm:prSet presAssocID="{EBAF4E6E-B3A6-4E89-9D84-9171ADD411E6}" presName="parentText" presStyleLbl="node1" presStyleIdx="2" presStyleCnt="3">
        <dgm:presLayoutVars>
          <dgm:chMax val="0"/>
          <dgm:bulletEnabled val="1"/>
        </dgm:presLayoutVars>
      </dgm:prSet>
      <dgm:spPr/>
    </dgm:pt>
  </dgm:ptLst>
  <dgm:cxnLst>
    <dgm:cxn modelId="{F83F2413-A6B1-4D08-A41F-28A3596DBB1C}" type="presOf" srcId="{7D22E5CF-9E55-499F-B8AA-C6E8C9EE5861}" destId="{9B4BC9DF-A034-4100-8443-E1B6D17B4870}" srcOrd="0" destOrd="0" presId="urn:microsoft.com/office/officeart/2005/8/layout/vList2"/>
    <dgm:cxn modelId="{64C69D74-4CE9-4018-A537-414D8D1CB5A5}" type="presOf" srcId="{29E5EEFF-0604-4AE4-8FA1-4F5EDE0F59E3}" destId="{A3F1D01B-5429-4F97-831C-9A33F61178F7}" srcOrd="0" destOrd="0" presId="urn:microsoft.com/office/officeart/2005/8/layout/vList2"/>
    <dgm:cxn modelId="{D590AB7E-7A1C-47CE-83C9-97F92E6153FF}" type="presOf" srcId="{EBAF4E6E-B3A6-4E89-9D84-9171ADD411E6}" destId="{81223F69-D881-487F-8A40-1920E8F01E8E}" srcOrd="0" destOrd="0" presId="urn:microsoft.com/office/officeart/2005/8/layout/vList2"/>
    <dgm:cxn modelId="{6B39F983-2C1A-4A42-AA22-94B6FEA38B1F}" type="presOf" srcId="{A86E6ADB-80C0-4AE8-AC63-70542B93AEDF}" destId="{CE4A4FBC-6449-4FA3-AFB6-6CFA1BF67FBA}" srcOrd="0" destOrd="0" presId="urn:microsoft.com/office/officeart/2005/8/layout/vList2"/>
    <dgm:cxn modelId="{E1E6A288-FD9C-49FD-B1D1-DB2288BD2AE1}" srcId="{A86E6ADB-80C0-4AE8-AC63-70542B93AEDF}" destId="{29E5EEFF-0604-4AE4-8FA1-4F5EDE0F59E3}" srcOrd="1" destOrd="0" parTransId="{27A6854D-C4F8-44CE-AAA4-0D177ABBB7FA}" sibTransId="{77DC198A-CC15-4A5C-BBE6-860C06049CBF}"/>
    <dgm:cxn modelId="{347D4FB9-1C0C-472E-BDE9-2EAAA77194E6}" srcId="{A86E6ADB-80C0-4AE8-AC63-70542B93AEDF}" destId="{EBAF4E6E-B3A6-4E89-9D84-9171ADD411E6}" srcOrd="2" destOrd="0" parTransId="{1EE27796-B059-4321-B5B8-B404BF92E28A}" sibTransId="{58C31D4E-B78A-4AE3-A253-4E5AC352452B}"/>
    <dgm:cxn modelId="{1B455BC8-1F16-4821-AD99-C3E5C18CE830}" srcId="{A86E6ADB-80C0-4AE8-AC63-70542B93AEDF}" destId="{7D22E5CF-9E55-499F-B8AA-C6E8C9EE5861}" srcOrd="0" destOrd="0" parTransId="{6D6A5974-9546-499A-BEE9-490271F39E5C}" sibTransId="{3A0C68FF-9866-4D83-B3EC-2779896D4A51}"/>
    <dgm:cxn modelId="{FC6F7352-9DC0-46EC-A75F-69FCDE13DFD7}" type="presParOf" srcId="{CE4A4FBC-6449-4FA3-AFB6-6CFA1BF67FBA}" destId="{9B4BC9DF-A034-4100-8443-E1B6D17B4870}" srcOrd="0" destOrd="0" presId="urn:microsoft.com/office/officeart/2005/8/layout/vList2"/>
    <dgm:cxn modelId="{41B9F2FD-F2FF-4096-B374-FCA6BA3035D0}" type="presParOf" srcId="{CE4A4FBC-6449-4FA3-AFB6-6CFA1BF67FBA}" destId="{761ACA77-93D6-491B-9065-29C61023F36F}" srcOrd="1" destOrd="0" presId="urn:microsoft.com/office/officeart/2005/8/layout/vList2"/>
    <dgm:cxn modelId="{150B4FDC-3DC4-4829-90E4-5D2267D27BCA}" type="presParOf" srcId="{CE4A4FBC-6449-4FA3-AFB6-6CFA1BF67FBA}" destId="{A3F1D01B-5429-4F97-831C-9A33F61178F7}" srcOrd="2" destOrd="0" presId="urn:microsoft.com/office/officeart/2005/8/layout/vList2"/>
    <dgm:cxn modelId="{25F5DA19-3C27-4AC2-88D8-A9A3C9DB6965}" type="presParOf" srcId="{CE4A4FBC-6449-4FA3-AFB6-6CFA1BF67FBA}" destId="{2B6522FF-27C8-4FB8-BE69-8B97001EF78F}" srcOrd="3" destOrd="0" presId="urn:microsoft.com/office/officeart/2005/8/layout/vList2"/>
    <dgm:cxn modelId="{04917BA6-8A08-4B9E-910F-7BC97E16324F}" type="presParOf" srcId="{CE4A4FBC-6449-4FA3-AFB6-6CFA1BF67FBA}" destId="{81223F69-D881-487F-8A40-1920E8F01E8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CF15D2-EB46-4667-92DD-83968E3AD12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ABD69D1-86B4-49EE-8EBA-7295BEBF79DC}">
      <dgm:prSet/>
      <dgm:spPr/>
      <dgm:t>
        <a:bodyPr/>
        <a:lstStyle/>
        <a:p>
          <a:r>
            <a:rPr lang="en-GB"/>
            <a:t>Network servers are the workhorses of the network</a:t>
          </a:r>
          <a:endParaRPr lang="en-US"/>
        </a:p>
      </dgm:t>
    </dgm:pt>
    <dgm:pt modelId="{25DE502C-B8B6-407F-8963-24C245BA33DD}" type="parTrans" cxnId="{EE1F903A-A171-411A-BA58-2B3908CAA8A2}">
      <dgm:prSet/>
      <dgm:spPr/>
      <dgm:t>
        <a:bodyPr/>
        <a:lstStyle/>
        <a:p>
          <a:endParaRPr lang="en-US"/>
        </a:p>
      </dgm:t>
    </dgm:pt>
    <dgm:pt modelId="{95295AD1-B930-45E9-A3CF-8F32FD3AC229}" type="sibTrans" cxnId="{EE1F903A-A171-411A-BA58-2B3908CAA8A2}">
      <dgm:prSet/>
      <dgm:spPr/>
      <dgm:t>
        <a:bodyPr/>
        <a:lstStyle/>
        <a:p>
          <a:endParaRPr lang="en-US"/>
        </a:p>
      </dgm:t>
    </dgm:pt>
    <dgm:pt modelId="{272ABE5C-A087-4859-AC3E-F44B19922F31}">
      <dgm:prSet/>
      <dgm:spPr/>
      <dgm:t>
        <a:bodyPr/>
        <a:lstStyle/>
        <a:p>
          <a:r>
            <a:rPr lang="en-GB"/>
            <a:t>They are relied on to hold and distribute data, maintain backups, secure network communications, and more</a:t>
          </a:r>
          <a:endParaRPr lang="en-US"/>
        </a:p>
      </dgm:t>
    </dgm:pt>
    <dgm:pt modelId="{FA7B3407-387D-4C3F-A494-6772D417ED66}" type="parTrans" cxnId="{57E6BAB2-BFD6-406E-A66C-CB5E00D709B9}">
      <dgm:prSet/>
      <dgm:spPr/>
      <dgm:t>
        <a:bodyPr/>
        <a:lstStyle/>
        <a:p>
          <a:endParaRPr lang="en-US"/>
        </a:p>
      </dgm:t>
    </dgm:pt>
    <dgm:pt modelId="{42766E2D-F19D-4555-96F9-3FA00AE2298E}" type="sibTrans" cxnId="{57E6BAB2-BFD6-406E-A66C-CB5E00D709B9}">
      <dgm:prSet/>
      <dgm:spPr/>
      <dgm:t>
        <a:bodyPr/>
        <a:lstStyle/>
        <a:p>
          <a:endParaRPr lang="en-US"/>
        </a:p>
      </dgm:t>
    </dgm:pt>
    <dgm:pt modelId="{EF3ADBD6-50A9-474D-9D43-4E2ED3E89BB1}">
      <dgm:prSet/>
      <dgm:spPr/>
      <dgm:t>
        <a:bodyPr/>
        <a:lstStyle/>
        <a:p>
          <a:r>
            <a:rPr lang="en-GB" dirty="0"/>
            <a:t>The load of servers is often a lot for a single server to maintain. This is where load balancing comes into play</a:t>
          </a:r>
          <a:endParaRPr lang="en-US" dirty="0"/>
        </a:p>
      </dgm:t>
    </dgm:pt>
    <dgm:pt modelId="{E83FBCDD-A7B8-4F29-9D07-0A5E0CFCD6C5}" type="parTrans" cxnId="{4BF8D0EE-BD8C-4AE9-AC56-1A4CBEDA3694}">
      <dgm:prSet/>
      <dgm:spPr/>
      <dgm:t>
        <a:bodyPr/>
        <a:lstStyle/>
        <a:p>
          <a:endParaRPr lang="en-US"/>
        </a:p>
      </dgm:t>
    </dgm:pt>
    <dgm:pt modelId="{107EA04E-F4E6-444B-BC7A-50ABEF444376}" type="sibTrans" cxnId="{4BF8D0EE-BD8C-4AE9-AC56-1A4CBEDA3694}">
      <dgm:prSet/>
      <dgm:spPr/>
      <dgm:t>
        <a:bodyPr/>
        <a:lstStyle/>
        <a:p>
          <a:endParaRPr lang="en-US"/>
        </a:p>
      </dgm:t>
    </dgm:pt>
    <dgm:pt modelId="{A7306169-DD4E-4D56-81AE-588306665437}">
      <dgm:prSet/>
      <dgm:spPr/>
      <dgm:t>
        <a:bodyPr/>
        <a:lstStyle/>
        <a:p>
          <a:r>
            <a:rPr lang="en-GB"/>
            <a:t>Load balancing is a technique in which the workload is distributed among several servers</a:t>
          </a:r>
          <a:endParaRPr lang="en-US"/>
        </a:p>
      </dgm:t>
    </dgm:pt>
    <dgm:pt modelId="{92DFF4FF-CE47-422C-BDE6-D1F35D9678AD}" type="parTrans" cxnId="{7D66CC45-7FD0-4DFB-B5BD-42B2A7A29675}">
      <dgm:prSet/>
      <dgm:spPr/>
      <dgm:t>
        <a:bodyPr/>
        <a:lstStyle/>
        <a:p>
          <a:endParaRPr lang="en-US"/>
        </a:p>
      </dgm:t>
    </dgm:pt>
    <dgm:pt modelId="{11EB8CEC-3063-4BD5-8DB1-51D9C5FA5663}" type="sibTrans" cxnId="{7D66CC45-7FD0-4DFB-B5BD-42B2A7A29675}">
      <dgm:prSet/>
      <dgm:spPr/>
      <dgm:t>
        <a:bodyPr/>
        <a:lstStyle/>
        <a:p>
          <a:endParaRPr lang="en-US"/>
        </a:p>
      </dgm:t>
    </dgm:pt>
    <dgm:pt modelId="{8652C982-9A80-4601-BDD1-2C90A5B8318E}">
      <dgm:prSet/>
      <dgm:spPr/>
      <dgm:t>
        <a:bodyPr/>
        <a:lstStyle/>
        <a:p>
          <a:r>
            <a:rPr lang="en-GB"/>
            <a:t>This feature can take networks to the next level; it increases network performance, reliability, and availability</a:t>
          </a:r>
          <a:endParaRPr lang="en-US"/>
        </a:p>
      </dgm:t>
    </dgm:pt>
    <dgm:pt modelId="{01A7097F-21EE-4701-B5E6-8CEA24FA7989}" type="parTrans" cxnId="{7CDEC032-C3C0-49E9-809A-22EA443038DB}">
      <dgm:prSet/>
      <dgm:spPr/>
      <dgm:t>
        <a:bodyPr/>
        <a:lstStyle/>
        <a:p>
          <a:endParaRPr lang="en-US"/>
        </a:p>
      </dgm:t>
    </dgm:pt>
    <dgm:pt modelId="{20D38727-41E2-4197-A4ED-5893B02AF666}" type="sibTrans" cxnId="{7CDEC032-C3C0-49E9-809A-22EA443038DB}">
      <dgm:prSet/>
      <dgm:spPr/>
      <dgm:t>
        <a:bodyPr/>
        <a:lstStyle/>
        <a:p>
          <a:endParaRPr lang="en-US"/>
        </a:p>
      </dgm:t>
    </dgm:pt>
    <dgm:pt modelId="{CC521C4A-8820-46BB-9698-8EDB4C9ECD52}" type="pres">
      <dgm:prSet presAssocID="{A7CF15D2-EB46-4667-92DD-83968E3AD125}" presName="root" presStyleCnt="0">
        <dgm:presLayoutVars>
          <dgm:dir/>
          <dgm:resizeHandles val="exact"/>
        </dgm:presLayoutVars>
      </dgm:prSet>
      <dgm:spPr/>
    </dgm:pt>
    <dgm:pt modelId="{CFD1B850-471C-412B-A7D7-95856A8929F6}" type="pres">
      <dgm:prSet presAssocID="{FABD69D1-86B4-49EE-8EBA-7295BEBF79DC}" presName="compNode" presStyleCnt="0"/>
      <dgm:spPr/>
    </dgm:pt>
    <dgm:pt modelId="{12756A81-52FD-4740-991D-8BE521591CC0}" type="pres">
      <dgm:prSet presAssocID="{FABD69D1-86B4-49EE-8EBA-7295BEBF79DC}" presName="bgRect" presStyleLbl="bgShp" presStyleIdx="0" presStyleCnt="5"/>
      <dgm:spPr/>
    </dgm:pt>
    <dgm:pt modelId="{3F2C9E04-22BB-4E1A-9369-99B2609685F2}" type="pres">
      <dgm:prSet presAssocID="{FABD69D1-86B4-49EE-8EBA-7295BEBF79DC}"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BC4A9E71-251A-4F49-B76B-7826FF574DE3}" type="pres">
      <dgm:prSet presAssocID="{FABD69D1-86B4-49EE-8EBA-7295BEBF79DC}" presName="spaceRect" presStyleCnt="0"/>
      <dgm:spPr/>
    </dgm:pt>
    <dgm:pt modelId="{5676CDF6-4435-4A8E-BEEC-2B27FF743666}" type="pres">
      <dgm:prSet presAssocID="{FABD69D1-86B4-49EE-8EBA-7295BEBF79DC}" presName="parTx" presStyleLbl="revTx" presStyleIdx="0" presStyleCnt="5">
        <dgm:presLayoutVars>
          <dgm:chMax val="0"/>
          <dgm:chPref val="0"/>
        </dgm:presLayoutVars>
      </dgm:prSet>
      <dgm:spPr/>
    </dgm:pt>
    <dgm:pt modelId="{17DFD8C3-6DF3-410E-941D-17039FF3AE50}" type="pres">
      <dgm:prSet presAssocID="{95295AD1-B930-45E9-A3CF-8F32FD3AC229}" presName="sibTrans" presStyleCnt="0"/>
      <dgm:spPr/>
    </dgm:pt>
    <dgm:pt modelId="{F571C75A-3CB8-4E36-825E-89E820DAE46C}" type="pres">
      <dgm:prSet presAssocID="{272ABE5C-A087-4859-AC3E-F44B19922F31}" presName="compNode" presStyleCnt="0"/>
      <dgm:spPr/>
    </dgm:pt>
    <dgm:pt modelId="{6312D4FD-D568-4023-9AA2-6498F00B526D}" type="pres">
      <dgm:prSet presAssocID="{272ABE5C-A087-4859-AC3E-F44B19922F31}" presName="bgRect" presStyleLbl="bgShp" presStyleIdx="1" presStyleCnt="5"/>
      <dgm:spPr>
        <a:solidFill>
          <a:srgbClr val="94BEE4"/>
        </a:solidFill>
      </dgm:spPr>
    </dgm:pt>
    <dgm:pt modelId="{6FB09F51-BD3E-4C5D-B020-59626EE26E65}" type="pres">
      <dgm:prSet presAssocID="{272ABE5C-A087-4859-AC3E-F44B19922F31}"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06EAF515-45DF-4DB3-8F6B-6737601C0E93}" type="pres">
      <dgm:prSet presAssocID="{272ABE5C-A087-4859-AC3E-F44B19922F31}" presName="spaceRect" presStyleCnt="0"/>
      <dgm:spPr/>
    </dgm:pt>
    <dgm:pt modelId="{57DB77C9-0B9E-4A06-A838-37C569910A31}" type="pres">
      <dgm:prSet presAssocID="{272ABE5C-A087-4859-AC3E-F44B19922F31}" presName="parTx" presStyleLbl="revTx" presStyleIdx="1" presStyleCnt="5">
        <dgm:presLayoutVars>
          <dgm:chMax val="0"/>
          <dgm:chPref val="0"/>
        </dgm:presLayoutVars>
      </dgm:prSet>
      <dgm:spPr/>
    </dgm:pt>
    <dgm:pt modelId="{528DF19F-E7A6-44C6-A6CC-951B70E0D5A6}" type="pres">
      <dgm:prSet presAssocID="{42766E2D-F19D-4555-96F9-3FA00AE2298E}" presName="sibTrans" presStyleCnt="0"/>
      <dgm:spPr/>
    </dgm:pt>
    <dgm:pt modelId="{BE69477F-EB1D-44AD-8C2D-C98DB93531AF}" type="pres">
      <dgm:prSet presAssocID="{EF3ADBD6-50A9-474D-9D43-4E2ED3E89BB1}" presName="compNode" presStyleCnt="0"/>
      <dgm:spPr/>
    </dgm:pt>
    <dgm:pt modelId="{F96BDFDD-09BD-46E5-B972-796626A132B2}" type="pres">
      <dgm:prSet presAssocID="{EF3ADBD6-50A9-474D-9D43-4E2ED3E89BB1}" presName="bgRect" presStyleLbl="bgShp" presStyleIdx="2" presStyleCnt="5"/>
      <dgm:spPr>
        <a:solidFill>
          <a:srgbClr val="0D8F8B"/>
        </a:solidFill>
      </dgm:spPr>
    </dgm:pt>
    <dgm:pt modelId="{AB7A28F1-6655-4D53-835C-1EAD08D8A607}" type="pres">
      <dgm:prSet presAssocID="{EF3ADBD6-50A9-474D-9D43-4E2ED3E89BB1}"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09DA8F69-EEE2-4C59-A660-9CA876C9340F}" type="pres">
      <dgm:prSet presAssocID="{EF3ADBD6-50A9-474D-9D43-4E2ED3E89BB1}" presName="spaceRect" presStyleCnt="0"/>
      <dgm:spPr/>
    </dgm:pt>
    <dgm:pt modelId="{D5F7584C-4650-4EE9-9F5B-3BF1F500C99A}" type="pres">
      <dgm:prSet presAssocID="{EF3ADBD6-50A9-474D-9D43-4E2ED3E89BB1}" presName="parTx" presStyleLbl="revTx" presStyleIdx="2" presStyleCnt="5">
        <dgm:presLayoutVars>
          <dgm:chMax val="0"/>
          <dgm:chPref val="0"/>
        </dgm:presLayoutVars>
      </dgm:prSet>
      <dgm:spPr/>
    </dgm:pt>
    <dgm:pt modelId="{3A1172DF-5521-4D13-B235-8C3759D51923}" type="pres">
      <dgm:prSet presAssocID="{107EA04E-F4E6-444B-BC7A-50ABEF444376}" presName="sibTrans" presStyleCnt="0"/>
      <dgm:spPr/>
    </dgm:pt>
    <dgm:pt modelId="{05308D6B-2D95-4DA0-A68A-F20832900A77}" type="pres">
      <dgm:prSet presAssocID="{A7306169-DD4E-4D56-81AE-588306665437}" presName="compNode" presStyleCnt="0"/>
      <dgm:spPr/>
    </dgm:pt>
    <dgm:pt modelId="{0B5E23F4-A69D-4780-AD22-FD14763D9E48}" type="pres">
      <dgm:prSet presAssocID="{A7306169-DD4E-4D56-81AE-588306665437}" presName="bgRect" presStyleLbl="bgShp" presStyleIdx="3" presStyleCnt="5"/>
      <dgm:spPr>
        <a:solidFill>
          <a:schemeClr val="accent4">
            <a:lumMod val="40000"/>
            <a:lumOff val="60000"/>
          </a:schemeClr>
        </a:solidFill>
      </dgm:spPr>
    </dgm:pt>
    <dgm:pt modelId="{EE873012-FF50-41A9-BF4D-DA17278A8463}" type="pres">
      <dgm:prSet presAssocID="{A7306169-DD4E-4D56-81AE-588306665437}"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E0D3C0AB-D6FA-4873-9F28-1312E51AC495}" type="pres">
      <dgm:prSet presAssocID="{A7306169-DD4E-4D56-81AE-588306665437}" presName="spaceRect" presStyleCnt="0"/>
      <dgm:spPr/>
    </dgm:pt>
    <dgm:pt modelId="{1A4E9769-40AD-4917-B95E-E3E452C05EEA}" type="pres">
      <dgm:prSet presAssocID="{A7306169-DD4E-4D56-81AE-588306665437}" presName="parTx" presStyleLbl="revTx" presStyleIdx="3" presStyleCnt="5">
        <dgm:presLayoutVars>
          <dgm:chMax val="0"/>
          <dgm:chPref val="0"/>
        </dgm:presLayoutVars>
      </dgm:prSet>
      <dgm:spPr/>
    </dgm:pt>
    <dgm:pt modelId="{708B0498-6CEC-45E9-AA08-7E5FC95F55D7}" type="pres">
      <dgm:prSet presAssocID="{11EB8CEC-3063-4BD5-8DB1-51D9C5FA5663}" presName="sibTrans" presStyleCnt="0"/>
      <dgm:spPr/>
    </dgm:pt>
    <dgm:pt modelId="{ADF2F698-9F2E-453B-9DB6-CC40666FD1C4}" type="pres">
      <dgm:prSet presAssocID="{8652C982-9A80-4601-BDD1-2C90A5B8318E}" presName="compNode" presStyleCnt="0"/>
      <dgm:spPr/>
    </dgm:pt>
    <dgm:pt modelId="{1B2A734A-3187-44EF-ABED-6E5D190F8CFA}" type="pres">
      <dgm:prSet presAssocID="{8652C982-9A80-4601-BDD1-2C90A5B8318E}" presName="bgRect" presStyleLbl="bgShp" presStyleIdx="4" presStyleCnt="5"/>
      <dgm:spPr/>
    </dgm:pt>
    <dgm:pt modelId="{DE2EA3ED-BFE3-470D-A501-1288C092EBF0}" type="pres">
      <dgm:prSet presAssocID="{8652C982-9A80-4601-BDD1-2C90A5B8318E}"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43496EB8-2E75-462F-9667-F649A59A925B}" type="pres">
      <dgm:prSet presAssocID="{8652C982-9A80-4601-BDD1-2C90A5B8318E}" presName="spaceRect" presStyleCnt="0"/>
      <dgm:spPr/>
    </dgm:pt>
    <dgm:pt modelId="{F75FE984-7195-4951-B757-885B82D8991A}" type="pres">
      <dgm:prSet presAssocID="{8652C982-9A80-4601-BDD1-2C90A5B8318E}" presName="parTx" presStyleLbl="revTx" presStyleIdx="4" presStyleCnt="5">
        <dgm:presLayoutVars>
          <dgm:chMax val="0"/>
          <dgm:chPref val="0"/>
        </dgm:presLayoutVars>
      </dgm:prSet>
      <dgm:spPr/>
    </dgm:pt>
  </dgm:ptLst>
  <dgm:cxnLst>
    <dgm:cxn modelId="{7CDEC032-C3C0-49E9-809A-22EA443038DB}" srcId="{A7CF15D2-EB46-4667-92DD-83968E3AD125}" destId="{8652C982-9A80-4601-BDD1-2C90A5B8318E}" srcOrd="4" destOrd="0" parTransId="{01A7097F-21EE-4701-B5E6-8CEA24FA7989}" sibTransId="{20D38727-41E2-4197-A4ED-5893B02AF666}"/>
    <dgm:cxn modelId="{EE1F903A-A171-411A-BA58-2B3908CAA8A2}" srcId="{A7CF15D2-EB46-4667-92DD-83968E3AD125}" destId="{FABD69D1-86B4-49EE-8EBA-7295BEBF79DC}" srcOrd="0" destOrd="0" parTransId="{25DE502C-B8B6-407F-8963-24C245BA33DD}" sibTransId="{95295AD1-B930-45E9-A3CF-8F32FD3AC229}"/>
    <dgm:cxn modelId="{7D66CC45-7FD0-4DFB-B5BD-42B2A7A29675}" srcId="{A7CF15D2-EB46-4667-92DD-83968E3AD125}" destId="{A7306169-DD4E-4D56-81AE-588306665437}" srcOrd="3" destOrd="0" parTransId="{92DFF4FF-CE47-422C-BDE6-D1F35D9678AD}" sibTransId="{11EB8CEC-3063-4BD5-8DB1-51D9C5FA5663}"/>
    <dgm:cxn modelId="{CA129E71-94F9-4C23-8E4C-477B55FF7243}" type="presOf" srcId="{FABD69D1-86B4-49EE-8EBA-7295BEBF79DC}" destId="{5676CDF6-4435-4A8E-BEEC-2B27FF743666}" srcOrd="0" destOrd="0" presId="urn:microsoft.com/office/officeart/2018/2/layout/IconVerticalSolidList"/>
    <dgm:cxn modelId="{64606874-C797-4C0A-B7A8-F4FE0FA2BEEC}" type="presOf" srcId="{8652C982-9A80-4601-BDD1-2C90A5B8318E}" destId="{F75FE984-7195-4951-B757-885B82D8991A}" srcOrd="0" destOrd="0" presId="urn:microsoft.com/office/officeart/2018/2/layout/IconVerticalSolidList"/>
    <dgm:cxn modelId="{5DAED256-D9C2-4684-9A68-9E7D92403CEC}" type="presOf" srcId="{A7CF15D2-EB46-4667-92DD-83968E3AD125}" destId="{CC521C4A-8820-46BB-9698-8EDB4C9ECD52}" srcOrd="0" destOrd="0" presId="urn:microsoft.com/office/officeart/2018/2/layout/IconVerticalSolidList"/>
    <dgm:cxn modelId="{6275A882-C203-4915-AB18-0719D3C63605}" type="presOf" srcId="{272ABE5C-A087-4859-AC3E-F44B19922F31}" destId="{57DB77C9-0B9E-4A06-A838-37C569910A31}" srcOrd="0" destOrd="0" presId="urn:microsoft.com/office/officeart/2018/2/layout/IconVerticalSolidList"/>
    <dgm:cxn modelId="{1F78A693-EDF3-42FB-BB26-1C72B3BD5315}" type="presOf" srcId="{EF3ADBD6-50A9-474D-9D43-4E2ED3E89BB1}" destId="{D5F7584C-4650-4EE9-9F5B-3BF1F500C99A}" srcOrd="0" destOrd="0" presId="urn:microsoft.com/office/officeart/2018/2/layout/IconVerticalSolidList"/>
    <dgm:cxn modelId="{57E6BAB2-BFD6-406E-A66C-CB5E00D709B9}" srcId="{A7CF15D2-EB46-4667-92DD-83968E3AD125}" destId="{272ABE5C-A087-4859-AC3E-F44B19922F31}" srcOrd="1" destOrd="0" parTransId="{FA7B3407-387D-4C3F-A494-6772D417ED66}" sibTransId="{42766E2D-F19D-4555-96F9-3FA00AE2298E}"/>
    <dgm:cxn modelId="{F2E9CAC9-D66F-451E-AEB5-4D9601AF9B4D}" type="presOf" srcId="{A7306169-DD4E-4D56-81AE-588306665437}" destId="{1A4E9769-40AD-4917-B95E-E3E452C05EEA}" srcOrd="0" destOrd="0" presId="urn:microsoft.com/office/officeart/2018/2/layout/IconVerticalSolidList"/>
    <dgm:cxn modelId="{4BF8D0EE-BD8C-4AE9-AC56-1A4CBEDA3694}" srcId="{A7CF15D2-EB46-4667-92DD-83968E3AD125}" destId="{EF3ADBD6-50A9-474D-9D43-4E2ED3E89BB1}" srcOrd="2" destOrd="0" parTransId="{E83FBCDD-A7B8-4F29-9D07-0A5E0CFCD6C5}" sibTransId="{107EA04E-F4E6-444B-BC7A-50ABEF444376}"/>
    <dgm:cxn modelId="{919F6308-6BAA-46BC-91C2-F86118925DCF}" type="presParOf" srcId="{CC521C4A-8820-46BB-9698-8EDB4C9ECD52}" destId="{CFD1B850-471C-412B-A7D7-95856A8929F6}" srcOrd="0" destOrd="0" presId="urn:microsoft.com/office/officeart/2018/2/layout/IconVerticalSolidList"/>
    <dgm:cxn modelId="{A178B3DC-6D51-4C6D-A94E-4A1FF61DECD5}" type="presParOf" srcId="{CFD1B850-471C-412B-A7D7-95856A8929F6}" destId="{12756A81-52FD-4740-991D-8BE521591CC0}" srcOrd="0" destOrd="0" presId="urn:microsoft.com/office/officeart/2018/2/layout/IconVerticalSolidList"/>
    <dgm:cxn modelId="{AC56DD56-DBD4-47AF-89A0-DB0CC3198585}" type="presParOf" srcId="{CFD1B850-471C-412B-A7D7-95856A8929F6}" destId="{3F2C9E04-22BB-4E1A-9369-99B2609685F2}" srcOrd="1" destOrd="0" presId="urn:microsoft.com/office/officeart/2018/2/layout/IconVerticalSolidList"/>
    <dgm:cxn modelId="{2B0ABC53-36FB-4481-AC2A-59661F7C9DB4}" type="presParOf" srcId="{CFD1B850-471C-412B-A7D7-95856A8929F6}" destId="{BC4A9E71-251A-4F49-B76B-7826FF574DE3}" srcOrd="2" destOrd="0" presId="urn:microsoft.com/office/officeart/2018/2/layout/IconVerticalSolidList"/>
    <dgm:cxn modelId="{20BC87AF-9705-47A5-A81C-97527F8D0297}" type="presParOf" srcId="{CFD1B850-471C-412B-A7D7-95856A8929F6}" destId="{5676CDF6-4435-4A8E-BEEC-2B27FF743666}" srcOrd="3" destOrd="0" presId="urn:microsoft.com/office/officeart/2018/2/layout/IconVerticalSolidList"/>
    <dgm:cxn modelId="{3721EC71-EB2D-4C53-9C0D-B6D84C734E20}" type="presParOf" srcId="{CC521C4A-8820-46BB-9698-8EDB4C9ECD52}" destId="{17DFD8C3-6DF3-410E-941D-17039FF3AE50}" srcOrd="1" destOrd="0" presId="urn:microsoft.com/office/officeart/2018/2/layout/IconVerticalSolidList"/>
    <dgm:cxn modelId="{445610C0-0E22-4000-B179-9745E90E3C09}" type="presParOf" srcId="{CC521C4A-8820-46BB-9698-8EDB4C9ECD52}" destId="{F571C75A-3CB8-4E36-825E-89E820DAE46C}" srcOrd="2" destOrd="0" presId="urn:microsoft.com/office/officeart/2018/2/layout/IconVerticalSolidList"/>
    <dgm:cxn modelId="{3245A76A-0954-485B-9111-4018DD363FFA}" type="presParOf" srcId="{F571C75A-3CB8-4E36-825E-89E820DAE46C}" destId="{6312D4FD-D568-4023-9AA2-6498F00B526D}" srcOrd="0" destOrd="0" presId="urn:microsoft.com/office/officeart/2018/2/layout/IconVerticalSolidList"/>
    <dgm:cxn modelId="{413259ED-D105-45DA-BC84-69AE0D9E6139}" type="presParOf" srcId="{F571C75A-3CB8-4E36-825E-89E820DAE46C}" destId="{6FB09F51-BD3E-4C5D-B020-59626EE26E65}" srcOrd="1" destOrd="0" presId="urn:microsoft.com/office/officeart/2018/2/layout/IconVerticalSolidList"/>
    <dgm:cxn modelId="{D3C49D03-0805-4DC5-AE9C-6DAF9033B020}" type="presParOf" srcId="{F571C75A-3CB8-4E36-825E-89E820DAE46C}" destId="{06EAF515-45DF-4DB3-8F6B-6737601C0E93}" srcOrd="2" destOrd="0" presId="urn:microsoft.com/office/officeart/2018/2/layout/IconVerticalSolidList"/>
    <dgm:cxn modelId="{B38492DF-A836-47F8-99F4-E50BE5ECC107}" type="presParOf" srcId="{F571C75A-3CB8-4E36-825E-89E820DAE46C}" destId="{57DB77C9-0B9E-4A06-A838-37C569910A31}" srcOrd="3" destOrd="0" presId="urn:microsoft.com/office/officeart/2018/2/layout/IconVerticalSolidList"/>
    <dgm:cxn modelId="{A90432E2-E0FD-4FF3-81E4-72CB9E5CC6B8}" type="presParOf" srcId="{CC521C4A-8820-46BB-9698-8EDB4C9ECD52}" destId="{528DF19F-E7A6-44C6-A6CC-951B70E0D5A6}" srcOrd="3" destOrd="0" presId="urn:microsoft.com/office/officeart/2018/2/layout/IconVerticalSolidList"/>
    <dgm:cxn modelId="{52000564-C6A0-4603-B582-03EF110D279F}" type="presParOf" srcId="{CC521C4A-8820-46BB-9698-8EDB4C9ECD52}" destId="{BE69477F-EB1D-44AD-8C2D-C98DB93531AF}" srcOrd="4" destOrd="0" presId="urn:microsoft.com/office/officeart/2018/2/layout/IconVerticalSolidList"/>
    <dgm:cxn modelId="{89A95A50-13F5-4F61-94FA-1B0E480D5C56}" type="presParOf" srcId="{BE69477F-EB1D-44AD-8C2D-C98DB93531AF}" destId="{F96BDFDD-09BD-46E5-B972-796626A132B2}" srcOrd="0" destOrd="0" presId="urn:microsoft.com/office/officeart/2018/2/layout/IconVerticalSolidList"/>
    <dgm:cxn modelId="{997498F7-A00E-4B4E-A9AF-E5364921775E}" type="presParOf" srcId="{BE69477F-EB1D-44AD-8C2D-C98DB93531AF}" destId="{AB7A28F1-6655-4D53-835C-1EAD08D8A607}" srcOrd="1" destOrd="0" presId="urn:microsoft.com/office/officeart/2018/2/layout/IconVerticalSolidList"/>
    <dgm:cxn modelId="{78D171C3-5BA3-4F49-A79A-A2056C5D9144}" type="presParOf" srcId="{BE69477F-EB1D-44AD-8C2D-C98DB93531AF}" destId="{09DA8F69-EEE2-4C59-A660-9CA876C9340F}" srcOrd="2" destOrd="0" presId="urn:microsoft.com/office/officeart/2018/2/layout/IconVerticalSolidList"/>
    <dgm:cxn modelId="{5F654020-DED0-4109-867D-4421B82177ED}" type="presParOf" srcId="{BE69477F-EB1D-44AD-8C2D-C98DB93531AF}" destId="{D5F7584C-4650-4EE9-9F5B-3BF1F500C99A}" srcOrd="3" destOrd="0" presId="urn:microsoft.com/office/officeart/2018/2/layout/IconVerticalSolidList"/>
    <dgm:cxn modelId="{B3EF608C-32E6-43CB-BE10-D6B6DB9D3352}" type="presParOf" srcId="{CC521C4A-8820-46BB-9698-8EDB4C9ECD52}" destId="{3A1172DF-5521-4D13-B235-8C3759D51923}" srcOrd="5" destOrd="0" presId="urn:microsoft.com/office/officeart/2018/2/layout/IconVerticalSolidList"/>
    <dgm:cxn modelId="{43250F2B-026B-46A0-8B05-3228B7B64A0D}" type="presParOf" srcId="{CC521C4A-8820-46BB-9698-8EDB4C9ECD52}" destId="{05308D6B-2D95-4DA0-A68A-F20832900A77}" srcOrd="6" destOrd="0" presId="urn:microsoft.com/office/officeart/2018/2/layout/IconVerticalSolidList"/>
    <dgm:cxn modelId="{EF831411-04C5-4914-A06E-4FBD0DE4A899}" type="presParOf" srcId="{05308D6B-2D95-4DA0-A68A-F20832900A77}" destId="{0B5E23F4-A69D-4780-AD22-FD14763D9E48}" srcOrd="0" destOrd="0" presId="urn:microsoft.com/office/officeart/2018/2/layout/IconVerticalSolidList"/>
    <dgm:cxn modelId="{4A09A356-F754-4A3C-9D62-1588C5CD54A1}" type="presParOf" srcId="{05308D6B-2D95-4DA0-A68A-F20832900A77}" destId="{EE873012-FF50-41A9-BF4D-DA17278A8463}" srcOrd="1" destOrd="0" presId="urn:microsoft.com/office/officeart/2018/2/layout/IconVerticalSolidList"/>
    <dgm:cxn modelId="{A84E7155-B557-4FBA-B245-3DBADDD42799}" type="presParOf" srcId="{05308D6B-2D95-4DA0-A68A-F20832900A77}" destId="{E0D3C0AB-D6FA-4873-9F28-1312E51AC495}" srcOrd="2" destOrd="0" presId="urn:microsoft.com/office/officeart/2018/2/layout/IconVerticalSolidList"/>
    <dgm:cxn modelId="{6F521565-3E5C-45A7-BD13-099A7AC5EF78}" type="presParOf" srcId="{05308D6B-2D95-4DA0-A68A-F20832900A77}" destId="{1A4E9769-40AD-4917-B95E-E3E452C05EEA}" srcOrd="3" destOrd="0" presId="urn:microsoft.com/office/officeart/2018/2/layout/IconVerticalSolidList"/>
    <dgm:cxn modelId="{D28D8591-69B9-4C6A-AE16-B530376EC05D}" type="presParOf" srcId="{CC521C4A-8820-46BB-9698-8EDB4C9ECD52}" destId="{708B0498-6CEC-45E9-AA08-7E5FC95F55D7}" srcOrd="7" destOrd="0" presId="urn:microsoft.com/office/officeart/2018/2/layout/IconVerticalSolidList"/>
    <dgm:cxn modelId="{A9CE2F7E-2A83-4686-890B-5216C9C415AD}" type="presParOf" srcId="{CC521C4A-8820-46BB-9698-8EDB4C9ECD52}" destId="{ADF2F698-9F2E-453B-9DB6-CC40666FD1C4}" srcOrd="8" destOrd="0" presId="urn:microsoft.com/office/officeart/2018/2/layout/IconVerticalSolidList"/>
    <dgm:cxn modelId="{40C200B2-995D-4672-BC58-A26BC2E71661}" type="presParOf" srcId="{ADF2F698-9F2E-453B-9DB6-CC40666FD1C4}" destId="{1B2A734A-3187-44EF-ABED-6E5D190F8CFA}" srcOrd="0" destOrd="0" presId="urn:microsoft.com/office/officeart/2018/2/layout/IconVerticalSolidList"/>
    <dgm:cxn modelId="{223D9B3C-087E-411D-95D7-4C33708E39E1}" type="presParOf" srcId="{ADF2F698-9F2E-453B-9DB6-CC40666FD1C4}" destId="{DE2EA3ED-BFE3-470D-A501-1288C092EBF0}" srcOrd="1" destOrd="0" presId="urn:microsoft.com/office/officeart/2018/2/layout/IconVerticalSolidList"/>
    <dgm:cxn modelId="{6EF395BA-BAFE-44B0-A7DF-918FD316B1A9}" type="presParOf" srcId="{ADF2F698-9F2E-453B-9DB6-CC40666FD1C4}" destId="{43496EB8-2E75-462F-9667-F649A59A925B}" srcOrd="2" destOrd="0" presId="urn:microsoft.com/office/officeart/2018/2/layout/IconVerticalSolidList"/>
    <dgm:cxn modelId="{BE5971D4-FB71-494F-AD7B-055D2619F80D}" type="presParOf" srcId="{ADF2F698-9F2E-453B-9DB6-CC40666FD1C4}" destId="{F75FE984-7195-4951-B757-885B82D899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3ACD9A-3DB3-4C66-BF64-E63F716B6B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9BE34A0-F377-4568-9E6E-D54D206E94F1}">
      <dgm:prSet/>
      <dgm:spPr/>
      <dgm:t>
        <a:bodyPr/>
        <a:lstStyle/>
        <a:p>
          <a:r>
            <a:rPr lang="en-GB" b="0" i="1" baseline="0"/>
            <a:t>Latency </a:t>
          </a:r>
          <a:r>
            <a:rPr lang="en-GB" b="0" i="0" baseline="0"/>
            <a:t>(the time lapse between sending or requesting information and the time it takes to return)</a:t>
          </a:r>
          <a:endParaRPr lang="en-GB"/>
        </a:p>
      </dgm:t>
    </dgm:pt>
    <dgm:pt modelId="{F580C137-751C-4E32-8251-BEA5A898F9BB}" type="parTrans" cxnId="{C3CE9749-02EF-468E-8957-E93175CBCA73}">
      <dgm:prSet/>
      <dgm:spPr/>
      <dgm:t>
        <a:bodyPr/>
        <a:lstStyle/>
        <a:p>
          <a:endParaRPr lang="en-GB"/>
        </a:p>
      </dgm:t>
    </dgm:pt>
    <dgm:pt modelId="{AB33A539-0A74-4143-AFD0-7E7D7DB3D3D1}" type="sibTrans" cxnId="{C3CE9749-02EF-468E-8957-E93175CBCA73}">
      <dgm:prSet/>
      <dgm:spPr/>
      <dgm:t>
        <a:bodyPr/>
        <a:lstStyle/>
        <a:p>
          <a:endParaRPr lang="en-GB"/>
        </a:p>
      </dgm:t>
    </dgm:pt>
    <dgm:pt modelId="{F8B28C00-3909-41AC-8E9D-3C1B3E50BF61}">
      <dgm:prSet/>
      <dgm:spPr>
        <a:solidFill>
          <a:srgbClr val="C4D5EB"/>
        </a:solidFill>
      </dgm:spPr>
      <dgm:t>
        <a:bodyPr/>
        <a:lstStyle/>
        <a:p>
          <a:r>
            <a:rPr lang="en-GB" b="0" i="0" baseline="0" dirty="0">
              <a:solidFill>
                <a:schemeClr val="tx1"/>
              </a:solidFill>
            </a:rPr>
            <a:t>Satellite communication experiences high latency due to the distance it has to travel as well as weather conditions</a:t>
          </a:r>
          <a:endParaRPr lang="en-GB" dirty="0">
            <a:solidFill>
              <a:schemeClr val="tx1"/>
            </a:solidFill>
          </a:endParaRPr>
        </a:p>
      </dgm:t>
    </dgm:pt>
    <dgm:pt modelId="{FC44FC32-AF7B-4BC8-801A-37CA7A23C539}" type="parTrans" cxnId="{9721E47D-073D-4137-A0EE-0A316811C46F}">
      <dgm:prSet/>
      <dgm:spPr/>
      <dgm:t>
        <a:bodyPr/>
        <a:lstStyle/>
        <a:p>
          <a:endParaRPr lang="en-GB"/>
        </a:p>
      </dgm:t>
    </dgm:pt>
    <dgm:pt modelId="{CCB5328E-492B-457C-8D18-9976987E4D65}" type="sibTrans" cxnId="{9721E47D-073D-4137-A0EE-0A316811C46F}">
      <dgm:prSet/>
      <dgm:spPr/>
      <dgm:t>
        <a:bodyPr/>
        <a:lstStyle/>
        <a:p>
          <a:endParaRPr lang="en-GB"/>
        </a:p>
      </dgm:t>
    </dgm:pt>
    <dgm:pt modelId="{B7393696-43B9-42E1-9F02-E89C6B813960}">
      <dgm:prSet/>
      <dgm:spPr>
        <a:solidFill>
          <a:srgbClr val="F0F3BD"/>
        </a:solidFill>
      </dgm:spPr>
      <dgm:t>
        <a:bodyPr/>
        <a:lstStyle/>
        <a:p>
          <a:r>
            <a:rPr lang="en-GB" b="0" i="0" baseline="0" dirty="0">
              <a:solidFill>
                <a:schemeClr val="tx1"/>
              </a:solidFill>
            </a:rPr>
            <a:t>The current average latency with satellite is 638ms</a:t>
          </a:r>
          <a:endParaRPr lang="en-GB" dirty="0">
            <a:solidFill>
              <a:schemeClr val="tx1"/>
            </a:solidFill>
          </a:endParaRPr>
        </a:p>
      </dgm:t>
    </dgm:pt>
    <dgm:pt modelId="{D3555DD5-22F3-463C-A46F-C92FF8CFBEBC}" type="parTrans" cxnId="{9981E5C2-311C-42BE-8EE5-6112D147DF20}">
      <dgm:prSet/>
      <dgm:spPr/>
      <dgm:t>
        <a:bodyPr/>
        <a:lstStyle/>
        <a:p>
          <a:endParaRPr lang="en-GB"/>
        </a:p>
      </dgm:t>
    </dgm:pt>
    <dgm:pt modelId="{306F0F17-5431-4B36-AEFD-3430225A8100}" type="sibTrans" cxnId="{9981E5C2-311C-42BE-8EE5-6112D147DF20}">
      <dgm:prSet/>
      <dgm:spPr/>
      <dgm:t>
        <a:bodyPr/>
        <a:lstStyle/>
        <a:p>
          <a:endParaRPr lang="en-GB"/>
        </a:p>
      </dgm:t>
    </dgm:pt>
    <dgm:pt modelId="{159374AE-B5AC-423E-B4C6-09639D93D4FD}" type="pres">
      <dgm:prSet presAssocID="{533ACD9A-3DB3-4C66-BF64-E63F716B6B18}" presName="Name0" presStyleCnt="0">
        <dgm:presLayoutVars>
          <dgm:dir/>
          <dgm:animLvl val="lvl"/>
          <dgm:resizeHandles val="exact"/>
        </dgm:presLayoutVars>
      </dgm:prSet>
      <dgm:spPr/>
    </dgm:pt>
    <dgm:pt modelId="{824AC4F8-D4F7-4CDF-9A3A-B299D2027395}" type="pres">
      <dgm:prSet presAssocID="{39BE34A0-F377-4568-9E6E-D54D206E94F1}" presName="linNode" presStyleCnt="0"/>
      <dgm:spPr/>
    </dgm:pt>
    <dgm:pt modelId="{94F4C7E4-71C0-4484-9372-F9CC9288BB18}" type="pres">
      <dgm:prSet presAssocID="{39BE34A0-F377-4568-9E6E-D54D206E94F1}" presName="parentText" presStyleLbl="node1" presStyleIdx="0" presStyleCnt="3" custScaleX="200916">
        <dgm:presLayoutVars>
          <dgm:chMax val="1"/>
          <dgm:bulletEnabled val="1"/>
        </dgm:presLayoutVars>
      </dgm:prSet>
      <dgm:spPr/>
    </dgm:pt>
    <dgm:pt modelId="{B2AAC3AC-7720-4969-8287-F630E2182B37}" type="pres">
      <dgm:prSet presAssocID="{AB33A539-0A74-4143-AFD0-7E7D7DB3D3D1}" presName="sp" presStyleCnt="0"/>
      <dgm:spPr/>
    </dgm:pt>
    <dgm:pt modelId="{2D0D626B-11B9-4AF8-BFD4-0004B318628D}" type="pres">
      <dgm:prSet presAssocID="{F8B28C00-3909-41AC-8E9D-3C1B3E50BF61}" presName="linNode" presStyleCnt="0"/>
      <dgm:spPr/>
    </dgm:pt>
    <dgm:pt modelId="{0F2DF604-6A89-4637-A645-6E97F77B86D9}" type="pres">
      <dgm:prSet presAssocID="{F8B28C00-3909-41AC-8E9D-3C1B3E50BF61}" presName="parentText" presStyleLbl="node1" presStyleIdx="1" presStyleCnt="3" custScaleX="200916">
        <dgm:presLayoutVars>
          <dgm:chMax val="1"/>
          <dgm:bulletEnabled val="1"/>
        </dgm:presLayoutVars>
      </dgm:prSet>
      <dgm:spPr/>
    </dgm:pt>
    <dgm:pt modelId="{06A752E2-E2D5-4715-91B5-37ED175DC1D8}" type="pres">
      <dgm:prSet presAssocID="{CCB5328E-492B-457C-8D18-9976987E4D65}" presName="sp" presStyleCnt="0"/>
      <dgm:spPr/>
    </dgm:pt>
    <dgm:pt modelId="{0AD30F15-1EF8-4FF1-9281-C1DB73C7DB62}" type="pres">
      <dgm:prSet presAssocID="{B7393696-43B9-42E1-9F02-E89C6B813960}" presName="linNode" presStyleCnt="0"/>
      <dgm:spPr/>
    </dgm:pt>
    <dgm:pt modelId="{E2E3CA39-5E72-4009-8A58-09201EC47317}" type="pres">
      <dgm:prSet presAssocID="{B7393696-43B9-42E1-9F02-E89C6B813960}" presName="parentText" presStyleLbl="node1" presStyleIdx="2" presStyleCnt="3" custScaleX="200916">
        <dgm:presLayoutVars>
          <dgm:chMax val="1"/>
          <dgm:bulletEnabled val="1"/>
        </dgm:presLayoutVars>
      </dgm:prSet>
      <dgm:spPr/>
    </dgm:pt>
  </dgm:ptLst>
  <dgm:cxnLst>
    <dgm:cxn modelId="{0A25AD3E-89A1-4F64-BE71-70B2D8D8A5F0}" type="presOf" srcId="{533ACD9A-3DB3-4C66-BF64-E63F716B6B18}" destId="{159374AE-B5AC-423E-B4C6-09639D93D4FD}" srcOrd="0" destOrd="0" presId="urn:microsoft.com/office/officeart/2005/8/layout/vList5"/>
    <dgm:cxn modelId="{C3CE9749-02EF-468E-8957-E93175CBCA73}" srcId="{533ACD9A-3DB3-4C66-BF64-E63F716B6B18}" destId="{39BE34A0-F377-4568-9E6E-D54D206E94F1}" srcOrd="0" destOrd="0" parTransId="{F580C137-751C-4E32-8251-BEA5A898F9BB}" sibTransId="{AB33A539-0A74-4143-AFD0-7E7D7DB3D3D1}"/>
    <dgm:cxn modelId="{9721E47D-073D-4137-A0EE-0A316811C46F}" srcId="{533ACD9A-3DB3-4C66-BF64-E63F716B6B18}" destId="{F8B28C00-3909-41AC-8E9D-3C1B3E50BF61}" srcOrd="1" destOrd="0" parTransId="{FC44FC32-AF7B-4BC8-801A-37CA7A23C539}" sibTransId="{CCB5328E-492B-457C-8D18-9976987E4D65}"/>
    <dgm:cxn modelId="{F13054AA-ABEF-4F16-BB65-E5970A6859AD}" type="presOf" srcId="{39BE34A0-F377-4568-9E6E-D54D206E94F1}" destId="{94F4C7E4-71C0-4484-9372-F9CC9288BB18}" srcOrd="0" destOrd="0" presId="urn:microsoft.com/office/officeart/2005/8/layout/vList5"/>
    <dgm:cxn modelId="{9981E5C2-311C-42BE-8EE5-6112D147DF20}" srcId="{533ACD9A-3DB3-4C66-BF64-E63F716B6B18}" destId="{B7393696-43B9-42E1-9F02-E89C6B813960}" srcOrd="2" destOrd="0" parTransId="{D3555DD5-22F3-463C-A46F-C92FF8CFBEBC}" sibTransId="{306F0F17-5431-4B36-AEFD-3430225A8100}"/>
    <dgm:cxn modelId="{65ADA7D4-F0CA-44EA-A4D3-DE1A64028D27}" type="presOf" srcId="{B7393696-43B9-42E1-9F02-E89C6B813960}" destId="{E2E3CA39-5E72-4009-8A58-09201EC47317}" srcOrd="0" destOrd="0" presId="urn:microsoft.com/office/officeart/2005/8/layout/vList5"/>
    <dgm:cxn modelId="{8EC6E8E9-B4D8-4208-967A-C83B164E1282}" type="presOf" srcId="{F8B28C00-3909-41AC-8E9D-3C1B3E50BF61}" destId="{0F2DF604-6A89-4637-A645-6E97F77B86D9}" srcOrd="0" destOrd="0" presId="urn:microsoft.com/office/officeart/2005/8/layout/vList5"/>
    <dgm:cxn modelId="{46B2FDB2-3AE9-4871-A8E9-2B862D414094}" type="presParOf" srcId="{159374AE-B5AC-423E-B4C6-09639D93D4FD}" destId="{824AC4F8-D4F7-4CDF-9A3A-B299D2027395}" srcOrd="0" destOrd="0" presId="urn:microsoft.com/office/officeart/2005/8/layout/vList5"/>
    <dgm:cxn modelId="{5133C40C-D64A-4B32-81A3-FA3F6F6206AF}" type="presParOf" srcId="{824AC4F8-D4F7-4CDF-9A3A-B299D2027395}" destId="{94F4C7E4-71C0-4484-9372-F9CC9288BB18}" srcOrd="0" destOrd="0" presId="urn:microsoft.com/office/officeart/2005/8/layout/vList5"/>
    <dgm:cxn modelId="{043E1B3B-7C8F-4D6B-AB8C-3585C243681F}" type="presParOf" srcId="{159374AE-B5AC-423E-B4C6-09639D93D4FD}" destId="{B2AAC3AC-7720-4969-8287-F630E2182B37}" srcOrd="1" destOrd="0" presId="urn:microsoft.com/office/officeart/2005/8/layout/vList5"/>
    <dgm:cxn modelId="{F1317388-9F03-4BAB-B583-B6ED9E7CE1CD}" type="presParOf" srcId="{159374AE-B5AC-423E-B4C6-09639D93D4FD}" destId="{2D0D626B-11B9-4AF8-BFD4-0004B318628D}" srcOrd="2" destOrd="0" presId="urn:microsoft.com/office/officeart/2005/8/layout/vList5"/>
    <dgm:cxn modelId="{9A6AC053-80C2-4A06-A8BD-275B22E18918}" type="presParOf" srcId="{2D0D626B-11B9-4AF8-BFD4-0004B318628D}" destId="{0F2DF604-6A89-4637-A645-6E97F77B86D9}" srcOrd="0" destOrd="0" presId="urn:microsoft.com/office/officeart/2005/8/layout/vList5"/>
    <dgm:cxn modelId="{3D0D078C-4A1A-420F-BCBF-5193DE8C2719}" type="presParOf" srcId="{159374AE-B5AC-423E-B4C6-09639D93D4FD}" destId="{06A752E2-E2D5-4715-91B5-37ED175DC1D8}" srcOrd="3" destOrd="0" presId="urn:microsoft.com/office/officeart/2005/8/layout/vList5"/>
    <dgm:cxn modelId="{8FC3E976-90C1-4682-B398-04815971637F}" type="presParOf" srcId="{159374AE-B5AC-423E-B4C6-09639D93D4FD}" destId="{0AD30F15-1EF8-4FF1-9281-C1DB73C7DB62}" srcOrd="4" destOrd="0" presId="urn:microsoft.com/office/officeart/2005/8/layout/vList5"/>
    <dgm:cxn modelId="{9E92F7DE-EA4F-44E6-9301-78ADA242B107}" type="presParOf" srcId="{0AD30F15-1EF8-4FF1-9281-C1DB73C7DB62}" destId="{E2E3CA39-5E72-4009-8A58-09201EC4731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76DB71-6ACA-4ECF-AD9B-AE5AE425EC0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236AB500-29FF-483A-A0E8-368685B305FA}">
      <dgm:prSet/>
      <dgm:spPr/>
      <dgm:t>
        <a:bodyPr/>
        <a:lstStyle/>
        <a:p>
          <a:r>
            <a:rPr lang="en-GB" b="0" i="0" baseline="0"/>
            <a:t>Closely tied to latency, </a:t>
          </a:r>
          <a:r>
            <a:rPr lang="en-GB" b="0" i="1" baseline="0"/>
            <a:t>jitter </a:t>
          </a:r>
          <a:r>
            <a:rPr lang="en-GB" b="0" i="0" baseline="0"/>
            <a:t>differs in that the length of the delay between received packets differs</a:t>
          </a:r>
          <a:endParaRPr lang="en-GB"/>
        </a:p>
      </dgm:t>
    </dgm:pt>
    <dgm:pt modelId="{9B86E76D-3146-43C7-A875-28F5446D2439}" type="parTrans" cxnId="{800420FC-1E40-44CA-89BE-F66DDACB7D4C}">
      <dgm:prSet/>
      <dgm:spPr/>
      <dgm:t>
        <a:bodyPr/>
        <a:lstStyle/>
        <a:p>
          <a:endParaRPr lang="en-GB"/>
        </a:p>
      </dgm:t>
    </dgm:pt>
    <dgm:pt modelId="{CB2E65C6-95FF-45BE-B5EB-6C43AA717475}" type="sibTrans" cxnId="{800420FC-1E40-44CA-89BE-F66DDACB7D4C}">
      <dgm:prSet/>
      <dgm:spPr/>
      <dgm:t>
        <a:bodyPr/>
        <a:lstStyle/>
        <a:p>
          <a:endParaRPr lang="en-GB"/>
        </a:p>
      </dgm:t>
    </dgm:pt>
    <dgm:pt modelId="{8EF7DC00-9A7E-4B00-8388-E7B57D1A2685}">
      <dgm:prSet/>
      <dgm:spPr/>
      <dgm:t>
        <a:bodyPr/>
        <a:lstStyle/>
        <a:p>
          <a:r>
            <a:rPr lang="en-GB" b="0" i="0" baseline="0"/>
            <a:t>While the sender continues to transmit packets in a continuous stream and space them evenly apart, the delay between packets received varies instead of remaining constant</a:t>
          </a:r>
          <a:endParaRPr lang="en-GB"/>
        </a:p>
      </dgm:t>
    </dgm:pt>
    <dgm:pt modelId="{55BE0463-B6CC-4561-922C-541B818B0591}" type="parTrans" cxnId="{92E8F432-AFA4-45F0-AF50-2F90B8277CCE}">
      <dgm:prSet/>
      <dgm:spPr/>
      <dgm:t>
        <a:bodyPr/>
        <a:lstStyle/>
        <a:p>
          <a:endParaRPr lang="en-GB"/>
        </a:p>
      </dgm:t>
    </dgm:pt>
    <dgm:pt modelId="{FBE84CC1-EA52-4065-A1FB-0760AB997437}" type="sibTrans" cxnId="{92E8F432-AFA4-45F0-AF50-2F90B8277CCE}">
      <dgm:prSet/>
      <dgm:spPr/>
      <dgm:t>
        <a:bodyPr/>
        <a:lstStyle/>
        <a:p>
          <a:endParaRPr lang="en-GB"/>
        </a:p>
      </dgm:t>
    </dgm:pt>
    <dgm:pt modelId="{0FB8C501-D1F7-4CBA-B8B2-4C528D8B672A}">
      <dgm:prSet/>
      <dgm:spPr/>
      <dgm:t>
        <a:bodyPr/>
        <a:lstStyle/>
        <a:p>
          <a:r>
            <a:rPr lang="en-GB" b="0" i="0" baseline="0"/>
            <a:t>This can be caused by network congestion, improper queuing, or configuration errors</a:t>
          </a:r>
          <a:endParaRPr lang="en-GB"/>
        </a:p>
      </dgm:t>
    </dgm:pt>
    <dgm:pt modelId="{3A82E200-E755-48A2-9540-898653583719}" type="parTrans" cxnId="{E70D5363-D894-439C-B928-6F9E78167BB6}">
      <dgm:prSet/>
      <dgm:spPr/>
      <dgm:t>
        <a:bodyPr/>
        <a:lstStyle/>
        <a:p>
          <a:endParaRPr lang="en-GB"/>
        </a:p>
      </dgm:t>
    </dgm:pt>
    <dgm:pt modelId="{C9FDE474-268F-49F2-B0E8-10C07C8C6B30}" type="sibTrans" cxnId="{E70D5363-D894-439C-B928-6F9E78167BB6}">
      <dgm:prSet/>
      <dgm:spPr/>
      <dgm:t>
        <a:bodyPr/>
        <a:lstStyle/>
        <a:p>
          <a:endParaRPr lang="en-GB"/>
        </a:p>
      </dgm:t>
    </dgm:pt>
    <dgm:pt modelId="{FF006CCF-1647-4EA2-AF68-DD5C546B4A75}" type="pres">
      <dgm:prSet presAssocID="{E876DB71-6ACA-4ECF-AD9B-AE5AE425EC09}" presName="Name0" presStyleCnt="0">
        <dgm:presLayoutVars>
          <dgm:chPref val="3"/>
          <dgm:dir/>
          <dgm:animLvl val="lvl"/>
          <dgm:resizeHandles/>
        </dgm:presLayoutVars>
      </dgm:prSet>
      <dgm:spPr/>
    </dgm:pt>
    <dgm:pt modelId="{EF7DF076-DDEC-47FA-9F70-5D83CDB2A9CA}" type="pres">
      <dgm:prSet presAssocID="{236AB500-29FF-483A-A0E8-368685B305FA}" presName="horFlow" presStyleCnt="0"/>
      <dgm:spPr/>
    </dgm:pt>
    <dgm:pt modelId="{AB049700-B41A-4EDE-AE4C-745893BC77E7}" type="pres">
      <dgm:prSet presAssocID="{236AB500-29FF-483A-A0E8-368685B305FA}" presName="bigChev" presStyleLbl="node1" presStyleIdx="0" presStyleCnt="3" custScaleX="235932"/>
      <dgm:spPr/>
    </dgm:pt>
    <dgm:pt modelId="{76F9E3E9-E572-463F-9459-67963BB6443A}" type="pres">
      <dgm:prSet presAssocID="{236AB500-29FF-483A-A0E8-368685B305FA}" presName="vSp" presStyleCnt="0"/>
      <dgm:spPr/>
    </dgm:pt>
    <dgm:pt modelId="{4B89053B-BB6A-4686-9863-49720E1CEB00}" type="pres">
      <dgm:prSet presAssocID="{8EF7DC00-9A7E-4B00-8388-E7B57D1A2685}" presName="horFlow" presStyleCnt="0"/>
      <dgm:spPr/>
    </dgm:pt>
    <dgm:pt modelId="{FD001EA5-58DE-4E13-B2BA-233A5D2DC459}" type="pres">
      <dgm:prSet presAssocID="{8EF7DC00-9A7E-4B00-8388-E7B57D1A2685}" presName="bigChev" presStyleLbl="node1" presStyleIdx="1" presStyleCnt="3" custScaleX="235932"/>
      <dgm:spPr/>
    </dgm:pt>
    <dgm:pt modelId="{5E9432E4-7429-4C4A-857A-EDC591728EFE}" type="pres">
      <dgm:prSet presAssocID="{8EF7DC00-9A7E-4B00-8388-E7B57D1A2685}" presName="vSp" presStyleCnt="0"/>
      <dgm:spPr/>
    </dgm:pt>
    <dgm:pt modelId="{66A9B1E3-EE6C-479B-8E44-073B4EA49AA1}" type="pres">
      <dgm:prSet presAssocID="{0FB8C501-D1F7-4CBA-B8B2-4C528D8B672A}" presName="horFlow" presStyleCnt="0"/>
      <dgm:spPr/>
    </dgm:pt>
    <dgm:pt modelId="{206764E9-27D2-475C-8935-57E1F14A735C}" type="pres">
      <dgm:prSet presAssocID="{0FB8C501-D1F7-4CBA-B8B2-4C528D8B672A}" presName="bigChev" presStyleLbl="node1" presStyleIdx="2" presStyleCnt="3" custScaleX="235932"/>
      <dgm:spPr/>
    </dgm:pt>
  </dgm:ptLst>
  <dgm:cxnLst>
    <dgm:cxn modelId="{92E8F432-AFA4-45F0-AF50-2F90B8277CCE}" srcId="{E876DB71-6ACA-4ECF-AD9B-AE5AE425EC09}" destId="{8EF7DC00-9A7E-4B00-8388-E7B57D1A2685}" srcOrd="1" destOrd="0" parTransId="{55BE0463-B6CC-4561-922C-541B818B0591}" sibTransId="{FBE84CC1-EA52-4065-A1FB-0760AB997437}"/>
    <dgm:cxn modelId="{E70D5363-D894-439C-B928-6F9E78167BB6}" srcId="{E876DB71-6ACA-4ECF-AD9B-AE5AE425EC09}" destId="{0FB8C501-D1F7-4CBA-B8B2-4C528D8B672A}" srcOrd="2" destOrd="0" parTransId="{3A82E200-E755-48A2-9540-898653583719}" sibTransId="{C9FDE474-268F-49F2-B0E8-10C07C8C6B30}"/>
    <dgm:cxn modelId="{CC3F3D48-1961-4FDA-B29D-75808CA22425}" type="presOf" srcId="{236AB500-29FF-483A-A0E8-368685B305FA}" destId="{AB049700-B41A-4EDE-AE4C-745893BC77E7}" srcOrd="0" destOrd="0" presId="urn:microsoft.com/office/officeart/2005/8/layout/lProcess3"/>
    <dgm:cxn modelId="{6223FB7C-6382-40F3-8196-CEE8EAB97F35}" type="presOf" srcId="{E876DB71-6ACA-4ECF-AD9B-AE5AE425EC09}" destId="{FF006CCF-1647-4EA2-AF68-DD5C546B4A75}" srcOrd="0" destOrd="0" presId="urn:microsoft.com/office/officeart/2005/8/layout/lProcess3"/>
    <dgm:cxn modelId="{1DCAE083-C750-4ED6-AC47-2B6ACBFA4A6C}" type="presOf" srcId="{8EF7DC00-9A7E-4B00-8388-E7B57D1A2685}" destId="{FD001EA5-58DE-4E13-B2BA-233A5D2DC459}" srcOrd="0" destOrd="0" presId="urn:microsoft.com/office/officeart/2005/8/layout/lProcess3"/>
    <dgm:cxn modelId="{D37D7F95-1E76-4CFD-897D-51F7407F2DB5}" type="presOf" srcId="{0FB8C501-D1F7-4CBA-B8B2-4C528D8B672A}" destId="{206764E9-27D2-475C-8935-57E1F14A735C}" srcOrd="0" destOrd="0" presId="urn:microsoft.com/office/officeart/2005/8/layout/lProcess3"/>
    <dgm:cxn modelId="{800420FC-1E40-44CA-89BE-F66DDACB7D4C}" srcId="{E876DB71-6ACA-4ECF-AD9B-AE5AE425EC09}" destId="{236AB500-29FF-483A-A0E8-368685B305FA}" srcOrd="0" destOrd="0" parTransId="{9B86E76D-3146-43C7-A875-28F5446D2439}" sibTransId="{CB2E65C6-95FF-45BE-B5EB-6C43AA717475}"/>
    <dgm:cxn modelId="{DCE00A34-AA7B-4264-A8D0-D452ACF183E5}" type="presParOf" srcId="{FF006CCF-1647-4EA2-AF68-DD5C546B4A75}" destId="{EF7DF076-DDEC-47FA-9F70-5D83CDB2A9CA}" srcOrd="0" destOrd="0" presId="urn:microsoft.com/office/officeart/2005/8/layout/lProcess3"/>
    <dgm:cxn modelId="{C54A0D46-8B22-4E17-9151-CA008B21B91A}" type="presParOf" srcId="{EF7DF076-DDEC-47FA-9F70-5D83CDB2A9CA}" destId="{AB049700-B41A-4EDE-AE4C-745893BC77E7}" srcOrd="0" destOrd="0" presId="urn:microsoft.com/office/officeart/2005/8/layout/lProcess3"/>
    <dgm:cxn modelId="{9E0B60FF-B1A7-4BBB-B7BE-5DFFE0A28E1A}" type="presParOf" srcId="{FF006CCF-1647-4EA2-AF68-DD5C546B4A75}" destId="{76F9E3E9-E572-463F-9459-67963BB6443A}" srcOrd="1" destOrd="0" presId="urn:microsoft.com/office/officeart/2005/8/layout/lProcess3"/>
    <dgm:cxn modelId="{CCCD2A0D-F4B0-475B-BF94-6CD9FDE0F98A}" type="presParOf" srcId="{FF006CCF-1647-4EA2-AF68-DD5C546B4A75}" destId="{4B89053B-BB6A-4686-9863-49720E1CEB00}" srcOrd="2" destOrd="0" presId="urn:microsoft.com/office/officeart/2005/8/layout/lProcess3"/>
    <dgm:cxn modelId="{620A79E0-C440-42A8-BF38-2ECB6C46161B}" type="presParOf" srcId="{4B89053B-BB6A-4686-9863-49720E1CEB00}" destId="{FD001EA5-58DE-4E13-B2BA-233A5D2DC459}" srcOrd="0" destOrd="0" presId="urn:microsoft.com/office/officeart/2005/8/layout/lProcess3"/>
    <dgm:cxn modelId="{EC92E037-9F45-4FA1-8CB6-4FC225B916A3}" type="presParOf" srcId="{FF006CCF-1647-4EA2-AF68-DD5C546B4A75}" destId="{5E9432E4-7429-4C4A-857A-EDC591728EFE}" srcOrd="3" destOrd="0" presId="urn:microsoft.com/office/officeart/2005/8/layout/lProcess3"/>
    <dgm:cxn modelId="{899DA23C-B1FE-46C0-8AFF-B258826E88C6}" type="presParOf" srcId="{FF006CCF-1647-4EA2-AF68-DD5C546B4A75}" destId="{66A9B1E3-EE6C-479B-8E44-073B4EA49AA1}" srcOrd="4" destOrd="0" presId="urn:microsoft.com/office/officeart/2005/8/layout/lProcess3"/>
    <dgm:cxn modelId="{D64731D5-565C-4050-AD50-2CEF563A0506}" type="presParOf" srcId="{66A9B1E3-EE6C-479B-8E44-073B4EA49AA1}" destId="{206764E9-27D2-475C-8935-57E1F14A735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304A2A-F7CE-479F-9583-845284B282C2}"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E45A27C0-3CB1-4A64-B26E-0980563DAA2A}">
      <dgm:prSet/>
      <dgm:spPr/>
      <dgm:t>
        <a:bodyPr/>
        <a:lstStyle/>
        <a:p>
          <a:pPr>
            <a:defRPr cap="all"/>
          </a:pPr>
          <a:r>
            <a:rPr lang="en-GB"/>
            <a:t>Virtual switch</a:t>
          </a:r>
          <a:endParaRPr lang="en-US"/>
        </a:p>
      </dgm:t>
    </dgm:pt>
    <dgm:pt modelId="{7C8A5345-F615-4E57-B89C-D573258F9972}" type="parTrans" cxnId="{719CD912-E919-41DE-AB1F-84E41D587AA6}">
      <dgm:prSet/>
      <dgm:spPr/>
      <dgm:t>
        <a:bodyPr/>
        <a:lstStyle/>
        <a:p>
          <a:endParaRPr lang="en-US"/>
        </a:p>
      </dgm:t>
    </dgm:pt>
    <dgm:pt modelId="{F08D6C4B-1DFB-4B07-ABAD-216ADEF4ABAF}" type="sibTrans" cxnId="{719CD912-E919-41DE-AB1F-84E41D587AA6}">
      <dgm:prSet/>
      <dgm:spPr/>
      <dgm:t>
        <a:bodyPr/>
        <a:lstStyle/>
        <a:p>
          <a:endParaRPr lang="en-US"/>
        </a:p>
      </dgm:t>
    </dgm:pt>
    <dgm:pt modelId="{3D6C0E55-3F73-4DFD-9AEF-A17A11608163}">
      <dgm:prSet/>
      <dgm:spPr/>
      <dgm:t>
        <a:bodyPr/>
        <a:lstStyle/>
        <a:p>
          <a:pPr>
            <a:defRPr cap="all"/>
          </a:pPr>
          <a:r>
            <a:rPr lang="en-GB"/>
            <a:t>Virtual firewall</a:t>
          </a:r>
          <a:endParaRPr lang="en-US"/>
        </a:p>
      </dgm:t>
    </dgm:pt>
    <dgm:pt modelId="{1B1B00CB-2855-45F7-BFC2-D37A4364991E}" type="parTrans" cxnId="{917E4C14-777B-4F8C-A569-6AD07CBC29FA}">
      <dgm:prSet/>
      <dgm:spPr/>
      <dgm:t>
        <a:bodyPr/>
        <a:lstStyle/>
        <a:p>
          <a:endParaRPr lang="en-US"/>
        </a:p>
      </dgm:t>
    </dgm:pt>
    <dgm:pt modelId="{9D9746BA-C117-4F62-BA23-0942D93E6E83}" type="sibTrans" cxnId="{917E4C14-777B-4F8C-A569-6AD07CBC29FA}">
      <dgm:prSet/>
      <dgm:spPr/>
      <dgm:t>
        <a:bodyPr/>
        <a:lstStyle/>
        <a:p>
          <a:endParaRPr lang="en-US"/>
        </a:p>
      </dgm:t>
    </dgm:pt>
    <dgm:pt modelId="{C23A0EF3-F3D1-4CE0-BEB9-43CCFBE30EC6}">
      <dgm:prSet/>
      <dgm:spPr/>
      <dgm:t>
        <a:bodyPr/>
        <a:lstStyle/>
        <a:p>
          <a:pPr>
            <a:defRPr cap="all"/>
          </a:pPr>
          <a:r>
            <a:rPr lang="en-GB"/>
            <a:t>Virtual NIC</a:t>
          </a:r>
          <a:endParaRPr lang="en-US"/>
        </a:p>
      </dgm:t>
    </dgm:pt>
    <dgm:pt modelId="{18696ABB-EA98-45AD-9E24-FFA8EBBB97E4}" type="parTrans" cxnId="{45BA6636-1AA6-41EB-9A47-F5F3AA0B34CB}">
      <dgm:prSet/>
      <dgm:spPr/>
      <dgm:t>
        <a:bodyPr/>
        <a:lstStyle/>
        <a:p>
          <a:endParaRPr lang="en-US"/>
        </a:p>
      </dgm:t>
    </dgm:pt>
    <dgm:pt modelId="{763CF7E1-20EC-4DD5-A09C-A9E66599B951}" type="sibTrans" cxnId="{45BA6636-1AA6-41EB-9A47-F5F3AA0B34CB}">
      <dgm:prSet/>
      <dgm:spPr/>
      <dgm:t>
        <a:bodyPr/>
        <a:lstStyle/>
        <a:p>
          <a:endParaRPr lang="en-US"/>
        </a:p>
      </dgm:t>
    </dgm:pt>
    <dgm:pt modelId="{B0702AF9-8B20-4FEB-9137-C3420D2A4604}">
      <dgm:prSet/>
      <dgm:spPr/>
      <dgm:t>
        <a:bodyPr/>
        <a:lstStyle/>
        <a:p>
          <a:pPr>
            <a:defRPr cap="all"/>
          </a:pPr>
          <a:r>
            <a:rPr lang="en-GB"/>
            <a:t>Virtual router</a:t>
          </a:r>
          <a:endParaRPr lang="en-US"/>
        </a:p>
      </dgm:t>
    </dgm:pt>
    <dgm:pt modelId="{4EF60888-8D36-428E-AE34-A4B4EADB1A9D}" type="parTrans" cxnId="{4E3309E6-BE1E-4EDF-98CD-CB401D12759E}">
      <dgm:prSet/>
      <dgm:spPr/>
      <dgm:t>
        <a:bodyPr/>
        <a:lstStyle/>
        <a:p>
          <a:endParaRPr lang="en-US"/>
        </a:p>
      </dgm:t>
    </dgm:pt>
    <dgm:pt modelId="{63EFDC2C-E91E-4786-AD17-994B9E2FD9E9}" type="sibTrans" cxnId="{4E3309E6-BE1E-4EDF-98CD-CB401D12759E}">
      <dgm:prSet/>
      <dgm:spPr/>
      <dgm:t>
        <a:bodyPr/>
        <a:lstStyle/>
        <a:p>
          <a:endParaRPr lang="en-US"/>
        </a:p>
      </dgm:t>
    </dgm:pt>
    <dgm:pt modelId="{D93C49A6-3AA8-4101-987E-290B8E49B541}">
      <dgm:prSet/>
      <dgm:spPr/>
      <dgm:t>
        <a:bodyPr/>
        <a:lstStyle/>
        <a:p>
          <a:pPr>
            <a:defRPr cap="all"/>
          </a:pPr>
          <a:r>
            <a:rPr lang="en-GB"/>
            <a:t>Hypervisor</a:t>
          </a:r>
          <a:endParaRPr lang="en-US"/>
        </a:p>
      </dgm:t>
    </dgm:pt>
    <dgm:pt modelId="{E20368A0-7CFC-4986-987C-518F64B487AF}" type="parTrans" cxnId="{3FB9656B-3430-4C1C-AAC1-23B71D2F37A9}">
      <dgm:prSet/>
      <dgm:spPr/>
      <dgm:t>
        <a:bodyPr/>
        <a:lstStyle/>
        <a:p>
          <a:endParaRPr lang="en-US"/>
        </a:p>
      </dgm:t>
    </dgm:pt>
    <dgm:pt modelId="{99966763-989F-4BF5-8319-9D4278AE6624}" type="sibTrans" cxnId="{3FB9656B-3430-4C1C-AAC1-23B71D2F37A9}">
      <dgm:prSet/>
      <dgm:spPr/>
      <dgm:t>
        <a:bodyPr/>
        <a:lstStyle/>
        <a:p>
          <a:endParaRPr lang="en-US"/>
        </a:p>
      </dgm:t>
    </dgm:pt>
    <dgm:pt modelId="{5E246535-DDFD-4536-9899-633193024089}" type="pres">
      <dgm:prSet presAssocID="{84304A2A-F7CE-479F-9583-845284B282C2}" presName="root" presStyleCnt="0">
        <dgm:presLayoutVars>
          <dgm:dir/>
          <dgm:resizeHandles val="exact"/>
        </dgm:presLayoutVars>
      </dgm:prSet>
      <dgm:spPr/>
    </dgm:pt>
    <dgm:pt modelId="{51D923DF-997D-44A3-BB4A-4CA3E78A948A}" type="pres">
      <dgm:prSet presAssocID="{E45A27C0-3CB1-4A64-B26E-0980563DAA2A}" presName="compNode" presStyleCnt="0"/>
      <dgm:spPr/>
    </dgm:pt>
    <dgm:pt modelId="{1B8BA375-EEE5-47BD-AFB2-CEF85F1B456A}" type="pres">
      <dgm:prSet presAssocID="{E45A27C0-3CB1-4A64-B26E-0980563DAA2A}" presName="iconBgRect" presStyleLbl="bgShp" presStyleIdx="0" presStyleCnt="5"/>
      <dgm:spPr>
        <a:solidFill>
          <a:schemeClr val="accent4">
            <a:lumMod val="40000"/>
            <a:lumOff val="60000"/>
          </a:schemeClr>
        </a:solidFill>
      </dgm:spPr>
    </dgm:pt>
    <dgm:pt modelId="{154FBE61-5636-4216-877D-F1D86814049F}" type="pres">
      <dgm:prSet presAssocID="{E45A27C0-3CB1-4A64-B26E-0980563DAA2A}"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itor"/>
        </a:ext>
      </dgm:extLst>
    </dgm:pt>
    <dgm:pt modelId="{286F590C-1C0B-4DC9-8B3B-5B4134F1EF68}" type="pres">
      <dgm:prSet presAssocID="{E45A27C0-3CB1-4A64-B26E-0980563DAA2A}" presName="spaceRect" presStyleCnt="0"/>
      <dgm:spPr/>
    </dgm:pt>
    <dgm:pt modelId="{F8E8B18B-5484-4DA4-A2B6-F632ECAD7FC7}" type="pres">
      <dgm:prSet presAssocID="{E45A27C0-3CB1-4A64-B26E-0980563DAA2A}" presName="textRect" presStyleLbl="revTx" presStyleIdx="0" presStyleCnt="5">
        <dgm:presLayoutVars>
          <dgm:chMax val="1"/>
          <dgm:chPref val="1"/>
        </dgm:presLayoutVars>
      </dgm:prSet>
      <dgm:spPr/>
    </dgm:pt>
    <dgm:pt modelId="{EDC3C784-D38F-443D-BAE6-65441E3BAF76}" type="pres">
      <dgm:prSet presAssocID="{F08D6C4B-1DFB-4B07-ABAD-216ADEF4ABAF}" presName="sibTrans" presStyleCnt="0"/>
      <dgm:spPr/>
    </dgm:pt>
    <dgm:pt modelId="{CEC8A048-4E3D-4B85-9459-E8E7C6A03102}" type="pres">
      <dgm:prSet presAssocID="{3D6C0E55-3F73-4DFD-9AEF-A17A11608163}" presName="compNode" presStyleCnt="0"/>
      <dgm:spPr/>
    </dgm:pt>
    <dgm:pt modelId="{491282A0-9F4A-47D7-A0E1-31DDC5A86805}" type="pres">
      <dgm:prSet presAssocID="{3D6C0E55-3F73-4DFD-9AEF-A17A11608163}" presName="iconBgRect" presStyleLbl="bgShp" presStyleIdx="1" presStyleCnt="5"/>
      <dgm:spPr>
        <a:solidFill>
          <a:schemeClr val="accent4">
            <a:lumMod val="40000"/>
            <a:lumOff val="60000"/>
          </a:schemeClr>
        </a:solidFill>
      </dgm:spPr>
    </dgm:pt>
    <dgm:pt modelId="{8FE06BF2-2F37-4EB8-A511-ED5479F95B4F}" type="pres">
      <dgm:prSet presAssocID="{3D6C0E55-3F73-4DFD-9AEF-A17A11608163}"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BDB37F04-15C5-4324-8237-8A611A7145DB}" type="pres">
      <dgm:prSet presAssocID="{3D6C0E55-3F73-4DFD-9AEF-A17A11608163}" presName="spaceRect" presStyleCnt="0"/>
      <dgm:spPr/>
    </dgm:pt>
    <dgm:pt modelId="{42A2450B-D5CE-4E44-B240-5BFDF6D1526B}" type="pres">
      <dgm:prSet presAssocID="{3D6C0E55-3F73-4DFD-9AEF-A17A11608163}" presName="textRect" presStyleLbl="revTx" presStyleIdx="1" presStyleCnt="5">
        <dgm:presLayoutVars>
          <dgm:chMax val="1"/>
          <dgm:chPref val="1"/>
        </dgm:presLayoutVars>
      </dgm:prSet>
      <dgm:spPr/>
    </dgm:pt>
    <dgm:pt modelId="{9C0A9EB9-6EDC-4102-9233-DAE0D7A6C529}" type="pres">
      <dgm:prSet presAssocID="{9D9746BA-C117-4F62-BA23-0942D93E6E83}" presName="sibTrans" presStyleCnt="0"/>
      <dgm:spPr/>
    </dgm:pt>
    <dgm:pt modelId="{3BC65631-E6FB-4CB4-9BEB-98A67018BD67}" type="pres">
      <dgm:prSet presAssocID="{C23A0EF3-F3D1-4CE0-BEB9-43CCFBE30EC6}" presName="compNode" presStyleCnt="0"/>
      <dgm:spPr/>
    </dgm:pt>
    <dgm:pt modelId="{CE355354-A1ED-42DC-AF41-48147B75A32F}" type="pres">
      <dgm:prSet presAssocID="{C23A0EF3-F3D1-4CE0-BEB9-43CCFBE30EC6}" presName="iconBgRect" presStyleLbl="bgShp" presStyleIdx="2" presStyleCnt="5"/>
      <dgm:spPr>
        <a:solidFill>
          <a:schemeClr val="accent4">
            <a:lumMod val="40000"/>
            <a:lumOff val="60000"/>
          </a:schemeClr>
        </a:solidFill>
      </dgm:spPr>
    </dgm:pt>
    <dgm:pt modelId="{60E64D7A-4A70-42F4-9E12-B73FBB07CEDF}" type="pres">
      <dgm:prSet presAssocID="{C23A0EF3-F3D1-4CE0-BEB9-43CCFBE30EC6}"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A1E6821B-67B6-4EC2-B1D3-F5A41668D6A1}" type="pres">
      <dgm:prSet presAssocID="{C23A0EF3-F3D1-4CE0-BEB9-43CCFBE30EC6}" presName="spaceRect" presStyleCnt="0"/>
      <dgm:spPr/>
    </dgm:pt>
    <dgm:pt modelId="{9E3C6C8B-4AED-47B0-AEB6-D09B9011E3C1}" type="pres">
      <dgm:prSet presAssocID="{C23A0EF3-F3D1-4CE0-BEB9-43CCFBE30EC6}" presName="textRect" presStyleLbl="revTx" presStyleIdx="2" presStyleCnt="5">
        <dgm:presLayoutVars>
          <dgm:chMax val="1"/>
          <dgm:chPref val="1"/>
        </dgm:presLayoutVars>
      </dgm:prSet>
      <dgm:spPr/>
    </dgm:pt>
    <dgm:pt modelId="{0EBF367B-B89D-45AD-BFAD-A0FC16BA3110}" type="pres">
      <dgm:prSet presAssocID="{763CF7E1-20EC-4DD5-A09C-A9E66599B951}" presName="sibTrans" presStyleCnt="0"/>
      <dgm:spPr/>
    </dgm:pt>
    <dgm:pt modelId="{0FFCA9F1-86D5-4C94-B748-706306A2BDC5}" type="pres">
      <dgm:prSet presAssocID="{B0702AF9-8B20-4FEB-9137-C3420D2A4604}" presName="compNode" presStyleCnt="0"/>
      <dgm:spPr/>
    </dgm:pt>
    <dgm:pt modelId="{173CF280-9078-45BE-ACF8-D560AC8D604C}" type="pres">
      <dgm:prSet presAssocID="{B0702AF9-8B20-4FEB-9137-C3420D2A4604}" presName="iconBgRect" presStyleLbl="bgShp" presStyleIdx="3" presStyleCnt="5"/>
      <dgm:spPr>
        <a:solidFill>
          <a:schemeClr val="accent4">
            <a:lumMod val="40000"/>
            <a:lumOff val="60000"/>
          </a:schemeClr>
        </a:solidFill>
      </dgm:spPr>
    </dgm:pt>
    <dgm:pt modelId="{7AB6F046-26D7-4880-814D-3BBE7A565B70}" type="pres">
      <dgm:prSet presAssocID="{B0702AF9-8B20-4FEB-9137-C3420D2A460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reless router"/>
        </a:ext>
      </dgm:extLst>
    </dgm:pt>
    <dgm:pt modelId="{A241F0B6-78AD-4B44-A74A-9FEC86A6AEEB}" type="pres">
      <dgm:prSet presAssocID="{B0702AF9-8B20-4FEB-9137-C3420D2A4604}" presName="spaceRect" presStyleCnt="0"/>
      <dgm:spPr/>
    </dgm:pt>
    <dgm:pt modelId="{6F7842E1-CE7B-4BE5-9D7F-FEA2098AB211}" type="pres">
      <dgm:prSet presAssocID="{B0702AF9-8B20-4FEB-9137-C3420D2A4604}" presName="textRect" presStyleLbl="revTx" presStyleIdx="3" presStyleCnt="5">
        <dgm:presLayoutVars>
          <dgm:chMax val="1"/>
          <dgm:chPref val="1"/>
        </dgm:presLayoutVars>
      </dgm:prSet>
      <dgm:spPr/>
    </dgm:pt>
    <dgm:pt modelId="{1EE73C75-D266-497F-9ACC-D15C7E449A1E}" type="pres">
      <dgm:prSet presAssocID="{63EFDC2C-E91E-4786-AD17-994B9E2FD9E9}" presName="sibTrans" presStyleCnt="0"/>
      <dgm:spPr/>
    </dgm:pt>
    <dgm:pt modelId="{E0F36E08-2542-4FFD-AB13-C1AF75F187A6}" type="pres">
      <dgm:prSet presAssocID="{D93C49A6-3AA8-4101-987E-290B8E49B541}" presName="compNode" presStyleCnt="0"/>
      <dgm:spPr/>
    </dgm:pt>
    <dgm:pt modelId="{E3EE0F2A-7F76-464A-8136-ACF6857EAE43}" type="pres">
      <dgm:prSet presAssocID="{D93C49A6-3AA8-4101-987E-290B8E49B541}" presName="iconBgRect" presStyleLbl="bgShp" presStyleIdx="4" presStyleCnt="5"/>
      <dgm:spPr>
        <a:solidFill>
          <a:schemeClr val="accent4">
            <a:lumMod val="40000"/>
            <a:lumOff val="60000"/>
          </a:schemeClr>
        </a:solidFill>
      </dgm:spPr>
    </dgm:pt>
    <dgm:pt modelId="{7A2256D2-8EA8-4B1E-AFB0-85634E67434E}" type="pres">
      <dgm:prSet presAssocID="{D93C49A6-3AA8-4101-987E-290B8E49B54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
        </a:ext>
      </dgm:extLst>
    </dgm:pt>
    <dgm:pt modelId="{50BB53BE-AFF4-4A61-A5B6-D336DB9FBC59}" type="pres">
      <dgm:prSet presAssocID="{D93C49A6-3AA8-4101-987E-290B8E49B541}" presName="spaceRect" presStyleCnt="0"/>
      <dgm:spPr/>
    </dgm:pt>
    <dgm:pt modelId="{17A0AF2E-B62B-4DD9-BA7C-B957CAC6F95E}" type="pres">
      <dgm:prSet presAssocID="{D93C49A6-3AA8-4101-987E-290B8E49B541}" presName="textRect" presStyleLbl="revTx" presStyleIdx="4" presStyleCnt="5">
        <dgm:presLayoutVars>
          <dgm:chMax val="1"/>
          <dgm:chPref val="1"/>
        </dgm:presLayoutVars>
      </dgm:prSet>
      <dgm:spPr/>
    </dgm:pt>
  </dgm:ptLst>
  <dgm:cxnLst>
    <dgm:cxn modelId="{1FB2E20C-0870-4C16-804A-72B482D3D2A3}" type="presOf" srcId="{E45A27C0-3CB1-4A64-B26E-0980563DAA2A}" destId="{F8E8B18B-5484-4DA4-A2B6-F632ECAD7FC7}" srcOrd="0" destOrd="0" presId="urn:microsoft.com/office/officeart/2018/5/layout/IconCircleLabelList"/>
    <dgm:cxn modelId="{719CD912-E919-41DE-AB1F-84E41D587AA6}" srcId="{84304A2A-F7CE-479F-9583-845284B282C2}" destId="{E45A27C0-3CB1-4A64-B26E-0980563DAA2A}" srcOrd="0" destOrd="0" parTransId="{7C8A5345-F615-4E57-B89C-D573258F9972}" sibTransId="{F08D6C4B-1DFB-4B07-ABAD-216ADEF4ABAF}"/>
    <dgm:cxn modelId="{917E4C14-777B-4F8C-A569-6AD07CBC29FA}" srcId="{84304A2A-F7CE-479F-9583-845284B282C2}" destId="{3D6C0E55-3F73-4DFD-9AEF-A17A11608163}" srcOrd="1" destOrd="0" parTransId="{1B1B00CB-2855-45F7-BFC2-D37A4364991E}" sibTransId="{9D9746BA-C117-4F62-BA23-0942D93E6E83}"/>
    <dgm:cxn modelId="{45BA6636-1AA6-41EB-9A47-F5F3AA0B34CB}" srcId="{84304A2A-F7CE-479F-9583-845284B282C2}" destId="{C23A0EF3-F3D1-4CE0-BEB9-43CCFBE30EC6}" srcOrd="2" destOrd="0" parTransId="{18696ABB-EA98-45AD-9E24-FFA8EBBB97E4}" sibTransId="{763CF7E1-20EC-4DD5-A09C-A9E66599B951}"/>
    <dgm:cxn modelId="{024F8539-91C7-493C-A196-E0B3A48A9E39}" type="presOf" srcId="{C23A0EF3-F3D1-4CE0-BEB9-43CCFBE30EC6}" destId="{9E3C6C8B-4AED-47B0-AEB6-D09B9011E3C1}" srcOrd="0" destOrd="0" presId="urn:microsoft.com/office/officeart/2018/5/layout/IconCircleLabelList"/>
    <dgm:cxn modelId="{0116775E-8193-4EE8-8B62-F31D8E9CADCB}" type="presOf" srcId="{3D6C0E55-3F73-4DFD-9AEF-A17A11608163}" destId="{42A2450B-D5CE-4E44-B240-5BFDF6D1526B}" srcOrd="0" destOrd="0" presId="urn:microsoft.com/office/officeart/2018/5/layout/IconCircleLabelList"/>
    <dgm:cxn modelId="{3FB9656B-3430-4C1C-AAC1-23B71D2F37A9}" srcId="{84304A2A-F7CE-479F-9583-845284B282C2}" destId="{D93C49A6-3AA8-4101-987E-290B8E49B541}" srcOrd="4" destOrd="0" parTransId="{E20368A0-7CFC-4986-987C-518F64B487AF}" sibTransId="{99966763-989F-4BF5-8319-9D4278AE6624}"/>
    <dgm:cxn modelId="{EE49474C-9C95-4D69-8073-A1CDEB54436B}" type="presOf" srcId="{84304A2A-F7CE-479F-9583-845284B282C2}" destId="{5E246535-DDFD-4536-9899-633193024089}" srcOrd="0" destOrd="0" presId="urn:microsoft.com/office/officeart/2018/5/layout/IconCircleLabelList"/>
    <dgm:cxn modelId="{B728A2CA-766E-4E94-8338-243C4CE21460}" type="presOf" srcId="{B0702AF9-8B20-4FEB-9137-C3420D2A4604}" destId="{6F7842E1-CE7B-4BE5-9D7F-FEA2098AB211}" srcOrd="0" destOrd="0" presId="urn:microsoft.com/office/officeart/2018/5/layout/IconCircleLabelList"/>
    <dgm:cxn modelId="{4E3309E6-BE1E-4EDF-98CD-CB401D12759E}" srcId="{84304A2A-F7CE-479F-9583-845284B282C2}" destId="{B0702AF9-8B20-4FEB-9137-C3420D2A4604}" srcOrd="3" destOrd="0" parTransId="{4EF60888-8D36-428E-AE34-A4B4EADB1A9D}" sibTransId="{63EFDC2C-E91E-4786-AD17-994B9E2FD9E9}"/>
    <dgm:cxn modelId="{C42661FB-978D-44E0-8DEF-3C2FEB905A6A}" type="presOf" srcId="{D93C49A6-3AA8-4101-987E-290B8E49B541}" destId="{17A0AF2E-B62B-4DD9-BA7C-B957CAC6F95E}" srcOrd="0" destOrd="0" presId="urn:microsoft.com/office/officeart/2018/5/layout/IconCircleLabelList"/>
    <dgm:cxn modelId="{580053A7-5A9B-4684-B6EC-2B25D92D42D5}" type="presParOf" srcId="{5E246535-DDFD-4536-9899-633193024089}" destId="{51D923DF-997D-44A3-BB4A-4CA3E78A948A}" srcOrd="0" destOrd="0" presId="urn:microsoft.com/office/officeart/2018/5/layout/IconCircleLabelList"/>
    <dgm:cxn modelId="{F682C282-63C4-4387-9B41-670B2BCF7EE6}" type="presParOf" srcId="{51D923DF-997D-44A3-BB4A-4CA3E78A948A}" destId="{1B8BA375-EEE5-47BD-AFB2-CEF85F1B456A}" srcOrd="0" destOrd="0" presId="urn:microsoft.com/office/officeart/2018/5/layout/IconCircleLabelList"/>
    <dgm:cxn modelId="{327AC58A-2F56-4DC7-A691-F2893B6BE778}" type="presParOf" srcId="{51D923DF-997D-44A3-BB4A-4CA3E78A948A}" destId="{154FBE61-5636-4216-877D-F1D86814049F}" srcOrd="1" destOrd="0" presId="urn:microsoft.com/office/officeart/2018/5/layout/IconCircleLabelList"/>
    <dgm:cxn modelId="{C0775296-D5F2-4CDA-8E9B-1F3ABD756BFB}" type="presParOf" srcId="{51D923DF-997D-44A3-BB4A-4CA3E78A948A}" destId="{286F590C-1C0B-4DC9-8B3B-5B4134F1EF68}" srcOrd="2" destOrd="0" presId="urn:microsoft.com/office/officeart/2018/5/layout/IconCircleLabelList"/>
    <dgm:cxn modelId="{961B7079-41D5-49B1-832B-80E79D8B489A}" type="presParOf" srcId="{51D923DF-997D-44A3-BB4A-4CA3E78A948A}" destId="{F8E8B18B-5484-4DA4-A2B6-F632ECAD7FC7}" srcOrd="3" destOrd="0" presId="urn:microsoft.com/office/officeart/2018/5/layout/IconCircleLabelList"/>
    <dgm:cxn modelId="{26118CBA-C194-4FF1-A030-984C7C2EBF40}" type="presParOf" srcId="{5E246535-DDFD-4536-9899-633193024089}" destId="{EDC3C784-D38F-443D-BAE6-65441E3BAF76}" srcOrd="1" destOrd="0" presId="urn:microsoft.com/office/officeart/2018/5/layout/IconCircleLabelList"/>
    <dgm:cxn modelId="{DF003B97-5EC4-4D4D-A0EA-C00F2FA1726D}" type="presParOf" srcId="{5E246535-DDFD-4536-9899-633193024089}" destId="{CEC8A048-4E3D-4B85-9459-E8E7C6A03102}" srcOrd="2" destOrd="0" presId="urn:microsoft.com/office/officeart/2018/5/layout/IconCircleLabelList"/>
    <dgm:cxn modelId="{AFBBE1B5-7DBD-4888-8EAA-0BB208606ACB}" type="presParOf" srcId="{CEC8A048-4E3D-4B85-9459-E8E7C6A03102}" destId="{491282A0-9F4A-47D7-A0E1-31DDC5A86805}" srcOrd="0" destOrd="0" presId="urn:microsoft.com/office/officeart/2018/5/layout/IconCircleLabelList"/>
    <dgm:cxn modelId="{437FD2C1-B7D0-4950-8A47-8F78FF86A905}" type="presParOf" srcId="{CEC8A048-4E3D-4B85-9459-E8E7C6A03102}" destId="{8FE06BF2-2F37-4EB8-A511-ED5479F95B4F}" srcOrd="1" destOrd="0" presId="urn:microsoft.com/office/officeart/2018/5/layout/IconCircleLabelList"/>
    <dgm:cxn modelId="{6DD4977C-82B6-4797-B443-F4CEFF999DE7}" type="presParOf" srcId="{CEC8A048-4E3D-4B85-9459-E8E7C6A03102}" destId="{BDB37F04-15C5-4324-8237-8A611A7145DB}" srcOrd="2" destOrd="0" presId="urn:microsoft.com/office/officeart/2018/5/layout/IconCircleLabelList"/>
    <dgm:cxn modelId="{0EFF8EB6-3448-4DB3-9E24-83235E9FA8A2}" type="presParOf" srcId="{CEC8A048-4E3D-4B85-9459-E8E7C6A03102}" destId="{42A2450B-D5CE-4E44-B240-5BFDF6D1526B}" srcOrd="3" destOrd="0" presId="urn:microsoft.com/office/officeart/2018/5/layout/IconCircleLabelList"/>
    <dgm:cxn modelId="{988AF23B-D3AE-46EE-84CB-D3A892F0838A}" type="presParOf" srcId="{5E246535-DDFD-4536-9899-633193024089}" destId="{9C0A9EB9-6EDC-4102-9233-DAE0D7A6C529}" srcOrd="3" destOrd="0" presId="urn:microsoft.com/office/officeart/2018/5/layout/IconCircleLabelList"/>
    <dgm:cxn modelId="{39F949D6-FB05-4A55-95B8-487233008E67}" type="presParOf" srcId="{5E246535-DDFD-4536-9899-633193024089}" destId="{3BC65631-E6FB-4CB4-9BEB-98A67018BD67}" srcOrd="4" destOrd="0" presId="urn:microsoft.com/office/officeart/2018/5/layout/IconCircleLabelList"/>
    <dgm:cxn modelId="{56B0760D-3F24-4C8E-9E36-E12C8246DDCB}" type="presParOf" srcId="{3BC65631-E6FB-4CB4-9BEB-98A67018BD67}" destId="{CE355354-A1ED-42DC-AF41-48147B75A32F}" srcOrd="0" destOrd="0" presId="urn:microsoft.com/office/officeart/2018/5/layout/IconCircleLabelList"/>
    <dgm:cxn modelId="{F8D0922B-7F04-48DD-AAE1-61BBAE92464A}" type="presParOf" srcId="{3BC65631-E6FB-4CB4-9BEB-98A67018BD67}" destId="{60E64D7A-4A70-42F4-9E12-B73FBB07CEDF}" srcOrd="1" destOrd="0" presId="urn:microsoft.com/office/officeart/2018/5/layout/IconCircleLabelList"/>
    <dgm:cxn modelId="{74557773-B5E2-4D83-88FB-AB488429C0F1}" type="presParOf" srcId="{3BC65631-E6FB-4CB4-9BEB-98A67018BD67}" destId="{A1E6821B-67B6-4EC2-B1D3-F5A41668D6A1}" srcOrd="2" destOrd="0" presId="urn:microsoft.com/office/officeart/2018/5/layout/IconCircleLabelList"/>
    <dgm:cxn modelId="{DDBE416A-805B-489E-98C2-E3A92228708B}" type="presParOf" srcId="{3BC65631-E6FB-4CB4-9BEB-98A67018BD67}" destId="{9E3C6C8B-4AED-47B0-AEB6-D09B9011E3C1}" srcOrd="3" destOrd="0" presId="urn:microsoft.com/office/officeart/2018/5/layout/IconCircleLabelList"/>
    <dgm:cxn modelId="{2A717723-E9C6-4D6F-8A64-C94568FFE852}" type="presParOf" srcId="{5E246535-DDFD-4536-9899-633193024089}" destId="{0EBF367B-B89D-45AD-BFAD-A0FC16BA3110}" srcOrd="5" destOrd="0" presId="urn:microsoft.com/office/officeart/2018/5/layout/IconCircleLabelList"/>
    <dgm:cxn modelId="{5A9E9814-7CE7-4147-83B2-D7DAB5BDAF31}" type="presParOf" srcId="{5E246535-DDFD-4536-9899-633193024089}" destId="{0FFCA9F1-86D5-4C94-B748-706306A2BDC5}" srcOrd="6" destOrd="0" presId="urn:microsoft.com/office/officeart/2018/5/layout/IconCircleLabelList"/>
    <dgm:cxn modelId="{DC5F0AED-7660-4B89-B36B-FF10F09739C0}" type="presParOf" srcId="{0FFCA9F1-86D5-4C94-B748-706306A2BDC5}" destId="{173CF280-9078-45BE-ACF8-D560AC8D604C}" srcOrd="0" destOrd="0" presId="urn:microsoft.com/office/officeart/2018/5/layout/IconCircleLabelList"/>
    <dgm:cxn modelId="{838E4FCB-B775-42CB-88C1-E9F19E8892C4}" type="presParOf" srcId="{0FFCA9F1-86D5-4C94-B748-706306A2BDC5}" destId="{7AB6F046-26D7-4880-814D-3BBE7A565B70}" srcOrd="1" destOrd="0" presId="urn:microsoft.com/office/officeart/2018/5/layout/IconCircleLabelList"/>
    <dgm:cxn modelId="{D5603971-9ED5-463D-AB95-509882DC93C9}" type="presParOf" srcId="{0FFCA9F1-86D5-4C94-B748-706306A2BDC5}" destId="{A241F0B6-78AD-4B44-A74A-9FEC86A6AEEB}" srcOrd="2" destOrd="0" presId="urn:microsoft.com/office/officeart/2018/5/layout/IconCircleLabelList"/>
    <dgm:cxn modelId="{432D497A-9BD3-419A-A7BA-90520D7A0738}" type="presParOf" srcId="{0FFCA9F1-86D5-4C94-B748-706306A2BDC5}" destId="{6F7842E1-CE7B-4BE5-9D7F-FEA2098AB211}" srcOrd="3" destOrd="0" presId="urn:microsoft.com/office/officeart/2018/5/layout/IconCircleLabelList"/>
    <dgm:cxn modelId="{ABBE14F2-5F2F-4100-B532-F66819182A94}" type="presParOf" srcId="{5E246535-DDFD-4536-9899-633193024089}" destId="{1EE73C75-D266-497F-9ACC-D15C7E449A1E}" srcOrd="7" destOrd="0" presId="urn:microsoft.com/office/officeart/2018/5/layout/IconCircleLabelList"/>
    <dgm:cxn modelId="{29DE64CF-851E-4BF4-9BEA-0C344CD768F4}" type="presParOf" srcId="{5E246535-DDFD-4536-9899-633193024089}" destId="{E0F36E08-2542-4FFD-AB13-C1AF75F187A6}" srcOrd="8" destOrd="0" presId="urn:microsoft.com/office/officeart/2018/5/layout/IconCircleLabelList"/>
    <dgm:cxn modelId="{7FD50641-13B3-48EB-91FB-91E844935824}" type="presParOf" srcId="{E0F36E08-2542-4FFD-AB13-C1AF75F187A6}" destId="{E3EE0F2A-7F76-464A-8136-ACF6857EAE43}" srcOrd="0" destOrd="0" presId="urn:microsoft.com/office/officeart/2018/5/layout/IconCircleLabelList"/>
    <dgm:cxn modelId="{69B95F4F-6C96-4211-A5E7-38D839745CCC}" type="presParOf" srcId="{E0F36E08-2542-4FFD-AB13-C1AF75F187A6}" destId="{7A2256D2-8EA8-4B1E-AFB0-85634E67434E}" srcOrd="1" destOrd="0" presId="urn:microsoft.com/office/officeart/2018/5/layout/IconCircleLabelList"/>
    <dgm:cxn modelId="{0ABF68A7-6967-455A-8B37-13286FD36E71}" type="presParOf" srcId="{E0F36E08-2542-4FFD-AB13-C1AF75F187A6}" destId="{50BB53BE-AFF4-4A61-A5B6-D336DB9FBC59}" srcOrd="2" destOrd="0" presId="urn:microsoft.com/office/officeart/2018/5/layout/IconCircleLabelList"/>
    <dgm:cxn modelId="{C8B8774B-0758-4045-83E7-CC50E7F2B1AD}" type="presParOf" srcId="{E0F36E08-2542-4FFD-AB13-C1AF75F187A6}" destId="{17A0AF2E-B62B-4DD9-BA7C-B957CAC6F95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670CAE-F873-4908-930D-54D317D956FA}"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C963C919-822D-4472-904D-8F245661FDF4}">
      <dgm:prSet custT="1"/>
      <dgm:spPr/>
      <dgm:t>
        <a:bodyPr/>
        <a:lstStyle/>
        <a:p>
          <a:r>
            <a:rPr lang="en-GB" sz="1800" dirty="0"/>
            <a:t>A virtual firewall (VF) is either a network firewall service or an appliance running entirely within the virtualized environment</a:t>
          </a:r>
          <a:endParaRPr lang="en-US" sz="1800" dirty="0"/>
        </a:p>
      </dgm:t>
    </dgm:pt>
    <dgm:pt modelId="{9131AF25-BEF4-4305-B829-7D54723FDC7B}" type="parTrans" cxnId="{94B30553-9567-4763-8DA3-1C94767E3B34}">
      <dgm:prSet/>
      <dgm:spPr/>
      <dgm:t>
        <a:bodyPr/>
        <a:lstStyle/>
        <a:p>
          <a:endParaRPr lang="en-US"/>
        </a:p>
      </dgm:t>
    </dgm:pt>
    <dgm:pt modelId="{52729328-4AD9-4CC6-AFE5-407CB9924368}" type="sibTrans" cxnId="{94B30553-9567-4763-8DA3-1C94767E3B34}">
      <dgm:prSet/>
      <dgm:spPr/>
      <dgm:t>
        <a:bodyPr/>
        <a:lstStyle/>
        <a:p>
          <a:endParaRPr lang="en-US"/>
        </a:p>
      </dgm:t>
    </dgm:pt>
    <dgm:pt modelId="{3D3B48E3-BE05-4436-9019-87E828BD208A}">
      <dgm:prSet custT="1"/>
      <dgm:spPr/>
      <dgm:t>
        <a:bodyPr/>
        <a:lstStyle/>
        <a:p>
          <a:r>
            <a:rPr lang="en-GB" sz="1800" dirty="0"/>
            <a:t>Regardless of which implementation, a VF serves the same purpose as a physical one: packet filtering and monitoring</a:t>
          </a:r>
          <a:endParaRPr lang="en-US" sz="1800" dirty="0"/>
        </a:p>
      </dgm:t>
    </dgm:pt>
    <dgm:pt modelId="{3657E01D-0AE9-43C9-B47F-9BA00BCE8C0D}" type="parTrans" cxnId="{E37EBEB6-EC0B-40B9-9E7D-AA17F1CD84D9}">
      <dgm:prSet/>
      <dgm:spPr/>
      <dgm:t>
        <a:bodyPr/>
        <a:lstStyle/>
        <a:p>
          <a:endParaRPr lang="en-US"/>
        </a:p>
      </dgm:t>
    </dgm:pt>
    <dgm:pt modelId="{44880210-FE20-4734-90D5-986063DC703D}" type="sibTrans" cxnId="{E37EBEB6-EC0B-40B9-9E7D-AA17F1CD84D9}">
      <dgm:prSet/>
      <dgm:spPr/>
      <dgm:t>
        <a:bodyPr/>
        <a:lstStyle/>
        <a:p>
          <a:endParaRPr lang="en-US"/>
        </a:p>
      </dgm:t>
    </dgm:pt>
    <dgm:pt modelId="{E4A19766-6EEB-4E67-AF04-30D03F7D94FD}">
      <dgm:prSet custT="1"/>
      <dgm:spPr/>
      <dgm:t>
        <a:bodyPr/>
        <a:lstStyle/>
        <a:p>
          <a:r>
            <a:rPr lang="en-GB" sz="1800" dirty="0"/>
            <a:t>The firewall can also run in a guest OS VM</a:t>
          </a:r>
          <a:endParaRPr lang="en-US" sz="1800" dirty="0"/>
        </a:p>
      </dgm:t>
    </dgm:pt>
    <dgm:pt modelId="{A5ADCBF6-FD98-4822-A1A8-587D03EBAF00}" type="parTrans" cxnId="{1ED77407-CFA5-4B5E-AB7C-13668E56C149}">
      <dgm:prSet/>
      <dgm:spPr/>
      <dgm:t>
        <a:bodyPr/>
        <a:lstStyle/>
        <a:p>
          <a:endParaRPr lang="en-US"/>
        </a:p>
      </dgm:t>
    </dgm:pt>
    <dgm:pt modelId="{4A393D26-CE6A-409D-83FB-5D99AFECB0C3}" type="sibTrans" cxnId="{1ED77407-CFA5-4B5E-AB7C-13668E56C149}">
      <dgm:prSet/>
      <dgm:spPr/>
      <dgm:t>
        <a:bodyPr/>
        <a:lstStyle/>
        <a:p>
          <a:endParaRPr lang="en-US"/>
        </a:p>
      </dgm:t>
    </dgm:pt>
    <dgm:pt modelId="{749B525D-F29B-4513-A049-2C41D3C763BB}">
      <dgm:prSet custT="1"/>
      <dgm:spPr/>
      <dgm:t>
        <a:bodyPr/>
        <a:lstStyle/>
        <a:p>
          <a:r>
            <a:rPr lang="en-GB" sz="1800" dirty="0"/>
            <a:t>One key to a VF is to not overlook the contribution from Network Address Translation (NAT)</a:t>
          </a:r>
          <a:endParaRPr lang="en-US" sz="1800" dirty="0"/>
        </a:p>
      </dgm:t>
    </dgm:pt>
    <dgm:pt modelId="{2AFE0165-9A53-4C1D-851C-A20406ED33AD}" type="parTrans" cxnId="{96D99D52-B408-43F4-BA8A-126FE6B7774F}">
      <dgm:prSet/>
      <dgm:spPr/>
      <dgm:t>
        <a:bodyPr/>
        <a:lstStyle/>
        <a:p>
          <a:endParaRPr lang="en-US"/>
        </a:p>
      </dgm:t>
    </dgm:pt>
    <dgm:pt modelId="{1FC043B5-1234-4E39-BA18-5628F10C1632}" type="sibTrans" cxnId="{96D99D52-B408-43F4-BA8A-126FE6B7774F}">
      <dgm:prSet/>
      <dgm:spPr/>
      <dgm:t>
        <a:bodyPr/>
        <a:lstStyle/>
        <a:p>
          <a:endParaRPr lang="en-US"/>
        </a:p>
      </dgm:t>
    </dgm:pt>
    <dgm:pt modelId="{25CCDC72-3C3A-4304-8C5A-48E5DDAA171A}">
      <dgm:prSet custT="1"/>
      <dgm:spPr/>
      <dgm:t>
        <a:bodyPr/>
        <a:lstStyle/>
        <a:p>
          <a:r>
            <a:rPr lang="en-GB" sz="1800" dirty="0"/>
            <a:t>This allows an organization to present a single address (or set of addresses) to the Internet for all computer connections—it acts as a proxy between the local-area network (which can be using private IP addresses) and the Internet</a:t>
          </a:r>
          <a:endParaRPr lang="en-US" sz="1800" dirty="0"/>
        </a:p>
      </dgm:t>
    </dgm:pt>
    <dgm:pt modelId="{32F9004C-611D-4ACB-ABB3-194448D11BF4}" type="parTrans" cxnId="{2D35ABA0-0146-4863-869E-5FF48DEAF16D}">
      <dgm:prSet/>
      <dgm:spPr/>
      <dgm:t>
        <a:bodyPr/>
        <a:lstStyle/>
        <a:p>
          <a:endParaRPr lang="en-US"/>
        </a:p>
      </dgm:t>
    </dgm:pt>
    <dgm:pt modelId="{E38ED9D5-3563-4457-BCF1-DCAA27392DDA}" type="sibTrans" cxnId="{2D35ABA0-0146-4863-869E-5FF48DEAF16D}">
      <dgm:prSet/>
      <dgm:spPr/>
      <dgm:t>
        <a:bodyPr/>
        <a:lstStyle/>
        <a:p>
          <a:endParaRPr lang="en-US"/>
        </a:p>
      </dgm:t>
    </dgm:pt>
    <dgm:pt modelId="{008EE6CE-CD0E-49AA-A0EB-968C318E6A27}" type="pres">
      <dgm:prSet presAssocID="{6E670CAE-F873-4908-930D-54D317D956FA}" presName="root" presStyleCnt="0">
        <dgm:presLayoutVars>
          <dgm:dir/>
          <dgm:resizeHandles val="exact"/>
        </dgm:presLayoutVars>
      </dgm:prSet>
      <dgm:spPr/>
    </dgm:pt>
    <dgm:pt modelId="{EED0D941-BC4F-4D0B-885F-2394E2109B90}" type="pres">
      <dgm:prSet presAssocID="{C963C919-822D-4472-904D-8F245661FDF4}" presName="compNode" presStyleCnt="0"/>
      <dgm:spPr/>
    </dgm:pt>
    <dgm:pt modelId="{96C16404-EA87-4241-8670-65636599667D}" type="pres">
      <dgm:prSet presAssocID="{C963C919-822D-4472-904D-8F245661FDF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7563C29F-F074-4006-AE28-F3EF5A226FD3}" type="pres">
      <dgm:prSet presAssocID="{C963C919-822D-4472-904D-8F245661FDF4}" presName="spaceRect" presStyleCnt="0"/>
      <dgm:spPr/>
    </dgm:pt>
    <dgm:pt modelId="{44108215-910E-46EA-9E36-479FC9454783}" type="pres">
      <dgm:prSet presAssocID="{C963C919-822D-4472-904D-8F245661FDF4}" presName="textRect" presStyleLbl="revTx" presStyleIdx="0" presStyleCnt="5" custScaleY="120235" custLinFactNeighborX="706" custLinFactNeighborY="-1459">
        <dgm:presLayoutVars>
          <dgm:chMax val="1"/>
          <dgm:chPref val="1"/>
        </dgm:presLayoutVars>
      </dgm:prSet>
      <dgm:spPr/>
    </dgm:pt>
    <dgm:pt modelId="{3E64B3F7-55AB-4985-9A1A-434068B96983}" type="pres">
      <dgm:prSet presAssocID="{52729328-4AD9-4CC6-AFE5-407CB9924368}" presName="sibTrans" presStyleCnt="0"/>
      <dgm:spPr/>
    </dgm:pt>
    <dgm:pt modelId="{C8C12F71-01A5-4F70-A63E-61D360ED8008}" type="pres">
      <dgm:prSet presAssocID="{3D3B48E3-BE05-4436-9019-87E828BD208A}" presName="compNode" presStyleCnt="0"/>
      <dgm:spPr/>
    </dgm:pt>
    <dgm:pt modelId="{837A7F0D-99C3-4DE3-BDB3-61476726D39A}" type="pres">
      <dgm:prSet presAssocID="{3D3B48E3-BE05-4436-9019-87E828BD208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ter"/>
        </a:ext>
      </dgm:extLst>
    </dgm:pt>
    <dgm:pt modelId="{F5DB71D8-928A-496F-BCC5-AD4D0F1B4E4C}" type="pres">
      <dgm:prSet presAssocID="{3D3B48E3-BE05-4436-9019-87E828BD208A}" presName="spaceRect" presStyleCnt="0"/>
      <dgm:spPr/>
    </dgm:pt>
    <dgm:pt modelId="{2BF960E3-40DB-418A-B661-19E853FE87B0}" type="pres">
      <dgm:prSet presAssocID="{3D3B48E3-BE05-4436-9019-87E828BD208A}" presName="textRect" presStyleLbl="revTx" presStyleIdx="1" presStyleCnt="5" custLinFactNeighborX="706" custLinFactNeighborY="-16636">
        <dgm:presLayoutVars>
          <dgm:chMax val="1"/>
          <dgm:chPref val="1"/>
        </dgm:presLayoutVars>
      </dgm:prSet>
      <dgm:spPr/>
    </dgm:pt>
    <dgm:pt modelId="{50711E44-06D9-4B2F-89A8-2FCA98F8CCA6}" type="pres">
      <dgm:prSet presAssocID="{44880210-FE20-4734-90D5-986063DC703D}" presName="sibTrans" presStyleCnt="0"/>
      <dgm:spPr/>
    </dgm:pt>
    <dgm:pt modelId="{C3BD93F4-EB7E-42AA-94FD-91F85CFCF5E5}" type="pres">
      <dgm:prSet presAssocID="{E4A19766-6EEB-4E67-AF04-30D03F7D94FD}" presName="compNode" presStyleCnt="0"/>
      <dgm:spPr/>
    </dgm:pt>
    <dgm:pt modelId="{FA1DD1C5-DF89-4033-B403-D797A3B65792}" type="pres">
      <dgm:prSet presAssocID="{E4A19766-6EEB-4E67-AF04-30D03F7D94FD}"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FCDB29B4-8FC8-4E99-8636-B9DBFD2D771E}" type="pres">
      <dgm:prSet presAssocID="{E4A19766-6EEB-4E67-AF04-30D03F7D94FD}" presName="spaceRect" presStyleCnt="0"/>
      <dgm:spPr/>
    </dgm:pt>
    <dgm:pt modelId="{1D6D3187-C9D5-4C7E-BDBA-CA693B6A6C9B}" type="pres">
      <dgm:prSet presAssocID="{E4A19766-6EEB-4E67-AF04-30D03F7D94FD}" presName="textRect" presStyleLbl="revTx" presStyleIdx="2" presStyleCnt="5" custLinFactNeighborX="2822" custLinFactNeighborY="-16636">
        <dgm:presLayoutVars>
          <dgm:chMax val="1"/>
          <dgm:chPref val="1"/>
        </dgm:presLayoutVars>
      </dgm:prSet>
      <dgm:spPr/>
    </dgm:pt>
    <dgm:pt modelId="{8B39F87B-2EA3-4262-9185-856854FBB7B1}" type="pres">
      <dgm:prSet presAssocID="{4A393D26-CE6A-409D-83FB-5D99AFECB0C3}" presName="sibTrans" presStyleCnt="0"/>
      <dgm:spPr/>
    </dgm:pt>
    <dgm:pt modelId="{3EEB5B20-6ED2-4486-8A19-110BBCD23CD6}" type="pres">
      <dgm:prSet presAssocID="{749B525D-F29B-4513-A049-2C41D3C763BB}" presName="compNode" presStyleCnt="0"/>
      <dgm:spPr/>
    </dgm:pt>
    <dgm:pt modelId="{29844CA8-CA0A-4BFA-8457-B0364FE09ABB}" type="pres">
      <dgm:prSet presAssocID="{749B525D-F29B-4513-A049-2C41D3C763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ey"/>
        </a:ext>
      </dgm:extLst>
    </dgm:pt>
    <dgm:pt modelId="{5239BB7F-3727-4D4A-8DB3-5D06909A50CE}" type="pres">
      <dgm:prSet presAssocID="{749B525D-F29B-4513-A049-2C41D3C763BB}" presName="spaceRect" presStyleCnt="0"/>
      <dgm:spPr/>
    </dgm:pt>
    <dgm:pt modelId="{EA56E866-4933-4760-9CDD-9EA348D3291A}" type="pres">
      <dgm:prSet presAssocID="{749B525D-F29B-4513-A049-2C41D3C763BB}" presName="textRect" presStyleLbl="revTx" presStyleIdx="3" presStyleCnt="5" custLinFactNeighborY="-16636">
        <dgm:presLayoutVars>
          <dgm:chMax val="1"/>
          <dgm:chPref val="1"/>
        </dgm:presLayoutVars>
      </dgm:prSet>
      <dgm:spPr/>
    </dgm:pt>
    <dgm:pt modelId="{3DA03899-5F83-44D7-8145-3CA4EBD7E5A2}" type="pres">
      <dgm:prSet presAssocID="{1FC043B5-1234-4E39-BA18-5628F10C1632}" presName="sibTrans" presStyleCnt="0"/>
      <dgm:spPr/>
    </dgm:pt>
    <dgm:pt modelId="{A9706C13-398B-4ABE-BE8D-657BD4D8421C}" type="pres">
      <dgm:prSet presAssocID="{25CCDC72-3C3A-4304-8C5A-48E5DDAA171A}" presName="compNode" presStyleCnt="0"/>
      <dgm:spPr/>
    </dgm:pt>
    <dgm:pt modelId="{66983BCC-A405-4C52-94DB-C3F4C42E20E5}" type="pres">
      <dgm:prSet presAssocID="{25CCDC72-3C3A-4304-8C5A-48E5DDAA171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owchart"/>
        </a:ext>
      </dgm:extLst>
    </dgm:pt>
    <dgm:pt modelId="{FE050A58-2438-4F94-BADB-17ED7AAAFEC7}" type="pres">
      <dgm:prSet presAssocID="{25CCDC72-3C3A-4304-8C5A-48E5DDAA171A}" presName="spaceRect" presStyleCnt="0"/>
      <dgm:spPr/>
    </dgm:pt>
    <dgm:pt modelId="{46CD0EAC-9BD7-424B-8928-4650D939B667}" type="pres">
      <dgm:prSet presAssocID="{25CCDC72-3C3A-4304-8C5A-48E5DDAA171A}" presName="textRect" presStyleLbl="revTx" presStyleIdx="4" presStyleCnt="5" custScaleX="124051" custScaleY="132376" custLinFactNeighborX="2822" custLinFactNeighborY="3089">
        <dgm:presLayoutVars>
          <dgm:chMax val="1"/>
          <dgm:chPref val="1"/>
        </dgm:presLayoutVars>
      </dgm:prSet>
      <dgm:spPr/>
    </dgm:pt>
  </dgm:ptLst>
  <dgm:cxnLst>
    <dgm:cxn modelId="{1ED77407-CFA5-4B5E-AB7C-13668E56C149}" srcId="{6E670CAE-F873-4908-930D-54D317D956FA}" destId="{E4A19766-6EEB-4E67-AF04-30D03F7D94FD}" srcOrd="2" destOrd="0" parTransId="{A5ADCBF6-FD98-4822-A1A8-587D03EBAF00}" sibTransId="{4A393D26-CE6A-409D-83FB-5D99AFECB0C3}"/>
    <dgm:cxn modelId="{7FC18A15-5139-412A-97F1-E2A730AA6BE6}" type="presOf" srcId="{3D3B48E3-BE05-4436-9019-87E828BD208A}" destId="{2BF960E3-40DB-418A-B661-19E853FE87B0}" srcOrd="0" destOrd="0" presId="urn:microsoft.com/office/officeart/2018/2/layout/IconLabelList"/>
    <dgm:cxn modelId="{EBC78D4A-DCE0-4090-980D-191C00A62402}" type="presOf" srcId="{25CCDC72-3C3A-4304-8C5A-48E5DDAA171A}" destId="{46CD0EAC-9BD7-424B-8928-4650D939B667}" srcOrd="0" destOrd="0" presId="urn:microsoft.com/office/officeart/2018/2/layout/IconLabelList"/>
    <dgm:cxn modelId="{96D99D52-B408-43F4-BA8A-126FE6B7774F}" srcId="{6E670CAE-F873-4908-930D-54D317D956FA}" destId="{749B525D-F29B-4513-A049-2C41D3C763BB}" srcOrd="3" destOrd="0" parTransId="{2AFE0165-9A53-4C1D-851C-A20406ED33AD}" sibTransId="{1FC043B5-1234-4E39-BA18-5628F10C1632}"/>
    <dgm:cxn modelId="{94B30553-9567-4763-8DA3-1C94767E3B34}" srcId="{6E670CAE-F873-4908-930D-54D317D956FA}" destId="{C963C919-822D-4472-904D-8F245661FDF4}" srcOrd="0" destOrd="0" parTransId="{9131AF25-BEF4-4305-B829-7D54723FDC7B}" sibTransId="{52729328-4AD9-4CC6-AFE5-407CB9924368}"/>
    <dgm:cxn modelId="{736C1D73-48DB-4376-AF37-32EF3D083CB7}" type="presOf" srcId="{749B525D-F29B-4513-A049-2C41D3C763BB}" destId="{EA56E866-4933-4760-9CDD-9EA348D3291A}" srcOrd="0" destOrd="0" presId="urn:microsoft.com/office/officeart/2018/2/layout/IconLabelList"/>
    <dgm:cxn modelId="{2D35ABA0-0146-4863-869E-5FF48DEAF16D}" srcId="{6E670CAE-F873-4908-930D-54D317D956FA}" destId="{25CCDC72-3C3A-4304-8C5A-48E5DDAA171A}" srcOrd="4" destOrd="0" parTransId="{32F9004C-611D-4ACB-ABB3-194448D11BF4}" sibTransId="{E38ED9D5-3563-4457-BCF1-DCAA27392DDA}"/>
    <dgm:cxn modelId="{B8BB51A7-A144-49F6-858A-D1DCA3C9B5F9}" type="presOf" srcId="{6E670CAE-F873-4908-930D-54D317D956FA}" destId="{008EE6CE-CD0E-49AA-A0EB-968C318E6A27}" srcOrd="0" destOrd="0" presId="urn:microsoft.com/office/officeart/2018/2/layout/IconLabelList"/>
    <dgm:cxn modelId="{E37EBEB6-EC0B-40B9-9E7D-AA17F1CD84D9}" srcId="{6E670CAE-F873-4908-930D-54D317D956FA}" destId="{3D3B48E3-BE05-4436-9019-87E828BD208A}" srcOrd="1" destOrd="0" parTransId="{3657E01D-0AE9-43C9-B47F-9BA00BCE8C0D}" sibTransId="{44880210-FE20-4734-90D5-986063DC703D}"/>
    <dgm:cxn modelId="{3F28C1D4-C4A9-4B01-BDE4-8333CEBE5299}" type="presOf" srcId="{E4A19766-6EEB-4E67-AF04-30D03F7D94FD}" destId="{1D6D3187-C9D5-4C7E-BDBA-CA693B6A6C9B}" srcOrd="0" destOrd="0" presId="urn:microsoft.com/office/officeart/2018/2/layout/IconLabelList"/>
    <dgm:cxn modelId="{5ADE23DC-789B-4A55-8EE0-5F11BF4014C5}" type="presOf" srcId="{C963C919-822D-4472-904D-8F245661FDF4}" destId="{44108215-910E-46EA-9E36-479FC9454783}" srcOrd="0" destOrd="0" presId="urn:microsoft.com/office/officeart/2018/2/layout/IconLabelList"/>
    <dgm:cxn modelId="{26649254-3E8E-4D62-AA00-7CC0D8EF3B3D}" type="presParOf" srcId="{008EE6CE-CD0E-49AA-A0EB-968C318E6A27}" destId="{EED0D941-BC4F-4D0B-885F-2394E2109B90}" srcOrd="0" destOrd="0" presId="urn:microsoft.com/office/officeart/2018/2/layout/IconLabelList"/>
    <dgm:cxn modelId="{0CD068E2-EDC7-4A17-92E2-FF258AE5A90F}" type="presParOf" srcId="{EED0D941-BC4F-4D0B-885F-2394E2109B90}" destId="{96C16404-EA87-4241-8670-65636599667D}" srcOrd="0" destOrd="0" presId="urn:microsoft.com/office/officeart/2018/2/layout/IconLabelList"/>
    <dgm:cxn modelId="{810C5320-1C67-4621-BCFA-3A6139D90248}" type="presParOf" srcId="{EED0D941-BC4F-4D0B-885F-2394E2109B90}" destId="{7563C29F-F074-4006-AE28-F3EF5A226FD3}" srcOrd="1" destOrd="0" presId="urn:microsoft.com/office/officeart/2018/2/layout/IconLabelList"/>
    <dgm:cxn modelId="{1CD6571D-DE96-43D2-868B-762851A41C07}" type="presParOf" srcId="{EED0D941-BC4F-4D0B-885F-2394E2109B90}" destId="{44108215-910E-46EA-9E36-479FC9454783}" srcOrd="2" destOrd="0" presId="urn:microsoft.com/office/officeart/2018/2/layout/IconLabelList"/>
    <dgm:cxn modelId="{38DCB76D-4B4D-498A-A293-65474FD34FCF}" type="presParOf" srcId="{008EE6CE-CD0E-49AA-A0EB-968C318E6A27}" destId="{3E64B3F7-55AB-4985-9A1A-434068B96983}" srcOrd="1" destOrd="0" presId="urn:microsoft.com/office/officeart/2018/2/layout/IconLabelList"/>
    <dgm:cxn modelId="{080DBBC6-133D-4570-9C5D-8CFEAD61A72C}" type="presParOf" srcId="{008EE6CE-CD0E-49AA-A0EB-968C318E6A27}" destId="{C8C12F71-01A5-4F70-A63E-61D360ED8008}" srcOrd="2" destOrd="0" presId="urn:microsoft.com/office/officeart/2018/2/layout/IconLabelList"/>
    <dgm:cxn modelId="{5E564C42-C4B3-4255-A02B-76F3021EBCD9}" type="presParOf" srcId="{C8C12F71-01A5-4F70-A63E-61D360ED8008}" destId="{837A7F0D-99C3-4DE3-BDB3-61476726D39A}" srcOrd="0" destOrd="0" presId="urn:microsoft.com/office/officeart/2018/2/layout/IconLabelList"/>
    <dgm:cxn modelId="{0D38ECEB-AE8C-4131-986E-DF9CBFFDA489}" type="presParOf" srcId="{C8C12F71-01A5-4F70-A63E-61D360ED8008}" destId="{F5DB71D8-928A-496F-BCC5-AD4D0F1B4E4C}" srcOrd="1" destOrd="0" presId="urn:microsoft.com/office/officeart/2018/2/layout/IconLabelList"/>
    <dgm:cxn modelId="{6F89DB74-2F31-4229-942F-E099B5332721}" type="presParOf" srcId="{C8C12F71-01A5-4F70-A63E-61D360ED8008}" destId="{2BF960E3-40DB-418A-B661-19E853FE87B0}" srcOrd="2" destOrd="0" presId="urn:microsoft.com/office/officeart/2018/2/layout/IconLabelList"/>
    <dgm:cxn modelId="{50FF28F8-B7ED-406A-9EFC-7C2BE5A705D3}" type="presParOf" srcId="{008EE6CE-CD0E-49AA-A0EB-968C318E6A27}" destId="{50711E44-06D9-4B2F-89A8-2FCA98F8CCA6}" srcOrd="3" destOrd="0" presId="urn:microsoft.com/office/officeart/2018/2/layout/IconLabelList"/>
    <dgm:cxn modelId="{61360A36-4ABF-4A0A-BD09-AC53D174EC8C}" type="presParOf" srcId="{008EE6CE-CD0E-49AA-A0EB-968C318E6A27}" destId="{C3BD93F4-EB7E-42AA-94FD-91F85CFCF5E5}" srcOrd="4" destOrd="0" presId="urn:microsoft.com/office/officeart/2018/2/layout/IconLabelList"/>
    <dgm:cxn modelId="{48D3865C-B249-4D3B-8E61-81A93F62D9C6}" type="presParOf" srcId="{C3BD93F4-EB7E-42AA-94FD-91F85CFCF5E5}" destId="{FA1DD1C5-DF89-4033-B403-D797A3B65792}" srcOrd="0" destOrd="0" presId="urn:microsoft.com/office/officeart/2018/2/layout/IconLabelList"/>
    <dgm:cxn modelId="{BB2BA351-986A-44E8-A48F-BF91470B1D03}" type="presParOf" srcId="{C3BD93F4-EB7E-42AA-94FD-91F85CFCF5E5}" destId="{FCDB29B4-8FC8-4E99-8636-B9DBFD2D771E}" srcOrd="1" destOrd="0" presId="urn:microsoft.com/office/officeart/2018/2/layout/IconLabelList"/>
    <dgm:cxn modelId="{0FB1AE30-B9DF-4D8B-8530-5E453D025090}" type="presParOf" srcId="{C3BD93F4-EB7E-42AA-94FD-91F85CFCF5E5}" destId="{1D6D3187-C9D5-4C7E-BDBA-CA693B6A6C9B}" srcOrd="2" destOrd="0" presId="urn:microsoft.com/office/officeart/2018/2/layout/IconLabelList"/>
    <dgm:cxn modelId="{E1A700D9-8BFC-4DEE-A085-2AE7980A7A92}" type="presParOf" srcId="{008EE6CE-CD0E-49AA-A0EB-968C318E6A27}" destId="{8B39F87B-2EA3-4262-9185-856854FBB7B1}" srcOrd="5" destOrd="0" presId="urn:microsoft.com/office/officeart/2018/2/layout/IconLabelList"/>
    <dgm:cxn modelId="{94E314A0-4A93-4B47-8BF1-E9FE7E1254CC}" type="presParOf" srcId="{008EE6CE-CD0E-49AA-A0EB-968C318E6A27}" destId="{3EEB5B20-6ED2-4486-8A19-110BBCD23CD6}" srcOrd="6" destOrd="0" presId="urn:microsoft.com/office/officeart/2018/2/layout/IconLabelList"/>
    <dgm:cxn modelId="{58BC5F13-3C1A-42AA-9BDE-3483B758E908}" type="presParOf" srcId="{3EEB5B20-6ED2-4486-8A19-110BBCD23CD6}" destId="{29844CA8-CA0A-4BFA-8457-B0364FE09ABB}" srcOrd="0" destOrd="0" presId="urn:microsoft.com/office/officeart/2018/2/layout/IconLabelList"/>
    <dgm:cxn modelId="{C0725371-6CCB-4D54-85BB-78EA68146AD7}" type="presParOf" srcId="{3EEB5B20-6ED2-4486-8A19-110BBCD23CD6}" destId="{5239BB7F-3727-4D4A-8DB3-5D06909A50CE}" srcOrd="1" destOrd="0" presId="urn:microsoft.com/office/officeart/2018/2/layout/IconLabelList"/>
    <dgm:cxn modelId="{6AAB5346-F8EF-4A91-BE81-5A43BC996B0D}" type="presParOf" srcId="{3EEB5B20-6ED2-4486-8A19-110BBCD23CD6}" destId="{EA56E866-4933-4760-9CDD-9EA348D3291A}" srcOrd="2" destOrd="0" presId="urn:microsoft.com/office/officeart/2018/2/layout/IconLabelList"/>
    <dgm:cxn modelId="{0D3C0195-0EAA-4991-B03C-B410BBFABE2B}" type="presParOf" srcId="{008EE6CE-CD0E-49AA-A0EB-968C318E6A27}" destId="{3DA03899-5F83-44D7-8145-3CA4EBD7E5A2}" srcOrd="7" destOrd="0" presId="urn:microsoft.com/office/officeart/2018/2/layout/IconLabelList"/>
    <dgm:cxn modelId="{9622A463-96A9-4C09-8785-7DCF51E24A7D}" type="presParOf" srcId="{008EE6CE-CD0E-49AA-A0EB-968C318E6A27}" destId="{A9706C13-398B-4ABE-BE8D-657BD4D8421C}" srcOrd="8" destOrd="0" presId="urn:microsoft.com/office/officeart/2018/2/layout/IconLabelList"/>
    <dgm:cxn modelId="{2C37CFEA-8F79-4334-B5B2-36E506BE678D}" type="presParOf" srcId="{A9706C13-398B-4ABE-BE8D-657BD4D8421C}" destId="{66983BCC-A405-4C52-94DB-C3F4C42E20E5}" srcOrd="0" destOrd="0" presId="urn:microsoft.com/office/officeart/2018/2/layout/IconLabelList"/>
    <dgm:cxn modelId="{7B5A2608-E554-4D58-BDA4-8F8E37C752AF}" type="presParOf" srcId="{A9706C13-398B-4ABE-BE8D-657BD4D8421C}" destId="{FE050A58-2438-4F94-BADB-17ED7AAAFEC7}" srcOrd="1" destOrd="0" presId="urn:microsoft.com/office/officeart/2018/2/layout/IconLabelList"/>
    <dgm:cxn modelId="{D5AE2856-4242-4036-952E-5E89AC10A198}" type="presParOf" srcId="{A9706C13-398B-4ABE-BE8D-657BD4D8421C}" destId="{46CD0EAC-9BD7-424B-8928-4650D939B66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1E015-611A-4E64-8D0B-A6CDFC0BC796}">
      <dsp:nvSpPr>
        <dsp:cNvPr id="0" name=""/>
        <dsp:cNvSpPr/>
      </dsp:nvSpPr>
      <dsp:spPr>
        <a:xfrm>
          <a:off x="0" y="802092"/>
          <a:ext cx="11590421" cy="1480786"/>
        </a:xfrm>
        <a:prstGeom prst="roundRect">
          <a:avLst>
            <a:gd name="adj" fmla="val 10000"/>
          </a:avLst>
        </a:prstGeom>
        <a:solidFill>
          <a:srgbClr val="F0F3BD"/>
        </a:solidFill>
        <a:ln>
          <a:noFill/>
        </a:ln>
        <a:effectLst/>
      </dsp:spPr>
      <dsp:style>
        <a:lnRef idx="0">
          <a:scrgbClr r="0" g="0" b="0"/>
        </a:lnRef>
        <a:fillRef idx="1">
          <a:scrgbClr r="0" g="0" b="0"/>
        </a:fillRef>
        <a:effectRef idx="0">
          <a:scrgbClr r="0" g="0" b="0"/>
        </a:effectRef>
        <a:fontRef idx="minor"/>
      </dsp:style>
    </dsp:sp>
    <dsp:sp modelId="{CDEBEB27-F90C-45A8-8546-7313A55D42C3}">
      <dsp:nvSpPr>
        <dsp:cNvPr id="0" name=""/>
        <dsp:cNvSpPr/>
      </dsp:nvSpPr>
      <dsp:spPr>
        <a:xfrm>
          <a:off x="447938" y="1135269"/>
          <a:ext cx="814432" cy="81443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350FFC-EBE5-43DC-A276-0C966A240BF0}">
      <dsp:nvSpPr>
        <dsp:cNvPr id="0" name=""/>
        <dsp:cNvSpPr/>
      </dsp:nvSpPr>
      <dsp:spPr>
        <a:xfrm>
          <a:off x="1710308" y="802092"/>
          <a:ext cx="9880112" cy="148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17" tIns="156717" rIns="156717" bIns="156717" numCol="1" spcCol="1270" anchor="ctr" anchorCtr="0">
          <a:noAutofit/>
        </a:bodyPr>
        <a:lstStyle/>
        <a:p>
          <a:pPr marL="0" lvl="0" indent="0" algn="l" defTabSz="1111250">
            <a:lnSpc>
              <a:spcPct val="90000"/>
            </a:lnSpc>
            <a:spcBef>
              <a:spcPct val="0"/>
            </a:spcBef>
            <a:spcAft>
              <a:spcPct val="35000"/>
            </a:spcAft>
            <a:buNone/>
          </a:pPr>
          <a:r>
            <a:rPr lang="en-GB" sz="2500" kern="1200"/>
            <a:t>QoS achieves more efficient use of network resources by differentiating between latency-insensitive traffic such as fax data and latency-sensitive streaming media</a:t>
          </a:r>
          <a:endParaRPr lang="en-US" sz="2500" kern="1200"/>
        </a:p>
      </dsp:txBody>
      <dsp:txXfrm>
        <a:off x="1710308" y="802092"/>
        <a:ext cx="9880112" cy="1480786"/>
      </dsp:txXfrm>
    </dsp:sp>
    <dsp:sp modelId="{206E117F-4A6A-4CA4-8096-1D40FF9E0708}">
      <dsp:nvSpPr>
        <dsp:cNvPr id="0" name=""/>
        <dsp:cNvSpPr/>
      </dsp:nvSpPr>
      <dsp:spPr>
        <a:xfrm>
          <a:off x="0" y="2653076"/>
          <a:ext cx="11590421" cy="1480786"/>
        </a:xfrm>
        <a:prstGeom prst="roundRect">
          <a:avLst>
            <a:gd name="adj" fmla="val 10000"/>
          </a:avLst>
        </a:prstGeom>
        <a:solidFill>
          <a:srgbClr val="C5FC8E"/>
        </a:solidFill>
        <a:ln>
          <a:noFill/>
        </a:ln>
        <a:effectLst/>
      </dsp:spPr>
      <dsp:style>
        <a:lnRef idx="0">
          <a:scrgbClr r="0" g="0" b="0"/>
        </a:lnRef>
        <a:fillRef idx="1">
          <a:scrgbClr r="0" g="0" b="0"/>
        </a:fillRef>
        <a:effectRef idx="0">
          <a:scrgbClr r="0" g="0" b="0"/>
        </a:effectRef>
        <a:fontRef idx="minor"/>
      </dsp:style>
    </dsp:sp>
    <dsp:sp modelId="{08BFDAB1-C8CC-4D2E-983C-F350FB254D1C}">
      <dsp:nvSpPr>
        <dsp:cNvPr id="0" name=""/>
        <dsp:cNvSpPr/>
      </dsp:nvSpPr>
      <dsp:spPr>
        <a:xfrm>
          <a:off x="447938" y="2986253"/>
          <a:ext cx="814432" cy="8144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A93679-B94C-4580-BEAE-8CD7D3BCD1B9}">
      <dsp:nvSpPr>
        <dsp:cNvPr id="0" name=""/>
        <dsp:cNvSpPr/>
      </dsp:nvSpPr>
      <dsp:spPr>
        <a:xfrm>
          <a:off x="1710308" y="2653076"/>
          <a:ext cx="9880112" cy="148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17" tIns="156717" rIns="156717" bIns="156717" numCol="1" spcCol="1270" anchor="ctr" anchorCtr="0">
          <a:noAutofit/>
        </a:bodyPr>
        <a:lstStyle/>
        <a:p>
          <a:pPr marL="0" lvl="0" indent="0" algn="l" defTabSz="1111250">
            <a:lnSpc>
              <a:spcPct val="90000"/>
            </a:lnSpc>
            <a:spcBef>
              <a:spcPct val="0"/>
            </a:spcBef>
            <a:spcAft>
              <a:spcPct val="35000"/>
            </a:spcAft>
            <a:buNone/>
          </a:pPr>
          <a:r>
            <a:rPr lang="en-GB" sz="2500" kern="1200"/>
            <a:t>Two important components of QoS are DSCP and CoS</a:t>
          </a:r>
          <a:endParaRPr lang="en-US" sz="2500" kern="1200"/>
        </a:p>
      </dsp:txBody>
      <dsp:txXfrm>
        <a:off x="1710308" y="2653076"/>
        <a:ext cx="9880112" cy="14807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3BCE5-CCC2-4C85-B49B-D62D726C5025}">
      <dsp:nvSpPr>
        <dsp:cNvPr id="0" name=""/>
        <dsp:cNvSpPr/>
      </dsp:nvSpPr>
      <dsp:spPr>
        <a:xfrm rot="10800000">
          <a:off x="2363001" y="1968"/>
          <a:ext cx="8020557" cy="1371142"/>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636"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On an isolated internal network</a:t>
          </a:r>
          <a:r>
            <a:rPr lang="en-US" sz="2100" kern="1200" dirty="0">
              <a:solidFill>
                <a:schemeClr val="accent1">
                  <a:lumMod val="50000"/>
                </a:schemeClr>
              </a:solidFill>
            </a:rPr>
            <a:t>: the VNIC is assigned an internal IP address, and can communicate only with the hypervisor and/or other VMs on the same host.</a:t>
          </a:r>
          <a:endParaRPr lang="en-GB" sz="2100" kern="1200" dirty="0">
            <a:solidFill>
              <a:schemeClr val="accent1">
                <a:lumMod val="50000"/>
              </a:schemeClr>
            </a:solidFill>
          </a:endParaRPr>
        </a:p>
      </dsp:txBody>
      <dsp:txXfrm rot="10800000">
        <a:off x="2705786" y="1968"/>
        <a:ext cx="7677772" cy="1371142"/>
      </dsp:txXfrm>
    </dsp:sp>
    <dsp:sp modelId="{104C54A2-5DFD-4627-B8DA-C8E69563AB86}">
      <dsp:nvSpPr>
        <dsp:cNvPr id="0" name=""/>
        <dsp:cNvSpPr/>
      </dsp:nvSpPr>
      <dsp:spPr>
        <a:xfrm>
          <a:off x="1677430" y="1968"/>
          <a:ext cx="1371142" cy="137114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93E335-CB10-4D33-9A2F-761E0D1B65FC}">
      <dsp:nvSpPr>
        <dsp:cNvPr id="0" name=""/>
        <dsp:cNvSpPr/>
      </dsp:nvSpPr>
      <dsp:spPr>
        <a:xfrm rot="10800000">
          <a:off x="2363001" y="1782406"/>
          <a:ext cx="8020557" cy="1371142"/>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636"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On an internal subnet</a:t>
          </a:r>
          <a:r>
            <a:rPr lang="en-US" sz="2100" kern="1200" dirty="0">
              <a:solidFill>
                <a:schemeClr val="accent1">
                  <a:lumMod val="50000"/>
                </a:schemeClr>
              </a:solidFill>
            </a:rPr>
            <a:t>: the VNIC is assigned an internal IP address, but the hypervisor performs NAT so the VM can connect to the outside network.</a:t>
          </a:r>
          <a:endParaRPr lang="en-GB" sz="2100" kern="1200" dirty="0">
            <a:solidFill>
              <a:schemeClr val="accent1">
                <a:lumMod val="50000"/>
              </a:schemeClr>
            </a:solidFill>
          </a:endParaRPr>
        </a:p>
      </dsp:txBody>
      <dsp:txXfrm rot="10800000">
        <a:off x="2705786" y="1782406"/>
        <a:ext cx="7677772" cy="1371142"/>
      </dsp:txXfrm>
    </dsp:sp>
    <dsp:sp modelId="{453A2AB4-700A-4AD4-B3EA-C360BDA75D6F}">
      <dsp:nvSpPr>
        <dsp:cNvPr id="0" name=""/>
        <dsp:cNvSpPr/>
      </dsp:nvSpPr>
      <dsp:spPr>
        <a:xfrm>
          <a:off x="1677430" y="1782406"/>
          <a:ext cx="1371142" cy="137114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B51154-20BD-484B-AF6D-E11E0B4869D7}">
      <dsp:nvSpPr>
        <dsp:cNvPr id="0" name=""/>
        <dsp:cNvSpPr/>
      </dsp:nvSpPr>
      <dsp:spPr>
        <a:xfrm rot="10800000">
          <a:off x="2363001" y="3562845"/>
          <a:ext cx="8020557" cy="1371142"/>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636"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As a bridged adapter</a:t>
          </a:r>
          <a:r>
            <a:rPr lang="en-US" sz="2100" kern="1200" dirty="0">
              <a:solidFill>
                <a:schemeClr val="accent1">
                  <a:lumMod val="50000"/>
                </a:schemeClr>
              </a:solidFill>
            </a:rPr>
            <a:t>: the VNIC is assigned an external IP address and joined directly to the outside network. To outside observers, the VM and host will appear to be different network addresses even though they share a physical NIC.</a:t>
          </a:r>
          <a:endParaRPr lang="en-GB" sz="2100" kern="1200" dirty="0">
            <a:solidFill>
              <a:schemeClr val="accent1">
                <a:lumMod val="50000"/>
              </a:schemeClr>
            </a:solidFill>
          </a:endParaRPr>
        </a:p>
      </dsp:txBody>
      <dsp:txXfrm rot="10800000">
        <a:off x="2705786" y="3562845"/>
        <a:ext cx="7677772" cy="1371142"/>
      </dsp:txXfrm>
    </dsp:sp>
    <dsp:sp modelId="{AB242AB7-8FAF-4225-9491-CEC98A01EC8F}">
      <dsp:nvSpPr>
        <dsp:cNvPr id="0" name=""/>
        <dsp:cNvSpPr/>
      </dsp:nvSpPr>
      <dsp:spPr>
        <a:xfrm>
          <a:off x="1677430" y="3562845"/>
          <a:ext cx="1371142" cy="137114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6151F-AA2D-4CAC-A6DA-9ECCAC8065C6}">
      <dsp:nvSpPr>
        <dsp:cNvPr id="0" name=""/>
        <dsp:cNvSpPr/>
      </dsp:nvSpPr>
      <dsp:spPr>
        <a:xfrm>
          <a:off x="1311449" y="2470"/>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GB" sz="5800" kern="1200"/>
            <a:t>VMware ESX and ESXi</a:t>
          </a:r>
        </a:p>
      </dsp:txBody>
      <dsp:txXfrm>
        <a:off x="1369452" y="60473"/>
        <a:ext cx="8851516" cy="1072190"/>
      </dsp:txXfrm>
    </dsp:sp>
    <dsp:sp modelId="{592F79B6-3DDB-45A0-B20A-13B46EC62299}">
      <dsp:nvSpPr>
        <dsp:cNvPr id="0" name=""/>
        <dsp:cNvSpPr/>
      </dsp:nvSpPr>
      <dsp:spPr>
        <a:xfrm>
          <a:off x="1311449" y="1250076"/>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GB" sz="5700" kern="1200"/>
            <a:t>Microsoft Hyper-V</a:t>
          </a:r>
        </a:p>
      </dsp:txBody>
      <dsp:txXfrm>
        <a:off x="1369452" y="1308079"/>
        <a:ext cx="8851516" cy="1072190"/>
      </dsp:txXfrm>
    </dsp:sp>
    <dsp:sp modelId="{DF1C6C23-F595-4F22-8944-1A41B0264CF9}">
      <dsp:nvSpPr>
        <dsp:cNvPr id="0" name=""/>
        <dsp:cNvSpPr/>
      </dsp:nvSpPr>
      <dsp:spPr>
        <a:xfrm>
          <a:off x="1311449" y="2497682"/>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GB" sz="5600" kern="1200"/>
            <a:t>Citrix XenServer</a:t>
          </a:r>
        </a:p>
      </dsp:txBody>
      <dsp:txXfrm>
        <a:off x="1369452" y="2555685"/>
        <a:ext cx="8851516" cy="1072190"/>
      </dsp:txXfrm>
    </dsp:sp>
    <dsp:sp modelId="{EBED5CE8-AAAC-4878-A6F3-4C5C1623BF51}">
      <dsp:nvSpPr>
        <dsp:cNvPr id="0" name=""/>
        <dsp:cNvSpPr/>
      </dsp:nvSpPr>
      <dsp:spPr>
        <a:xfrm>
          <a:off x="1311449" y="3745289"/>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GB" sz="5600" kern="1200"/>
            <a:t>Oracle VM</a:t>
          </a:r>
        </a:p>
      </dsp:txBody>
      <dsp:txXfrm>
        <a:off x="1369452" y="3803292"/>
        <a:ext cx="8851516" cy="10721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A7334-A5DC-4B8C-AC69-65ADE16BC76A}">
      <dsp:nvSpPr>
        <dsp:cNvPr id="0" name=""/>
        <dsp:cNvSpPr/>
      </dsp:nvSpPr>
      <dsp:spPr>
        <a:xfrm>
          <a:off x="1844847" y="2169"/>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VMware Workstation/Fusion/Player</a:t>
          </a:r>
        </a:p>
      </dsp:txBody>
      <dsp:txXfrm>
        <a:off x="1891143" y="48465"/>
        <a:ext cx="7808134" cy="855796"/>
      </dsp:txXfrm>
    </dsp:sp>
    <dsp:sp modelId="{7CC56C8A-39F7-4B0A-970B-913E662BED86}">
      <dsp:nvSpPr>
        <dsp:cNvPr id="0" name=""/>
        <dsp:cNvSpPr/>
      </dsp:nvSpPr>
      <dsp:spPr>
        <a:xfrm>
          <a:off x="1844847" y="997976"/>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Microsoft Virtual PC – Windows 7 only</a:t>
          </a:r>
        </a:p>
      </dsp:txBody>
      <dsp:txXfrm>
        <a:off x="1891143" y="1044272"/>
        <a:ext cx="7808134" cy="855796"/>
      </dsp:txXfrm>
    </dsp:sp>
    <dsp:sp modelId="{04132D30-DE43-4F45-ACD6-820AA3C8073C}">
      <dsp:nvSpPr>
        <dsp:cNvPr id="0" name=""/>
        <dsp:cNvSpPr/>
      </dsp:nvSpPr>
      <dsp:spPr>
        <a:xfrm>
          <a:off x="1844847" y="1993783"/>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Oracle VM VirtualBox</a:t>
          </a:r>
        </a:p>
      </dsp:txBody>
      <dsp:txXfrm>
        <a:off x="1891143" y="2040079"/>
        <a:ext cx="7808134" cy="855796"/>
      </dsp:txXfrm>
    </dsp:sp>
    <dsp:sp modelId="{62CE63E7-6667-4F73-8193-DB0F43794590}">
      <dsp:nvSpPr>
        <dsp:cNvPr id="0" name=""/>
        <dsp:cNvSpPr/>
      </dsp:nvSpPr>
      <dsp:spPr>
        <a:xfrm>
          <a:off x="1844847" y="2989591"/>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Red Hat Enterprise Virtualization</a:t>
          </a:r>
        </a:p>
      </dsp:txBody>
      <dsp:txXfrm>
        <a:off x="1891143" y="3035887"/>
        <a:ext cx="7808134" cy="855796"/>
      </dsp:txXfrm>
    </dsp:sp>
    <dsp:sp modelId="{A98071D4-F76F-4AA1-9D08-709CB9F7B203}">
      <dsp:nvSpPr>
        <dsp:cNvPr id="0" name=""/>
        <dsp:cNvSpPr/>
      </dsp:nvSpPr>
      <dsp:spPr>
        <a:xfrm>
          <a:off x="1844847" y="3985398"/>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KVM - virtualization infrastructure for the Linux kernel</a:t>
          </a:r>
        </a:p>
      </dsp:txBody>
      <dsp:txXfrm>
        <a:off x="1891143" y="4031694"/>
        <a:ext cx="7808134" cy="8557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E93B5-C229-4A53-95CE-3CFCC14B2D21}">
      <dsp:nvSpPr>
        <dsp:cNvPr id="0" name=""/>
        <dsp:cNvSpPr/>
      </dsp:nvSpPr>
      <dsp:spPr>
        <a:xfrm>
          <a:off x="7833" y="526766"/>
          <a:ext cx="3383479" cy="25256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7D7A3-ECBD-4242-965B-0F2AB87CF5BD}">
      <dsp:nvSpPr>
        <dsp:cNvPr id="0" name=""/>
        <dsp:cNvSpPr/>
      </dsp:nvSpPr>
      <dsp:spPr>
        <a:xfrm>
          <a:off x="7833" y="3052462"/>
          <a:ext cx="3383479" cy="1086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7833" y="3052462"/>
        <a:ext cx="2382731" cy="1086049"/>
      </dsp:txXfrm>
    </dsp:sp>
    <dsp:sp modelId="{AE973AFD-9874-41ED-8248-CF5E704144D1}">
      <dsp:nvSpPr>
        <dsp:cNvPr id="0" name=""/>
        <dsp:cNvSpPr/>
      </dsp:nvSpPr>
      <dsp:spPr>
        <a:xfrm>
          <a:off x="993726" y="3047173"/>
          <a:ext cx="1184217" cy="1184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81A6B-6679-4F02-B0DC-88AC46673A4B}">
      <dsp:nvSpPr>
        <dsp:cNvPr id="0" name=""/>
        <dsp:cNvSpPr/>
      </dsp:nvSpPr>
      <dsp:spPr>
        <a:xfrm>
          <a:off x="3963879" y="526766"/>
          <a:ext cx="3383479" cy="25256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CD77F-22CE-4DA2-AE0B-ED9857B978BB}">
      <dsp:nvSpPr>
        <dsp:cNvPr id="0" name=""/>
        <dsp:cNvSpPr/>
      </dsp:nvSpPr>
      <dsp:spPr>
        <a:xfrm>
          <a:off x="3963879" y="3052462"/>
          <a:ext cx="3383479" cy="1086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3963879" y="3052462"/>
        <a:ext cx="2382731" cy="1086049"/>
      </dsp:txXfrm>
    </dsp:sp>
    <dsp:sp modelId="{29C2791E-739D-4266-9743-052A6510F2FB}">
      <dsp:nvSpPr>
        <dsp:cNvPr id="0" name=""/>
        <dsp:cNvSpPr/>
      </dsp:nvSpPr>
      <dsp:spPr>
        <a:xfrm>
          <a:off x="5191067" y="3059867"/>
          <a:ext cx="1184217" cy="1184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ABA7D3-02CA-44D5-AEF0-05F40FC6838D}">
      <dsp:nvSpPr>
        <dsp:cNvPr id="0" name=""/>
        <dsp:cNvSpPr/>
      </dsp:nvSpPr>
      <dsp:spPr>
        <a:xfrm>
          <a:off x="7919924" y="526766"/>
          <a:ext cx="3383479" cy="25256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D94C71-7B3F-47B2-B1B2-5C61B6EF579D}">
      <dsp:nvSpPr>
        <dsp:cNvPr id="0" name=""/>
        <dsp:cNvSpPr/>
      </dsp:nvSpPr>
      <dsp:spPr>
        <a:xfrm>
          <a:off x="7919924" y="3052462"/>
          <a:ext cx="3383479" cy="1086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7919924" y="3052462"/>
        <a:ext cx="2382731" cy="1086049"/>
      </dsp:txXfrm>
    </dsp:sp>
    <dsp:sp modelId="{AA8859B1-6481-48C2-A9BC-DFD9B40A737C}">
      <dsp:nvSpPr>
        <dsp:cNvPr id="0" name=""/>
        <dsp:cNvSpPr/>
      </dsp:nvSpPr>
      <dsp:spPr>
        <a:xfrm>
          <a:off x="9065402" y="3059867"/>
          <a:ext cx="1184217" cy="1184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460ED-2EEE-40FE-891E-D1A8659DE99C}">
      <dsp:nvSpPr>
        <dsp:cNvPr id="0" name=""/>
        <dsp:cNvSpPr/>
      </dsp:nvSpPr>
      <dsp:spPr>
        <a:xfrm>
          <a:off x="0" y="37831"/>
          <a:ext cx="11590421" cy="15663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One of the biggest issues with networking is that data of various sizes is crammed into packets and sent across the medium</a:t>
          </a:r>
        </a:p>
      </dsp:txBody>
      <dsp:txXfrm>
        <a:off x="76462" y="114293"/>
        <a:ext cx="11437497" cy="1413413"/>
      </dsp:txXfrm>
    </dsp:sp>
    <dsp:sp modelId="{3B702B70-D677-4F8E-9511-CCFC79DF3D6F}">
      <dsp:nvSpPr>
        <dsp:cNvPr id="0" name=""/>
        <dsp:cNvSpPr/>
      </dsp:nvSpPr>
      <dsp:spPr>
        <a:xfrm>
          <a:off x="0" y="1684809"/>
          <a:ext cx="11590421" cy="156633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Each time this is done, headers are created (more data to process), along with any filler needed, creating additional overhead</a:t>
          </a:r>
        </a:p>
      </dsp:txBody>
      <dsp:txXfrm>
        <a:off x="76462" y="1761271"/>
        <a:ext cx="11437497" cy="1413413"/>
      </dsp:txXfrm>
    </dsp:sp>
    <dsp:sp modelId="{E14FD8D8-67DD-43CA-A443-AC25C6EEF6E6}">
      <dsp:nvSpPr>
        <dsp:cNvPr id="0" name=""/>
        <dsp:cNvSpPr/>
      </dsp:nvSpPr>
      <dsp:spPr>
        <a:xfrm>
          <a:off x="0" y="3331786"/>
          <a:ext cx="11590421" cy="156633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To get around this, the concept of jumbo frames is used to allow for very large Ethernet frames; by sending a lot of data at once, the number of packets is reduced, and the data sent is less processor intensive</a:t>
          </a:r>
        </a:p>
      </dsp:txBody>
      <dsp:txXfrm>
        <a:off x="76462" y="3408248"/>
        <a:ext cx="11437497" cy="14134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1E015-611A-4E64-8D0B-A6CDFC0BC796}">
      <dsp:nvSpPr>
        <dsp:cNvPr id="0" name=""/>
        <dsp:cNvSpPr/>
      </dsp:nvSpPr>
      <dsp:spPr>
        <a:xfrm>
          <a:off x="0" y="802092"/>
          <a:ext cx="11590421" cy="1480786"/>
        </a:xfrm>
        <a:prstGeom prst="roundRect">
          <a:avLst>
            <a:gd name="adj" fmla="val 10000"/>
          </a:avLst>
        </a:prstGeom>
        <a:solidFill>
          <a:srgbClr val="F0F3BD"/>
        </a:solidFill>
        <a:ln>
          <a:noFill/>
        </a:ln>
        <a:effectLst/>
      </dsp:spPr>
      <dsp:style>
        <a:lnRef idx="0">
          <a:scrgbClr r="0" g="0" b="0"/>
        </a:lnRef>
        <a:fillRef idx="1">
          <a:scrgbClr r="0" g="0" b="0"/>
        </a:fillRef>
        <a:effectRef idx="0">
          <a:scrgbClr r="0" g="0" b="0"/>
        </a:effectRef>
        <a:fontRef idx="minor"/>
      </dsp:style>
    </dsp:sp>
    <dsp:sp modelId="{CDEBEB27-F90C-45A8-8546-7313A55D42C3}">
      <dsp:nvSpPr>
        <dsp:cNvPr id="0" name=""/>
        <dsp:cNvSpPr/>
      </dsp:nvSpPr>
      <dsp:spPr>
        <a:xfrm>
          <a:off x="447938" y="1135269"/>
          <a:ext cx="814432" cy="81443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350FFC-EBE5-43DC-A276-0C966A240BF0}">
      <dsp:nvSpPr>
        <dsp:cNvPr id="0" name=""/>
        <dsp:cNvSpPr/>
      </dsp:nvSpPr>
      <dsp:spPr>
        <a:xfrm>
          <a:off x="1710308" y="802092"/>
          <a:ext cx="9880112" cy="148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17" tIns="156717" rIns="156717" bIns="156717" numCol="1" spcCol="1270" anchor="ctr" anchorCtr="0">
          <a:noAutofit/>
        </a:bodyPr>
        <a:lstStyle/>
        <a:p>
          <a:pPr marL="0" lvl="0" indent="0" algn="l" defTabSz="1111250">
            <a:lnSpc>
              <a:spcPct val="90000"/>
            </a:lnSpc>
            <a:spcBef>
              <a:spcPct val="0"/>
            </a:spcBef>
            <a:spcAft>
              <a:spcPct val="35000"/>
            </a:spcAft>
            <a:buNone/>
          </a:pPr>
          <a:r>
            <a:rPr lang="en-GB" sz="2500" kern="1200"/>
            <a:t>QoS achieves more efficient use of network resources by differentiating between latency-insensitive traffic such as fax data and latency-sensitive streaming media</a:t>
          </a:r>
          <a:endParaRPr lang="en-US" sz="2500" kern="1200"/>
        </a:p>
      </dsp:txBody>
      <dsp:txXfrm>
        <a:off x="1710308" y="802092"/>
        <a:ext cx="9880112" cy="1480786"/>
      </dsp:txXfrm>
    </dsp:sp>
    <dsp:sp modelId="{206E117F-4A6A-4CA4-8096-1D40FF9E0708}">
      <dsp:nvSpPr>
        <dsp:cNvPr id="0" name=""/>
        <dsp:cNvSpPr/>
      </dsp:nvSpPr>
      <dsp:spPr>
        <a:xfrm>
          <a:off x="0" y="2653076"/>
          <a:ext cx="11590421" cy="1480786"/>
        </a:xfrm>
        <a:prstGeom prst="roundRect">
          <a:avLst>
            <a:gd name="adj" fmla="val 10000"/>
          </a:avLst>
        </a:prstGeom>
        <a:solidFill>
          <a:srgbClr val="C5FC8E"/>
        </a:solidFill>
        <a:ln>
          <a:noFill/>
        </a:ln>
        <a:effectLst/>
      </dsp:spPr>
      <dsp:style>
        <a:lnRef idx="0">
          <a:scrgbClr r="0" g="0" b="0"/>
        </a:lnRef>
        <a:fillRef idx="1">
          <a:scrgbClr r="0" g="0" b="0"/>
        </a:fillRef>
        <a:effectRef idx="0">
          <a:scrgbClr r="0" g="0" b="0"/>
        </a:effectRef>
        <a:fontRef idx="minor"/>
      </dsp:style>
    </dsp:sp>
    <dsp:sp modelId="{08BFDAB1-C8CC-4D2E-983C-F350FB254D1C}">
      <dsp:nvSpPr>
        <dsp:cNvPr id="0" name=""/>
        <dsp:cNvSpPr/>
      </dsp:nvSpPr>
      <dsp:spPr>
        <a:xfrm>
          <a:off x="447938" y="2986253"/>
          <a:ext cx="814432" cy="8144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A93679-B94C-4580-BEAE-8CD7D3BCD1B9}">
      <dsp:nvSpPr>
        <dsp:cNvPr id="0" name=""/>
        <dsp:cNvSpPr/>
      </dsp:nvSpPr>
      <dsp:spPr>
        <a:xfrm>
          <a:off x="1710308" y="2653076"/>
          <a:ext cx="9880112" cy="148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17" tIns="156717" rIns="156717" bIns="156717" numCol="1" spcCol="1270" anchor="ctr" anchorCtr="0">
          <a:noAutofit/>
        </a:bodyPr>
        <a:lstStyle/>
        <a:p>
          <a:pPr marL="0" lvl="0" indent="0" algn="l" defTabSz="1111250">
            <a:lnSpc>
              <a:spcPct val="90000"/>
            </a:lnSpc>
            <a:spcBef>
              <a:spcPct val="0"/>
            </a:spcBef>
            <a:spcAft>
              <a:spcPct val="35000"/>
            </a:spcAft>
            <a:buNone/>
          </a:pPr>
          <a:r>
            <a:rPr lang="en-GB" sz="2500" kern="1200"/>
            <a:t>Two important components of QoS are DSCP and CoS</a:t>
          </a:r>
          <a:endParaRPr lang="en-US" sz="2500" kern="1200"/>
        </a:p>
      </dsp:txBody>
      <dsp:txXfrm>
        <a:off x="1710308" y="2653076"/>
        <a:ext cx="9880112" cy="14807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25C20-32F2-48C2-A037-2E06D10F4AAE}">
      <dsp:nvSpPr>
        <dsp:cNvPr id="0" name=""/>
        <dsp:cNvSpPr/>
      </dsp:nvSpPr>
      <dsp:spPr>
        <a:xfrm>
          <a:off x="1029110" y="219733"/>
          <a:ext cx="687392" cy="687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8A05C8-485F-4661-9106-227552BE80DC}">
      <dsp:nvSpPr>
        <dsp:cNvPr id="0" name=""/>
        <dsp:cNvSpPr/>
      </dsp:nvSpPr>
      <dsp:spPr>
        <a:xfrm>
          <a:off x="738865" y="1241558"/>
          <a:ext cx="1527539" cy="129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There has been a massive move from landlines to </a:t>
          </a:r>
          <a:r>
            <a:rPr lang="en-GB" sz="1800" i="1" kern="1200" dirty="0"/>
            <a:t>Voice over IP</a:t>
          </a:r>
          <a:r>
            <a:rPr lang="en-GB" sz="1800" kern="1200" dirty="0"/>
            <a:t> </a:t>
          </a:r>
          <a:r>
            <a:rPr lang="en-GB" sz="1800" i="1" kern="1200" dirty="0"/>
            <a:t>(VoIP) </a:t>
          </a:r>
          <a:r>
            <a:rPr lang="en-GB" sz="1800" kern="1200" dirty="0"/>
            <a:t>for companies to save money</a:t>
          </a:r>
          <a:endParaRPr lang="en-US" sz="1800" kern="1200" dirty="0"/>
        </a:p>
      </dsp:txBody>
      <dsp:txXfrm>
        <a:off x="738865" y="1241558"/>
        <a:ext cx="1527539" cy="1298408"/>
      </dsp:txXfrm>
    </dsp:sp>
    <dsp:sp modelId="{F533D600-2CAE-4821-AF08-7A23EA0D8C75}">
      <dsp:nvSpPr>
        <dsp:cNvPr id="0" name=""/>
        <dsp:cNvSpPr/>
      </dsp:nvSpPr>
      <dsp:spPr>
        <a:xfrm>
          <a:off x="3039906" y="229563"/>
          <a:ext cx="687392" cy="687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EF0E8B-86BC-4BCE-982D-D8D04A87F5E5}">
      <dsp:nvSpPr>
        <dsp:cNvPr id="0" name=""/>
        <dsp:cNvSpPr/>
      </dsp:nvSpPr>
      <dsp:spPr>
        <a:xfrm>
          <a:off x="2533723" y="1241558"/>
          <a:ext cx="1527539" cy="129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One of the biggest issues with the</a:t>
          </a:r>
          <a:r>
            <a:rPr lang="en-GB" sz="1800" i="1" kern="1200" dirty="0"/>
            <a:t> </a:t>
          </a:r>
          <a:r>
            <a:rPr lang="en-GB" sz="1800" kern="1200" dirty="0"/>
            <a:t>administration of this is security</a:t>
          </a:r>
          <a:endParaRPr lang="en-US" sz="1800" kern="1200" dirty="0"/>
        </a:p>
      </dsp:txBody>
      <dsp:txXfrm>
        <a:off x="2533723" y="1241558"/>
        <a:ext cx="1527539" cy="1298408"/>
      </dsp:txXfrm>
    </dsp:sp>
    <dsp:sp modelId="{8B977F4D-759A-4898-AE27-33327F2826C9}">
      <dsp:nvSpPr>
        <dsp:cNvPr id="0" name=""/>
        <dsp:cNvSpPr/>
      </dsp:nvSpPr>
      <dsp:spPr>
        <a:xfrm>
          <a:off x="4719159" y="203414"/>
          <a:ext cx="687392" cy="687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2EF543-D3E3-4DA7-B7AC-3C8F0AA420DB}">
      <dsp:nvSpPr>
        <dsp:cNvPr id="0" name=""/>
        <dsp:cNvSpPr/>
      </dsp:nvSpPr>
      <dsp:spPr>
        <a:xfrm>
          <a:off x="4328582" y="1241558"/>
          <a:ext cx="1527539" cy="129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By having both data and VoIP on the same line, they are both vulnerable in the case of an attack</a:t>
          </a:r>
          <a:endParaRPr lang="en-US" sz="1800" kern="1200" dirty="0"/>
        </a:p>
      </dsp:txBody>
      <dsp:txXfrm>
        <a:off x="4328582" y="1241558"/>
        <a:ext cx="1527539" cy="1298408"/>
      </dsp:txXfrm>
    </dsp:sp>
    <dsp:sp modelId="{8D02CE04-A085-4E14-925D-3452D008C080}">
      <dsp:nvSpPr>
        <dsp:cNvPr id="0" name=""/>
        <dsp:cNvSpPr/>
      </dsp:nvSpPr>
      <dsp:spPr>
        <a:xfrm>
          <a:off x="2953797" y="2921851"/>
          <a:ext cx="687392" cy="687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8931AA-6EEF-4BD9-A39B-BEE7FA7708DF}">
      <dsp:nvSpPr>
        <dsp:cNvPr id="0" name=""/>
        <dsp:cNvSpPr/>
      </dsp:nvSpPr>
      <dsp:spPr>
        <a:xfrm>
          <a:off x="2533723" y="3959995"/>
          <a:ext cx="1527539" cy="129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Standard telephone systems should be replaced with a securable </a:t>
          </a:r>
          <a:r>
            <a:rPr lang="en-GB" sz="1800" i="1" kern="1200" dirty="0"/>
            <a:t>PBX</a:t>
          </a:r>
          <a:endParaRPr lang="en-US" sz="1800" kern="1200" dirty="0"/>
        </a:p>
      </dsp:txBody>
      <dsp:txXfrm>
        <a:off x="2533723" y="3959995"/>
        <a:ext cx="1527539" cy="12984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AD7A7-E528-4FDB-B38F-FD05B3B99C3D}">
      <dsp:nvSpPr>
        <dsp:cNvPr id="0" name=""/>
        <dsp:cNvSpPr/>
      </dsp:nvSpPr>
      <dsp:spPr>
        <a:xfrm>
          <a:off x="0" y="3460802"/>
          <a:ext cx="6172199" cy="2270661"/>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This is referred to as a “digital gateway” because the voice media are converted in the process</a:t>
          </a:r>
          <a:endParaRPr lang="en-US" sz="2700" kern="1200"/>
        </a:p>
      </dsp:txBody>
      <dsp:txXfrm>
        <a:off x="0" y="3460802"/>
        <a:ext cx="6172199" cy="2270661"/>
      </dsp:txXfrm>
    </dsp:sp>
    <dsp:sp modelId="{CA0E3FA9-BB03-489A-85DB-9CFFA9A38A09}">
      <dsp:nvSpPr>
        <dsp:cNvPr id="0" name=""/>
        <dsp:cNvSpPr/>
      </dsp:nvSpPr>
      <dsp:spPr>
        <a:xfrm rot="10800000">
          <a:off x="0" y="2585"/>
          <a:ext cx="6172199" cy="3492277"/>
        </a:xfrm>
        <a:prstGeom prst="upArrowCallou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A </a:t>
          </a:r>
          <a:r>
            <a:rPr lang="en-GB" sz="2700" i="1" kern="1200"/>
            <a:t>VoIP gateway</a:t>
          </a:r>
          <a:r>
            <a:rPr lang="en-GB" sz="2700" kern="1200"/>
            <a:t>, also sometimes called a PBX gateway, can be used to convert between the legacy telephony connection and a VoIP connection using SIP (Session Initiation Protocol)</a:t>
          </a:r>
          <a:endParaRPr lang="en-US" sz="2700" kern="1200"/>
        </a:p>
      </dsp:txBody>
      <dsp:txXfrm rot="10800000">
        <a:off x="0" y="2585"/>
        <a:ext cx="6172199" cy="22691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BC9DF-A034-4100-8443-E1B6D17B4870}">
      <dsp:nvSpPr>
        <dsp:cNvPr id="0" name=""/>
        <dsp:cNvSpPr/>
      </dsp:nvSpPr>
      <dsp:spPr>
        <a:xfrm>
          <a:off x="0" y="118650"/>
          <a:ext cx="6172199" cy="1784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 multilayer switch is one that can operate at both Layer 2 and Layer 3 of the OSI model, which means that the multilayer device can operate as both a switch and a router</a:t>
          </a:r>
          <a:endParaRPr lang="en-US" sz="2500" kern="1200"/>
        </a:p>
      </dsp:txBody>
      <dsp:txXfrm>
        <a:off x="87100" y="205750"/>
        <a:ext cx="5997999" cy="1610050"/>
      </dsp:txXfrm>
    </dsp:sp>
    <dsp:sp modelId="{A3F1D01B-5429-4F97-831C-9A33F61178F7}">
      <dsp:nvSpPr>
        <dsp:cNvPr id="0" name=""/>
        <dsp:cNvSpPr/>
      </dsp:nvSpPr>
      <dsp:spPr>
        <a:xfrm>
          <a:off x="0" y="1974900"/>
          <a:ext cx="6172199" cy="1784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Also called a Layer 3 switch, the multilayer switch is a high-performance device that supports the same routing protocols that routers do</a:t>
          </a:r>
          <a:endParaRPr lang="en-US" sz="2500" kern="1200"/>
        </a:p>
      </dsp:txBody>
      <dsp:txXfrm>
        <a:off x="87100" y="2062000"/>
        <a:ext cx="5997999" cy="1610050"/>
      </dsp:txXfrm>
    </dsp:sp>
    <dsp:sp modelId="{81223F69-D881-487F-8A40-1920E8F01E8E}">
      <dsp:nvSpPr>
        <dsp:cNvPr id="0" name=""/>
        <dsp:cNvSpPr/>
      </dsp:nvSpPr>
      <dsp:spPr>
        <a:xfrm>
          <a:off x="0" y="3831150"/>
          <a:ext cx="6172199" cy="1784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It is a regular switch directing traffic within the LAN; in addition, it can forward packets between subnets</a:t>
          </a:r>
          <a:endParaRPr lang="en-US" sz="2500" kern="1200"/>
        </a:p>
      </dsp:txBody>
      <dsp:txXfrm>
        <a:off x="87100" y="3918250"/>
        <a:ext cx="5997999" cy="16100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6A81-52FD-4740-991D-8BE521591CC0}">
      <dsp:nvSpPr>
        <dsp:cNvPr id="0" name=""/>
        <dsp:cNvSpPr/>
      </dsp:nvSpPr>
      <dsp:spPr>
        <a:xfrm>
          <a:off x="0" y="3856"/>
          <a:ext cx="11590421" cy="8213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C9E04-22BB-4E1A-9369-99B2609685F2}">
      <dsp:nvSpPr>
        <dsp:cNvPr id="0" name=""/>
        <dsp:cNvSpPr/>
      </dsp:nvSpPr>
      <dsp:spPr>
        <a:xfrm>
          <a:off x="248465" y="188665"/>
          <a:ext cx="451755" cy="45175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76CDF6-4435-4A8E-BEEC-2B27FF743666}">
      <dsp:nvSpPr>
        <dsp:cNvPr id="0" name=""/>
        <dsp:cNvSpPr/>
      </dsp:nvSpPr>
      <dsp:spPr>
        <a:xfrm>
          <a:off x="948686" y="3856"/>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Network servers are the workhorses of the network</a:t>
          </a:r>
          <a:endParaRPr lang="en-US" sz="1900" kern="1200"/>
        </a:p>
      </dsp:txBody>
      <dsp:txXfrm>
        <a:off x="948686" y="3856"/>
        <a:ext cx="10641734" cy="821373"/>
      </dsp:txXfrm>
    </dsp:sp>
    <dsp:sp modelId="{6312D4FD-D568-4023-9AA2-6498F00B526D}">
      <dsp:nvSpPr>
        <dsp:cNvPr id="0" name=""/>
        <dsp:cNvSpPr/>
      </dsp:nvSpPr>
      <dsp:spPr>
        <a:xfrm>
          <a:off x="0" y="1030573"/>
          <a:ext cx="11590421" cy="821373"/>
        </a:xfrm>
        <a:prstGeom prst="roundRect">
          <a:avLst>
            <a:gd name="adj" fmla="val 10000"/>
          </a:avLst>
        </a:prstGeom>
        <a:solidFill>
          <a:srgbClr val="94BEE4"/>
        </a:solidFill>
        <a:ln>
          <a:noFill/>
        </a:ln>
        <a:effectLst/>
      </dsp:spPr>
      <dsp:style>
        <a:lnRef idx="0">
          <a:scrgbClr r="0" g="0" b="0"/>
        </a:lnRef>
        <a:fillRef idx="1">
          <a:scrgbClr r="0" g="0" b="0"/>
        </a:fillRef>
        <a:effectRef idx="0">
          <a:scrgbClr r="0" g="0" b="0"/>
        </a:effectRef>
        <a:fontRef idx="minor"/>
      </dsp:style>
    </dsp:sp>
    <dsp:sp modelId="{6FB09F51-BD3E-4C5D-B020-59626EE26E65}">
      <dsp:nvSpPr>
        <dsp:cNvPr id="0" name=""/>
        <dsp:cNvSpPr/>
      </dsp:nvSpPr>
      <dsp:spPr>
        <a:xfrm>
          <a:off x="248465" y="1215382"/>
          <a:ext cx="451755" cy="451755"/>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DB77C9-0B9E-4A06-A838-37C569910A31}">
      <dsp:nvSpPr>
        <dsp:cNvPr id="0" name=""/>
        <dsp:cNvSpPr/>
      </dsp:nvSpPr>
      <dsp:spPr>
        <a:xfrm>
          <a:off x="948686" y="1030573"/>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They are relied on to hold and distribute data, maintain backups, secure network communications, and more</a:t>
          </a:r>
          <a:endParaRPr lang="en-US" sz="1900" kern="1200"/>
        </a:p>
      </dsp:txBody>
      <dsp:txXfrm>
        <a:off x="948686" y="1030573"/>
        <a:ext cx="10641734" cy="821373"/>
      </dsp:txXfrm>
    </dsp:sp>
    <dsp:sp modelId="{F96BDFDD-09BD-46E5-B972-796626A132B2}">
      <dsp:nvSpPr>
        <dsp:cNvPr id="0" name=""/>
        <dsp:cNvSpPr/>
      </dsp:nvSpPr>
      <dsp:spPr>
        <a:xfrm>
          <a:off x="0" y="2057291"/>
          <a:ext cx="11590421" cy="821373"/>
        </a:xfrm>
        <a:prstGeom prst="roundRect">
          <a:avLst>
            <a:gd name="adj" fmla="val 10000"/>
          </a:avLst>
        </a:prstGeom>
        <a:solidFill>
          <a:srgbClr val="0D8F8B"/>
        </a:solidFill>
        <a:ln>
          <a:noFill/>
        </a:ln>
        <a:effectLst/>
      </dsp:spPr>
      <dsp:style>
        <a:lnRef idx="0">
          <a:scrgbClr r="0" g="0" b="0"/>
        </a:lnRef>
        <a:fillRef idx="1">
          <a:scrgbClr r="0" g="0" b="0"/>
        </a:fillRef>
        <a:effectRef idx="0">
          <a:scrgbClr r="0" g="0" b="0"/>
        </a:effectRef>
        <a:fontRef idx="minor"/>
      </dsp:style>
    </dsp:sp>
    <dsp:sp modelId="{AB7A28F1-6655-4D53-835C-1EAD08D8A607}">
      <dsp:nvSpPr>
        <dsp:cNvPr id="0" name=""/>
        <dsp:cNvSpPr/>
      </dsp:nvSpPr>
      <dsp:spPr>
        <a:xfrm>
          <a:off x="248465" y="2242100"/>
          <a:ext cx="451755" cy="45175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F7584C-4650-4EE9-9F5B-3BF1F500C99A}">
      <dsp:nvSpPr>
        <dsp:cNvPr id="0" name=""/>
        <dsp:cNvSpPr/>
      </dsp:nvSpPr>
      <dsp:spPr>
        <a:xfrm>
          <a:off x="948686" y="2057291"/>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dirty="0"/>
            <a:t>The load of servers is often a lot for a single server to maintain. This is where load balancing comes into play</a:t>
          </a:r>
          <a:endParaRPr lang="en-US" sz="1900" kern="1200" dirty="0"/>
        </a:p>
      </dsp:txBody>
      <dsp:txXfrm>
        <a:off x="948686" y="2057291"/>
        <a:ext cx="10641734" cy="821373"/>
      </dsp:txXfrm>
    </dsp:sp>
    <dsp:sp modelId="{0B5E23F4-A69D-4780-AD22-FD14763D9E48}">
      <dsp:nvSpPr>
        <dsp:cNvPr id="0" name=""/>
        <dsp:cNvSpPr/>
      </dsp:nvSpPr>
      <dsp:spPr>
        <a:xfrm>
          <a:off x="0" y="3084008"/>
          <a:ext cx="11590421" cy="821373"/>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EE873012-FF50-41A9-BF4D-DA17278A8463}">
      <dsp:nvSpPr>
        <dsp:cNvPr id="0" name=""/>
        <dsp:cNvSpPr/>
      </dsp:nvSpPr>
      <dsp:spPr>
        <a:xfrm>
          <a:off x="248465" y="3268817"/>
          <a:ext cx="451755" cy="451755"/>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E9769-40AD-4917-B95E-E3E452C05EEA}">
      <dsp:nvSpPr>
        <dsp:cNvPr id="0" name=""/>
        <dsp:cNvSpPr/>
      </dsp:nvSpPr>
      <dsp:spPr>
        <a:xfrm>
          <a:off x="948686" y="3084008"/>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Load balancing is a technique in which the workload is distributed among several servers</a:t>
          </a:r>
          <a:endParaRPr lang="en-US" sz="1900" kern="1200"/>
        </a:p>
      </dsp:txBody>
      <dsp:txXfrm>
        <a:off x="948686" y="3084008"/>
        <a:ext cx="10641734" cy="821373"/>
      </dsp:txXfrm>
    </dsp:sp>
    <dsp:sp modelId="{1B2A734A-3187-44EF-ABED-6E5D190F8CFA}">
      <dsp:nvSpPr>
        <dsp:cNvPr id="0" name=""/>
        <dsp:cNvSpPr/>
      </dsp:nvSpPr>
      <dsp:spPr>
        <a:xfrm>
          <a:off x="0" y="4110725"/>
          <a:ext cx="11590421" cy="8213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EA3ED-BFE3-470D-A501-1288C092EBF0}">
      <dsp:nvSpPr>
        <dsp:cNvPr id="0" name=""/>
        <dsp:cNvSpPr/>
      </dsp:nvSpPr>
      <dsp:spPr>
        <a:xfrm>
          <a:off x="248465" y="4295534"/>
          <a:ext cx="451755" cy="451755"/>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5FE984-7195-4951-B757-885B82D8991A}">
      <dsp:nvSpPr>
        <dsp:cNvPr id="0" name=""/>
        <dsp:cNvSpPr/>
      </dsp:nvSpPr>
      <dsp:spPr>
        <a:xfrm>
          <a:off x="948686" y="4110725"/>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This feature can take networks to the next level; it increases network performance, reliability, and availability</a:t>
          </a:r>
          <a:endParaRPr lang="en-US" sz="1900" kern="1200"/>
        </a:p>
      </dsp:txBody>
      <dsp:txXfrm>
        <a:off x="948686" y="4110725"/>
        <a:ext cx="10641734" cy="821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25C20-32F2-48C2-A037-2E06D10F4AAE}">
      <dsp:nvSpPr>
        <dsp:cNvPr id="0" name=""/>
        <dsp:cNvSpPr/>
      </dsp:nvSpPr>
      <dsp:spPr>
        <a:xfrm>
          <a:off x="1029110" y="219733"/>
          <a:ext cx="687392" cy="687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8A05C8-485F-4661-9106-227552BE80DC}">
      <dsp:nvSpPr>
        <dsp:cNvPr id="0" name=""/>
        <dsp:cNvSpPr/>
      </dsp:nvSpPr>
      <dsp:spPr>
        <a:xfrm>
          <a:off x="738865" y="1241558"/>
          <a:ext cx="1527539" cy="129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There has been a massive move from landlines to </a:t>
          </a:r>
          <a:r>
            <a:rPr lang="en-GB" sz="1800" i="1" kern="1200" dirty="0"/>
            <a:t>Voice over IP</a:t>
          </a:r>
          <a:r>
            <a:rPr lang="en-GB" sz="1800" kern="1200" dirty="0"/>
            <a:t> </a:t>
          </a:r>
          <a:r>
            <a:rPr lang="en-GB" sz="1800" i="1" kern="1200" dirty="0"/>
            <a:t>(VoIP) </a:t>
          </a:r>
          <a:r>
            <a:rPr lang="en-GB" sz="1800" kern="1200" dirty="0"/>
            <a:t>for companies to save money</a:t>
          </a:r>
          <a:endParaRPr lang="en-US" sz="1800" kern="1200" dirty="0"/>
        </a:p>
      </dsp:txBody>
      <dsp:txXfrm>
        <a:off x="738865" y="1241558"/>
        <a:ext cx="1527539" cy="1298408"/>
      </dsp:txXfrm>
    </dsp:sp>
    <dsp:sp modelId="{F533D600-2CAE-4821-AF08-7A23EA0D8C75}">
      <dsp:nvSpPr>
        <dsp:cNvPr id="0" name=""/>
        <dsp:cNvSpPr/>
      </dsp:nvSpPr>
      <dsp:spPr>
        <a:xfrm>
          <a:off x="3039906" y="229563"/>
          <a:ext cx="687392" cy="687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EF0E8B-86BC-4BCE-982D-D8D04A87F5E5}">
      <dsp:nvSpPr>
        <dsp:cNvPr id="0" name=""/>
        <dsp:cNvSpPr/>
      </dsp:nvSpPr>
      <dsp:spPr>
        <a:xfrm>
          <a:off x="2533723" y="1241558"/>
          <a:ext cx="1527539" cy="129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One of the biggest issues with the</a:t>
          </a:r>
          <a:r>
            <a:rPr lang="en-GB" sz="1800" i="1" kern="1200" dirty="0"/>
            <a:t> </a:t>
          </a:r>
          <a:r>
            <a:rPr lang="en-GB" sz="1800" kern="1200" dirty="0"/>
            <a:t>administration of this is security</a:t>
          </a:r>
          <a:endParaRPr lang="en-US" sz="1800" kern="1200" dirty="0"/>
        </a:p>
      </dsp:txBody>
      <dsp:txXfrm>
        <a:off x="2533723" y="1241558"/>
        <a:ext cx="1527539" cy="1298408"/>
      </dsp:txXfrm>
    </dsp:sp>
    <dsp:sp modelId="{8B977F4D-759A-4898-AE27-33327F2826C9}">
      <dsp:nvSpPr>
        <dsp:cNvPr id="0" name=""/>
        <dsp:cNvSpPr/>
      </dsp:nvSpPr>
      <dsp:spPr>
        <a:xfrm>
          <a:off x="4719159" y="203414"/>
          <a:ext cx="687392" cy="687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2EF543-D3E3-4DA7-B7AC-3C8F0AA420DB}">
      <dsp:nvSpPr>
        <dsp:cNvPr id="0" name=""/>
        <dsp:cNvSpPr/>
      </dsp:nvSpPr>
      <dsp:spPr>
        <a:xfrm>
          <a:off x="4328582" y="1241558"/>
          <a:ext cx="1527539" cy="129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By having both data and VoIP on the same line, they are both vulnerable in the case of an attack</a:t>
          </a:r>
          <a:endParaRPr lang="en-US" sz="1800" kern="1200" dirty="0"/>
        </a:p>
      </dsp:txBody>
      <dsp:txXfrm>
        <a:off x="4328582" y="1241558"/>
        <a:ext cx="1527539" cy="1298408"/>
      </dsp:txXfrm>
    </dsp:sp>
    <dsp:sp modelId="{8D02CE04-A085-4E14-925D-3452D008C080}">
      <dsp:nvSpPr>
        <dsp:cNvPr id="0" name=""/>
        <dsp:cNvSpPr/>
      </dsp:nvSpPr>
      <dsp:spPr>
        <a:xfrm>
          <a:off x="2953797" y="2921851"/>
          <a:ext cx="687392" cy="687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8931AA-6EEF-4BD9-A39B-BEE7FA7708DF}">
      <dsp:nvSpPr>
        <dsp:cNvPr id="0" name=""/>
        <dsp:cNvSpPr/>
      </dsp:nvSpPr>
      <dsp:spPr>
        <a:xfrm>
          <a:off x="2533723" y="3959995"/>
          <a:ext cx="1527539" cy="129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Standard telephone systems should be replaced with a securable </a:t>
          </a:r>
          <a:r>
            <a:rPr lang="en-GB" sz="1800" i="1" kern="1200" dirty="0"/>
            <a:t>PBX</a:t>
          </a:r>
          <a:endParaRPr lang="en-US" sz="1800" kern="1200" dirty="0"/>
        </a:p>
      </dsp:txBody>
      <dsp:txXfrm>
        <a:off x="2533723" y="3959995"/>
        <a:ext cx="1527539" cy="129840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4C7E4-71C0-4484-9372-F9CC9288BB18}">
      <dsp:nvSpPr>
        <dsp:cNvPr id="0" name=""/>
        <dsp:cNvSpPr/>
      </dsp:nvSpPr>
      <dsp:spPr>
        <a:xfrm>
          <a:off x="1603548" y="2410"/>
          <a:ext cx="8383323" cy="1590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b="0" i="1" kern="1200" baseline="0"/>
            <a:t>Latency </a:t>
          </a:r>
          <a:r>
            <a:rPr lang="en-GB" sz="3000" b="0" i="0" kern="1200" baseline="0"/>
            <a:t>(the time lapse between sending or requesting information and the time it takes to return)</a:t>
          </a:r>
          <a:endParaRPr lang="en-GB" sz="3000" kern="1200"/>
        </a:p>
      </dsp:txBody>
      <dsp:txXfrm>
        <a:off x="1681199" y="80061"/>
        <a:ext cx="8228021" cy="1435386"/>
      </dsp:txXfrm>
    </dsp:sp>
    <dsp:sp modelId="{0F2DF604-6A89-4637-A645-6E97F77B86D9}">
      <dsp:nvSpPr>
        <dsp:cNvPr id="0" name=""/>
        <dsp:cNvSpPr/>
      </dsp:nvSpPr>
      <dsp:spPr>
        <a:xfrm>
          <a:off x="1603548" y="1672633"/>
          <a:ext cx="8383323" cy="1590688"/>
        </a:xfrm>
        <a:prstGeom prst="roundRect">
          <a:avLst/>
        </a:prstGeom>
        <a:solidFill>
          <a:srgbClr val="C4D5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b="0" i="0" kern="1200" baseline="0" dirty="0">
              <a:solidFill>
                <a:schemeClr val="tx1"/>
              </a:solidFill>
            </a:rPr>
            <a:t>Satellite communication experiences high latency due to the distance it has to travel as well as weather conditions</a:t>
          </a:r>
          <a:endParaRPr lang="en-GB" sz="2900" kern="1200" dirty="0">
            <a:solidFill>
              <a:schemeClr val="tx1"/>
            </a:solidFill>
          </a:endParaRPr>
        </a:p>
      </dsp:txBody>
      <dsp:txXfrm>
        <a:off x="1681199" y="1750284"/>
        <a:ext cx="8228021" cy="1435386"/>
      </dsp:txXfrm>
    </dsp:sp>
    <dsp:sp modelId="{E2E3CA39-5E72-4009-8A58-09201EC47317}">
      <dsp:nvSpPr>
        <dsp:cNvPr id="0" name=""/>
        <dsp:cNvSpPr/>
      </dsp:nvSpPr>
      <dsp:spPr>
        <a:xfrm>
          <a:off x="1603548" y="3342856"/>
          <a:ext cx="8383323" cy="1590688"/>
        </a:xfrm>
        <a:prstGeom prst="roundRect">
          <a:avLst/>
        </a:prstGeom>
        <a:solidFill>
          <a:srgbClr val="F0F3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b="0" i="0" kern="1200" baseline="0" dirty="0">
              <a:solidFill>
                <a:schemeClr val="tx1"/>
              </a:solidFill>
            </a:rPr>
            <a:t>The current average latency with satellite is 638ms</a:t>
          </a:r>
          <a:endParaRPr lang="en-GB" sz="2900" kern="1200" dirty="0">
            <a:solidFill>
              <a:schemeClr val="tx1"/>
            </a:solidFill>
          </a:endParaRPr>
        </a:p>
      </dsp:txBody>
      <dsp:txXfrm>
        <a:off x="1681199" y="3420507"/>
        <a:ext cx="8228021" cy="143538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49700-B41A-4EDE-AE4C-745893BC77E7}">
      <dsp:nvSpPr>
        <dsp:cNvPr id="0" name=""/>
        <dsp:cNvSpPr/>
      </dsp:nvSpPr>
      <dsp:spPr>
        <a:xfrm>
          <a:off x="1362246" y="2840"/>
          <a:ext cx="8865927" cy="15031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GB" sz="2600" b="0" i="0" kern="1200" baseline="0"/>
            <a:t>Closely tied to latency, </a:t>
          </a:r>
          <a:r>
            <a:rPr lang="en-GB" sz="2600" b="0" i="1" kern="1200" baseline="0"/>
            <a:t>jitter </a:t>
          </a:r>
          <a:r>
            <a:rPr lang="en-GB" sz="2600" b="0" i="0" kern="1200" baseline="0"/>
            <a:t>differs in that the length of the delay between received packets differs</a:t>
          </a:r>
          <a:endParaRPr lang="en-GB" sz="2600" kern="1200"/>
        </a:p>
      </dsp:txBody>
      <dsp:txXfrm>
        <a:off x="2113812" y="2840"/>
        <a:ext cx="7362795" cy="1503132"/>
      </dsp:txXfrm>
    </dsp:sp>
    <dsp:sp modelId="{FD001EA5-58DE-4E13-B2BA-233A5D2DC459}">
      <dsp:nvSpPr>
        <dsp:cNvPr id="0" name=""/>
        <dsp:cNvSpPr/>
      </dsp:nvSpPr>
      <dsp:spPr>
        <a:xfrm>
          <a:off x="1362246" y="1716411"/>
          <a:ext cx="8865927" cy="15031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GB" sz="2600" b="0" i="0" kern="1200" baseline="0"/>
            <a:t>While the sender continues to transmit packets in a continuous stream and space them evenly apart, the delay between packets received varies instead of remaining constant</a:t>
          </a:r>
          <a:endParaRPr lang="en-GB" sz="2600" kern="1200"/>
        </a:p>
      </dsp:txBody>
      <dsp:txXfrm>
        <a:off x="2113812" y="1716411"/>
        <a:ext cx="7362795" cy="1503132"/>
      </dsp:txXfrm>
    </dsp:sp>
    <dsp:sp modelId="{206764E9-27D2-475C-8935-57E1F14A735C}">
      <dsp:nvSpPr>
        <dsp:cNvPr id="0" name=""/>
        <dsp:cNvSpPr/>
      </dsp:nvSpPr>
      <dsp:spPr>
        <a:xfrm>
          <a:off x="1362246" y="3429982"/>
          <a:ext cx="8865927" cy="15031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GB" sz="2600" b="0" i="0" kern="1200" baseline="0"/>
            <a:t>This can be caused by network congestion, improper queuing, or configuration errors</a:t>
          </a:r>
          <a:endParaRPr lang="en-GB" sz="2600" kern="1200"/>
        </a:p>
      </dsp:txBody>
      <dsp:txXfrm>
        <a:off x="2113812" y="3429982"/>
        <a:ext cx="7362795" cy="150313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BA375-EEE5-47BD-AFB2-CEF85F1B456A}">
      <dsp:nvSpPr>
        <dsp:cNvPr id="0" name=""/>
        <dsp:cNvSpPr/>
      </dsp:nvSpPr>
      <dsp:spPr>
        <a:xfrm>
          <a:off x="1016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154FBE61-5636-4216-877D-F1D86814049F}">
      <dsp:nvSpPr>
        <dsp:cNvPr id="0" name=""/>
        <dsp:cNvSpPr/>
      </dsp:nvSpPr>
      <dsp:spPr>
        <a:xfrm>
          <a:off x="1250210" y="1621978"/>
          <a:ext cx="630000" cy="63000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8B18B-5484-4DA4-A2B6-F632ECAD7FC7}">
      <dsp:nvSpPr>
        <dsp:cNvPr id="0" name=""/>
        <dsp:cNvSpPr/>
      </dsp:nvSpPr>
      <dsp:spPr>
        <a:xfrm>
          <a:off x="665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switch</a:t>
          </a:r>
          <a:endParaRPr lang="en-US" sz="2400" kern="1200"/>
        </a:p>
      </dsp:txBody>
      <dsp:txXfrm>
        <a:off x="665210" y="2827978"/>
        <a:ext cx="1800000" cy="720000"/>
      </dsp:txXfrm>
    </dsp:sp>
    <dsp:sp modelId="{491282A0-9F4A-47D7-A0E1-31DDC5A86805}">
      <dsp:nvSpPr>
        <dsp:cNvPr id="0" name=""/>
        <dsp:cNvSpPr/>
      </dsp:nvSpPr>
      <dsp:spPr>
        <a:xfrm>
          <a:off x="3131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8FE06BF2-2F37-4EB8-A511-ED5479F95B4F}">
      <dsp:nvSpPr>
        <dsp:cNvPr id="0" name=""/>
        <dsp:cNvSpPr/>
      </dsp:nvSpPr>
      <dsp:spPr>
        <a:xfrm>
          <a:off x="3365210" y="1621978"/>
          <a:ext cx="630000" cy="63000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A2450B-D5CE-4E44-B240-5BFDF6D1526B}">
      <dsp:nvSpPr>
        <dsp:cNvPr id="0" name=""/>
        <dsp:cNvSpPr/>
      </dsp:nvSpPr>
      <dsp:spPr>
        <a:xfrm>
          <a:off x="2780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firewall</a:t>
          </a:r>
          <a:endParaRPr lang="en-US" sz="2400" kern="1200"/>
        </a:p>
      </dsp:txBody>
      <dsp:txXfrm>
        <a:off x="2780210" y="2827978"/>
        <a:ext cx="1800000" cy="720000"/>
      </dsp:txXfrm>
    </dsp:sp>
    <dsp:sp modelId="{CE355354-A1ED-42DC-AF41-48147B75A32F}">
      <dsp:nvSpPr>
        <dsp:cNvPr id="0" name=""/>
        <dsp:cNvSpPr/>
      </dsp:nvSpPr>
      <dsp:spPr>
        <a:xfrm>
          <a:off x="5246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60E64D7A-4A70-42F4-9E12-B73FBB07CEDF}">
      <dsp:nvSpPr>
        <dsp:cNvPr id="0" name=""/>
        <dsp:cNvSpPr/>
      </dsp:nvSpPr>
      <dsp:spPr>
        <a:xfrm>
          <a:off x="5480210" y="1621978"/>
          <a:ext cx="630000" cy="63000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C6C8B-4AED-47B0-AEB6-D09B9011E3C1}">
      <dsp:nvSpPr>
        <dsp:cNvPr id="0" name=""/>
        <dsp:cNvSpPr/>
      </dsp:nvSpPr>
      <dsp:spPr>
        <a:xfrm>
          <a:off x="4895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NIC</a:t>
          </a:r>
          <a:endParaRPr lang="en-US" sz="2400" kern="1200"/>
        </a:p>
      </dsp:txBody>
      <dsp:txXfrm>
        <a:off x="4895210" y="2827978"/>
        <a:ext cx="1800000" cy="720000"/>
      </dsp:txXfrm>
    </dsp:sp>
    <dsp:sp modelId="{173CF280-9078-45BE-ACF8-D560AC8D604C}">
      <dsp:nvSpPr>
        <dsp:cNvPr id="0" name=""/>
        <dsp:cNvSpPr/>
      </dsp:nvSpPr>
      <dsp:spPr>
        <a:xfrm>
          <a:off x="7361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7AB6F046-26D7-4880-814D-3BBE7A565B70}">
      <dsp:nvSpPr>
        <dsp:cNvPr id="0" name=""/>
        <dsp:cNvSpPr/>
      </dsp:nvSpPr>
      <dsp:spPr>
        <a:xfrm>
          <a:off x="7595210" y="162197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7842E1-CE7B-4BE5-9D7F-FEA2098AB211}">
      <dsp:nvSpPr>
        <dsp:cNvPr id="0" name=""/>
        <dsp:cNvSpPr/>
      </dsp:nvSpPr>
      <dsp:spPr>
        <a:xfrm>
          <a:off x="7010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router</a:t>
          </a:r>
          <a:endParaRPr lang="en-US" sz="2400" kern="1200"/>
        </a:p>
      </dsp:txBody>
      <dsp:txXfrm>
        <a:off x="7010210" y="2827978"/>
        <a:ext cx="1800000" cy="720000"/>
      </dsp:txXfrm>
    </dsp:sp>
    <dsp:sp modelId="{E3EE0F2A-7F76-464A-8136-ACF6857EAE43}">
      <dsp:nvSpPr>
        <dsp:cNvPr id="0" name=""/>
        <dsp:cNvSpPr/>
      </dsp:nvSpPr>
      <dsp:spPr>
        <a:xfrm>
          <a:off x="9476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7A2256D2-8EA8-4B1E-AFB0-85634E67434E}">
      <dsp:nvSpPr>
        <dsp:cNvPr id="0" name=""/>
        <dsp:cNvSpPr/>
      </dsp:nvSpPr>
      <dsp:spPr>
        <a:xfrm>
          <a:off x="9710210" y="162197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A0AF2E-B62B-4DD9-BA7C-B957CAC6F95E}">
      <dsp:nvSpPr>
        <dsp:cNvPr id="0" name=""/>
        <dsp:cNvSpPr/>
      </dsp:nvSpPr>
      <dsp:spPr>
        <a:xfrm>
          <a:off x="9125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Hypervisor</a:t>
          </a:r>
          <a:endParaRPr lang="en-US" sz="2400" kern="1200"/>
        </a:p>
      </dsp:txBody>
      <dsp:txXfrm>
        <a:off x="9125210" y="2827978"/>
        <a:ext cx="1800000" cy="7200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6404-EA87-4241-8670-65636599667D}">
      <dsp:nvSpPr>
        <dsp:cNvPr id="0" name=""/>
        <dsp:cNvSpPr/>
      </dsp:nvSpPr>
      <dsp:spPr>
        <a:xfrm>
          <a:off x="666691" y="119576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108215-910E-46EA-9E36-479FC9454783}">
      <dsp:nvSpPr>
        <dsp:cNvPr id="0" name=""/>
        <dsp:cNvSpPr/>
      </dsp:nvSpPr>
      <dsp:spPr>
        <a:xfrm>
          <a:off x="184399" y="2210111"/>
          <a:ext cx="1800000" cy="1214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A virtual firewall (VF) is either a network firewall service or an appliance running entirely within the virtualized environment</a:t>
          </a:r>
          <a:endParaRPr lang="en-US" sz="1800" kern="1200" dirty="0"/>
        </a:p>
      </dsp:txBody>
      <dsp:txXfrm>
        <a:off x="184399" y="2210111"/>
        <a:ext cx="1800000" cy="1214878"/>
      </dsp:txXfrm>
    </dsp:sp>
    <dsp:sp modelId="{837A7F0D-99C3-4DE3-BDB3-61476726D39A}">
      <dsp:nvSpPr>
        <dsp:cNvPr id="0" name=""/>
        <dsp:cNvSpPr/>
      </dsp:nvSpPr>
      <dsp:spPr>
        <a:xfrm>
          <a:off x="2781691" y="124688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F960E3-40DB-418A-B661-19E853FE87B0}">
      <dsp:nvSpPr>
        <dsp:cNvPr id="0" name=""/>
        <dsp:cNvSpPr/>
      </dsp:nvSpPr>
      <dsp:spPr>
        <a:xfrm>
          <a:off x="2299399" y="2210103"/>
          <a:ext cx="1800000" cy="10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Regardless of which implementation, a VF serves the same purpose as a physical one: packet filtering and monitoring</a:t>
          </a:r>
          <a:endParaRPr lang="en-US" sz="1800" kern="1200" dirty="0"/>
        </a:p>
      </dsp:txBody>
      <dsp:txXfrm>
        <a:off x="2299399" y="2210103"/>
        <a:ext cx="1800000" cy="1010420"/>
      </dsp:txXfrm>
    </dsp:sp>
    <dsp:sp modelId="{FA1DD1C5-DF89-4033-B403-D797A3B65792}">
      <dsp:nvSpPr>
        <dsp:cNvPr id="0" name=""/>
        <dsp:cNvSpPr/>
      </dsp:nvSpPr>
      <dsp:spPr>
        <a:xfrm>
          <a:off x="4896691" y="1246881"/>
          <a:ext cx="810000" cy="81000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6D3187-C9D5-4C7E-BDBA-CA693B6A6C9B}">
      <dsp:nvSpPr>
        <dsp:cNvPr id="0" name=""/>
        <dsp:cNvSpPr/>
      </dsp:nvSpPr>
      <dsp:spPr>
        <a:xfrm>
          <a:off x="4452487" y="2210103"/>
          <a:ext cx="1800000" cy="10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The firewall can also run in a guest OS VM</a:t>
          </a:r>
          <a:endParaRPr lang="en-US" sz="1800" kern="1200" dirty="0"/>
        </a:p>
      </dsp:txBody>
      <dsp:txXfrm>
        <a:off x="4452487" y="2210103"/>
        <a:ext cx="1800000" cy="1010420"/>
      </dsp:txXfrm>
    </dsp:sp>
    <dsp:sp modelId="{29844CA8-CA0A-4BFA-8457-B0364FE09ABB}">
      <dsp:nvSpPr>
        <dsp:cNvPr id="0" name=""/>
        <dsp:cNvSpPr/>
      </dsp:nvSpPr>
      <dsp:spPr>
        <a:xfrm>
          <a:off x="7011691" y="124688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56E866-4933-4760-9CDD-9EA348D3291A}">
      <dsp:nvSpPr>
        <dsp:cNvPr id="0" name=""/>
        <dsp:cNvSpPr/>
      </dsp:nvSpPr>
      <dsp:spPr>
        <a:xfrm>
          <a:off x="6516691" y="2210103"/>
          <a:ext cx="1800000" cy="10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One key to a VF is to not overlook the contribution from Network Address Translation (NAT)</a:t>
          </a:r>
          <a:endParaRPr lang="en-US" sz="1800" kern="1200" dirty="0"/>
        </a:p>
      </dsp:txBody>
      <dsp:txXfrm>
        <a:off x="6516691" y="2210103"/>
        <a:ext cx="1800000" cy="1010420"/>
      </dsp:txXfrm>
    </dsp:sp>
    <dsp:sp modelId="{66983BCC-A405-4C52-94DB-C3F4C42E20E5}">
      <dsp:nvSpPr>
        <dsp:cNvPr id="0" name=""/>
        <dsp:cNvSpPr/>
      </dsp:nvSpPr>
      <dsp:spPr>
        <a:xfrm>
          <a:off x="9343150" y="116509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CD0EAC-9BD7-424B-8928-4650D939B667}">
      <dsp:nvSpPr>
        <dsp:cNvPr id="0" name=""/>
        <dsp:cNvSpPr/>
      </dsp:nvSpPr>
      <dsp:spPr>
        <a:xfrm>
          <a:off x="8682487" y="2164059"/>
          <a:ext cx="2232918" cy="133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This allows an organization to present a single address (or set of addresses) to the Internet for all computer connections—it acts as a proxy between the local-area network (which can be using private IP addresses) and the Internet</a:t>
          </a:r>
          <a:endParaRPr lang="en-US" sz="1800" kern="1200" dirty="0"/>
        </a:p>
      </dsp:txBody>
      <dsp:txXfrm>
        <a:off x="8682487" y="2164059"/>
        <a:ext cx="2232918" cy="133755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3BCE5-CCC2-4C85-B49B-D62D726C5025}">
      <dsp:nvSpPr>
        <dsp:cNvPr id="0" name=""/>
        <dsp:cNvSpPr/>
      </dsp:nvSpPr>
      <dsp:spPr>
        <a:xfrm rot="10800000">
          <a:off x="2363001" y="1968"/>
          <a:ext cx="8020557" cy="1371142"/>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636"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On an isolated internal network</a:t>
          </a:r>
          <a:r>
            <a:rPr lang="en-US" sz="2100" kern="1200" dirty="0">
              <a:solidFill>
                <a:schemeClr val="accent1">
                  <a:lumMod val="50000"/>
                </a:schemeClr>
              </a:solidFill>
            </a:rPr>
            <a:t>: the VNIC is assigned an internal IP address, and can communicate only with the hypervisor and/or other VMs on the same host.</a:t>
          </a:r>
          <a:endParaRPr lang="en-GB" sz="2100" kern="1200" dirty="0">
            <a:solidFill>
              <a:schemeClr val="accent1">
                <a:lumMod val="50000"/>
              </a:schemeClr>
            </a:solidFill>
          </a:endParaRPr>
        </a:p>
      </dsp:txBody>
      <dsp:txXfrm rot="10800000">
        <a:off x="2705786" y="1968"/>
        <a:ext cx="7677772" cy="1371142"/>
      </dsp:txXfrm>
    </dsp:sp>
    <dsp:sp modelId="{104C54A2-5DFD-4627-B8DA-C8E69563AB86}">
      <dsp:nvSpPr>
        <dsp:cNvPr id="0" name=""/>
        <dsp:cNvSpPr/>
      </dsp:nvSpPr>
      <dsp:spPr>
        <a:xfrm>
          <a:off x="1677430" y="1968"/>
          <a:ext cx="1371142" cy="137114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93E335-CB10-4D33-9A2F-761E0D1B65FC}">
      <dsp:nvSpPr>
        <dsp:cNvPr id="0" name=""/>
        <dsp:cNvSpPr/>
      </dsp:nvSpPr>
      <dsp:spPr>
        <a:xfrm rot="10800000">
          <a:off x="2363001" y="1782406"/>
          <a:ext cx="8020557" cy="1371142"/>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636"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On an internal subnet</a:t>
          </a:r>
          <a:r>
            <a:rPr lang="en-US" sz="2100" kern="1200" dirty="0">
              <a:solidFill>
                <a:schemeClr val="accent1">
                  <a:lumMod val="50000"/>
                </a:schemeClr>
              </a:solidFill>
            </a:rPr>
            <a:t>: the VNIC is assigned an internal IP address, but the hypervisor performs NAT so the VM can connect to the outside network.</a:t>
          </a:r>
          <a:endParaRPr lang="en-GB" sz="2100" kern="1200" dirty="0">
            <a:solidFill>
              <a:schemeClr val="accent1">
                <a:lumMod val="50000"/>
              </a:schemeClr>
            </a:solidFill>
          </a:endParaRPr>
        </a:p>
      </dsp:txBody>
      <dsp:txXfrm rot="10800000">
        <a:off x="2705786" y="1782406"/>
        <a:ext cx="7677772" cy="1371142"/>
      </dsp:txXfrm>
    </dsp:sp>
    <dsp:sp modelId="{453A2AB4-700A-4AD4-B3EA-C360BDA75D6F}">
      <dsp:nvSpPr>
        <dsp:cNvPr id="0" name=""/>
        <dsp:cNvSpPr/>
      </dsp:nvSpPr>
      <dsp:spPr>
        <a:xfrm>
          <a:off x="1677430" y="1782406"/>
          <a:ext cx="1371142" cy="137114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B51154-20BD-484B-AF6D-E11E0B4869D7}">
      <dsp:nvSpPr>
        <dsp:cNvPr id="0" name=""/>
        <dsp:cNvSpPr/>
      </dsp:nvSpPr>
      <dsp:spPr>
        <a:xfrm rot="10800000">
          <a:off x="2363001" y="3562845"/>
          <a:ext cx="8020557" cy="1371142"/>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636"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As a bridged adapter</a:t>
          </a:r>
          <a:r>
            <a:rPr lang="en-US" sz="2100" kern="1200" dirty="0">
              <a:solidFill>
                <a:schemeClr val="accent1">
                  <a:lumMod val="50000"/>
                </a:schemeClr>
              </a:solidFill>
            </a:rPr>
            <a:t>: the VNIC is assigned an external IP address and joined directly to the outside network. To outside observers, the VM and host will appear to be different network addresses even though they share a physical NIC.</a:t>
          </a:r>
          <a:endParaRPr lang="en-GB" sz="2100" kern="1200" dirty="0">
            <a:solidFill>
              <a:schemeClr val="accent1">
                <a:lumMod val="50000"/>
              </a:schemeClr>
            </a:solidFill>
          </a:endParaRPr>
        </a:p>
      </dsp:txBody>
      <dsp:txXfrm rot="10800000">
        <a:off x="2705786" y="3562845"/>
        <a:ext cx="7677772" cy="1371142"/>
      </dsp:txXfrm>
    </dsp:sp>
    <dsp:sp modelId="{AB242AB7-8FAF-4225-9491-CEC98A01EC8F}">
      <dsp:nvSpPr>
        <dsp:cNvPr id="0" name=""/>
        <dsp:cNvSpPr/>
      </dsp:nvSpPr>
      <dsp:spPr>
        <a:xfrm>
          <a:off x="1677430" y="3562845"/>
          <a:ext cx="1371142" cy="137114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6151F-AA2D-4CAC-A6DA-9ECCAC8065C6}">
      <dsp:nvSpPr>
        <dsp:cNvPr id="0" name=""/>
        <dsp:cNvSpPr/>
      </dsp:nvSpPr>
      <dsp:spPr>
        <a:xfrm>
          <a:off x="1311449" y="2470"/>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GB" sz="5800" kern="1200"/>
            <a:t>VMware ESX and ESXi</a:t>
          </a:r>
        </a:p>
      </dsp:txBody>
      <dsp:txXfrm>
        <a:off x="1369452" y="60473"/>
        <a:ext cx="8851516" cy="1072190"/>
      </dsp:txXfrm>
    </dsp:sp>
    <dsp:sp modelId="{592F79B6-3DDB-45A0-B20A-13B46EC62299}">
      <dsp:nvSpPr>
        <dsp:cNvPr id="0" name=""/>
        <dsp:cNvSpPr/>
      </dsp:nvSpPr>
      <dsp:spPr>
        <a:xfrm>
          <a:off x="1311449" y="1250076"/>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GB" sz="5700" kern="1200"/>
            <a:t>Microsoft Hyper-V</a:t>
          </a:r>
        </a:p>
      </dsp:txBody>
      <dsp:txXfrm>
        <a:off x="1369452" y="1308079"/>
        <a:ext cx="8851516" cy="1072190"/>
      </dsp:txXfrm>
    </dsp:sp>
    <dsp:sp modelId="{DF1C6C23-F595-4F22-8944-1A41B0264CF9}">
      <dsp:nvSpPr>
        <dsp:cNvPr id="0" name=""/>
        <dsp:cNvSpPr/>
      </dsp:nvSpPr>
      <dsp:spPr>
        <a:xfrm>
          <a:off x="1311449" y="2497682"/>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GB" sz="5600" kern="1200"/>
            <a:t>Citrix XenServer</a:t>
          </a:r>
        </a:p>
      </dsp:txBody>
      <dsp:txXfrm>
        <a:off x="1369452" y="2555685"/>
        <a:ext cx="8851516" cy="1072190"/>
      </dsp:txXfrm>
    </dsp:sp>
    <dsp:sp modelId="{EBED5CE8-AAAC-4878-A6F3-4C5C1623BF51}">
      <dsp:nvSpPr>
        <dsp:cNvPr id="0" name=""/>
        <dsp:cNvSpPr/>
      </dsp:nvSpPr>
      <dsp:spPr>
        <a:xfrm>
          <a:off x="1311449" y="3745289"/>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GB" sz="5600" kern="1200"/>
            <a:t>Oracle VM</a:t>
          </a:r>
        </a:p>
      </dsp:txBody>
      <dsp:txXfrm>
        <a:off x="1369452" y="3803292"/>
        <a:ext cx="8851516" cy="107219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A7334-A5DC-4B8C-AC69-65ADE16BC76A}">
      <dsp:nvSpPr>
        <dsp:cNvPr id="0" name=""/>
        <dsp:cNvSpPr/>
      </dsp:nvSpPr>
      <dsp:spPr>
        <a:xfrm>
          <a:off x="1844847" y="2169"/>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VMware Workstation/Fusion/Player</a:t>
          </a:r>
        </a:p>
      </dsp:txBody>
      <dsp:txXfrm>
        <a:off x="1891143" y="48465"/>
        <a:ext cx="7808134" cy="855796"/>
      </dsp:txXfrm>
    </dsp:sp>
    <dsp:sp modelId="{7CC56C8A-39F7-4B0A-970B-913E662BED86}">
      <dsp:nvSpPr>
        <dsp:cNvPr id="0" name=""/>
        <dsp:cNvSpPr/>
      </dsp:nvSpPr>
      <dsp:spPr>
        <a:xfrm>
          <a:off x="1844847" y="997976"/>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Microsoft Virtual PC – Windows 7 only</a:t>
          </a:r>
        </a:p>
      </dsp:txBody>
      <dsp:txXfrm>
        <a:off x="1891143" y="1044272"/>
        <a:ext cx="7808134" cy="855796"/>
      </dsp:txXfrm>
    </dsp:sp>
    <dsp:sp modelId="{04132D30-DE43-4F45-ACD6-820AA3C8073C}">
      <dsp:nvSpPr>
        <dsp:cNvPr id="0" name=""/>
        <dsp:cNvSpPr/>
      </dsp:nvSpPr>
      <dsp:spPr>
        <a:xfrm>
          <a:off x="1844847" y="1993783"/>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Oracle VM VirtualBox</a:t>
          </a:r>
        </a:p>
      </dsp:txBody>
      <dsp:txXfrm>
        <a:off x="1891143" y="2040079"/>
        <a:ext cx="7808134" cy="855796"/>
      </dsp:txXfrm>
    </dsp:sp>
    <dsp:sp modelId="{62CE63E7-6667-4F73-8193-DB0F43794590}">
      <dsp:nvSpPr>
        <dsp:cNvPr id="0" name=""/>
        <dsp:cNvSpPr/>
      </dsp:nvSpPr>
      <dsp:spPr>
        <a:xfrm>
          <a:off x="1844847" y="2989591"/>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Red Hat Enterprise Virtualization</a:t>
          </a:r>
        </a:p>
      </dsp:txBody>
      <dsp:txXfrm>
        <a:off x="1891143" y="3035887"/>
        <a:ext cx="7808134" cy="855796"/>
      </dsp:txXfrm>
    </dsp:sp>
    <dsp:sp modelId="{A98071D4-F76F-4AA1-9D08-709CB9F7B203}">
      <dsp:nvSpPr>
        <dsp:cNvPr id="0" name=""/>
        <dsp:cNvSpPr/>
      </dsp:nvSpPr>
      <dsp:spPr>
        <a:xfrm>
          <a:off x="1844847" y="3985398"/>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KVM - virtualization infrastructure for the Linux kernel</a:t>
          </a:r>
        </a:p>
      </dsp:txBody>
      <dsp:txXfrm>
        <a:off x="1891143" y="4031694"/>
        <a:ext cx="7808134" cy="85579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E93B5-C229-4A53-95CE-3CFCC14B2D21}">
      <dsp:nvSpPr>
        <dsp:cNvPr id="0" name=""/>
        <dsp:cNvSpPr/>
      </dsp:nvSpPr>
      <dsp:spPr>
        <a:xfrm>
          <a:off x="7833" y="526766"/>
          <a:ext cx="3383479" cy="25256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7D7A3-ECBD-4242-965B-0F2AB87CF5BD}">
      <dsp:nvSpPr>
        <dsp:cNvPr id="0" name=""/>
        <dsp:cNvSpPr/>
      </dsp:nvSpPr>
      <dsp:spPr>
        <a:xfrm>
          <a:off x="7833" y="3052462"/>
          <a:ext cx="3383479" cy="1086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7833" y="3052462"/>
        <a:ext cx="2382731" cy="1086049"/>
      </dsp:txXfrm>
    </dsp:sp>
    <dsp:sp modelId="{AE973AFD-9874-41ED-8248-CF5E704144D1}">
      <dsp:nvSpPr>
        <dsp:cNvPr id="0" name=""/>
        <dsp:cNvSpPr/>
      </dsp:nvSpPr>
      <dsp:spPr>
        <a:xfrm>
          <a:off x="993726" y="3047173"/>
          <a:ext cx="1184217" cy="1184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81A6B-6679-4F02-B0DC-88AC46673A4B}">
      <dsp:nvSpPr>
        <dsp:cNvPr id="0" name=""/>
        <dsp:cNvSpPr/>
      </dsp:nvSpPr>
      <dsp:spPr>
        <a:xfrm>
          <a:off x="3963879" y="526766"/>
          <a:ext cx="3383479" cy="25256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CD77F-22CE-4DA2-AE0B-ED9857B978BB}">
      <dsp:nvSpPr>
        <dsp:cNvPr id="0" name=""/>
        <dsp:cNvSpPr/>
      </dsp:nvSpPr>
      <dsp:spPr>
        <a:xfrm>
          <a:off x="3963879" y="3052462"/>
          <a:ext cx="3383479" cy="1086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3963879" y="3052462"/>
        <a:ext cx="2382731" cy="1086049"/>
      </dsp:txXfrm>
    </dsp:sp>
    <dsp:sp modelId="{29C2791E-739D-4266-9743-052A6510F2FB}">
      <dsp:nvSpPr>
        <dsp:cNvPr id="0" name=""/>
        <dsp:cNvSpPr/>
      </dsp:nvSpPr>
      <dsp:spPr>
        <a:xfrm>
          <a:off x="5191067" y="3059867"/>
          <a:ext cx="1184217" cy="1184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ABA7D3-02CA-44D5-AEF0-05F40FC6838D}">
      <dsp:nvSpPr>
        <dsp:cNvPr id="0" name=""/>
        <dsp:cNvSpPr/>
      </dsp:nvSpPr>
      <dsp:spPr>
        <a:xfrm>
          <a:off x="7919924" y="526766"/>
          <a:ext cx="3383479" cy="25256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D94C71-7B3F-47B2-B1B2-5C61B6EF579D}">
      <dsp:nvSpPr>
        <dsp:cNvPr id="0" name=""/>
        <dsp:cNvSpPr/>
      </dsp:nvSpPr>
      <dsp:spPr>
        <a:xfrm>
          <a:off x="7919924" y="3052462"/>
          <a:ext cx="3383479" cy="1086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7919924" y="3052462"/>
        <a:ext cx="2382731" cy="1086049"/>
      </dsp:txXfrm>
    </dsp:sp>
    <dsp:sp modelId="{AA8859B1-6481-48C2-A9BC-DFD9B40A737C}">
      <dsp:nvSpPr>
        <dsp:cNvPr id="0" name=""/>
        <dsp:cNvSpPr/>
      </dsp:nvSpPr>
      <dsp:spPr>
        <a:xfrm>
          <a:off x="9065402" y="3059867"/>
          <a:ext cx="1184217" cy="1184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460ED-2EEE-40FE-891E-D1A8659DE99C}">
      <dsp:nvSpPr>
        <dsp:cNvPr id="0" name=""/>
        <dsp:cNvSpPr/>
      </dsp:nvSpPr>
      <dsp:spPr>
        <a:xfrm>
          <a:off x="0" y="37831"/>
          <a:ext cx="11590421" cy="15663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One of the biggest issues with networking is that data of various sizes is crammed into packets and sent across the medium</a:t>
          </a:r>
        </a:p>
      </dsp:txBody>
      <dsp:txXfrm>
        <a:off x="76462" y="114293"/>
        <a:ext cx="11437497" cy="1413413"/>
      </dsp:txXfrm>
    </dsp:sp>
    <dsp:sp modelId="{3B702B70-D677-4F8E-9511-CCFC79DF3D6F}">
      <dsp:nvSpPr>
        <dsp:cNvPr id="0" name=""/>
        <dsp:cNvSpPr/>
      </dsp:nvSpPr>
      <dsp:spPr>
        <a:xfrm>
          <a:off x="0" y="1684809"/>
          <a:ext cx="11590421" cy="156633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Each time this is done, headers are created (more data to process), along with any filler needed, creating additional overhead</a:t>
          </a:r>
        </a:p>
      </dsp:txBody>
      <dsp:txXfrm>
        <a:off x="76462" y="1761271"/>
        <a:ext cx="11437497" cy="1413413"/>
      </dsp:txXfrm>
    </dsp:sp>
    <dsp:sp modelId="{E14FD8D8-67DD-43CA-A443-AC25C6EEF6E6}">
      <dsp:nvSpPr>
        <dsp:cNvPr id="0" name=""/>
        <dsp:cNvSpPr/>
      </dsp:nvSpPr>
      <dsp:spPr>
        <a:xfrm>
          <a:off x="0" y="3331786"/>
          <a:ext cx="11590421" cy="156633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To get around this, the concept of jumbo frames is used to allow for very large Ethernet frames; by sending a lot of data at once, the number of packets is reduced, and the data sent is less processor intensive</a:t>
          </a:r>
        </a:p>
      </dsp:txBody>
      <dsp:txXfrm>
        <a:off x="76462" y="3408248"/>
        <a:ext cx="11437497" cy="1413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AD7A7-E528-4FDB-B38F-FD05B3B99C3D}">
      <dsp:nvSpPr>
        <dsp:cNvPr id="0" name=""/>
        <dsp:cNvSpPr/>
      </dsp:nvSpPr>
      <dsp:spPr>
        <a:xfrm>
          <a:off x="0" y="3460802"/>
          <a:ext cx="6172199" cy="2270661"/>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This is referred to as a “digital gateway” because the voice media are converted in the process</a:t>
          </a:r>
          <a:endParaRPr lang="en-US" sz="2700" kern="1200"/>
        </a:p>
      </dsp:txBody>
      <dsp:txXfrm>
        <a:off x="0" y="3460802"/>
        <a:ext cx="6172199" cy="2270661"/>
      </dsp:txXfrm>
    </dsp:sp>
    <dsp:sp modelId="{CA0E3FA9-BB03-489A-85DB-9CFFA9A38A09}">
      <dsp:nvSpPr>
        <dsp:cNvPr id="0" name=""/>
        <dsp:cNvSpPr/>
      </dsp:nvSpPr>
      <dsp:spPr>
        <a:xfrm rot="10800000">
          <a:off x="0" y="2585"/>
          <a:ext cx="6172199" cy="3492277"/>
        </a:xfrm>
        <a:prstGeom prst="upArrowCallou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A </a:t>
          </a:r>
          <a:r>
            <a:rPr lang="en-GB" sz="2700" i="1" kern="1200"/>
            <a:t>VoIP gateway</a:t>
          </a:r>
          <a:r>
            <a:rPr lang="en-GB" sz="2700" kern="1200"/>
            <a:t>, also sometimes called a PBX gateway, can be used to convert between the legacy telephony connection and a VoIP connection using SIP (Session Initiation Protocol)</a:t>
          </a:r>
          <a:endParaRPr lang="en-US" sz="2700" kern="1200"/>
        </a:p>
      </dsp:txBody>
      <dsp:txXfrm rot="10800000">
        <a:off x="0" y="2585"/>
        <a:ext cx="6172199" cy="2269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BC9DF-A034-4100-8443-E1B6D17B4870}">
      <dsp:nvSpPr>
        <dsp:cNvPr id="0" name=""/>
        <dsp:cNvSpPr/>
      </dsp:nvSpPr>
      <dsp:spPr>
        <a:xfrm>
          <a:off x="0" y="118650"/>
          <a:ext cx="6172199" cy="1784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 multilayer switch is one that can operate at both Layer 2 and Layer 3 of the OSI model, which means that the multilayer device can operate as both a switch and a router</a:t>
          </a:r>
          <a:endParaRPr lang="en-US" sz="2500" kern="1200"/>
        </a:p>
      </dsp:txBody>
      <dsp:txXfrm>
        <a:off x="87100" y="205750"/>
        <a:ext cx="5997999" cy="1610050"/>
      </dsp:txXfrm>
    </dsp:sp>
    <dsp:sp modelId="{A3F1D01B-5429-4F97-831C-9A33F61178F7}">
      <dsp:nvSpPr>
        <dsp:cNvPr id="0" name=""/>
        <dsp:cNvSpPr/>
      </dsp:nvSpPr>
      <dsp:spPr>
        <a:xfrm>
          <a:off x="0" y="1974900"/>
          <a:ext cx="6172199" cy="1784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Also called a Layer 3 switch, the multilayer switch is a high-performance device that supports the same routing protocols that routers do</a:t>
          </a:r>
          <a:endParaRPr lang="en-US" sz="2500" kern="1200"/>
        </a:p>
      </dsp:txBody>
      <dsp:txXfrm>
        <a:off x="87100" y="2062000"/>
        <a:ext cx="5997999" cy="1610050"/>
      </dsp:txXfrm>
    </dsp:sp>
    <dsp:sp modelId="{81223F69-D881-487F-8A40-1920E8F01E8E}">
      <dsp:nvSpPr>
        <dsp:cNvPr id="0" name=""/>
        <dsp:cNvSpPr/>
      </dsp:nvSpPr>
      <dsp:spPr>
        <a:xfrm>
          <a:off x="0" y="3831150"/>
          <a:ext cx="6172199" cy="1784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It is a regular switch directing traffic within the LAN; in addition, it can forward packets between subnets</a:t>
          </a:r>
          <a:endParaRPr lang="en-US" sz="2500" kern="1200"/>
        </a:p>
      </dsp:txBody>
      <dsp:txXfrm>
        <a:off x="87100" y="3918250"/>
        <a:ext cx="5997999" cy="1610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6A81-52FD-4740-991D-8BE521591CC0}">
      <dsp:nvSpPr>
        <dsp:cNvPr id="0" name=""/>
        <dsp:cNvSpPr/>
      </dsp:nvSpPr>
      <dsp:spPr>
        <a:xfrm>
          <a:off x="0" y="3856"/>
          <a:ext cx="11590421" cy="8213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C9E04-22BB-4E1A-9369-99B2609685F2}">
      <dsp:nvSpPr>
        <dsp:cNvPr id="0" name=""/>
        <dsp:cNvSpPr/>
      </dsp:nvSpPr>
      <dsp:spPr>
        <a:xfrm>
          <a:off x="248465" y="188665"/>
          <a:ext cx="451755" cy="45175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76CDF6-4435-4A8E-BEEC-2B27FF743666}">
      <dsp:nvSpPr>
        <dsp:cNvPr id="0" name=""/>
        <dsp:cNvSpPr/>
      </dsp:nvSpPr>
      <dsp:spPr>
        <a:xfrm>
          <a:off x="948686" y="3856"/>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Network servers are the workhorses of the network</a:t>
          </a:r>
          <a:endParaRPr lang="en-US" sz="1900" kern="1200"/>
        </a:p>
      </dsp:txBody>
      <dsp:txXfrm>
        <a:off x="948686" y="3856"/>
        <a:ext cx="10641734" cy="821373"/>
      </dsp:txXfrm>
    </dsp:sp>
    <dsp:sp modelId="{6312D4FD-D568-4023-9AA2-6498F00B526D}">
      <dsp:nvSpPr>
        <dsp:cNvPr id="0" name=""/>
        <dsp:cNvSpPr/>
      </dsp:nvSpPr>
      <dsp:spPr>
        <a:xfrm>
          <a:off x="0" y="1030573"/>
          <a:ext cx="11590421" cy="821373"/>
        </a:xfrm>
        <a:prstGeom prst="roundRect">
          <a:avLst>
            <a:gd name="adj" fmla="val 10000"/>
          </a:avLst>
        </a:prstGeom>
        <a:solidFill>
          <a:srgbClr val="94BEE4"/>
        </a:solidFill>
        <a:ln>
          <a:noFill/>
        </a:ln>
        <a:effectLst/>
      </dsp:spPr>
      <dsp:style>
        <a:lnRef idx="0">
          <a:scrgbClr r="0" g="0" b="0"/>
        </a:lnRef>
        <a:fillRef idx="1">
          <a:scrgbClr r="0" g="0" b="0"/>
        </a:fillRef>
        <a:effectRef idx="0">
          <a:scrgbClr r="0" g="0" b="0"/>
        </a:effectRef>
        <a:fontRef idx="minor"/>
      </dsp:style>
    </dsp:sp>
    <dsp:sp modelId="{6FB09F51-BD3E-4C5D-B020-59626EE26E65}">
      <dsp:nvSpPr>
        <dsp:cNvPr id="0" name=""/>
        <dsp:cNvSpPr/>
      </dsp:nvSpPr>
      <dsp:spPr>
        <a:xfrm>
          <a:off x="248465" y="1215382"/>
          <a:ext cx="451755" cy="451755"/>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DB77C9-0B9E-4A06-A838-37C569910A31}">
      <dsp:nvSpPr>
        <dsp:cNvPr id="0" name=""/>
        <dsp:cNvSpPr/>
      </dsp:nvSpPr>
      <dsp:spPr>
        <a:xfrm>
          <a:off x="948686" y="1030573"/>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They are relied on to hold and distribute data, maintain backups, secure network communications, and more</a:t>
          </a:r>
          <a:endParaRPr lang="en-US" sz="1900" kern="1200"/>
        </a:p>
      </dsp:txBody>
      <dsp:txXfrm>
        <a:off x="948686" y="1030573"/>
        <a:ext cx="10641734" cy="821373"/>
      </dsp:txXfrm>
    </dsp:sp>
    <dsp:sp modelId="{F96BDFDD-09BD-46E5-B972-796626A132B2}">
      <dsp:nvSpPr>
        <dsp:cNvPr id="0" name=""/>
        <dsp:cNvSpPr/>
      </dsp:nvSpPr>
      <dsp:spPr>
        <a:xfrm>
          <a:off x="0" y="2057291"/>
          <a:ext cx="11590421" cy="821373"/>
        </a:xfrm>
        <a:prstGeom prst="roundRect">
          <a:avLst>
            <a:gd name="adj" fmla="val 10000"/>
          </a:avLst>
        </a:prstGeom>
        <a:solidFill>
          <a:srgbClr val="0D8F8B"/>
        </a:solidFill>
        <a:ln>
          <a:noFill/>
        </a:ln>
        <a:effectLst/>
      </dsp:spPr>
      <dsp:style>
        <a:lnRef idx="0">
          <a:scrgbClr r="0" g="0" b="0"/>
        </a:lnRef>
        <a:fillRef idx="1">
          <a:scrgbClr r="0" g="0" b="0"/>
        </a:fillRef>
        <a:effectRef idx="0">
          <a:scrgbClr r="0" g="0" b="0"/>
        </a:effectRef>
        <a:fontRef idx="minor"/>
      </dsp:style>
    </dsp:sp>
    <dsp:sp modelId="{AB7A28F1-6655-4D53-835C-1EAD08D8A607}">
      <dsp:nvSpPr>
        <dsp:cNvPr id="0" name=""/>
        <dsp:cNvSpPr/>
      </dsp:nvSpPr>
      <dsp:spPr>
        <a:xfrm>
          <a:off x="248465" y="2242100"/>
          <a:ext cx="451755" cy="45175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F7584C-4650-4EE9-9F5B-3BF1F500C99A}">
      <dsp:nvSpPr>
        <dsp:cNvPr id="0" name=""/>
        <dsp:cNvSpPr/>
      </dsp:nvSpPr>
      <dsp:spPr>
        <a:xfrm>
          <a:off x="948686" y="2057291"/>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dirty="0"/>
            <a:t>The load of servers is often a lot for a single server to maintain. This is where load balancing comes into play</a:t>
          </a:r>
          <a:endParaRPr lang="en-US" sz="1900" kern="1200" dirty="0"/>
        </a:p>
      </dsp:txBody>
      <dsp:txXfrm>
        <a:off x="948686" y="2057291"/>
        <a:ext cx="10641734" cy="821373"/>
      </dsp:txXfrm>
    </dsp:sp>
    <dsp:sp modelId="{0B5E23F4-A69D-4780-AD22-FD14763D9E48}">
      <dsp:nvSpPr>
        <dsp:cNvPr id="0" name=""/>
        <dsp:cNvSpPr/>
      </dsp:nvSpPr>
      <dsp:spPr>
        <a:xfrm>
          <a:off x="0" y="3084008"/>
          <a:ext cx="11590421" cy="821373"/>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EE873012-FF50-41A9-BF4D-DA17278A8463}">
      <dsp:nvSpPr>
        <dsp:cNvPr id="0" name=""/>
        <dsp:cNvSpPr/>
      </dsp:nvSpPr>
      <dsp:spPr>
        <a:xfrm>
          <a:off x="248465" y="3268817"/>
          <a:ext cx="451755" cy="451755"/>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E9769-40AD-4917-B95E-E3E452C05EEA}">
      <dsp:nvSpPr>
        <dsp:cNvPr id="0" name=""/>
        <dsp:cNvSpPr/>
      </dsp:nvSpPr>
      <dsp:spPr>
        <a:xfrm>
          <a:off x="948686" y="3084008"/>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Load balancing is a technique in which the workload is distributed among several servers</a:t>
          </a:r>
          <a:endParaRPr lang="en-US" sz="1900" kern="1200"/>
        </a:p>
      </dsp:txBody>
      <dsp:txXfrm>
        <a:off x="948686" y="3084008"/>
        <a:ext cx="10641734" cy="821373"/>
      </dsp:txXfrm>
    </dsp:sp>
    <dsp:sp modelId="{1B2A734A-3187-44EF-ABED-6E5D190F8CFA}">
      <dsp:nvSpPr>
        <dsp:cNvPr id="0" name=""/>
        <dsp:cNvSpPr/>
      </dsp:nvSpPr>
      <dsp:spPr>
        <a:xfrm>
          <a:off x="0" y="4110725"/>
          <a:ext cx="11590421" cy="8213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EA3ED-BFE3-470D-A501-1288C092EBF0}">
      <dsp:nvSpPr>
        <dsp:cNvPr id="0" name=""/>
        <dsp:cNvSpPr/>
      </dsp:nvSpPr>
      <dsp:spPr>
        <a:xfrm>
          <a:off x="248465" y="4295534"/>
          <a:ext cx="451755" cy="451755"/>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5FE984-7195-4951-B757-885B82D8991A}">
      <dsp:nvSpPr>
        <dsp:cNvPr id="0" name=""/>
        <dsp:cNvSpPr/>
      </dsp:nvSpPr>
      <dsp:spPr>
        <a:xfrm>
          <a:off x="948686" y="4110725"/>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This feature can take networks to the next level; it increases network performance, reliability, and availability</a:t>
          </a:r>
          <a:endParaRPr lang="en-US" sz="1900" kern="1200"/>
        </a:p>
      </dsp:txBody>
      <dsp:txXfrm>
        <a:off x="948686" y="4110725"/>
        <a:ext cx="10641734" cy="8213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4C7E4-71C0-4484-9372-F9CC9288BB18}">
      <dsp:nvSpPr>
        <dsp:cNvPr id="0" name=""/>
        <dsp:cNvSpPr/>
      </dsp:nvSpPr>
      <dsp:spPr>
        <a:xfrm>
          <a:off x="1603548" y="2410"/>
          <a:ext cx="8383323" cy="1590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b="0" i="1" kern="1200" baseline="0"/>
            <a:t>Latency </a:t>
          </a:r>
          <a:r>
            <a:rPr lang="en-GB" sz="3000" b="0" i="0" kern="1200" baseline="0"/>
            <a:t>(the time lapse between sending or requesting information and the time it takes to return)</a:t>
          </a:r>
          <a:endParaRPr lang="en-GB" sz="3000" kern="1200"/>
        </a:p>
      </dsp:txBody>
      <dsp:txXfrm>
        <a:off x="1681199" y="80061"/>
        <a:ext cx="8228021" cy="1435386"/>
      </dsp:txXfrm>
    </dsp:sp>
    <dsp:sp modelId="{0F2DF604-6A89-4637-A645-6E97F77B86D9}">
      <dsp:nvSpPr>
        <dsp:cNvPr id="0" name=""/>
        <dsp:cNvSpPr/>
      </dsp:nvSpPr>
      <dsp:spPr>
        <a:xfrm>
          <a:off x="1603548" y="1672633"/>
          <a:ext cx="8383323" cy="1590688"/>
        </a:xfrm>
        <a:prstGeom prst="roundRect">
          <a:avLst/>
        </a:prstGeom>
        <a:solidFill>
          <a:srgbClr val="C4D5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b="0" i="0" kern="1200" baseline="0" dirty="0">
              <a:solidFill>
                <a:schemeClr val="tx1"/>
              </a:solidFill>
            </a:rPr>
            <a:t>Satellite communication experiences high latency due to the distance it has to travel as well as weather conditions</a:t>
          </a:r>
          <a:endParaRPr lang="en-GB" sz="2900" kern="1200" dirty="0">
            <a:solidFill>
              <a:schemeClr val="tx1"/>
            </a:solidFill>
          </a:endParaRPr>
        </a:p>
      </dsp:txBody>
      <dsp:txXfrm>
        <a:off x="1681199" y="1750284"/>
        <a:ext cx="8228021" cy="1435386"/>
      </dsp:txXfrm>
    </dsp:sp>
    <dsp:sp modelId="{E2E3CA39-5E72-4009-8A58-09201EC47317}">
      <dsp:nvSpPr>
        <dsp:cNvPr id="0" name=""/>
        <dsp:cNvSpPr/>
      </dsp:nvSpPr>
      <dsp:spPr>
        <a:xfrm>
          <a:off x="1603548" y="3342856"/>
          <a:ext cx="8383323" cy="1590688"/>
        </a:xfrm>
        <a:prstGeom prst="roundRect">
          <a:avLst/>
        </a:prstGeom>
        <a:solidFill>
          <a:srgbClr val="F0F3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b="0" i="0" kern="1200" baseline="0" dirty="0">
              <a:solidFill>
                <a:schemeClr val="tx1"/>
              </a:solidFill>
            </a:rPr>
            <a:t>The current average latency with satellite is 638ms</a:t>
          </a:r>
          <a:endParaRPr lang="en-GB" sz="2900" kern="1200" dirty="0">
            <a:solidFill>
              <a:schemeClr val="tx1"/>
            </a:solidFill>
          </a:endParaRPr>
        </a:p>
      </dsp:txBody>
      <dsp:txXfrm>
        <a:off x="1681199" y="3420507"/>
        <a:ext cx="8228021" cy="1435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49700-B41A-4EDE-AE4C-745893BC77E7}">
      <dsp:nvSpPr>
        <dsp:cNvPr id="0" name=""/>
        <dsp:cNvSpPr/>
      </dsp:nvSpPr>
      <dsp:spPr>
        <a:xfrm>
          <a:off x="1362246" y="2840"/>
          <a:ext cx="8865927" cy="15031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GB" sz="2600" b="0" i="0" kern="1200" baseline="0"/>
            <a:t>Closely tied to latency, </a:t>
          </a:r>
          <a:r>
            <a:rPr lang="en-GB" sz="2600" b="0" i="1" kern="1200" baseline="0"/>
            <a:t>jitter </a:t>
          </a:r>
          <a:r>
            <a:rPr lang="en-GB" sz="2600" b="0" i="0" kern="1200" baseline="0"/>
            <a:t>differs in that the length of the delay between received packets differs</a:t>
          </a:r>
          <a:endParaRPr lang="en-GB" sz="2600" kern="1200"/>
        </a:p>
      </dsp:txBody>
      <dsp:txXfrm>
        <a:off x="2113812" y="2840"/>
        <a:ext cx="7362795" cy="1503132"/>
      </dsp:txXfrm>
    </dsp:sp>
    <dsp:sp modelId="{FD001EA5-58DE-4E13-B2BA-233A5D2DC459}">
      <dsp:nvSpPr>
        <dsp:cNvPr id="0" name=""/>
        <dsp:cNvSpPr/>
      </dsp:nvSpPr>
      <dsp:spPr>
        <a:xfrm>
          <a:off x="1362246" y="1716411"/>
          <a:ext cx="8865927" cy="15031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GB" sz="2600" b="0" i="0" kern="1200" baseline="0"/>
            <a:t>While the sender continues to transmit packets in a continuous stream and space them evenly apart, the delay between packets received varies instead of remaining constant</a:t>
          </a:r>
          <a:endParaRPr lang="en-GB" sz="2600" kern="1200"/>
        </a:p>
      </dsp:txBody>
      <dsp:txXfrm>
        <a:off x="2113812" y="1716411"/>
        <a:ext cx="7362795" cy="1503132"/>
      </dsp:txXfrm>
    </dsp:sp>
    <dsp:sp modelId="{206764E9-27D2-475C-8935-57E1F14A735C}">
      <dsp:nvSpPr>
        <dsp:cNvPr id="0" name=""/>
        <dsp:cNvSpPr/>
      </dsp:nvSpPr>
      <dsp:spPr>
        <a:xfrm>
          <a:off x="1362246" y="3429982"/>
          <a:ext cx="8865927" cy="15031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GB" sz="2600" b="0" i="0" kern="1200" baseline="0"/>
            <a:t>This can be caused by network congestion, improper queuing, or configuration errors</a:t>
          </a:r>
          <a:endParaRPr lang="en-GB" sz="2600" kern="1200"/>
        </a:p>
      </dsp:txBody>
      <dsp:txXfrm>
        <a:off x="2113812" y="3429982"/>
        <a:ext cx="7362795" cy="1503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BA375-EEE5-47BD-AFB2-CEF85F1B456A}">
      <dsp:nvSpPr>
        <dsp:cNvPr id="0" name=""/>
        <dsp:cNvSpPr/>
      </dsp:nvSpPr>
      <dsp:spPr>
        <a:xfrm>
          <a:off x="1016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154FBE61-5636-4216-877D-F1D86814049F}">
      <dsp:nvSpPr>
        <dsp:cNvPr id="0" name=""/>
        <dsp:cNvSpPr/>
      </dsp:nvSpPr>
      <dsp:spPr>
        <a:xfrm>
          <a:off x="1250210" y="1621978"/>
          <a:ext cx="630000" cy="63000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8B18B-5484-4DA4-A2B6-F632ECAD7FC7}">
      <dsp:nvSpPr>
        <dsp:cNvPr id="0" name=""/>
        <dsp:cNvSpPr/>
      </dsp:nvSpPr>
      <dsp:spPr>
        <a:xfrm>
          <a:off x="665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switch</a:t>
          </a:r>
          <a:endParaRPr lang="en-US" sz="2400" kern="1200"/>
        </a:p>
      </dsp:txBody>
      <dsp:txXfrm>
        <a:off x="665210" y="2827978"/>
        <a:ext cx="1800000" cy="720000"/>
      </dsp:txXfrm>
    </dsp:sp>
    <dsp:sp modelId="{491282A0-9F4A-47D7-A0E1-31DDC5A86805}">
      <dsp:nvSpPr>
        <dsp:cNvPr id="0" name=""/>
        <dsp:cNvSpPr/>
      </dsp:nvSpPr>
      <dsp:spPr>
        <a:xfrm>
          <a:off x="3131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8FE06BF2-2F37-4EB8-A511-ED5479F95B4F}">
      <dsp:nvSpPr>
        <dsp:cNvPr id="0" name=""/>
        <dsp:cNvSpPr/>
      </dsp:nvSpPr>
      <dsp:spPr>
        <a:xfrm>
          <a:off x="3365210" y="1621978"/>
          <a:ext cx="630000" cy="63000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A2450B-D5CE-4E44-B240-5BFDF6D1526B}">
      <dsp:nvSpPr>
        <dsp:cNvPr id="0" name=""/>
        <dsp:cNvSpPr/>
      </dsp:nvSpPr>
      <dsp:spPr>
        <a:xfrm>
          <a:off x="2780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firewall</a:t>
          </a:r>
          <a:endParaRPr lang="en-US" sz="2400" kern="1200"/>
        </a:p>
      </dsp:txBody>
      <dsp:txXfrm>
        <a:off x="2780210" y="2827978"/>
        <a:ext cx="1800000" cy="720000"/>
      </dsp:txXfrm>
    </dsp:sp>
    <dsp:sp modelId="{CE355354-A1ED-42DC-AF41-48147B75A32F}">
      <dsp:nvSpPr>
        <dsp:cNvPr id="0" name=""/>
        <dsp:cNvSpPr/>
      </dsp:nvSpPr>
      <dsp:spPr>
        <a:xfrm>
          <a:off x="5246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60E64D7A-4A70-42F4-9E12-B73FBB07CEDF}">
      <dsp:nvSpPr>
        <dsp:cNvPr id="0" name=""/>
        <dsp:cNvSpPr/>
      </dsp:nvSpPr>
      <dsp:spPr>
        <a:xfrm>
          <a:off x="5480210" y="1621978"/>
          <a:ext cx="630000" cy="63000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C6C8B-4AED-47B0-AEB6-D09B9011E3C1}">
      <dsp:nvSpPr>
        <dsp:cNvPr id="0" name=""/>
        <dsp:cNvSpPr/>
      </dsp:nvSpPr>
      <dsp:spPr>
        <a:xfrm>
          <a:off x="4895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NIC</a:t>
          </a:r>
          <a:endParaRPr lang="en-US" sz="2400" kern="1200"/>
        </a:p>
      </dsp:txBody>
      <dsp:txXfrm>
        <a:off x="4895210" y="2827978"/>
        <a:ext cx="1800000" cy="720000"/>
      </dsp:txXfrm>
    </dsp:sp>
    <dsp:sp modelId="{173CF280-9078-45BE-ACF8-D560AC8D604C}">
      <dsp:nvSpPr>
        <dsp:cNvPr id="0" name=""/>
        <dsp:cNvSpPr/>
      </dsp:nvSpPr>
      <dsp:spPr>
        <a:xfrm>
          <a:off x="7361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7AB6F046-26D7-4880-814D-3BBE7A565B70}">
      <dsp:nvSpPr>
        <dsp:cNvPr id="0" name=""/>
        <dsp:cNvSpPr/>
      </dsp:nvSpPr>
      <dsp:spPr>
        <a:xfrm>
          <a:off x="7595210" y="162197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7842E1-CE7B-4BE5-9D7F-FEA2098AB211}">
      <dsp:nvSpPr>
        <dsp:cNvPr id="0" name=""/>
        <dsp:cNvSpPr/>
      </dsp:nvSpPr>
      <dsp:spPr>
        <a:xfrm>
          <a:off x="7010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router</a:t>
          </a:r>
          <a:endParaRPr lang="en-US" sz="2400" kern="1200"/>
        </a:p>
      </dsp:txBody>
      <dsp:txXfrm>
        <a:off x="7010210" y="2827978"/>
        <a:ext cx="1800000" cy="720000"/>
      </dsp:txXfrm>
    </dsp:sp>
    <dsp:sp modelId="{E3EE0F2A-7F76-464A-8136-ACF6857EAE43}">
      <dsp:nvSpPr>
        <dsp:cNvPr id="0" name=""/>
        <dsp:cNvSpPr/>
      </dsp:nvSpPr>
      <dsp:spPr>
        <a:xfrm>
          <a:off x="9476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7A2256D2-8EA8-4B1E-AFB0-85634E67434E}">
      <dsp:nvSpPr>
        <dsp:cNvPr id="0" name=""/>
        <dsp:cNvSpPr/>
      </dsp:nvSpPr>
      <dsp:spPr>
        <a:xfrm>
          <a:off x="9710210" y="162197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A0AF2E-B62B-4DD9-BA7C-B957CAC6F95E}">
      <dsp:nvSpPr>
        <dsp:cNvPr id="0" name=""/>
        <dsp:cNvSpPr/>
      </dsp:nvSpPr>
      <dsp:spPr>
        <a:xfrm>
          <a:off x="9125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Hypervisor</a:t>
          </a:r>
          <a:endParaRPr lang="en-US" sz="2400" kern="1200"/>
        </a:p>
      </dsp:txBody>
      <dsp:txXfrm>
        <a:off x="9125210" y="2827978"/>
        <a:ext cx="18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6404-EA87-4241-8670-65636599667D}">
      <dsp:nvSpPr>
        <dsp:cNvPr id="0" name=""/>
        <dsp:cNvSpPr/>
      </dsp:nvSpPr>
      <dsp:spPr>
        <a:xfrm>
          <a:off x="666691" y="119576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108215-910E-46EA-9E36-479FC9454783}">
      <dsp:nvSpPr>
        <dsp:cNvPr id="0" name=""/>
        <dsp:cNvSpPr/>
      </dsp:nvSpPr>
      <dsp:spPr>
        <a:xfrm>
          <a:off x="184399" y="2210111"/>
          <a:ext cx="1800000" cy="1214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A virtual firewall (VF) is either a network firewall service or an appliance running entirely within the virtualized environment</a:t>
          </a:r>
          <a:endParaRPr lang="en-US" sz="1800" kern="1200" dirty="0"/>
        </a:p>
      </dsp:txBody>
      <dsp:txXfrm>
        <a:off x="184399" y="2210111"/>
        <a:ext cx="1800000" cy="1214878"/>
      </dsp:txXfrm>
    </dsp:sp>
    <dsp:sp modelId="{837A7F0D-99C3-4DE3-BDB3-61476726D39A}">
      <dsp:nvSpPr>
        <dsp:cNvPr id="0" name=""/>
        <dsp:cNvSpPr/>
      </dsp:nvSpPr>
      <dsp:spPr>
        <a:xfrm>
          <a:off x="2781691" y="124688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F960E3-40DB-418A-B661-19E853FE87B0}">
      <dsp:nvSpPr>
        <dsp:cNvPr id="0" name=""/>
        <dsp:cNvSpPr/>
      </dsp:nvSpPr>
      <dsp:spPr>
        <a:xfrm>
          <a:off x="2299399" y="2210103"/>
          <a:ext cx="1800000" cy="10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Regardless of which implementation, a VF serves the same purpose as a physical one: packet filtering and monitoring</a:t>
          </a:r>
          <a:endParaRPr lang="en-US" sz="1800" kern="1200" dirty="0"/>
        </a:p>
      </dsp:txBody>
      <dsp:txXfrm>
        <a:off x="2299399" y="2210103"/>
        <a:ext cx="1800000" cy="1010420"/>
      </dsp:txXfrm>
    </dsp:sp>
    <dsp:sp modelId="{FA1DD1C5-DF89-4033-B403-D797A3B65792}">
      <dsp:nvSpPr>
        <dsp:cNvPr id="0" name=""/>
        <dsp:cNvSpPr/>
      </dsp:nvSpPr>
      <dsp:spPr>
        <a:xfrm>
          <a:off x="4896691" y="1246881"/>
          <a:ext cx="810000" cy="81000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6D3187-C9D5-4C7E-BDBA-CA693B6A6C9B}">
      <dsp:nvSpPr>
        <dsp:cNvPr id="0" name=""/>
        <dsp:cNvSpPr/>
      </dsp:nvSpPr>
      <dsp:spPr>
        <a:xfrm>
          <a:off x="4452487" y="2210103"/>
          <a:ext cx="1800000" cy="10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The firewall can also run in a guest OS VM</a:t>
          </a:r>
          <a:endParaRPr lang="en-US" sz="1800" kern="1200" dirty="0"/>
        </a:p>
      </dsp:txBody>
      <dsp:txXfrm>
        <a:off x="4452487" y="2210103"/>
        <a:ext cx="1800000" cy="1010420"/>
      </dsp:txXfrm>
    </dsp:sp>
    <dsp:sp modelId="{29844CA8-CA0A-4BFA-8457-B0364FE09ABB}">
      <dsp:nvSpPr>
        <dsp:cNvPr id="0" name=""/>
        <dsp:cNvSpPr/>
      </dsp:nvSpPr>
      <dsp:spPr>
        <a:xfrm>
          <a:off x="7011691" y="124688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56E866-4933-4760-9CDD-9EA348D3291A}">
      <dsp:nvSpPr>
        <dsp:cNvPr id="0" name=""/>
        <dsp:cNvSpPr/>
      </dsp:nvSpPr>
      <dsp:spPr>
        <a:xfrm>
          <a:off x="6516691" y="2210103"/>
          <a:ext cx="1800000" cy="10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One key to a VF is to not overlook the contribution from Network Address Translation (NAT)</a:t>
          </a:r>
          <a:endParaRPr lang="en-US" sz="1800" kern="1200" dirty="0"/>
        </a:p>
      </dsp:txBody>
      <dsp:txXfrm>
        <a:off x="6516691" y="2210103"/>
        <a:ext cx="1800000" cy="1010420"/>
      </dsp:txXfrm>
    </dsp:sp>
    <dsp:sp modelId="{66983BCC-A405-4C52-94DB-C3F4C42E20E5}">
      <dsp:nvSpPr>
        <dsp:cNvPr id="0" name=""/>
        <dsp:cNvSpPr/>
      </dsp:nvSpPr>
      <dsp:spPr>
        <a:xfrm>
          <a:off x="9343150" y="116509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CD0EAC-9BD7-424B-8928-4650D939B667}">
      <dsp:nvSpPr>
        <dsp:cNvPr id="0" name=""/>
        <dsp:cNvSpPr/>
      </dsp:nvSpPr>
      <dsp:spPr>
        <a:xfrm>
          <a:off x="8682487" y="2164059"/>
          <a:ext cx="2232918" cy="133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This allows an organization to present a single address (or set of addresses) to the Internet for all computer connections—it acts as a proxy between the local-area network (which can be using private IP addresses) and the Internet</a:t>
          </a:r>
          <a:endParaRPr lang="en-US" sz="1800" kern="1200" dirty="0"/>
        </a:p>
      </dsp:txBody>
      <dsp:txXfrm>
        <a:off x="8682487" y="2164059"/>
        <a:ext cx="2232918" cy="13375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1EA5E-6082-4E18-A10E-17E3396F2F85}" type="datetimeFigureOut">
              <a:rPr lang="en-GB" smtClean="0"/>
              <a:t>11/01/2021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EC4D6-1552-4E96-BEE2-2EEDB6AA7CD3}" type="slidenum">
              <a:rPr lang="en-GB" smtClean="0"/>
              <a:t>‹#›</a:t>
            </a:fld>
            <a:endParaRPr lang="en-GB"/>
          </a:p>
        </p:txBody>
      </p:sp>
    </p:spTree>
    <p:extLst>
      <p:ext uri="{BB962C8B-B14F-4D97-AF65-F5344CB8AC3E}">
        <p14:creationId xmlns:p14="http://schemas.microsoft.com/office/powerpoint/2010/main" val="362611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Behaviour based: </a:t>
            </a:r>
          </a:p>
          <a:p>
            <a:pPr lvl="1"/>
            <a:r>
              <a:rPr lang="en-GB" dirty="0"/>
              <a:t>A behaviour-based system looks for variations in </a:t>
            </a:r>
            <a:r>
              <a:rPr lang="en-GB" dirty="0" err="1"/>
              <a:t>behavior</a:t>
            </a:r>
            <a:r>
              <a:rPr lang="en-GB" dirty="0"/>
              <a:t> such as unusually high traffic, policy violations, and so on</a:t>
            </a:r>
          </a:p>
          <a:p>
            <a:pPr lvl="1"/>
            <a:r>
              <a:rPr lang="en-GB" dirty="0"/>
              <a:t>By looking for deviations in behaviour, it can recognize potential threats and quickly respond</a:t>
            </a:r>
          </a:p>
          <a:p>
            <a:endParaRPr lang="en-GB" dirty="0"/>
          </a:p>
          <a:p>
            <a:r>
              <a:rPr lang="en-GB" dirty="0"/>
              <a:t>Signature based: </a:t>
            </a:r>
          </a:p>
          <a:p>
            <a:pPr lvl="1"/>
            <a:r>
              <a:rPr lang="en-GB" dirty="0"/>
              <a:t>A signature-based system, also commonly known as misuse-detection system (MD-IDS/MD-IPS), is primarily focused on evaluating attacks based on attack signatures and audit trails</a:t>
            </a:r>
          </a:p>
          <a:p>
            <a:pPr lvl="1"/>
            <a:r>
              <a:rPr lang="en-GB" dirty="0"/>
              <a:t>Attack signatures describe a generally established method of attacking a system</a:t>
            </a:r>
          </a:p>
          <a:p>
            <a:pPr lvl="1"/>
            <a:r>
              <a:rPr lang="en-GB" dirty="0"/>
              <a:t>For example, a TCP flood attack begins with a large number of incomplete TCP sessions</a:t>
            </a:r>
          </a:p>
          <a:p>
            <a:pPr lvl="1"/>
            <a:r>
              <a:rPr lang="en-GB" dirty="0"/>
              <a:t>If the MD-IDS knows what a TCP flood attack looks like, it can make an appropriate report or response to thwart the attack</a:t>
            </a:r>
          </a:p>
          <a:p>
            <a:pPr lvl="1"/>
            <a:r>
              <a:rPr lang="en-GB" dirty="0"/>
              <a:t>This IDS uses an extensive database to determine the signature of the traffic</a:t>
            </a:r>
          </a:p>
          <a:p>
            <a:endParaRPr lang="en-GB" dirty="0"/>
          </a:p>
        </p:txBody>
      </p:sp>
      <p:sp>
        <p:nvSpPr>
          <p:cNvPr id="4" name="Slide Number Placeholder 3"/>
          <p:cNvSpPr>
            <a:spLocks noGrp="1"/>
          </p:cNvSpPr>
          <p:nvPr>
            <p:ph type="sldNum" sz="quarter" idx="10"/>
          </p:nvPr>
        </p:nvSpPr>
        <p:spPr/>
        <p:txBody>
          <a:bodyPr/>
          <a:lstStyle/>
          <a:p>
            <a:fld id="{60960939-FE35-4225-A625-94D09636AB66}" type="slidenum">
              <a:rPr lang="en-GB" smtClean="0"/>
              <a:t>47</a:t>
            </a:fld>
            <a:endParaRPr lang="en-GB"/>
          </a:p>
        </p:txBody>
      </p:sp>
    </p:spTree>
    <p:extLst>
      <p:ext uri="{BB962C8B-B14F-4D97-AF65-F5344CB8AC3E}">
        <p14:creationId xmlns:p14="http://schemas.microsoft.com/office/powerpoint/2010/main" val="257593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LiberationSerif-Bold"/>
              </a:rPr>
              <a:t>D. </a:t>
            </a:r>
            <a:r>
              <a:rPr lang="en-GB" sz="1800" b="0" i="0" u="none" strike="noStrike" baseline="0" dirty="0">
                <a:latin typeface="LiberationSerif"/>
              </a:rPr>
              <a:t>The hybrid cloud delivery model is a composition of two or more distinct cloud infrastructures (public, private, and so on).</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78</a:t>
            </a:fld>
            <a:endParaRPr lang="en-GB"/>
          </a:p>
        </p:txBody>
      </p:sp>
    </p:spTree>
    <p:extLst>
      <p:ext uri="{BB962C8B-B14F-4D97-AF65-F5344CB8AC3E}">
        <p14:creationId xmlns:p14="http://schemas.microsoft.com/office/powerpoint/2010/main" val="30325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249238"/>
            <a:ext cx="7242175" cy="4075112"/>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8013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Three different servers for three different operating systems and services</a:t>
            </a:r>
          </a:p>
          <a:p>
            <a:endParaRPr lang="en-GB" dirty="0"/>
          </a:p>
          <a:p>
            <a:r>
              <a:rPr lang="en-GB" dirty="0"/>
              <a:t>After: Only one server required for three different servers and operating systems</a:t>
            </a:r>
          </a:p>
        </p:txBody>
      </p:sp>
      <p:sp>
        <p:nvSpPr>
          <p:cNvPr id="4" name="Slide Number Placeholder 3"/>
          <p:cNvSpPr>
            <a:spLocks noGrp="1"/>
          </p:cNvSpPr>
          <p:nvPr>
            <p:ph type="sldNum" sz="quarter" idx="5"/>
          </p:nvPr>
        </p:nvSpPr>
        <p:spPr/>
        <p:txBody>
          <a:bodyPr/>
          <a:lstStyle/>
          <a:p>
            <a:fld id="{60960939-FE35-4225-A625-94D09636AB66}" type="slidenum">
              <a:rPr lang="en-GB" smtClean="0"/>
              <a:t>93</a:t>
            </a:fld>
            <a:endParaRPr lang="en-GB"/>
          </a:p>
        </p:txBody>
      </p:sp>
    </p:spTree>
    <p:extLst>
      <p:ext uri="{BB962C8B-B14F-4D97-AF65-F5344CB8AC3E}">
        <p14:creationId xmlns:p14="http://schemas.microsoft.com/office/powerpoint/2010/main" val="415788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960939-FE35-4225-A625-94D09636AB66}" type="slidenum">
              <a:rPr lang="en-GB" smtClean="0"/>
              <a:t>112</a:t>
            </a:fld>
            <a:endParaRPr lang="en-GB"/>
          </a:p>
        </p:txBody>
      </p:sp>
    </p:spTree>
    <p:extLst>
      <p:ext uri="{BB962C8B-B14F-4D97-AF65-F5344CB8AC3E}">
        <p14:creationId xmlns:p14="http://schemas.microsoft.com/office/powerpoint/2010/main" val="3300206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Behaviour based: </a:t>
            </a:r>
          </a:p>
          <a:p>
            <a:pPr lvl="1"/>
            <a:r>
              <a:rPr lang="en-GB" dirty="0"/>
              <a:t>A behaviour-based system looks for variations in </a:t>
            </a:r>
            <a:r>
              <a:rPr lang="en-GB" dirty="0" err="1"/>
              <a:t>behavior</a:t>
            </a:r>
            <a:r>
              <a:rPr lang="en-GB" dirty="0"/>
              <a:t> such as unusually high traffic, policy violations, and so on</a:t>
            </a:r>
          </a:p>
          <a:p>
            <a:pPr lvl="1"/>
            <a:r>
              <a:rPr lang="en-GB" dirty="0"/>
              <a:t>By looking for deviations in behaviour, it can recognize potential threats and quickly respond</a:t>
            </a:r>
          </a:p>
          <a:p>
            <a:endParaRPr lang="en-GB" dirty="0"/>
          </a:p>
          <a:p>
            <a:r>
              <a:rPr lang="en-GB" dirty="0"/>
              <a:t>Signature based: </a:t>
            </a:r>
          </a:p>
          <a:p>
            <a:pPr lvl="1"/>
            <a:r>
              <a:rPr lang="en-GB" dirty="0"/>
              <a:t>A signature-based system, also commonly known as misuse-detection system (MD-IDS/MD-IPS), is primarily focused on evaluating attacks based on attack signatures and audit trails</a:t>
            </a:r>
          </a:p>
          <a:p>
            <a:pPr lvl="1"/>
            <a:r>
              <a:rPr lang="en-GB" dirty="0"/>
              <a:t>Attack signatures describe a generally established method of attacking a system</a:t>
            </a:r>
          </a:p>
          <a:p>
            <a:pPr lvl="1"/>
            <a:r>
              <a:rPr lang="en-GB" dirty="0"/>
              <a:t>For example, a TCP flood attack begins with a large number of incomplete TCP sessions</a:t>
            </a:r>
          </a:p>
          <a:p>
            <a:pPr lvl="1"/>
            <a:r>
              <a:rPr lang="en-GB" dirty="0"/>
              <a:t>If the MD-IDS knows what a TCP flood attack looks like, it can make an appropriate report or response to thwart the attack</a:t>
            </a:r>
          </a:p>
          <a:p>
            <a:pPr lvl="1"/>
            <a:r>
              <a:rPr lang="en-GB" dirty="0"/>
              <a:t>This IDS uses an extensive database to determine the signature of the traffic</a:t>
            </a:r>
          </a:p>
          <a:p>
            <a:endParaRPr lang="en-GB" dirty="0"/>
          </a:p>
        </p:txBody>
      </p:sp>
      <p:sp>
        <p:nvSpPr>
          <p:cNvPr id="4" name="Slide Number Placeholder 3"/>
          <p:cNvSpPr>
            <a:spLocks noGrp="1"/>
          </p:cNvSpPr>
          <p:nvPr>
            <p:ph type="sldNum" sz="quarter" idx="10"/>
          </p:nvPr>
        </p:nvSpPr>
        <p:spPr/>
        <p:txBody>
          <a:bodyPr/>
          <a:lstStyle/>
          <a:p>
            <a:fld id="{60960939-FE35-4225-A625-94D09636AB66}" type="slidenum">
              <a:rPr lang="en-GB" smtClean="0"/>
              <a:t>218</a:t>
            </a:fld>
            <a:endParaRPr lang="en-GB"/>
          </a:p>
        </p:txBody>
      </p:sp>
    </p:spTree>
    <p:extLst>
      <p:ext uri="{BB962C8B-B14F-4D97-AF65-F5344CB8AC3E}">
        <p14:creationId xmlns:p14="http://schemas.microsoft.com/office/powerpoint/2010/main" val="2575938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Network-based intrusion detection/prevention system (NIDS or NIPS): The system examines all network traffic to and from network systems. If it is software, it is installed on servers or other systems that can monitor inbound traffic. If it is hardware, it may be connected to a hub or switch to monitor traffic.</a:t>
            </a:r>
          </a:p>
          <a:p>
            <a:r>
              <a:rPr lang="en-GB" dirty="0"/>
              <a:t> </a:t>
            </a:r>
          </a:p>
          <a:p>
            <a:r>
              <a:rPr lang="en-GB" dirty="0"/>
              <a:t>  Host-based intrusion detection/prevention system (HIDS or HIPS): This refers to applications such as spyware or virus applications that are installed on individual network systems. The system monitors and creates logs on the local system.</a:t>
            </a:r>
          </a:p>
        </p:txBody>
      </p:sp>
      <p:sp>
        <p:nvSpPr>
          <p:cNvPr id="4" name="Slide Number Placeholder 3"/>
          <p:cNvSpPr>
            <a:spLocks noGrp="1"/>
          </p:cNvSpPr>
          <p:nvPr>
            <p:ph type="sldNum" sz="quarter" idx="10"/>
          </p:nvPr>
        </p:nvSpPr>
        <p:spPr/>
        <p:txBody>
          <a:bodyPr/>
          <a:lstStyle/>
          <a:p>
            <a:fld id="{60960939-FE35-4225-A625-94D09636AB66}" type="slidenum">
              <a:rPr lang="en-GB" smtClean="0"/>
              <a:t>219</a:t>
            </a:fld>
            <a:endParaRPr lang="en-GB"/>
          </a:p>
        </p:txBody>
      </p:sp>
    </p:spTree>
    <p:extLst>
      <p:ext uri="{BB962C8B-B14F-4D97-AF65-F5344CB8AC3E}">
        <p14:creationId xmlns:p14="http://schemas.microsoft.com/office/powerpoint/2010/main" val="904791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1" u="none" strike="noStrike" baseline="0" dirty="0">
                <a:latin typeface="LiberationSerif-Italic"/>
              </a:rPr>
              <a:t>Latency </a:t>
            </a:r>
            <a:r>
              <a:rPr lang="en-GB" sz="1800" b="0" i="0" u="none" strike="noStrike" baseline="0" dirty="0">
                <a:latin typeface="LiberationSerif"/>
              </a:rPr>
              <a:t>(the time lapse between sending or requesting information and the time it takes to return). Satellite communication experiences high latency due to the distance it has to travel as well as weather conditions.</a:t>
            </a:r>
          </a:p>
          <a:p>
            <a:pPr algn="l"/>
            <a:r>
              <a:rPr lang="en-GB" sz="1800" b="0" i="0" u="none" strike="noStrike" baseline="0" dirty="0">
                <a:latin typeface="LiberationSerif"/>
              </a:rPr>
              <a:t>The current average latency with satellite is 638ms. Attempts have been made to reduce latency by using satellites in lower orbit (thus a shorter distance to travel), but they usually offer service at lower rates of speed and thus have not been an ideal solution.</a:t>
            </a:r>
          </a:p>
          <a:p>
            <a:pPr algn="l"/>
            <a:r>
              <a:rPr lang="en-GB" sz="1800" b="0" i="0" u="none" strike="noStrike" baseline="0" dirty="0">
                <a:latin typeface="LiberationSerif"/>
              </a:rPr>
              <a:t>While latency is not restricted solely to satellites, it is one of the easiest forms of transmission to associate with it. In reality, latency can occur with almost any form of transmission</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222</a:t>
            </a:fld>
            <a:endParaRPr lang="en-GB"/>
          </a:p>
        </p:txBody>
      </p:sp>
    </p:spTree>
    <p:extLst>
      <p:ext uri="{BB962C8B-B14F-4D97-AF65-F5344CB8AC3E}">
        <p14:creationId xmlns:p14="http://schemas.microsoft.com/office/powerpoint/2010/main" val="1269882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1" u="none" strike="noStrike" baseline="0" dirty="0">
                <a:latin typeface="LiberationSerif-Italic"/>
              </a:rPr>
              <a:t>Latency </a:t>
            </a:r>
            <a:r>
              <a:rPr lang="en-GB" sz="1800" b="0" i="0" u="none" strike="noStrike" baseline="0" dirty="0">
                <a:latin typeface="LiberationSerif"/>
              </a:rPr>
              <a:t>(the time lapse between sending or requesting information and the time it takes to return). Satellite communication experiences high latency due to the distance it has to travel as well as weather conditions.</a:t>
            </a:r>
          </a:p>
          <a:p>
            <a:pPr algn="l"/>
            <a:r>
              <a:rPr lang="en-GB" sz="1800" b="0" i="0" u="none" strike="noStrike" baseline="0" dirty="0">
                <a:latin typeface="LiberationSerif"/>
              </a:rPr>
              <a:t>The current average latency with satellite is 638ms. Attempts have been made to reduce latency by using satellites in lower orbit (thus a shorter distance to travel), but they usually offer service at lower rates of speed and thus have not been an ideal solution.</a:t>
            </a:r>
          </a:p>
          <a:p>
            <a:pPr algn="l"/>
            <a:r>
              <a:rPr lang="en-GB" sz="1800" b="0" i="0" u="none" strike="noStrike" baseline="0" dirty="0">
                <a:latin typeface="LiberationSerif"/>
              </a:rPr>
              <a:t>While latency is not restricted solely to satellites, it is one of the easiest forms of transmission to associate with it. In reality, latency can occur with almost any form of transmission</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223</a:t>
            </a:fld>
            <a:endParaRPr lang="en-GB"/>
          </a:p>
        </p:txBody>
      </p:sp>
    </p:spTree>
    <p:extLst>
      <p:ext uri="{BB962C8B-B14F-4D97-AF65-F5344CB8AC3E}">
        <p14:creationId xmlns:p14="http://schemas.microsoft.com/office/powerpoint/2010/main" val="2981288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LiberationSerif"/>
              </a:rPr>
              <a:t>Closely tied to latency, </a:t>
            </a:r>
            <a:r>
              <a:rPr lang="en-GB" sz="1800" b="0" i="1" u="none" strike="noStrike" baseline="0" dirty="0">
                <a:latin typeface="LiberationSerif-Italic"/>
              </a:rPr>
              <a:t>jitter </a:t>
            </a:r>
            <a:r>
              <a:rPr lang="en-GB" sz="1800" b="0" i="0" u="none" strike="noStrike" baseline="0" dirty="0">
                <a:latin typeface="LiberationSerif"/>
              </a:rPr>
              <a:t>differs in that the length of the delay between received packets differs</a:t>
            </a:r>
          </a:p>
          <a:p>
            <a:pPr algn="l"/>
            <a:r>
              <a:rPr lang="en-GB" sz="1800" b="0" i="0" u="none" strike="noStrike" baseline="0" dirty="0">
                <a:latin typeface="LiberationSerif"/>
              </a:rPr>
              <a:t>While the sender continues to transmit packets in a continuous stream and space them evenly apart, the</a:t>
            </a:r>
          </a:p>
          <a:p>
            <a:pPr algn="l"/>
            <a:r>
              <a:rPr lang="en-GB" sz="1800" b="0" i="0" u="none" strike="noStrike" baseline="0" dirty="0">
                <a:latin typeface="LiberationSerif"/>
              </a:rPr>
              <a:t>delay between packets received varies instead of remaining constant</a:t>
            </a:r>
          </a:p>
          <a:p>
            <a:pPr algn="l"/>
            <a:r>
              <a:rPr lang="en-GB" sz="1800" b="0" i="0" u="none" strike="noStrike" baseline="0" dirty="0">
                <a:latin typeface="LiberationSerif"/>
              </a:rPr>
              <a:t>This can be caused by network congestion, improper queuing, or configuration errors</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224</a:t>
            </a:fld>
            <a:endParaRPr lang="en-GB"/>
          </a:p>
        </p:txBody>
      </p:sp>
    </p:spTree>
    <p:extLst>
      <p:ext uri="{BB962C8B-B14F-4D97-AF65-F5344CB8AC3E}">
        <p14:creationId xmlns:p14="http://schemas.microsoft.com/office/powerpoint/2010/main" val="1595046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LiberationSerif"/>
              </a:rPr>
              <a:t>Network bottlenecks often lead to network breakdowns. Because of that, you want to always be scanning for them and identify them before they have the opportunity to bring your system down. A number of tools are useful in checking</a:t>
            </a:r>
          </a:p>
          <a:p>
            <a:pPr algn="l"/>
            <a:r>
              <a:rPr lang="en-GB" sz="1800" b="0" i="0" u="none" strike="noStrike" baseline="0" dirty="0">
                <a:latin typeface="LiberationSerif"/>
              </a:rPr>
              <a:t>connectivity. One of the simplest might be </a:t>
            </a:r>
            <a:r>
              <a:rPr lang="en-GB" sz="1800" b="0" i="0" u="none" strike="noStrike" baseline="0" dirty="0">
                <a:latin typeface="LiberationMono"/>
              </a:rPr>
              <a:t>traceroute</a:t>
            </a:r>
            <a:r>
              <a:rPr lang="en-GB" sz="1800" b="0" i="0" u="none" strike="noStrike" baseline="0" dirty="0">
                <a:latin typeface="LiberationSerif"/>
              </a:rPr>
              <a:t>, which provides a lot of useful information, including the IP address of every router connection it passes through and, in many cases, the name of the router</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225</a:t>
            </a:fld>
            <a:endParaRPr lang="en-GB"/>
          </a:p>
        </p:txBody>
      </p:sp>
    </p:spTree>
    <p:extLst>
      <p:ext uri="{BB962C8B-B14F-4D97-AF65-F5344CB8AC3E}">
        <p14:creationId xmlns:p14="http://schemas.microsoft.com/office/powerpoint/2010/main" val="122694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Network-based intrusion detection/prevention system (NIDS or NIPS): The system examines all network traffic to and from network systems. If it is software, it is installed on servers or other systems that can monitor inbound traffic. If it is hardware, it may be connected to a hub or switch to monitor traffic.</a:t>
            </a:r>
          </a:p>
          <a:p>
            <a:r>
              <a:rPr lang="en-GB" dirty="0"/>
              <a:t> </a:t>
            </a:r>
          </a:p>
          <a:p>
            <a:r>
              <a:rPr lang="en-GB" dirty="0"/>
              <a:t>  Host-based intrusion detection/prevention system (HIDS or HIPS): This refers to applications such as spyware or virus applications that are installed on individual network systems. The system monitors and creates logs on the local system.</a:t>
            </a:r>
          </a:p>
        </p:txBody>
      </p:sp>
      <p:sp>
        <p:nvSpPr>
          <p:cNvPr id="4" name="Slide Number Placeholder 3"/>
          <p:cNvSpPr>
            <a:spLocks noGrp="1"/>
          </p:cNvSpPr>
          <p:nvPr>
            <p:ph type="sldNum" sz="quarter" idx="10"/>
          </p:nvPr>
        </p:nvSpPr>
        <p:spPr/>
        <p:txBody>
          <a:bodyPr/>
          <a:lstStyle/>
          <a:p>
            <a:fld id="{60960939-FE35-4225-A625-94D09636AB66}" type="slidenum">
              <a:rPr lang="en-GB" smtClean="0"/>
              <a:t>48</a:t>
            </a:fld>
            <a:endParaRPr lang="en-GB"/>
          </a:p>
        </p:txBody>
      </p:sp>
    </p:spTree>
    <p:extLst>
      <p:ext uri="{BB962C8B-B14F-4D97-AF65-F5344CB8AC3E}">
        <p14:creationId xmlns:p14="http://schemas.microsoft.com/office/powerpoint/2010/main" val="90479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LiberationSerif"/>
              </a:rPr>
              <a:t>Security is one of the most important issues to discuss with your cloud provider.</a:t>
            </a:r>
          </a:p>
          <a:p>
            <a:pPr algn="l"/>
            <a:r>
              <a:rPr lang="en-GB" sz="1800" b="0" i="0" u="none" strike="noStrike" baseline="0" dirty="0">
                <a:latin typeface="LiberationSerif"/>
              </a:rPr>
              <a:t>Cloud computing holds great promise when it comes to scalability, cost savings, rapid deployment, and empowerment.</a:t>
            </a:r>
          </a:p>
          <a:p>
            <a:pPr algn="l"/>
            <a:r>
              <a:rPr lang="en-GB" sz="1800" b="0" i="0" u="none" strike="noStrike" baseline="0" dirty="0">
                <a:latin typeface="LiberationSerif"/>
              </a:rPr>
              <a:t>As with any technology where so much is removed from your control, though, risks are involved. </a:t>
            </a:r>
          </a:p>
          <a:p>
            <a:pPr algn="l"/>
            <a:r>
              <a:rPr lang="en-GB" sz="1800" b="0" i="0" u="none" strike="noStrike" baseline="0" dirty="0">
                <a:latin typeface="LiberationSerif"/>
              </a:rPr>
              <a:t>Each risk should be considered carefully to identify ways to help mitigate it. </a:t>
            </a:r>
          </a:p>
          <a:p>
            <a:pPr algn="l"/>
            <a:r>
              <a:rPr lang="en-GB" sz="1800" b="0" i="0" u="none" strike="noStrike" baseline="0" dirty="0">
                <a:latin typeface="LiberationSerif"/>
              </a:rPr>
              <a:t>Naturally, the responsibilities of both the organization and the cloud provider vary depending on the service model chosen, but ultimately the organization is accountable for the security and privacy of the outsourced service.</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245</a:t>
            </a:fld>
            <a:endParaRPr lang="en-GB"/>
          </a:p>
        </p:txBody>
      </p:sp>
    </p:spTree>
    <p:extLst>
      <p:ext uri="{BB962C8B-B14F-4D97-AF65-F5344CB8AC3E}">
        <p14:creationId xmlns:p14="http://schemas.microsoft.com/office/powerpoint/2010/main" val="574999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LiberationSerif-Bold"/>
              </a:rPr>
              <a:t>A. </a:t>
            </a:r>
            <a:r>
              <a:rPr lang="en-GB" sz="1800" b="0" i="0" u="none" strike="noStrike" baseline="0" dirty="0">
                <a:latin typeface="LiberationSerif"/>
              </a:rPr>
              <a:t>With the SaaS cloud service model, consumers are able to use the provider’s applications, but they do not manage or control any of the underlying cloud infrastructure.</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247</a:t>
            </a:fld>
            <a:endParaRPr lang="en-GB"/>
          </a:p>
        </p:txBody>
      </p:sp>
    </p:spTree>
    <p:extLst>
      <p:ext uri="{BB962C8B-B14F-4D97-AF65-F5344CB8AC3E}">
        <p14:creationId xmlns:p14="http://schemas.microsoft.com/office/powerpoint/2010/main" val="922335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LiberationSerif-Bold"/>
              </a:rPr>
              <a:t>B. </a:t>
            </a:r>
            <a:r>
              <a:rPr lang="en-GB" sz="1800" b="0" i="0" u="none" strike="noStrike" baseline="0" dirty="0">
                <a:latin typeface="LiberationSerif"/>
              </a:rPr>
              <a:t>A common reason for using cloud computing is to be able to offload traffic to resources from a cloud provider if your own servers become too busy. This is known as </a:t>
            </a:r>
            <a:r>
              <a:rPr lang="en-GB" sz="1800" b="0" i="1" u="none" strike="noStrike" baseline="0" dirty="0">
                <a:latin typeface="LiberationSerif-Italic"/>
              </a:rPr>
              <a:t>cloud bursting</a:t>
            </a:r>
            <a:r>
              <a:rPr lang="en-GB" sz="1800" b="0" i="0" u="none" strike="noStrike" baseline="0" dirty="0">
                <a:latin typeface="LiberationSerif"/>
              </a:rPr>
              <a:t>.</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248</a:t>
            </a:fld>
            <a:endParaRPr lang="en-GB"/>
          </a:p>
        </p:txBody>
      </p:sp>
    </p:spTree>
    <p:extLst>
      <p:ext uri="{BB962C8B-B14F-4D97-AF65-F5344CB8AC3E}">
        <p14:creationId xmlns:p14="http://schemas.microsoft.com/office/powerpoint/2010/main" val="3321965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LiberationSerif-Bold"/>
              </a:rPr>
              <a:t>D. </a:t>
            </a:r>
            <a:r>
              <a:rPr lang="en-GB" sz="1800" b="0" i="0" u="none" strike="noStrike" baseline="0" dirty="0">
                <a:latin typeface="LiberationSerif"/>
              </a:rPr>
              <a:t>The hybrid cloud delivery model is a composition of two or more distinct cloud infrastructures (public, private, and so on).</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249</a:t>
            </a:fld>
            <a:endParaRPr lang="en-GB"/>
          </a:p>
        </p:txBody>
      </p:sp>
    </p:spTree>
    <p:extLst>
      <p:ext uri="{BB962C8B-B14F-4D97-AF65-F5344CB8AC3E}">
        <p14:creationId xmlns:p14="http://schemas.microsoft.com/office/powerpoint/2010/main" val="303258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249238"/>
            <a:ext cx="7242175" cy="4075112"/>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80136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Three different servers for three different operating systems and services</a:t>
            </a:r>
          </a:p>
          <a:p>
            <a:endParaRPr lang="en-GB" dirty="0"/>
          </a:p>
          <a:p>
            <a:r>
              <a:rPr lang="en-GB" dirty="0"/>
              <a:t>After: Only one server required for three different servers and operating systems</a:t>
            </a:r>
          </a:p>
        </p:txBody>
      </p:sp>
      <p:sp>
        <p:nvSpPr>
          <p:cNvPr id="4" name="Slide Number Placeholder 3"/>
          <p:cNvSpPr>
            <a:spLocks noGrp="1"/>
          </p:cNvSpPr>
          <p:nvPr>
            <p:ph type="sldNum" sz="quarter" idx="5"/>
          </p:nvPr>
        </p:nvSpPr>
        <p:spPr/>
        <p:txBody>
          <a:bodyPr/>
          <a:lstStyle/>
          <a:p>
            <a:fld id="{60960939-FE35-4225-A625-94D09636AB66}" type="slidenum">
              <a:rPr lang="en-GB" smtClean="0"/>
              <a:t>264</a:t>
            </a:fld>
            <a:endParaRPr lang="en-GB"/>
          </a:p>
        </p:txBody>
      </p:sp>
    </p:spTree>
    <p:extLst>
      <p:ext uri="{BB962C8B-B14F-4D97-AF65-F5344CB8AC3E}">
        <p14:creationId xmlns:p14="http://schemas.microsoft.com/office/powerpoint/2010/main" val="4157885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960939-FE35-4225-A625-94D09636AB66}" type="slidenum">
              <a:rPr lang="en-GB" smtClean="0"/>
              <a:t>283</a:t>
            </a:fld>
            <a:endParaRPr lang="en-GB"/>
          </a:p>
        </p:txBody>
      </p:sp>
    </p:spTree>
    <p:extLst>
      <p:ext uri="{BB962C8B-B14F-4D97-AF65-F5344CB8AC3E}">
        <p14:creationId xmlns:p14="http://schemas.microsoft.com/office/powerpoint/2010/main" val="3300206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1" u="none" strike="noStrike" baseline="0" dirty="0">
                <a:latin typeface="LiberationSerif-Italic"/>
              </a:rPr>
              <a:t>Latency </a:t>
            </a:r>
            <a:r>
              <a:rPr lang="en-GB" sz="1800" b="0" i="0" u="none" strike="noStrike" baseline="0" dirty="0">
                <a:latin typeface="LiberationSerif"/>
              </a:rPr>
              <a:t>(the time lapse between sending or requesting information and the time it takes to return). Satellite communication experiences high latency due to the distance it has to travel as well as weather conditions.</a:t>
            </a:r>
          </a:p>
          <a:p>
            <a:pPr algn="l"/>
            <a:r>
              <a:rPr lang="en-GB" sz="1800" b="0" i="0" u="none" strike="noStrike" baseline="0" dirty="0">
                <a:latin typeface="LiberationSerif"/>
              </a:rPr>
              <a:t>The current average latency with satellite is 638ms. Attempts have been made to reduce latency by using satellites in lower orbit (thus a shorter distance to travel), but they usually offer service at lower rates of speed and thus have not been an ideal solution.</a:t>
            </a:r>
          </a:p>
          <a:p>
            <a:pPr algn="l"/>
            <a:r>
              <a:rPr lang="en-GB" sz="1800" b="0" i="0" u="none" strike="noStrike" baseline="0" dirty="0">
                <a:latin typeface="LiberationSerif"/>
              </a:rPr>
              <a:t>While latency is not restricted solely to satellites, it is one of the easiest forms of transmission to associate with it. In reality, latency can occur with almost any form of transmission</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51</a:t>
            </a:fld>
            <a:endParaRPr lang="en-GB"/>
          </a:p>
        </p:txBody>
      </p:sp>
    </p:spTree>
    <p:extLst>
      <p:ext uri="{BB962C8B-B14F-4D97-AF65-F5344CB8AC3E}">
        <p14:creationId xmlns:p14="http://schemas.microsoft.com/office/powerpoint/2010/main" val="126988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1" u="none" strike="noStrike" baseline="0" dirty="0">
                <a:latin typeface="LiberationSerif-Italic"/>
              </a:rPr>
              <a:t>Latency </a:t>
            </a:r>
            <a:r>
              <a:rPr lang="en-GB" sz="1800" b="0" i="0" u="none" strike="noStrike" baseline="0" dirty="0">
                <a:latin typeface="LiberationSerif"/>
              </a:rPr>
              <a:t>(the time lapse between sending or requesting information and the time it takes to return). Satellite communication experiences high latency due to the distance it has to travel as well as weather conditions.</a:t>
            </a:r>
          </a:p>
          <a:p>
            <a:pPr algn="l"/>
            <a:r>
              <a:rPr lang="en-GB" sz="1800" b="0" i="0" u="none" strike="noStrike" baseline="0" dirty="0">
                <a:latin typeface="LiberationSerif"/>
              </a:rPr>
              <a:t>The current average latency with satellite is 638ms. Attempts have been made to reduce latency by using satellites in lower orbit (thus a shorter distance to travel), but they usually offer service at lower rates of speed and thus have not been an ideal solution.</a:t>
            </a:r>
          </a:p>
          <a:p>
            <a:pPr algn="l"/>
            <a:r>
              <a:rPr lang="en-GB" sz="1800" b="0" i="0" u="none" strike="noStrike" baseline="0" dirty="0">
                <a:latin typeface="LiberationSerif"/>
              </a:rPr>
              <a:t>While latency is not restricted solely to satellites, it is one of the easiest forms of transmission to associate with it. In reality, latency can occur with almost any form of transmission</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52</a:t>
            </a:fld>
            <a:endParaRPr lang="en-GB"/>
          </a:p>
        </p:txBody>
      </p:sp>
    </p:spTree>
    <p:extLst>
      <p:ext uri="{BB962C8B-B14F-4D97-AF65-F5344CB8AC3E}">
        <p14:creationId xmlns:p14="http://schemas.microsoft.com/office/powerpoint/2010/main" val="298128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LiberationSerif"/>
              </a:rPr>
              <a:t>Closely tied to latency, </a:t>
            </a:r>
            <a:r>
              <a:rPr lang="en-GB" sz="1800" b="0" i="1" u="none" strike="noStrike" baseline="0" dirty="0">
                <a:latin typeface="LiberationSerif-Italic"/>
              </a:rPr>
              <a:t>jitter </a:t>
            </a:r>
            <a:r>
              <a:rPr lang="en-GB" sz="1800" b="0" i="0" u="none" strike="noStrike" baseline="0" dirty="0">
                <a:latin typeface="LiberationSerif"/>
              </a:rPr>
              <a:t>differs in that the length of the delay between received packets differs</a:t>
            </a:r>
          </a:p>
          <a:p>
            <a:pPr algn="l"/>
            <a:r>
              <a:rPr lang="en-GB" sz="1800" b="0" i="0" u="none" strike="noStrike" baseline="0" dirty="0">
                <a:latin typeface="LiberationSerif"/>
              </a:rPr>
              <a:t>While the sender continues to transmit packets in a continuous stream and space them evenly apart, the</a:t>
            </a:r>
          </a:p>
          <a:p>
            <a:pPr algn="l"/>
            <a:r>
              <a:rPr lang="en-GB" sz="1800" b="0" i="0" u="none" strike="noStrike" baseline="0" dirty="0">
                <a:latin typeface="LiberationSerif"/>
              </a:rPr>
              <a:t>delay between packets received varies instead of remaining constant</a:t>
            </a:r>
          </a:p>
          <a:p>
            <a:pPr algn="l"/>
            <a:r>
              <a:rPr lang="en-GB" sz="1800" b="0" i="0" u="none" strike="noStrike" baseline="0" dirty="0">
                <a:latin typeface="LiberationSerif"/>
              </a:rPr>
              <a:t>This can be caused by network congestion, improper queuing, or configuration errors</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53</a:t>
            </a:fld>
            <a:endParaRPr lang="en-GB"/>
          </a:p>
        </p:txBody>
      </p:sp>
    </p:spTree>
    <p:extLst>
      <p:ext uri="{BB962C8B-B14F-4D97-AF65-F5344CB8AC3E}">
        <p14:creationId xmlns:p14="http://schemas.microsoft.com/office/powerpoint/2010/main" val="159504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LiberationSerif"/>
              </a:rPr>
              <a:t>Network bottlenecks often lead to network breakdowns. Because of that, you want to always be scanning for them and identify them before they have the opportunity to bring your system down. A number of tools are useful in checking</a:t>
            </a:r>
          </a:p>
          <a:p>
            <a:pPr algn="l"/>
            <a:r>
              <a:rPr lang="en-GB" sz="1800" b="0" i="0" u="none" strike="noStrike" baseline="0" dirty="0">
                <a:latin typeface="LiberationSerif"/>
              </a:rPr>
              <a:t>connectivity. One of the simplest might be </a:t>
            </a:r>
            <a:r>
              <a:rPr lang="en-GB" sz="1800" b="0" i="0" u="none" strike="noStrike" baseline="0" dirty="0">
                <a:latin typeface="LiberationMono"/>
              </a:rPr>
              <a:t>traceroute</a:t>
            </a:r>
            <a:r>
              <a:rPr lang="en-GB" sz="1800" b="0" i="0" u="none" strike="noStrike" baseline="0" dirty="0">
                <a:latin typeface="LiberationSerif"/>
              </a:rPr>
              <a:t>, which provides a lot of useful information, including the IP address of every router connection it passes through and, in many cases, the name of the router</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54</a:t>
            </a:fld>
            <a:endParaRPr lang="en-GB"/>
          </a:p>
        </p:txBody>
      </p:sp>
    </p:spTree>
    <p:extLst>
      <p:ext uri="{BB962C8B-B14F-4D97-AF65-F5344CB8AC3E}">
        <p14:creationId xmlns:p14="http://schemas.microsoft.com/office/powerpoint/2010/main" val="122694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LiberationSerif"/>
              </a:rPr>
              <a:t>Security is one of the most important issues to discuss with your cloud provider.</a:t>
            </a:r>
          </a:p>
          <a:p>
            <a:pPr algn="l"/>
            <a:r>
              <a:rPr lang="en-GB" sz="1800" b="0" i="0" u="none" strike="noStrike" baseline="0" dirty="0">
                <a:latin typeface="LiberationSerif"/>
              </a:rPr>
              <a:t>Cloud computing holds great promise when it comes to scalability, cost savings, rapid deployment, and empowerment.</a:t>
            </a:r>
          </a:p>
          <a:p>
            <a:pPr algn="l"/>
            <a:r>
              <a:rPr lang="en-GB" sz="1800" b="0" i="0" u="none" strike="noStrike" baseline="0" dirty="0">
                <a:latin typeface="LiberationSerif"/>
              </a:rPr>
              <a:t>As with any technology where so much is removed from your control, though, risks are involved. </a:t>
            </a:r>
          </a:p>
          <a:p>
            <a:pPr algn="l"/>
            <a:r>
              <a:rPr lang="en-GB" sz="1800" b="0" i="0" u="none" strike="noStrike" baseline="0" dirty="0">
                <a:latin typeface="LiberationSerif"/>
              </a:rPr>
              <a:t>Each risk should be considered carefully to identify ways to help mitigate it. </a:t>
            </a:r>
          </a:p>
          <a:p>
            <a:pPr algn="l"/>
            <a:r>
              <a:rPr lang="en-GB" sz="1800" b="0" i="0" u="none" strike="noStrike" baseline="0" dirty="0">
                <a:latin typeface="LiberationSerif"/>
              </a:rPr>
              <a:t>Naturally, the responsibilities of both the organization and the cloud provider vary depending on the service model chosen, but ultimately the organization is accountable for the security and privacy of the outsourced service.</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74</a:t>
            </a:fld>
            <a:endParaRPr lang="en-GB"/>
          </a:p>
        </p:txBody>
      </p:sp>
    </p:spTree>
    <p:extLst>
      <p:ext uri="{BB962C8B-B14F-4D97-AF65-F5344CB8AC3E}">
        <p14:creationId xmlns:p14="http://schemas.microsoft.com/office/powerpoint/2010/main" val="574999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LiberationSerif-Bold"/>
              </a:rPr>
              <a:t>A. </a:t>
            </a:r>
            <a:r>
              <a:rPr lang="en-GB" sz="1800" b="0" i="0" u="none" strike="noStrike" baseline="0" dirty="0">
                <a:latin typeface="LiberationSerif"/>
              </a:rPr>
              <a:t>With the SaaS cloud service model, consumers are able to use the provider’s applications, but they do not manage or control any of the underlying cloud infrastructure.</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76</a:t>
            </a:fld>
            <a:endParaRPr lang="en-GB"/>
          </a:p>
        </p:txBody>
      </p:sp>
    </p:spTree>
    <p:extLst>
      <p:ext uri="{BB962C8B-B14F-4D97-AF65-F5344CB8AC3E}">
        <p14:creationId xmlns:p14="http://schemas.microsoft.com/office/powerpoint/2010/main" val="92233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LiberationSerif-Bold"/>
              </a:rPr>
              <a:t>B. </a:t>
            </a:r>
            <a:r>
              <a:rPr lang="en-GB" sz="1800" b="0" i="0" u="none" strike="noStrike" baseline="0" dirty="0">
                <a:latin typeface="LiberationSerif"/>
              </a:rPr>
              <a:t>A common reason for using cloud computing is to be able to offload traffic to resources from a cloud provider if your own servers become too busy. This is known as </a:t>
            </a:r>
            <a:r>
              <a:rPr lang="en-GB" sz="1800" b="0" i="1" u="none" strike="noStrike" baseline="0" dirty="0">
                <a:latin typeface="LiberationSerif-Italic"/>
              </a:rPr>
              <a:t>cloud bursting</a:t>
            </a:r>
            <a:r>
              <a:rPr lang="en-GB" sz="1800" b="0" i="0" u="none" strike="noStrike" baseline="0" dirty="0">
                <a:latin typeface="LiberationSerif"/>
              </a:rPr>
              <a:t>.</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77</a:t>
            </a:fld>
            <a:endParaRPr lang="en-GB"/>
          </a:p>
        </p:txBody>
      </p:sp>
    </p:spTree>
    <p:extLst>
      <p:ext uri="{BB962C8B-B14F-4D97-AF65-F5344CB8AC3E}">
        <p14:creationId xmlns:p14="http://schemas.microsoft.com/office/powerpoint/2010/main" val="332196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0732-0270-45C3-AFB6-5BC408580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45B5FB-F4A5-4683-811C-EC815F173C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3780B3-5212-4B7C-A7B9-C678562372F7}"/>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5" name="Footer Placeholder 4">
            <a:extLst>
              <a:ext uri="{FF2B5EF4-FFF2-40B4-BE49-F238E27FC236}">
                <a16:creationId xmlns:a16="http://schemas.microsoft.com/office/drawing/2014/main" id="{202DADC6-40DC-4391-B093-9DDA4C1F52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805165-408D-4BB3-9094-5A0C8C5E6C50}"/>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318509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168-EB2B-4011-BFA5-404A999A2C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04CD0C-C67B-47E4-BB03-D97A3AF1A9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F82BEB-BA41-41CC-B5FE-A3411E47D7D9}"/>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5" name="Footer Placeholder 4">
            <a:extLst>
              <a:ext uri="{FF2B5EF4-FFF2-40B4-BE49-F238E27FC236}">
                <a16:creationId xmlns:a16="http://schemas.microsoft.com/office/drawing/2014/main" id="{573FD5ED-601E-4B91-B29C-091606AD84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5A419-305C-4FDC-AD5F-3742AB920626}"/>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401688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7267B-9BDB-4415-9768-E7A47547D8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39D75A-8744-4FF9-9C45-CED4A8553E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085779-ADF2-4C1F-995F-7C51D0F3957B}"/>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5" name="Footer Placeholder 4">
            <a:extLst>
              <a:ext uri="{FF2B5EF4-FFF2-40B4-BE49-F238E27FC236}">
                <a16:creationId xmlns:a16="http://schemas.microsoft.com/office/drawing/2014/main" id="{5AAC2448-37A4-44E6-B3C8-E6754F1FDF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75DB35-7A95-4286-A68A-80983FA0CF8D}"/>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429356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a16="http://schemas.microsoft.com/office/drawing/2014/main" id="{07163F96-C234-481E-88AF-E4A1C0E9A1DC}"/>
              </a:ext>
            </a:extLst>
          </p:cNvPr>
          <p:cNvSpPr>
            <a:spLocks noGrp="1"/>
          </p:cNvSpPr>
          <p:nvPr>
            <p:ph type="pic" idx="16" hasCustomPrompt="1"/>
          </p:nvPr>
        </p:nvSpPr>
        <p:spPr>
          <a:xfrm>
            <a:off x="564358" y="1"/>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854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70CC-FB49-4139-BD50-6234EF69D2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5010B4-87AF-4414-AD10-08CB52D40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AA625-5C68-4640-BF7A-DCD5982B4552}"/>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5" name="Footer Placeholder 4">
            <a:extLst>
              <a:ext uri="{FF2B5EF4-FFF2-40B4-BE49-F238E27FC236}">
                <a16:creationId xmlns:a16="http://schemas.microsoft.com/office/drawing/2014/main" id="{DFE6F21F-43E4-4D6E-9738-D0101A2CCC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3DBC1B-060B-47B2-AE85-AB28E9730BA1}"/>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284134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455C-F954-4BE4-B975-D6436C1F6A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84ED25-7891-48D0-B099-3CF1F4DEC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6DC772-ACD4-46E7-A576-B9A19C8B103C}"/>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5" name="Footer Placeholder 4">
            <a:extLst>
              <a:ext uri="{FF2B5EF4-FFF2-40B4-BE49-F238E27FC236}">
                <a16:creationId xmlns:a16="http://schemas.microsoft.com/office/drawing/2014/main" id="{A375DCB5-093C-492C-BE33-076A26128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11D08-0881-42FB-A272-D83E1A8BD852}"/>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398100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C94A-1410-497E-92C4-471C7E0540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ADAFF7-2B43-444C-84CF-095DE28AB3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73A7ED-D7D3-4B59-AD78-BCE3DBDA3E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42DA78-F616-4E04-A510-B40E56B3D6A9}"/>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6" name="Footer Placeholder 5">
            <a:extLst>
              <a:ext uri="{FF2B5EF4-FFF2-40B4-BE49-F238E27FC236}">
                <a16:creationId xmlns:a16="http://schemas.microsoft.com/office/drawing/2014/main" id="{EE6CD614-C45C-4500-BE26-1CBF7C4E6B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FC392A-4F18-4D8A-805E-5FED1DA60FD2}"/>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44620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BB18-89D3-4B41-BD34-55D9AE42F8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4C6907-61B5-4896-94DC-BB6D98E00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767CF9-FFF7-43DB-AE86-0F90B44396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A0E094-7FFE-4937-AC56-82C0902E5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7E08E1-F95F-48FB-B08A-3DBA4F605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5BDF3D-FE56-4DBD-B395-8BDD90B84078}"/>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8" name="Footer Placeholder 7">
            <a:extLst>
              <a:ext uri="{FF2B5EF4-FFF2-40B4-BE49-F238E27FC236}">
                <a16:creationId xmlns:a16="http://schemas.microsoft.com/office/drawing/2014/main" id="{4F20BD5C-7386-4D88-8887-DF714A638C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473DB2-828D-4807-9356-0835E195ADA8}"/>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338194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454A-AC7F-490F-B6AD-EB5CF2D3A5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58CAF0-ACFF-494A-9F83-ADF67CDD2B44}"/>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4" name="Footer Placeholder 3">
            <a:extLst>
              <a:ext uri="{FF2B5EF4-FFF2-40B4-BE49-F238E27FC236}">
                <a16:creationId xmlns:a16="http://schemas.microsoft.com/office/drawing/2014/main" id="{DCF6149F-4895-456B-A990-46752D5179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B93E8E-3A15-46BB-9688-79F6B393220D}"/>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322613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2CCFEE-5800-4E5A-85FC-A122A1F3AECE}"/>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3" name="Footer Placeholder 2">
            <a:extLst>
              <a:ext uri="{FF2B5EF4-FFF2-40B4-BE49-F238E27FC236}">
                <a16:creationId xmlns:a16="http://schemas.microsoft.com/office/drawing/2014/main" id="{0905F703-4D03-4857-8C4B-701029861D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099BD6-0F51-48AE-9D62-431D89E1F744}"/>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185526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E37F2-8383-45AE-8FFE-E7A1E1C62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532119-37A2-4076-B1C7-C4752FD2F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FB41A-A008-421F-A25F-D68807E55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7E0DD0-7BE8-4839-9D77-949C03AFE144}"/>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6" name="Footer Placeholder 5">
            <a:extLst>
              <a:ext uri="{FF2B5EF4-FFF2-40B4-BE49-F238E27FC236}">
                <a16:creationId xmlns:a16="http://schemas.microsoft.com/office/drawing/2014/main" id="{95526A1C-9477-45F7-9DFE-12D0919836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A8D8B8-9C54-49B1-906D-680A36DF1579}"/>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118232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9EA1-6CFD-40F0-9395-A483B5B8D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79A3EB-FE1C-43D4-9557-874E7602C6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687C64-462E-47B3-A8DD-ED53C1470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966B64-2222-48FA-807E-8B7EC322BD4A}"/>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6" name="Footer Placeholder 5">
            <a:extLst>
              <a:ext uri="{FF2B5EF4-FFF2-40B4-BE49-F238E27FC236}">
                <a16:creationId xmlns:a16="http://schemas.microsoft.com/office/drawing/2014/main" id="{56244588-7C91-4DA3-A930-ECDA3AF346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7FAF8B-327A-4A91-9677-E85C6D092F66}"/>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126203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19A73-9CB6-4576-BC80-7B2C832CF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D784BF-D852-4A17-ABDD-ACCD6071E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6607DF-7FE0-48F1-9EBA-02F9E0228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FCA8D-C427-4D97-BCA1-43A08DE9F662}" type="datetimeFigureOut">
              <a:rPr lang="en-GB" smtClean="0"/>
              <a:t>11/01/2021</a:t>
            </a:fld>
            <a:endParaRPr lang="en-GB"/>
          </a:p>
        </p:txBody>
      </p:sp>
      <p:sp>
        <p:nvSpPr>
          <p:cNvPr id="5" name="Footer Placeholder 4">
            <a:extLst>
              <a:ext uri="{FF2B5EF4-FFF2-40B4-BE49-F238E27FC236}">
                <a16:creationId xmlns:a16="http://schemas.microsoft.com/office/drawing/2014/main" id="{42569F2D-2600-4BFF-A541-60949DE7C1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A68D6D-6891-4E00-B503-81F8E380B3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A1D01-A490-4E37-802F-D09AFFBD91A8}" type="slidenum">
              <a:rPr lang="en-GB" smtClean="0"/>
              <a:t>‹#›</a:t>
            </a:fld>
            <a:endParaRPr lang="en-GB"/>
          </a:p>
        </p:txBody>
      </p:sp>
    </p:spTree>
    <p:extLst>
      <p:ext uri="{BB962C8B-B14F-4D97-AF65-F5344CB8AC3E}">
        <p14:creationId xmlns:p14="http://schemas.microsoft.com/office/powerpoint/2010/main" val="1085786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11.xml.rels><?xml version="1.0" encoding="UTF-8" standalone="yes"?>
<Relationships xmlns="http://schemas.openxmlformats.org/package/2006/relationships"><Relationship Id="rId3" Type="http://schemas.openxmlformats.org/officeDocument/2006/relationships/hyperlink" Target="https://www.ncsc.gov.uk/collection/cyber-security-design-principles/making-compromise-difficult" TargetMode="External"/><Relationship Id="rId2" Type="http://schemas.openxmlformats.org/officeDocument/2006/relationships/hyperlink" Target="https://www.ncsc.gov.uk/collection/cyber-security-design-principles/establish-the-context-before-designing-a-system" TargetMode="External"/><Relationship Id="rId1" Type="http://schemas.openxmlformats.org/officeDocument/2006/relationships/slideLayout" Target="../slideLayouts/slideLayout2.xml"/><Relationship Id="rId6" Type="http://schemas.openxmlformats.org/officeDocument/2006/relationships/hyperlink" Target="https://www.ncsc.gov.uk/collection/cyber-security-design-principles/reducing-the-impact-of-compromise" TargetMode="External"/><Relationship Id="rId5" Type="http://schemas.openxmlformats.org/officeDocument/2006/relationships/hyperlink" Target="https://www.ncsc.gov.uk/collection/cyber-security-design-principles/making-compromise-detection-easier" TargetMode="External"/><Relationship Id="rId4" Type="http://schemas.openxmlformats.org/officeDocument/2006/relationships/hyperlink" Target="https://www.ncsc.gov.uk/collection/cyber-security-design-principles/making-disruption-difficult"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3.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2.jpg"/><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3.jpg"/><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3.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9.xml"/></Relationships>
</file>

<file path=ppt/slides/_rels/slide28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82.xml.rels><?xml version="1.0" encoding="UTF-8" standalone="yes"?>
<Relationships xmlns="http://schemas.openxmlformats.org/package/2006/relationships"><Relationship Id="rId3" Type="http://schemas.openxmlformats.org/officeDocument/2006/relationships/hyperlink" Target="https://www.ncsc.gov.uk/collection/cyber-security-design-principles/making-compromise-difficult" TargetMode="External"/><Relationship Id="rId2" Type="http://schemas.openxmlformats.org/officeDocument/2006/relationships/hyperlink" Target="https://www.ncsc.gov.uk/collection/cyber-security-design-principles/establish-the-context-before-designing-a-system" TargetMode="External"/><Relationship Id="rId1" Type="http://schemas.openxmlformats.org/officeDocument/2006/relationships/slideLayout" Target="../slideLayouts/slideLayout2.xml"/><Relationship Id="rId6" Type="http://schemas.openxmlformats.org/officeDocument/2006/relationships/hyperlink" Target="https://www.ncsc.gov.uk/collection/cyber-security-design-principles/reducing-the-impact-of-compromise" TargetMode="External"/><Relationship Id="rId5" Type="http://schemas.openxmlformats.org/officeDocument/2006/relationships/hyperlink" Target="https://www.ncsc.gov.uk/collection/cyber-security-design-principles/making-compromise-detection-easier" TargetMode="External"/><Relationship Id="rId4" Type="http://schemas.openxmlformats.org/officeDocument/2006/relationships/hyperlink" Target="https://www.ncsc.gov.uk/collection/cyber-security-design-principles/making-disruption-difficult" TargetMode="Externa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3" Type="http://schemas.openxmlformats.org/officeDocument/2006/relationships/hyperlink" Target="https://www.varonis.com/blog/nmap-commands/" TargetMode="External"/><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3" Type="http://schemas.openxmlformats.org/officeDocument/2006/relationships/hyperlink" Target="https://www.youtube.com/watch?v=JSNn4w1aBho&amp;list=PLwIRjpYPGHkEFQSIifmqJjerdiZ9xB5ka&amp;index=15" TargetMode="External"/><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9.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jp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3.jp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2.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AF0E39-8064-419D-A171-F9992E0D5471}"/>
              </a:ext>
            </a:extLst>
          </p:cNvPr>
          <p:cNvSpPr/>
          <p:nvPr/>
        </p:nvSpPr>
        <p:spPr>
          <a:xfrm>
            <a:off x="7306047" y="5231632"/>
            <a:ext cx="2700000"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470409DC-80B8-4DCE-BD5E-7C63278BCB50}"/>
              </a:ext>
            </a:extLst>
          </p:cNvPr>
          <p:cNvSpPr/>
          <p:nvPr/>
        </p:nvSpPr>
        <p:spPr>
          <a:xfrm>
            <a:off x="6929666" y="5370784"/>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id="{663F5E53-EB6A-4602-AEA3-5524AA25CAFD}"/>
              </a:ext>
            </a:extLst>
          </p:cNvPr>
          <p:cNvSpPr txBox="1"/>
          <p:nvPr/>
        </p:nvSpPr>
        <p:spPr>
          <a:xfrm>
            <a:off x="8058809" y="5428885"/>
            <a:ext cx="2098288" cy="584775"/>
          </a:xfrm>
          <a:prstGeom prst="rect">
            <a:avLst/>
          </a:prstGeom>
          <a:noFill/>
        </p:spPr>
        <p:txBody>
          <a:bodyPr wrap="square" rtlCol="0" anchor="ctr">
            <a:spAutoFit/>
          </a:bodyPr>
          <a:lstStyle/>
          <a:p>
            <a:r>
              <a:rPr lang="en-US" altLang="ko-KR" sz="1600" b="1" dirty="0">
                <a:solidFill>
                  <a:schemeClr val="tx1">
                    <a:lumMod val="75000"/>
                    <a:lumOff val="25000"/>
                  </a:schemeClr>
                </a:solidFill>
                <a:latin typeface="Arial" pitchFamily="34" charset="0"/>
                <a:cs typeface="Arial" pitchFamily="34" charset="0"/>
              </a:rPr>
              <a:t>N10-007</a:t>
            </a:r>
          </a:p>
          <a:p>
            <a:r>
              <a:rPr lang="en-US" altLang="ko-KR" sz="1600" b="1" dirty="0">
                <a:solidFill>
                  <a:schemeClr val="tx1">
                    <a:lumMod val="75000"/>
                    <a:lumOff val="25000"/>
                  </a:schemeClr>
                </a:solidFill>
                <a:latin typeface="Arial" pitchFamily="34" charset="0"/>
                <a:cs typeface="Arial" pitchFamily="34" charset="0"/>
              </a:rPr>
              <a:t>Module 4</a:t>
            </a:r>
            <a:endParaRPr lang="ko-KR" altLang="en-US" sz="1600" b="1" dirty="0">
              <a:solidFill>
                <a:schemeClr val="tx1">
                  <a:lumMod val="75000"/>
                  <a:lumOff val="25000"/>
                </a:schemeClr>
              </a:solidFill>
              <a:latin typeface="Arial" pitchFamily="34" charset="0"/>
              <a:cs typeface="Arial" pitchFamily="34" charset="0"/>
            </a:endParaRPr>
          </a:p>
        </p:txBody>
      </p:sp>
      <p:sp>
        <p:nvSpPr>
          <p:cNvPr id="37" name="Oval 21">
            <a:extLst>
              <a:ext uri="{FF2B5EF4-FFF2-40B4-BE49-F238E27FC236}">
                <a16:creationId xmlns:a16="http://schemas.microsoft.com/office/drawing/2014/main" id="{05730307-46CA-4C70-AB6B-D7C2EB65A0F8}"/>
              </a:ext>
            </a:extLst>
          </p:cNvPr>
          <p:cNvSpPr>
            <a:spLocks noChangeAspect="1"/>
          </p:cNvSpPr>
          <p:nvPr/>
        </p:nvSpPr>
        <p:spPr>
          <a:xfrm>
            <a:off x="7137675" y="5551995"/>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TextBox 37">
            <a:extLst>
              <a:ext uri="{FF2B5EF4-FFF2-40B4-BE49-F238E27FC236}">
                <a16:creationId xmlns:a16="http://schemas.microsoft.com/office/drawing/2014/main" id="{B5AEE4AC-9241-4652-A447-14C6C758BF90}"/>
              </a:ext>
            </a:extLst>
          </p:cNvPr>
          <p:cNvSpPr txBox="1"/>
          <p:nvPr/>
        </p:nvSpPr>
        <p:spPr>
          <a:xfrm>
            <a:off x="6756300" y="3429000"/>
            <a:ext cx="4408513" cy="1107996"/>
          </a:xfrm>
          <a:prstGeom prst="rect">
            <a:avLst/>
          </a:prstGeom>
          <a:noFill/>
          <a:ln>
            <a:solidFill>
              <a:schemeClr val="bg2">
                <a:lumMod val="75000"/>
              </a:schemeClr>
            </a:solidFill>
          </a:ln>
        </p:spPr>
        <p:txBody>
          <a:bodyPr wrap="square" lIns="36000" tIns="0" rIns="36000" bIns="0" rtlCol="0" anchor="ctr">
            <a:spAutoFit/>
          </a:bodyPr>
          <a:lstStyle/>
          <a:p>
            <a:r>
              <a:rPr lang="en-GB" altLang="ko-KR" sz="3600" dirty="0"/>
              <a:t>Network Engineer L4</a:t>
            </a:r>
            <a:br>
              <a:rPr lang="en-GB" altLang="ko-KR" sz="3600" dirty="0"/>
            </a:br>
            <a:r>
              <a:rPr lang="en-GB" altLang="ko-KR" sz="3600" dirty="0"/>
              <a:t>COMPTIA NETWORK+</a:t>
            </a:r>
            <a:endParaRPr lang="ko-KR" altLang="en-US" sz="3600" dirty="0"/>
          </a:p>
        </p:txBody>
      </p:sp>
      <p:pic>
        <p:nvPicPr>
          <p:cNvPr id="8" name="Picture Placeholder 7" descr="A circuit board on a table&#10;&#10;Description automatically generated">
            <a:extLst>
              <a:ext uri="{FF2B5EF4-FFF2-40B4-BE49-F238E27FC236}">
                <a16:creationId xmlns:a16="http://schemas.microsoft.com/office/drawing/2014/main" id="{921832FF-290E-46EE-A633-85A99794E6D9}"/>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t="20089" b="20089"/>
          <a:stretch>
            <a:fillRect/>
          </a:stretch>
        </p:blipFill>
        <p:spPr/>
      </p:pic>
    </p:spTree>
    <p:extLst>
      <p:ext uri="{BB962C8B-B14F-4D97-AF65-F5344CB8AC3E}">
        <p14:creationId xmlns:p14="http://schemas.microsoft.com/office/powerpoint/2010/main" val="298754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Email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Simple Mail Transfer Protocol (SMTP)</a:t>
            </a:r>
          </a:p>
          <a:p>
            <a:r>
              <a:rPr lang="en-US" dirty="0"/>
              <a:t>Post Office Protocol (POP)</a:t>
            </a:r>
          </a:p>
          <a:p>
            <a:r>
              <a:rPr lang="en-US" dirty="0"/>
              <a:t>Internet Message Access Protocol (IMAP)</a:t>
            </a:r>
          </a:p>
          <a:p>
            <a:r>
              <a:rPr lang="en-US" dirty="0"/>
              <a:t>Messaging Application Programming Interface (MAPI)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4185797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9A76-7861-408C-898B-66F54451245D}"/>
              </a:ext>
            </a:extLst>
          </p:cNvPr>
          <p:cNvSpPr>
            <a:spLocks noGrp="1"/>
          </p:cNvSpPr>
          <p:nvPr>
            <p:ph type="title"/>
          </p:nvPr>
        </p:nvSpPr>
        <p:spPr/>
        <p:txBody>
          <a:bodyPr/>
          <a:lstStyle/>
          <a:p>
            <a:r>
              <a:rPr lang="en-GB" dirty="0"/>
              <a:t>NAS</a:t>
            </a:r>
          </a:p>
        </p:txBody>
      </p:sp>
      <p:graphicFrame>
        <p:nvGraphicFramePr>
          <p:cNvPr id="4" name="Content Placeholder 3">
            <a:extLst>
              <a:ext uri="{FF2B5EF4-FFF2-40B4-BE49-F238E27FC236}">
                <a16:creationId xmlns:a16="http://schemas.microsoft.com/office/drawing/2014/main" id="{20A264F3-584C-409F-9DDB-4DC548821346}"/>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AD9BACC-952A-4CC2-8867-884C3B94C5FB}"/>
              </a:ext>
            </a:extLst>
          </p:cNvPr>
          <p:cNvSpPr txBox="1"/>
          <p:nvPr/>
        </p:nvSpPr>
        <p:spPr>
          <a:xfrm>
            <a:off x="558801" y="2661334"/>
            <a:ext cx="3111500" cy="2031325"/>
          </a:xfrm>
          <a:prstGeom prst="rect">
            <a:avLst/>
          </a:prstGeom>
          <a:noFill/>
        </p:spPr>
        <p:txBody>
          <a:bodyPr wrap="square" rtlCol="0">
            <a:spAutoFit/>
          </a:bodyPr>
          <a:lstStyle/>
          <a:p>
            <a:r>
              <a:rPr lang="en-GB" sz="3600" dirty="0"/>
              <a:t>Network-attached Storage (NAS) </a:t>
            </a:r>
          </a:p>
          <a:p>
            <a:endParaRPr lang="en-GB" dirty="0"/>
          </a:p>
        </p:txBody>
      </p:sp>
      <p:sp>
        <p:nvSpPr>
          <p:cNvPr id="6" name="TextBox 5">
            <a:extLst>
              <a:ext uri="{FF2B5EF4-FFF2-40B4-BE49-F238E27FC236}">
                <a16:creationId xmlns:a16="http://schemas.microsoft.com/office/drawing/2014/main" id="{62109EAB-B168-4EE6-8035-49B91BE2154F}"/>
              </a:ext>
            </a:extLst>
          </p:cNvPr>
          <p:cNvSpPr txBox="1"/>
          <p:nvPr/>
        </p:nvSpPr>
        <p:spPr>
          <a:xfrm>
            <a:off x="4648201" y="2661334"/>
            <a:ext cx="2908299" cy="1754326"/>
          </a:xfrm>
          <a:prstGeom prst="rect">
            <a:avLst/>
          </a:prstGeom>
          <a:noFill/>
        </p:spPr>
        <p:txBody>
          <a:bodyPr wrap="square" rtlCol="0">
            <a:spAutoFit/>
          </a:bodyPr>
          <a:lstStyle/>
          <a:p>
            <a:r>
              <a:rPr lang="en-GB" sz="3600" dirty="0"/>
              <a:t>NAS is easier than SAN and uses TCP/IP</a:t>
            </a:r>
          </a:p>
        </p:txBody>
      </p:sp>
      <p:sp>
        <p:nvSpPr>
          <p:cNvPr id="7" name="TextBox 6">
            <a:extLst>
              <a:ext uri="{FF2B5EF4-FFF2-40B4-BE49-F238E27FC236}">
                <a16:creationId xmlns:a16="http://schemas.microsoft.com/office/drawing/2014/main" id="{AC5E05C6-7031-4AB8-936E-59F6DCAF1774}"/>
              </a:ext>
            </a:extLst>
          </p:cNvPr>
          <p:cNvSpPr txBox="1"/>
          <p:nvPr/>
        </p:nvSpPr>
        <p:spPr>
          <a:xfrm>
            <a:off x="8243969" y="2207735"/>
            <a:ext cx="3452729" cy="2862322"/>
          </a:xfrm>
          <a:prstGeom prst="rect">
            <a:avLst/>
          </a:prstGeom>
          <a:noFill/>
        </p:spPr>
        <p:txBody>
          <a:bodyPr wrap="square" rtlCol="0">
            <a:spAutoFit/>
          </a:bodyPr>
          <a:lstStyle/>
          <a:p>
            <a:r>
              <a:rPr lang="en-GB" sz="3600" dirty="0"/>
              <a:t>Offers file level access, and a client sees the shared storage as a file server</a:t>
            </a:r>
          </a:p>
        </p:txBody>
      </p:sp>
    </p:spTree>
    <p:extLst>
      <p:ext uri="{BB962C8B-B14F-4D97-AF65-F5344CB8AC3E}">
        <p14:creationId xmlns:p14="http://schemas.microsoft.com/office/powerpoint/2010/main" val="97756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E973AFD-9874-41ED-8248-CF5E704144D1}"/>
                                            </p:graphic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graphicEl>
                                              <a:dgm id="{5607D7A3-ECBD-4242-965B-0F2AB87CF5B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C1CE93B5-C229-4A53-95CE-3CFCC14B2D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9C2791E-739D-4266-9743-052A6510F2FB}"/>
                                            </p:graphic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
                                            <p:graphicEl>
                                              <a:dgm id="{A04CD77F-22CE-4DA2-AE0B-ED9857B978B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24781A6B-6679-4F02-B0DC-88AC46673A4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A8859B1-6481-48C2-A9BC-DFD9B40A737C}"/>
                                            </p:graphicEl>
                                          </p:spTgt>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4">
                                            <p:graphicEl>
                                              <a:dgm id="{97D94C71-7B3F-47B2-B1B2-5C61B6EF579D}"/>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2DABA7D3-02CA-44D5-AEF0-05F40FC683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6" grpId="0"/>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65BC-A55B-4CCE-B60D-90DEF46A6242}"/>
              </a:ext>
            </a:extLst>
          </p:cNvPr>
          <p:cNvSpPr>
            <a:spLocks noGrp="1"/>
          </p:cNvSpPr>
          <p:nvPr>
            <p:ph type="title"/>
          </p:nvPr>
        </p:nvSpPr>
        <p:spPr/>
        <p:txBody>
          <a:bodyPr/>
          <a:lstStyle/>
          <a:p>
            <a:r>
              <a:rPr lang="en-GB" dirty="0"/>
              <a:t>SAN</a:t>
            </a:r>
          </a:p>
        </p:txBody>
      </p:sp>
      <p:sp>
        <p:nvSpPr>
          <p:cNvPr id="3" name="Content Placeholder 2">
            <a:extLst>
              <a:ext uri="{FF2B5EF4-FFF2-40B4-BE49-F238E27FC236}">
                <a16:creationId xmlns:a16="http://schemas.microsoft.com/office/drawing/2014/main" id="{5BBDFAB7-9E34-442E-8DC6-6B4AD5048125}"/>
              </a:ext>
            </a:extLst>
          </p:cNvPr>
          <p:cNvSpPr>
            <a:spLocks noGrp="1"/>
          </p:cNvSpPr>
          <p:nvPr>
            <p:ph idx="1"/>
          </p:nvPr>
        </p:nvSpPr>
        <p:spPr/>
        <p:txBody>
          <a:bodyPr>
            <a:normAutofit lnSpcReduction="10000"/>
          </a:bodyPr>
          <a:lstStyle/>
          <a:p>
            <a:r>
              <a:rPr lang="en-GB" dirty="0"/>
              <a:t>Storage Area Network</a:t>
            </a:r>
          </a:p>
          <a:p>
            <a:r>
              <a:rPr lang="en-GB" dirty="0"/>
              <a:t>A SAN is block-based storage, leveraging a high-speed architecture that connects servers to their logical disk units (LUNs)</a:t>
            </a:r>
          </a:p>
          <a:p>
            <a:r>
              <a:rPr lang="en-GB" dirty="0"/>
              <a:t>A LUN is a range of blocks provisioned from a pool of shared storage and presented to the server as a logical disk</a:t>
            </a:r>
          </a:p>
          <a:p>
            <a:r>
              <a:rPr lang="en-GB" dirty="0"/>
              <a:t>SAN can be costly and difficult to implement and maintain</a:t>
            </a:r>
          </a:p>
          <a:p>
            <a:r>
              <a:rPr lang="en-GB" dirty="0"/>
              <a:t>A SAN presents storage devices to a host such that the storage appears to be locally attached</a:t>
            </a:r>
          </a:p>
          <a:p>
            <a:r>
              <a:rPr lang="en-GB" dirty="0"/>
              <a:t>This simplified presentation of storage to a host is accomplished through the use of different types of virtualization</a:t>
            </a:r>
          </a:p>
        </p:txBody>
      </p:sp>
    </p:spTree>
    <p:extLst>
      <p:ext uri="{BB962C8B-B14F-4D97-AF65-F5344CB8AC3E}">
        <p14:creationId xmlns:p14="http://schemas.microsoft.com/office/powerpoint/2010/main" val="37026436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1BE1-BDEF-4BF7-81BD-D6AB81783C9B}"/>
              </a:ext>
            </a:extLst>
          </p:cNvPr>
          <p:cNvSpPr>
            <a:spLocks noGrp="1"/>
          </p:cNvSpPr>
          <p:nvPr>
            <p:ph type="title"/>
          </p:nvPr>
        </p:nvSpPr>
        <p:spPr/>
        <p:txBody>
          <a:bodyPr/>
          <a:lstStyle/>
          <a:p>
            <a:r>
              <a:rPr lang="en-GB" dirty="0"/>
              <a:t>SAN</a:t>
            </a:r>
          </a:p>
        </p:txBody>
      </p:sp>
      <p:pic>
        <p:nvPicPr>
          <p:cNvPr id="4" name="Content Placeholder 3">
            <a:extLst>
              <a:ext uri="{FF2B5EF4-FFF2-40B4-BE49-F238E27FC236}">
                <a16:creationId xmlns:a16="http://schemas.microsoft.com/office/drawing/2014/main" id="{0624CE43-6A49-4F3A-8F2C-D0D79E9B7183}"/>
              </a:ext>
            </a:extLst>
          </p:cNvPr>
          <p:cNvPicPr>
            <a:picLocks noGrp="1" noChangeAspect="1"/>
          </p:cNvPicPr>
          <p:nvPr>
            <p:ph idx="1"/>
          </p:nvPr>
        </p:nvPicPr>
        <p:blipFill>
          <a:blip r:embed="rId2"/>
          <a:stretch>
            <a:fillRect/>
          </a:stretch>
        </p:blipFill>
        <p:spPr>
          <a:xfrm>
            <a:off x="2587236" y="1905000"/>
            <a:ext cx="6798064" cy="4611752"/>
          </a:xfrm>
          <a:prstGeom prst="rect">
            <a:avLst/>
          </a:prstGeom>
        </p:spPr>
      </p:pic>
    </p:spTree>
    <p:extLst>
      <p:ext uri="{BB962C8B-B14F-4D97-AF65-F5344CB8AC3E}">
        <p14:creationId xmlns:p14="http://schemas.microsoft.com/office/powerpoint/2010/main" val="4150643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SAN architecture </a:t>
            </a:r>
          </a:p>
        </p:txBody>
      </p:sp>
      <p:pic>
        <p:nvPicPr>
          <p:cNvPr id="5" name="Content Placeholder 4">
            <a:extLst>
              <a:ext uri="{FF2B5EF4-FFF2-40B4-BE49-F238E27FC236}">
                <a16:creationId xmlns:a16="http://schemas.microsoft.com/office/drawing/2014/main" id="{8E0969B9-8E8D-4247-A6E7-C85D3172E029}"/>
              </a:ext>
            </a:extLst>
          </p:cNvPr>
          <p:cNvPicPr>
            <a:picLocks noGrp="1" noChangeAspect="1"/>
          </p:cNvPicPr>
          <p:nvPr>
            <p:ph idx="1"/>
          </p:nvPr>
        </p:nvPicPr>
        <p:blipFill>
          <a:blip r:embed="rId2"/>
          <a:stretch>
            <a:fillRect/>
          </a:stretch>
        </p:blipFill>
        <p:spPr>
          <a:xfrm>
            <a:off x="2638425" y="2167731"/>
            <a:ext cx="7143750" cy="36195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8173945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Network storage</a:t>
            </a:r>
          </a:p>
        </p:txBody>
      </p:sp>
      <p:pic>
        <p:nvPicPr>
          <p:cNvPr id="5" name="Content Placeholder 4">
            <a:extLst>
              <a:ext uri="{FF2B5EF4-FFF2-40B4-BE49-F238E27FC236}">
                <a16:creationId xmlns:a16="http://schemas.microsoft.com/office/drawing/2014/main" id="{59D6C5ED-F8A1-4E36-AC8B-CF863864C585}"/>
              </a:ext>
            </a:extLst>
          </p:cNvPr>
          <p:cNvPicPr>
            <a:picLocks noGrp="1" noChangeAspect="1"/>
          </p:cNvPicPr>
          <p:nvPr>
            <p:ph idx="1"/>
          </p:nvPr>
        </p:nvPicPr>
        <p:blipFill>
          <a:blip r:embed="rId2"/>
          <a:stretch>
            <a:fillRect/>
          </a:stretch>
        </p:blipFill>
        <p:spPr>
          <a:xfrm>
            <a:off x="3028748" y="1279526"/>
            <a:ext cx="6363104" cy="5395913"/>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5423170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Connection Types</a:t>
            </a:r>
          </a:p>
        </p:txBody>
      </p:sp>
      <p:sp>
        <p:nvSpPr>
          <p:cNvPr id="3" name="Content Placeholder 2"/>
          <p:cNvSpPr>
            <a:spLocks noGrp="1"/>
          </p:cNvSpPr>
          <p:nvPr>
            <p:ph idx="1"/>
          </p:nvPr>
        </p:nvSpPr>
        <p:spPr/>
        <p:txBody>
          <a:bodyPr/>
          <a:lstStyle/>
          <a:p>
            <a:r>
              <a:rPr lang="en-GB" dirty="0" err="1"/>
              <a:t>FCoE</a:t>
            </a:r>
            <a:endParaRPr lang="en-GB" dirty="0"/>
          </a:p>
          <a:p>
            <a:r>
              <a:rPr lang="en-GB" dirty="0"/>
              <a:t>Fibre Channel</a:t>
            </a:r>
          </a:p>
          <a:p>
            <a:r>
              <a:rPr lang="en-GB" dirty="0"/>
              <a:t>iSCSI</a:t>
            </a:r>
          </a:p>
          <a:p>
            <a:r>
              <a:rPr lang="en-GB" dirty="0" err="1"/>
              <a:t>Infiniband</a:t>
            </a:r>
            <a:endParaRPr lang="en-GB" dirty="0"/>
          </a:p>
          <a:p>
            <a:endParaRPr lang="en-GB" dirty="0"/>
          </a:p>
        </p:txBody>
      </p:sp>
    </p:spTree>
    <p:extLst>
      <p:ext uri="{BB962C8B-B14F-4D97-AF65-F5344CB8AC3E}">
        <p14:creationId xmlns:p14="http://schemas.microsoft.com/office/powerpoint/2010/main" val="28013731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298E-620B-4EA6-8455-B44405253BE5}"/>
              </a:ext>
            </a:extLst>
          </p:cNvPr>
          <p:cNvSpPr>
            <a:spLocks noGrp="1"/>
          </p:cNvSpPr>
          <p:nvPr>
            <p:ph type="title"/>
          </p:nvPr>
        </p:nvSpPr>
        <p:spPr/>
        <p:txBody>
          <a:bodyPr/>
          <a:lstStyle/>
          <a:p>
            <a:r>
              <a:rPr lang="en-GB" dirty="0"/>
              <a:t>Fibre Channel and </a:t>
            </a:r>
            <a:r>
              <a:rPr lang="en-GB" dirty="0" err="1"/>
              <a:t>FCoE</a:t>
            </a:r>
            <a:endParaRPr lang="en-GB" dirty="0"/>
          </a:p>
        </p:txBody>
      </p:sp>
      <p:sp>
        <p:nvSpPr>
          <p:cNvPr id="3" name="Content Placeholder 2">
            <a:extLst>
              <a:ext uri="{FF2B5EF4-FFF2-40B4-BE49-F238E27FC236}">
                <a16:creationId xmlns:a16="http://schemas.microsoft.com/office/drawing/2014/main" id="{047F9030-111C-4D33-AFB8-BFAA9DB45401}"/>
              </a:ext>
            </a:extLst>
          </p:cNvPr>
          <p:cNvSpPr>
            <a:spLocks noGrp="1"/>
          </p:cNvSpPr>
          <p:nvPr>
            <p:ph idx="1"/>
          </p:nvPr>
        </p:nvSpPr>
        <p:spPr/>
        <p:txBody>
          <a:bodyPr>
            <a:normAutofit fontScale="92500"/>
          </a:bodyPr>
          <a:lstStyle/>
          <a:p>
            <a:r>
              <a:rPr lang="en-GB" dirty="0"/>
              <a:t>Fibre Channel (FC) is an option providing a higher level of performance than anything else</a:t>
            </a:r>
          </a:p>
          <a:p>
            <a:r>
              <a:rPr lang="en-GB" dirty="0"/>
              <a:t>It utilises FCP, the </a:t>
            </a:r>
            <a:r>
              <a:rPr lang="en-GB" dirty="0" err="1"/>
              <a:t>Fiber</a:t>
            </a:r>
            <a:r>
              <a:rPr lang="en-GB" dirty="0"/>
              <a:t> Channel Protocol, to do what needs to be done</a:t>
            </a:r>
          </a:p>
          <a:p>
            <a:r>
              <a:rPr lang="en-GB" dirty="0" err="1"/>
              <a:t>Fiber</a:t>
            </a:r>
            <a:r>
              <a:rPr lang="en-GB" dirty="0"/>
              <a:t> Channel over Ethernet (</a:t>
            </a:r>
            <a:r>
              <a:rPr lang="en-GB" dirty="0" err="1"/>
              <a:t>FCoE</a:t>
            </a:r>
            <a:r>
              <a:rPr lang="en-GB" dirty="0"/>
              <a:t>) can be used in high-speed (10GB and higher) implementations</a:t>
            </a:r>
          </a:p>
          <a:p>
            <a:r>
              <a:rPr lang="en-GB" dirty="0"/>
              <a:t>The big advantage of Fibre Channel is its scalability</a:t>
            </a:r>
          </a:p>
          <a:p>
            <a:r>
              <a:rPr lang="en-GB" dirty="0" err="1"/>
              <a:t>FCoE</a:t>
            </a:r>
            <a:r>
              <a:rPr lang="en-GB" dirty="0"/>
              <a:t> encapsulates FC over the Ethernet portions of connectivity, making it easy to add into an existing network</a:t>
            </a:r>
          </a:p>
          <a:p>
            <a:r>
              <a:rPr lang="en-GB" dirty="0"/>
              <a:t>As such, </a:t>
            </a:r>
            <a:r>
              <a:rPr lang="en-GB" dirty="0" err="1"/>
              <a:t>FCoE</a:t>
            </a:r>
            <a:r>
              <a:rPr lang="en-GB" dirty="0"/>
              <a:t> is an extension to FC intended to extend the scalability and efficiency associated with Fibre Channel</a:t>
            </a:r>
          </a:p>
        </p:txBody>
      </p:sp>
    </p:spTree>
    <p:extLst>
      <p:ext uri="{BB962C8B-B14F-4D97-AF65-F5344CB8AC3E}">
        <p14:creationId xmlns:p14="http://schemas.microsoft.com/office/powerpoint/2010/main" val="12574353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B5A1-1C11-421A-B121-48E71950B2FA}"/>
              </a:ext>
            </a:extLst>
          </p:cNvPr>
          <p:cNvSpPr>
            <a:spLocks noGrp="1"/>
          </p:cNvSpPr>
          <p:nvPr>
            <p:ph type="title"/>
          </p:nvPr>
        </p:nvSpPr>
        <p:spPr/>
        <p:txBody>
          <a:bodyPr/>
          <a:lstStyle/>
          <a:p>
            <a:r>
              <a:rPr lang="en-GB" dirty="0"/>
              <a:t>iSCSI</a:t>
            </a:r>
          </a:p>
        </p:txBody>
      </p:sp>
      <p:sp>
        <p:nvSpPr>
          <p:cNvPr id="3" name="Content Placeholder 2">
            <a:extLst>
              <a:ext uri="{FF2B5EF4-FFF2-40B4-BE49-F238E27FC236}">
                <a16:creationId xmlns:a16="http://schemas.microsoft.com/office/drawing/2014/main" id="{ED7F120D-F32E-4696-83EC-A6FF790BD7D3}"/>
              </a:ext>
            </a:extLst>
          </p:cNvPr>
          <p:cNvSpPr>
            <a:spLocks noGrp="1"/>
          </p:cNvSpPr>
          <p:nvPr>
            <p:ph idx="1"/>
          </p:nvPr>
        </p:nvSpPr>
        <p:spPr/>
        <p:txBody>
          <a:bodyPr>
            <a:normAutofit/>
          </a:bodyPr>
          <a:lstStyle/>
          <a:p>
            <a:r>
              <a:rPr lang="en-GB" dirty="0"/>
              <a:t>Internet Small Computer System Interface</a:t>
            </a:r>
          </a:p>
          <a:p>
            <a:r>
              <a:rPr lang="en-GB" dirty="0"/>
              <a:t>An IP-based networking storage standard for linking and managing data storage facilities</a:t>
            </a:r>
          </a:p>
          <a:p>
            <a:r>
              <a:rPr lang="en-GB" dirty="0"/>
              <a:t>iSCSI allows SCSI commands to be sent over IP networks, including LANs, WANs, and the Internet</a:t>
            </a:r>
          </a:p>
        </p:txBody>
      </p:sp>
    </p:spTree>
    <p:extLst>
      <p:ext uri="{BB962C8B-B14F-4D97-AF65-F5344CB8AC3E}">
        <p14:creationId xmlns:p14="http://schemas.microsoft.com/office/powerpoint/2010/main" val="14014872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8AC5-9BD4-4210-BE59-45D679425CC9}"/>
              </a:ext>
            </a:extLst>
          </p:cNvPr>
          <p:cNvSpPr>
            <a:spLocks noGrp="1"/>
          </p:cNvSpPr>
          <p:nvPr>
            <p:ph type="title"/>
          </p:nvPr>
        </p:nvSpPr>
        <p:spPr/>
        <p:txBody>
          <a:bodyPr/>
          <a:lstStyle/>
          <a:p>
            <a:r>
              <a:rPr lang="en-GB" dirty="0"/>
              <a:t>iSCSI</a:t>
            </a:r>
          </a:p>
        </p:txBody>
      </p:sp>
      <p:sp>
        <p:nvSpPr>
          <p:cNvPr id="3" name="Content Placeholder 2">
            <a:extLst>
              <a:ext uri="{FF2B5EF4-FFF2-40B4-BE49-F238E27FC236}">
                <a16:creationId xmlns:a16="http://schemas.microsoft.com/office/drawing/2014/main" id="{0F721586-3EC3-4E95-A2D4-6654E2111CA4}"/>
              </a:ext>
            </a:extLst>
          </p:cNvPr>
          <p:cNvSpPr>
            <a:spLocks noGrp="1"/>
          </p:cNvSpPr>
          <p:nvPr>
            <p:ph idx="1"/>
          </p:nvPr>
        </p:nvSpPr>
        <p:spPr/>
        <p:txBody>
          <a:bodyPr/>
          <a:lstStyle/>
          <a:p>
            <a:r>
              <a:rPr lang="en-GB" dirty="0"/>
              <a:t>Using iSCSI for a virtual environment gives users the benefits of a file system without the difficulty of setting up Fibre Channel</a:t>
            </a:r>
          </a:p>
          <a:p>
            <a:r>
              <a:rPr lang="en-GB" dirty="0"/>
              <a:t>Because iSCSI works both at the hypervisor level and in the guest operating system, the rules that govern the size of the partition in the OS are used rather than those of the virtual OS (which are usually more restrictive)</a:t>
            </a:r>
          </a:p>
          <a:p>
            <a:r>
              <a:rPr lang="en-GB" dirty="0"/>
              <a:t>The disadvantage of iSCSI is that users can run into IP-related problems if configuration is not carefully monitored</a:t>
            </a:r>
          </a:p>
          <a:p>
            <a:endParaRPr lang="en-GB" dirty="0"/>
          </a:p>
        </p:txBody>
      </p:sp>
    </p:spTree>
    <p:extLst>
      <p:ext uri="{BB962C8B-B14F-4D97-AF65-F5344CB8AC3E}">
        <p14:creationId xmlns:p14="http://schemas.microsoft.com/office/powerpoint/2010/main" val="3407370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3E4F-6A28-4EC3-99B9-CEF67099E09E}"/>
              </a:ext>
            </a:extLst>
          </p:cNvPr>
          <p:cNvSpPr>
            <a:spLocks noGrp="1"/>
          </p:cNvSpPr>
          <p:nvPr>
            <p:ph type="title"/>
          </p:nvPr>
        </p:nvSpPr>
        <p:spPr>
          <a:xfrm>
            <a:off x="839788" y="304800"/>
            <a:ext cx="8799512" cy="684212"/>
          </a:xfrm>
        </p:spPr>
        <p:txBody>
          <a:bodyPr anchor="b">
            <a:noAutofit/>
          </a:bodyPr>
          <a:lstStyle/>
          <a:p>
            <a:r>
              <a:rPr lang="en-GB" sz="4400" b="1" dirty="0" err="1"/>
              <a:t>Infiniband</a:t>
            </a:r>
            <a:endParaRPr lang="en-GB" sz="4400" b="1" dirty="0"/>
          </a:p>
        </p:txBody>
      </p:sp>
      <p:pic>
        <p:nvPicPr>
          <p:cNvPr id="5" name="Picture 4">
            <a:extLst>
              <a:ext uri="{FF2B5EF4-FFF2-40B4-BE49-F238E27FC236}">
                <a16:creationId xmlns:a16="http://schemas.microsoft.com/office/drawing/2014/main" id="{F812E722-EA73-4057-81EB-6665ABB1B6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15175" y="1257300"/>
            <a:ext cx="4873625" cy="4873625"/>
          </a:xfrm>
          <a:prstGeom prst="rect">
            <a:avLst/>
          </a:prstGeom>
          <a:noFill/>
        </p:spPr>
      </p:pic>
      <p:sp>
        <p:nvSpPr>
          <p:cNvPr id="3" name="Content Placeholder 2">
            <a:extLst>
              <a:ext uri="{FF2B5EF4-FFF2-40B4-BE49-F238E27FC236}">
                <a16:creationId xmlns:a16="http://schemas.microsoft.com/office/drawing/2014/main" id="{CF9FCB07-7DF6-46AB-83B9-C171936645C8}"/>
              </a:ext>
            </a:extLst>
          </p:cNvPr>
          <p:cNvSpPr>
            <a:spLocks noGrp="1"/>
          </p:cNvSpPr>
          <p:nvPr>
            <p:ph type="body" sz="half" idx="2"/>
          </p:nvPr>
        </p:nvSpPr>
        <p:spPr>
          <a:xfrm>
            <a:off x="546100" y="1790700"/>
            <a:ext cx="6388100" cy="4078288"/>
          </a:xfrm>
        </p:spPr>
        <p:txBody>
          <a:bodyPr>
            <a:normAutofit fontScale="92500"/>
          </a:bodyPr>
          <a:lstStyle/>
          <a:p>
            <a:r>
              <a:rPr lang="en-GB" sz="2800" dirty="0"/>
              <a:t>InfiniBand (IB), is supported by the InfiniBand Trade Association</a:t>
            </a:r>
          </a:p>
          <a:p>
            <a:r>
              <a:rPr lang="en-GB" sz="2800" dirty="0"/>
              <a:t>Promises high throughput and low latency, making it ideal for use in high-performance computing connections (both within the computer and between computers)</a:t>
            </a:r>
          </a:p>
          <a:p>
            <a:r>
              <a:rPr lang="en-GB" sz="2800" dirty="0"/>
              <a:t>Effectively addresses all the stated limitations of TCP and can provide seamless connectivity to applications designed to work with TCP</a:t>
            </a:r>
          </a:p>
        </p:txBody>
      </p:sp>
    </p:spTree>
    <p:extLst>
      <p:ext uri="{BB962C8B-B14F-4D97-AF65-F5344CB8AC3E}">
        <p14:creationId xmlns:p14="http://schemas.microsoft.com/office/powerpoint/2010/main" val="7338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Remote access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Telnet</a:t>
            </a:r>
          </a:p>
          <a:p>
            <a:r>
              <a:rPr lang="en-US" dirty="0"/>
              <a:t>SSH</a:t>
            </a:r>
          </a:p>
          <a:p>
            <a:r>
              <a:rPr lang="en-US" dirty="0"/>
              <a:t>RDP</a:t>
            </a:r>
          </a:p>
          <a:p>
            <a:r>
              <a:rPr lang="en-US" dirty="0"/>
              <a:t>VNC</a:t>
            </a:r>
          </a:p>
          <a:p>
            <a:r>
              <a:rPr lang="en-US" dirty="0"/>
              <a:t>HTTP</a:t>
            </a:r>
          </a:p>
          <a:p>
            <a:r>
              <a:rPr lang="en-US" dirty="0"/>
              <a:t>SNMP</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5839639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Jumbo Frames</a:t>
            </a:r>
          </a:p>
        </p:txBody>
      </p:sp>
      <p:graphicFrame>
        <p:nvGraphicFramePr>
          <p:cNvPr id="4" name="Content Placeholder 3">
            <a:extLst>
              <a:ext uri="{FF2B5EF4-FFF2-40B4-BE49-F238E27FC236}">
                <a16:creationId xmlns:a16="http://schemas.microsoft.com/office/drawing/2014/main" id="{7FA875F4-394C-4E20-B7E4-D26067B72BA6}"/>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4504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1766-1FD8-4AAE-B19C-B390D17375E4}"/>
              </a:ext>
            </a:extLst>
          </p:cNvPr>
          <p:cNvSpPr>
            <a:spLocks noGrp="1"/>
          </p:cNvSpPr>
          <p:nvPr>
            <p:ph type="title"/>
          </p:nvPr>
        </p:nvSpPr>
        <p:spPr/>
        <p:txBody>
          <a:bodyPr/>
          <a:lstStyle/>
          <a:p>
            <a:r>
              <a:rPr lang="en-GB" dirty="0"/>
              <a:t>Network Security Design</a:t>
            </a:r>
          </a:p>
        </p:txBody>
      </p:sp>
      <p:sp>
        <p:nvSpPr>
          <p:cNvPr id="3" name="Content Placeholder 2">
            <a:extLst>
              <a:ext uri="{FF2B5EF4-FFF2-40B4-BE49-F238E27FC236}">
                <a16:creationId xmlns:a16="http://schemas.microsoft.com/office/drawing/2014/main" id="{082AB399-28FB-4677-BA9D-4A6F3D6064EE}"/>
              </a:ext>
            </a:extLst>
          </p:cNvPr>
          <p:cNvSpPr>
            <a:spLocks noGrp="1"/>
          </p:cNvSpPr>
          <p:nvPr>
            <p:ph idx="1"/>
          </p:nvPr>
        </p:nvSpPr>
        <p:spPr/>
        <p:txBody>
          <a:bodyPr>
            <a:normAutofit fontScale="55000" lnSpcReduction="20000"/>
          </a:bodyPr>
          <a:lstStyle/>
          <a:p>
            <a:r>
              <a:rPr lang="en-GB" dirty="0"/>
              <a:t>Five principles for the design of cyber secure systems</a:t>
            </a:r>
          </a:p>
          <a:p>
            <a:pPr marL="0" indent="0">
              <a:buNone/>
            </a:pPr>
            <a:r>
              <a:rPr lang="en-GB" b="1" dirty="0">
                <a:hlinkClick r:id="rId2"/>
              </a:rPr>
              <a:t>1. Establish the context before designing a system</a:t>
            </a:r>
            <a:endParaRPr lang="en-GB" b="1" dirty="0"/>
          </a:p>
          <a:p>
            <a:pPr marL="0" indent="0">
              <a:buNone/>
            </a:pPr>
            <a:r>
              <a:rPr lang="en-GB" dirty="0"/>
              <a:t>Before you can create a secure system design, you need to have a good understanding of the fundamentals and take action to address any identified short-comings.</a:t>
            </a:r>
          </a:p>
          <a:p>
            <a:pPr marL="0" indent="0">
              <a:buNone/>
            </a:pPr>
            <a:r>
              <a:rPr lang="en-GB" b="1" dirty="0">
                <a:hlinkClick r:id="rId3"/>
              </a:rPr>
              <a:t>2. Make compromise difficult</a:t>
            </a:r>
            <a:endParaRPr lang="en-GB" b="1" dirty="0"/>
          </a:p>
          <a:p>
            <a:pPr marL="0" indent="0">
              <a:buNone/>
            </a:pPr>
            <a:r>
              <a:rPr lang="en-GB" dirty="0"/>
              <a:t>Designing with security in mind means applying concepts and using techniques which make it harder for attackers to compromise your data or systems.</a:t>
            </a:r>
          </a:p>
          <a:p>
            <a:pPr marL="0" indent="0">
              <a:buNone/>
            </a:pPr>
            <a:r>
              <a:rPr lang="en-GB" b="1" dirty="0">
                <a:hlinkClick r:id="rId4"/>
              </a:rPr>
              <a:t>3. Make disruption difficult</a:t>
            </a:r>
            <a:endParaRPr lang="en-GB" b="1" dirty="0"/>
          </a:p>
          <a:p>
            <a:pPr marL="0" indent="0">
              <a:buNone/>
            </a:pPr>
            <a:r>
              <a:rPr lang="en-GB" dirty="0"/>
              <a:t>When high-value or critical services rely on technology for delivery, it becomes essential that the technology is always available. In these cases the acceptable percentage of ‘down time’ can be effectively zero.</a:t>
            </a:r>
          </a:p>
          <a:p>
            <a:pPr marL="0" indent="0">
              <a:buNone/>
            </a:pPr>
            <a:r>
              <a:rPr lang="en-GB" b="1" dirty="0">
                <a:hlinkClick r:id="rId5"/>
              </a:rPr>
              <a:t>4. Make compromise detection easier</a:t>
            </a:r>
            <a:endParaRPr lang="en-GB" b="1" dirty="0"/>
          </a:p>
          <a:p>
            <a:pPr marL="0" indent="0">
              <a:buNone/>
            </a:pPr>
            <a:r>
              <a:rPr lang="en-GB" dirty="0"/>
              <a:t>Even if you take all available precautions, there’s still a chance your system will be compromised by a new or unknown attack. To give yourself the best chance of spotting these attacks, you should be well positioned to detect compromise.</a:t>
            </a:r>
          </a:p>
          <a:p>
            <a:pPr marL="0" indent="0">
              <a:buNone/>
            </a:pPr>
            <a:r>
              <a:rPr lang="en-GB" b="1" dirty="0">
                <a:hlinkClick r:id="rId6"/>
              </a:rPr>
              <a:t>5. Reduce the impact of compromise</a:t>
            </a:r>
            <a:endParaRPr lang="en-GB" b="1" dirty="0"/>
          </a:p>
          <a:p>
            <a:pPr marL="0" indent="0">
              <a:buNone/>
            </a:pPr>
            <a:r>
              <a:rPr lang="en-GB" dirty="0"/>
              <a:t>Design to naturally minimise the severity of any compromise.</a:t>
            </a:r>
          </a:p>
          <a:p>
            <a:pPr marL="0" indent="0">
              <a:buNone/>
            </a:pPr>
            <a:endParaRPr lang="en-GB" dirty="0"/>
          </a:p>
        </p:txBody>
      </p:sp>
    </p:spTree>
    <p:extLst>
      <p:ext uri="{BB962C8B-B14F-4D97-AF65-F5344CB8AC3E}">
        <p14:creationId xmlns:p14="http://schemas.microsoft.com/office/powerpoint/2010/main" val="21900170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Physical security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Preventive controls are designed to keep people from going places or doing things they're not supposed to. </a:t>
            </a:r>
          </a:p>
          <a:p>
            <a:r>
              <a:rPr lang="en-US" dirty="0"/>
              <a:t>Detective controls are designed to detect intruders whether or not they're successful in bypassing other security. </a:t>
            </a:r>
          </a:p>
          <a:p>
            <a:r>
              <a:rPr lang="en-US" dirty="0"/>
              <a:t>Deterrent controls are visible security measures meant to discourage people from intrusion in the first place.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6262651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Surveillance systems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85000" lnSpcReduction="10000"/>
          </a:bodyPr>
          <a:lstStyle/>
          <a:p>
            <a:r>
              <a:rPr lang="en-US" dirty="0"/>
              <a:t>Motion sensor</a:t>
            </a:r>
          </a:p>
          <a:p>
            <a:pPr lvl="1"/>
            <a:r>
              <a:rPr lang="en-US" dirty="0"/>
              <a:t>Detects motion using active or passive infrared sensors. Some motion sensors are also cameras, that use motion as a cue to begin recording.</a:t>
            </a:r>
          </a:p>
          <a:p>
            <a:r>
              <a:rPr lang="en-US" dirty="0"/>
              <a:t>Window/Door sensor</a:t>
            </a:r>
          </a:p>
          <a:p>
            <a:pPr lvl="1"/>
            <a:r>
              <a:rPr lang="en-US" dirty="0"/>
              <a:t>Uses an electrical circuit built into a door or window, and maintained by a special switch such as a pair of magnets. When the window or door opens, the circuit is broken and the alarm is triggered. Similar circuits can be used to detect when a fence is cut.</a:t>
            </a:r>
          </a:p>
          <a:p>
            <a:r>
              <a:rPr lang="en-US" dirty="0"/>
              <a:t>Pressure sensor</a:t>
            </a:r>
          </a:p>
          <a:p>
            <a:pPr lvl="1"/>
            <a:r>
              <a:rPr lang="en-US" dirty="0"/>
              <a:t>Detects pressure from someone walking through a protected area. Usually built into a pressure mat on the floor, such as an apparent rug or doormat, but can be buried under a floor or soil.</a:t>
            </a:r>
          </a:p>
          <a:p>
            <a:r>
              <a:rPr lang="en-US" dirty="0"/>
              <a:t>Tamper detection</a:t>
            </a:r>
          </a:p>
          <a:p>
            <a:pPr lvl="1"/>
            <a:r>
              <a:rPr lang="en-US" dirty="0"/>
              <a:t>Detects when another physical security system is bypassed, such as a camera being blocked or a motion sensor disabled.</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7289637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Secure entryways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Conventional locks</a:t>
            </a:r>
          </a:p>
          <a:p>
            <a:r>
              <a:rPr lang="en-US" dirty="0"/>
              <a:t>Electronic locks</a:t>
            </a:r>
          </a:p>
          <a:p>
            <a:r>
              <a:rPr lang="en-US" dirty="0"/>
              <a:t>Guards</a:t>
            </a:r>
          </a:p>
          <a:p>
            <a:r>
              <a:rPr lang="en-US" dirty="0"/>
              <a:t>Mantrap</a:t>
            </a:r>
          </a:p>
          <a:p>
            <a:r>
              <a:rPr lang="en-US" dirty="0"/>
              <a:t>Logging</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5" name="Picture 4">
            <a:extLst>
              <a:ext uri="{FF2B5EF4-FFF2-40B4-BE49-F238E27FC236}">
                <a16:creationId xmlns:a16="http://schemas.microsoft.com/office/drawing/2014/main" id="{FF90DFC9-BCE3-4F54-B9F9-42EFE1E1919C}"/>
              </a:ext>
            </a:extLst>
          </p:cNvPr>
          <p:cNvPicPr>
            <a:picLocks noChangeAspect="1"/>
          </p:cNvPicPr>
          <p:nvPr/>
        </p:nvPicPr>
        <p:blipFill>
          <a:blip r:embed="rId2"/>
          <a:stretch>
            <a:fillRect/>
          </a:stretch>
        </p:blipFill>
        <p:spPr>
          <a:xfrm>
            <a:off x="4841151" y="3785937"/>
            <a:ext cx="5369649" cy="2706303"/>
          </a:xfrm>
          <a:prstGeom prst="rect">
            <a:avLst/>
          </a:prstGeom>
        </p:spPr>
      </p:pic>
    </p:spTree>
    <p:extLst>
      <p:ext uri="{BB962C8B-B14F-4D97-AF65-F5344CB8AC3E}">
        <p14:creationId xmlns:p14="http://schemas.microsoft.com/office/powerpoint/2010/main" val="38852468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equipment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Keep access to network hardware tightly restricted by putting access controls on server rooms, file rooms, and telecommunications closets.</a:t>
            </a:r>
          </a:p>
          <a:p>
            <a:r>
              <a:rPr lang="en-US" dirty="0"/>
              <a:t>Use cable locks or locked cabinets to protect easily stolen equipment like workstations and lone servers, especially in low security areas.</a:t>
            </a:r>
          </a:p>
          <a:p>
            <a:r>
              <a:rPr lang="en-US" dirty="0"/>
              <a:t>Use lockable or tamper-detecting cases to prevent unauthorized users from opening computers up to access internal components.</a:t>
            </a:r>
          </a:p>
          <a:p>
            <a:r>
              <a:rPr lang="en-US" dirty="0"/>
              <a:t>Use </a:t>
            </a:r>
            <a:r>
              <a:rPr lang="en-US" i="1" dirty="0"/>
              <a:t>asset tracking tags</a:t>
            </a:r>
            <a:r>
              <a:rPr lang="en-US" dirty="0"/>
              <a:t> to keep tabs on mobile devices and portable equipment you can't lock down. Mobile computers may support tracking software.</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D3E0762A-554F-4267-A80E-9957983BC8C6}"/>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9990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equipment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Put especially valuable items or data and documentation that doesn't need online accessibility in a locked safe.</a:t>
            </a:r>
          </a:p>
          <a:p>
            <a:r>
              <a:rPr lang="en-US" dirty="0"/>
              <a:t>Secure physical access to wireless access points. This can be a particular challenge since WAP antennas don't work well inside a locked cabinet.</a:t>
            </a:r>
          </a:p>
          <a:p>
            <a:r>
              <a:rPr lang="en-US" dirty="0"/>
              <a:t>Watch for where network outlets or even cables can be targeted by an attacker.</a:t>
            </a:r>
          </a:p>
          <a:p>
            <a:r>
              <a:rPr lang="en-US" dirty="0"/>
              <a:t>Watch for signs of intrusion or social engineering attacks. Where security personnel are unaware, it's easy for someone pretending to be IT to just walk off with entire computers.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1448827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626A-2EB4-4755-87E5-6DCD98570079}"/>
              </a:ext>
            </a:extLst>
          </p:cNvPr>
          <p:cNvSpPr>
            <a:spLocks noGrp="1"/>
          </p:cNvSpPr>
          <p:nvPr>
            <p:ph type="title"/>
          </p:nvPr>
        </p:nvSpPr>
        <p:spPr/>
        <p:txBody>
          <a:bodyPr/>
          <a:lstStyle/>
          <a:p>
            <a:r>
              <a:rPr lang="en-US" dirty="0"/>
              <a:t>Discussion: Physical security </a:t>
            </a:r>
          </a:p>
        </p:txBody>
      </p:sp>
      <p:pic>
        <p:nvPicPr>
          <p:cNvPr id="5" name="Content Placeholder 4">
            <a:extLst>
              <a:ext uri="{FF2B5EF4-FFF2-40B4-BE49-F238E27FC236}">
                <a16:creationId xmlns:a16="http://schemas.microsoft.com/office/drawing/2014/main" id="{84E68140-373B-4643-A898-E7F7A6060890}"/>
              </a:ext>
            </a:extLst>
          </p:cNvPr>
          <p:cNvPicPr>
            <a:picLocks noGrp="1" noChangeAspect="1"/>
          </p:cNvPicPr>
          <p:nvPr>
            <p:ph idx="1"/>
          </p:nvPr>
        </p:nvPicPr>
        <p:blipFill>
          <a:blip r:embed="rId2">
            <a:duotone>
              <a:schemeClr val="accent5">
                <a:shade val="45000"/>
                <a:satMod val="135000"/>
              </a:schemeClr>
              <a:prstClr val="white"/>
            </a:duotone>
          </a:blip>
          <a:stretch>
            <a:fillRect/>
          </a:stretch>
        </p:blipFill>
        <p:spPr>
          <a:xfrm>
            <a:off x="4305538" y="1934607"/>
            <a:ext cx="3809524" cy="3809524"/>
          </a:xfrm>
          <a:prstGeom prst="rect">
            <a:avLst/>
          </a:prstGeom>
        </p:spPr>
      </p:pic>
      <p:sp>
        <p:nvSpPr>
          <p:cNvPr id="4" name="Footer Placeholder 3">
            <a:extLst>
              <a:ext uri="{FF2B5EF4-FFF2-40B4-BE49-F238E27FC236}">
                <a16:creationId xmlns:a16="http://schemas.microsoft.com/office/drawing/2014/main" id="{06F4FB91-95E8-4249-A034-176D52028F79}"/>
              </a:ext>
            </a:extLst>
          </p:cNvPr>
          <p:cNvSpPr>
            <a:spLocks noGrp="1"/>
          </p:cNvSpPr>
          <p:nvPr>
            <p:ph type="ftr" sz="quarter" idx="4294967295"/>
          </p:nvPr>
        </p:nvSpPr>
        <p:spPr>
          <a:xfrm>
            <a:off x="7932964" y="6675120"/>
            <a:ext cx="2735036" cy="182880"/>
          </a:xfrm>
          <a:prstGeom prst="rect">
            <a:avLst/>
          </a:prstGeom>
        </p:spPr>
        <p:txBody>
          <a:bodyPr/>
          <a:lstStyle/>
          <a:p>
            <a:r>
              <a:rPr lang="en-US"/>
              <a:t>Copyright © 2016 30 Bird Media LLC</a:t>
            </a:r>
            <a:endParaRPr lang="en-US" dirty="0"/>
          </a:p>
        </p:txBody>
      </p:sp>
    </p:spTree>
    <p:extLst>
      <p:ext uri="{BB962C8B-B14F-4D97-AF65-F5344CB8AC3E}">
        <p14:creationId xmlns:p14="http://schemas.microsoft.com/office/powerpoint/2010/main" val="3266849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ACLs are based on which assumption? Choose the best response.</a:t>
            </a:r>
          </a:p>
          <a:p>
            <a:pPr marL="742950" indent="-742950">
              <a:buFont typeface="+mj-lt"/>
              <a:buAutoNum type="alphaUcPeriod"/>
            </a:pPr>
            <a:r>
              <a:rPr lang="en-US" dirty="0"/>
              <a:t>Explicit Allow</a:t>
            </a:r>
          </a:p>
          <a:p>
            <a:pPr marL="742950" indent="-742950">
              <a:buFont typeface="+mj-lt"/>
              <a:buAutoNum type="alphaUcPeriod"/>
            </a:pPr>
            <a:r>
              <a:rPr lang="en-US" dirty="0"/>
              <a:t>Explicit Deny</a:t>
            </a:r>
          </a:p>
          <a:p>
            <a:pPr marL="742950" indent="-742950">
              <a:buFont typeface="+mj-lt"/>
              <a:buAutoNum type="alphaUcPeriod"/>
            </a:pPr>
            <a:r>
              <a:rPr lang="en-US" dirty="0"/>
              <a:t>Implicit Allow</a:t>
            </a:r>
          </a:p>
          <a:p>
            <a:pPr marL="742950" indent="-742950">
              <a:buFont typeface="+mj-lt"/>
              <a:buAutoNum type="alphaUcPeriod"/>
            </a:pPr>
            <a:r>
              <a:rPr lang="en-US" dirty="0"/>
              <a:t>Implicit Deny</a:t>
            </a:r>
          </a:p>
          <a:p>
            <a:pPr marL="0" indent="0">
              <a:buNone/>
            </a:pPr>
            <a:r>
              <a:rPr lang="en-US" dirty="0"/>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24810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DMZ topology is displayed? Choose the best response.</a:t>
            </a:r>
          </a:p>
          <a:p>
            <a:pPr marL="742950" indent="-742950">
              <a:buFont typeface="+mj-lt"/>
              <a:buAutoNum type="alphaUcPeriod"/>
            </a:pPr>
            <a:r>
              <a:rPr lang="en-US" dirty="0"/>
              <a:t>Bastion Host</a:t>
            </a:r>
          </a:p>
          <a:p>
            <a:pPr marL="742950" indent="-742950">
              <a:buFont typeface="+mj-lt"/>
              <a:buAutoNum type="alphaUcPeriod"/>
            </a:pPr>
            <a:r>
              <a:rPr lang="en-US" dirty="0"/>
              <a:t>Dual firewall</a:t>
            </a:r>
          </a:p>
          <a:p>
            <a:pPr marL="742950" indent="-742950">
              <a:buFont typeface="+mj-lt"/>
              <a:buAutoNum type="alphaUcPeriod"/>
            </a:pPr>
            <a:r>
              <a:rPr lang="en-US" dirty="0"/>
              <a:t>Three-homed</a:t>
            </a:r>
            <a:br>
              <a:rPr lang="en-US" dirty="0"/>
            </a:br>
            <a:r>
              <a:rPr lang="en-US" dirty="0"/>
              <a:t>firewall </a:t>
            </a:r>
          </a:p>
          <a:p>
            <a:pPr marL="742950" indent="-742950">
              <a:buFont typeface="+mj-lt"/>
              <a:buAutoNum type="alphaUcPeriod"/>
            </a:pPr>
            <a:r>
              <a:rPr lang="en-US" dirty="0"/>
              <a:t>UTM firewall</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5" name="Picture 4">
            <a:extLst>
              <a:ext uri="{FF2B5EF4-FFF2-40B4-BE49-F238E27FC236}">
                <a16:creationId xmlns:a16="http://schemas.microsoft.com/office/drawing/2014/main" id="{BBBB8FC4-9200-43C3-9107-958629349902}"/>
              </a:ext>
            </a:extLst>
          </p:cNvPr>
          <p:cNvPicPr>
            <a:picLocks noChangeAspect="1"/>
          </p:cNvPicPr>
          <p:nvPr/>
        </p:nvPicPr>
        <p:blipFill>
          <a:blip r:embed="rId2"/>
          <a:stretch>
            <a:fillRect/>
          </a:stretch>
        </p:blipFill>
        <p:spPr>
          <a:xfrm>
            <a:off x="5641683" y="2309964"/>
            <a:ext cx="4797717" cy="3064142"/>
          </a:xfrm>
          <a:prstGeom prst="rect">
            <a:avLst/>
          </a:prstGeom>
        </p:spPr>
      </p:pic>
    </p:spTree>
    <p:extLst>
      <p:ext uri="{BB962C8B-B14F-4D97-AF65-F5344CB8AC3E}">
        <p14:creationId xmlns:p14="http://schemas.microsoft.com/office/powerpoint/2010/main" val="353938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Resource sharing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LDAP</a:t>
            </a:r>
          </a:p>
          <a:p>
            <a:r>
              <a:rPr lang="en-US" dirty="0"/>
              <a:t>NetBIOS</a:t>
            </a:r>
          </a:p>
          <a:p>
            <a:r>
              <a:rPr lang="en-US" dirty="0"/>
              <a:t>SMB </a:t>
            </a:r>
          </a:p>
          <a:p>
            <a:r>
              <a:rPr lang="en-US" dirty="0"/>
              <a:t>FTP</a:t>
            </a:r>
          </a:p>
          <a:p>
            <a:r>
              <a:rPr lang="en-US" dirty="0"/>
              <a:t>TFTP</a:t>
            </a:r>
          </a:p>
          <a:p>
            <a:r>
              <a:rPr lang="en-US" dirty="0"/>
              <a:t>NTP</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977298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If your computer fails a posture assessment, where might it be connected? Choose the best response.</a:t>
            </a:r>
          </a:p>
          <a:p>
            <a:pPr marL="742950" indent="-742950">
              <a:buFont typeface="+mj-lt"/>
              <a:buAutoNum type="alphaUcPeriod"/>
            </a:pPr>
            <a:r>
              <a:rPr lang="en-US" dirty="0"/>
              <a:t>A DMZ</a:t>
            </a:r>
          </a:p>
          <a:p>
            <a:pPr marL="742950" indent="-742950">
              <a:buFont typeface="+mj-lt"/>
              <a:buAutoNum type="alphaUcPeriod"/>
            </a:pPr>
            <a:r>
              <a:rPr lang="en-US" dirty="0"/>
              <a:t>A guest network</a:t>
            </a:r>
          </a:p>
          <a:p>
            <a:pPr marL="742950" indent="-742950">
              <a:buFont typeface="+mj-lt"/>
              <a:buAutoNum type="alphaUcPeriod"/>
            </a:pPr>
            <a:r>
              <a:rPr lang="en-US" dirty="0"/>
              <a:t>A honeynet</a:t>
            </a:r>
          </a:p>
          <a:p>
            <a:pPr marL="742950" indent="-742950">
              <a:buFont typeface="+mj-lt"/>
              <a:buAutoNum type="alphaUcPeriod"/>
            </a:pPr>
            <a:r>
              <a:rPr lang="en-US" dirty="0"/>
              <a:t>A quarantine network </a:t>
            </a:r>
          </a:p>
          <a:p>
            <a:pPr marL="0" indent="0">
              <a:buNone/>
            </a:pPr>
            <a:r>
              <a:rPr lang="en-US" dirty="0"/>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09571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When configuring an IDS you might want to allow a few false positives to make sure you never get any false negatives, but not the opposite. True or false?</a:t>
            </a:r>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89976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Compared to routing tables, ACLs allow you to check a lot more properties of incoming traffic. True or false?</a:t>
            </a:r>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13381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physical control relies on RFID technology? Choose the best response.</a:t>
            </a:r>
          </a:p>
          <a:p>
            <a:pPr marL="742950" indent="-742950">
              <a:buFont typeface="+mj-lt"/>
              <a:buAutoNum type="alphaUcPeriod"/>
            </a:pPr>
            <a:r>
              <a:rPr lang="en-US" dirty="0"/>
              <a:t>Asset tracking tags </a:t>
            </a:r>
          </a:p>
          <a:p>
            <a:pPr marL="742950" indent="-742950">
              <a:buFont typeface="+mj-lt"/>
              <a:buAutoNum type="alphaUcPeriod"/>
            </a:pPr>
            <a:r>
              <a:rPr lang="en-US" dirty="0"/>
              <a:t>Motion detection sensors</a:t>
            </a:r>
          </a:p>
          <a:p>
            <a:pPr marL="742950" indent="-742950">
              <a:buFont typeface="+mj-lt"/>
              <a:buAutoNum type="alphaUcPeriod"/>
            </a:pPr>
            <a:r>
              <a:rPr lang="en-US" dirty="0"/>
              <a:t>Surveillance cameras</a:t>
            </a:r>
          </a:p>
          <a:p>
            <a:pPr marL="742950" indent="-742950">
              <a:buFont typeface="+mj-lt"/>
              <a:buAutoNum type="alphaUcPeriod"/>
            </a:pPr>
            <a:r>
              <a:rPr lang="en-US" dirty="0"/>
              <a:t>Tamper detection systems</a:t>
            </a:r>
          </a:p>
          <a:p>
            <a:pPr marL="0" indent="0">
              <a:buNone/>
            </a:pPr>
            <a:r>
              <a:rPr lang="en-US" dirty="0"/>
              <a:t>A</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18756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a:xfrm>
            <a:off x="1981200" y="0"/>
            <a:ext cx="8458200" cy="1097280"/>
          </a:xfrm>
        </p:spPr>
        <p:txBody>
          <a:bodyPr>
            <a:normAutofit fontScale="90000"/>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qualifies as both a preventive and a detective control? Choose the best response.</a:t>
            </a:r>
          </a:p>
          <a:p>
            <a:pPr marL="742950" indent="-742950">
              <a:buFont typeface="+mj-lt"/>
              <a:buAutoNum type="alphaUcPeriod"/>
            </a:pPr>
            <a:r>
              <a:rPr lang="en-US" dirty="0"/>
              <a:t>A locked door</a:t>
            </a:r>
          </a:p>
          <a:p>
            <a:pPr marL="742950" indent="-742950">
              <a:buFont typeface="+mj-lt"/>
              <a:buAutoNum type="alphaUcPeriod"/>
            </a:pPr>
            <a:r>
              <a:rPr lang="en-US" dirty="0"/>
              <a:t>A motion detector</a:t>
            </a:r>
          </a:p>
          <a:p>
            <a:pPr marL="742950" indent="-742950">
              <a:buFont typeface="+mj-lt"/>
              <a:buAutoNum type="alphaUcPeriod"/>
            </a:pPr>
            <a:r>
              <a:rPr lang="en-US" dirty="0"/>
              <a:t>A security guard </a:t>
            </a:r>
          </a:p>
          <a:p>
            <a:pPr marL="742950" indent="-742950">
              <a:buFont typeface="+mj-lt"/>
              <a:buAutoNum type="alphaUcPeriod"/>
            </a:pPr>
            <a:r>
              <a:rPr lang="en-US" dirty="0"/>
              <a:t>A surveillance camera</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62381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Module B: Network authentication systems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pPr marL="0" indent="0">
              <a:buNone/>
            </a:pPr>
            <a:r>
              <a:rPr lang="en-US" dirty="0"/>
              <a:t>In this module, you'll learn:</a:t>
            </a:r>
          </a:p>
          <a:p>
            <a:r>
              <a:rPr lang="en-US" dirty="0"/>
              <a:t>How authentication systems work</a:t>
            </a:r>
          </a:p>
          <a:p>
            <a:r>
              <a:rPr lang="en-US" dirty="0"/>
              <a:t>About single sign-on</a:t>
            </a:r>
          </a:p>
          <a:p>
            <a:r>
              <a:rPr lang="en-US" dirty="0"/>
              <a:t>About PPP authentication methods</a:t>
            </a:r>
          </a:p>
          <a:p>
            <a:r>
              <a:rPr lang="en-US" dirty="0"/>
              <a:t>About Kerberos</a:t>
            </a:r>
          </a:p>
          <a:p>
            <a:r>
              <a:rPr lang="en-US" dirty="0"/>
              <a:t>About RADIUS and TACACS+</a:t>
            </a:r>
          </a:p>
          <a:p>
            <a:r>
              <a:rPr lang="en-US" dirty="0"/>
              <a:t>About 802.1X</a:t>
            </a:r>
            <a:endParaRPr lang="en-US" b="0" i="0" dirty="0">
              <a:effectLst/>
            </a:endParaRP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1785165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Authentication systems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Fundamentally any identity is associated with a particular entity, whether it's a human user, an organization, a computer, a service, or really anything that might need to access resources. The identity itself consists of all the properties associated with that entity, such as:</a:t>
            </a:r>
          </a:p>
          <a:p>
            <a:pPr lvl="1"/>
            <a:r>
              <a:rPr lang="en-US" dirty="0"/>
              <a:t>User names, passwords, and other credentials associated with the identity</a:t>
            </a:r>
          </a:p>
          <a:p>
            <a:pPr lvl="1"/>
            <a:r>
              <a:rPr lang="en-US" dirty="0"/>
              <a:t>Permissions on individual systems and networks</a:t>
            </a:r>
          </a:p>
          <a:p>
            <a:pPr lvl="1"/>
            <a:r>
              <a:rPr lang="en-US" dirty="0"/>
              <a:t>Logged activities, preferences, and other information describing the entity's history within the system</a:t>
            </a:r>
          </a:p>
          <a:p>
            <a:pPr lvl="1"/>
            <a:r>
              <a:rPr lang="en-US" dirty="0"/>
              <a:t>Information that can be used to identify and describe that entity in the "real world".</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4794824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Single sign-on</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dirty="0"/>
              <a:t>single sign-on</a:t>
            </a:r>
            <a:r>
              <a:rPr lang="en-US" dirty="0"/>
              <a:t> (</a:t>
            </a:r>
            <a:r>
              <a:rPr lang="en-US" i="1" dirty="0"/>
              <a:t>SSO</a:t>
            </a:r>
            <a:r>
              <a:rPr lang="en-US" dirty="0"/>
              <a:t>) systems, which allow one set of user credentials to give access to a large number of services. This can work two primary ways.</a:t>
            </a:r>
          </a:p>
          <a:p>
            <a:pPr lvl="1"/>
            <a:r>
              <a:rPr lang="en-US" dirty="0"/>
              <a:t>In the strictest sense, SSO allows a user to sign in once to one of a group of mutually-trusting services, then seamlessly switch between services without being prompted for credentials again. </a:t>
            </a:r>
          </a:p>
          <a:p>
            <a:pPr lvl="1"/>
            <a:r>
              <a:rPr lang="en-US" dirty="0"/>
              <a:t>SSO can also be used to describe systems where multiple independent services share authentication servers.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4060754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Windows account types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Local account</a:t>
            </a:r>
          </a:p>
          <a:p>
            <a:r>
              <a:rPr lang="en-US" dirty="0"/>
              <a:t>Microsoft account</a:t>
            </a:r>
          </a:p>
          <a:p>
            <a:r>
              <a:rPr lang="en-US" dirty="0"/>
              <a:t>Domain account</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599507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Network authentication standards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There are a few different scenarios when a network will use centralized authentication.</a:t>
            </a:r>
          </a:p>
          <a:p>
            <a:pPr lvl="1"/>
            <a:r>
              <a:rPr lang="en-US" dirty="0"/>
              <a:t>To allow multiple nodes to communicate securely across an unsecured network</a:t>
            </a:r>
          </a:p>
          <a:p>
            <a:pPr lvl="1"/>
            <a:r>
              <a:rPr lang="en-US" dirty="0"/>
              <a:t>To authenticate remote PPP connections into a network</a:t>
            </a:r>
          </a:p>
          <a:p>
            <a:pPr lvl="1"/>
            <a:r>
              <a:rPr lang="en-US" dirty="0"/>
              <a:t>To allow users to access the same resources from any node on the network</a:t>
            </a:r>
          </a:p>
          <a:p>
            <a:pPr lvl="1"/>
            <a:r>
              <a:rPr lang="en-US" dirty="0"/>
              <a:t>To authenticate local users joining a LAN or WLAN</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8066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TCP/IP tools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92500" lnSpcReduction="20000"/>
          </a:bodyPr>
          <a:lstStyle/>
          <a:p>
            <a:r>
              <a:rPr lang="en-US" dirty="0"/>
              <a:t>ipconfig</a:t>
            </a:r>
          </a:p>
          <a:p>
            <a:r>
              <a:rPr lang="en-US" dirty="0"/>
              <a:t>ifconfig</a:t>
            </a:r>
          </a:p>
          <a:p>
            <a:r>
              <a:rPr lang="en-US" dirty="0"/>
              <a:t>netstat</a:t>
            </a:r>
          </a:p>
          <a:p>
            <a:r>
              <a:rPr lang="en-US" dirty="0" err="1"/>
              <a:t>arp</a:t>
            </a:r>
            <a:endParaRPr lang="en-US" dirty="0"/>
          </a:p>
          <a:p>
            <a:r>
              <a:rPr lang="en-US" dirty="0"/>
              <a:t>route</a:t>
            </a:r>
          </a:p>
          <a:p>
            <a:r>
              <a:rPr lang="en-US" dirty="0" err="1"/>
              <a:t>nslookup</a:t>
            </a:r>
            <a:endParaRPr lang="en-US" dirty="0"/>
          </a:p>
          <a:p>
            <a:r>
              <a:rPr lang="en-US" dirty="0"/>
              <a:t>dig</a:t>
            </a:r>
          </a:p>
          <a:p>
            <a:r>
              <a:rPr lang="en-US" dirty="0"/>
              <a:t>ping</a:t>
            </a:r>
          </a:p>
          <a:p>
            <a:r>
              <a:rPr lang="en-US" dirty="0"/>
              <a:t>traceroute/tracert</a:t>
            </a:r>
          </a:p>
          <a:p>
            <a:r>
              <a:rPr lang="en-US" dirty="0" err="1"/>
              <a:t>pathping</a:t>
            </a:r>
            <a:endParaRPr lang="en-US" dirty="0"/>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8162991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PPP authentication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PAP</a:t>
            </a:r>
          </a:p>
          <a:p>
            <a:r>
              <a:rPr lang="en-US" dirty="0"/>
              <a:t>CHAP</a:t>
            </a:r>
          </a:p>
          <a:p>
            <a:r>
              <a:rPr lang="en-US" dirty="0"/>
              <a:t>MS-CHAP</a:t>
            </a:r>
          </a:p>
          <a:p>
            <a:r>
              <a:rPr lang="en-US" dirty="0"/>
              <a:t>EAP</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3071075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Kerberos </a:t>
            </a:r>
          </a:p>
        </p:txBody>
      </p:sp>
      <p:pic>
        <p:nvPicPr>
          <p:cNvPr id="5" name="Content Placeholder 4">
            <a:extLst>
              <a:ext uri="{FF2B5EF4-FFF2-40B4-BE49-F238E27FC236}">
                <a16:creationId xmlns:a16="http://schemas.microsoft.com/office/drawing/2014/main" id="{3E8C3476-0AF4-40B6-839F-13F30178D7C6}"/>
              </a:ext>
            </a:extLst>
          </p:cNvPr>
          <p:cNvPicPr>
            <a:picLocks noGrp="1" noChangeAspect="1"/>
          </p:cNvPicPr>
          <p:nvPr>
            <p:ph idx="1"/>
          </p:nvPr>
        </p:nvPicPr>
        <p:blipFill>
          <a:blip r:embed="rId2"/>
          <a:stretch>
            <a:fillRect/>
          </a:stretch>
        </p:blipFill>
        <p:spPr>
          <a:xfrm>
            <a:off x="2638425" y="1500981"/>
            <a:ext cx="7143750" cy="49530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7360022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Kerberos authentication </a:t>
            </a:r>
          </a:p>
        </p:txBody>
      </p:sp>
      <p:pic>
        <p:nvPicPr>
          <p:cNvPr id="5" name="Content Placeholder 4">
            <a:extLst>
              <a:ext uri="{FF2B5EF4-FFF2-40B4-BE49-F238E27FC236}">
                <a16:creationId xmlns:a16="http://schemas.microsoft.com/office/drawing/2014/main" id="{DE86D12E-91DD-4FBA-B7C5-6CC4345505B1}"/>
              </a:ext>
            </a:extLst>
          </p:cNvPr>
          <p:cNvPicPr>
            <a:picLocks noGrp="1" noChangeAspect="1"/>
          </p:cNvPicPr>
          <p:nvPr>
            <p:ph idx="1"/>
          </p:nvPr>
        </p:nvPicPr>
        <p:blipFill>
          <a:blip r:embed="rId2"/>
          <a:stretch>
            <a:fillRect/>
          </a:stretch>
        </p:blipFill>
        <p:spPr>
          <a:xfrm>
            <a:off x="2638425" y="1967706"/>
            <a:ext cx="7143750" cy="401955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96137343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RADIUS </a:t>
            </a:r>
          </a:p>
        </p:txBody>
      </p:sp>
      <p:pic>
        <p:nvPicPr>
          <p:cNvPr id="5" name="Content Placeholder 4">
            <a:extLst>
              <a:ext uri="{FF2B5EF4-FFF2-40B4-BE49-F238E27FC236}">
                <a16:creationId xmlns:a16="http://schemas.microsoft.com/office/drawing/2014/main" id="{FEF520BB-4149-4B39-8702-C6891C9DBA24}"/>
              </a:ext>
            </a:extLst>
          </p:cNvPr>
          <p:cNvPicPr>
            <a:picLocks noGrp="1" noChangeAspect="1"/>
          </p:cNvPicPr>
          <p:nvPr>
            <p:ph idx="1"/>
          </p:nvPr>
        </p:nvPicPr>
        <p:blipFill>
          <a:blip r:embed="rId2"/>
          <a:stretch>
            <a:fillRect/>
          </a:stretch>
        </p:blipFill>
        <p:spPr>
          <a:xfrm>
            <a:off x="2638425" y="2191545"/>
            <a:ext cx="7143750" cy="357187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6" name="Arrow: Right 5">
            <a:extLst>
              <a:ext uri="{FF2B5EF4-FFF2-40B4-BE49-F238E27FC236}">
                <a16:creationId xmlns:a16="http://schemas.microsoft.com/office/drawing/2014/main" id="{CED7849B-C440-408D-8C45-E70EB8457863}"/>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733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RADIUS (Cont.)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7" name="Content Placeholder 6">
            <a:extLst>
              <a:ext uri="{FF2B5EF4-FFF2-40B4-BE49-F238E27FC236}">
                <a16:creationId xmlns:a16="http://schemas.microsoft.com/office/drawing/2014/main" id="{7F67E518-5E6A-4773-8ECE-855E359D048C}"/>
              </a:ext>
            </a:extLst>
          </p:cNvPr>
          <p:cNvPicPr>
            <a:picLocks noGrp="1" noChangeAspect="1"/>
          </p:cNvPicPr>
          <p:nvPr>
            <p:ph idx="1"/>
          </p:nvPr>
        </p:nvPicPr>
        <p:blipFill>
          <a:blip r:embed="rId2"/>
          <a:stretch>
            <a:fillRect/>
          </a:stretch>
        </p:blipFill>
        <p:spPr>
          <a:xfrm>
            <a:off x="2638425" y="1320006"/>
            <a:ext cx="7143750" cy="5314950"/>
          </a:xfrm>
          <a:prstGeom prst="rect">
            <a:avLst/>
          </a:prstGeom>
        </p:spPr>
      </p:pic>
    </p:spTree>
    <p:extLst>
      <p:ext uri="{BB962C8B-B14F-4D97-AF65-F5344CB8AC3E}">
        <p14:creationId xmlns:p14="http://schemas.microsoft.com/office/powerpoint/2010/main" val="33554933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TACACS+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92500"/>
          </a:bodyPr>
          <a:lstStyle/>
          <a:p>
            <a:r>
              <a:rPr lang="en-US" dirty="0"/>
              <a:t>TACACS+ has a number of advantages over RADIUS.</a:t>
            </a:r>
          </a:p>
          <a:p>
            <a:pPr lvl="1"/>
            <a:r>
              <a:rPr lang="en-US" dirty="0"/>
              <a:t>While RADIUS uses UDP, TACACS+ uses TCP. Since TCP is connection-oriented, it provides message acknowledgement, so when a client or server doesn't get a quick response it knows something is wrong. It also scales better on large or congested networks.</a:t>
            </a:r>
          </a:p>
          <a:p>
            <a:pPr lvl="1"/>
            <a:r>
              <a:rPr lang="en-US" dirty="0"/>
              <a:t>Unlike RADIUS, TACACS+ encrypts entire access request packets. Even if encrypting the password itself is most important, protecting other system information from eavesdroppers enhances security.</a:t>
            </a:r>
          </a:p>
          <a:p>
            <a:pPr lvl="1"/>
            <a:r>
              <a:rPr lang="en-US" dirty="0"/>
              <a:t>While RADIUS combines authentication and authorization into a single step, TACACS+ fully separates all three steps of the AAA process. This allows any of the three to be individually handled by a different server, or even a different protocol entirely.</a:t>
            </a:r>
          </a:p>
          <a:p>
            <a:pPr lvl="1"/>
            <a:r>
              <a:rPr lang="en-US" dirty="0"/>
              <a:t>TACACS+ supports more non-IP protocols, such as AppleTalk, NetBIOS, Novell, and X.25.</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6495129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802.1X </a:t>
            </a:r>
          </a:p>
        </p:txBody>
      </p:sp>
      <p:pic>
        <p:nvPicPr>
          <p:cNvPr id="5" name="Content Placeholder 4">
            <a:extLst>
              <a:ext uri="{FF2B5EF4-FFF2-40B4-BE49-F238E27FC236}">
                <a16:creationId xmlns:a16="http://schemas.microsoft.com/office/drawing/2014/main" id="{4051855A-0BC8-437C-A47E-DEDED7A27DF1}"/>
              </a:ext>
            </a:extLst>
          </p:cNvPr>
          <p:cNvPicPr>
            <a:picLocks noGrp="1" noChangeAspect="1"/>
          </p:cNvPicPr>
          <p:nvPr>
            <p:ph idx="1"/>
          </p:nvPr>
        </p:nvPicPr>
        <p:blipFill>
          <a:blip r:embed="rId2"/>
          <a:stretch>
            <a:fillRect/>
          </a:stretch>
        </p:blipFill>
        <p:spPr>
          <a:xfrm>
            <a:off x="2638425" y="2124870"/>
            <a:ext cx="7143750" cy="370522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0842589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626A-2EB4-4755-87E5-6DCD98570079}"/>
              </a:ext>
            </a:extLst>
          </p:cNvPr>
          <p:cNvSpPr>
            <a:spLocks noGrp="1"/>
          </p:cNvSpPr>
          <p:nvPr>
            <p:ph type="title"/>
          </p:nvPr>
        </p:nvSpPr>
        <p:spPr/>
        <p:txBody>
          <a:bodyPr/>
          <a:lstStyle/>
          <a:p>
            <a:r>
              <a:rPr lang="en-US" dirty="0"/>
              <a:t>Discussion: Authentication systems </a:t>
            </a:r>
          </a:p>
        </p:txBody>
      </p:sp>
      <p:pic>
        <p:nvPicPr>
          <p:cNvPr id="5" name="Content Placeholder 4">
            <a:extLst>
              <a:ext uri="{FF2B5EF4-FFF2-40B4-BE49-F238E27FC236}">
                <a16:creationId xmlns:a16="http://schemas.microsoft.com/office/drawing/2014/main" id="{84E68140-373B-4643-A898-E7F7A6060890}"/>
              </a:ext>
            </a:extLst>
          </p:cNvPr>
          <p:cNvPicPr>
            <a:picLocks noGrp="1" noChangeAspect="1"/>
          </p:cNvPicPr>
          <p:nvPr>
            <p:ph idx="1"/>
          </p:nvPr>
        </p:nvPicPr>
        <p:blipFill>
          <a:blip r:embed="rId2">
            <a:duotone>
              <a:schemeClr val="accent5">
                <a:shade val="45000"/>
                <a:satMod val="135000"/>
              </a:schemeClr>
              <a:prstClr val="white"/>
            </a:duotone>
          </a:blip>
          <a:stretch>
            <a:fillRect/>
          </a:stretch>
        </p:blipFill>
        <p:spPr>
          <a:xfrm>
            <a:off x="4305538" y="1934607"/>
            <a:ext cx="3809524" cy="3809524"/>
          </a:xfrm>
          <a:prstGeom prst="rect">
            <a:avLst/>
          </a:prstGeom>
        </p:spPr>
      </p:pic>
      <p:sp>
        <p:nvSpPr>
          <p:cNvPr id="4" name="Footer Placeholder 3">
            <a:extLst>
              <a:ext uri="{FF2B5EF4-FFF2-40B4-BE49-F238E27FC236}">
                <a16:creationId xmlns:a16="http://schemas.microsoft.com/office/drawing/2014/main" id="{06F4FB91-95E8-4249-A034-176D52028F79}"/>
              </a:ext>
            </a:extLst>
          </p:cNvPr>
          <p:cNvSpPr>
            <a:spLocks noGrp="1"/>
          </p:cNvSpPr>
          <p:nvPr>
            <p:ph type="ftr" sz="quarter" idx="4294967295"/>
          </p:nvPr>
        </p:nvSpPr>
        <p:spPr>
          <a:xfrm>
            <a:off x="7932964" y="6675120"/>
            <a:ext cx="2735036" cy="182880"/>
          </a:xfrm>
          <a:prstGeom prst="rect">
            <a:avLst/>
          </a:prstGeom>
        </p:spPr>
        <p:txBody>
          <a:bodyPr/>
          <a:lstStyle/>
          <a:p>
            <a:r>
              <a:rPr lang="en-US"/>
              <a:t>Copyright © 2016 30 Bird Media LLC</a:t>
            </a:r>
            <a:endParaRPr lang="en-US" dirty="0"/>
          </a:p>
        </p:txBody>
      </p:sp>
    </p:spTree>
    <p:extLst>
      <p:ext uri="{BB962C8B-B14F-4D97-AF65-F5344CB8AC3E}">
        <p14:creationId xmlns:p14="http://schemas.microsoft.com/office/powerpoint/2010/main" val="21011985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3345-4C30-49BB-B4E0-B7FE59767AB4}"/>
              </a:ext>
            </a:extLst>
          </p:cNvPr>
          <p:cNvSpPr>
            <a:spLocks noGrp="1"/>
          </p:cNvSpPr>
          <p:nvPr>
            <p:ph type="title"/>
          </p:nvPr>
        </p:nvSpPr>
        <p:spPr/>
        <p:txBody>
          <a:bodyPr/>
          <a:lstStyle/>
          <a:p>
            <a:r>
              <a:rPr lang="en-US" dirty="0"/>
              <a:t>Exercise: Installing a RADIUS server </a:t>
            </a:r>
          </a:p>
        </p:txBody>
      </p:sp>
      <p:pic>
        <p:nvPicPr>
          <p:cNvPr id="5" name="Content Placeholder 4">
            <a:extLst>
              <a:ext uri="{FF2B5EF4-FFF2-40B4-BE49-F238E27FC236}">
                <a16:creationId xmlns:a16="http://schemas.microsoft.com/office/drawing/2014/main" id="{D43C33D6-1F85-4C0E-A15A-25685F832063}"/>
              </a:ext>
            </a:extLst>
          </p:cNvPr>
          <p:cNvPicPr>
            <a:picLocks noGrp="1" noChangeAspect="1"/>
          </p:cNvPicPr>
          <p:nvPr>
            <p:ph idx="1"/>
          </p:nvPr>
        </p:nvPicPr>
        <p:blipFill>
          <a:blip r:embed="rId2"/>
          <a:stretch>
            <a:fillRect/>
          </a:stretch>
        </p:blipFill>
        <p:spPr>
          <a:xfrm>
            <a:off x="8152052" y="2540373"/>
            <a:ext cx="2743438" cy="2834886"/>
          </a:xfrm>
          <a:prstGeom prst="rect">
            <a:avLst/>
          </a:prstGeom>
        </p:spPr>
      </p:pic>
      <p:sp>
        <p:nvSpPr>
          <p:cNvPr id="4" name="Footer Placeholder 3">
            <a:extLst>
              <a:ext uri="{FF2B5EF4-FFF2-40B4-BE49-F238E27FC236}">
                <a16:creationId xmlns:a16="http://schemas.microsoft.com/office/drawing/2014/main" id="{83DDBB4D-4138-4C81-B443-878ED080E1B2}"/>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3" name="TextBox 2">
            <a:extLst>
              <a:ext uri="{FF2B5EF4-FFF2-40B4-BE49-F238E27FC236}">
                <a16:creationId xmlns:a16="http://schemas.microsoft.com/office/drawing/2014/main" id="{1BAB1A3F-2592-48F2-8686-33A3F6E98B8B}"/>
              </a:ext>
            </a:extLst>
          </p:cNvPr>
          <p:cNvSpPr txBox="1"/>
          <p:nvPr/>
        </p:nvSpPr>
        <p:spPr>
          <a:xfrm>
            <a:off x="904568" y="2821858"/>
            <a:ext cx="6037005" cy="1569660"/>
          </a:xfrm>
          <a:prstGeom prst="rect">
            <a:avLst/>
          </a:prstGeom>
          <a:noFill/>
        </p:spPr>
        <p:txBody>
          <a:bodyPr wrap="square" rtlCol="0">
            <a:spAutoFit/>
          </a:bodyPr>
          <a:lstStyle/>
          <a:p>
            <a:r>
              <a:rPr lang="en-GB" sz="3200" dirty="0"/>
              <a:t>In a Hyper-V virtual machine, install Windows Server. </a:t>
            </a:r>
          </a:p>
          <a:p>
            <a:r>
              <a:rPr lang="en-GB" sz="3200" dirty="0"/>
              <a:t>Implement Radius.</a:t>
            </a:r>
          </a:p>
        </p:txBody>
      </p:sp>
    </p:spTree>
    <p:extLst>
      <p:ext uri="{BB962C8B-B14F-4D97-AF65-F5344CB8AC3E}">
        <p14:creationId xmlns:p14="http://schemas.microsoft.com/office/powerpoint/2010/main" val="5669872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are the core protocols used by Active Directory? Choose the best response.</a:t>
            </a:r>
          </a:p>
          <a:p>
            <a:pPr marL="742950" indent="-742950">
              <a:buFont typeface="+mj-lt"/>
              <a:buAutoNum type="alphaUcPeriod"/>
            </a:pPr>
            <a:r>
              <a:rPr lang="en-US" dirty="0"/>
              <a:t>802.1X, DNS, and Kerberos</a:t>
            </a:r>
          </a:p>
          <a:p>
            <a:pPr marL="742950" indent="-742950">
              <a:buFont typeface="+mj-lt"/>
              <a:buAutoNum type="alphaUcPeriod"/>
            </a:pPr>
            <a:r>
              <a:rPr lang="en-US" dirty="0"/>
              <a:t>LDAP, DNS, and Kerberos </a:t>
            </a:r>
          </a:p>
          <a:p>
            <a:pPr marL="742950" indent="-742950">
              <a:buFont typeface="+mj-lt"/>
              <a:buAutoNum type="alphaUcPeriod"/>
            </a:pPr>
            <a:r>
              <a:rPr lang="en-US" dirty="0"/>
              <a:t>802.1X, EAP, and LDAP</a:t>
            </a:r>
          </a:p>
          <a:p>
            <a:pPr marL="742950" indent="-742950">
              <a:buFont typeface="+mj-lt"/>
              <a:buAutoNum type="alphaUcPeriod"/>
            </a:pPr>
            <a:r>
              <a:rPr lang="en-US" dirty="0"/>
              <a:t>LDAP, Kerberos, and RADIUS</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62834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ipconfig </a:t>
            </a:r>
          </a:p>
        </p:txBody>
      </p:sp>
      <p:pic>
        <p:nvPicPr>
          <p:cNvPr id="6" name="Content Placeholder 5">
            <a:extLst>
              <a:ext uri="{FF2B5EF4-FFF2-40B4-BE49-F238E27FC236}">
                <a16:creationId xmlns:a16="http://schemas.microsoft.com/office/drawing/2014/main" id="{40D1D1B5-CAB6-482A-97B2-16407520780E}"/>
              </a:ext>
            </a:extLst>
          </p:cNvPr>
          <p:cNvPicPr>
            <a:picLocks noGrp="1" noChangeAspect="1"/>
          </p:cNvPicPr>
          <p:nvPr>
            <p:ph idx="1"/>
          </p:nvPr>
        </p:nvPicPr>
        <p:blipFill>
          <a:blip r:embed="rId2"/>
          <a:stretch>
            <a:fillRect/>
          </a:stretch>
        </p:blipFill>
        <p:spPr>
          <a:xfrm>
            <a:off x="1267370" y="1474838"/>
            <a:ext cx="9632530" cy="4935793"/>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83021635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Which protocol is more of a message framework than an authentication method in itself? Choose the best response.</a:t>
            </a:r>
          </a:p>
          <a:p>
            <a:pPr marL="742950" indent="-742950">
              <a:buFont typeface="+mj-lt"/>
              <a:buAutoNum type="alphaUcPeriod"/>
            </a:pPr>
            <a:r>
              <a:rPr lang="en-US" dirty="0"/>
              <a:t>CHAP</a:t>
            </a:r>
          </a:p>
          <a:p>
            <a:pPr marL="742950" indent="-742950">
              <a:buFont typeface="+mj-lt"/>
              <a:buAutoNum type="alphaUcPeriod"/>
            </a:pPr>
            <a:r>
              <a:rPr lang="en-US" dirty="0"/>
              <a:t>EAP </a:t>
            </a:r>
          </a:p>
          <a:p>
            <a:pPr marL="742950" indent="-742950">
              <a:buFont typeface="+mj-lt"/>
              <a:buAutoNum type="alphaUcPeriod"/>
            </a:pPr>
            <a:r>
              <a:rPr lang="en-US" dirty="0"/>
              <a:t>MS-CHAP</a:t>
            </a:r>
          </a:p>
          <a:p>
            <a:pPr marL="742950" indent="-742950">
              <a:buFont typeface="+mj-lt"/>
              <a:buAutoNum type="alphaUcPeriod"/>
            </a:pPr>
            <a:r>
              <a:rPr lang="en-US" dirty="0"/>
              <a:t>PAP</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902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Your wireless network is configured in 802.1X mode. What kind of server does it most likely use as a backend? Choose the best response.</a:t>
            </a:r>
          </a:p>
          <a:p>
            <a:pPr marL="742950" indent="-742950">
              <a:buFont typeface="+mj-lt"/>
              <a:buAutoNum type="alphaUcPeriod"/>
            </a:pPr>
            <a:r>
              <a:rPr lang="en-US" dirty="0"/>
              <a:t>KERBEROS</a:t>
            </a:r>
          </a:p>
          <a:p>
            <a:pPr marL="742950" indent="-742950">
              <a:buFont typeface="+mj-lt"/>
              <a:buAutoNum type="alphaUcPeriod"/>
            </a:pPr>
            <a:r>
              <a:rPr lang="en-US" dirty="0"/>
              <a:t>RADIUS </a:t>
            </a:r>
          </a:p>
          <a:p>
            <a:pPr marL="742950" indent="-742950">
              <a:buFont typeface="+mj-lt"/>
              <a:buAutoNum type="alphaUcPeriod"/>
            </a:pPr>
            <a:r>
              <a:rPr lang="en-US" dirty="0"/>
              <a:t>TACACS+</a:t>
            </a:r>
          </a:p>
          <a:p>
            <a:pPr marL="742950" indent="-742950">
              <a:buFont typeface="+mj-lt"/>
              <a:buAutoNum type="alphaUcPeriod"/>
            </a:pPr>
            <a:r>
              <a:rPr lang="en-US" dirty="0"/>
              <a:t>TKIP</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62548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Your remote access system currently uses RADIUS, but one administrator is proposing replacing it with TACACS+. What benefits might this provide? Choose all that apply.</a:t>
            </a:r>
          </a:p>
          <a:p>
            <a:pPr marL="742950" indent="-742950">
              <a:buFont typeface="+mj-lt"/>
              <a:buAutoNum type="alphaUcPeriod"/>
            </a:pPr>
            <a:r>
              <a:rPr lang="en-US" dirty="0"/>
              <a:t>Better able to support non-IP protocols </a:t>
            </a:r>
          </a:p>
          <a:p>
            <a:pPr marL="742950" indent="-742950">
              <a:buFont typeface="+mj-lt"/>
              <a:buAutoNum type="alphaUcPeriod"/>
            </a:pPr>
            <a:r>
              <a:rPr lang="en-US" dirty="0"/>
              <a:t>Better suited to large networks </a:t>
            </a:r>
          </a:p>
          <a:p>
            <a:pPr marL="742950" indent="-742950">
              <a:buFont typeface="+mj-lt"/>
              <a:buAutoNum type="alphaUcPeriod"/>
            </a:pPr>
            <a:r>
              <a:rPr lang="en-US" dirty="0"/>
              <a:t>Less complicated to administer</a:t>
            </a:r>
          </a:p>
          <a:p>
            <a:pPr marL="742950" indent="-742950">
              <a:buFont typeface="+mj-lt"/>
              <a:buAutoNum type="alphaUcPeriod"/>
            </a:pPr>
            <a:r>
              <a:rPr lang="en-US" dirty="0"/>
              <a:t>More secure </a:t>
            </a:r>
          </a:p>
          <a:p>
            <a:pPr marL="742950" indent="-742950">
              <a:buFont typeface="+mj-lt"/>
              <a:buAutoNum type="alphaUcPeriod"/>
            </a:pPr>
            <a:r>
              <a:rPr lang="en-US" dirty="0"/>
              <a:t>More focused on user authentication</a:t>
            </a:r>
          </a:p>
          <a:p>
            <a:pPr marL="0" indent="0">
              <a:buNone/>
            </a:pPr>
            <a:r>
              <a:rPr lang="en-US" dirty="0"/>
              <a:t>A, B, and 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7293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lnSpcReduction="10000"/>
          </a:bodyPr>
          <a:lstStyle/>
          <a:p>
            <a:pPr marL="0" indent="0">
              <a:buNone/>
            </a:pPr>
            <a:r>
              <a:rPr lang="en-US" dirty="0"/>
              <a:t>Which of the following is NOT true of a Kerberos network? Choose the best response.</a:t>
            </a:r>
          </a:p>
          <a:p>
            <a:pPr marL="742950" indent="-742950">
              <a:buFont typeface="+mj-lt"/>
              <a:buAutoNum type="alphaUcPeriod"/>
            </a:pPr>
            <a:r>
              <a:rPr lang="en-US" dirty="0"/>
              <a:t>Kerberos enables mutual authentication and encryption on an untrusted network. </a:t>
            </a:r>
          </a:p>
          <a:p>
            <a:pPr marL="742950" indent="-742950">
              <a:buFont typeface="+mj-lt"/>
              <a:buAutoNum type="alphaUcPeriod"/>
            </a:pPr>
            <a:r>
              <a:rPr lang="en-US" dirty="0"/>
              <a:t>Secure authentication does not require public key cryptography.</a:t>
            </a:r>
          </a:p>
          <a:p>
            <a:pPr marL="742950" indent="-742950">
              <a:buFont typeface="+mj-lt"/>
              <a:buAutoNum type="alphaUcPeriod"/>
            </a:pPr>
            <a:r>
              <a:rPr lang="en-US" dirty="0"/>
              <a:t>The KDC directly relays communications between clients and resource servers. </a:t>
            </a:r>
          </a:p>
          <a:p>
            <a:pPr marL="742950" indent="-742950">
              <a:buFont typeface="+mj-lt"/>
              <a:buAutoNum type="alphaUcPeriod"/>
            </a:pPr>
            <a:r>
              <a:rPr lang="en-US" dirty="0"/>
              <a:t>You need a ticket-granting ticket before you communicate with the ticket-granting server.</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9198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Module C: Hardening networks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pPr marL="0" indent="0">
              <a:buNone/>
            </a:pPr>
            <a:r>
              <a:rPr lang="en-US" dirty="0"/>
              <a:t>In this module, you'll learn:</a:t>
            </a:r>
          </a:p>
          <a:p>
            <a:r>
              <a:rPr lang="en-US" dirty="0"/>
              <a:t>About defense in depth</a:t>
            </a:r>
          </a:p>
          <a:p>
            <a:r>
              <a:rPr lang="en-US" dirty="0"/>
              <a:t>How to secure network hardware</a:t>
            </a:r>
          </a:p>
          <a:p>
            <a:r>
              <a:rPr lang="en-US" dirty="0"/>
              <a:t>How to harden hosts and networks</a:t>
            </a:r>
          </a:p>
          <a:p>
            <a:r>
              <a:rPr lang="en-US" dirty="0"/>
              <a:t>How to educate users</a:t>
            </a:r>
          </a:p>
          <a:p>
            <a:r>
              <a:rPr lang="en-US" dirty="0"/>
              <a:t>How to test existing security measures</a:t>
            </a:r>
            <a:endParaRPr lang="en-US" b="0" i="0" dirty="0">
              <a:effectLst/>
            </a:endParaRP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38655132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Defense in depth </a:t>
            </a:r>
          </a:p>
        </p:txBody>
      </p:sp>
      <p:pic>
        <p:nvPicPr>
          <p:cNvPr id="5" name="Content Placeholder 4">
            <a:extLst>
              <a:ext uri="{FF2B5EF4-FFF2-40B4-BE49-F238E27FC236}">
                <a16:creationId xmlns:a16="http://schemas.microsoft.com/office/drawing/2014/main" id="{AE73E1B1-DC5B-42AC-8B36-9D1E1355C11D}"/>
              </a:ext>
            </a:extLst>
          </p:cNvPr>
          <p:cNvPicPr>
            <a:picLocks noGrp="1" noChangeAspect="1"/>
          </p:cNvPicPr>
          <p:nvPr>
            <p:ph idx="1"/>
          </p:nvPr>
        </p:nvPicPr>
        <p:blipFill>
          <a:blip r:embed="rId2"/>
          <a:stretch>
            <a:fillRect/>
          </a:stretch>
        </p:blipFill>
        <p:spPr>
          <a:xfrm>
            <a:off x="2638425" y="2005806"/>
            <a:ext cx="7143750" cy="394335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9578525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data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Identify where sensitive data is stored on the network. It doesn't all have to be in one place, but if you don't know where everything is you can't make sure it's all adequately protected.</a:t>
            </a:r>
          </a:p>
          <a:p>
            <a:r>
              <a:rPr lang="en-US" dirty="0"/>
              <a:t>Identify information that is subject to particular regulatory requirements. For example, compliance with the </a:t>
            </a:r>
            <a:r>
              <a:rPr lang="en-US" i="1" dirty="0"/>
              <a:t>Payment Card Industry Data Security Standard</a:t>
            </a:r>
            <a:r>
              <a:rPr lang="en-US" dirty="0"/>
              <a:t> (</a:t>
            </a:r>
            <a:r>
              <a:rPr lang="en-US" i="1" dirty="0"/>
              <a:t>PCI-DSS</a:t>
            </a:r>
            <a:r>
              <a:rPr lang="en-US" dirty="0"/>
              <a:t>) is a contractual, and sometimes legal, requirement for organizations that handle credit card information.</a:t>
            </a:r>
          </a:p>
          <a:p>
            <a:r>
              <a:rPr lang="en-US" dirty="0"/>
              <a:t>Classify other information by sensitivity to determine what may need heightened, or relaxed, levels of security.</a:t>
            </a:r>
          </a:p>
          <a:p>
            <a:pPr marL="0" indent="0">
              <a:buNone/>
            </a:pPr>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93A4445C-6B36-4B1D-8D73-387997E38361}"/>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4562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data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To reduce risk from inside attacks, social engineering, or accidental mishandling, apply appropriate user permissions to sensitive data.</a:t>
            </a:r>
          </a:p>
          <a:p>
            <a:r>
              <a:rPr lang="en-US" dirty="0"/>
              <a:t>Protect data from loss by performing regular backups.</a:t>
            </a:r>
          </a:p>
          <a:p>
            <a:r>
              <a:rPr lang="en-US" dirty="0"/>
              <a:t>Use appropriate encryption, especially for data that is in transit, on portable devices, or otherwise outside of heavily secured hosts.</a:t>
            </a:r>
          </a:p>
          <a:p>
            <a:r>
              <a:rPr lang="en-US" dirty="0"/>
              <a:t>Keep data organized, so that it's easier to tell if anything's been altered or deleted.</a:t>
            </a:r>
          </a:p>
          <a:p>
            <a:r>
              <a:rPr lang="en-US" dirty="0"/>
              <a:t>Ensure that data is disposed of in a secure fashion. </a:t>
            </a:r>
          </a:p>
          <a:p>
            <a:pPr marL="0" indent="0">
              <a:buNone/>
            </a:pPr>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8802453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applications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When choosing between competing applications, review each option for known security weaknesses.</a:t>
            </a:r>
          </a:p>
          <a:p>
            <a:r>
              <a:rPr lang="en-US" dirty="0"/>
              <a:t>Ensure that all relevant application updates and security features are installed.</a:t>
            </a:r>
          </a:p>
          <a:p>
            <a:r>
              <a:rPr lang="en-US" dirty="0"/>
              <a:t>Configure AAA features for any application which uses them in accordance with a unified security policy.</a:t>
            </a:r>
          </a:p>
          <a:p>
            <a:r>
              <a:rPr lang="en-US" dirty="0"/>
              <a:t>Apply heightened scrutiny to network applications:</a:t>
            </a:r>
          </a:p>
          <a:p>
            <a:r>
              <a:rPr lang="en-US" dirty="0"/>
              <a:t>Establish policies for acceptable and unacceptable applications on network hosts.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53012984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hosts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Regularly apply all operating system updates and security patches.</a:t>
            </a:r>
          </a:p>
          <a:p>
            <a:r>
              <a:rPr lang="en-US" dirty="0"/>
              <a:t>Disable unnecessary network services.</a:t>
            </a:r>
          </a:p>
          <a:p>
            <a:r>
              <a:rPr lang="en-US" dirty="0"/>
              <a:t>Install security software.</a:t>
            </a:r>
          </a:p>
          <a:p>
            <a:r>
              <a:rPr lang="en-US" dirty="0"/>
              <a:t>Equip essential servers with uninterruptible power supplies or even backup generators.</a:t>
            </a:r>
          </a:p>
          <a:p>
            <a:r>
              <a:rPr lang="en-US" dirty="0"/>
              <a:t>Enable user authentication procedures in accordance with an organizational password policy.</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681890DB-DBC0-44B7-9B94-96F28D03EF49}"/>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94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Ipconfig (Cont.)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7" name="Table 7">
            <a:extLst>
              <a:ext uri="{FF2B5EF4-FFF2-40B4-BE49-F238E27FC236}">
                <a16:creationId xmlns:a16="http://schemas.microsoft.com/office/drawing/2014/main" id="{05A604E3-A0FD-43C1-A51D-0D7E9CFFCFF0}"/>
              </a:ext>
            </a:extLst>
          </p:cNvPr>
          <p:cNvGraphicFramePr>
            <a:graphicFrameLocks noGrp="1"/>
          </p:cNvGraphicFramePr>
          <p:nvPr>
            <p:ph idx="1"/>
          </p:nvPr>
        </p:nvGraphicFramePr>
        <p:xfrm>
          <a:off x="274320" y="1314768"/>
          <a:ext cx="11724640" cy="5062772"/>
        </p:xfrm>
        <a:graphic>
          <a:graphicData uri="http://schemas.openxmlformats.org/drawingml/2006/table">
            <a:tbl>
              <a:tblPr firstRow="1" bandRow="1">
                <a:tableStyleId>{5C22544A-7EE6-4342-B048-85BDC9FD1C3A}</a:tableStyleId>
              </a:tblPr>
              <a:tblGrid>
                <a:gridCol w="2546176">
                  <a:extLst>
                    <a:ext uri="{9D8B030D-6E8A-4147-A177-3AD203B41FA5}">
                      <a16:colId xmlns:a16="http://schemas.microsoft.com/office/drawing/2014/main" val="3121667639"/>
                    </a:ext>
                  </a:extLst>
                </a:gridCol>
                <a:gridCol w="9178464">
                  <a:extLst>
                    <a:ext uri="{9D8B030D-6E8A-4147-A177-3AD203B41FA5}">
                      <a16:colId xmlns:a16="http://schemas.microsoft.com/office/drawing/2014/main" val="349120857"/>
                    </a:ext>
                  </a:extLst>
                </a:gridCol>
              </a:tblGrid>
              <a:tr h="424578">
                <a:tc>
                  <a:txBody>
                    <a:bodyPr/>
                    <a:lstStyle/>
                    <a:p>
                      <a:pPr algn="l" rtl="0">
                        <a:spcAft>
                          <a:spcPts val="0"/>
                        </a:spcAft>
                      </a:pPr>
                      <a:r>
                        <a:rPr lang="en-US" sz="2800" dirty="0">
                          <a:effectLst/>
                        </a:rPr>
                        <a:t>Parameter</a:t>
                      </a:r>
                    </a:p>
                  </a:txBody>
                  <a:tcPr marL="38100" marR="38100" marT="38100" marB="38100"/>
                </a:tc>
                <a:tc>
                  <a:txBody>
                    <a:bodyPr/>
                    <a:lstStyle/>
                    <a:p>
                      <a:pPr algn="l" rtl="0">
                        <a:spcAft>
                          <a:spcPts val="0"/>
                        </a:spcAft>
                      </a:pPr>
                      <a:r>
                        <a:rPr lang="en-US" sz="2800" dirty="0">
                          <a:effectLst/>
                        </a:rPr>
                        <a:t>Description</a:t>
                      </a:r>
                    </a:p>
                  </a:txBody>
                  <a:tcPr marL="38100" marR="38100" marT="38100" marB="38100"/>
                </a:tc>
                <a:extLst>
                  <a:ext uri="{0D108BD9-81ED-4DB2-BD59-A6C34878D82A}">
                    <a16:rowId xmlns:a16="http://schemas.microsoft.com/office/drawing/2014/main" val="807641134"/>
                  </a:ext>
                </a:extLst>
              </a:tr>
              <a:tr h="715385">
                <a:tc>
                  <a:txBody>
                    <a:bodyPr/>
                    <a:lstStyle/>
                    <a:p>
                      <a:pPr marL="54864" rtl="0">
                        <a:spcBef>
                          <a:spcPts val="432"/>
                        </a:spcBef>
                        <a:spcAft>
                          <a:spcPts val="288"/>
                        </a:spcAft>
                      </a:pPr>
                      <a:r>
                        <a:rPr lang="en-US" sz="1800" dirty="0">
                          <a:effectLst/>
                        </a:rPr>
                        <a:t>/all </a:t>
                      </a:r>
                    </a:p>
                  </a:txBody>
                  <a:tcPr marL="38100" marR="38100" marT="38100" marB="38100"/>
                </a:tc>
                <a:tc>
                  <a:txBody>
                    <a:bodyPr/>
                    <a:lstStyle/>
                    <a:p>
                      <a:pPr marL="54864" rtl="0">
                        <a:spcBef>
                          <a:spcPts val="432"/>
                        </a:spcBef>
                        <a:spcAft>
                          <a:spcPts val="288"/>
                        </a:spcAft>
                      </a:pPr>
                      <a:r>
                        <a:rPr lang="en-US" sz="1800" dirty="0">
                          <a:effectLst/>
                        </a:rPr>
                        <a:t>Displays additional information for each interface, including name, physical address, DNS, and DHCP settings.</a:t>
                      </a:r>
                    </a:p>
                  </a:txBody>
                  <a:tcPr marL="38100" marR="38100" marT="38100" marB="38100"/>
                </a:tc>
                <a:extLst>
                  <a:ext uri="{0D108BD9-81ED-4DB2-BD59-A6C34878D82A}">
                    <a16:rowId xmlns:a16="http://schemas.microsoft.com/office/drawing/2014/main" val="1439219121"/>
                  </a:ext>
                </a:extLst>
              </a:tr>
              <a:tr h="715385">
                <a:tc>
                  <a:txBody>
                    <a:bodyPr/>
                    <a:lstStyle/>
                    <a:p>
                      <a:pPr marL="54864" rtl="0">
                        <a:spcBef>
                          <a:spcPts val="432"/>
                        </a:spcBef>
                        <a:spcAft>
                          <a:spcPts val="288"/>
                        </a:spcAft>
                      </a:pPr>
                      <a:r>
                        <a:rPr lang="en-US" sz="1800">
                          <a:effectLst/>
                        </a:rPr>
                        <a:t>/release [</a:t>
                      </a:r>
                      <a:r>
                        <a:rPr lang="en-US" sz="1800" i="1">
                          <a:effectLst/>
                        </a:rPr>
                        <a:t>interface</a:t>
                      </a:r>
                      <a:r>
                        <a:rPr lang="en-US" sz="1800">
                          <a:effectLst/>
                        </a:rPr>
                        <a:t>] </a:t>
                      </a:r>
                    </a:p>
                  </a:txBody>
                  <a:tcPr marL="38100" marR="38100" marT="38100" marB="38100"/>
                </a:tc>
                <a:tc>
                  <a:txBody>
                    <a:bodyPr/>
                    <a:lstStyle/>
                    <a:p>
                      <a:pPr marL="54864" rtl="0">
                        <a:spcBef>
                          <a:spcPts val="432"/>
                        </a:spcBef>
                        <a:spcAft>
                          <a:spcPts val="288"/>
                        </a:spcAft>
                      </a:pPr>
                      <a:r>
                        <a:rPr lang="en-US" sz="1800" dirty="0">
                          <a:effectLst/>
                        </a:rPr>
                        <a:t>Releases the current IPv4 address for all interfaces, or for a single specified interface. Useful for removing bad DHCP settings.</a:t>
                      </a:r>
                    </a:p>
                  </a:txBody>
                  <a:tcPr marL="38100" marR="38100" marT="38100" marB="38100"/>
                </a:tc>
                <a:extLst>
                  <a:ext uri="{0D108BD9-81ED-4DB2-BD59-A6C34878D82A}">
                    <a16:rowId xmlns:a16="http://schemas.microsoft.com/office/drawing/2014/main" val="2103024454"/>
                  </a:ext>
                </a:extLst>
              </a:tr>
              <a:tr h="715385">
                <a:tc>
                  <a:txBody>
                    <a:bodyPr/>
                    <a:lstStyle/>
                    <a:p>
                      <a:pPr marL="54864" rtl="0">
                        <a:spcBef>
                          <a:spcPts val="432"/>
                        </a:spcBef>
                        <a:spcAft>
                          <a:spcPts val="288"/>
                        </a:spcAft>
                      </a:pPr>
                      <a:r>
                        <a:rPr lang="en-US" sz="1800" dirty="0">
                          <a:effectLst/>
                        </a:rPr>
                        <a:t>/renew [</a:t>
                      </a:r>
                      <a:r>
                        <a:rPr lang="en-US" sz="1800" i="1" dirty="0">
                          <a:effectLst/>
                        </a:rPr>
                        <a:t>interface</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Renews the current IPv4 address for all interfaces, or for a single specified interface. Useful for checking or repairing DHCP settings.</a:t>
                      </a:r>
                    </a:p>
                  </a:txBody>
                  <a:tcPr marL="38100" marR="38100" marT="38100" marB="38100"/>
                </a:tc>
                <a:extLst>
                  <a:ext uri="{0D108BD9-81ED-4DB2-BD59-A6C34878D82A}">
                    <a16:rowId xmlns:a16="http://schemas.microsoft.com/office/drawing/2014/main" val="3501946855"/>
                  </a:ext>
                </a:extLst>
              </a:tr>
              <a:tr h="424578">
                <a:tc>
                  <a:txBody>
                    <a:bodyPr/>
                    <a:lstStyle/>
                    <a:p>
                      <a:pPr marL="54864" rtl="0">
                        <a:spcBef>
                          <a:spcPts val="432"/>
                        </a:spcBef>
                        <a:spcAft>
                          <a:spcPts val="288"/>
                        </a:spcAft>
                      </a:pPr>
                      <a:r>
                        <a:rPr lang="en-US" sz="1800">
                          <a:effectLst/>
                        </a:rPr>
                        <a:t>/release6 [</a:t>
                      </a:r>
                      <a:r>
                        <a:rPr lang="en-US" sz="1800" i="1">
                          <a:effectLst/>
                        </a:rPr>
                        <a:t>interface</a:t>
                      </a:r>
                      <a:r>
                        <a:rPr lang="en-US" sz="1800">
                          <a:effectLst/>
                        </a:rPr>
                        <a:t>] </a:t>
                      </a:r>
                    </a:p>
                  </a:txBody>
                  <a:tcPr marL="38100" marR="38100" marT="38100" marB="38100"/>
                </a:tc>
                <a:tc>
                  <a:txBody>
                    <a:bodyPr/>
                    <a:lstStyle/>
                    <a:p>
                      <a:pPr marL="54864" rtl="0">
                        <a:spcBef>
                          <a:spcPts val="432"/>
                        </a:spcBef>
                        <a:spcAft>
                          <a:spcPts val="288"/>
                        </a:spcAft>
                      </a:pPr>
                      <a:r>
                        <a:rPr lang="en-US" sz="1800" dirty="0">
                          <a:effectLst/>
                        </a:rPr>
                        <a:t>Like /release , but for IPv6 address.</a:t>
                      </a:r>
                    </a:p>
                  </a:txBody>
                  <a:tcPr marL="38100" marR="38100" marT="38100" marB="38100"/>
                </a:tc>
                <a:extLst>
                  <a:ext uri="{0D108BD9-81ED-4DB2-BD59-A6C34878D82A}">
                    <a16:rowId xmlns:a16="http://schemas.microsoft.com/office/drawing/2014/main" val="703912462"/>
                  </a:ext>
                </a:extLst>
              </a:tr>
              <a:tr h="424578">
                <a:tc>
                  <a:txBody>
                    <a:bodyPr/>
                    <a:lstStyle/>
                    <a:p>
                      <a:pPr marL="54864" rtl="0">
                        <a:spcBef>
                          <a:spcPts val="432"/>
                        </a:spcBef>
                        <a:spcAft>
                          <a:spcPts val="288"/>
                        </a:spcAft>
                      </a:pPr>
                      <a:r>
                        <a:rPr lang="en-US" sz="1800">
                          <a:effectLst/>
                        </a:rPr>
                        <a:t>/renew6 [</a:t>
                      </a:r>
                      <a:r>
                        <a:rPr lang="en-US" sz="1800" i="1">
                          <a:effectLst/>
                        </a:rPr>
                        <a:t>interface</a:t>
                      </a:r>
                      <a:r>
                        <a:rPr lang="en-US" sz="1800">
                          <a:effectLst/>
                        </a:rPr>
                        <a:t>] </a:t>
                      </a:r>
                    </a:p>
                  </a:txBody>
                  <a:tcPr marL="38100" marR="38100" marT="38100" marB="38100"/>
                </a:tc>
                <a:tc>
                  <a:txBody>
                    <a:bodyPr/>
                    <a:lstStyle/>
                    <a:p>
                      <a:pPr marL="54864" rtl="0">
                        <a:spcBef>
                          <a:spcPts val="432"/>
                        </a:spcBef>
                        <a:spcAft>
                          <a:spcPts val="288"/>
                        </a:spcAft>
                      </a:pPr>
                      <a:r>
                        <a:rPr lang="en-US" sz="1800" dirty="0">
                          <a:effectLst/>
                        </a:rPr>
                        <a:t>Like /renew , but for IPv6 address</a:t>
                      </a:r>
                    </a:p>
                  </a:txBody>
                  <a:tcPr marL="38100" marR="38100" marT="38100" marB="38100"/>
                </a:tc>
                <a:extLst>
                  <a:ext uri="{0D108BD9-81ED-4DB2-BD59-A6C34878D82A}">
                    <a16:rowId xmlns:a16="http://schemas.microsoft.com/office/drawing/2014/main" val="3088726275"/>
                  </a:ext>
                </a:extLst>
              </a:tr>
              <a:tr h="424578">
                <a:tc>
                  <a:txBody>
                    <a:bodyPr/>
                    <a:lstStyle/>
                    <a:p>
                      <a:pPr marL="54864" rtl="0">
                        <a:spcBef>
                          <a:spcPts val="432"/>
                        </a:spcBef>
                        <a:spcAft>
                          <a:spcPts val="288"/>
                        </a:spcAft>
                      </a:pPr>
                      <a:r>
                        <a:rPr lang="en-US" sz="1800">
                          <a:effectLst/>
                        </a:rPr>
                        <a:t>/displaydns </a:t>
                      </a:r>
                    </a:p>
                  </a:txBody>
                  <a:tcPr marL="38100" marR="38100" marT="38100" marB="38100"/>
                </a:tc>
                <a:tc>
                  <a:txBody>
                    <a:bodyPr/>
                    <a:lstStyle/>
                    <a:p>
                      <a:pPr marL="54864" rtl="0">
                        <a:spcBef>
                          <a:spcPts val="432"/>
                        </a:spcBef>
                        <a:spcAft>
                          <a:spcPts val="288"/>
                        </a:spcAft>
                      </a:pPr>
                      <a:r>
                        <a:rPr lang="en-US" sz="1800" dirty="0">
                          <a:effectLst/>
                        </a:rPr>
                        <a:t>Displays the current contents of the DNS cache.</a:t>
                      </a:r>
                    </a:p>
                  </a:txBody>
                  <a:tcPr marL="38100" marR="38100" marT="38100" marB="38100"/>
                </a:tc>
                <a:extLst>
                  <a:ext uri="{0D108BD9-81ED-4DB2-BD59-A6C34878D82A}">
                    <a16:rowId xmlns:a16="http://schemas.microsoft.com/office/drawing/2014/main" val="1066770077"/>
                  </a:ext>
                </a:extLst>
              </a:tr>
              <a:tr h="715385">
                <a:tc>
                  <a:txBody>
                    <a:bodyPr/>
                    <a:lstStyle/>
                    <a:p>
                      <a:pPr marL="54864" rtl="0">
                        <a:spcBef>
                          <a:spcPts val="432"/>
                        </a:spcBef>
                        <a:spcAft>
                          <a:spcPts val="288"/>
                        </a:spcAft>
                      </a:pPr>
                      <a:r>
                        <a:rPr lang="en-US" sz="1800">
                          <a:effectLst/>
                        </a:rPr>
                        <a:t>/flushdns </a:t>
                      </a:r>
                    </a:p>
                  </a:txBody>
                  <a:tcPr marL="38100" marR="38100" marT="38100" marB="38100"/>
                </a:tc>
                <a:tc>
                  <a:txBody>
                    <a:bodyPr/>
                    <a:lstStyle/>
                    <a:p>
                      <a:pPr marL="54864" rtl="0">
                        <a:spcBef>
                          <a:spcPts val="432"/>
                        </a:spcBef>
                        <a:spcAft>
                          <a:spcPts val="288"/>
                        </a:spcAft>
                      </a:pPr>
                      <a:r>
                        <a:rPr lang="en-US" sz="1800" dirty="0">
                          <a:effectLst/>
                        </a:rPr>
                        <a:t>Deletes the DNS cache. Useful when the current cache has incorrect entries.</a:t>
                      </a:r>
                    </a:p>
                  </a:txBody>
                  <a:tcPr marL="38100" marR="38100" marT="38100" marB="38100"/>
                </a:tc>
                <a:extLst>
                  <a:ext uri="{0D108BD9-81ED-4DB2-BD59-A6C34878D82A}">
                    <a16:rowId xmlns:a16="http://schemas.microsoft.com/office/drawing/2014/main" val="4177788891"/>
                  </a:ext>
                </a:extLst>
              </a:tr>
              <a:tr h="424578">
                <a:tc>
                  <a:txBody>
                    <a:bodyPr/>
                    <a:lstStyle/>
                    <a:p>
                      <a:pPr marL="54864" rtl="0">
                        <a:spcBef>
                          <a:spcPts val="432"/>
                        </a:spcBef>
                        <a:spcAft>
                          <a:spcPts val="288"/>
                        </a:spcAft>
                      </a:pPr>
                      <a:r>
                        <a:rPr lang="en-US" sz="1800">
                          <a:effectLst/>
                        </a:rPr>
                        <a:t>/registerdns </a:t>
                      </a:r>
                    </a:p>
                  </a:txBody>
                  <a:tcPr marL="38100" marR="38100" marT="38100" marB="38100"/>
                </a:tc>
                <a:tc>
                  <a:txBody>
                    <a:bodyPr/>
                    <a:lstStyle/>
                    <a:p>
                      <a:pPr marL="54864" rtl="0">
                        <a:spcBef>
                          <a:spcPts val="432"/>
                        </a:spcBef>
                        <a:spcAft>
                          <a:spcPts val="288"/>
                        </a:spcAft>
                      </a:pPr>
                      <a:r>
                        <a:rPr lang="en-US" sz="1800" dirty="0">
                          <a:effectLst/>
                        </a:rPr>
                        <a:t>Renews all DHCP leases and re-registers with DNS servers.</a:t>
                      </a:r>
                    </a:p>
                  </a:txBody>
                  <a:tcPr marL="38100" marR="38100" marT="38100" marB="38100"/>
                </a:tc>
                <a:extLst>
                  <a:ext uri="{0D108BD9-81ED-4DB2-BD59-A6C34878D82A}">
                    <a16:rowId xmlns:a16="http://schemas.microsoft.com/office/drawing/2014/main" val="2388938113"/>
                  </a:ext>
                </a:extLst>
              </a:tr>
            </a:tbl>
          </a:graphicData>
        </a:graphic>
      </p:graphicFrame>
    </p:spTree>
    <p:extLst>
      <p:ext uri="{BB962C8B-B14F-4D97-AF65-F5344CB8AC3E}">
        <p14:creationId xmlns:p14="http://schemas.microsoft.com/office/powerpoint/2010/main" val="24671898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hosts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Disable unnecessary user accounts, both on local and domain levels.</a:t>
            </a:r>
          </a:p>
          <a:p>
            <a:r>
              <a:rPr lang="en-US" dirty="0"/>
              <a:t>Restrict account permissions.</a:t>
            </a:r>
          </a:p>
          <a:p>
            <a:r>
              <a:rPr lang="en-US" dirty="0"/>
              <a:t>Consider disabling or restricting access to physical and virtual ports on the host itself, such as USB ports.</a:t>
            </a:r>
          </a:p>
          <a:p>
            <a:r>
              <a:rPr lang="en-US" dirty="0"/>
              <a:t>Establish specific security requirements for devices that aren't a permanent part of the LAN.</a:t>
            </a:r>
          </a:p>
          <a:p>
            <a:r>
              <a:rPr lang="en-US" dirty="0"/>
              <a:t>Establish </a:t>
            </a:r>
            <a:r>
              <a:rPr lang="en-US" i="1" dirty="0"/>
              <a:t>onboarding</a:t>
            </a:r>
            <a:r>
              <a:rPr lang="en-US" dirty="0"/>
              <a:t> and </a:t>
            </a:r>
            <a:r>
              <a:rPr lang="en-US" i="1" dirty="0"/>
              <a:t>offboarding</a:t>
            </a:r>
            <a:r>
              <a:rPr lang="en-US" dirty="0"/>
              <a:t> procedures for devices added to or removed from the network.</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9266854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the internal network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Harden network devices like switches, routers and firewalls in much the same way as hosts.</a:t>
            </a:r>
          </a:p>
          <a:p>
            <a:r>
              <a:rPr lang="en-US" dirty="0"/>
              <a:t>Enable remote management only using secure protocols, such as SNMPv3 or SSH.</a:t>
            </a:r>
          </a:p>
          <a:p>
            <a:r>
              <a:rPr lang="en-US" dirty="0"/>
              <a:t>Use network segmentation to control traffic through the internal network.</a:t>
            </a:r>
          </a:p>
          <a:p>
            <a:r>
              <a:rPr lang="en-US" dirty="0"/>
              <a:t>Use security features on routers and switches.</a:t>
            </a:r>
          </a:p>
          <a:p>
            <a:r>
              <a:rPr lang="en-US" dirty="0"/>
              <a:t>Deploy specialized network security systems.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F2E69CAD-F843-4892-ACF1-D924AB75A839}"/>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0292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the internal network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Deploy access control technologies.</a:t>
            </a:r>
          </a:p>
          <a:p>
            <a:r>
              <a:rPr lang="en-US" dirty="0"/>
              <a:t>Utilize strong encryption for WAN or VPN connections.</a:t>
            </a:r>
          </a:p>
          <a:p>
            <a:r>
              <a:rPr lang="en-US" dirty="0"/>
              <a:t>Secure access to wireless LANs.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6201381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the perimeter network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Open ports needed for necessary services, but keep other ports closed and services disabled.</a:t>
            </a:r>
          </a:p>
          <a:p>
            <a:r>
              <a:rPr lang="en-US" dirty="0"/>
              <a:t>Never transmit sensitive data using non-secure protocols. </a:t>
            </a:r>
          </a:p>
          <a:p>
            <a:r>
              <a:rPr lang="en-US" dirty="0"/>
              <a:t>Ensure that there are strong firewall protections between the DMZ and the interior network.</a:t>
            </a:r>
          </a:p>
          <a:p>
            <a:r>
              <a:rPr lang="en-US" dirty="0"/>
              <a:t>Monitor any exposed systems for signs of intrusion.</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0748558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the physical environment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lnSpcReduction="10000"/>
          </a:bodyPr>
          <a:lstStyle/>
          <a:p>
            <a:r>
              <a:rPr lang="en-US" dirty="0"/>
              <a:t>Where possible, move essential or at-risk systems into more secure areas.</a:t>
            </a:r>
          </a:p>
          <a:p>
            <a:r>
              <a:rPr lang="en-US" dirty="0"/>
              <a:t>Place network hardware into secure and locked network closets or cabinets.</a:t>
            </a:r>
          </a:p>
          <a:p>
            <a:r>
              <a:rPr lang="en-US" dirty="0"/>
              <a:t>Place Wi-Fi antennas so as to minimize broadcast into unsecured areas.</a:t>
            </a:r>
          </a:p>
          <a:p>
            <a:r>
              <a:rPr lang="en-US" dirty="0"/>
              <a:t>Control access into server rooms and other high security areas.</a:t>
            </a:r>
          </a:p>
          <a:p>
            <a:r>
              <a:rPr lang="en-US" dirty="0"/>
              <a:t>Use CCTV or IP based security cameras to monitor vulnerable areas.</a:t>
            </a:r>
          </a:p>
          <a:p>
            <a:r>
              <a:rPr lang="en-US" dirty="0"/>
              <a:t>Establish a clear visitor policy.</a:t>
            </a:r>
          </a:p>
          <a:p>
            <a:r>
              <a:rPr lang="en-US" dirty="0"/>
              <a:t>Hire security guards to authenticate users or monitor for intrusion.</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0534723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Promoting secure practices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lnSpcReduction="10000"/>
          </a:bodyPr>
          <a:lstStyle/>
          <a:p>
            <a:r>
              <a:rPr lang="en-US" dirty="0"/>
              <a:t>Educate all employees about security-related best practices and legal requirements for their job role, common social engineering attacks, and how to look for suspicious behavior.</a:t>
            </a:r>
          </a:p>
          <a:p>
            <a:r>
              <a:rPr lang="en-US" dirty="0"/>
              <a:t>Tailor duties and education efforts to user roles and technical knowledge.</a:t>
            </a:r>
          </a:p>
          <a:p>
            <a:r>
              <a:rPr lang="en-US" dirty="0"/>
              <a:t>Enforce separation of duties to prevent fraud or error by employees.</a:t>
            </a:r>
          </a:p>
          <a:p>
            <a:r>
              <a:rPr lang="en-US" dirty="0"/>
              <a:t>Educate users about password policies and how to use other authentication systems securely.</a:t>
            </a:r>
          </a:p>
          <a:p>
            <a:r>
              <a:rPr lang="en-US" dirty="0"/>
              <a:t>Establish clear policies for handling of organization equipment or data off premises, and of user devices or visitors on premises.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57719944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626A-2EB4-4755-87E5-6DCD98570079}"/>
              </a:ext>
            </a:extLst>
          </p:cNvPr>
          <p:cNvSpPr>
            <a:spLocks noGrp="1"/>
          </p:cNvSpPr>
          <p:nvPr>
            <p:ph type="title"/>
          </p:nvPr>
        </p:nvSpPr>
        <p:spPr/>
        <p:txBody>
          <a:bodyPr/>
          <a:lstStyle/>
          <a:p>
            <a:r>
              <a:rPr lang="en-US" dirty="0"/>
              <a:t>Discussion: Defense in depth </a:t>
            </a:r>
          </a:p>
        </p:txBody>
      </p:sp>
      <p:pic>
        <p:nvPicPr>
          <p:cNvPr id="5" name="Content Placeholder 4">
            <a:extLst>
              <a:ext uri="{FF2B5EF4-FFF2-40B4-BE49-F238E27FC236}">
                <a16:creationId xmlns:a16="http://schemas.microsoft.com/office/drawing/2014/main" id="{84E68140-373B-4643-A898-E7F7A6060890}"/>
              </a:ext>
            </a:extLst>
          </p:cNvPr>
          <p:cNvPicPr>
            <a:picLocks noGrp="1" noChangeAspect="1"/>
          </p:cNvPicPr>
          <p:nvPr>
            <p:ph idx="1"/>
          </p:nvPr>
        </p:nvPicPr>
        <p:blipFill>
          <a:blip r:embed="rId2">
            <a:duotone>
              <a:schemeClr val="accent5">
                <a:shade val="45000"/>
                <a:satMod val="135000"/>
              </a:schemeClr>
              <a:prstClr val="white"/>
            </a:duotone>
          </a:blip>
          <a:stretch>
            <a:fillRect/>
          </a:stretch>
        </p:blipFill>
        <p:spPr>
          <a:xfrm>
            <a:off x="4305538" y="1934607"/>
            <a:ext cx="3809524" cy="3809524"/>
          </a:xfrm>
          <a:prstGeom prst="rect">
            <a:avLst/>
          </a:prstGeom>
        </p:spPr>
      </p:pic>
      <p:sp>
        <p:nvSpPr>
          <p:cNvPr id="4" name="Footer Placeholder 3">
            <a:extLst>
              <a:ext uri="{FF2B5EF4-FFF2-40B4-BE49-F238E27FC236}">
                <a16:creationId xmlns:a16="http://schemas.microsoft.com/office/drawing/2014/main" id="{06F4FB91-95E8-4249-A034-176D52028F79}"/>
              </a:ext>
            </a:extLst>
          </p:cNvPr>
          <p:cNvSpPr>
            <a:spLocks noGrp="1"/>
          </p:cNvSpPr>
          <p:nvPr>
            <p:ph type="ftr" sz="quarter" idx="4294967295"/>
          </p:nvPr>
        </p:nvSpPr>
        <p:spPr>
          <a:xfrm>
            <a:off x="7932964" y="6675120"/>
            <a:ext cx="2735036" cy="182880"/>
          </a:xfrm>
          <a:prstGeom prst="rect">
            <a:avLst/>
          </a:prstGeom>
        </p:spPr>
        <p:txBody>
          <a:bodyPr/>
          <a:lstStyle/>
          <a:p>
            <a:r>
              <a:rPr lang="en-US"/>
              <a:t>Copyright © 2016 30 Bird Media LLC</a:t>
            </a:r>
            <a:endParaRPr lang="en-US" dirty="0"/>
          </a:p>
        </p:txBody>
      </p:sp>
    </p:spTree>
    <p:extLst>
      <p:ext uri="{BB962C8B-B14F-4D97-AF65-F5344CB8AC3E}">
        <p14:creationId xmlns:p14="http://schemas.microsoft.com/office/powerpoint/2010/main" val="38220936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Vulnerability assessments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There are four overall steps in the vulnerability assessment process.</a:t>
            </a:r>
          </a:p>
          <a:p>
            <a:pPr marL="914400" lvl="1" indent="-514350">
              <a:buFont typeface="+mj-lt"/>
              <a:buAutoNum type="arabicPeriod"/>
            </a:pPr>
            <a:r>
              <a:rPr lang="en-US" dirty="0"/>
              <a:t>Cataloging network assets.</a:t>
            </a:r>
          </a:p>
          <a:p>
            <a:pPr marL="914400" lvl="1" indent="-514350">
              <a:buFont typeface="+mj-lt"/>
              <a:buAutoNum type="arabicPeriod"/>
            </a:pPr>
            <a:r>
              <a:rPr lang="en-US" dirty="0"/>
              <a:t>Assigning a value to each asset.</a:t>
            </a:r>
          </a:p>
          <a:p>
            <a:pPr marL="914400" lvl="1" indent="-514350">
              <a:buFont typeface="+mj-lt"/>
              <a:buAutoNum type="arabicPeriod"/>
            </a:pPr>
            <a:r>
              <a:rPr lang="en-US" dirty="0"/>
              <a:t>Identifying each asset's threats and vulnerabilities.</a:t>
            </a:r>
          </a:p>
          <a:p>
            <a:pPr marL="914400" lvl="1" indent="-514350">
              <a:buFont typeface="+mj-lt"/>
              <a:buAutoNum type="arabicPeriod"/>
            </a:pPr>
            <a:r>
              <a:rPr lang="en-US" dirty="0"/>
              <a:t>Mitigating vulnerabilities, beginning with the most severe vulnerabilities to the most valuable assets.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42CE4F80-5B35-440B-B4A4-1B6437A4EA18}"/>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87027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Vulnerability assessments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Security logging</a:t>
            </a:r>
          </a:p>
          <a:p>
            <a:r>
              <a:rPr lang="en-US" dirty="0"/>
              <a:t>Vulnerability evaluation</a:t>
            </a:r>
          </a:p>
          <a:p>
            <a:r>
              <a:rPr lang="en-US" dirty="0"/>
              <a:t>Vulnerability scanning</a:t>
            </a:r>
          </a:p>
          <a:p>
            <a:r>
              <a:rPr lang="en-US" dirty="0"/>
              <a:t>Penetration tests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4926152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Vulnerability scanners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Port scanner</a:t>
            </a:r>
          </a:p>
          <a:p>
            <a:r>
              <a:rPr lang="en-US" dirty="0"/>
              <a:t>Network mappers</a:t>
            </a:r>
          </a:p>
          <a:p>
            <a:r>
              <a:rPr lang="en-US" dirty="0"/>
              <a:t>Protocol analyzers</a:t>
            </a:r>
          </a:p>
          <a:p>
            <a:r>
              <a:rPr lang="en-US" dirty="0"/>
              <a:t>Password cracker</a:t>
            </a:r>
          </a:p>
          <a:p>
            <a:r>
              <a:rPr lang="en-US" dirty="0"/>
              <a:t>Web application vulnerability tester</a:t>
            </a:r>
          </a:p>
          <a:p>
            <a:r>
              <a:rPr lang="en-US" dirty="0"/>
              <a:t>Database vulnerability tester</a:t>
            </a:r>
          </a:p>
          <a:p>
            <a:r>
              <a:rPr lang="en-US" dirty="0"/>
              <a:t>Wireless scanner</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05738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ifconfig </a:t>
            </a:r>
          </a:p>
        </p:txBody>
      </p:sp>
      <p:graphicFrame>
        <p:nvGraphicFramePr>
          <p:cNvPr id="5" name="Table 5">
            <a:extLst>
              <a:ext uri="{FF2B5EF4-FFF2-40B4-BE49-F238E27FC236}">
                <a16:creationId xmlns:a16="http://schemas.microsoft.com/office/drawing/2014/main" id="{35130FDB-CA7E-4BFC-9276-3B540B1CD7F4}"/>
              </a:ext>
            </a:extLst>
          </p:cNvPr>
          <p:cNvGraphicFramePr>
            <a:graphicFrameLocks noGrp="1"/>
          </p:cNvGraphicFramePr>
          <p:nvPr>
            <p:ph idx="1"/>
          </p:nvPr>
        </p:nvGraphicFramePr>
        <p:xfrm>
          <a:off x="736600" y="1279525"/>
          <a:ext cx="10728960" cy="5283200"/>
        </p:xfrm>
        <a:graphic>
          <a:graphicData uri="http://schemas.openxmlformats.org/drawingml/2006/table">
            <a:tbl>
              <a:tblPr firstRow="1" bandRow="1">
                <a:tableStyleId>{5C22544A-7EE6-4342-B048-85BDC9FD1C3A}</a:tableStyleId>
              </a:tblPr>
              <a:tblGrid>
                <a:gridCol w="2777625">
                  <a:extLst>
                    <a:ext uri="{9D8B030D-6E8A-4147-A177-3AD203B41FA5}">
                      <a16:colId xmlns:a16="http://schemas.microsoft.com/office/drawing/2014/main" val="203520870"/>
                    </a:ext>
                  </a:extLst>
                </a:gridCol>
                <a:gridCol w="7951335">
                  <a:extLst>
                    <a:ext uri="{9D8B030D-6E8A-4147-A177-3AD203B41FA5}">
                      <a16:colId xmlns:a16="http://schemas.microsoft.com/office/drawing/2014/main" val="1040573308"/>
                    </a:ext>
                  </a:extLst>
                </a:gridCol>
              </a:tblGrid>
              <a:tr h="370840">
                <a:tc>
                  <a:txBody>
                    <a:bodyPr/>
                    <a:lstStyle/>
                    <a:p>
                      <a:pPr algn="l" rtl="0">
                        <a:spcAft>
                          <a:spcPts val="0"/>
                        </a:spcAft>
                      </a:pPr>
                      <a:r>
                        <a:rPr lang="en-US" sz="2400" dirty="0">
                          <a:effectLst/>
                        </a:rPr>
                        <a:t>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2013163648"/>
                  </a:ext>
                </a:extLst>
              </a:tr>
              <a:tr h="370840">
                <a:tc>
                  <a:txBody>
                    <a:bodyPr/>
                    <a:lstStyle/>
                    <a:p>
                      <a:pPr marL="54864" rtl="0">
                        <a:spcBef>
                          <a:spcPts val="432"/>
                        </a:spcBef>
                        <a:spcAft>
                          <a:spcPts val="288"/>
                        </a:spcAft>
                      </a:pPr>
                      <a:r>
                        <a:rPr lang="en-US" sz="1800" dirty="0">
                          <a:effectLst/>
                        </a:rPr>
                        <a:t>-a </a:t>
                      </a:r>
                    </a:p>
                  </a:txBody>
                  <a:tcPr marL="38100" marR="38100" marT="38100" marB="38100"/>
                </a:tc>
                <a:tc>
                  <a:txBody>
                    <a:bodyPr/>
                    <a:lstStyle/>
                    <a:p>
                      <a:pPr marL="54864" rtl="0">
                        <a:spcBef>
                          <a:spcPts val="432"/>
                        </a:spcBef>
                        <a:spcAft>
                          <a:spcPts val="288"/>
                        </a:spcAft>
                      </a:pPr>
                      <a:r>
                        <a:rPr lang="en-US" sz="1800" dirty="0">
                          <a:effectLst/>
                        </a:rPr>
                        <a:t>Shows information for both active and inactive interfaces.</a:t>
                      </a:r>
                    </a:p>
                  </a:txBody>
                  <a:tcPr marL="38100" marR="38100" marT="38100" marB="38100"/>
                </a:tc>
                <a:extLst>
                  <a:ext uri="{0D108BD9-81ED-4DB2-BD59-A6C34878D82A}">
                    <a16:rowId xmlns:a16="http://schemas.microsoft.com/office/drawing/2014/main" val="3763720472"/>
                  </a:ext>
                </a:extLst>
              </a:tr>
              <a:tr h="370840">
                <a:tc>
                  <a:txBody>
                    <a:bodyPr/>
                    <a:lstStyle/>
                    <a:p>
                      <a:pPr marL="54864" rtl="0">
                        <a:spcBef>
                          <a:spcPts val="432"/>
                        </a:spcBef>
                        <a:spcAft>
                          <a:spcPts val="288"/>
                        </a:spcAft>
                      </a:pPr>
                      <a:r>
                        <a:rPr lang="en-US" sz="1800" i="1" dirty="0">
                          <a:effectLst/>
                        </a:rPr>
                        <a:t>Interface </a:t>
                      </a:r>
                      <a:r>
                        <a:rPr lang="en-US" sz="1800" dirty="0">
                          <a:effectLst/>
                        </a:rPr>
                        <a:t>up </a:t>
                      </a:r>
                    </a:p>
                  </a:txBody>
                  <a:tcPr marL="38100" marR="38100" marT="38100" marB="38100"/>
                </a:tc>
                <a:tc>
                  <a:txBody>
                    <a:bodyPr/>
                    <a:lstStyle/>
                    <a:p>
                      <a:pPr marL="54864" rtl="0">
                        <a:spcBef>
                          <a:spcPts val="432"/>
                        </a:spcBef>
                        <a:spcAft>
                          <a:spcPts val="288"/>
                        </a:spcAft>
                      </a:pPr>
                      <a:r>
                        <a:rPr lang="en-US" sz="1800" dirty="0">
                          <a:effectLst/>
                        </a:rPr>
                        <a:t>Enables the specified interface.</a:t>
                      </a:r>
                    </a:p>
                  </a:txBody>
                  <a:tcPr marL="38100" marR="38100" marT="38100" marB="38100"/>
                </a:tc>
                <a:extLst>
                  <a:ext uri="{0D108BD9-81ED-4DB2-BD59-A6C34878D82A}">
                    <a16:rowId xmlns:a16="http://schemas.microsoft.com/office/drawing/2014/main" val="700295805"/>
                  </a:ext>
                </a:extLst>
              </a:tr>
              <a:tr h="370840">
                <a:tc>
                  <a:txBody>
                    <a:bodyPr/>
                    <a:lstStyle/>
                    <a:p>
                      <a:pPr marL="54864" rtl="0">
                        <a:spcBef>
                          <a:spcPts val="432"/>
                        </a:spcBef>
                        <a:spcAft>
                          <a:spcPts val="288"/>
                        </a:spcAft>
                      </a:pPr>
                      <a:r>
                        <a:rPr lang="en-US" sz="1800" i="1" dirty="0">
                          <a:effectLst/>
                        </a:rPr>
                        <a:t>Interface </a:t>
                      </a:r>
                      <a:r>
                        <a:rPr lang="en-US" sz="1800" dirty="0">
                          <a:effectLst/>
                        </a:rPr>
                        <a:t>down </a:t>
                      </a:r>
                    </a:p>
                  </a:txBody>
                  <a:tcPr marL="38100" marR="38100" marT="38100" marB="38100"/>
                </a:tc>
                <a:tc>
                  <a:txBody>
                    <a:bodyPr/>
                    <a:lstStyle/>
                    <a:p>
                      <a:pPr marL="54864" rtl="0">
                        <a:spcBef>
                          <a:spcPts val="432"/>
                        </a:spcBef>
                        <a:spcAft>
                          <a:spcPts val="288"/>
                        </a:spcAft>
                      </a:pPr>
                      <a:r>
                        <a:rPr lang="en-US" sz="1800" dirty="0">
                          <a:effectLst/>
                        </a:rPr>
                        <a:t>Disables the specified interface.</a:t>
                      </a:r>
                    </a:p>
                  </a:txBody>
                  <a:tcPr marL="38100" marR="38100" marT="38100" marB="38100"/>
                </a:tc>
                <a:extLst>
                  <a:ext uri="{0D108BD9-81ED-4DB2-BD59-A6C34878D82A}">
                    <a16:rowId xmlns:a16="http://schemas.microsoft.com/office/drawing/2014/main" val="1624489788"/>
                  </a:ext>
                </a:extLst>
              </a:tr>
              <a:tr h="370840">
                <a:tc>
                  <a:txBody>
                    <a:bodyPr/>
                    <a:lstStyle/>
                    <a:p>
                      <a:pPr marL="54864" rtl="0">
                        <a:spcBef>
                          <a:spcPts val="432"/>
                        </a:spcBef>
                        <a:spcAft>
                          <a:spcPts val="288"/>
                        </a:spcAft>
                      </a:pPr>
                      <a:r>
                        <a:rPr lang="en-US" sz="1800" i="1" dirty="0">
                          <a:effectLst/>
                        </a:rPr>
                        <a:t>Interface </a:t>
                      </a:r>
                      <a:r>
                        <a:rPr lang="en-US" sz="1800" dirty="0" err="1">
                          <a:effectLst/>
                        </a:rPr>
                        <a:t>dhcp</a:t>
                      </a:r>
                      <a:r>
                        <a:rPr lang="en-US" sz="1800" dirty="0">
                          <a:effectLst/>
                        </a:rPr>
                        <a:t> release </a:t>
                      </a:r>
                    </a:p>
                  </a:txBody>
                  <a:tcPr marL="38100" marR="38100" marT="38100" marB="38100"/>
                </a:tc>
                <a:tc>
                  <a:txBody>
                    <a:bodyPr/>
                    <a:lstStyle/>
                    <a:p>
                      <a:pPr marL="54864" rtl="0">
                        <a:spcBef>
                          <a:spcPts val="432"/>
                        </a:spcBef>
                        <a:spcAft>
                          <a:spcPts val="288"/>
                        </a:spcAft>
                      </a:pPr>
                      <a:r>
                        <a:rPr lang="en-US" sz="1800" dirty="0">
                          <a:effectLst/>
                        </a:rPr>
                        <a:t>Releases the DHCP lease.</a:t>
                      </a:r>
                    </a:p>
                  </a:txBody>
                  <a:tcPr marL="38100" marR="38100" marT="38100" marB="38100"/>
                </a:tc>
                <a:extLst>
                  <a:ext uri="{0D108BD9-81ED-4DB2-BD59-A6C34878D82A}">
                    <a16:rowId xmlns:a16="http://schemas.microsoft.com/office/drawing/2014/main" val="2207898217"/>
                  </a:ext>
                </a:extLst>
              </a:tr>
              <a:tr h="370840">
                <a:tc>
                  <a:txBody>
                    <a:bodyPr/>
                    <a:lstStyle/>
                    <a:p>
                      <a:pPr marL="54864" rtl="0">
                        <a:spcBef>
                          <a:spcPts val="432"/>
                        </a:spcBef>
                        <a:spcAft>
                          <a:spcPts val="288"/>
                        </a:spcAft>
                      </a:pPr>
                      <a:r>
                        <a:rPr lang="en-US" sz="1800" i="1" dirty="0">
                          <a:effectLst/>
                        </a:rPr>
                        <a:t>Interface </a:t>
                      </a:r>
                      <a:r>
                        <a:rPr lang="en-US" sz="1800" dirty="0" err="1">
                          <a:effectLst/>
                        </a:rPr>
                        <a:t>dhcp</a:t>
                      </a:r>
                      <a:r>
                        <a:rPr lang="en-US" sz="1800" dirty="0">
                          <a:effectLst/>
                        </a:rPr>
                        <a:t> start </a:t>
                      </a:r>
                    </a:p>
                  </a:txBody>
                  <a:tcPr marL="38100" marR="38100" marT="38100" marB="38100"/>
                </a:tc>
                <a:tc>
                  <a:txBody>
                    <a:bodyPr/>
                    <a:lstStyle/>
                    <a:p>
                      <a:pPr marL="54864" rtl="0">
                        <a:spcBef>
                          <a:spcPts val="432"/>
                        </a:spcBef>
                        <a:spcAft>
                          <a:spcPts val="288"/>
                        </a:spcAft>
                      </a:pPr>
                      <a:r>
                        <a:rPr lang="en-US" sz="1800" dirty="0">
                          <a:effectLst/>
                        </a:rPr>
                        <a:t>Leases a new DHCP address.</a:t>
                      </a:r>
                    </a:p>
                  </a:txBody>
                  <a:tcPr marL="38100" marR="38100" marT="38100" marB="38100"/>
                </a:tc>
                <a:extLst>
                  <a:ext uri="{0D108BD9-81ED-4DB2-BD59-A6C34878D82A}">
                    <a16:rowId xmlns:a16="http://schemas.microsoft.com/office/drawing/2014/main" val="2000166223"/>
                  </a:ext>
                </a:extLst>
              </a:tr>
              <a:tr h="370840">
                <a:tc>
                  <a:txBody>
                    <a:bodyPr/>
                    <a:lstStyle/>
                    <a:p>
                      <a:pPr marL="54864" rtl="0">
                        <a:spcBef>
                          <a:spcPts val="432"/>
                        </a:spcBef>
                        <a:spcAft>
                          <a:spcPts val="288"/>
                        </a:spcAft>
                      </a:pPr>
                      <a:r>
                        <a:rPr lang="en-US" sz="1800" i="1" dirty="0">
                          <a:effectLst/>
                        </a:rPr>
                        <a:t>Interface </a:t>
                      </a:r>
                      <a:r>
                        <a:rPr lang="en-US" sz="1800" i="1" dirty="0" err="1">
                          <a:effectLst/>
                        </a:rPr>
                        <a:t>ip_address</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Assigns a static IP address.</a:t>
                      </a:r>
                    </a:p>
                  </a:txBody>
                  <a:tcPr marL="38100" marR="38100" marT="38100" marB="38100"/>
                </a:tc>
                <a:extLst>
                  <a:ext uri="{0D108BD9-81ED-4DB2-BD59-A6C34878D82A}">
                    <a16:rowId xmlns:a16="http://schemas.microsoft.com/office/drawing/2014/main" val="1706454654"/>
                  </a:ext>
                </a:extLst>
              </a:tr>
              <a:tr h="370840">
                <a:tc>
                  <a:txBody>
                    <a:bodyPr/>
                    <a:lstStyle/>
                    <a:p>
                      <a:pPr marL="54864" rtl="0">
                        <a:spcBef>
                          <a:spcPts val="432"/>
                        </a:spcBef>
                        <a:spcAft>
                          <a:spcPts val="288"/>
                        </a:spcAft>
                      </a:pPr>
                      <a:r>
                        <a:rPr lang="en-US" sz="1800" i="1" dirty="0">
                          <a:effectLst/>
                        </a:rPr>
                        <a:t>Interface </a:t>
                      </a:r>
                      <a:r>
                        <a:rPr lang="en-US" sz="1800" dirty="0">
                          <a:effectLst/>
                        </a:rPr>
                        <a:t>netmask </a:t>
                      </a:r>
                      <a:r>
                        <a:rPr lang="en-US" sz="1800" i="1" dirty="0" err="1">
                          <a:effectLst/>
                        </a:rPr>
                        <a:t>ip_address</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Assigns a </a:t>
                      </a:r>
                      <a:r>
                        <a:rPr lang="en-US" sz="1800" dirty="0" err="1">
                          <a:effectLst/>
                        </a:rPr>
                        <a:t>netmask</a:t>
                      </a:r>
                      <a:r>
                        <a:rPr lang="en-US" sz="1800" dirty="0">
                          <a:effectLst/>
                        </a:rPr>
                        <a:t> for a static IP address.</a:t>
                      </a:r>
                    </a:p>
                  </a:txBody>
                  <a:tcPr marL="38100" marR="38100" marT="38100" marB="38100"/>
                </a:tc>
                <a:extLst>
                  <a:ext uri="{0D108BD9-81ED-4DB2-BD59-A6C34878D82A}">
                    <a16:rowId xmlns:a16="http://schemas.microsoft.com/office/drawing/2014/main" val="814947714"/>
                  </a:ext>
                </a:extLst>
              </a:tr>
              <a:tr h="370840">
                <a:tc>
                  <a:txBody>
                    <a:bodyPr/>
                    <a:lstStyle/>
                    <a:p>
                      <a:pPr marL="54864" rtl="0">
                        <a:spcBef>
                          <a:spcPts val="432"/>
                        </a:spcBef>
                        <a:spcAft>
                          <a:spcPts val="288"/>
                        </a:spcAft>
                      </a:pPr>
                      <a:r>
                        <a:rPr lang="en-US" sz="1800" i="1" dirty="0">
                          <a:effectLst/>
                        </a:rPr>
                        <a:t>Interface </a:t>
                      </a:r>
                      <a:r>
                        <a:rPr lang="en-US" sz="1800" dirty="0" err="1">
                          <a:effectLst/>
                        </a:rPr>
                        <a:t>mtu</a:t>
                      </a:r>
                      <a:r>
                        <a:rPr lang="en-US" sz="1800" dirty="0">
                          <a:effectLst/>
                        </a:rPr>
                        <a:t> </a:t>
                      </a:r>
                      <a:r>
                        <a:rPr lang="en-US" sz="1800" i="1" dirty="0">
                          <a:effectLst/>
                        </a:rPr>
                        <a:t>value</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Sets Ethernet MTU.</a:t>
                      </a:r>
                    </a:p>
                  </a:txBody>
                  <a:tcPr marL="38100" marR="38100" marT="38100" marB="38100"/>
                </a:tc>
                <a:extLst>
                  <a:ext uri="{0D108BD9-81ED-4DB2-BD59-A6C34878D82A}">
                    <a16:rowId xmlns:a16="http://schemas.microsoft.com/office/drawing/2014/main" val="3319365769"/>
                  </a:ext>
                </a:extLst>
              </a:tr>
              <a:tr h="370840">
                <a:tc>
                  <a:txBody>
                    <a:bodyPr/>
                    <a:lstStyle/>
                    <a:p>
                      <a:pPr marL="54864" rtl="0">
                        <a:spcBef>
                          <a:spcPts val="432"/>
                        </a:spcBef>
                        <a:spcAft>
                          <a:spcPts val="288"/>
                        </a:spcAft>
                      </a:pPr>
                      <a:r>
                        <a:rPr lang="en-US" sz="1800" i="1" dirty="0">
                          <a:effectLst/>
                        </a:rPr>
                        <a:t>Interface </a:t>
                      </a:r>
                      <a:r>
                        <a:rPr lang="en-US" sz="1800" dirty="0" err="1">
                          <a:effectLst/>
                        </a:rPr>
                        <a:t>promisc</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Enables </a:t>
                      </a:r>
                      <a:r>
                        <a:rPr lang="en-US" sz="1800" i="1" dirty="0">
                          <a:effectLst/>
                        </a:rPr>
                        <a:t>promiscuous mode</a:t>
                      </a:r>
                      <a:r>
                        <a:rPr lang="en-US" sz="1800" dirty="0">
                          <a:effectLst/>
                        </a:rPr>
                        <a:t>, allowing the interface to read all packets passing through the network segment regardless of where they're addressed.</a:t>
                      </a:r>
                    </a:p>
                  </a:txBody>
                  <a:tcPr marL="38100" marR="38100" marT="38100" marB="38100"/>
                </a:tc>
                <a:extLst>
                  <a:ext uri="{0D108BD9-81ED-4DB2-BD59-A6C34878D82A}">
                    <a16:rowId xmlns:a16="http://schemas.microsoft.com/office/drawing/2014/main" val="4005644287"/>
                  </a:ext>
                </a:extLst>
              </a:tr>
              <a:tr h="370840">
                <a:tc>
                  <a:txBody>
                    <a:bodyPr/>
                    <a:lstStyle/>
                    <a:p>
                      <a:pPr marL="54864" rtl="0">
                        <a:spcBef>
                          <a:spcPts val="432"/>
                        </a:spcBef>
                        <a:spcAft>
                          <a:spcPts val="288"/>
                        </a:spcAft>
                      </a:pPr>
                      <a:r>
                        <a:rPr lang="en-US" sz="1800" i="1" dirty="0">
                          <a:effectLst/>
                        </a:rPr>
                        <a:t>interface</a:t>
                      </a:r>
                      <a:r>
                        <a:rPr lang="en-US" sz="1800" dirty="0">
                          <a:effectLst/>
                        </a:rPr>
                        <a:t>-</a:t>
                      </a:r>
                      <a:r>
                        <a:rPr lang="en-US" sz="1800" dirty="0" err="1">
                          <a:effectLst/>
                        </a:rPr>
                        <a:t>promisc</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Disables promiscuous mode.</a:t>
                      </a:r>
                    </a:p>
                  </a:txBody>
                  <a:tcPr marL="38100" marR="38100" marT="38100" marB="38100"/>
                </a:tc>
                <a:extLst>
                  <a:ext uri="{0D108BD9-81ED-4DB2-BD59-A6C34878D82A}">
                    <a16:rowId xmlns:a16="http://schemas.microsoft.com/office/drawing/2014/main" val="298668955"/>
                  </a:ext>
                </a:extLst>
              </a:tr>
              <a:tr h="370840">
                <a:tc>
                  <a:txBody>
                    <a:bodyPr/>
                    <a:lstStyle/>
                    <a:p>
                      <a:pPr marL="54864" rtl="0">
                        <a:spcBef>
                          <a:spcPts val="432"/>
                        </a:spcBef>
                        <a:spcAft>
                          <a:spcPts val="288"/>
                        </a:spcAft>
                      </a:pPr>
                      <a:r>
                        <a:rPr lang="en-US" sz="1800" dirty="0">
                          <a:effectLst/>
                        </a:rPr>
                        <a:t>inet6 </a:t>
                      </a:r>
                    </a:p>
                  </a:txBody>
                  <a:tcPr marL="38100" marR="38100" marT="38100" marB="38100"/>
                </a:tc>
                <a:tc>
                  <a:txBody>
                    <a:bodyPr/>
                    <a:lstStyle/>
                    <a:p>
                      <a:pPr marL="54864" rtl="0">
                        <a:spcBef>
                          <a:spcPts val="432"/>
                        </a:spcBef>
                        <a:spcAft>
                          <a:spcPts val="288"/>
                        </a:spcAft>
                      </a:pPr>
                      <a:r>
                        <a:rPr lang="en-US" sz="1800" dirty="0">
                          <a:effectLst/>
                        </a:rPr>
                        <a:t>Inserted immediately after </a:t>
                      </a:r>
                      <a:r>
                        <a:rPr lang="en-US" sz="1800" i="1" dirty="0">
                          <a:effectLst/>
                        </a:rPr>
                        <a:t>interface</a:t>
                      </a:r>
                      <a:r>
                        <a:rPr lang="en-US" sz="1800" dirty="0">
                          <a:effectLst/>
                        </a:rPr>
                        <a:t> with any IPv4 related parameter, specifies the IPv6 equivalent.</a:t>
                      </a:r>
                    </a:p>
                  </a:txBody>
                  <a:tcPr marL="38100" marR="38100" marT="38100" marB="38100"/>
                </a:tc>
                <a:extLst>
                  <a:ext uri="{0D108BD9-81ED-4DB2-BD59-A6C34878D82A}">
                    <a16:rowId xmlns:a16="http://schemas.microsoft.com/office/drawing/2014/main" val="292045305"/>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89175810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Penetration testing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 </a:t>
            </a:r>
            <a:r>
              <a:rPr lang="en-US" i="1" dirty="0"/>
              <a:t>penetration test</a:t>
            </a:r>
            <a:r>
              <a:rPr lang="en-US" dirty="0"/>
              <a:t> is a simulated attack designed to prove that an asset can be compromised. The penetration tester uses known attack methods to bypass security and compromise the system. If the attack fails, the system has passed the test.</a:t>
            </a:r>
          </a:p>
          <a:p>
            <a:r>
              <a:rPr lang="en-US" dirty="0"/>
              <a:t>A penetration test is active and intrusive, but more focused than a vulnerability scan. It's also less likely to uncover vulnerabilities not directly between the tester and the goal.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691990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Security troubleshooting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 big part is just to keep an eye out for changes and unusual network behaviors. </a:t>
            </a:r>
          </a:p>
          <a:p>
            <a:r>
              <a:rPr lang="en-US" dirty="0"/>
              <a:t>One way security holes are introduced is when someone troubleshooting a network problem disables security measures. </a:t>
            </a:r>
          </a:p>
          <a:p>
            <a:r>
              <a:rPr lang="en-US" dirty="0"/>
              <a:t>A major risk of securing the network is making security settings so strict that they interfere with normal operation.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2333865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3345-4C30-49BB-B4E0-B7FE59767AB4}"/>
              </a:ext>
            </a:extLst>
          </p:cNvPr>
          <p:cNvSpPr>
            <a:spLocks noGrp="1"/>
          </p:cNvSpPr>
          <p:nvPr>
            <p:ph type="title"/>
          </p:nvPr>
        </p:nvSpPr>
        <p:spPr/>
        <p:txBody>
          <a:bodyPr/>
          <a:lstStyle/>
          <a:p>
            <a:r>
              <a:rPr lang="en-US" dirty="0"/>
              <a:t>Exercise: Scanning the network </a:t>
            </a:r>
          </a:p>
        </p:txBody>
      </p:sp>
      <p:pic>
        <p:nvPicPr>
          <p:cNvPr id="5" name="Content Placeholder 4">
            <a:extLst>
              <a:ext uri="{FF2B5EF4-FFF2-40B4-BE49-F238E27FC236}">
                <a16:creationId xmlns:a16="http://schemas.microsoft.com/office/drawing/2014/main" id="{D43C33D6-1F85-4C0E-A15A-25685F832063}"/>
              </a:ext>
            </a:extLst>
          </p:cNvPr>
          <p:cNvPicPr>
            <a:picLocks noGrp="1" noChangeAspect="1"/>
          </p:cNvPicPr>
          <p:nvPr>
            <p:ph idx="1"/>
          </p:nvPr>
        </p:nvPicPr>
        <p:blipFill>
          <a:blip r:embed="rId2"/>
          <a:stretch>
            <a:fillRect/>
          </a:stretch>
        </p:blipFill>
        <p:spPr>
          <a:xfrm>
            <a:off x="4838581" y="2560038"/>
            <a:ext cx="2743438" cy="2834886"/>
          </a:xfrm>
          <a:prstGeom prst="rect">
            <a:avLst/>
          </a:prstGeom>
        </p:spPr>
      </p:pic>
      <p:sp>
        <p:nvSpPr>
          <p:cNvPr id="4" name="Footer Placeholder 3">
            <a:extLst>
              <a:ext uri="{FF2B5EF4-FFF2-40B4-BE49-F238E27FC236}">
                <a16:creationId xmlns:a16="http://schemas.microsoft.com/office/drawing/2014/main" id="{83DDBB4D-4138-4C81-B443-878ED080E1B2}"/>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7119965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What's the most essential tool for segmenting broadcast domains? Choose the best response.</a:t>
            </a:r>
          </a:p>
          <a:p>
            <a:pPr marL="742950" indent="-742950">
              <a:buFont typeface="+mj-lt"/>
              <a:buAutoNum type="alphaUcPeriod"/>
            </a:pPr>
            <a:r>
              <a:rPr lang="en-US" dirty="0"/>
              <a:t>Bridges</a:t>
            </a:r>
          </a:p>
          <a:p>
            <a:pPr marL="742950" indent="-742950">
              <a:buFont typeface="+mj-lt"/>
              <a:buAutoNum type="alphaUcPeriod"/>
            </a:pPr>
            <a:r>
              <a:rPr lang="en-US" dirty="0"/>
              <a:t>Routers </a:t>
            </a:r>
          </a:p>
          <a:p>
            <a:pPr marL="742950" indent="-742950">
              <a:buFont typeface="+mj-lt"/>
              <a:buAutoNum type="alphaUcPeriod"/>
            </a:pPr>
            <a:r>
              <a:rPr lang="en-US" dirty="0"/>
              <a:t>Switches</a:t>
            </a:r>
          </a:p>
          <a:p>
            <a:pPr marL="742950" indent="-742950">
              <a:buFont typeface="+mj-lt"/>
              <a:buAutoNum type="alphaUcPeriod"/>
            </a:pPr>
            <a:r>
              <a:rPr lang="en-US" dirty="0"/>
              <a:t>VLANs</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93438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security feature is especially important for preventing rogue devices on the network? Choose the best response.</a:t>
            </a:r>
          </a:p>
          <a:p>
            <a:pPr marL="742950" indent="-742950">
              <a:buFont typeface="+mj-lt"/>
              <a:buAutoNum type="alphaUcPeriod"/>
            </a:pPr>
            <a:r>
              <a:rPr lang="en-US" dirty="0"/>
              <a:t>DMZ</a:t>
            </a:r>
          </a:p>
          <a:p>
            <a:pPr marL="742950" indent="-742950">
              <a:buFont typeface="+mj-lt"/>
              <a:buAutoNum type="alphaUcPeriod"/>
            </a:pPr>
            <a:r>
              <a:rPr lang="en-US" dirty="0"/>
              <a:t>Loop protection</a:t>
            </a:r>
          </a:p>
          <a:p>
            <a:pPr marL="742950" indent="-742950">
              <a:buFont typeface="+mj-lt"/>
              <a:buAutoNum type="alphaUcPeriod"/>
            </a:pPr>
            <a:r>
              <a:rPr lang="en-US" dirty="0"/>
              <a:t>Port security </a:t>
            </a:r>
          </a:p>
          <a:p>
            <a:pPr marL="742950" indent="-742950">
              <a:buFont typeface="+mj-lt"/>
              <a:buAutoNum type="alphaUcPeriod"/>
            </a:pPr>
            <a:r>
              <a:rPr lang="en-US" dirty="0"/>
              <a:t>VPN</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29576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feature primarily helps to protect against DoS attacks? Choose the best response.</a:t>
            </a:r>
          </a:p>
          <a:p>
            <a:pPr marL="742950" indent="-742950">
              <a:buFont typeface="+mj-lt"/>
              <a:buAutoNum type="alphaUcPeriod"/>
            </a:pPr>
            <a:r>
              <a:rPr lang="en-US" dirty="0"/>
              <a:t>Authentication systems</a:t>
            </a:r>
          </a:p>
          <a:p>
            <a:pPr marL="742950" indent="-742950">
              <a:buFont typeface="+mj-lt"/>
              <a:buAutoNum type="alphaUcPeriod"/>
            </a:pPr>
            <a:r>
              <a:rPr lang="en-US" dirty="0"/>
              <a:t>DMZ</a:t>
            </a:r>
          </a:p>
          <a:p>
            <a:pPr marL="742950" indent="-742950">
              <a:buFont typeface="+mj-lt"/>
              <a:buAutoNum type="alphaUcPeriod"/>
            </a:pPr>
            <a:r>
              <a:rPr lang="en-US" dirty="0"/>
              <a:t>Loop protection </a:t>
            </a:r>
          </a:p>
          <a:p>
            <a:pPr marL="742950" indent="-742950">
              <a:buFont typeface="+mj-lt"/>
              <a:buAutoNum type="alphaUcPeriod"/>
            </a:pPr>
            <a:r>
              <a:rPr lang="en-US" dirty="0"/>
              <a:t>SNMPv3</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93257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kind of network tool is also known as a sniffer? Choose the best response.</a:t>
            </a:r>
          </a:p>
          <a:p>
            <a:pPr marL="742950" indent="-742950">
              <a:buFont typeface="+mj-lt"/>
              <a:buAutoNum type="alphaUcPeriod"/>
            </a:pPr>
            <a:r>
              <a:rPr lang="en-US" dirty="0"/>
              <a:t>Network mapper</a:t>
            </a:r>
          </a:p>
          <a:p>
            <a:pPr marL="742950" indent="-742950">
              <a:buFont typeface="+mj-lt"/>
              <a:buAutoNum type="alphaUcPeriod"/>
            </a:pPr>
            <a:r>
              <a:rPr lang="en-US" dirty="0"/>
              <a:t>Port scanner</a:t>
            </a:r>
          </a:p>
          <a:p>
            <a:pPr marL="742950" indent="-742950">
              <a:buFont typeface="+mj-lt"/>
              <a:buAutoNum type="alphaUcPeriod"/>
            </a:pPr>
            <a:r>
              <a:rPr lang="en-US" dirty="0"/>
              <a:t>Protocol analyzer </a:t>
            </a:r>
          </a:p>
          <a:p>
            <a:pPr marL="742950" indent="-742950">
              <a:buFont typeface="+mj-lt"/>
              <a:buAutoNum type="alphaUcPeriod"/>
            </a:pPr>
            <a:r>
              <a:rPr lang="en-US" dirty="0"/>
              <a:t>Wireless scanner</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38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It's a safe assumption that an attacker with physical access to a system can compromise any other security measures given time. True or false?</a:t>
            </a:r>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8983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is a simulated network attack performed by a security expert with detailed knowledge of the network? Choose the best response.</a:t>
            </a:r>
          </a:p>
          <a:p>
            <a:pPr marL="742950" indent="-742950">
              <a:buFont typeface="+mj-lt"/>
              <a:buAutoNum type="alphaUcPeriod"/>
            </a:pPr>
            <a:r>
              <a:rPr lang="en-US" dirty="0"/>
              <a:t>Black box</a:t>
            </a:r>
          </a:p>
          <a:p>
            <a:pPr marL="742950" indent="-742950">
              <a:buFont typeface="+mj-lt"/>
              <a:buAutoNum type="alphaUcPeriod"/>
            </a:pPr>
            <a:r>
              <a:rPr lang="en-US" dirty="0"/>
              <a:t>Vulnerability scan</a:t>
            </a:r>
          </a:p>
          <a:p>
            <a:pPr marL="742950" indent="-742950">
              <a:buFont typeface="+mj-lt"/>
              <a:buAutoNum type="alphaUcPeriod"/>
            </a:pPr>
            <a:r>
              <a:rPr lang="en-US" dirty="0"/>
              <a:t>White box </a:t>
            </a:r>
          </a:p>
          <a:p>
            <a:pPr marL="742950" indent="-742950">
              <a:buFont typeface="+mj-lt"/>
              <a:buAutoNum type="alphaUcPeriod"/>
            </a:pPr>
            <a:r>
              <a:rPr lang="en-US" dirty="0"/>
              <a:t>White hat</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54736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Summary: Defending networks</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pPr marL="0" indent="0">
              <a:buNone/>
            </a:pPr>
            <a:r>
              <a:rPr lang="en-US" dirty="0"/>
              <a:t>You should now know how to:</a:t>
            </a:r>
          </a:p>
          <a:p>
            <a:r>
              <a:rPr lang="en-US" dirty="0"/>
              <a:t>About network security components such as ACLs, firewalls, IDS, and physical security techniques.</a:t>
            </a:r>
          </a:p>
          <a:p>
            <a:r>
              <a:rPr lang="en-US" dirty="0"/>
              <a:t>About local and remote authentication, single sign-on systems, and network authentication standards such as Kerberos, RADIUS, and 802.1X.</a:t>
            </a:r>
          </a:p>
          <a:p>
            <a:r>
              <a:rPr lang="en-US" dirty="0"/>
              <a:t>How to harden networks using a defense-in-depth strategy, and maintain its security using vulnerability assessment programs.</a:t>
            </a:r>
            <a:endParaRPr lang="en-US" b="0" i="0" dirty="0">
              <a:effectLst/>
            </a:endParaRP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7001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netstat </a:t>
            </a:r>
          </a:p>
        </p:txBody>
      </p:sp>
      <p:pic>
        <p:nvPicPr>
          <p:cNvPr id="5" name="Content Placeholder 4">
            <a:extLst>
              <a:ext uri="{FF2B5EF4-FFF2-40B4-BE49-F238E27FC236}">
                <a16:creationId xmlns:a16="http://schemas.microsoft.com/office/drawing/2014/main" id="{A4558CFA-12ED-4CA9-81F0-749582A366CF}"/>
              </a:ext>
            </a:extLst>
          </p:cNvPr>
          <p:cNvPicPr>
            <a:picLocks noGrp="1" noChangeAspect="1"/>
          </p:cNvPicPr>
          <p:nvPr>
            <p:ph idx="1"/>
          </p:nvPr>
        </p:nvPicPr>
        <p:blipFill>
          <a:blip r:embed="rId2"/>
          <a:stretch>
            <a:fillRect/>
          </a:stretch>
        </p:blipFill>
        <p:spPr>
          <a:xfrm>
            <a:off x="1390424" y="1847482"/>
            <a:ext cx="9435213" cy="4827638"/>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66985759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7A57-7BB3-4DDF-B30B-E656C420E919}"/>
              </a:ext>
            </a:extLst>
          </p:cNvPr>
          <p:cNvSpPr>
            <a:spLocks noGrp="1"/>
          </p:cNvSpPr>
          <p:nvPr>
            <p:ph type="title"/>
          </p:nvPr>
        </p:nvSpPr>
        <p:spPr/>
        <p:txBody>
          <a:bodyPr/>
          <a:lstStyle/>
          <a:p>
            <a:r>
              <a:rPr lang="en-GB" dirty="0"/>
              <a:t>Network Security Appliances</a:t>
            </a:r>
          </a:p>
        </p:txBody>
      </p:sp>
      <p:sp>
        <p:nvSpPr>
          <p:cNvPr id="3" name="Content Placeholder 2">
            <a:extLst>
              <a:ext uri="{FF2B5EF4-FFF2-40B4-BE49-F238E27FC236}">
                <a16:creationId xmlns:a16="http://schemas.microsoft.com/office/drawing/2014/main" id="{E112D4B6-3F46-4F10-9140-1F8B7447ABA1}"/>
              </a:ext>
            </a:extLst>
          </p:cNvPr>
          <p:cNvSpPr>
            <a:spLocks noGrp="1"/>
          </p:cNvSpPr>
          <p:nvPr>
            <p:ph idx="1"/>
          </p:nvPr>
        </p:nvSpPr>
        <p:spPr/>
        <p:txBody>
          <a:bodyPr>
            <a:normAutofit/>
          </a:bodyPr>
          <a:lstStyle/>
          <a:p>
            <a:r>
              <a:rPr lang="en-GB" dirty="0"/>
              <a:t>A security appliance is any form of server appliance that is designed to protect computer networks from unwanted traffic.</a:t>
            </a:r>
          </a:p>
          <a:p>
            <a:r>
              <a:rPr lang="en-GB" dirty="0"/>
              <a:t>Types of security appliances</a:t>
            </a:r>
          </a:p>
          <a:p>
            <a:pPr lvl="1"/>
            <a:r>
              <a:rPr lang="en-GB" dirty="0"/>
              <a:t>Active devices block unwanted traffic. Examples of such devices are firewalls, anti virus scanning devices, and content filtering devices.</a:t>
            </a:r>
          </a:p>
          <a:p>
            <a:pPr lvl="1"/>
            <a:r>
              <a:rPr lang="en-GB" dirty="0"/>
              <a:t>Passive devices detect and report on unwanted traffic, such as intrusion detection appliances.</a:t>
            </a:r>
          </a:p>
          <a:p>
            <a:pPr lvl="1"/>
            <a:r>
              <a:rPr lang="en-GB" dirty="0"/>
              <a:t>Preventative devices scan networks and identify potential security problems (such as penetration testing and vulnerability assessment appliances).</a:t>
            </a:r>
          </a:p>
          <a:p>
            <a:pPr lvl="1"/>
            <a:r>
              <a:rPr lang="en-GB" dirty="0"/>
              <a:t>Unified Threat Management (UTM) appliances combine features together into one system, such as some firewalls, content filtering, web caching etc.</a:t>
            </a:r>
          </a:p>
        </p:txBody>
      </p:sp>
    </p:spTree>
    <p:extLst>
      <p:ext uri="{BB962C8B-B14F-4D97-AF65-F5344CB8AC3E}">
        <p14:creationId xmlns:p14="http://schemas.microsoft.com/office/powerpoint/2010/main" val="332646690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1D62-8D3D-4175-95B1-B7A536B923AF}"/>
              </a:ext>
            </a:extLst>
          </p:cNvPr>
          <p:cNvSpPr>
            <a:spLocks noGrp="1"/>
          </p:cNvSpPr>
          <p:nvPr>
            <p:ph type="title"/>
          </p:nvPr>
        </p:nvSpPr>
        <p:spPr/>
        <p:txBody>
          <a:bodyPr/>
          <a:lstStyle/>
          <a:p>
            <a:r>
              <a:rPr lang="en-GB" dirty="0"/>
              <a:t>Authentication and Endpoint Security</a:t>
            </a:r>
          </a:p>
        </p:txBody>
      </p:sp>
      <p:sp>
        <p:nvSpPr>
          <p:cNvPr id="3" name="Content Placeholder 2">
            <a:extLst>
              <a:ext uri="{FF2B5EF4-FFF2-40B4-BE49-F238E27FC236}">
                <a16:creationId xmlns:a16="http://schemas.microsoft.com/office/drawing/2014/main" id="{1E07D26B-69C4-481D-9CB4-7D674AB98D99}"/>
              </a:ext>
            </a:extLst>
          </p:cNvPr>
          <p:cNvSpPr>
            <a:spLocks noGrp="1"/>
          </p:cNvSpPr>
          <p:nvPr>
            <p:ph idx="1"/>
          </p:nvPr>
        </p:nvSpPr>
        <p:spPr/>
        <p:txBody>
          <a:bodyPr/>
          <a:lstStyle/>
          <a:p>
            <a:r>
              <a:rPr lang="en-GB" dirty="0"/>
              <a:t>Endpoint authentication is a security mechanism designed to ensure that only authorized devices can connect to a given network, site or service.</a:t>
            </a:r>
          </a:p>
          <a:p>
            <a:r>
              <a:rPr lang="en-GB" dirty="0"/>
              <a:t>The approach is also known as device authentication</a:t>
            </a:r>
          </a:p>
          <a:p>
            <a:r>
              <a:rPr lang="en-GB" dirty="0"/>
              <a:t>In this context, the endpoint most often considered is a mobile computing device, like a laptop, smart phone or tablet but it could be any connected hardware device on a TCP/IP network</a:t>
            </a:r>
          </a:p>
          <a:p>
            <a:r>
              <a:rPr lang="en-GB" dirty="0"/>
              <a:t>The possibilities include desktop computers, printers, servers and specialized hardware such as POS terminals, smart meters and other smart devices</a:t>
            </a:r>
          </a:p>
        </p:txBody>
      </p:sp>
    </p:spTree>
    <p:extLst>
      <p:ext uri="{BB962C8B-B14F-4D97-AF65-F5344CB8AC3E}">
        <p14:creationId xmlns:p14="http://schemas.microsoft.com/office/powerpoint/2010/main" val="25233273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AF0E39-8064-419D-A171-F9992E0D5471}"/>
              </a:ext>
            </a:extLst>
          </p:cNvPr>
          <p:cNvSpPr/>
          <p:nvPr/>
        </p:nvSpPr>
        <p:spPr>
          <a:xfrm>
            <a:off x="7306047" y="5231632"/>
            <a:ext cx="2700000"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470409DC-80B8-4DCE-BD5E-7C63278BCB50}"/>
              </a:ext>
            </a:extLst>
          </p:cNvPr>
          <p:cNvSpPr/>
          <p:nvPr/>
        </p:nvSpPr>
        <p:spPr>
          <a:xfrm>
            <a:off x="6929666" y="5370784"/>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id="{663F5E53-EB6A-4602-AEA3-5524AA25CAFD}"/>
              </a:ext>
            </a:extLst>
          </p:cNvPr>
          <p:cNvSpPr txBox="1"/>
          <p:nvPr/>
        </p:nvSpPr>
        <p:spPr>
          <a:xfrm>
            <a:off x="8058809" y="5428885"/>
            <a:ext cx="2098288" cy="584775"/>
          </a:xfrm>
          <a:prstGeom prst="rect">
            <a:avLst/>
          </a:prstGeom>
          <a:noFill/>
        </p:spPr>
        <p:txBody>
          <a:bodyPr wrap="square" rtlCol="0" anchor="ctr">
            <a:spAutoFit/>
          </a:bodyPr>
          <a:lstStyle/>
          <a:p>
            <a:r>
              <a:rPr lang="en-US" altLang="ko-KR" sz="1600" b="1" dirty="0">
                <a:solidFill>
                  <a:schemeClr val="tx1">
                    <a:lumMod val="75000"/>
                    <a:lumOff val="25000"/>
                  </a:schemeClr>
                </a:solidFill>
                <a:latin typeface="Arial" pitchFamily="34" charset="0"/>
                <a:cs typeface="Arial" pitchFamily="34" charset="0"/>
              </a:rPr>
              <a:t>N10-007</a:t>
            </a:r>
          </a:p>
          <a:p>
            <a:r>
              <a:rPr lang="en-US" altLang="ko-KR" sz="1600" b="1" dirty="0">
                <a:solidFill>
                  <a:schemeClr val="tx1">
                    <a:lumMod val="75000"/>
                    <a:lumOff val="25000"/>
                  </a:schemeClr>
                </a:solidFill>
                <a:latin typeface="Arial" pitchFamily="34" charset="0"/>
                <a:cs typeface="Arial" pitchFamily="34" charset="0"/>
              </a:rPr>
              <a:t>Module 4</a:t>
            </a:r>
            <a:endParaRPr lang="ko-KR" altLang="en-US" sz="1600" b="1" dirty="0">
              <a:solidFill>
                <a:schemeClr val="tx1">
                  <a:lumMod val="75000"/>
                  <a:lumOff val="25000"/>
                </a:schemeClr>
              </a:solidFill>
              <a:latin typeface="Arial" pitchFamily="34" charset="0"/>
              <a:cs typeface="Arial" pitchFamily="34" charset="0"/>
            </a:endParaRPr>
          </a:p>
        </p:txBody>
      </p:sp>
      <p:sp>
        <p:nvSpPr>
          <p:cNvPr id="37" name="Oval 21">
            <a:extLst>
              <a:ext uri="{FF2B5EF4-FFF2-40B4-BE49-F238E27FC236}">
                <a16:creationId xmlns:a16="http://schemas.microsoft.com/office/drawing/2014/main" id="{05730307-46CA-4C70-AB6B-D7C2EB65A0F8}"/>
              </a:ext>
            </a:extLst>
          </p:cNvPr>
          <p:cNvSpPr>
            <a:spLocks noChangeAspect="1"/>
          </p:cNvSpPr>
          <p:nvPr/>
        </p:nvSpPr>
        <p:spPr>
          <a:xfrm>
            <a:off x="7137675" y="5551995"/>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TextBox 37">
            <a:extLst>
              <a:ext uri="{FF2B5EF4-FFF2-40B4-BE49-F238E27FC236}">
                <a16:creationId xmlns:a16="http://schemas.microsoft.com/office/drawing/2014/main" id="{B5AEE4AC-9241-4652-A447-14C6C758BF90}"/>
              </a:ext>
            </a:extLst>
          </p:cNvPr>
          <p:cNvSpPr txBox="1"/>
          <p:nvPr/>
        </p:nvSpPr>
        <p:spPr>
          <a:xfrm>
            <a:off x="6756300" y="3429000"/>
            <a:ext cx="4408513" cy="1107996"/>
          </a:xfrm>
          <a:prstGeom prst="rect">
            <a:avLst/>
          </a:prstGeom>
          <a:noFill/>
          <a:ln>
            <a:solidFill>
              <a:schemeClr val="bg2">
                <a:lumMod val="75000"/>
              </a:schemeClr>
            </a:solidFill>
          </a:ln>
        </p:spPr>
        <p:txBody>
          <a:bodyPr wrap="square" lIns="36000" tIns="0" rIns="36000" bIns="0" rtlCol="0" anchor="ctr">
            <a:spAutoFit/>
          </a:bodyPr>
          <a:lstStyle/>
          <a:p>
            <a:r>
              <a:rPr lang="en-GB" altLang="ko-KR" sz="3600" dirty="0"/>
              <a:t>Network Engineer L4</a:t>
            </a:r>
            <a:br>
              <a:rPr lang="en-GB" altLang="ko-KR" sz="3600" dirty="0"/>
            </a:br>
            <a:r>
              <a:rPr lang="en-GB" altLang="ko-KR" sz="3600" dirty="0"/>
              <a:t>COMPTIA NETWORK+</a:t>
            </a:r>
            <a:endParaRPr lang="ko-KR" altLang="en-US" sz="3600" dirty="0"/>
          </a:p>
        </p:txBody>
      </p:sp>
      <p:pic>
        <p:nvPicPr>
          <p:cNvPr id="8" name="Picture Placeholder 7" descr="A circuit board on a table&#10;&#10;Description automatically generated">
            <a:extLst>
              <a:ext uri="{FF2B5EF4-FFF2-40B4-BE49-F238E27FC236}">
                <a16:creationId xmlns:a16="http://schemas.microsoft.com/office/drawing/2014/main" id="{921832FF-290E-46EE-A633-85A99794E6D9}"/>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t="20089" b="20089"/>
          <a:stretch>
            <a:fillRect/>
          </a:stretch>
        </p:blipFill>
        <p:spPr/>
      </p:pic>
    </p:spTree>
    <p:extLst>
      <p:ext uri="{BB962C8B-B14F-4D97-AF65-F5344CB8AC3E}">
        <p14:creationId xmlns:p14="http://schemas.microsoft.com/office/powerpoint/2010/main" val="22407553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49D5-AB71-47E1-A5BA-8B7107295B6B}"/>
              </a:ext>
            </a:extLst>
          </p:cNvPr>
          <p:cNvSpPr>
            <a:spLocks noGrp="1"/>
          </p:cNvSpPr>
          <p:nvPr>
            <p:ph type="title"/>
          </p:nvPr>
        </p:nvSpPr>
        <p:spPr/>
        <p:txBody>
          <a:bodyPr/>
          <a:lstStyle/>
          <a:p>
            <a:r>
              <a:rPr lang="en-GB" dirty="0"/>
              <a:t>Module 4 - Applications and Security</a:t>
            </a:r>
          </a:p>
        </p:txBody>
      </p:sp>
      <p:sp>
        <p:nvSpPr>
          <p:cNvPr id="3" name="Content Placeholder 2">
            <a:extLst>
              <a:ext uri="{FF2B5EF4-FFF2-40B4-BE49-F238E27FC236}">
                <a16:creationId xmlns:a16="http://schemas.microsoft.com/office/drawing/2014/main" id="{B82E7BAF-6F9D-49C7-8DAE-C91674650C62}"/>
              </a:ext>
            </a:extLst>
          </p:cNvPr>
          <p:cNvSpPr>
            <a:spLocks noGrp="1"/>
          </p:cNvSpPr>
          <p:nvPr>
            <p:ph type="body" idx="1"/>
          </p:nvPr>
        </p:nvSpPr>
        <p:spPr/>
        <p:txBody>
          <a:bodyPr>
            <a:normAutofit fontScale="62500" lnSpcReduction="20000"/>
          </a:bodyPr>
          <a:lstStyle/>
          <a:p>
            <a:r>
              <a:rPr lang="en-GB" dirty="0"/>
              <a:t>Applications and Services</a:t>
            </a:r>
          </a:p>
          <a:p>
            <a:r>
              <a:rPr lang="en-GB" dirty="0"/>
              <a:t>Virtualisation, SAN and Cloud Services</a:t>
            </a:r>
          </a:p>
          <a:p>
            <a:r>
              <a:rPr lang="en-GB" dirty="0"/>
              <a:t>Network Security Design</a:t>
            </a:r>
          </a:p>
          <a:p>
            <a:r>
              <a:rPr lang="en-GB" dirty="0"/>
              <a:t>Network Security Appliances</a:t>
            </a:r>
          </a:p>
          <a:p>
            <a:r>
              <a:rPr lang="en-GB" dirty="0"/>
              <a:t>Authentication and Endpoint Security</a:t>
            </a:r>
          </a:p>
          <a:p>
            <a:endParaRPr lang="en-GB" dirty="0"/>
          </a:p>
        </p:txBody>
      </p:sp>
    </p:spTree>
    <p:extLst>
      <p:ext uri="{BB962C8B-B14F-4D97-AF65-F5344CB8AC3E}">
        <p14:creationId xmlns:p14="http://schemas.microsoft.com/office/powerpoint/2010/main" val="145795839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8092-E87E-4E88-8A82-0BE967EEBA9B}"/>
              </a:ext>
            </a:extLst>
          </p:cNvPr>
          <p:cNvSpPr>
            <a:spLocks noGrp="1"/>
          </p:cNvSpPr>
          <p:nvPr>
            <p:ph type="title"/>
          </p:nvPr>
        </p:nvSpPr>
        <p:spPr/>
        <p:txBody>
          <a:bodyPr/>
          <a:lstStyle/>
          <a:p>
            <a:r>
              <a:rPr lang="en-GB" dirty="0"/>
              <a:t>Applications and Services</a:t>
            </a:r>
          </a:p>
        </p:txBody>
      </p:sp>
      <p:sp>
        <p:nvSpPr>
          <p:cNvPr id="3" name="Content Placeholder 2">
            <a:extLst>
              <a:ext uri="{FF2B5EF4-FFF2-40B4-BE49-F238E27FC236}">
                <a16:creationId xmlns:a16="http://schemas.microsoft.com/office/drawing/2014/main" id="{9EC82812-60A0-45E9-85B4-E4E42DE63FBC}"/>
              </a:ext>
            </a:extLst>
          </p:cNvPr>
          <p:cNvSpPr>
            <a:spLocks noGrp="1"/>
          </p:cNvSpPr>
          <p:nvPr>
            <p:ph type="body" idx="1"/>
          </p:nvPr>
        </p:nvSpPr>
        <p:spPr>
          <a:xfrm>
            <a:off x="360947" y="4589463"/>
            <a:ext cx="11341769" cy="2075497"/>
          </a:xfrm>
        </p:spPr>
        <p:txBody>
          <a:bodyPr>
            <a:normAutofit fontScale="55000" lnSpcReduction="20000"/>
          </a:bodyPr>
          <a:lstStyle/>
          <a:p>
            <a:r>
              <a:rPr lang="en-GB" dirty="0"/>
              <a:t>Purposes and uses of ports and protocols</a:t>
            </a:r>
          </a:p>
          <a:p>
            <a:r>
              <a:rPr lang="en-GB" dirty="0"/>
              <a:t>Concepts of and characteristics of routing and switching</a:t>
            </a:r>
          </a:p>
          <a:p>
            <a:r>
              <a:rPr lang="en-GB" dirty="0"/>
              <a:t>Functions of network services</a:t>
            </a:r>
          </a:p>
          <a:p>
            <a:r>
              <a:rPr lang="en-GB" dirty="0"/>
              <a:t>Placement of network devices on the network and installing/configuring them</a:t>
            </a:r>
          </a:p>
          <a:p>
            <a:r>
              <a:rPr lang="en-GB" dirty="0"/>
              <a:t>Advanced networking devices</a:t>
            </a:r>
          </a:p>
          <a:p>
            <a:r>
              <a:rPr lang="en-GB" dirty="0"/>
              <a:t>Troubleshooting</a:t>
            </a:r>
          </a:p>
          <a:p>
            <a:pPr lvl="1"/>
            <a:r>
              <a:rPr lang="en-GB" dirty="0"/>
              <a:t>Common wired connectivity</a:t>
            </a:r>
          </a:p>
          <a:p>
            <a:pPr lvl="1"/>
            <a:r>
              <a:rPr lang="en-GB" dirty="0"/>
              <a:t>Common network service issues</a:t>
            </a:r>
          </a:p>
        </p:txBody>
      </p:sp>
    </p:spTree>
    <p:extLst>
      <p:ext uri="{BB962C8B-B14F-4D97-AF65-F5344CB8AC3E}">
        <p14:creationId xmlns:p14="http://schemas.microsoft.com/office/powerpoint/2010/main" val="185477006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1318661" y="365125"/>
            <a:ext cx="8607659" cy="1325563"/>
          </a:xfrm>
        </p:spPr>
        <p:txBody>
          <a:bodyPr/>
          <a:lstStyle/>
          <a:p>
            <a:r>
              <a:rPr lang="en-GB" dirty="0"/>
              <a:t>Purposes And Uses Of Protocols - </a:t>
            </a:r>
            <a:r>
              <a:rPr lang="en-US" dirty="0"/>
              <a:t>Network ports </a:t>
            </a:r>
          </a:p>
        </p:txBody>
      </p:sp>
      <p:pic>
        <p:nvPicPr>
          <p:cNvPr id="5" name="Content Placeholder 4">
            <a:extLst>
              <a:ext uri="{FF2B5EF4-FFF2-40B4-BE49-F238E27FC236}">
                <a16:creationId xmlns:a16="http://schemas.microsoft.com/office/drawing/2014/main" id="{27032EA9-FC1F-4129-9997-2EC7DA9E48D8}"/>
              </a:ext>
            </a:extLst>
          </p:cNvPr>
          <p:cNvPicPr>
            <a:picLocks noGrp="1" noChangeAspect="1"/>
          </p:cNvPicPr>
          <p:nvPr>
            <p:ph idx="1"/>
          </p:nvPr>
        </p:nvPicPr>
        <p:blipFill>
          <a:blip r:embed="rId2"/>
          <a:stretch>
            <a:fillRect/>
          </a:stretch>
        </p:blipFill>
        <p:spPr>
          <a:xfrm>
            <a:off x="259810" y="2184400"/>
            <a:ext cx="11328850" cy="341376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00465474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Port ranges </a:t>
            </a:r>
          </a:p>
        </p:txBody>
      </p:sp>
      <p:pic>
        <p:nvPicPr>
          <p:cNvPr id="5" name="Content Placeholder 4">
            <a:extLst>
              <a:ext uri="{FF2B5EF4-FFF2-40B4-BE49-F238E27FC236}">
                <a16:creationId xmlns:a16="http://schemas.microsoft.com/office/drawing/2014/main" id="{BEB346EF-C955-431E-B411-85F4D9A36987}"/>
              </a:ext>
            </a:extLst>
          </p:cNvPr>
          <p:cNvPicPr>
            <a:picLocks noGrp="1" noChangeAspect="1"/>
          </p:cNvPicPr>
          <p:nvPr>
            <p:ph idx="1"/>
          </p:nvPr>
        </p:nvPicPr>
        <p:blipFill>
          <a:blip r:embed="rId2"/>
          <a:stretch>
            <a:fillRect/>
          </a:stretch>
        </p:blipFill>
        <p:spPr>
          <a:xfrm>
            <a:off x="2435225" y="2573020"/>
            <a:ext cx="7143750" cy="24765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18034778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Common port assignments </a:t>
            </a:r>
          </a:p>
        </p:txBody>
      </p:sp>
      <p:graphicFrame>
        <p:nvGraphicFramePr>
          <p:cNvPr id="5" name="Table 5">
            <a:extLst>
              <a:ext uri="{FF2B5EF4-FFF2-40B4-BE49-F238E27FC236}">
                <a16:creationId xmlns:a16="http://schemas.microsoft.com/office/drawing/2014/main" id="{73D6DE6D-7091-4EA9-A392-B2DA1177BF93}"/>
              </a:ext>
            </a:extLst>
          </p:cNvPr>
          <p:cNvGraphicFramePr>
            <a:graphicFrameLocks noGrp="1"/>
          </p:cNvGraphicFramePr>
          <p:nvPr>
            <p:ph idx="1"/>
          </p:nvPr>
        </p:nvGraphicFramePr>
        <p:xfrm>
          <a:off x="1981200" y="1279525"/>
          <a:ext cx="8458200" cy="5323840"/>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1126276514"/>
                    </a:ext>
                  </a:extLst>
                </a:gridCol>
                <a:gridCol w="1475874">
                  <a:extLst>
                    <a:ext uri="{9D8B030D-6E8A-4147-A177-3AD203B41FA5}">
                      <a16:colId xmlns:a16="http://schemas.microsoft.com/office/drawing/2014/main" val="1817901978"/>
                    </a:ext>
                  </a:extLst>
                </a:gridCol>
                <a:gridCol w="4203032">
                  <a:extLst>
                    <a:ext uri="{9D8B030D-6E8A-4147-A177-3AD203B41FA5}">
                      <a16:colId xmlns:a16="http://schemas.microsoft.com/office/drawing/2014/main" val="2400088482"/>
                    </a:ext>
                  </a:extLst>
                </a:gridCol>
                <a:gridCol w="1648326">
                  <a:extLst>
                    <a:ext uri="{9D8B030D-6E8A-4147-A177-3AD203B41FA5}">
                      <a16:colId xmlns:a16="http://schemas.microsoft.com/office/drawing/2014/main" val="3498466232"/>
                    </a:ext>
                  </a:extLst>
                </a:gridCol>
              </a:tblGrid>
              <a:tr h="370840">
                <a:tc>
                  <a:txBody>
                    <a:bodyPr/>
                    <a:lstStyle/>
                    <a:p>
                      <a:pPr algn="l" rtl="0">
                        <a:spcAft>
                          <a:spcPts val="0"/>
                        </a:spcAft>
                      </a:pPr>
                      <a:r>
                        <a:rPr lang="en-US" sz="1400" dirty="0">
                          <a:effectLst/>
                        </a:rPr>
                        <a:t>Protocol</a:t>
                      </a:r>
                    </a:p>
                  </a:txBody>
                  <a:tcPr marL="38100" marR="38100" marT="38100" marB="38100"/>
                </a:tc>
                <a:tc>
                  <a:txBody>
                    <a:bodyPr/>
                    <a:lstStyle/>
                    <a:p>
                      <a:pPr algn="l" rtl="0">
                        <a:spcAft>
                          <a:spcPts val="0"/>
                        </a:spcAft>
                      </a:pPr>
                      <a:r>
                        <a:rPr lang="en-US" sz="1400">
                          <a:effectLst/>
                        </a:rPr>
                        <a:t>Name</a:t>
                      </a:r>
                    </a:p>
                  </a:txBody>
                  <a:tcPr marL="38100" marR="38100" marT="38100" marB="38100"/>
                </a:tc>
                <a:tc>
                  <a:txBody>
                    <a:bodyPr/>
                    <a:lstStyle/>
                    <a:p>
                      <a:pPr algn="l" rtl="0">
                        <a:spcAft>
                          <a:spcPts val="0"/>
                        </a:spcAft>
                      </a:pPr>
                      <a:r>
                        <a:rPr lang="en-US" sz="1400">
                          <a:effectLst/>
                        </a:rPr>
                        <a:t>Description</a:t>
                      </a:r>
                    </a:p>
                  </a:txBody>
                  <a:tcPr marL="38100" marR="38100" marT="38100" marB="38100"/>
                </a:tc>
                <a:tc>
                  <a:txBody>
                    <a:bodyPr/>
                    <a:lstStyle/>
                    <a:p>
                      <a:pPr algn="l" rtl="0">
                        <a:spcAft>
                          <a:spcPts val="0"/>
                        </a:spcAft>
                      </a:pPr>
                      <a:r>
                        <a:rPr lang="en-US" sz="1400">
                          <a:effectLst/>
                        </a:rPr>
                        <a:t>Ports</a:t>
                      </a:r>
                    </a:p>
                  </a:txBody>
                  <a:tcPr marL="38100" marR="38100" marT="38100" marB="38100"/>
                </a:tc>
                <a:extLst>
                  <a:ext uri="{0D108BD9-81ED-4DB2-BD59-A6C34878D82A}">
                    <a16:rowId xmlns:a16="http://schemas.microsoft.com/office/drawing/2014/main" val="3210198005"/>
                  </a:ext>
                </a:extLst>
              </a:tr>
              <a:tr h="370840">
                <a:tc>
                  <a:txBody>
                    <a:bodyPr/>
                    <a:lstStyle/>
                    <a:p>
                      <a:pPr marL="54864" rtl="0">
                        <a:spcBef>
                          <a:spcPts val="432"/>
                        </a:spcBef>
                        <a:spcAft>
                          <a:spcPts val="288"/>
                        </a:spcAft>
                      </a:pPr>
                      <a:r>
                        <a:rPr lang="en-US" sz="1400">
                          <a:effectLst/>
                        </a:rPr>
                        <a:t>HTTP</a:t>
                      </a:r>
                    </a:p>
                  </a:txBody>
                  <a:tcPr marL="38100" marR="38100" marT="38100" marB="38100"/>
                </a:tc>
                <a:tc>
                  <a:txBody>
                    <a:bodyPr/>
                    <a:lstStyle/>
                    <a:p>
                      <a:pPr marL="54864" rtl="0">
                        <a:spcBef>
                          <a:spcPts val="432"/>
                        </a:spcBef>
                        <a:spcAft>
                          <a:spcPts val="288"/>
                        </a:spcAft>
                      </a:pPr>
                      <a:r>
                        <a:rPr lang="en-US" sz="1400">
                          <a:effectLst/>
                        </a:rPr>
                        <a:t>Hypertext Transfer Protocol</a:t>
                      </a:r>
                    </a:p>
                  </a:txBody>
                  <a:tcPr marL="38100" marR="38100" marT="38100" marB="38100"/>
                </a:tc>
                <a:tc>
                  <a:txBody>
                    <a:bodyPr/>
                    <a:lstStyle/>
                    <a:p>
                      <a:pPr marL="54864" rtl="0">
                        <a:spcBef>
                          <a:spcPts val="432"/>
                        </a:spcBef>
                        <a:spcAft>
                          <a:spcPts val="288"/>
                        </a:spcAft>
                      </a:pPr>
                      <a:r>
                        <a:rPr lang="en-US" sz="1400">
                          <a:effectLst/>
                        </a:rPr>
                        <a:t>Used to retrieve data from web servers.</a:t>
                      </a:r>
                    </a:p>
                  </a:txBody>
                  <a:tcPr marL="38100" marR="38100" marT="38100" marB="38100"/>
                </a:tc>
                <a:tc>
                  <a:txBody>
                    <a:bodyPr/>
                    <a:lstStyle/>
                    <a:p>
                      <a:pPr marL="54864" rtl="0">
                        <a:spcBef>
                          <a:spcPts val="432"/>
                        </a:spcBef>
                        <a:spcAft>
                          <a:spcPts val="288"/>
                        </a:spcAft>
                      </a:pPr>
                      <a:r>
                        <a:rPr lang="en-US" sz="1400">
                          <a:effectLst/>
                        </a:rPr>
                        <a:t>TCP 80</a:t>
                      </a:r>
                    </a:p>
                  </a:txBody>
                  <a:tcPr marL="38100" marR="38100" marT="38100" marB="38100"/>
                </a:tc>
                <a:extLst>
                  <a:ext uri="{0D108BD9-81ED-4DB2-BD59-A6C34878D82A}">
                    <a16:rowId xmlns:a16="http://schemas.microsoft.com/office/drawing/2014/main" val="3845961627"/>
                  </a:ext>
                </a:extLst>
              </a:tr>
              <a:tr h="370840">
                <a:tc>
                  <a:txBody>
                    <a:bodyPr/>
                    <a:lstStyle/>
                    <a:p>
                      <a:pPr marL="54864" rtl="0">
                        <a:spcBef>
                          <a:spcPts val="432"/>
                        </a:spcBef>
                        <a:spcAft>
                          <a:spcPts val="288"/>
                        </a:spcAft>
                      </a:pPr>
                      <a:r>
                        <a:rPr lang="en-US" sz="1400">
                          <a:effectLst/>
                        </a:rPr>
                        <a:t>HTTPS</a:t>
                      </a:r>
                    </a:p>
                  </a:txBody>
                  <a:tcPr marL="38100" marR="38100" marT="38100" marB="38100"/>
                </a:tc>
                <a:tc>
                  <a:txBody>
                    <a:bodyPr/>
                    <a:lstStyle/>
                    <a:p>
                      <a:pPr marL="54864" rtl="0">
                        <a:spcBef>
                          <a:spcPts val="432"/>
                        </a:spcBef>
                        <a:spcAft>
                          <a:spcPts val="288"/>
                        </a:spcAft>
                      </a:pPr>
                      <a:r>
                        <a:rPr lang="en-US" sz="1400">
                          <a:effectLst/>
                        </a:rPr>
                        <a:t>HTTP over TLS/SSL</a:t>
                      </a:r>
                    </a:p>
                  </a:txBody>
                  <a:tcPr marL="38100" marR="38100" marT="38100" marB="38100"/>
                </a:tc>
                <a:tc>
                  <a:txBody>
                    <a:bodyPr/>
                    <a:lstStyle/>
                    <a:p>
                      <a:pPr marL="54864" rtl="0">
                        <a:spcBef>
                          <a:spcPts val="432"/>
                        </a:spcBef>
                        <a:spcAft>
                          <a:spcPts val="288"/>
                        </a:spcAft>
                      </a:pPr>
                      <a:r>
                        <a:rPr lang="en-US" sz="1400">
                          <a:effectLst/>
                        </a:rPr>
                        <a:t>Used for secure web pages and sites. Includes encryption services.</a:t>
                      </a:r>
                    </a:p>
                  </a:txBody>
                  <a:tcPr marL="38100" marR="38100" marT="38100" marB="38100"/>
                </a:tc>
                <a:tc>
                  <a:txBody>
                    <a:bodyPr/>
                    <a:lstStyle/>
                    <a:p>
                      <a:pPr marL="54864" rtl="0">
                        <a:spcBef>
                          <a:spcPts val="432"/>
                        </a:spcBef>
                        <a:spcAft>
                          <a:spcPts val="288"/>
                        </a:spcAft>
                      </a:pPr>
                      <a:r>
                        <a:rPr lang="en-US" sz="1400">
                          <a:effectLst/>
                        </a:rPr>
                        <a:t>TCP 443</a:t>
                      </a:r>
                    </a:p>
                  </a:txBody>
                  <a:tcPr marL="38100" marR="38100" marT="38100" marB="38100"/>
                </a:tc>
                <a:extLst>
                  <a:ext uri="{0D108BD9-81ED-4DB2-BD59-A6C34878D82A}">
                    <a16:rowId xmlns:a16="http://schemas.microsoft.com/office/drawing/2014/main" val="2703645057"/>
                  </a:ext>
                </a:extLst>
              </a:tr>
              <a:tr h="370840">
                <a:tc>
                  <a:txBody>
                    <a:bodyPr/>
                    <a:lstStyle/>
                    <a:p>
                      <a:pPr marL="54864" rtl="0">
                        <a:spcBef>
                          <a:spcPts val="432"/>
                        </a:spcBef>
                        <a:spcAft>
                          <a:spcPts val="288"/>
                        </a:spcAft>
                      </a:pPr>
                      <a:r>
                        <a:rPr lang="en-US" sz="1400">
                          <a:effectLst/>
                        </a:rPr>
                        <a:t>FTP</a:t>
                      </a:r>
                    </a:p>
                  </a:txBody>
                  <a:tcPr marL="38100" marR="38100" marT="38100" marB="38100"/>
                </a:tc>
                <a:tc>
                  <a:txBody>
                    <a:bodyPr/>
                    <a:lstStyle/>
                    <a:p>
                      <a:pPr marL="54864" rtl="0">
                        <a:spcBef>
                          <a:spcPts val="432"/>
                        </a:spcBef>
                        <a:spcAft>
                          <a:spcPts val="288"/>
                        </a:spcAft>
                      </a:pPr>
                      <a:r>
                        <a:rPr lang="en-US" sz="1400">
                          <a:effectLst/>
                        </a:rPr>
                        <a:t>File Transfer Protocol</a:t>
                      </a:r>
                    </a:p>
                  </a:txBody>
                  <a:tcPr marL="38100" marR="38100" marT="38100" marB="38100"/>
                </a:tc>
                <a:tc>
                  <a:txBody>
                    <a:bodyPr/>
                    <a:lstStyle/>
                    <a:p>
                      <a:pPr marL="54864" rtl="0">
                        <a:spcBef>
                          <a:spcPts val="432"/>
                        </a:spcBef>
                        <a:spcAft>
                          <a:spcPts val="288"/>
                        </a:spcAft>
                      </a:pPr>
                      <a:r>
                        <a:rPr lang="en-US" sz="1400">
                          <a:effectLst/>
                        </a:rPr>
                        <a:t>Used for transferring files between hosts. Contains basic authentication features.</a:t>
                      </a:r>
                    </a:p>
                  </a:txBody>
                  <a:tcPr marL="38100" marR="38100" marT="38100" marB="38100"/>
                </a:tc>
                <a:tc>
                  <a:txBody>
                    <a:bodyPr/>
                    <a:lstStyle/>
                    <a:p>
                      <a:pPr marL="54864" rtl="0">
                        <a:spcBef>
                          <a:spcPts val="432"/>
                        </a:spcBef>
                        <a:spcAft>
                          <a:spcPts val="288"/>
                        </a:spcAft>
                      </a:pPr>
                      <a:r>
                        <a:rPr lang="en-US" sz="1400">
                          <a:effectLst/>
                        </a:rPr>
                        <a:t>TCP 20 (data) TCP 21 (control)</a:t>
                      </a:r>
                    </a:p>
                  </a:txBody>
                  <a:tcPr marL="38100" marR="38100" marT="38100" marB="38100"/>
                </a:tc>
                <a:extLst>
                  <a:ext uri="{0D108BD9-81ED-4DB2-BD59-A6C34878D82A}">
                    <a16:rowId xmlns:a16="http://schemas.microsoft.com/office/drawing/2014/main" val="3508076945"/>
                  </a:ext>
                </a:extLst>
              </a:tr>
              <a:tr h="370840">
                <a:tc>
                  <a:txBody>
                    <a:bodyPr/>
                    <a:lstStyle/>
                    <a:p>
                      <a:pPr marL="54864" rtl="0">
                        <a:spcBef>
                          <a:spcPts val="432"/>
                        </a:spcBef>
                        <a:spcAft>
                          <a:spcPts val="288"/>
                        </a:spcAft>
                      </a:pPr>
                      <a:r>
                        <a:rPr lang="en-US" sz="1400">
                          <a:effectLst/>
                        </a:rPr>
                        <a:t>TFTP</a:t>
                      </a:r>
                    </a:p>
                  </a:txBody>
                  <a:tcPr marL="38100" marR="38100" marT="38100" marB="38100"/>
                </a:tc>
                <a:tc>
                  <a:txBody>
                    <a:bodyPr/>
                    <a:lstStyle/>
                    <a:p>
                      <a:pPr marL="54864" rtl="0">
                        <a:spcBef>
                          <a:spcPts val="432"/>
                        </a:spcBef>
                        <a:spcAft>
                          <a:spcPts val="288"/>
                        </a:spcAft>
                      </a:pPr>
                      <a:r>
                        <a:rPr lang="en-US" sz="1400">
                          <a:effectLst/>
                        </a:rPr>
                        <a:t>Trivial File Transfer Protocol</a:t>
                      </a:r>
                    </a:p>
                  </a:txBody>
                  <a:tcPr marL="38100" marR="38100" marT="38100" marB="38100"/>
                </a:tc>
                <a:tc>
                  <a:txBody>
                    <a:bodyPr/>
                    <a:lstStyle/>
                    <a:p>
                      <a:pPr marL="54864" rtl="0">
                        <a:spcBef>
                          <a:spcPts val="432"/>
                        </a:spcBef>
                        <a:spcAft>
                          <a:spcPts val="288"/>
                        </a:spcAft>
                      </a:pPr>
                      <a:r>
                        <a:rPr lang="en-US" sz="1400">
                          <a:effectLst/>
                        </a:rPr>
                        <a:t>Simpler, less secure file transfer protocol. Sometimes used for network boot software.</a:t>
                      </a:r>
                    </a:p>
                  </a:txBody>
                  <a:tcPr marL="38100" marR="38100" marT="38100" marB="38100"/>
                </a:tc>
                <a:tc>
                  <a:txBody>
                    <a:bodyPr/>
                    <a:lstStyle/>
                    <a:p>
                      <a:pPr marL="54864" rtl="0">
                        <a:spcBef>
                          <a:spcPts val="432"/>
                        </a:spcBef>
                        <a:spcAft>
                          <a:spcPts val="288"/>
                        </a:spcAft>
                      </a:pPr>
                      <a:r>
                        <a:rPr lang="en-US" sz="1400">
                          <a:effectLst/>
                        </a:rPr>
                        <a:t>UDP 69</a:t>
                      </a:r>
                    </a:p>
                  </a:txBody>
                  <a:tcPr marL="38100" marR="38100" marT="38100" marB="38100"/>
                </a:tc>
                <a:extLst>
                  <a:ext uri="{0D108BD9-81ED-4DB2-BD59-A6C34878D82A}">
                    <a16:rowId xmlns:a16="http://schemas.microsoft.com/office/drawing/2014/main" val="1025693758"/>
                  </a:ext>
                </a:extLst>
              </a:tr>
              <a:tr h="370840">
                <a:tc>
                  <a:txBody>
                    <a:bodyPr/>
                    <a:lstStyle/>
                    <a:p>
                      <a:pPr marL="54864" rtl="0">
                        <a:spcBef>
                          <a:spcPts val="432"/>
                        </a:spcBef>
                        <a:spcAft>
                          <a:spcPts val="288"/>
                        </a:spcAft>
                      </a:pPr>
                      <a:r>
                        <a:rPr lang="en-US" sz="1400">
                          <a:effectLst/>
                        </a:rPr>
                        <a:t>Telnet</a:t>
                      </a:r>
                    </a:p>
                  </a:txBody>
                  <a:tcPr marL="38100" marR="38100" marT="38100" marB="38100"/>
                </a:tc>
                <a:tc>
                  <a:txBody>
                    <a:bodyPr/>
                    <a:lstStyle/>
                    <a:p>
                      <a:pPr marL="54864" rtl="0">
                        <a:spcBef>
                          <a:spcPts val="432"/>
                        </a:spcBef>
                        <a:spcAft>
                          <a:spcPts val="288"/>
                        </a:spcAft>
                      </a:pPr>
                      <a:r>
                        <a:rPr lang="en-US" sz="1400">
                          <a:effectLst/>
                        </a:rPr>
                        <a:t>Telnet</a:t>
                      </a:r>
                    </a:p>
                  </a:txBody>
                  <a:tcPr marL="38100" marR="38100" marT="38100" marB="38100"/>
                </a:tc>
                <a:tc>
                  <a:txBody>
                    <a:bodyPr/>
                    <a:lstStyle/>
                    <a:p>
                      <a:pPr marL="54864" rtl="0">
                        <a:spcBef>
                          <a:spcPts val="432"/>
                        </a:spcBef>
                        <a:spcAft>
                          <a:spcPts val="288"/>
                        </a:spcAft>
                      </a:pPr>
                      <a:r>
                        <a:rPr lang="en-US" sz="1400">
                          <a:effectLst/>
                        </a:rPr>
                        <a:t>Used to log into remote systems via a virtual text terminal interface</a:t>
                      </a:r>
                    </a:p>
                  </a:txBody>
                  <a:tcPr marL="38100" marR="38100" marT="38100" marB="38100"/>
                </a:tc>
                <a:tc>
                  <a:txBody>
                    <a:bodyPr/>
                    <a:lstStyle/>
                    <a:p>
                      <a:pPr marL="54864" rtl="0">
                        <a:spcBef>
                          <a:spcPts val="432"/>
                        </a:spcBef>
                        <a:spcAft>
                          <a:spcPts val="288"/>
                        </a:spcAft>
                      </a:pPr>
                      <a:r>
                        <a:rPr lang="en-US" sz="1400">
                          <a:effectLst/>
                        </a:rPr>
                        <a:t>TCP 23</a:t>
                      </a:r>
                    </a:p>
                  </a:txBody>
                  <a:tcPr marL="38100" marR="38100" marT="38100" marB="38100"/>
                </a:tc>
                <a:extLst>
                  <a:ext uri="{0D108BD9-81ED-4DB2-BD59-A6C34878D82A}">
                    <a16:rowId xmlns:a16="http://schemas.microsoft.com/office/drawing/2014/main" val="419932027"/>
                  </a:ext>
                </a:extLst>
              </a:tr>
              <a:tr h="370840">
                <a:tc>
                  <a:txBody>
                    <a:bodyPr/>
                    <a:lstStyle/>
                    <a:p>
                      <a:pPr marL="54864" rtl="0">
                        <a:spcBef>
                          <a:spcPts val="432"/>
                        </a:spcBef>
                        <a:spcAft>
                          <a:spcPts val="288"/>
                        </a:spcAft>
                      </a:pPr>
                      <a:r>
                        <a:rPr lang="en-US" sz="1400">
                          <a:effectLst/>
                        </a:rPr>
                        <a:t>SSH</a:t>
                      </a:r>
                    </a:p>
                  </a:txBody>
                  <a:tcPr marL="38100" marR="38100" marT="38100" marB="38100"/>
                </a:tc>
                <a:tc>
                  <a:txBody>
                    <a:bodyPr/>
                    <a:lstStyle/>
                    <a:p>
                      <a:pPr marL="54864" rtl="0">
                        <a:spcBef>
                          <a:spcPts val="432"/>
                        </a:spcBef>
                        <a:spcAft>
                          <a:spcPts val="288"/>
                        </a:spcAft>
                      </a:pPr>
                      <a:r>
                        <a:rPr lang="en-US" sz="1400">
                          <a:effectLst/>
                        </a:rPr>
                        <a:t>Secure Shell</a:t>
                      </a:r>
                    </a:p>
                  </a:txBody>
                  <a:tcPr marL="38100" marR="38100" marT="38100" marB="38100"/>
                </a:tc>
                <a:tc>
                  <a:txBody>
                    <a:bodyPr/>
                    <a:lstStyle/>
                    <a:p>
                      <a:pPr marL="54864" rtl="0">
                        <a:spcBef>
                          <a:spcPts val="432"/>
                        </a:spcBef>
                        <a:spcAft>
                          <a:spcPts val="288"/>
                        </a:spcAft>
                      </a:pPr>
                      <a:r>
                        <a:rPr lang="en-US" sz="1400">
                          <a:effectLst/>
                        </a:rPr>
                        <a:t>Encrypted replacement for Telnet and FTP. Includes Secure Copy Protocol (SCP) and Secure Shell FTP (SFTP)</a:t>
                      </a:r>
                    </a:p>
                  </a:txBody>
                  <a:tcPr marL="38100" marR="38100" marT="38100" marB="38100"/>
                </a:tc>
                <a:tc>
                  <a:txBody>
                    <a:bodyPr/>
                    <a:lstStyle/>
                    <a:p>
                      <a:pPr marL="54864" rtl="0">
                        <a:spcBef>
                          <a:spcPts val="432"/>
                        </a:spcBef>
                        <a:spcAft>
                          <a:spcPts val="288"/>
                        </a:spcAft>
                      </a:pPr>
                      <a:r>
                        <a:rPr lang="en-US" sz="1400">
                          <a:effectLst/>
                        </a:rPr>
                        <a:t>TCP 22</a:t>
                      </a:r>
                    </a:p>
                  </a:txBody>
                  <a:tcPr marL="38100" marR="38100" marT="38100" marB="38100"/>
                </a:tc>
                <a:extLst>
                  <a:ext uri="{0D108BD9-81ED-4DB2-BD59-A6C34878D82A}">
                    <a16:rowId xmlns:a16="http://schemas.microsoft.com/office/drawing/2014/main" val="4112790164"/>
                  </a:ext>
                </a:extLst>
              </a:tr>
              <a:tr h="370840">
                <a:tc>
                  <a:txBody>
                    <a:bodyPr/>
                    <a:lstStyle/>
                    <a:p>
                      <a:pPr marL="54864" rtl="0">
                        <a:spcBef>
                          <a:spcPts val="432"/>
                        </a:spcBef>
                        <a:spcAft>
                          <a:spcPts val="288"/>
                        </a:spcAft>
                      </a:pPr>
                      <a:r>
                        <a:rPr lang="en-US" sz="1400" dirty="0">
                          <a:effectLst/>
                        </a:rPr>
                        <a:t>SMTP</a:t>
                      </a:r>
                    </a:p>
                  </a:txBody>
                  <a:tcPr marL="38100" marR="38100" marT="38100" marB="38100"/>
                </a:tc>
                <a:tc>
                  <a:txBody>
                    <a:bodyPr/>
                    <a:lstStyle/>
                    <a:p>
                      <a:pPr marL="54864" rtl="0">
                        <a:spcBef>
                          <a:spcPts val="432"/>
                        </a:spcBef>
                        <a:spcAft>
                          <a:spcPts val="288"/>
                        </a:spcAft>
                      </a:pPr>
                      <a:r>
                        <a:rPr lang="en-US" sz="1400">
                          <a:effectLst/>
                        </a:rPr>
                        <a:t>Simple Mail Transfer Protocol</a:t>
                      </a:r>
                    </a:p>
                  </a:txBody>
                  <a:tcPr marL="38100" marR="38100" marT="38100" marB="38100"/>
                </a:tc>
                <a:tc>
                  <a:txBody>
                    <a:bodyPr/>
                    <a:lstStyle/>
                    <a:p>
                      <a:pPr marL="54864" rtl="0">
                        <a:spcBef>
                          <a:spcPts val="432"/>
                        </a:spcBef>
                        <a:spcAft>
                          <a:spcPts val="288"/>
                        </a:spcAft>
                      </a:pPr>
                      <a:r>
                        <a:rPr lang="en-US" sz="1400">
                          <a:effectLst/>
                        </a:rPr>
                        <a:t>Sends email to and between mail servers.</a:t>
                      </a:r>
                    </a:p>
                  </a:txBody>
                  <a:tcPr marL="38100" marR="38100" marT="38100" marB="38100"/>
                </a:tc>
                <a:tc>
                  <a:txBody>
                    <a:bodyPr/>
                    <a:lstStyle/>
                    <a:p>
                      <a:pPr marL="54864" rtl="0">
                        <a:spcBef>
                          <a:spcPts val="432"/>
                        </a:spcBef>
                        <a:spcAft>
                          <a:spcPts val="288"/>
                        </a:spcAft>
                      </a:pPr>
                      <a:r>
                        <a:rPr lang="en-US" sz="1400">
                          <a:effectLst/>
                        </a:rPr>
                        <a:t>TCP 25</a:t>
                      </a:r>
                    </a:p>
                  </a:txBody>
                  <a:tcPr marL="38100" marR="38100" marT="38100" marB="38100"/>
                </a:tc>
                <a:extLst>
                  <a:ext uri="{0D108BD9-81ED-4DB2-BD59-A6C34878D82A}">
                    <a16:rowId xmlns:a16="http://schemas.microsoft.com/office/drawing/2014/main" val="350788703"/>
                  </a:ext>
                </a:extLst>
              </a:tr>
              <a:tr h="370840">
                <a:tc>
                  <a:txBody>
                    <a:bodyPr/>
                    <a:lstStyle/>
                    <a:p>
                      <a:pPr marL="54864" rtl="0">
                        <a:spcBef>
                          <a:spcPts val="432"/>
                        </a:spcBef>
                        <a:spcAft>
                          <a:spcPts val="288"/>
                        </a:spcAft>
                      </a:pPr>
                      <a:r>
                        <a:rPr lang="en-US" sz="1400">
                          <a:effectLst/>
                        </a:rPr>
                        <a:t>POP</a:t>
                      </a:r>
                    </a:p>
                  </a:txBody>
                  <a:tcPr marL="38100" marR="38100" marT="38100" marB="38100"/>
                </a:tc>
                <a:tc>
                  <a:txBody>
                    <a:bodyPr/>
                    <a:lstStyle/>
                    <a:p>
                      <a:pPr marL="54864" rtl="0">
                        <a:spcBef>
                          <a:spcPts val="432"/>
                        </a:spcBef>
                        <a:spcAft>
                          <a:spcPts val="288"/>
                        </a:spcAft>
                      </a:pPr>
                      <a:r>
                        <a:rPr lang="en-US" sz="1400">
                          <a:effectLst/>
                        </a:rPr>
                        <a:t>Post Office Protocol</a:t>
                      </a:r>
                    </a:p>
                  </a:txBody>
                  <a:tcPr marL="38100" marR="38100" marT="38100" marB="38100"/>
                </a:tc>
                <a:tc>
                  <a:txBody>
                    <a:bodyPr/>
                    <a:lstStyle/>
                    <a:p>
                      <a:pPr marL="54864" rtl="0">
                        <a:spcBef>
                          <a:spcPts val="432"/>
                        </a:spcBef>
                        <a:spcAft>
                          <a:spcPts val="288"/>
                        </a:spcAft>
                      </a:pPr>
                      <a:r>
                        <a:rPr lang="en-US" sz="1400">
                          <a:effectLst/>
                        </a:rPr>
                        <a:t>Retrieves email from mail servers.</a:t>
                      </a:r>
                    </a:p>
                  </a:txBody>
                  <a:tcPr marL="38100" marR="38100" marT="38100" marB="38100"/>
                </a:tc>
                <a:tc>
                  <a:txBody>
                    <a:bodyPr/>
                    <a:lstStyle/>
                    <a:p>
                      <a:pPr marL="54864" rtl="0">
                        <a:spcBef>
                          <a:spcPts val="432"/>
                        </a:spcBef>
                        <a:spcAft>
                          <a:spcPts val="288"/>
                        </a:spcAft>
                      </a:pPr>
                      <a:r>
                        <a:rPr lang="en-US" sz="1400">
                          <a:effectLst/>
                        </a:rPr>
                        <a:t>TCP 110</a:t>
                      </a:r>
                    </a:p>
                  </a:txBody>
                  <a:tcPr marL="38100" marR="38100" marT="38100" marB="38100"/>
                </a:tc>
                <a:extLst>
                  <a:ext uri="{0D108BD9-81ED-4DB2-BD59-A6C34878D82A}">
                    <a16:rowId xmlns:a16="http://schemas.microsoft.com/office/drawing/2014/main" val="3147635566"/>
                  </a:ext>
                </a:extLst>
              </a:tr>
              <a:tr h="370840">
                <a:tc>
                  <a:txBody>
                    <a:bodyPr/>
                    <a:lstStyle/>
                    <a:p>
                      <a:pPr marL="54864" rtl="0">
                        <a:spcBef>
                          <a:spcPts val="432"/>
                        </a:spcBef>
                        <a:spcAft>
                          <a:spcPts val="288"/>
                        </a:spcAft>
                      </a:pPr>
                      <a:r>
                        <a:rPr lang="en-US" sz="1400">
                          <a:effectLst/>
                        </a:rPr>
                        <a:t>IMAP</a:t>
                      </a:r>
                    </a:p>
                  </a:txBody>
                  <a:tcPr marL="38100" marR="38100" marT="38100" marB="38100"/>
                </a:tc>
                <a:tc>
                  <a:txBody>
                    <a:bodyPr/>
                    <a:lstStyle/>
                    <a:p>
                      <a:pPr marL="54864" rtl="0">
                        <a:spcBef>
                          <a:spcPts val="432"/>
                        </a:spcBef>
                        <a:spcAft>
                          <a:spcPts val="288"/>
                        </a:spcAft>
                      </a:pPr>
                      <a:r>
                        <a:rPr lang="en-US" sz="1400" dirty="0">
                          <a:effectLst/>
                        </a:rPr>
                        <a:t>Internet Message Access Protocol</a:t>
                      </a:r>
                    </a:p>
                  </a:txBody>
                  <a:tcPr marL="38100" marR="38100" marT="38100" marB="38100"/>
                </a:tc>
                <a:tc>
                  <a:txBody>
                    <a:bodyPr/>
                    <a:lstStyle/>
                    <a:p>
                      <a:pPr marL="54864" rtl="0">
                        <a:spcBef>
                          <a:spcPts val="432"/>
                        </a:spcBef>
                        <a:spcAft>
                          <a:spcPts val="288"/>
                        </a:spcAft>
                      </a:pPr>
                      <a:r>
                        <a:rPr lang="en-US" sz="1400">
                          <a:effectLst/>
                        </a:rPr>
                        <a:t>Retrieves email from mail servers.</a:t>
                      </a:r>
                    </a:p>
                  </a:txBody>
                  <a:tcPr marL="38100" marR="38100" marT="38100" marB="38100"/>
                </a:tc>
                <a:tc>
                  <a:txBody>
                    <a:bodyPr/>
                    <a:lstStyle/>
                    <a:p>
                      <a:pPr marL="54864" rtl="0">
                        <a:spcBef>
                          <a:spcPts val="432"/>
                        </a:spcBef>
                        <a:spcAft>
                          <a:spcPts val="288"/>
                        </a:spcAft>
                      </a:pPr>
                      <a:r>
                        <a:rPr lang="en-US" sz="1400" dirty="0">
                          <a:effectLst/>
                        </a:rPr>
                        <a:t>TCP 143</a:t>
                      </a:r>
                    </a:p>
                  </a:txBody>
                  <a:tcPr marL="38100" marR="38100" marT="38100" marB="38100"/>
                </a:tc>
                <a:extLst>
                  <a:ext uri="{0D108BD9-81ED-4DB2-BD59-A6C34878D82A}">
                    <a16:rowId xmlns:a16="http://schemas.microsoft.com/office/drawing/2014/main" val="2588007529"/>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7" name="Arrow: Right 6">
            <a:extLst>
              <a:ext uri="{FF2B5EF4-FFF2-40B4-BE49-F238E27FC236}">
                <a16:creationId xmlns:a16="http://schemas.microsoft.com/office/drawing/2014/main" id="{F417CF76-E053-4F58-91FD-52340EC293C3}"/>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28906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Common port assignments (Cont.) </a:t>
            </a:r>
          </a:p>
        </p:txBody>
      </p:sp>
      <p:graphicFrame>
        <p:nvGraphicFramePr>
          <p:cNvPr id="5" name="Table 5">
            <a:extLst>
              <a:ext uri="{FF2B5EF4-FFF2-40B4-BE49-F238E27FC236}">
                <a16:creationId xmlns:a16="http://schemas.microsoft.com/office/drawing/2014/main" id="{73D6DE6D-7091-4EA9-A392-B2DA1177BF93}"/>
              </a:ext>
            </a:extLst>
          </p:cNvPr>
          <p:cNvGraphicFramePr>
            <a:graphicFrameLocks noGrp="1"/>
          </p:cNvGraphicFramePr>
          <p:nvPr>
            <p:ph idx="1"/>
          </p:nvPr>
        </p:nvGraphicFramePr>
        <p:xfrm>
          <a:off x="1981200" y="1279525"/>
          <a:ext cx="8458200" cy="5247640"/>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1126276514"/>
                    </a:ext>
                  </a:extLst>
                </a:gridCol>
                <a:gridCol w="1475874">
                  <a:extLst>
                    <a:ext uri="{9D8B030D-6E8A-4147-A177-3AD203B41FA5}">
                      <a16:colId xmlns:a16="http://schemas.microsoft.com/office/drawing/2014/main" val="1817901978"/>
                    </a:ext>
                  </a:extLst>
                </a:gridCol>
                <a:gridCol w="4203032">
                  <a:extLst>
                    <a:ext uri="{9D8B030D-6E8A-4147-A177-3AD203B41FA5}">
                      <a16:colId xmlns:a16="http://schemas.microsoft.com/office/drawing/2014/main" val="2400088482"/>
                    </a:ext>
                  </a:extLst>
                </a:gridCol>
                <a:gridCol w="1648326">
                  <a:extLst>
                    <a:ext uri="{9D8B030D-6E8A-4147-A177-3AD203B41FA5}">
                      <a16:colId xmlns:a16="http://schemas.microsoft.com/office/drawing/2014/main" val="3498466232"/>
                    </a:ext>
                  </a:extLst>
                </a:gridCol>
              </a:tblGrid>
              <a:tr h="370840">
                <a:tc>
                  <a:txBody>
                    <a:bodyPr/>
                    <a:lstStyle/>
                    <a:p>
                      <a:pPr algn="l" rtl="0">
                        <a:spcAft>
                          <a:spcPts val="0"/>
                        </a:spcAft>
                      </a:pPr>
                      <a:r>
                        <a:rPr lang="en-US" sz="1100">
                          <a:effectLst/>
                        </a:rPr>
                        <a:t>Protocol</a:t>
                      </a:r>
                    </a:p>
                  </a:txBody>
                  <a:tcPr marL="38100" marR="38100" marT="38100" marB="38100"/>
                </a:tc>
                <a:tc>
                  <a:txBody>
                    <a:bodyPr/>
                    <a:lstStyle/>
                    <a:p>
                      <a:pPr algn="l" rtl="0">
                        <a:spcAft>
                          <a:spcPts val="0"/>
                        </a:spcAft>
                      </a:pPr>
                      <a:r>
                        <a:rPr lang="en-US" sz="1100">
                          <a:effectLst/>
                        </a:rPr>
                        <a:t>Name</a:t>
                      </a:r>
                    </a:p>
                  </a:txBody>
                  <a:tcPr marL="38100" marR="38100" marT="38100" marB="38100"/>
                </a:tc>
                <a:tc>
                  <a:txBody>
                    <a:bodyPr/>
                    <a:lstStyle/>
                    <a:p>
                      <a:pPr algn="l" rtl="0">
                        <a:spcAft>
                          <a:spcPts val="0"/>
                        </a:spcAft>
                      </a:pPr>
                      <a:r>
                        <a:rPr lang="en-US" sz="1100">
                          <a:effectLst/>
                        </a:rPr>
                        <a:t>Description</a:t>
                      </a:r>
                    </a:p>
                  </a:txBody>
                  <a:tcPr marL="38100" marR="38100" marT="38100" marB="38100"/>
                </a:tc>
                <a:tc>
                  <a:txBody>
                    <a:bodyPr/>
                    <a:lstStyle/>
                    <a:p>
                      <a:pPr algn="l" rtl="0">
                        <a:spcAft>
                          <a:spcPts val="0"/>
                        </a:spcAft>
                      </a:pPr>
                      <a:r>
                        <a:rPr lang="en-US" sz="1100">
                          <a:effectLst/>
                        </a:rPr>
                        <a:t>Ports</a:t>
                      </a:r>
                    </a:p>
                  </a:txBody>
                  <a:tcPr marL="38100" marR="38100" marT="38100" marB="38100"/>
                </a:tc>
                <a:extLst>
                  <a:ext uri="{0D108BD9-81ED-4DB2-BD59-A6C34878D82A}">
                    <a16:rowId xmlns:a16="http://schemas.microsoft.com/office/drawing/2014/main" val="3210198005"/>
                  </a:ext>
                </a:extLst>
              </a:tr>
              <a:tr h="370840">
                <a:tc>
                  <a:txBody>
                    <a:bodyPr/>
                    <a:lstStyle/>
                    <a:p>
                      <a:pPr marL="54864" rtl="0">
                        <a:spcBef>
                          <a:spcPts val="432"/>
                        </a:spcBef>
                        <a:spcAft>
                          <a:spcPts val="288"/>
                        </a:spcAft>
                      </a:pPr>
                      <a:r>
                        <a:rPr lang="en-US" sz="1400">
                          <a:effectLst/>
                        </a:rPr>
                        <a:t>SMB</a:t>
                      </a:r>
                    </a:p>
                  </a:txBody>
                  <a:tcPr marL="38100" marR="38100" marT="38100" marB="38100"/>
                </a:tc>
                <a:tc>
                  <a:txBody>
                    <a:bodyPr/>
                    <a:lstStyle/>
                    <a:p>
                      <a:pPr marL="54864" rtl="0">
                        <a:spcBef>
                          <a:spcPts val="432"/>
                        </a:spcBef>
                        <a:spcAft>
                          <a:spcPts val="288"/>
                        </a:spcAft>
                      </a:pPr>
                      <a:r>
                        <a:rPr lang="en-US" sz="1400">
                          <a:effectLst/>
                        </a:rPr>
                        <a:t>Server Message Block</a:t>
                      </a:r>
                    </a:p>
                  </a:txBody>
                  <a:tcPr marL="38100" marR="38100" marT="38100" marB="38100"/>
                </a:tc>
                <a:tc>
                  <a:txBody>
                    <a:bodyPr/>
                    <a:lstStyle/>
                    <a:p>
                      <a:pPr marL="54864" rtl="0">
                        <a:spcBef>
                          <a:spcPts val="432"/>
                        </a:spcBef>
                        <a:spcAft>
                          <a:spcPts val="288"/>
                        </a:spcAft>
                      </a:pPr>
                      <a:r>
                        <a:rPr lang="en-US" sz="1400">
                          <a:effectLst/>
                        </a:rPr>
                        <a:t>Used to share files and resources like printers.</a:t>
                      </a:r>
                    </a:p>
                  </a:txBody>
                  <a:tcPr marL="38100" marR="38100" marT="38100" marB="38100"/>
                </a:tc>
                <a:tc>
                  <a:txBody>
                    <a:bodyPr/>
                    <a:lstStyle/>
                    <a:p>
                      <a:pPr marL="54864" rtl="0">
                        <a:spcBef>
                          <a:spcPts val="432"/>
                        </a:spcBef>
                        <a:spcAft>
                          <a:spcPts val="288"/>
                        </a:spcAft>
                      </a:pPr>
                      <a:r>
                        <a:rPr lang="en-US" sz="1400">
                          <a:effectLst/>
                        </a:rPr>
                        <a:t>TCP 445</a:t>
                      </a:r>
                    </a:p>
                  </a:txBody>
                  <a:tcPr marL="38100" marR="38100" marT="38100" marB="38100"/>
                </a:tc>
                <a:extLst>
                  <a:ext uri="{0D108BD9-81ED-4DB2-BD59-A6C34878D82A}">
                    <a16:rowId xmlns:a16="http://schemas.microsoft.com/office/drawing/2014/main" val="3845961627"/>
                  </a:ext>
                </a:extLst>
              </a:tr>
              <a:tr h="370840">
                <a:tc>
                  <a:txBody>
                    <a:bodyPr/>
                    <a:lstStyle/>
                    <a:p>
                      <a:pPr marL="54864" rtl="0">
                        <a:spcBef>
                          <a:spcPts val="432"/>
                        </a:spcBef>
                        <a:spcAft>
                          <a:spcPts val="288"/>
                        </a:spcAft>
                      </a:pPr>
                      <a:r>
                        <a:rPr lang="en-US" sz="1400">
                          <a:effectLst/>
                        </a:rPr>
                        <a:t>RDP</a:t>
                      </a:r>
                    </a:p>
                  </a:txBody>
                  <a:tcPr marL="38100" marR="38100" marT="38100" marB="38100"/>
                </a:tc>
                <a:tc>
                  <a:txBody>
                    <a:bodyPr/>
                    <a:lstStyle/>
                    <a:p>
                      <a:pPr marL="54864" rtl="0">
                        <a:spcBef>
                          <a:spcPts val="432"/>
                        </a:spcBef>
                        <a:spcAft>
                          <a:spcPts val="288"/>
                        </a:spcAft>
                      </a:pPr>
                      <a:r>
                        <a:rPr lang="en-US" sz="1400">
                          <a:effectLst/>
                        </a:rPr>
                        <a:t>Remote Desktop Protocol</a:t>
                      </a:r>
                    </a:p>
                  </a:txBody>
                  <a:tcPr marL="38100" marR="38100" marT="38100" marB="38100"/>
                </a:tc>
                <a:tc>
                  <a:txBody>
                    <a:bodyPr/>
                    <a:lstStyle/>
                    <a:p>
                      <a:pPr marL="54864" rtl="0">
                        <a:spcBef>
                          <a:spcPts val="432"/>
                        </a:spcBef>
                        <a:spcAft>
                          <a:spcPts val="288"/>
                        </a:spcAft>
                      </a:pPr>
                      <a:r>
                        <a:rPr lang="en-US" sz="1400">
                          <a:effectLst/>
                        </a:rPr>
                        <a:t>Used for remote logins to Windows systems.</a:t>
                      </a:r>
                    </a:p>
                  </a:txBody>
                  <a:tcPr marL="38100" marR="38100" marT="38100" marB="38100"/>
                </a:tc>
                <a:tc>
                  <a:txBody>
                    <a:bodyPr/>
                    <a:lstStyle/>
                    <a:p>
                      <a:pPr marL="54864" rtl="0">
                        <a:spcBef>
                          <a:spcPts val="432"/>
                        </a:spcBef>
                        <a:spcAft>
                          <a:spcPts val="288"/>
                        </a:spcAft>
                      </a:pPr>
                      <a:r>
                        <a:rPr lang="en-US" sz="1400">
                          <a:effectLst/>
                        </a:rPr>
                        <a:t>TCP 3389</a:t>
                      </a:r>
                    </a:p>
                  </a:txBody>
                  <a:tcPr marL="38100" marR="38100" marT="38100" marB="38100"/>
                </a:tc>
                <a:extLst>
                  <a:ext uri="{0D108BD9-81ED-4DB2-BD59-A6C34878D82A}">
                    <a16:rowId xmlns:a16="http://schemas.microsoft.com/office/drawing/2014/main" val="2703645057"/>
                  </a:ext>
                </a:extLst>
              </a:tr>
              <a:tr h="370840">
                <a:tc>
                  <a:txBody>
                    <a:bodyPr/>
                    <a:lstStyle/>
                    <a:p>
                      <a:pPr marL="54864" rtl="0">
                        <a:spcBef>
                          <a:spcPts val="432"/>
                        </a:spcBef>
                        <a:spcAft>
                          <a:spcPts val="288"/>
                        </a:spcAft>
                      </a:pPr>
                      <a:r>
                        <a:rPr lang="en-US" sz="1400">
                          <a:effectLst/>
                        </a:rPr>
                        <a:t>NetBIOS</a:t>
                      </a:r>
                    </a:p>
                  </a:txBody>
                  <a:tcPr marL="38100" marR="38100" marT="38100" marB="38100"/>
                </a:tc>
                <a:tc>
                  <a:txBody>
                    <a:bodyPr/>
                    <a:lstStyle/>
                    <a:p>
                      <a:pPr marL="54864" rtl="0">
                        <a:spcBef>
                          <a:spcPts val="432"/>
                        </a:spcBef>
                        <a:spcAft>
                          <a:spcPts val="288"/>
                        </a:spcAft>
                      </a:pPr>
                      <a:r>
                        <a:rPr lang="en-US" sz="1400">
                          <a:effectLst/>
                        </a:rPr>
                        <a:t>Network Basic Input/Output System</a:t>
                      </a:r>
                    </a:p>
                  </a:txBody>
                  <a:tcPr marL="38100" marR="38100" marT="38100" marB="38100"/>
                </a:tc>
                <a:tc>
                  <a:txBody>
                    <a:bodyPr/>
                    <a:lstStyle/>
                    <a:p>
                      <a:pPr marL="54864" rtl="0">
                        <a:spcBef>
                          <a:spcPts val="432"/>
                        </a:spcBef>
                        <a:spcAft>
                          <a:spcPts val="288"/>
                        </a:spcAft>
                      </a:pPr>
                      <a:r>
                        <a:rPr lang="en-US" sz="1400">
                          <a:effectLst/>
                        </a:rPr>
                        <a:t>Provides name, datagram, and session services for networks using the NetBIOS API.</a:t>
                      </a:r>
                    </a:p>
                  </a:txBody>
                  <a:tcPr marL="38100" marR="38100" marT="38100" marB="38100"/>
                </a:tc>
                <a:tc>
                  <a:txBody>
                    <a:bodyPr/>
                    <a:lstStyle/>
                    <a:p>
                      <a:pPr marL="54864" rtl="0">
                        <a:spcBef>
                          <a:spcPts val="432"/>
                        </a:spcBef>
                        <a:spcAft>
                          <a:spcPts val="288"/>
                        </a:spcAft>
                      </a:pPr>
                      <a:r>
                        <a:rPr lang="da-DK" sz="1400">
                          <a:effectLst/>
                        </a:rPr>
                        <a:t>UDP 137 - 138 TCP 138 - 139</a:t>
                      </a:r>
                    </a:p>
                  </a:txBody>
                  <a:tcPr marL="38100" marR="38100" marT="38100" marB="38100"/>
                </a:tc>
                <a:extLst>
                  <a:ext uri="{0D108BD9-81ED-4DB2-BD59-A6C34878D82A}">
                    <a16:rowId xmlns:a16="http://schemas.microsoft.com/office/drawing/2014/main" val="3508076945"/>
                  </a:ext>
                </a:extLst>
              </a:tr>
              <a:tr h="370840">
                <a:tc>
                  <a:txBody>
                    <a:bodyPr/>
                    <a:lstStyle/>
                    <a:p>
                      <a:pPr marL="54864" rtl="0">
                        <a:spcBef>
                          <a:spcPts val="432"/>
                        </a:spcBef>
                        <a:spcAft>
                          <a:spcPts val="288"/>
                        </a:spcAft>
                      </a:pPr>
                      <a:r>
                        <a:rPr lang="en-US" sz="1400">
                          <a:effectLst/>
                        </a:rPr>
                        <a:t>SNMP</a:t>
                      </a:r>
                    </a:p>
                  </a:txBody>
                  <a:tcPr marL="38100" marR="38100" marT="38100" marB="38100"/>
                </a:tc>
                <a:tc>
                  <a:txBody>
                    <a:bodyPr/>
                    <a:lstStyle/>
                    <a:p>
                      <a:pPr marL="54864" rtl="0">
                        <a:spcBef>
                          <a:spcPts val="432"/>
                        </a:spcBef>
                        <a:spcAft>
                          <a:spcPts val="288"/>
                        </a:spcAft>
                      </a:pPr>
                      <a:r>
                        <a:rPr lang="en-US" sz="1400">
                          <a:effectLst/>
                        </a:rPr>
                        <a:t>Simple Network Management Protocol</a:t>
                      </a:r>
                    </a:p>
                  </a:txBody>
                  <a:tcPr marL="38100" marR="38100" marT="38100" marB="38100"/>
                </a:tc>
                <a:tc>
                  <a:txBody>
                    <a:bodyPr/>
                    <a:lstStyle/>
                    <a:p>
                      <a:pPr marL="54864" rtl="0">
                        <a:spcBef>
                          <a:spcPts val="432"/>
                        </a:spcBef>
                        <a:spcAft>
                          <a:spcPts val="288"/>
                        </a:spcAft>
                      </a:pPr>
                      <a:r>
                        <a:rPr lang="en-US" sz="1400">
                          <a:effectLst/>
                        </a:rPr>
                        <a:t>Used to remotely manage and monitor network devices.</a:t>
                      </a:r>
                    </a:p>
                  </a:txBody>
                  <a:tcPr marL="38100" marR="38100" marT="38100" marB="38100"/>
                </a:tc>
                <a:tc>
                  <a:txBody>
                    <a:bodyPr/>
                    <a:lstStyle/>
                    <a:p>
                      <a:pPr marL="54864" rtl="0">
                        <a:spcBef>
                          <a:spcPts val="432"/>
                        </a:spcBef>
                        <a:spcAft>
                          <a:spcPts val="288"/>
                        </a:spcAft>
                      </a:pPr>
                      <a:r>
                        <a:rPr lang="en-US" sz="1400">
                          <a:effectLst/>
                        </a:rPr>
                        <a:t>TCP/UDP 161, 162 (Trap)</a:t>
                      </a:r>
                    </a:p>
                  </a:txBody>
                  <a:tcPr marL="38100" marR="38100" marT="38100" marB="38100"/>
                </a:tc>
                <a:extLst>
                  <a:ext uri="{0D108BD9-81ED-4DB2-BD59-A6C34878D82A}">
                    <a16:rowId xmlns:a16="http://schemas.microsoft.com/office/drawing/2014/main" val="1025693758"/>
                  </a:ext>
                </a:extLst>
              </a:tr>
              <a:tr h="370840">
                <a:tc>
                  <a:txBody>
                    <a:bodyPr/>
                    <a:lstStyle/>
                    <a:p>
                      <a:pPr marL="54864" rtl="0">
                        <a:spcBef>
                          <a:spcPts val="432"/>
                        </a:spcBef>
                        <a:spcAft>
                          <a:spcPts val="288"/>
                        </a:spcAft>
                      </a:pPr>
                      <a:r>
                        <a:rPr lang="en-US" sz="1400">
                          <a:effectLst/>
                        </a:rPr>
                        <a:t>LDAP</a:t>
                      </a:r>
                    </a:p>
                  </a:txBody>
                  <a:tcPr marL="38100" marR="38100" marT="38100" marB="38100"/>
                </a:tc>
                <a:tc>
                  <a:txBody>
                    <a:bodyPr/>
                    <a:lstStyle/>
                    <a:p>
                      <a:pPr marL="54864" rtl="0">
                        <a:spcBef>
                          <a:spcPts val="432"/>
                        </a:spcBef>
                        <a:spcAft>
                          <a:spcPts val="288"/>
                        </a:spcAft>
                      </a:pPr>
                      <a:r>
                        <a:rPr lang="en-US" sz="1400">
                          <a:effectLst/>
                        </a:rPr>
                        <a:t>Lightweight Directory Access Protocol</a:t>
                      </a:r>
                    </a:p>
                  </a:txBody>
                  <a:tcPr marL="38100" marR="38100" marT="38100" marB="38100"/>
                </a:tc>
                <a:tc>
                  <a:txBody>
                    <a:bodyPr/>
                    <a:lstStyle/>
                    <a:p>
                      <a:pPr marL="54864" rtl="0">
                        <a:spcBef>
                          <a:spcPts val="432"/>
                        </a:spcBef>
                        <a:spcAft>
                          <a:spcPts val="288"/>
                        </a:spcAft>
                      </a:pPr>
                      <a:r>
                        <a:rPr lang="en-US" sz="1400" dirty="0">
                          <a:effectLst/>
                        </a:rPr>
                        <a:t>Used for network directory services. </a:t>
                      </a:r>
                    </a:p>
                  </a:txBody>
                  <a:tcPr marL="38100" marR="38100" marT="38100" marB="38100"/>
                </a:tc>
                <a:tc>
                  <a:txBody>
                    <a:bodyPr/>
                    <a:lstStyle/>
                    <a:p>
                      <a:pPr marL="54864" rtl="0">
                        <a:spcBef>
                          <a:spcPts val="432"/>
                        </a:spcBef>
                        <a:spcAft>
                          <a:spcPts val="288"/>
                        </a:spcAft>
                      </a:pPr>
                      <a:r>
                        <a:rPr lang="en-US" sz="1400">
                          <a:effectLst/>
                        </a:rPr>
                        <a:t>TCP 389</a:t>
                      </a:r>
                    </a:p>
                  </a:txBody>
                  <a:tcPr marL="38100" marR="38100" marT="38100" marB="38100"/>
                </a:tc>
                <a:extLst>
                  <a:ext uri="{0D108BD9-81ED-4DB2-BD59-A6C34878D82A}">
                    <a16:rowId xmlns:a16="http://schemas.microsoft.com/office/drawing/2014/main" val="419932027"/>
                  </a:ext>
                </a:extLst>
              </a:tr>
              <a:tr h="370840">
                <a:tc>
                  <a:txBody>
                    <a:bodyPr/>
                    <a:lstStyle/>
                    <a:p>
                      <a:pPr marL="54864" rtl="0">
                        <a:spcBef>
                          <a:spcPts val="432"/>
                        </a:spcBef>
                        <a:spcAft>
                          <a:spcPts val="288"/>
                        </a:spcAft>
                      </a:pPr>
                      <a:r>
                        <a:rPr lang="en-US" sz="1400">
                          <a:effectLst/>
                        </a:rPr>
                        <a:t>LDAPS</a:t>
                      </a:r>
                    </a:p>
                  </a:txBody>
                  <a:tcPr marL="38100" marR="38100" marT="38100" marB="38100"/>
                </a:tc>
                <a:tc>
                  <a:txBody>
                    <a:bodyPr/>
                    <a:lstStyle/>
                    <a:p>
                      <a:pPr marL="54864" rtl="0">
                        <a:spcBef>
                          <a:spcPts val="432"/>
                        </a:spcBef>
                        <a:spcAft>
                          <a:spcPts val="288"/>
                        </a:spcAft>
                      </a:pPr>
                      <a:r>
                        <a:rPr lang="en-US" sz="1400">
                          <a:effectLst/>
                        </a:rPr>
                        <a:t>LDAP over SSL/TLS</a:t>
                      </a:r>
                    </a:p>
                  </a:txBody>
                  <a:tcPr marL="38100" marR="38100" marT="38100" marB="38100"/>
                </a:tc>
                <a:tc>
                  <a:txBody>
                    <a:bodyPr/>
                    <a:lstStyle/>
                    <a:p>
                      <a:pPr marL="54864" rtl="0">
                        <a:spcBef>
                          <a:spcPts val="432"/>
                        </a:spcBef>
                        <a:spcAft>
                          <a:spcPts val="288"/>
                        </a:spcAft>
                      </a:pPr>
                      <a:r>
                        <a:rPr lang="en-US" sz="1400">
                          <a:effectLst/>
                        </a:rPr>
                        <a:t>Used for secured network directory services</a:t>
                      </a:r>
                    </a:p>
                  </a:txBody>
                  <a:tcPr marL="38100" marR="38100" marT="38100" marB="38100"/>
                </a:tc>
                <a:tc>
                  <a:txBody>
                    <a:bodyPr/>
                    <a:lstStyle/>
                    <a:p>
                      <a:pPr marL="54864" rtl="0">
                        <a:spcBef>
                          <a:spcPts val="432"/>
                        </a:spcBef>
                        <a:spcAft>
                          <a:spcPts val="288"/>
                        </a:spcAft>
                      </a:pPr>
                      <a:r>
                        <a:rPr lang="en-US" sz="1400">
                          <a:effectLst/>
                        </a:rPr>
                        <a:t>TCP 636</a:t>
                      </a:r>
                    </a:p>
                  </a:txBody>
                  <a:tcPr marL="38100" marR="38100" marT="38100" marB="38100"/>
                </a:tc>
                <a:extLst>
                  <a:ext uri="{0D108BD9-81ED-4DB2-BD59-A6C34878D82A}">
                    <a16:rowId xmlns:a16="http://schemas.microsoft.com/office/drawing/2014/main" val="4112790164"/>
                  </a:ext>
                </a:extLst>
              </a:tr>
              <a:tr h="370840">
                <a:tc>
                  <a:txBody>
                    <a:bodyPr/>
                    <a:lstStyle/>
                    <a:p>
                      <a:pPr marL="54864" rtl="0">
                        <a:spcBef>
                          <a:spcPts val="432"/>
                        </a:spcBef>
                        <a:spcAft>
                          <a:spcPts val="288"/>
                        </a:spcAft>
                      </a:pPr>
                      <a:r>
                        <a:rPr lang="en-US" sz="1400">
                          <a:effectLst/>
                        </a:rPr>
                        <a:t>DNS</a:t>
                      </a:r>
                    </a:p>
                  </a:txBody>
                  <a:tcPr marL="38100" marR="38100" marT="38100" marB="38100"/>
                </a:tc>
                <a:tc>
                  <a:txBody>
                    <a:bodyPr/>
                    <a:lstStyle/>
                    <a:p>
                      <a:pPr marL="54864" rtl="0">
                        <a:spcBef>
                          <a:spcPts val="432"/>
                        </a:spcBef>
                        <a:spcAft>
                          <a:spcPts val="288"/>
                        </a:spcAft>
                      </a:pPr>
                      <a:r>
                        <a:rPr lang="en-US" sz="1400">
                          <a:effectLst/>
                        </a:rPr>
                        <a:t>Domain Name System</a:t>
                      </a:r>
                    </a:p>
                  </a:txBody>
                  <a:tcPr marL="38100" marR="38100" marT="38100" marB="38100"/>
                </a:tc>
                <a:tc>
                  <a:txBody>
                    <a:bodyPr/>
                    <a:lstStyle/>
                    <a:p>
                      <a:pPr marL="54864" rtl="0">
                        <a:spcBef>
                          <a:spcPts val="432"/>
                        </a:spcBef>
                        <a:spcAft>
                          <a:spcPts val="288"/>
                        </a:spcAft>
                      </a:pPr>
                      <a:r>
                        <a:rPr lang="en-US" sz="1400">
                          <a:effectLst/>
                        </a:rPr>
                        <a:t>Resolves domain names into IP addresses.</a:t>
                      </a:r>
                    </a:p>
                  </a:txBody>
                  <a:tcPr marL="38100" marR="38100" marT="38100" marB="38100"/>
                </a:tc>
                <a:tc>
                  <a:txBody>
                    <a:bodyPr/>
                    <a:lstStyle/>
                    <a:p>
                      <a:pPr marL="54864" rtl="0">
                        <a:spcBef>
                          <a:spcPts val="432"/>
                        </a:spcBef>
                        <a:spcAft>
                          <a:spcPts val="288"/>
                        </a:spcAft>
                      </a:pPr>
                      <a:r>
                        <a:rPr lang="en-US" sz="1400">
                          <a:effectLst/>
                        </a:rPr>
                        <a:t>TCP/UDP 53</a:t>
                      </a:r>
                    </a:p>
                  </a:txBody>
                  <a:tcPr marL="38100" marR="38100" marT="38100" marB="38100"/>
                </a:tc>
                <a:extLst>
                  <a:ext uri="{0D108BD9-81ED-4DB2-BD59-A6C34878D82A}">
                    <a16:rowId xmlns:a16="http://schemas.microsoft.com/office/drawing/2014/main" val="350788703"/>
                  </a:ext>
                </a:extLst>
              </a:tr>
              <a:tr h="370840">
                <a:tc>
                  <a:txBody>
                    <a:bodyPr/>
                    <a:lstStyle/>
                    <a:p>
                      <a:pPr marL="54864" rtl="0">
                        <a:spcBef>
                          <a:spcPts val="432"/>
                        </a:spcBef>
                        <a:spcAft>
                          <a:spcPts val="288"/>
                        </a:spcAft>
                      </a:pPr>
                      <a:r>
                        <a:rPr lang="en-US" sz="1400">
                          <a:effectLst/>
                        </a:rPr>
                        <a:t>DCHP</a:t>
                      </a:r>
                    </a:p>
                  </a:txBody>
                  <a:tcPr marL="38100" marR="38100" marT="38100" marB="38100"/>
                </a:tc>
                <a:tc>
                  <a:txBody>
                    <a:bodyPr/>
                    <a:lstStyle/>
                    <a:p>
                      <a:pPr marL="54864" rtl="0">
                        <a:spcBef>
                          <a:spcPts val="432"/>
                        </a:spcBef>
                        <a:spcAft>
                          <a:spcPts val="288"/>
                        </a:spcAft>
                      </a:pPr>
                      <a:r>
                        <a:rPr lang="en-US" sz="1400">
                          <a:effectLst/>
                        </a:rPr>
                        <a:t>Dynamic Host Configuration Protocol</a:t>
                      </a:r>
                    </a:p>
                  </a:txBody>
                  <a:tcPr marL="38100" marR="38100" marT="38100" marB="38100"/>
                </a:tc>
                <a:tc>
                  <a:txBody>
                    <a:bodyPr/>
                    <a:lstStyle/>
                    <a:p>
                      <a:pPr marL="54864" rtl="0">
                        <a:spcBef>
                          <a:spcPts val="432"/>
                        </a:spcBef>
                        <a:spcAft>
                          <a:spcPts val="288"/>
                        </a:spcAft>
                      </a:pPr>
                      <a:r>
                        <a:rPr lang="en-US" sz="1400">
                          <a:effectLst/>
                        </a:rPr>
                        <a:t>Dynamically assigns IP addresses and other network configuration on joining a network.</a:t>
                      </a:r>
                    </a:p>
                  </a:txBody>
                  <a:tcPr marL="38100" marR="38100" marT="38100" marB="38100"/>
                </a:tc>
                <a:tc>
                  <a:txBody>
                    <a:bodyPr/>
                    <a:lstStyle/>
                    <a:p>
                      <a:pPr marL="54864" rtl="0">
                        <a:spcBef>
                          <a:spcPts val="432"/>
                        </a:spcBef>
                        <a:spcAft>
                          <a:spcPts val="288"/>
                        </a:spcAft>
                      </a:pPr>
                      <a:r>
                        <a:rPr lang="en-US" sz="1400" dirty="0">
                          <a:effectLst/>
                        </a:rPr>
                        <a:t>UDP 67, 68</a:t>
                      </a:r>
                    </a:p>
                  </a:txBody>
                  <a:tcPr marL="38100" marR="38100" marT="38100" marB="38100"/>
                </a:tc>
                <a:extLst>
                  <a:ext uri="{0D108BD9-81ED-4DB2-BD59-A6C34878D82A}">
                    <a16:rowId xmlns:a16="http://schemas.microsoft.com/office/drawing/2014/main" val="3147635566"/>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6" name="Arrow: Right 5">
            <a:extLst>
              <a:ext uri="{FF2B5EF4-FFF2-40B4-BE49-F238E27FC236}">
                <a16:creationId xmlns:a16="http://schemas.microsoft.com/office/drawing/2014/main" id="{40C98D96-C5E1-4596-9B93-EC808C49D0C3}"/>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8009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Common port assignments (Cont.) </a:t>
            </a:r>
          </a:p>
        </p:txBody>
      </p:sp>
      <p:graphicFrame>
        <p:nvGraphicFramePr>
          <p:cNvPr id="5" name="Table 5">
            <a:extLst>
              <a:ext uri="{FF2B5EF4-FFF2-40B4-BE49-F238E27FC236}">
                <a16:creationId xmlns:a16="http://schemas.microsoft.com/office/drawing/2014/main" id="{73D6DE6D-7091-4EA9-A392-B2DA1177BF93}"/>
              </a:ext>
            </a:extLst>
          </p:cNvPr>
          <p:cNvGraphicFramePr>
            <a:graphicFrameLocks noGrp="1"/>
          </p:cNvGraphicFramePr>
          <p:nvPr>
            <p:ph idx="1"/>
          </p:nvPr>
        </p:nvGraphicFramePr>
        <p:xfrm>
          <a:off x="1981200" y="1279525"/>
          <a:ext cx="8458200" cy="4592320"/>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1126276514"/>
                    </a:ext>
                  </a:extLst>
                </a:gridCol>
                <a:gridCol w="1475874">
                  <a:extLst>
                    <a:ext uri="{9D8B030D-6E8A-4147-A177-3AD203B41FA5}">
                      <a16:colId xmlns:a16="http://schemas.microsoft.com/office/drawing/2014/main" val="1817901978"/>
                    </a:ext>
                  </a:extLst>
                </a:gridCol>
                <a:gridCol w="4203032">
                  <a:extLst>
                    <a:ext uri="{9D8B030D-6E8A-4147-A177-3AD203B41FA5}">
                      <a16:colId xmlns:a16="http://schemas.microsoft.com/office/drawing/2014/main" val="2400088482"/>
                    </a:ext>
                  </a:extLst>
                </a:gridCol>
                <a:gridCol w="1648326">
                  <a:extLst>
                    <a:ext uri="{9D8B030D-6E8A-4147-A177-3AD203B41FA5}">
                      <a16:colId xmlns:a16="http://schemas.microsoft.com/office/drawing/2014/main" val="3498466232"/>
                    </a:ext>
                  </a:extLst>
                </a:gridCol>
              </a:tblGrid>
              <a:tr h="370840">
                <a:tc>
                  <a:txBody>
                    <a:bodyPr/>
                    <a:lstStyle/>
                    <a:p>
                      <a:pPr algn="l" rtl="0">
                        <a:spcAft>
                          <a:spcPts val="0"/>
                        </a:spcAft>
                      </a:pPr>
                      <a:r>
                        <a:rPr lang="en-US" sz="1100">
                          <a:effectLst/>
                        </a:rPr>
                        <a:t>Protocol</a:t>
                      </a:r>
                    </a:p>
                  </a:txBody>
                  <a:tcPr marL="38100" marR="38100" marT="38100" marB="38100"/>
                </a:tc>
                <a:tc>
                  <a:txBody>
                    <a:bodyPr/>
                    <a:lstStyle/>
                    <a:p>
                      <a:pPr algn="l" rtl="0">
                        <a:spcAft>
                          <a:spcPts val="0"/>
                        </a:spcAft>
                      </a:pPr>
                      <a:r>
                        <a:rPr lang="en-US" sz="1100">
                          <a:effectLst/>
                        </a:rPr>
                        <a:t>Name</a:t>
                      </a:r>
                    </a:p>
                  </a:txBody>
                  <a:tcPr marL="38100" marR="38100" marT="38100" marB="38100"/>
                </a:tc>
                <a:tc>
                  <a:txBody>
                    <a:bodyPr/>
                    <a:lstStyle/>
                    <a:p>
                      <a:pPr algn="l" rtl="0">
                        <a:spcAft>
                          <a:spcPts val="0"/>
                        </a:spcAft>
                      </a:pPr>
                      <a:r>
                        <a:rPr lang="en-US" sz="1100">
                          <a:effectLst/>
                        </a:rPr>
                        <a:t>Description</a:t>
                      </a:r>
                    </a:p>
                  </a:txBody>
                  <a:tcPr marL="38100" marR="38100" marT="38100" marB="38100"/>
                </a:tc>
                <a:tc>
                  <a:txBody>
                    <a:bodyPr/>
                    <a:lstStyle/>
                    <a:p>
                      <a:pPr algn="l" rtl="0">
                        <a:spcAft>
                          <a:spcPts val="0"/>
                        </a:spcAft>
                      </a:pPr>
                      <a:r>
                        <a:rPr lang="en-US" sz="1100">
                          <a:effectLst/>
                        </a:rPr>
                        <a:t>Ports</a:t>
                      </a:r>
                    </a:p>
                  </a:txBody>
                  <a:tcPr marL="38100" marR="38100" marT="38100" marB="38100"/>
                </a:tc>
                <a:extLst>
                  <a:ext uri="{0D108BD9-81ED-4DB2-BD59-A6C34878D82A}">
                    <a16:rowId xmlns:a16="http://schemas.microsoft.com/office/drawing/2014/main" val="3210198005"/>
                  </a:ext>
                </a:extLst>
              </a:tr>
              <a:tr h="370840">
                <a:tc>
                  <a:txBody>
                    <a:bodyPr/>
                    <a:lstStyle/>
                    <a:p>
                      <a:pPr marL="54864" rtl="0">
                        <a:spcBef>
                          <a:spcPts val="432"/>
                        </a:spcBef>
                        <a:spcAft>
                          <a:spcPts val="288"/>
                        </a:spcAft>
                      </a:pPr>
                      <a:r>
                        <a:rPr lang="en-US">
                          <a:effectLst/>
                        </a:rPr>
                        <a:t>NTP</a:t>
                      </a:r>
                    </a:p>
                  </a:txBody>
                  <a:tcPr marL="38100" marR="38100" marT="38100" marB="38100"/>
                </a:tc>
                <a:tc>
                  <a:txBody>
                    <a:bodyPr/>
                    <a:lstStyle/>
                    <a:p>
                      <a:pPr marL="54864" rtl="0">
                        <a:spcBef>
                          <a:spcPts val="432"/>
                        </a:spcBef>
                        <a:spcAft>
                          <a:spcPts val="288"/>
                        </a:spcAft>
                      </a:pPr>
                      <a:r>
                        <a:rPr lang="en-US">
                          <a:effectLst/>
                        </a:rPr>
                        <a:t>Network Time Protocol</a:t>
                      </a:r>
                    </a:p>
                  </a:txBody>
                  <a:tcPr marL="38100" marR="38100" marT="38100" marB="38100"/>
                </a:tc>
                <a:tc>
                  <a:txBody>
                    <a:bodyPr/>
                    <a:lstStyle/>
                    <a:p>
                      <a:pPr marL="54864" rtl="0">
                        <a:spcBef>
                          <a:spcPts val="432"/>
                        </a:spcBef>
                        <a:spcAft>
                          <a:spcPts val="288"/>
                        </a:spcAft>
                      </a:pPr>
                      <a:r>
                        <a:rPr lang="en-US">
                          <a:effectLst/>
                        </a:rPr>
                        <a:t>Used to synchronize device clocks with time servers.</a:t>
                      </a:r>
                    </a:p>
                  </a:txBody>
                  <a:tcPr marL="38100" marR="38100" marT="38100" marB="38100"/>
                </a:tc>
                <a:tc>
                  <a:txBody>
                    <a:bodyPr/>
                    <a:lstStyle/>
                    <a:p>
                      <a:pPr marL="54864" rtl="0">
                        <a:spcBef>
                          <a:spcPts val="432"/>
                        </a:spcBef>
                        <a:spcAft>
                          <a:spcPts val="288"/>
                        </a:spcAft>
                      </a:pPr>
                      <a:r>
                        <a:rPr lang="en-US">
                          <a:effectLst/>
                        </a:rPr>
                        <a:t>UDP 123</a:t>
                      </a:r>
                    </a:p>
                  </a:txBody>
                  <a:tcPr marL="38100" marR="38100" marT="38100" marB="38100"/>
                </a:tc>
                <a:extLst>
                  <a:ext uri="{0D108BD9-81ED-4DB2-BD59-A6C34878D82A}">
                    <a16:rowId xmlns:a16="http://schemas.microsoft.com/office/drawing/2014/main" val="3845961627"/>
                  </a:ext>
                </a:extLst>
              </a:tr>
              <a:tr h="370840">
                <a:tc>
                  <a:txBody>
                    <a:bodyPr/>
                    <a:lstStyle/>
                    <a:p>
                      <a:pPr marL="54864" rtl="0">
                        <a:spcBef>
                          <a:spcPts val="432"/>
                        </a:spcBef>
                        <a:spcAft>
                          <a:spcPts val="288"/>
                        </a:spcAft>
                      </a:pPr>
                      <a:r>
                        <a:rPr lang="en-US">
                          <a:effectLst/>
                        </a:rPr>
                        <a:t>MGCP</a:t>
                      </a:r>
                    </a:p>
                  </a:txBody>
                  <a:tcPr marL="38100" marR="38100" marT="38100" marB="38100"/>
                </a:tc>
                <a:tc>
                  <a:txBody>
                    <a:bodyPr/>
                    <a:lstStyle/>
                    <a:p>
                      <a:pPr marL="54864" rtl="0">
                        <a:spcBef>
                          <a:spcPts val="432"/>
                        </a:spcBef>
                        <a:spcAft>
                          <a:spcPts val="288"/>
                        </a:spcAft>
                      </a:pPr>
                      <a:r>
                        <a:rPr lang="en-US">
                          <a:effectLst/>
                        </a:rPr>
                        <a:t>Media Gateway Control Protocol</a:t>
                      </a:r>
                    </a:p>
                  </a:txBody>
                  <a:tcPr marL="38100" marR="38100" marT="38100" marB="38100"/>
                </a:tc>
                <a:tc>
                  <a:txBody>
                    <a:bodyPr/>
                    <a:lstStyle/>
                    <a:p>
                      <a:pPr marL="54864" rtl="0">
                        <a:spcBef>
                          <a:spcPts val="432"/>
                        </a:spcBef>
                        <a:spcAft>
                          <a:spcPts val="288"/>
                        </a:spcAft>
                      </a:pPr>
                      <a:r>
                        <a:rPr lang="en-US" dirty="0">
                          <a:effectLst/>
                        </a:rPr>
                        <a:t>Controls media gateways used to connect Voice over IP (VoIP) systems to conventional telephone networks.</a:t>
                      </a:r>
                    </a:p>
                  </a:txBody>
                  <a:tcPr marL="38100" marR="38100" marT="38100" marB="38100"/>
                </a:tc>
                <a:tc>
                  <a:txBody>
                    <a:bodyPr/>
                    <a:lstStyle/>
                    <a:p>
                      <a:pPr marL="54864" rtl="0">
                        <a:spcBef>
                          <a:spcPts val="432"/>
                        </a:spcBef>
                        <a:spcAft>
                          <a:spcPts val="288"/>
                        </a:spcAft>
                      </a:pPr>
                      <a:r>
                        <a:rPr lang="en-US">
                          <a:effectLst/>
                        </a:rPr>
                        <a:t>TCP/UDP 2427, 2727</a:t>
                      </a:r>
                    </a:p>
                  </a:txBody>
                  <a:tcPr marL="38100" marR="38100" marT="38100" marB="38100"/>
                </a:tc>
                <a:extLst>
                  <a:ext uri="{0D108BD9-81ED-4DB2-BD59-A6C34878D82A}">
                    <a16:rowId xmlns:a16="http://schemas.microsoft.com/office/drawing/2014/main" val="2703645057"/>
                  </a:ext>
                </a:extLst>
              </a:tr>
              <a:tr h="370840">
                <a:tc>
                  <a:txBody>
                    <a:bodyPr/>
                    <a:lstStyle/>
                    <a:p>
                      <a:pPr marL="54864" rtl="0">
                        <a:spcBef>
                          <a:spcPts val="432"/>
                        </a:spcBef>
                        <a:spcAft>
                          <a:spcPts val="288"/>
                        </a:spcAft>
                      </a:pPr>
                      <a:r>
                        <a:rPr lang="en-US">
                          <a:effectLst/>
                        </a:rPr>
                        <a:t>SIP</a:t>
                      </a:r>
                    </a:p>
                  </a:txBody>
                  <a:tcPr marL="38100" marR="38100" marT="38100" marB="38100"/>
                </a:tc>
                <a:tc>
                  <a:txBody>
                    <a:bodyPr/>
                    <a:lstStyle/>
                    <a:p>
                      <a:pPr marL="54864" rtl="0">
                        <a:spcBef>
                          <a:spcPts val="432"/>
                        </a:spcBef>
                        <a:spcAft>
                          <a:spcPts val="288"/>
                        </a:spcAft>
                      </a:pPr>
                      <a:r>
                        <a:rPr lang="en-US">
                          <a:effectLst/>
                        </a:rPr>
                        <a:t>Session Initiation Protocol</a:t>
                      </a:r>
                    </a:p>
                  </a:txBody>
                  <a:tcPr marL="38100" marR="38100" marT="38100" marB="38100"/>
                </a:tc>
                <a:tc>
                  <a:txBody>
                    <a:bodyPr/>
                    <a:lstStyle/>
                    <a:p>
                      <a:pPr marL="54864" rtl="0">
                        <a:spcBef>
                          <a:spcPts val="432"/>
                        </a:spcBef>
                        <a:spcAft>
                          <a:spcPts val="288"/>
                        </a:spcAft>
                      </a:pPr>
                      <a:r>
                        <a:rPr lang="en-US">
                          <a:effectLst/>
                        </a:rPr>
                        <a:t>Sends control information for multimedia communication sessions, like VoIP, video, and instant messaging.</a:t>
                      </a:r>
                    </a:p>
                  </a:txBody>
                  <a:tcPr marL="38100" marR="38100" marT="38100" marB="38100"/>
                </a:tc>
                <a:tc>
                  <a:txBody>
                    <a:bodyPr/>
                    <a:lstStyle/>
                    <a:p>
                      <a:pPr marL="54864" rtl="0">
                        <a:spcBef>
                          <a:spcPts val="432"/>
                        </a:spcBef>
                        <a:spcAft>
                          <a:spcPts val="288"/>
                        </a:spcAft>
                      </a:pPr>
                      <a:r>
                        <a:rPr lang="en-US">
                          <a:effectLst/>
                        </a:rPr>
                        <a:t>TCP/UDP 5060, TCP 5061 (encrypted)</a:t>
                      </a:r>
                    </a:p>
                  </a:txBody>
                  <a:tcPr marL="38100" marR="38100" marT="38100" marB="38100"/>
                </a:tc>
                <a:extLst>
                  <a:ext uri="{0D108BD9-81ED-4DB2-BD59-A6C34878D82A}">
                    <a16:rowId xmlns:a16="http://schemas.microsoft.com/office/drawing/2014/main" val="3508076945"/>
                  </a:ext>
                </a:extLst>
              </a:tr>
              <a:tr h="370840">
                <a:tc>
                  <a:txBody>
                    <a:bodyPr/>
                    <a:lstStyle/>
                    <a:p>
                      <a:pPr marL="54864" rtl="0">
                        <a:spcBef>
                          <a:spcPts val="432"/>
                        </a:spcBef>
                        <a:spcAft>
                          <a:spcPts val="288"/>
                        </a:spcAft>
                      </a:pPr>
                      <a:r>
                        <a:rPr lang="en-US">
                          <a:effectLst/>
                        </a:rPr>
                        <a:t>RTP</a:t>
                      </a:r>
                    </a:p>
                  </a:txBody>
                  <a:tcPr marL="38100" marR="38100" marT="38100" marB="38100"/>
                </a:tc>
                <a:tc>
                  <a:txBody>
                    <a:bodyPr/>
                    <a:lstStyle/>
                    <a:p>
                      <a:pPr marL="54864" rtl="0">
                        <a:spcBef>
                          <a:spcPts val="432"/>
                        </a:spcBef>
                        <a:spcAft>
                          <a:spcPts val="288"/>
                        </a:spcAft>
                      </a:pPr>
                      <a:r>
                        <a:rPr lang="en-US">
                          <a:effectLst/>
                        </a:rPr>
                        <a:t>Real-time Transfer Protocol</a:t>
                      </a:r>
                    </a:p>
                  </a:txBody>
                  <a:tcPr marL="38100" marR="38100" marT="38100" marB="38100"/>
                </a:tc>
                <a:tc>
                  <a:txBody>
                    <a:bodyPr/>
                    <a:lstStyle/>
                    <a:p>
                      <a:pPr marL="54864" rtl="0">
                        <a:spcBef>
                          <a:spcPts val="432"/>
                        </a:spcBef>
                        <a:spcAft>
                          <a:spcPts val="288"/>
                        </a:spcAft>
                      </a:pPr>
                      <a:r>
                        <a:rPr lang="en-US">
                          <a:effectLst/>
                        </a:rPr>
                        <a:t>Delivers streaming audio and video data over networks. </a:t>
                      </a:r>
                    </a:p>
                  </a:txBody>
                  <a:tcPr marL="38100" marR="38100" marT="38100" marB="38100"/>
                </a:tc>
                <a:tc>
                  <a:txBody>
                    <a:bodyPr/>
                    <a:lstStyle/>
                    <a:p>
                      <a:pPr marL="54864" rtl="0">
                        <a:spcBef>
                          <a:spcPts val="432"/>
                        </a:spcBef>
                        <a:spcAft>
                          <a:spcPts val="288"/>
                        </a:spcAft>
                      </a:pPr>
                      <a:r>
                        <a:rPr lang="en-US">
                          <a:effectLst/>
                        </a:rPr>
                        <a:t>TCP/UDP 5004, 5005</a:t>
                      </a:r>
                    </a:p>
                  </a:txBody>
                  <a:tcPr marL="38100" marR="38100" marT="38100" marB="38100"/>
                </a:tc>
                <a:extLst>
                  <a:ext uri="{0D108BD9-81ED-4DB2-BD59-A6C34878D82A}">
                    <a16:rowId xmlns:a16="http://schemas.microsoft.com/office/drawing/2014/main" val="1025693758"/>
                  </a:ext>
                </a:extLst>
              </a:tr>
              <a:tr h="370840">
                <a:tc>
                  <a:txBody>
                    <a:bodyPr/>
                    <a:lstStyle/>
                    <a:p>
                      <a:pPr marL="54864" rtl="0">
                        <a:spcBef>
                          <a:spcPts val="432"/>
                        </a:spcBef>
                        <a:spcAft>
                          <a:spcPts val="288"/>
                        </a:spcAft>
                      </a:pPr>
                      <a:r>
                        <a:rPr lang="en-US">
                          <a:effectLst/>
                        </a:rPr>
                        <a:t>H.323</a:t>
                      </a:r>
                    </a:p>
                  </a:txBody>
                  <a:tcPr marL="38100" marR="38100" marT="38100" marB="38100"/>
                </a:tc>
                <a:tc>
                  <a:txBody>
                    <a:bodyPr/>
                    <a:lstStyle/>
                    <a:p>
                      <a:pPr marL="54864" rtl="0">
                        <a:spcBef>
                          <a:spcPts val="432"/>
                        </a:spcBef>
                        <a:spcAft>
                          <a:spcPts val="288"/>
                        </a:spcAft>
                      </a:pPr>
                      <a:r>
                        <a:rPr lang="en-US">
                          <a:effectLst/>
                        </a:rPr>
                        <a:t>H.323</a:t>
                      </a:r>
                    </a:p>
                  </a:txBody>
                  <a:tcPr marL="38100" marR="38100" marT="38100" marB="38100"/>
                </a:tc>
                <a:tc>
                  <a:txBody>
                    <a:bodyPr/>
                    <a:lstStyle/>
                    <a:p>
                      <a:pPr marL="54864" rtl="0">
                        <a:spcBef>
                          <a:spcPts val="432"/>
                        </a:spcBef>
                        <a:spcAft>
                          <a:spcPts val="288"/>
                        </a:spcAft>
                      </a:pPr>
                      <a:r>
                        <a:rPr lang="en-US">
                          <a:effectLst/>
                        </a:rPr>
                        <a:t>Provides signaling and control for multimedia transmissions.</a:t>
                      </a:r>
                    </a:p>
                  </a:txBody>
                  <a:tcPr marL="38100" marR="38100" marT="38100" marB="38100"/>
                </a:tc>
                <a:tc>
                  <a:txBody>
                    <a:bodyPr/>
                    <a:lstStyle/>
                    <a:p>
                      <a:pPr marL="54864" rtl="0">
                        <a:spcBef>
                          <a:spcPts val="432"/>
                        </a:spcBef>
                        <a:spcAft>
                          <a:spcPts val="288"/>
                        </a:spcAft>
                      </a:pPr>
                      <a:r>
                        <a:rPr lang="en-US" dirty="0">
                          <a:effectLst/>
                        </a:rPr>
                        <a:t>TCP/UDP 1720</a:t>
                      </a:r>
                    </a:p>
                  </a:txBody>
                  <a:tcPr marL="38100" marR="38100" marT="38100" marB="38100"/>
                </a:tc>
                <a:extLst>
                  <a:ext uri="{0D108BD9-81ED-4DB2-BD59-A6C34878D82A}">
                    <a16:rowId xmlns:a16="http://schemas.microsoft.com/office/drawing/2014/main" val="419932027"/>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548886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netstat (Cont.)</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7" name="Table 7">
            <a:extLst>
              <a:ext uri="{FF2B5EF4-FFF2-40B4-BE49-F238E27FC236}">
                <a16:creationId xmlns:a16="http://schemas.microsoft.com/office/drawing/2014/main" id="{87596E82-94D2-45A9-81E2-AEF9311CA933}"/>
              </a:ext>
            </a:extLst>
          </p:cNvPr>
          <p:cNvGraphicFramePr>
            <a:graphicFrameLocks noGrp="1"/>
          </p:cNvGraphicFramePr>
          <p:nvPr>
            <p:ph idx="1"/>
          </p:nvPr>
        </p:nvGraphicFramePr>
        <p:xfrm>
          <a:off x="1031240" y="1690688"/>
          <a:ext cx="10388600" cy="4785360"/>
        </p:xfrm>
        <a:graphic>
          <a:graphicData uri="http://schemas.openxmlformats.org/drawingml/2006/table">
            <a:tbl>
              <a:tblPr firstRow="1" bandRow="1">
                <a:tableStyleId>{5C22544A-7EE6-4342-B048-85BDC9FD1C3A}</a:tableStyleId>
              </a:tblPr>
              <a:tblGrid>
                <a:gridCol w="1763451">
                  <a:extLst>
                    <a:ext uri="{9D8B030D-6E8A-4147-A177-3AD203B41FA5}">
                      <a16:colId xmlns:a16="http://schemas.microsoft.com/office/drawing/2014/main" val="1411260265"/>
                    </a:ext>
                  </a:extLst>
                </a:gridCol>
                <a:gridCol w="8625149">
                  <a:extLst>
                    <a:ext uri="{9D8B030D-6E8A-4147-A177-3AD203B41FA5}">
                      <a16:colId xmlns:a16="http://schemas.microsoft.com/office/drawing/2014/main" val="4088276318"/>
                    </a:ext>
                  </a:extLst>
                </a:gridCol>
              </a:tblGrid>
              <a:tr h="370840">
                <a:tc>
                  <a:txBody>
                    <a:bodyPr/>
                    <a:lstStyle/>
                    <a:p>
                      <a:pPr algn="l" rtl="0">
                        <a:spcAft>
                          <a:spcPts val="0"/>
                        </a:spcAft>
                      </a:pPr>
                      <a:r>
                        <a:rPr lang="en-US" sz="2400" dirty="0">
                          <a:effectLst/>
                        </a:rPr>
                        <a:t>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1732935688"/>
                  </a:ext>
                </a:extLst>
              </a:tr>
              <a:tr h="370840">
                <a:tc>
                  <a:txBody>
                    <a:bodyPr/>
                    <a:lstStyle/>
                    <a:p>
                      <a:pPr marL="54864" rtl="0">
                        <a:spcBef>
                          <a:spcPts val="432"/>
                        </a:spcBef>
                        <a:spcAft>
                          <a:spcPts val="288"/>
                        </a:spcAft>
                      </a:pPr>
                      <a:r>
                        <a:rPr lang="en-US" sz="2000" dirty="0">
                          <a:effectLst/>
                        </a:rPr>
                        <a:t>-? </a:t>
                      </a:r>
                    </a:p>
                  </a:txBody>
                  <a:tcPr marL="38100" marR="38100" marT="38100" marB="38100"/>
                </a:tc>
                <a:tc>
                  <a:txBody>
                    <a:bodyPr/>
                    <a:lstStyle/>
                    <a:p>
                      <a:pPr marL="54864" rtl="0">
                        <a:spcBef>
                          <a:spcPts val="432"/>
                        </a:spcBef>
                        <a:spcAft>
                          <a:spcPts val="288"/>
                        </a:spcAft>
                      </a:pPr>
                      <a:r>
                        <a:rPr lang="en-US" sz="2000" dirty="0">
                          <a:effectLst/>
                        </a:rPr>
                        <a:t>Displays system-specific help.</a:t>
                      </a:r>
                    </a:p>
                  </a:txBody>
                  <a:tcPr marL="38100" marR="38100" marT="38100" marB="38100"/>
                </a:tc>
                <a:extLst>
                  <a:ext uri="{0D108BD9-81ED-4DB2-BD59-A6C34878D82A}">
                    <a16:rowId xmlns:a16="http://schemas.microsoft.com/office/drawing/2014/main" val="3747372654"/>
                  </a:ext>
                </a:extLst>
              </a:tr>
              <a:tr h="370840">
                <a:tc>
                  <a:txBody>
                    <a:bodyPr/>
                    <a:lstStyle/>
                    <a:p>
                      <a:pPr marL="54864" rtl="0">
                        <a:spcBef>
                          <a:spcPts val="432"/>
                        </a:spcBef>
                        <a:spcAft>
                          <a:spcPts val="288"/>
                        </a:spcAft>
                      </a:pPr>
                      <a:r>
                        <a:rPr lang="en-US" sz="2000">
                          <a:effectLst/>
                        </a:rPr>
                        <a:t>-a </a:t>
                      </a:r>
                    </a:p>
                  </a:txBody>
                  <a:tcPr marL="38100" marR="38100" marT="38100" marB="38100"/>
                </a:tc>
                <a:tc>
                  <a:txBody>
                    <a:bodyPr/>
                    <a:lstStyle/>
                    <a:p>
                      <a:pPr marL="54864" rtl="0">
                        <a:spcBef>
                          <a:spcPts val="432"/>
                        </a:spcBef>
                        <a:spcAft>
                          <a:spcPts val="288"/>
                        </a:spcAft>
                      </a:pPr>
                      <a:r>
                        <a:rPr lang="en-US" sz="2000" dirty="0">
                          <a:effectLst/>
                        </a:rPr>
                        <a:t>Displays all connections and listening ports.</a:t>
                      </a:r>
                    </a:p>
                  </a:txBody>
                  <a:tcPr marL="38100" marR="38100" marT="38100" marB="38100"/>
                </a:tc>
                <a:extLst>
                  <a:ext uri="{0D108BD9-81ED-4DB2-BD59-A6C34878D82A}">
                    <a16:rowId xmlns:a16="http://schemas.microsoft.com/office/drawing/2014/main" val="699589580"/>
                  </a:ext>
                </a:extLst>
              </a:tr>
              <a:tr h="370840">
                <a:tc>
                  <a:txBody>
                    <a:bodyPr/>
                    <a:lstStyle/>
                    <a:p>
                      <a:pPr marL="54864" rtl="0">
                        <a:spcBef>
                          <a:spcPts val="432"/>
                        </a:spcBef>
                        <a:spcAft>
                          <a:spcPts val="288"/>
                        </a:spcAft>
                      </a:pPr>
                      <a:r>
                        <a:rPr lang="en-US" sz="2000">
                          <a:effectLst/>
                        </a:rPr>
                        <a:t>-b </a:t>
                      </a:r>
                    </a:p>
                  </a:txBody>
                  <a:tcPr marL="38100" marR="38100" marT="38100" marB="38100"/>
                </a:tc>
                <a:tc>
                  <a:txBody>
                    <a:bodyPr/>
                    <a:lstStyle/>
                    <a:p>
                      <a:pPr marL="54864" rtl="0">
                        <a:spcBef>
                          <a:spcPts val="432"/>
                        </a:spcBef>
                        <a:spcAft>
                          <a:spcPts val="288"/>
                        </a:spcAft>
                      </a:pPr>
                      <a:r>
                        <a:rPr lang="en-US" sz="2000" dirty="0">
                          <a:effectLst/>
                        </a:rPr>
                        <a:t>In Windows, displays the executable which created each connection or listening port. In BSD-based operating systems, lists traffic quantity in bytes. (Linux uses -p for the Windows function.)</a:t>
                      </a:r>
                    </a:p>
                  </a:txBody>
                  <a:tcPr marL="38100" marR="38100" marT="38100" marB="38100"/>
                </a:tc>
                <a:extLst>
                  <a:ext uri="{0D108BD9-81ED-4DB2-BD59-A6C34878D82A}">
                    <a16:rowId xmlns:a16="http://schemas.microsoft.com/office/drawing/2014/main" val="825238172"/>
                  </a:ext>
                </a:extLst>
              </a:tr>
              <a:tr h="370840">
                <a:tc>
                  <a:txBody>
                    <a:bodyPr/>
                    <a:lstStyle/>
                    <a:p>
                      <a:pPr marL="54864" rtl="0">
                        <a:spcBef>
                          <a:spcPts val="432"/>
                        </a:spcBef>
                        <a:spcAft>
                          <a:spcPts val="288"/>
                        </a:spcAft>
                      </a:pPr>
                      <a:r>
                        <a:rPr lang="en-US" sz="2000">
                          <a:effectLst/>
                        </a:rPr>
                        <a:t>-e </a:t>
                      </a:r>
                    </a:p>
                  </a:txBody>
                  <a:tcPr marL="38100" marR="38100" marT="38100" marB="38100"/>
                </a:tc>
                <a:tc>
                  <a:txBody>
                    <a:bodyPr/>
                    <a:lstStyle/>
                    <a:p>
                      <a:pPr marL="54864" rtl="0">
                        <a:spcBef>
                          <a:spcPts val="432"/>
                        </a:spcBef>
                        <a:spcAft>
                          <a:spcPts val="288"/>
                        </a:spcAft>
                      </a:pPr>
                      <a:r>
                        <a:rPr lang="en-US" sz="2000" dirty="0">
                          <a:effectLst/>
                        </a:rPr>
                        <a:t>Displays Ethernet statistics in bytes or frames sent/received.</a:t>
                      </a:r>
                    </a:p>
                  </a:txBody>
                  <a:tcPr marL="38100" marR="38100" marT="38100" marB="38100"/>
                </a:tc>
                <a:extLst>
                  <a:ext uri="{0D108BD9-81ED-4DB2-BD59-A6C34878D82A}">
                    <a16:rowId xmlns:a16="http://schemas.microsoft.com/office/drawing/2014/main" val="853220612"/>
                  </a:ext>
                </a:extLst>
              </a:tr>
              <a:tr h="370840">
                <a:tc>
                  <a:txBody>
                    <a:bodyPr/>
                    <a:lstStyle/>
                    <a:p>
                      <a:pPr marL="54864" rtl="0">
                        <a:spcBef>
                          <a:spcPts val="432"/>
                        </a:spcBef>
                        <a:spcAft>
                          <a:spcPts val="288"/>
                        </a:spcAft>
                      </a:pPr>
                      <a:r>
                        <a:rPr lang="en-US" sz="2000">
                          <a:effectLst/>
                        </a:rPr>
                        <a:t>-f </a:t>
                      </a:r>
                    </a:p>
                  </a:txBody>
                  <a:tcPr marL="38100" marR="38100" marT="38100" marB="38100"/>
                </a:tc>
                <a:tc>
                  <a:txBody>
                    <a:bodyPr/>
                    <a:lstStyle/>
                    <a:p>
                      <a:pPr marL="54864" rtl="0">
                        <a:spcBef>
                          <a:spcPts val="432"/>
                        </a:spcBef>
                        <a:spcAft>
                          <a:spcPts val="288"/>
                        </a:spcAft>
                      </a:pPr>
                      <a:r>
                        <a:rPr lang="en-US" sz="2000" dirty="0">
                          <a:effectLst/>
                        </a:rPr>
                        <a:t>In modern Windows versions, displays FQDN for remote addresses.</a:t>
                      </a:r>
                    </a:p>
                  </a:txBody>
                  <a:tcPr marL="38100" marR="38100" marT="38100" marB="38100"/>
                </a:tc>
                <a:extLst>
                  <a:ext uri="{0D108BD9-81ED-4DB2-BD59-A6C34878D82A}">
                    <a16:rowId xmlns:a16="http://schemas.microsoft.com/office/drawing/2014/main" val="1859064342"/>
                  </a:ext>
                </a:extLst>
              </a:tr>
              <a:tr h="370840">
                <a:tc>
                  <a:txBody>
                    <a:bodyPr/>
                    <a:lstStyle/>
                    <a:p>
                      <a:pPr marL="54864" rtl="0">
                        <a:spcBef>
                          <a:spcPts val="432"/>
                        </a:spcBef>
                        <a:spcAft>
                          <a:spcPts val="288"/>
                        </a:spcAft>
                      </a:pPr>
                      <a:r>
                        <a:rPr lang="en-US" sz="2000">
                          <a:effectLst/>
                        </a:rPr>
                        <a:t>-p </a:t>
                      </a:r>
                      <a:r>
                        <a:rPr lang="en-US" sz="2000" i="1">
                          <a:effectLst/>
                        </a:rPr>
                        <a:t>proto</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In Windows, shows connections for a particular Transport layer protocol. With -s , it can also include Network layer protocols.</a:t>
                      </a:r>
                    </a:p>
                  </a:txBody>
                  <a:tcPr marL="38100" marR="38100" marT="38100" marB="38100"/>
                </a:tc>
                <a:extLst>
                  <a:ext uri="{0D108BD9-81ED-4DB2-BD59-A6C34878D82A}">
                    <a16:rowId xmlns:a16="http://schemas.microsoft.com/office/drawing/2014/main" val="1849874304"/>
                  </a:ext>
                </a:extLst>
              </a:tr>
              <a:tr h="370840">
                <a:tc>
                  <a:txBody>
                    <a:bodyPr/>
                    <a:lstStyle/>
                    <a:p>
                      <a:pPr marL="54864" rtl="0">
                        <a:spcBef>
                          <a:spcPts val="432"/>
                        </a:spcBef>
                        <a:spcAft>
                          <a:spcPts val="288"/>
                        </a:spcAft>
                      </a:pPr>
                      <a:r>
                        <a:rPr lang="en-US" sz="2000">
                          <a:effectLst/>
                        </a:rPr>
                        <a:t>-r </a:t>
                      </a:r>
                    </a:p>
                  </a:txBody>
                  <a:tcPr marL="38100" marR="38100" marT="38100" marB="38100"/>
                </a:tc>
                <a:tc>
                  <a:txBody>
                    <a:bodyPr/>
                    <a:lstStyle/>
                    <a:p>
                      <a:pPr marL="54864" rtl="0">
                        <a:spcBef>
                          <a:spcPts val="432"/>
                        </a:spcBef>
                        <a:spcAft>
                          <a:spcPts val="288"/>
                        </a:spcAft>
                      </a:pPr>
                      <a:r>
                        <a:rPr lang="en-US" sz="2000" dirty="0">
                          <a:effectLst/>
                        </a:rPr>
                        <a:t>Displays the routing table.</a:t>
                      </a:r>
                    </a:p>
                  </a:txBody>
                  <a:tcPr marL="38100" marR="38100" marT="38100" marB="38100"/>
                </a:tc>
                <a:extLst>
                  <a:ext uri="{0D108BD9-81ED-4DB2-BD59-A6C34878D82A}">
                    <a16:rowId xmlns:a16="http://schemas.microsoft.com/office/drawing/2014/main" val="972235237"/>
                  </a:ext>
                </a:extLst>
              </a:tr>
              <a:tr h="370840">
                <a:tc>
                  <a:txBody>
                    <a:bodyPr/>
                    <a:lstStyle/>
                    <a:p>
                      <a:pPr marL="54864" rtl="0">
                        <a:spcBef>
                          <a:spcPts val="432"/>
                        </a:spcBef>
                        <a:spcAft>
                          <a:spcPts val="288"/>
                        </a:spcAft>
                      </a:pPr>
                      <a:r>
                        <a:rPr lang="en-US" sz="2000">
                          <a:effectLst/>
                        </a:rPr>
                        <a:t>-s </a:t>
                      </a:r>
                    </a:p>
                  </a:txBody>
                  <a:tcPr marL="38100" marR="38100" marT="38100" marB="38100"/>
                </a:tc>
                <a:tc>
                  <a:txBody>
                    <a:bodyPr/>
                    <a:lstStyle/>
                    <a:p>
                      <a:pPr marL="54864" rtl="0">
                        <a:spcBef>
                          <a:spcPts val="432"/>
                        </a:spcBef>
                        <a:spcAft>
                          <a:spcPts val="288"/>
                        </a:spcAft>
                      </a:pPr>
                      <a:r>
                        <a:rPr lang="en-US" sz="2000" dirty="0">
                          <a:effectLst/>
                        </a:rPr>
                        <a:t>Displays statistics by protocol.</a:t>
                      </a:r>
                    </a:p>
                  </a:txBody>
                  <a:tcPr marL="38100" marR="38100" marT="38100" marB="38100"/>
                </a:tc>
                <a:extLst>
                  <a:ext uri="{0D108BD9-81ED-4DB2-BD59-A6C34878D82A}">
                    <a16:rowId xmlns:a16="http://schemas.microsoft.com/office/drawing/2014/main" val="1273106789"/>
                  </a:ext>
                </a:extLst>
              </a:tr>
              <a:tr h="370840">
                <a:tc>
                  <a:txBody>
                    <a:bodyPr/>
                    <a:lstStyle/>
                    <a:p>
                      <a:pPr marL="54864" rtl="0">
                        <a:spcBef>
                          <a:spcPts val="432"/>
                        </a:spcBef>
                        <a:spcAft>
                          <a:spcPts val="288"/>
                        </a:spcAft>
                      </a:pPr>
                      <a:r>
                        <a:rPr lang="en-US" sz="2000">
                          <a:effectLst/>
                        </a:rPr>
                        <a:t>-t </a:t>
                      </a:r>
                    </a:p>
                  </a:txBody>
                  <a:tcPr marL="38100" marR="38100" marT="38100" marB="38100"/>
                </a:tc>
                <a:tc>
                  <a:txBody>
                    <a:bodyPr/>
                    <a:lstStyle/>
                    <a:p>
                      <a:pPr marL="54864" rtl="0">
                        <a:spcBef>
                          <a:spcPts val="432"/>
                        </a:spcBef>
                        <a:spcAft>
                          <a:spcPts val="288"/>
                        </a:spcAft>
                      </a:pPr>
                      <a:r>
                        <a:rPr lang="en-US" sz="2000" dirty="0">
                          <a:effectLst/>
                        </a:rPr>
                        <a:t>In Linux, displays only TCP connections.</a:t>
                      </a:r>
                    </a:p>
                  </a:txBody>
                  <a:tcPr marL="38100" marR="38100" marT="38100" marB="38100"/>
                </a:tc>
                <a:extLst>
                  <a:ext uri="{0D108BD9-81ED-4DB2-BD59-A6C34878D82A}">
                    <a16:rowId xmlns:a16="http://schemas.microsoft.com/office/drawing/2014/main" val="1416238744"/>
                  </a:ext>
                </a:extLst>
              </a:tr>
            </a:tbl>
          </a:graphicData>
        </a:graphic>
      </p:graphicFrame>
    </p:spTree>
    <p:extLst>
      <p:ext uri="{BB962C8B-B14F-4D97-AF65-F5344CB8AC3E}">
        <p14:creationId xmlns:p14="http://schemas.microsoft.com/office/powerpoint/2010/main" val="109837845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Application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Application layer protocols host applications and services use to communicate. </a:t>
            </a:r>
          </a:p>
          <a:p>
            <a:r>
              <a:rPr lang="en-US" dirty="0"/>
              <a:t>These high level protocols are more than just the ports they connect to: each has its own purpose, features, and limitations.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7089460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Email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Simple Mail Transfer Protocol (SMTP)</a:t>
            </a:r>
          </a:p>
          <a:p>
            <a:r>
              <a:rPr lang="en-US" dirty="0"/>
              <a:t>Post Office Protocol (POP)</a:t>
            </a:r>
          </a:p>
          <a:p>
            <a:r>
              <a:rPr lang="en-US" dirty="0"/>
              <a:t>Internet Message Access Protocol (IMAP)</a:t>
            </a:r>
          </a:p>
          <a:p>
            <a:r>
              <a:rPr lang="en-US" dirty="0"/>
              <a:t>Messaging Application Programming Interface (MAPI)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96839577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Remote access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Telnet</a:t>
            </a:r>
          </a:p>
          <a:p>
            <a:r>
              <a:rPr lang="en-US" dirty="0"/>
              <a:t>SSH</a:t>
            </a:r>
          </a:p>
          <a:p>
            <a:r>
              <a:rPr lang="en-US" dirty="0"/>
              <a:t>RDP</a:t>
            </a:r>
          </a:p>
          <a:p>
            <a:r>
              <a:rPr lang="en-US" dirty="0"/>
              <a:t>VNC</a:t>
            </a:r>
          </a:p>
          <a:p>
            <a:r>
              <a:rPr lang="en-US" dirty="0"/>
              <a:t>HTTP</a:t>
            </a:r>
          </a:p>
          <a:p>
            <a:r>
              <a:rPr lang="en-US" dirty="0"/>
              <a:t>SNMP</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83096479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Resource sharing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LDAP</a:t>
            </a:r>
          </a:p>
          <a:p>
            <a:r>
              <a:rPr lang="en-US" dirty="0"/>
              <a:t>NetBIOS</a:t>
            </a:r>
          </a:p>
          <a:p>
            <a:r>
              <a:rPr lang="en-US" dirty="0"/>
              <a:t>SMB </a:t>
            </a:r>
          </a:p>
          <a:p>
            <a:r>
              <a:rPr lang="en-US" dirty="0"/>
              <a:t>FTP</a:t>
            </a:r>
          </a:p>
          <a:p>
            <a:r>
              <a:rPr lang="en-US" dirty="0"/>
              <a:t>TFTP</a:t>
            </a:r>
          </a:p>
          <a:p>
            <a:r>
              <a:rPr lang="en-US" dirty="0"/>
              <a:t>NTP</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23099305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TCP/IP tools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92500" lnSpcReduction="20000"/>
          </a:bodyPr>
          <a:lstStyle/>
          <a:p>
            <a:r>
              <a:rPr lang="en-US" dirty="0"/>
              <a:t>ipconfig</a:t>
            </a:r>
          </a:p>
          <a:p>
            <a:r>
              <a:rPr lang="en-US" dirty="0"/>
              <a:t>ifconfig</a:t>
            </a:r>
          </a:p>
          <a:p>
            <a:r>
              <a:rPr lang="en-US" dirty="0"/>
              <a:t>netstat</a:t>
            </a:r>
          </a:p>
          <a:p>
            <a:r>
              <a:rPr lang="en-US" dirty="0" err="1"/>
              <a:t>arp</a:t>
            </a:r>
            <a:endParaRPr lang="en-US" dirty="0"/>
          </a:p>
          <a:p>
            <a:r>
              <a:rPr lang="en-US" dirty="0"/>
              <a:t>route</a:t>
            </a:r>
          </a:p>
          <a:p>
            <a:r>
              <a:rPr lang="en-US" dirty="0" err="1"/>
              <a:t>nslookup</a:t>
            </a:r>
            <a:endParaRPr lang="en-US" dirty="0"/>
          </a:p>
          <a:p>
            <a:r>
              <a:rPr lang="en-US" dirty="0"/>
              <a:t>dig</a:t>
            </a:r>
          </a:p>
          <a:p>
            <a:r>
              <a:rPr lang="en-US" dirty="0"/>
              <a:t>ping</a:t>
            </a:r>
          </a:p>
          <a:p>
            <a:r>
              <a:rPr lang="en-US" dirty="0"/>
              <a:t>traceroute/tracert</a:t>
            </a:r>
          </a:p>
          <a:p>
            <a:r>
              <a:rPr lang="en-US" dirty="0" err="1"/>
              <a:t>pathping</a:t>
            </a:r>
            <a:endParaRPr lang="en-US" dirty="0"/>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7323715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ipconfig </a:t>
            </a:r>
          </a:p>
        </p:txBody>
      </p:sp>
      <p:pic>
        <p:nvPicPr>
          <p:cNvPr id="6" name="Content Placeholder 5">
            <a:extLst>
              <a:ext uri="{FF2B5EF4-FFF2-40B4-BE49-F238E27FC236}">
                <a16:creationId xmlns:a16="http://schemas.microsoft.com/office/drawing/2014/main" id="{40D1D1B5-CAB6-482A-97B2-16407520780E}"/>
              </a:ext>
            </a:extLst>
          </p:cNvPr>
          <p:cNvPicPr>
            <a:picLocks noGrp="1" noChangeAspect="1"/>
          </p:cNvPicPr>
          <p:nvPr>
            <p:ph idx="1"/>
          </p:nvPr>
        </p:nvPicPr>
        <p:blipFill>
          <a:blip r:embed="rId2"/>
          <a:stretch>
            <a:fillRect/>
          </a:stretch>
        </p:blipFill>
        <p:spPr>
          <a:xfrm>
            <a:off x="1267370" y="1474838"/>
            <a:ext cx="9632530" cy="4935793"/>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0979966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Ipconfig (Cont.)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7" name="Table 7">
            <a:extLst>
              <a:ext uri="{FF2B5EF4-FFF2-40B4-BE49-F238E27FC236}">
                <a16:creationId xmlns:a16="http://schemas.microsoft.com/office/drawing/2014/main" id="{05A604E3-A0FD-43C1-A51D-0D7E9CFFCFF0}"/>
              </a:ext>
            </a:extLst>
          </p:cNvPr>
          <p:cNvGraphicFramePr>
            <a:graphicFrameLocks noGrp="1"/>
          </p:cNvGraphicFramePr>
          <p:nvPr>
            <p:ph idx="1"/>
          </p:nvPr>
        </p:nvGraphicFramePr>
        <p:xfrm>
          <a:off x="274320" y="1314768"/>
          <a:ext cx="11724640" cy="5062772"/>
        </p:xfrm>
        <a:graphic>
          <a:graphicData uri="http://schemas.openxmlformats.org/drawingml/2006/table">
            <a:tbl>
              <a:tblPr firstRow="1" bandRow="1">
                <a:tableStyleId>{5C22544A-7EE6-4342-B048-85BDC9FD1C3A}</a:tableStyleId>
              </a:tblPr>
              <a:tblGrid>
                <a:gridCol w="2546176">
                  <a:extLst>
                    <a:ext uri="{9D8B030D-6E8A-4147-A177-3AD203B41FA5}">
                      <a16:colId xmlns:a16="http://schemas.microsoft.com/office/drawing/2014/main" val="3121667639"/>
                    </a:ext>
                  </a:extLst>
                </a:gridCol>
                <a:gridCol w="9178464">
                  <a:extLst>
                    <a:ext uri="{9D8B030D-6E8A-4147-A177-3AD203B41FA5}">
                      <a16:colId xmlns:a16="http://schemas.microsoft.com/office/drawing/2014/main" val="349120857"/>
                    </a:ext>
                  </a:extLst>
                </a:gridCol>
              </a:tblGrid>
              <a:tr h="424578">
                <a:tc>
                  <a:txBody>
                    <a:bodyPr/>
                    <a:lstStyle/>
                    <a:p>
                      <a:pPr algn="l" rtl="0">
                        <a:spcAft>
                          <a:spcPts val="0"/>
                        </a:spcAft>
                      </a:pPr>
                      <a:r>
                        <a:rPr lang="en-US" sz="2800" dirty="0">
                          <a:effectLst/>
                        </a:rPr>
                        <a:t>Parameter</a:t>
                      </a:r>
                    </a:p>
                  </a:txBody>
                  <a:tcPr marL="38100" marR="38100" marT="38100" marB="38100"/>
                </a:tc>
                <a:tc>
                  <a:txBody>
                    <a:bodyPr/>
                    <a:lstStyle/>
                    <a:p>
                      <a:pPr algn="l" rtl="0">
                        <a:spcAft>
                          <a:spcPts val="0"/>
                        </a:spcAft>
                      </a:pPr>
                      <a:r>
                        <a:rPr lang="en-US" sz="2800" dirty="0">
                          <a:effectLst/>
                        </a:rPr>
                        <a:t>Description</a:t>
                      </a:r>
                    </a:p>
                  </a:txBody>
                  <a:tcPr marL="38100" marR="38100" marT="38100" marB="38100"/>
                </a:tc>
                <a:extLst>
                  <a:ext uri="{0D108BD9-81ED-4DB2-BD59-A6C34878D82A}">
                    <a16:rowId xmlns:a16="http://schemas.microsoft.com/office/drawing/2014/main" val="807641134"/>
                  </a:ext>
                </a:extLst>
              </a:tr>
              <a:tr h="715385">
                <a:tc>
                  <a:txBody>
                    <a:bodyPr/>
                    <a:lstStyle/>
                    <a:p>
                      <a:pPr marL="54864" rtl="0">
                        <a:spcBef>
                          <a:spcPts val="432"/>
                        </a:spcBef>
                        <a:spcAft>
                          <a:spcPts val="288"/>
                        </a:spcAft>
                      </a:pPr>
                      <a:r>
                        <a:rPr lang="en-US" sz="1800" dirty="0">
                          <a:effectLst/>
                        </a:rPr>
                        <a:t>/all </a:t>
                      </a:r>
                    </a:p>
                  </a:txBody>
                  <a:tcPr marL="38100" marR="38100" marT="38100" marB="38100"/>
                </a:tc>
                <a:tc>
                  <a:txBody>
                    <a:bodyPr/>
                    <a:lstStyle/>
                    <a:p>
                      <a:pPr marL="54864" rtl="0">
                        <a:spcBef>
                          <a:spcPts val="432"/>
                        </a:spcBef>
                        <a:spcAft>
                          <a:spcPts val="288"/>
                        </a:spcAft>
                      </a:pPr>
                      <a:r>
                        <a:rPr lang="en-US" sz="1800" dirty="0">
                          <a:effectLst/>
                        </a:rPr>
                        <a:t>Displays additional information for each interface, including name, physical address, DNS, and DHCP settings.</a:t>
                      </a:r>
                    </a:p>
                  </a:txBody>
                  <a:tcPr marL="38100" marR="38100" marT="38100" marB="38100"/>
                </a:tc>
                <a:extLst>
                  <a:ext uri="{0D108BD9-81ED-4DB2-BD59-A6C34878D82A}">
                    <a16:rowId xmlns:a16="http://schemas.microsoft.com/office/drawing/2014/main" val="1439219121"/>
                  </a:ext>
                </a:extLst>
              </a:tr>
              <a:tr h="715385">
                <a:tc>
                  <a:txBody>
                    <a:bodyPr/>
                    <a:lstStyle/>
                    <a:p>
                      <a:pPr marL="54864" rtl="0">
                        <a:spcBef>
                          <a:spcPts val="432"/>
                        </a:spcBef>
                        <a:spcAft>
                          <a:spcPts val="288"/>
                        </a:spcAft>
                      </a:pPr>
                      <a:r>
                        <a:rPr lang="en-US" sz="1800">
                          <a:effectLst/>
                        </a:rPr>
                        <a:t>/release [</a:t>
                      </a:r>
                      <a:r>
                        <a:rPr lang="en-US" sz="1800" i="1">
                          <a:effectLst/>
                        </a:rPr>
                        <a:t>interface</a:t>
                      </a:r>
                      <a:r>
                        <a:rPr lang="en-US" sz="1800">
                          <a:effectLst/>
                        </a:rPr>
                        <a:t>] </a:t>
                      </a:r>
                    </a:p>
                  </a:txBody>
                  <a:tcPr marL="38100" marR="38100" marT="38100" marB="38100"/>
                </a:tc>
                <a:tc>
                  <a:txBody>
                    <a:bodyPr/>
                    <a:lstStyle/>
                    <a:p>
                      <a:pPr marL="54864" rtl="0">
                        <a:spcBef>
                          <a:spcPts val="432"/>
                        </a:spcBef>
                        <a:spcAft>
                          <a:spcPts val="288"/>
                        </a:spcAft>
                      </a:pPr>
                      <a:r>
                        <a:rPr lang="en-US" sz="1800" dirty="0">
                          <a:effectLst/>
                        </a:rPr>
                        <a:t>Releases the current IPv4 address for all interfaces, or for a single specified interface. Useful for removing bad DHCP settings.</a:t>
                      </a:r>
                    </a:p>
                  </a:txBody>
                  <a:tcPr marL="38100" marR="38100" marT="38100" marB="38100"/>
                </a:tc>
                <a:extLst>
                  <a:ext uri="{0D108BD9-81ED-4DB2-BD59-A6C34878D82A}">
                    <a16:rowId xmlns:a16="http://schemas.microsoft.com/office/drawing/2014/main" val="2103024454"/>
                  </a:ext>
                </a:extLst>
              </a:tr>
              <a:tr h="715385">
                <a:tc>
                  <a:txBody>
                    <a:bodyPr/>
                    <a:lstStyle/>
                    <a:p>
                      <a:pPr marL="54864" rtl="0">
                        <a:spcBef>
                          <a:spcPts val="432"/>
                        </a:spcBef>
                        <a:spcAft>
                          <a:spcPts val="288"/>
                        </a:spcAft>
                      </a:pPr>
                      <a:r>
                        <a:rPr lang="en-US" sz="1800" dirty="0">
                          <a:effectLst/>
                        </a:rPr>
                        <a:t>/renew [</a:t>
                      </a:r>
                      <a:r>
                        <a:rPr lang="en-US" sz="1800" i="1" dirty="0">
                          <a:effectLst/>
                        </a:rPr>
                        <a:t>interface</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Renews the current IPv4 address for all interfaces, or for a single specified interface. Useful for checking or repairing DHCP settings.</a:t>
                      </a:r>
                    </a:p>
                  </a:txBody>
                  <a:tcPr marL="38100" marR="38100" marT="38100" marB="38100"/>
                </a:tc>
                <a:extLst>
                  <a:ext uri="{0D108BD9-81ED-4DB2-BD59-A6C34878D82A}">
                    <a16:rowId xmlns:a16="http://schemas.microsoft.com/office/drawing/2014/main" val="3501946855"/>
                  </a:ext>
                </a:extLst>
              </a:tr>
              <a:tr h="424578">
                <a:tc>
                  <a:txBody>
                    <a:bodyPr/>
                    <a:lstStyle/>
                    <a:p>
                      <a:pPr marL="54864" rtl="0">
                        <a:spcBef>
                          <a:spcPts val="432"/>
                        </a:spcBef>
                        <a:spcAft>
                          <a:spcPts val="288"/>
                        </a:spcAft>
                      </a:pPr>
                      <a:r>
                        <a:rPr lang="en-US" sz="1800">
                          <a:effectLst/>
                        </a:rPr>
                        <a:t>/release6 [</a:t>
                      </a:r>
                      <a:r>
                        <a:rPr lang="en-US" sz="1800" i="1">
                          <a:effectLst/>
                        </a:rPr>
                        <a:t>interface</a:t>
                      </a:r>
                      <a:r>
                        <a:rPr lang="en-US" sz="1800">
                          <a:effectLst/>
                        </a:rPr>
                        <a:t>] </a:t>
                      </a:r>
                    </a:p>
                  </a:txBody>
                  <a:tcPr marL="38100" marR="38100" marT="38100" marB="38100"/>
                </a:tc>
                <a:tc>
                  <a:txBody>
                    <a:bodyPr/>
                    <a:lstStyle/>
                    <a:p>
                      <a:pPr marL="54864" rtl="0">
                        <a:spcBef>
                          <a:spcPts val="432"/>
                        </a:spcBef>
                        <a:spcAft>
                          <a:spcPts val="288"/>
                        </a:spcAft>
                      </a:pPr>
                      <a:r>
                        <a:rPr lang="en-US" sz="1800" dirty="0">
                          <a:effectLst/>
                        </a:rPr>
                        <a:t>Like /release , but for IPv6 address.</a:t>
                      </a:r>
                    </a:p>
                  </a:txBody>
                  <a:tcPr marL="38100" marR="38100" marT="38100" marB="38100"/>
                </a:tc>
                <a:extLst>
                  <a:ext uri="{0D108BD9-81ED-4DB2-BD59-A6C34878D82A}">
                    <a16:rowId xmlns:a16="http://schemas.microsoft.com/office/drawing/2014/main" val="703912462"/>
                  </a:ext>
                </a:extLst>
              </a:tr>
              <a:tr h="424578">
                <a:tc>
                  <a:txBody>
                    <a:bodyPr/>
                    <a:lstStyle/>
                    <a:p>
                      <a:pPr marL="54864" rtl="0">
                        <a:spcBef>
                          <a:spcPts val="432"/>
                        </a:spcBef>
                        <a:spcAft>
                          <a:spcPts val="288"/>
                        </a:spcAft>
                      </a:pPr>
                      <a:r>
                        <a:rPr lang="en-US" sz="1800">
                          <a:effectLst/>
                        </a:rPr>
                        <a:t>/renew6 [</a:t>
                      </a:r>
                      <a:r>
                        <a:rPr lang="en-US" sz="1800" i="1">
                          <a:effectLst/>
                        </a:rPr>
                        <a:t>interface</a:t>
                      </a:r>
                      <a:r>
                        <a:rPr lang="en-US" sz="1800">
                          <a:effectLst/>
                        </a:rPr>
                        <a:t>] </a:t>
                      </a:r>
                    </a:p>
                  </a:txBody>
                  <a:tcPr marL="38100" marR="38100" marT="38100" marB="38100"/>
                </a:tc>
                <a:tc>
                  <a:txBody>
                    <a:bodyPr/>
                    <a:lstStyle/>
                    <a:p>
                      <a:pPr marL="54864" rtl="0">
                        <a:spcBef>
                          <a:spcPts val="432"/>
                        </a:spcBef>
                        <a:spcAft>
                          <a:spcPts val="288"/>
                        </a:spcAft>
                      </a:pPr>
                      <a:r>
                        <a:rPr lang="en-US" sz="1800" dirty="0">
                          <a:effectLst/>
                        </a:rPr>
                        <a:t>Like /renew , but for IPv6 address</a:t>
                      </a:r>
                    </a:p>
                  </a:txBody>
                  <a:tcPr marL="38100" marR="38100" marT="38100" marB="38100"/>
                </a:tc>
                <a:extLst>
                  <a:ext uri="{0D108BD9-81ED-4DB2-BD59-A6C34878D82A}">
                    <a16:rowId xmlns:a16="http://schemas.microsoft.com/office/drawing/2014/main" val="3088726275"/>
                  </a:ext>
                </a:extLst>
              </a:tr>
              <a:tr h="424578">
                <a:tc>
                  <a:txBody>
                    <a:bodyPr/>
                    <a:lstStyle/>
                    <a:p>
                      <a:pPr marL="54864" rtl="0">
                        <a:spcBef>
                          <a:spcPts val="432"/>
                        </a:spcBef>
                        <a:spcAft>
                          <a:spcPts val="288"/>
                        </a:spcAft>
                      </a:pPr>
                      <a:r>
                        <a:rPr lang="en-US" sz="1800">
                          <a:effectLst/>
                        </a:rPr>
                        <a:t>/displaydns </a:t>
                      </a:r>
                    </a:p>
                  </a:txBody>
                  <a:tcPr marL="38100" marR="38100" marT="38100" marB="38100"/>
                </a:tc>
                <a:tc>
                  <a:txBody>
                    <a:bodyPr/>
                    <a:lstStyle/>
                    <a:p>
                      <a:pPr marL="54864" rtl="0">
                        <a:spcBef>
                          <a:spcPts val="432"/>
                        </a:spcBef>
                        <a:spcAft>
                          <a:spcPts val="288"/>
                        </a:spcAft>
                      </a:pPr>
                      <a:r>
                        <a:rPr lang="en-US" sz="1800" dirty="0">
                          <a:effectLst/>
                        </a:rPr>
                        <a:t>Displays the current contents of the DNS cache.</a:t>
                      </a:r>
                    </a:p>
                  </a:txBody>
                  <a:tcPr marL="38100" marR="38100" marT="38100" marB="38100"/>
                </a:tc>
                <a:extLst>
                  <a:ext uri="{0D108BD9-81ED-4DB2-BD59-A6C34878D82A}">
                    <a16:rowId xmlns:a16="http://schemas.microsoft.com/office/drawing/2014/main" val="1066770077"/>
                  </a:ext>
                </a:extLst>
              </a:tr>
              <a:tr h="715385">
                <a:tc>
                  <a:txBody>
                    <a:bodyPr/>
                    <a:lstStyle/>
                    <a:p>
                      <a:pPr marL="54864" rtl="0">
                        <a:spcBef>
                          <a:spcPts val="432"/>
                        </a:spcBef>
                        <a:spcAft>
                          <a:spcPts val="288"/>
                        </a:spcAft>
                      </a:pPr>
                      <a:r>
                        <a:rPr lang="en-US" sz="1800">
                          <a:effectLst/>
                        </a:rPr>
                        <a:t>/flushdns </a:t>
                      </a:r>
                    </a:p>
                  </a:txBody>
                  <a:tcPr marL="38100" marR="38100" marT="38100" marB="38100"/>
                </a:tc>
                <a:tc>
                  <a:txBody>
                    <a:bodyPr/>
                    <a:lstStyle/>
                    <a:p>
                      <a:pPr marL="54864" rtl="0">
                        <a:spcBef>
                          <a:spcPts val="432"/>
                        </a:spcBef>
                        <a:spcAft>
                          <a:spcPts val="288"/>
                        </a:spcAft>
                      </a:pPr>
                      <a:r>
                        <a:rPr lang="en-US" sz="1800" dirty="0">
                          <a:effectLst/>
                        </a:rPr>
                        <a:t>Deletes the DNS cache. Useful when the current cache has incorrect entries.</a:t>
                      </a:r>
                    </a:p>
                  </a:txBody>
                  <a:tcPr marL="38100" marR="38100" marT="38100" marB="38100"/>
                </a:tc>
                <a:extLst>
                  <a:ext uri="{0D108BD9-81ED-4DB2-BD59-A6C34878D82A}">
                    <a16:rowId xmlns:a16="http://schemas.microsoft.com/office/drawing/2014/main" val="4177788891"/>
                  </a:ext>
                </a:extLst>
              </a:tr>
              <a:tr h="424578">
                <a:tc>
                  <a:txBody>
                    <a:bodyPr/>
                    <a:lstStyle/>
                    <a:p>
                      <a:pPr marL="54864" rtl="0">
                        <a:spcBef>
                          <a:spcPts val="432"/>
                        </a:spcBef>
                        <a:spcAft>
                          <a:spcPts val="288"/>
                        </a:spcAft>
                      </a:pPr>
                      <a:r>
                        <a:rPr lang="en-US" sz="1800">
                          <a:effectLst/>
                        </a:rPr>
                        <a:t>/registerdns </a:t>
                      </a:r>
                    </a:p>
                  </a:txBody>
                  <a:tcPr marL="38100" marR="38100" marT="38100" marB="38100"/>
                </a:tc>
                <a:tc>
                  <a:txBody>
                    <a:bodyPr/>
                    <a:lstStyle/>
                    <a:p>
                      <a:pPr marL="54864" rtl="0">
                        <a:spcBef>
                          <a:spcPts val="432"/>
                        </a:spcBef>
                        <a:spcAft>
                          <a:spcPts val="288"/>
                        </a:spcAft>
                      </a:pPr>
                      <a:r>
                        <a:rPr lang="en-US" sz="1800" dirty="0">
                          <a:effectLst/>
                        </a:rPr>
                        <a:t>Renews all DHCP leases and re-registers with DNS servers.</a:t>
                      </a:r>
                    </a:p>
                  </a:txBody>
                  <a:tcPr marL="38100" marR="38100" marT="38100" marB="38100"/>
                </a:tc>
                <a:extLst>
                  <a:ext uri="{0D108BD9-81ED-4DB2-BD59-A6C34878D82A}">
                    <a16:rowId xmlns:a16="http://schemas.microsoft.com/office/drawing/2014/main" val="2388938113"/>
                  </a:ext>
                </a:extLst>
              </a:tr>
            </a:tbl>
          </a:graphicData>
        </a:graphic>
      </p:graphicFrame>
    </p:spTree>
    <p:extLst>
      <p:ext uri="{BB962C8B-B14F-4D97-AF65-F5344CB8AC3E}">
        <p14:creationId xmlns:p14="http://schemas.microsoft.com/office/powerpoint/2010/main" val="226072037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ifconfig </a:t>
            </a:r>
          </a:p>
        </p:txBody>
      </p:sp>
      <p:graphicFrame>
        <p:nvGraphicFramePr>
          <p:cNvPr id="5" name="Table 5">
            <a:extLst>
              <a:ext uri="{FF2B5EF4-FFF2-40B4-BE49-F238E27FC236}">
                <a16:creationId xmlns:a16="http://schemas.microsoft.com/office/drawing/2014/main" id="{35130FDB-CA7E-4BFC-9276-3B540B1CD7F4}"/>
              </a:ext>
            </a:extLst>
          </p:cNvPr>
          <p:cNvGraphicFramePr>
            <a:graphicFrameLocks noGrp="1"/>
          </p:cNvGraphicFramePr>
          <p:nvPr>
            <p:ph idx="1"/>
          </p:nvPr>
        </p:nvGraphicFramePr>
        <p:xfrm>
          <a:off x="736600" y="1279525"/>
          <a:ext cx="10728960" cy="5283200"/>
        </p:xfrm>
        <a:graphic>
          <a:graphicData uri="http://schemas.openxmlformats.org/drawingml/2006/table">
            <a:tbl>
              <a:tblPr firstRow="1" bandRow="1">
                <a:tableStyleId>{5C22544A-7EE6-4342-B048-85BDC9FD1C3A}</a:tableStyleId>
              </a:tblPr>
              <a:tblGrid>
                <a:gridCol w="2777625">
                  <a:extLst>
                    <a:ext uri="{9D8B030D-6E8A-4147-A177-3AD203B41FA5}">
                      <a16:colId xmlns:a16="http://schemas.microsoft.com/office/drawing/2014/main" val="203520870"/>
                    </a:ext>
                  </a:extLst>
                </a:gridCol>
                <a:gridCol w="7951335">
                  <a:extLst>
                    <a:ext uri="{9D8B030D-6E8A-4147-A177-3AD203B41FA5}">
                      <a16:colId xmlns:a16="http://schemas.microsoft.com/office/drawing/2014/main" val="1040573308"/>
                    </a:ext>
                  </a:extLst>
                </a:gridCol>
              </a:tblGrid>
              <a:tr h="370840">
                <a:tc>
                  <a:txBody>
                    <a:bodyPr/>
                    <a:lstStyle/>
                    <a:p>
                      <a:pPr algn="l" rtl="0">
                        <a:spcAft>
                          <a:spcPts val="0"/>
                        </a:spcAft>
                      </a:pPr>
                      <a:r>
                        <a:rPr lang="en-US" sz="2400" dirty="0">
                          <a:effectLst/>
                        </a:rPr>
                        <a:t>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2013163648"/>
                  </a:ext>
                </a:extLst>
              </a:tr>
              <a:tr h="370840">
                <a:tc>
                  <a:txBody>
                    <a:bodyPr/>
                    <a:lstStyle/>
                    <a:p>
                      <a:pPr marL="54864" rtl="0">
                        <a:spcBef>
                          <a:spcPts val="432"/>
                        </a:spcBef>
                        <a:spcAft>
                          <a:spcPts val="288"/>
                        </a:spcAft>
                      </a:pPr>
                      <a:r>
                        <a:rPr lang="en-US" sz="1800" dirty="0">
                          <a:effectLst/>
                        </a:rPr>
                        <a:t>-a </a:t>
                      </a:r>
                    </a:p>
                  </a:txBody>
                  <a:tcPr marL="38100" marR="38100" marT="38100" marB="38100"/>
                </a:tc>
                <a:tc>
                  <a:txBody>
                    <a:bodyPr/>
                    <a:lstStyle/>
                    <a:p>
                      <a:pPr marL="54864" rtl="0">
                        <a:spcBef>
                          <a:spcPts val="432"/>
                        </a:spcBef>
                        <a:spcAft>
                          <a:spcPts val="288"/>
                        </a:spcAft>
                      </a:pPr>
                      <a:r>
                        <a:rPr lang="en-US" sz="1800" dirty="0">
                          <a:effectLst/>
                        </a:rPr>
                        <a:t>Shows information for both active and inactive interfaces.</a:t>
                      </a:r>
                    </a:p>
                  </a:txBody>
                  <a:tcPr marL="38100" marR="38100" marT="38100" marB="38100"/>
                </a:tc>
                <a:extLst>
                  <a:ext uri="{0D108BD9-81ED-4DB2-BD59-A6C34878D82A}">
                    <a16:rowId xmlns:a16="http://schemas.microsoft.com/office/drawing/2014/main" val="3763720472"/>
                  </a:ext>
                </a:extLst>
              </a:tr>
              <a:tr h="370840">
                <a:tc>
                  <a:txBody>
                    <a:bodyPr/>
                    <a:lstStyle/>
                    <a:p>
                      <a:pPr marL="54864" rtl="0">
                        <a:spcBef>
                          <a:spcPts val="432"/>
                        </a:spcBef>
                        <a:spcAft>
                          <a:spcPts val="288"/>
                        </a:spcAft>
                      </a:pPr>
                      <a:r>
                        <a:rPr lang="en-US" sz="1800" i="1" dirty="0">
                          <a:effectLst/>
                        </a:rPr>
                        <a:t>Interface </a:t>
                      </a:r>
                      <a:r>
                        <a:rPr lang="en-US" sz="1800" dirty="0">
                          <a:effectLst/>
                        </a:rPr>
                        <a:t>up </a:t>
                      </a:r>
                    </a:p>
                  </a:txBody>
                  <a:tcPr marL="38100" marR="38100" marT="38100" marB="38100"/>
                </a:tc>
                <a:tc>
                  <a:txBody>
                    <a:bodyPr/>
                    <a:lstStyle/>
                    <a:p>
                      <a:pPr marL="54864" rtl="0">
                        <a:spcBef>
                          <a:spcPts val="432"/>
                        </a:spcBef>
                        <a:spcAft>
                          <a:spcPts val="288"/>
                        </a:spcAft>
                      </a:pPr>
                      <a:r>
                        <a:rPr lang="en-US" sz="1800" dirty="0">
                          <a:effectLst/>
                        </a:rPr>
                        <a:t>Enables the specified interface.</a:t>
                      </a:r>
                    </a:p>
                  </a:txBody>
                  <a:tcPr marL="38100" marR="38100" marT="38100" marB="38100"/>
                </a:tc>
                <a:extLst>
                  <a:ext uri="{0D108BD9-81ED-4DB2-BD59-A6C34878D82A}">
                    <a16:rowId xmlns:a16="http://schemas.microsoft.com/office/drawing/2014/main" val="700295805"/>
                  </a:ext>
                </a:extLst>
              </a:tr>
              <a:tr h="370840">
                <a:tc>
                  <a:txBody>
                    <a:bodyPr/>
                    <a:lstStyle/>
                    <a:p>
                      <a:pPr marL="54864" rtl="0">
                        <a:spcBef>
                          <a:spcPts val="432"/>
                        </a:spcBef>
                        <a:spcAft>
                          <a:spcPts val="288"/>
                        </a:spcAft>
                      </a:pPr>
                      <a:r>
                        <a:rPr lang="en-US" sz="1800" i="1" dirty="0">
                          <a:effectLst/>
                        </a:rPr>
                        <a:t>Interface </a:t>
                      </a:r>
                      <a:r>
                        <a:rPr lang="en-US" sz="1800" dirty="0">
                          <a:effectLst/>
                        </a:rPr>
                        <a:t>down </a:t>
                      </a:r>
                    </a:p>
                  </a:txBody>
                  <a:tcPr marL="38100" marR="38100" marT="38100" marB="38100"/>
                </a:tc>
                <a:tc>
                  <a:txBody>
                    <a:bodyPr/>
                    <a:lstStyle/>
                    <a:p>
                      <a:pPr marL="54864" rtl="0">
                        <a:spcBef>
                          <a:spcPts val="432"/>
                        </a:spcBef>
                        <a:spcAft>
                          <a:spcPts val="288"/>
                        </a:spcAft>
                      </a:pPr>
                      <a:r>
                        <a:rPr lang="en-US" sz="1800" dirty="0">
                          <a:effectLst/>
                        </a:rPr>
                        <a:t>Disables the specified interface.</a:t>
                      </a:r>
                    </a:p>
                  </a:txBody>
                  <a:tcPr marL="38100" marR="38100" marT="38100" marB="38100"/>
                </a:tc>
                <a:extLst>
                  <a:ext uri="{0D108BD9-81ED-4DB2-BD59-A6C34878D82A}">
                    <a16:rowId xmlns:a16="http://schemas.microsoft.com/office/drawing/2014/main" val="1624489788"/>
                  </a:ext>
                </a:extLst>
              </a:tr>
              <a:tr h="370840">
                <a:tc>
                  <a:txBody>
                    <a:bodyPr/>
                    <a:lstStyle/>
                    <a:p>
                      <a:pPr marL="54864" rtl="0">
                        <a:spcBef>
                          <a:spcPts val="432"/>
                        </a:spcBef>
                        <a:spcAft>
                          <a:spcPts val="288"/>
                        </a:spcAft>
                      </a:pPr>
                      <a:r>
                        <a:rPr lang="en-US" sz="1800" i="1" dirty="0">
                          <a:effectLst/>
                        </a:rPr>
                        <a:t>Interface </a:t>
                      </a:r>
                      <a:r>
                        <a:rPr lang="en-US" sz="1800" dirty="0" err="1">
                          <a:effectLst/>
                        </a:rPr>
                        <a:t>dhcp</a:t>
                      </a:r>
                      <a:r>
                        <a:rPr lang="en-US" sz="1800" dirty="0">
                          <a:effectLst/>
                        </a:rPr>
                        <a:t> release </a:t>
                      </a:r>
                    </a:p>
                  </a:txBody>
                  <a:tcPr marL="38100" marR="38100" marT="38100" marB="38100"/>
                </a:tc>
                <a:tc>
                  <a:txBody>
                    <a:bodyPr/>
                    <a:lstStyle/>
                    <a:p>
                      <a:pPr marL="54864" rtl="0">
                        <a:spcBef>
                          <a:spcPts val="432"/>
                        </a:spcBef>
                        <a:spcAft>
                          <a:spcPts val="288"/>
                        </a:spcAft>
                      </a:pPr>
                      <a:r>
                        <a:rPr lang="en-US" sz="1800" dirty="0">
                          <a:effectLst/>
                        </a:rPr>
                        <a:t>Releases the DHCP lease.</a:t>
                      </a:r>
                    </a:p>
                  </a:txBody>
                  <a:tcPr marL="38100" marR="38100" marT="38100" marB="38100"/>
                </a:tc>
                <a:extLst>
                  <a:ext uri="{0D108BD9-81ED-4DB2-BD59-A6C34878D82A}">
                    <a16:rowId xmlns:a16="http://schemas.microsoft.com/office/drawing/2014/main" val="2207898217"/>
                  </a:ext>
                </a:extLst>
              </a:tr>
              <a:tr h="370840">
                <a:tc>
                  <a:txBody>
                    <a:bodyPr/>
                    <a:lstStyle/>
                    <a:p>
                      <a:pPr marL="54864" rtl="0">
                        <a:spcBef>
                          <a:spcPts val="432"/>
                        </a:spcBef>
                        <a:spcAft>
                          <a:spcPts val="288"/>
                        </a:spcAft>
                      </a:pPr>
                      <a:r>
                        <a:rPr lang="en-US" sz="1800" i="1" dirty="0">
                          <a:effectLst/>
                        </a:rPr>
                        <a:t>Interface </a:t>
                      </a:r>
                      <a:r>
                        <a:rPr lang="en-US" sz="1800" dirty="0" err="1">
                          <a:effectLst/>
                        </a:rPr>
                        <a:t>dhcp</a:t>
                      </a:r>
                      <a:r>
                        <a:rPr lang="en-US" sz="1800" dirty="0">
                          <a:effectLst/>
                        </a:rPr>
                        <a:t> start </a:t>
                      </a:r>
                    </a:p>
                  </a:txBody>
                  <a:tcPr marL="38100" marR="38100" marT="38100" marB="38100"/>
                </a:tc>
                <a:tc>
                  <a:txBody>
                    <a:bodyPr/>
                    <a:lstStyle/>
                    <a:p>
                      <a:pPr marL="54864" rtl="0">
                        <a:spcBef>
                          <a:spcPts val="432"/>
                        </a:spcBef>
                        <a:spcAft>
                          <a:spcPts val="288"/>
                        </a:spcAft>
                      </a:pPr>
                      <a:r>
                        <a:rPr lang="en-US" sz="1800" dirty="0">
                          <a:effectLst/>
                        </a:rPr>
                        <a:t>Leases a new DHCP address.</a:t>
                      </a:r>
                    </a:p>
                  </a:txBody>
                  <a:tcPr marL="38100" marR="38100" marT="38100" marB="38100"/>
                </a:tc>
                <a:extLst>
                  <a:ext uri="{0D108BD9-81ED-4DB2-BD59-A6C34878D82A}">
                    <a16:rowId xmlns:a16="http://schemas.microsoft.com/office/drawing/2014/main" val="2000166223"/>
                  </a:ext>
                </a:extLst>
              </a:tr>
              <a:tr h="370840">
                <a:tc>
                  <a:txBody>
                    <a:bodyPr/>
                    <a:lstStyle/>
                    <a:p>
                      <a:pPr marL="54864" rtl="0">
                        <a:spcBef>
                          <a:spcPts val="432"/>
                        </a:spcBef>
                        <a:spcAft>
                          <a:spcPts val="288"/>
                        </a:spcAft>
                      </a:pPr>
                      <a:r>
                        <a:rPr lang="en-US" sz="1800" i="1" dirty="0">
                          <a:effectLst/>
                        </a:rPr>
                        <a:t>Interface </a:t>
                      </a:r>
                      <a:r>
                        <a:rPr lang="en-US" sz="1800" i="1" dirty="0" err="1">
                          <a:effectLst/>
                        </a:rPr>
                        <a:t>ip_address</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Assigns a static IP address.</a:t>
                      </a:r>
                    </a:p>
                  </a:txBody>
                  <a:tcPr marL="38100" marR="38100" marT="38100" marB="38100"/>
                </a:tc>
                <a:extLst>
                  <a:ext uri="{0D108BD9-81ED-4DB2-BD59-A6C34878D82A}">
                    <a16:rowId xmlns:a16="http://schemas.microsoft.com/office/drawing/2014/main" val="1706454654"/>
                  </a:ext>
                </a:extLst>
              </a:tr>
              <a:tr h="370840">
                <a:tc>
                  <a:txBody>
                    <a:bodyPr/>
                    <a:lstStyle/>
                    <a:p>
                      <a:pPr marL="54864" rtl="0">
                        <a:spcBef>
                          <a:spcPts val="432"/>
                        </a:spcBef>
                        <a:spcAft>
                          <a:spcPts val="288"/>
                        </a:spcAft>
                      </a:pPr>
                      <a:r>
                        <a:rPr lang="en-US" sz="1800" i="1" dirty="0">
                          <a:effectLst/>
                        </a:rPr>
                        <a:t>Interface </a:t>
                      </a:r>
                      <a:r>
                        <a:rPr lang="en-US" sz="1800" dirty="0">
                          <a:effectLst/>
                        </a:rPr>
                        <a:t>netmask </a:t>
                      </a:r>
                      <a:r>
                        <a:rPr lang="en-US" sz="1800" i="1" dirty="0" err="1">
                          <a:effectLst/>
                        </a:rPr>
                        <a:t>ip_address</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Assigns a </a:t>
                      </a:r>
                      <a:r>
                        <a:rPr lang="en-US" sz="1800" dirty="0" err="1">
                          <a:effectLst/>
                        </a:rPr>
                        <a:t>netmask</a:t>
                      </a:r>
                      <a:r>
                        <a:rPr lang="en-US" sz="1800" dirty="0">
                          <a:effectLst/>
                        </a:rPr>
                        <a:t> for a static IP address.</a:t>
                      </a:r>
                    </a:p>
                  </a:txBody>
                  <a:tcPr marL="38100" marR="38100" marT="38100" marB="38100"/>
                </a:tc>
                <a:extLst>
                  <a:ext uri="{0D108BD9-81ED-4DB2-BD59-A6C34878D82A}">
                    <a16:rowId xmlns:a16="http://schemas.microsoft.com/office/drawing/2014/main" val="814947714"/>
                  </a:ext>
                </a:extLst>
              </a:tr>
              <a:tr h="370840">
                <a:tc>
                  <a:txBody>
                    <a:bodyPr/>
                    <a:lstStyle/>
                    <a:p>
                      <a:pPr marL="54864" rtl="0">
                        <a:spcBef>
                          <a:spcPts val="432"/>
                        </a:spcBef>
                        <a:spcAft>
                          <a:spcPts val="288"/>
                        </a:spcAft>
                      </a:pPr>
                      <a:r>
                        <a:rPr lang="en-US" sz="1800" i="1" dirty="0">
                          <a:effectLst/>
                        </a:rPr>
                        <a:t>Interface </a:t>
                      </a:r>
                      <a:r>
                        <a:rPr lang="en-US" sz="1800" dirty="0" err="1">
                          <a:effectLst/>
                        </a:rPr>
                        <a:t>mtu</a:t>
                      </a:r>
                      <a:r>
                        <a:rPr lang="en-US" sz="1800" dirty="0">
                          <a:effectLst/>
                        </a:rPr>
                        <a:t> </a:t>
                      </a:r>
                      <a:r>
                        <a:rPr lang="en-US" sz="1800" i="1" dirty="0">
                          <a:effectLst/>
                        </a:rPr>
                        <a:t>value</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Sets Ethernet MTU.</a:t>
                      </a:r>
                    </a:p>
                  </a:txBody>
                  <a:tcPr marL="38100" marR="38100" marT="38100" marB="38100"/>
                </a:tc>
                <a:extLst>
                  <a:ext uri="{0D108BD9-81ED-4DB2-BD59-A6C34878D82A}">
                    <a16:rowId xmlns:a16="http://schemas.microsoft.com/office/drawing/2014/main" val="3319365769"/>
                  </a:ext>
                </a:extLst>
              </a:tr>
              <a:tr h="370840">
                <a:tc>
                  <a:txBody>
                    <a:bodyPr/>
                    <a:lstStyle/>
                    <a:p>
                      <a:pPr marL="54864" rtl="0">
                        <a:spcBef>
                          <a:spcPts val="432"/>
                        </a:spcBef>
                        <a:spcAft>
                          <a:spcPts val="288"/>
                        </a:spcAft>
                      </a:pPr>
                      <a:r>
                        <a:rPr lang="en-US" sz="1800" i="1" dirty="0">
                          <a:effectLst/>
                        </a:rPr>
                        <a:t>Interface </a:t>
                      </a:r>
                      <a:r>
                        <a:rPr lang="en-US" sz="1800" dirty="0" err="1">
                          <a:effectLst/>
                        </a:rPr>
                        <a:t>promisc</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Enables </a:t>
                      </a:r>
                      <a:r>
                        <a:rPr lang="en-US" sz="1800" i="1" dirty="0">
                          <a:effectLst/>
                        </a:rPr>
                        <a:t>promiscuous mode</a:t>
                      </a:r>
                      <a:r>
                        <a:rPr lang="en-US" sz="1800" dirty="0">
                          <a:effectLst/>
                        </a:rPr>
                        <a:t>, allowing the interface to read all packets passing through the network segment regardless of where they're addressed.</a:t>
                      </a:r>
                    </a:p>
                  </a:txBody>
                  <a:tcPr marL="38100" marR="38100" marT="38100" marB="38100"/>
                </a:tc>
                <a:extLst>
                  <a:ext uri="{0D108BD9-81ED-4DB2-BD59-A6C34878D82A}">
                    <a16:rowId xmlns:a16="http://schemas.microsoft.com/office/drawing/2014/main" val="4005644287"/>
                  </a:ext>
                </a:extLst>
              </a:tr>
              <a:tr h="370840">
                <a:tc>
                  <a:txBody>
                    <a:bodyPr/>
                    <a:lstStyle/>
                    <a:p>
                      <a:pPr marL="54864" rtl="0">
                        <a:spcBef>
                          <a:spcPts val="432"/>
                        </a:spcBef>
                        <a:spcAft>
                          <a:spcPts val="288"/>
                        </a:spcAft>
                      </a:pPr>
                      <a:r>
                        <a:rPr lang="en-US" sz="1800" i="1" dirty="0">
                          <a:effectLst/>
                        </a:rPr>
                        <a:t>interface</a:t>
                      </a:r>
                      <a:r>
                        <a:rPr lang="en-US" sz="1800" dirty="0">
                          <a:effectLst/>
                        </a:rPr>
                        <a:t>-</a:t>
                      </a:r>
                      <a:r>
                        <a:rPr lang="en-US" sz="1800" dirty="0" err="1">
                          <a:effectLst/>
                        </a:rPr>
                        <a:t>promisc</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Disables promiscuous mode.</a:t>
                      </a:r>
                    </a:p>
                  </a:txBody>
                  <a:tcPr marL="38100" marR="38100" marT="38100" marB="38100"/>
                </a:tc>
                <a:extLst>
                  <a:ext uri="{0D108BD9-81ED-4DB2-BD59-A6C34878D82A}">
                    <a16:rowId xmlns:a16="http://schemas.microsoft.com/office/drawing/2014/main" val="298668955"/>
                  </a:ext>
                </a:extLst>
              </a:tr>
              <a:tr h="370840">
                <a:tc>
                  <a:txBody>
                    <a:bodyPr/>
                    <a:lstStyle/>
                    <a:p>
                      <a:pPr marL="54864" rtl="0">
                        <a:spcBef>
                          <a:spcPts val="432"/>
                        </a:spcBef>
                        <a:spcAft>
                          <a:spcPts val="288"/>
                        </a:spcAft>
                      </a:pPr>
                      <a:r>
                        <a:rPr lang="en-US" sz="1800" dirty="0">
                          <a:effectLst/>
                        </a:rPr>
                        <a:t>inet6 </a:t>
                      </a:r>
                    </a:p>
                  </a:txBody>
                  <a:tcPr marL="38100" marR="38100" marT="38100" marB="38100"/>
                </a:tc>
                <a:tc>
                  <a:txBody>
                    <a:bodyPr/>
                    <a:lstStyle/>
                    <a:p>
                      <a:pPr marL="54864" rtl="0">
                        <a:spcBef>
                          <a:spcPts val="432"/>
                        </a:spcBef>
                        <a:spcAft>
                          <a:spcPts val="288"/>
                        </a:spcAft>
                      </a:pPr>
                      <a:r>
                        <a:rPr lang="en-US" sz="1800" dirty="0">
                          <a:effectLst/>
                        </a:rPr>
                        <a:t>Inserted immediately after </a:t>
                      </a:r>
                      <a:r>
                        <a:rPr lang="en-US" sz="1800" i="1" dirty="0">
                          <a:effectLst/>
                        </a:rPr>
                        <a:t>interface</a:t>
                      </a:r>
                      <a:r>
                        <a:rPr lang="en-US" sz="1800" dirty="0">
                          <a:effectLst/>
                        </a:rPr>
                        <a:t> with any IPv4 related parameter, specifies the IPv6 equivalent.</a:t>
                      </a:r>
                    </a:p>
                  </a:txBody>
                  <a:tcPr marL="38100" marR="38100" marT="38100" marB="38100"/>
                </a:tc>
                <a:extLst>
                  <a:ext uri="{0D108BD9-81ED-4DB2-BD59-A6C34878D82A}">
                    <a16:rowId xmlns:a16="http://schemas.microsoft.com/office/drawing/2014/main" val="292045305"/>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38162271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netstat </a:t>
            </a:r>
          </a:p>
        </p:txBody>
      </p:sp>
      <p:pic>
        <p:nvPicPr>
          <p:cNvPr id="5" name="Content Placeholder 4">
            <a:extLst>
              <a:ext uri="{FF2B5EF4-FFF2-40B4-BE49-F238E27FC236}">
                <a16:creationId xmlns:a16="http://schemas.microsoft.com/office/drawing/2014/main" id="{A4558CFA-12ED-4CA9-81F0-749582A366CF}"/>
              </a:ext>
            </a:extLst>
          </p:cNvPr>
          <p:cNvPicPr>
            <a:picLocks noGrp="1" noChangeAspect="1"/>
          </p:cNvPicPr>
          <p:nvPr>
            <p:ph idx="1"/>
          </p:nvPr>
        </p:nvPicPr>
        <p:blipFill>
          <a:blip r:embed="rId2"/>
          <a:stretch>
            <a:fillRect/>
          </a:stretch>
        </p:blipFill>
        <p:spPr>
          <a:xfrm>
            <a:off x="1390424" y="1847482"/>
            <a:ext cx="9435213" cy="4827638"/>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88579227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netstat (Cont.)</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7" name="Table 7">
            <a:extLst>
              <a:ext uri="{FF2B5EF4-FFF2-40B4-BE49-F238E27FC236}">
                <a16:creationId xmlns:a16="http://schemas.microsoft.com/office/drawing/2014/main" id="{87596E82-94D2-45A9-81E2-AEF9311CA933}"/>
              </a:ext>
            </a:extLst>
          </p:cNvPr>
          <p:cNvGraphicFramePr>
            <a:graphicFrameLocks noGrp="1"/>
          </p:cNvGraphicFramePr>
          <p:nvPr>
            <p:ph idx="1"/>
          </p:nvPr>
        </p:nvGraphicFramePr>
        <p:xfrm>
          <a:off x="1031240" y="1690688"/>
          <a:ext cx="10388600" cy="4785360"/>
        </p:xfrm>
        <a:graphic>
          <a:graphicData uri="http://schemas.openxmlformats.org/drawingml/2006/table">
            <a:tbl>
              <a:tblPr firstRow="1" bandRow="1">
                <a:tableStyleId>{5C22544A-7EE6-4342-B048-85BDC9FD1C3A}</a:tableStyleId>
              </a:tblPr>
              <a:tblGrid>
                <a:gridCol w="1763451">
                  <a:extLst>
                    <a:ext uri="{9D8B030D-6E8A-4147-A177-3AD203B41FA5}">
                      <a16:colId xmlns:a16="http://schemas.microsoft.com/office/drawing/2014/main" val="1411260265"/>
                    </a:ext>
                  </a:extLst>
                </a:gridCol>
                <a:gridCol w="8625149">
                  <a:extLst>
                    <a:ext uri="{9D8B030D-6E8A-4147-A177-3AD203B41FA5}">
                      <a16:colId xmlns:a16="http://schemas.microsoft.com/office/drawing/2014/main" val="4088276318"/>
                    </a:ext>
                  </a:extLst>
                </a:gridCol>
              </a:tblGrid>
              <a:tr h="370840">
                <a:tc>
                  <a:txBody>
                    <a:bodyPr/>
                    <a:lstStyle/>
                    <a:p>
                      <a:pPr algn="l" rtl="0">
                        <a:spcAft>
                          <a:spcPts val="0"/>
                        </a:spcAft>
                      </a:pPr>
                      <a:r>
                        <a:rPr lang="en-US" sz="2400" dirty="0">
                          <a:effectLst/>
                        </a:rPr>
                        <a:t>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1732935688"/>
                  </a:ext>
                </a:extLst>
              </a:tr>
              <a:tr h="370840">
                <a:tc>
                  <a:txBody>
                    <a:bodyPr/>
                    <a:lstStyle/>
                    <a:p>
                      <a:pPr marL="54864" rtl="0">
                        <a:spcBef>
                          <a:spcPts val="432"/>
                        </a:spcBef>
                        <a:spcAft>
                          <a:spcPts val="288"/>
                        </a:spcAft>
                      </a:pPr>
                      <a:r>
                        <a:rPr lang="en-US" sz="2000" dirty="0">
                          <a:effectLst/>
                        </a:rPr>
                        <a:t>-? </a:t>
                      </a:r>
                    </a:p>
                  </a:txBody>
                  <a:tcPr marL="38100" marR="38100" marT="38100" marB="38100"/>
                </a:tc>
                <a:tc>
                  <a:txBody>
                    <a:bodyPr/>
                    <a:lstStyle/>
                    <a:p>
                      <a:pPr marL="54864" rtl="0">
                        <a:spcBef>
                          <a:spcPts val="432"/>
                        </a:spcBef>
                        <a:spcAft>
                          <a:spcPts val="288"/>
                        </a:spcAft>
                      </a:pPr>
                      <a:r>
                        <a:rPr lang="en-US" sz="2000" dirty="0">
                          <a:effectLst/>
                        </a:rPr>
                        <a:t>Displays system-specific help.</a:t>
                      </a:r>
                    </a:p>
                  </a:txBody>
                  <a:tcPr marL="38100" marR="38100" marT="38100" marB="38100"/>
                </a:tc>
                <a:extLst>
                  <a:ext uri="{0D108BD9-81ED-4DB2-BD59-A6C34878D82A}">
                    <a16:rowId xmlns:a16="http://schemas.microsoft.com/office/drawing/2014/main" val="3747372654"/>
                  </a:ext>
                </a:extLst>
              </a:tr>
              <a:tr h="370840">
                <a:tc>
                  <a:txBody>
                    <a:bodyPr/>
                    <a:lstStyle/>
                    <a:p>
                      <a:pPr marL="54864" rtl="0">
                        <a:spcBef>
                          <a:spcPts val="432"/>
                        </a:spcBef>
                        <a:spcAft>
                          <a:spcPts val="288"/>
                        </a:spcAft>
                      </a:pPr>
                      <a:r>
                        <a:rPr lang="en-US" sz="2000">
                          <a:effectLst/>
                        </a:rPr>
                        <a:t>-a </a:t>
                      </a:r>
                    </a:p>
                  </a:txBody>
                  <a:tcPr marL="38100" marR="38100" marT="38100" marB="38100"/>
                </a:tc>
                <a:tc>
                  <a:txBody>
                    <a:bodyPr/>
                    <a:lstStyle/>
                    <a:p>
                      <a:pPr marL="54864" rtl="0">
                        <a:spcBef>
                          <a:spcPts val="432"/>
                        </a:spcBef>
                        <a:spcAft>
                          <a:spcPts val="288"/>
                        </a:spcAft>
                      </a:pPr>
                      <a:r>
                        <a:rPr lang="en-US" sz="2000" dirty="0">
                          <a:effectLst/>
                        </a:rPr>
                        <a:t>Displays all connections and listening ports.</a:t>
                      </a:r>
                    </a:p>
                  </a:txBody>
                  <a:tcPr marL="38100" marR="38100" marT="38100" marB="38100"/>
                </a:tc>
                <a:extLst>
                  <a:ext uri="{0D108BD9-81ED-4DB2-BD59-A6C34878D82A}">
                    <a16:rowId xmlns:a16="http://schemas.microsoft.com/office/drawing/2014/main" val="699589580"/>
                  </a:ext>
                </a:extLst>
              </a:tr>
              <a:tr h="370840">
                <a:tc>
                  <a:txBody>
                    <a:bodyPr/>
                    <a:lstStyle/>
                    <a:p>
                      <a:pPr marL="54864" rtl="0">
                        <a:spcBef>
                          <a:spcPts val="432"/>
                        </a:spcBef>
                        <a:spcAft>
                          <a:spcPts val="288"/>
                        </a:spcAft>
                      </a:pPr>
                      <a:r>
                        <a:rPr lang="en-US" sz="2000">
                          <a:effectLst/>
                        </a:rPr>
                        <a:t>-b </a:t>
                      </a:r>
                    </a:p>
                  </a:txBody>
                  <a:tcPr marL="38100" marR="38100" marT="38100" marB="38100"/>
                </a:tc>
                <a:tc>
                  <a:txBody>
                    <a:bodyPr/>
                    <a:lstStyle/>
                    <a:p>
                      <a:pPr marL="54864" rtl="0">
                        <a:spcBef>
                          <a:spcPts val="432"/>
                        </a:spcBef>
                        <a:spcAft>
                          <a:spcPts val="288"/>
                        </a:spcAft>
                      </a:pPr>
                      <a:r>
                        <a:rPr lang="en-US" sz="2000" dirty="0">
                          <a:effectLst/>
                        </a:rPr>
                        <a:t>In Windows, displays the executable which created each connection or listening port. In BSD-based operating systems, lists traffic quantity in bytes. (Linux uses -p for the Windows function.)</a:t>
                      </a:r>
                    </a:p>
                  </a:txBody>
                  <a:tcPr marL="38100" marR="38100" marT="38100" marB="38100"/>
                </a:tc>
                <a:extLst>
                  <a:ext uri="{0D108BD9-81ED-4DB2-BD59-A6C34878D82A}">
                    <a16:rowId xmlns:a16="http://schemas.microsoft.com/office/drawing/2014/main" val="825238172"/>
                  </a:ext>
                </a:extLst>
              </a:tr>
              <a:tr h="370840">
                <a:tc>
                  <a:txBody>
                    <a:bodyPr/>
                    <a:lstStyle/>
                    <a:p>
                      <a:pPr marL="54864" rtl="0">
                        <a:spcBef>
                          <a:spcPts val="432"/>
                        </a:spcBef>
                        <a:spcAft>
                          <a:spcPts val="288"/>
                        </a:spcAft>
                      </a:pPr>
                      <a:r>
                        <a:rPr lang="en-US" sz="2000">
                          <a:effectLst/>
                        </a:rPr>
                        <a:t>-e </a:t>
                      </a:r>
                    </a:p>
                  </a:txBody>
                  <a:tcPr marL="38100" marR="38100" marT="38100" marB="38100"/>
                </a:tc>
                <a:tc>
                  <a:txBody>
                    <a:bodyPr/>
                    <a:lstStyle/>
                    <a:p>
                      <a:pPr marL="54864" rtl="0">
                        <a:spcBef>
                          <a:spcPts val="432"/>
                        </a:spcBef>
                        <a:spcAft>
                          <a:spcPts val="288"/>
                        </a:spcAft>
                      </a:pPr>
                      <a:r>
                        <a:rPr lang="en-US" sz="2000" dirty="0">
                          <a:effectLst/>
                        </a:rPr>
                        <a:t>Displays Ethernet statistics in bytes or frames sent/received.</a:t>
                      </a:r>
                    </a:p>
                  </a:txBody>
                  <a:tcPr marL="38100" marR="38100" marT="38100" marB="38100"/>
                </a:tc>
                <a:extLst>
                  <a:ext uri="{0D108BD9-81ED-4DB2-BD59-A6C34878D82A}">
                    <a16:rowId xmlns:a16="http://schemas.microsoft.com/office/drawing/2014/main" val="853220612"/>
                  </a:ext>
                </a:extLst>
              </a:tr>
              <a:tr h="370840">
                <a:tc>
                  <a:txBody>
                    <a:bodyPr/>
                    <a:lstStyle/>
                    <a:p>
                      <a:pPr marL="54864" rtl="0">
                        <a:spcBef>
                          <a:spcPts val="432"/>
                        </a:spcBef>
                        <a:spcAft>
                          <a:spcPts val="288"/>
                        </a:spcAft>
                      </a:pPr>
                      <a:r>
                        <a:rPr lang="en-US" sz="2000">
                          <a:effectLst/>
                        </a:rPr>
                        <a:t>-f </a:t>
                      </a:r>
                    </a:p>
                  </a:txBody>
                  <a:tcPr marL="38100" marR="38100" marT="38100" marB="38100"/>
                </a:tc>
                <a:tc>
                  <a:txBody>
                    <a:bodyPr/>
                    <a:lstStyle/>
                    <a:p>
                      <a:pPr marL="54864" rtl="0">
                        <a:spcBef>
                          <a:spcPts val="432"/>
                        </a:spcBef>
                        <a:spcAft>
                          <a:spcPts val="288"/>
                        </a:spcAft>
                      </a:pPr>
                      <a:r>
                        <a:rPr lang="en-US" sz="2000" dirty="0">
                          <a:effectLst/>
                        </a:rPr>
                        <a:t>In modern Windows versions, displays FQDN for remote addresses.</a:t>
                      </a:r>
                    </a:p>
                  </a:txBody>
                  <a:tcPr marL="38100" marR="38100" marT="38100" marB="38100"/>
                </a:tc>
                <a:extLst>
                  <a:ext uri="{0D108BD9-81ED-4DB2-BD59-A6C34878D82A}">
                    <a16:rowId xmlns:a16="http://schemas.microsoft.com/office/drawing/2014/main" val="1859064342"/>
                  </a:ext>
                </a:extLst>
              </a:tr>
              <a:tr h="370840">
                <a:tc>
                  <a:txBody>
                    <a:bodyPr/>
                    <a:lstStyle/>
                    <a:p>
                      <a:pPr marL="54864" rtl="0">
                        <a:spcBef>
                          <a:spcPts val="432"/>
                        </a:spcBef>
                        <a:spcAft>
                          <a:spcPts val="288"/>
                        </a:spcAft>
                      </a:pPr>
                      <a:r>
                        <a:rPr lang="en-US" sz="2000">
                          <a:effectLst/>
                        </a:rPr>
                        <a:t>-p </a:t>
                      </a:r>
                      <a:r>
                        <a:rPr lang="en-US" sz="2000" i="1">
                          <a:effectLst/>
                        </a:rPr>
                        <a:t>proto</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In Windows, shows connections for a particular Transport layer protocol. With -s , it can also include Network layer protocols.</a:t>
                      </a:r>
                    </a:p>
                  </a:txBody>
                  <a:tcPr marL="38100" marR="38100" marT="38100" marB="38100"/>
                </a:tc>
                <a:extLst>
                  <a:ext uri="{0D108BD9-81ED-4DB2-BD59-A6C34878D82A}">
                    <a16:rowId xmlns:a16="http://schemas.microsoft.com/office/drawing/2014/main" val="1849874304"/>
                  </a:ext>
                </a:extLst>
              </a:tr>
              <a:tr h="370840">
                <a:tc>
                  <a:txBody>
                    <a:bodyPr/>
                    <a:lstStyle/>
                    <a:p>
                      <a:pPr marL="54864" rtl="0">
                        <a:spcBef>
                          <a:spcPts val="432"/>
                        </a:spcBef>
                        <a:spcAft>
                          <a:spcPts val="288"/>
                        </a:spcAft>
                      </a:pPr>
                      <a:r>
                        <a:rPr lang="en-US" sz="2000">
                          <a:effectLst/>
                        </a:rPr>
                        <a:t>-r </a:t>
                      </a:r>
                    </a:p>
                  </a:txBody>
                  <a:tcPr marL="38100" marR="38100" marT="38100" marB="38100"/>
                </a:tc>
                <a:tc>
                  <a:txBody>
                    <a:bodyPr/>
                    <a:lstStyle/>
                    <a:p>
                      <a:pPr marL="54864" rtl="0">
                        <a:spcBef>
                          <a:spcPts val="432"/>
                        </a:spcBef>
                        <a:spcAft>
                          <a:spcPts val="288"/>
                        </a:spcAft>
                      </a:pPr>
                      <a:r>
                        <a:rPr lang="en-US" sz="2000" dirty="0">
                          <a:effectLst/>
                        </a:rPr>
                        <a:t>Displays the routing table.</a:t>
                      </a:r>
                    </a:p>
                  </a:txBody>
                  <a:tcPr marL="38100" marR="38100" marT="38100" marB="38100"/>
                </a:tc>
                <a:extLst>
                  <a:ext uri="{0D108BD9-81ED-4DB2-BD59-A6C34878D82A}">
                    <a16:rowId xmlns:a16="http://schemas.microsoft.com/office/drawing/2014/main" val="972235237"/>
                  </a:ext>
                </a:extLst>
              </a:tr>
              <a:tr h="370840">
                <a:tc>
                  <a:txBody>
                    <a:bodyPr/>
                    <a:lstStyle/>
                    <a:p>
                      <a:pPr marL="54864" rtl="0">
                        <a:spcBef>
                          <a:spcPts val="432"/>
                        </a:spcBef>
                        <a:spcAft>
                          <a:spcPts val="288"/>
                        </a:spcAft>
                      </a:pPr>
                      <a:r>
                        <a:rPr lang="en-US" sz="2000">
                          <a:effectLst/>
                        </a:rPr>
                        <a:t>-s </a:t>
                      </a:r>
                    </a:p>
                  </a:txBody>
                  <a:tcPr marL="38100" marR="38100" marT="38100" marB="38100"/>
                </a:tc>
                <a:tc>
                  <a:txBody>
                    <a:bodyPr/>
                    <a:lstStyle/>
                    <a:p>
                      <a:pPr marL="54864" rtl="0">
                        <a:spcBef>
                          <a:spcPts val="432"/>
                        </a:spcBef>
                        <a:spcAft>
                          <a:spcPts val="288"/>
                        </a:spcAft>
                      </a:pPr>
                      <a:r>
                        <a:rPr lang="en-US" sz="2000" dirty="0">
                          <a:effectLst/>
                        </a:rPr>
                        <a:t>Displays statistics by protocol.</a:t>
                      </a:r>
                    </a:p>
                  </a:txBody>
                  <a:tcPr marL="38100" marR="38100" marT="38100" marB="38100"/>
                </a:tc>
                <a:extLst>
                  <a:ext uri="{0D108BD9-81ED-4DB2-BD59-A6C34878D82A}">
                    <a16:rowId xmlns:a16="http://schemas.microsoft.com/office/drawing/2014/main" val="1273106789"/>
                  </a:ext>
                </a:extLst>
              </a:tr>
              <a:tr h="370840">
                <a:tc>
                  <a:txBody>
                    <a:bodyPr/>
                    <a:lstStyle/>
                    <a:p>
                      <a:pPr marL="54864" rtl="0">
                        <a:spcBef>
                          <a:spcPts val="432"/>
                        </a:spcBef>
                        <a:spcAft>
                          <a:spcPts val="288"/>
                        </a:spcAft>
                      </a:pPr>
                      <a:r>
                        <a:rPr lang="en-US" sz="2000">
                          <a:effectLst/>
                        </a:rPr>
                        <a:t>-t </a:t>
                      </a:r>
                    </a:p>
                  </a:txBody>
                  <a:tcPr marL="38100" marR="38100" marT="38100" marB="38100"/>
                </a:tc>
                <a:tc>
                  <a:txBody>
                    <a:bodyPr/>
                    <a:lstStyle/>
                    <a:p>
                      <a:pPr marL="54864" rtl="0">
                        <a:spcBef>
                          <a:spcPts val="432"/>
                        </a:spcBef>
                        <a:spcAft>
                          <a:spcPts val="288"/>
                        </a:spcAft>
                      </a:pPr>
                      <a:r>
                        <a:rPr lang="en-US" sz="2000" dirty="0">
                          <a:effectLst/>
                        </a:rPr>
                        <a:t>In Linux, displays only TCP connections.</a:t>
                      </a:r>
                    </a:p>
                  </a:txBody>
                  <a:tcPr marL="38100" marR="38100" marT="38100" marB="38100"/>
                </a:tc>
                <a:extLst>
                  <a:ext uri="{0D108BD9-81ED-4DB2-BD59-A6C34878D82A}">
                    <a16:rowId xmlns:a16="http://schemas.microsoft.com/office/drawing/2014/main" val="1416238744"/>
                  </a:ext>
                </a:extLst>
              </a:tr>
            </a:tbl>
          </a:graphicData>
        </a:graphic>
      </p:graphicFrame>
    </p:spTree>
    <p:extLst>
      <p:ext uri="{BB962C8B-B14F-4D97-AF65-F5344CB8AC3E}">
        <p14:creationId xmlns:p14="http://schemas.microsoft.com/office/powerpoint/2010/main" val="1727950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err="1"/>
              <a:t>arp</a:t>
            </a:r>
            <a:r>
              <a:rPr lang="en-US" dirty="0"/>
              <a:t> </a:t>
            </a:r>
          </a:p>
        </p:txBody>
      </p:sp>
      <p:graphicFrame>
        <p:nvGraphicFramePr>
          <p:cNvPr id="5" name="Table 5">
            <a:extLst>
              <a:ext uri="{FF2B5EF4-FFF2-40B4-BE49-F238E27FC236}">
                <a16:creationId xmlns:a16="http://schemas.microsoft.com/office/drawing/2014/main" id="{D49B6900-2330-4926-8B0F-B1195AEBD8D6}"/>
              </a:ext>
            </a:extLst>
          </p:cNvPr>
          <p:cNvGraphicFramePr>
            <a:graphicFrameLocks noGrp="1"/>
          </p:cNvGraphicFramePr>
          <p:nvPr>
            <p:ph idx="1"/>
          </p:nvPr>
        </p:nvGraphicFramePr>
        <p:xfrm>
          <a:off x="533399" y="1863725"/>
          <a:ext cx="10901681" cy="4293571"/>
        </p:xfrm>
        <a:graphic>
          <a:graphicData uri="http://schemas.openxmlformats.org/drawingml/2006/table">
            <a:tbl>
              <a:tblPr firstRow="1" bandRow="1">
                <a:tableStyleId>{5C22544A-7EE6-4342-B048-85BDC9FD1C3A}</a:tableStyleId>
              </a:tblPr>
              <a:tblGrid>
                <a:gridCol w="3566695">
                  <a:extLst>
                    <a:ext uri="{9D8B030D-6E8A-4147-A177-3AD203B41FA5}">
                      <a16:colId xmlns:a16="http://schemas.microsoft.com/office/drawing/2014/main" val="4103306968"/>
                    </a:ext>
                  </a:extLst>
                </a:gridCol>
                <a:gridCol w="3680416">
                  <a:extLst>
                    <a:ext uri="{9D8B030D-6E8A-4147-A177-3AD203B41FA5}">
                      <a16:colId xmlns:a16="http://schemas.microsoft.com/office/drawing/2014/main" val="81636721"/>
                    </a:ext>
                  </a:extLst>
                </a:gridCol>
                <a:gridCol w="3654570">
                  <a:extLst>
                    <a:ext uri="{9D8B030D-6E8A-4147-A177-3AD203B41FA5}">
                      <a16:colId xmlns:a16="http://schemas.microsoft.com/office/drawing/2014/main" val="627826593"/>
                    </a:ext>
                  </a:extLst>
                </a:gridCol>
              </a:tblGrid>
              <a:tr h="447416">
                <a:tc>
                  <a:txBody>
                    <a:bodyPr/>
                    <a:lstStyle/>
                    <a:p>
                      <a:pPr algn="l" rtl="0">
                        <a:spcAft>
                          <a:spcPts val="0"/>
                        </a:spcAft>
                      </a:pPr>
                      <a:r>
                        <a:rPr lang="en-US" sz="2400" dirty="0">
                          <a:effectLst/>
                        </a:rPr>
                        <a:t>Windows parameter</a:t>
                      </a:r>
                    </a:p>
                  </a:txBody>
                  <a:tcPr marL="38100" marR="38100" marT="38100" marB="38100"/>
                </a:tc>
                <a:tc>
                  <a:txBody>
                    <a:bodyPr/>
                    <a:lstStyle/>
                    <a:p>
                      <a:pPr algn="l" rtl="0">
                        <a:spcAft>
                          <a:spcPts val="0"/>
                        </a:spcAft>
                      </a:pPr>
                      <a:r>
                        <a:rPr lang="en-US" sz="2400" dirty="0">
                          <a:effectLst/>
                        </a:rPr>
                        <a:t>Linux 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1055242332"/>
                  </a:ext>
                </a:extLst>
              </a:tr>
              <a:tr h="1163281">
                <a:tc>
                  <a:txBody>
                    <a:bodyPr/>
                    <a:lstStyle/>
                    <a:p>
                      <a:pPr marL="54864" rtl="0">
                        <a:spcBef>
                          <a:spcPts val="432"/>
                        </a:spcBef>
                        <a:spcAft>
                          <a:spcPts val="288"/>
                        </a:spcAft>
                      </a:pPr>
                      <a:r>
                        <a:rPr lang="en-US" sz="2000" dirty="0">
                          <a:effectLst/>
                        </a:rPr>
                        <a:t>-a [</a:t>
                      </a:r>
                      <a:r>
                        <a:rPr lang="en-US" sz="2000" i="1" dirty="0" err="1">
                          <a:effectLst/>
                        </a:rPr>
                        <a:t>inet</a:t>
                      </a:r>
                      <a:r>
                        <a:rPr lang="en-US" sz="2000" i="1" dirty="0">
                          <a:effectLst/>
                        </a:rPr>
                        <a:t> </a:t>
                      </a:r>
                      <a:r>
                        <a:rPr lang="en-US" sz="2000" i="1" dirty="0" err="1">
                          <a:effectLst/>
                        </a:rPr>
                        <a:t>addr</a:t>
                      </a:r>
                      <a:r>
                        <a:rPr lang="en-US" sz="2000" dirty="0">
                          <a:effectLst/>
                        </a:rPr>
                        <a:t>] </a:t>
                      </a:r>
                      <a:br>
                        <a:rPr lang="en-US" sz="2000" dirty="0">
                          <a:effectLst/>
                        </a:rPr>
                      </a:br>
                      <a:r>
                        <a:rPr lang="en-US" sz="2000" dirty="0">
                          <a:effectLst/>
                        </a:rPr>
                        <a:t>[-N </a:t>
                      </a:r>
                      <a:r>
                        <a:rPr lang="en-US" sz="2000" i="1" dirty="0" err="1">
                          <a:effectLst/>
                        </a:rPr>
                        <a:t>if_addr</a:t>
                      </a:r>
                      <a:r>
                        <a:rPr lang="en-US" sz="2000" dirty="0">
                          <a:effectLst/>
                        </a:rPr>
                        <a:t>] [-v] </a:t>
                      </a:r>
                    </a:p>
                  </a:txBody>
                  <a:tcPr marL="38100" marR="38100" marT="38100" marB="38100"/>
                </a:tc>
                <a:tc>
                  <a:txBody>
                    <a:bodyPr/>
                    <a:lstStyle/>
                    <a:p>
                      <a:pPr marL="54864" rtl="0">
                        <a:spcBef>
                          <a:spcPts val="432"/>
                        </a:spcBef>
                        <a:spcAft>
                          <a:spcPts val="288"/>
                        </a:spcAft>
                      </a:pPr>
                      <a:r>
                        <a:rPr lang="en-US" sz="2000" dirty="0">
                          <a:effectLst/>
                        </a:rPr>
                        <a:t>-a [-v] [-</a:t>
                      </a:r>
                      <a:r>
                        <a:rPr lang="en-US" sz="2000" dirty="0" err="1">
                          <a:effectLst/>
                        </a:rPr>
                        <a:t>i</a:t>
                      </a:r>
                      <a:r>
                        <a:rPr lang="en-US" sz="2000" i="1" dirty="0" err="1">
                          <a:effectLst/>
                        </a:rPr>
                        <a:t>if_addr</a:t>
                      </a:r>
                      <a:r>
                        <a:rPr lang="en-US" sz="2000" dirty="0">
                          <a:effectLst/>
                        </a:rPr>
                        <a:t>] [</a:t>
                      </a:r>
                      <a:r>
                        <a:rPr lang="en-US" sz="2000" i="1" dirty="0" err="1">
                          <a:effectLst/>
                        </a:rPr>
                        <a:t>inet_addr</a:t>
                      </a:r>
                      <a:r>
                        <a:rPr lang="en-US" sz="2000" dirty="0">
                          <a:effectLst/>
                        </a:rPr>
                        <a:t>] </a:t>
                      </a:r>
                    </a:p>
                  </a:txBody>
                  <a:tcPr marL="38100" marR="38100" marT="38100" marB="38100"/>
                </a:tc>
                <a:tc>
                  <a:txBody>
                    <a:bodyPr/>
                    <a:lstStyle/>
                    <a:p>
                      <a:pPr marL="54864" rtl="0">
                        <a:spcBef>
                          <a:spcPts val="432"/>
                        </a:spcBef>
                        <a:spcAft>
                          <a:spcPts val="288"/>
                        </a:spcAft>
                      </a:pPr>
                      <a:r>
                        <a:rPr lang="en-US" sz="2000" dirty="0">
                          <a:effectLst/>
                        </a:rPr>
                        <a:t>Displays the ARP cache. Can specify an internet address local interface</a:t>
                      </a:r>
                    </a:p>
                  </a:txBody>
                  <a:tcPr marL="38100" marR="38100" marT="38100" marB="38100"/>
                </a:tc>
                <a:extLst>
                  <a:ext uri="{0D108BD9-81ED-4DB2-BD59-A6C34878D82A}">
                    <a16:rowId xmlns:a16="http://schemas.microsoft.com/office/drawing/2014/main" val="3419214073"/>
                  </a:ext>
                </a:extLst>
              </a:tr>
              <a:tr h="1072178">
                <a:tc>
                  <a:txBody>
                    <a:bodyPr/>
                    <a:lstStyle/>
                    <a:p>
                      <a:pPr marL="54864" rtl="0">
                        <a:spcBef>
                          <a:spcPts val="432"/>
                        </a:spcBef>
                        <a:spcAft>
                          <a:spcPts val="288"/>
                        </a:spcAft>
                      </a:pPr>
                      <a:r>
                        <a:rPr lang="en-US" sz="2000" dirty="0">
                          <a:effectLst/>
                        </a:rPr>
                        <a:t>-s </a:t>
                      </a:r>
                      <a:r>
                        <a:rPr lang="en-US" sz="2000" i="1" dirty="0" err="1">
                          <a:effectLst/>
                        </a:rPr>
                        <a:t>inet</a:t>
                      </a:r>
                      <a:r>
                        <a:rPr lang="en-US" sz="2000" i="1" dirty="0">
                          <a:effectLst/>
                        </a:rPr>
                        <a:t> </a:t>
                      </a:r>
                      <a:r>
                        <a:rPr lang="en-US" sz="2000" i="1" dirty="0" err="1">
                          <a:effectLst/>
                        </a:rPr>
                        <a:t>addreth_addr</a:t>
                      </a:r>
                      <a:r>
                        <a:rPr lang="en-US" sz="2000" dirty="0">
                          <a:effectLst/>
                        </a:rPr>
                        <a:t> [</a:t>
                      </a:r>
                      <a:r>
                        <a:rPr lang="en-US" sz="2000" i="1" dirty="0" err="1">
                          <a:effectLst/>
                        </a:rPr>
                        <a:t>if_addr</a:t>
                      </a:r>
                      <a:r>
                        <a:rPr lang="en-US" sz="2000" dirty="0">
                          <a:effectLst/>
                        </a:rPr>
                        <a:t>] </a:t>
                      </a:r>
                    </a:p>
                  </a:txBody>
                  <a:tcPr marL="38100" marR="38100" marT="38100" marB="38100"/>
                </a:tc>
                <a:tc>
                  <a:txBody>
                    <a:bodyPr/>
                    <a:lstStyle/>
                    <a:p>
                      <a:pPr marL="54864" rtl="0">
                        <a:spcBef>
                          <a:spcPts val="432"/>
                        </a:spcBef>
                        <a:spcAft>
                          <a:spcPts val="288"/>
                        </a:spcAft>
                      </a:pPr>
                      <a:r>
                        <a:rPr lang="en-US" sz="2000" dirty="0">
                          <a:effectLst/>
                        </a:rPr>
                        <a:t>-s [-v] [-</a:t>
                      </a:r>
                      <a:r>
                        <a:rPr lang="en-US" sz="2000" dirty="0" err="1">
                          <a:effectLst/>
                        </a:rPr>
                        <a:t>i</a:t>
                      </a:r>
                      <a:r>
                        <a:rPr lang="en-US" sz="2000" dirty="0">
                          <a:effectLst/>
                        </a:rPr>
                        <a:t> </a:t>
                      </a:r>
                      <a:r>
                        <a:rPr lang="en-US" sz="2000" i="1" dirty="0" err="1">
                          <a:effectLst/>
                        </a:rPr>
                        <a:t>if_addr</a:t>
                      </a:r>
                      <a:r>
                        <a:rPr lang="en-US" sz="2000" dirty="0">
                          <a:effectLst/>
                        </a:rPr>
                        <a:t>] </a:t>
                      </a:r>
                      <a:r>
                        <a:rPr lang="en-US" sz="2000" i="1" dirty="0" err="1">
                          <a:effectLst/>
                        </a:rPr>
                        <a:t>inet_addreth_addr</a:t>
                      </a:r>
                      <a:r>
                        <a:rPr lang="en-US" sz="2000" dirty="0">
                          <a:effectLst/>
                        </a:rPr>
                        <a:t> </a:t>
                      </a:r>
                    </a:p>
                  </a:txBody>
                  <a:tcPr marL="38100" marR="38100" marT="38100" marB="38100"/>
                </a:tc>
                <a:tc>
                  <a:txBody>
                    <a:bodyPr/>
                    <a:lstStyle/>
                    <a:p>
                      <a:pPr marL="54864" rtl="0">
                        <a:spcBef>
                          <a:spcPts val="432"/>
                        </a:spcBef>
                        <a:spcAft>
                          <a:spcPts val="288"/>
                        </a:spcAft>
                      </a:pPr>
                      <a:r>
                        <a:rPr lang="en-US" sz="2000" dirty="0">
                          <a:effectLst/>
                        </a:rPr>
                        <a:t>Adds an IP address and corresponding Ethernet address to the cache</a:t>
                      </a:r>
                    </a:p>
                  </a:txBody>
                  <a:tcPr marL="38100" marR="38100" marT="38100" marB="38100"/>
                </a:tc>
                <a:extLst>
                  <a:ext uri="{0D108BD9-81ED-4DB2-BD59-A6C34878D82A}">
                    <a16:rowId xmlns:a16="http://schemas.microsoft.com/office/drawing/2014/main" val="395826282"/>
                  </a:ext>
                </a:extLst>
              </a:tr>
              <a:tr h="805348">
                <a:tc>
                  <a:txBody>
                    <a:bodyPr/>
                    <a:lstStyle/>
                    <a:p>
                      <a:pPr marL="54864" rtl="0">
                        <a:spcBef>
                          <a:spcPts val="432"/>
                        </a:spcBef>
                        <a:spcAft>
                          <a:spcPts val="288"/>
                        </a:spcAft>
                      </a:pPr>
                      <a:r>
                        <a:rPr lang="en-US" sz="2000">
                          <a:effectLst/>
                        </a:rPr>
                        <a:t>-d </a:t>
                      </a:r>
                      <a:r>
                        <a:rPr lang="en-US" sz="2000" i="1">
                          <a:effectLst/>
                        </a:rPr>
                        <a:t>inet addr</a:t>
                      </a:r>
                      <a:r>
                        <a:rPr lang="en-US" sz="2000">
                          <a:effectLst/>
                        </a:rPr>
                        <a:t> [</a:t>
                      </a:r>
                      <a:r>
                        <a:rPr lang="en-US" sz="2000" i="1">
                          <a:effectLst/>
                        </a:rPr>
                        <a:t>if_addr</a:t>
                      </a:r>
                      <a:r>
                        <a:rPr lang="en-US" sz="2000">
                          <a:effectLst/>
                        </a:rPr>
                        <a:t>] </a:t>
                      </a:r>
                    </a:p>
                  </a:txBody>
                  <a:tcPr marL="38100" marR="38100" marT="38100" marB="38100"/>
                </a:tc>
                <a:tc>
                  <a:txBody>
                    <a:bodyPr/>
                    <a:lstStyle/>
                    <a:p>
                      <a:pPr marL="54864" rtl="0">
                        <a:spcBef>
                          <a:spcPts val="432"/>
                        </a:spcBef>
                        <a:spcAft>
                          <a:spcPts val="288"/>
                        </a:spcAft>
                      </a:pPr>
                      <a:r>
                        <a:rPr lang="en-US" sz="2000">
                          <a:effectLst/>
                        </a:rPr>
                        <a:t>-d [-v] [- i</a:t>
                      </a:r>
                      <a:r>
                        <a:rPr lang="en-US" sz="2000" i="1">
                          <a:effectLst/>
                        </a:rPr>
                        <a:t>if_addr</a:t>
                      </a:r>
                      <a:r>
                        <a:rPr lang="en-US" sz="2000">
                          <a:effectLst/>
                        </a:rPr>
                        <a:t>] </a:t>
                      </a:r>
                      <a:r>
                        <a:rPr lang="en-US" sz="2000" i="1">
                          <a:effectLst/>
                        </a:rPr>
                        <a:t>inet_addr</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Deletes an entry from the cache</a:t>
                      </a:r>
                    </a:p>
                  </a:txBody>
                  <a:tcPr marL="38100" marR="38100" marT="38100" marB="38100"/>
                </a:tc>
                <a:extLst>
                  <a:ext uri="{0D108BD9-81ED-4DB2-BD59-A6C34878D82A}">
                    <a16:rowId xmlns:a16="http://schemas.microsoft.com/office/drawing/2014/main" val="654261458"/>
                  </a:ext>
                </a:extLst>
              </a:tr>
              <a:tr h="805348">
                <a:tc>
                  <a:txBody>
                    <a:bodyPr/>
                    <a:lstStyle/>
                    <a:p>
                      <a:pPr marL="54864" rtl="0">
                        <a:spcBef>
                          <a:spcPts val="432"/>
                        </a:spcBef>
                        <a:spcAft>
                          <a:spcPts val="288"/>
                        </a:spcAft>
                      </a:pPr>
                      <a:br>
                        <a:rPr lang="en-US" sz="2000">
                          <a:effectLst/>
                        </a:rPr>
                      </a:br>
                      <a:endParaRPr lang="en-US" sz="2000">
                        <a:effectLst/>
                      </a:endParaRPr>
                    </a:p>
                  </a:txBody>
                  <a:tcPr marL="38100" marR="38100" marT="38100" marB="38100"/>
                </a:tc>
                <a:tc>
                  <a:txBody>
                    <a:bodyPr/>
                    <a:lstStyle/>
                    <a:p>
                      <a:pPr marL="54864" rtl="0">
                        <a:spcBef>
                          <a:spcPts val="432"/>
                        </a:spcBef>
                        <a:spcAft>
                          <a:spcPts val="288"/>
                        </a:spcAft>
                      </a:pPr>
                      <a:r>
                        <a:rPr lang="en-US" sz="2000">
                          <a:effectLst/>
                        </a:rPr>
                        <a:t>-f [-v] [-i </a:t>
                      </a:r>
                      <a:r>
                        <a:rPr lang="en-US" sz="2000" i="1">
                          <a:effectLst/>
                        </a:rPr>
                        <a:t>if_addr</a:t>
                      </a:r>
                      <a:r>
                        <a:rPr lang="en-US" sz="2000">
                          <a:effectLst/>
                        </a:rPr>
                        <a:t>] </a:t>
                      </a:r>
                      <a:r>
                        <a:rPr lang="en-US" sz="2000" i="1">
                          <a:effectLst/>
                        </a:rPr>
                        <a:t>filename</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Adds entries from a file</a:t>
                      </a:r>
                    </a:p>
                  </a:txBody>
                  <a:tcPr marL="38100" marR="38100" marT="38100" marB="38100"/>
                </a:tc>
                <a:extLst>
                  <a:ext uri="{0D108BD9-81ED-4DB2-BD59-A6C34878D82A}">
                    <a16:rowId xmlns:a16="http://schemas.microsoft.com/office/drawing/2014/main" val="2596446846"/>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3749094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err="1"/>
              <a:t>arp</a:t>
            </a:r>
            <a:r>
              <a:rPr lang="en-US" dirty="0"/>
              <a:t> </a:t>
            </a:r>
          </a:p>
        </p:txBody>
      </p:sp>
      <p:graphicFrame>
        <p:nvGraphicFramePr>
          <p:cNvPr id="5" name="Table 5">
            <a:extLst>
              <a:ext uri="{FF2B5EF4-FFF2-40B4-BE49-F238E27FC236}">
                <a16:creationId xmlns:a16="http://schemas.microsoft.com/office/drawing/2014/main" id="{D49B6900-2330-4926-8B0F-B1195AEBD8D6}"/>
              </a:ext>
            </a:extLst>
          </p:cNvPr>
          <p:cNvGraphicFramePr>
            <a:graphicFrameLocks noGrp="1"/>
          </p:cNvGraphicFramePr>
          <p:nvPr>
            <p:ph idx="1"/>
          </p:nvPr>
        </p:nvGraphicFramePr>
        <p:xfrm>
          <a:off x="533399" y="1863725"/>
          <a:ext cx="10901681" cy="4293571"/>
        </p:xfrm>
        <a:graphic>
          <a:graphicData uri="http://schemas.openxmlformats.org/drawingml/2006/table">
            <a:tbl>
              <a:tblPr firstRow="1" bandRow="1">
                <a:tableStyleId>{5C22544A-7EE6-4342-B048-85BDC9FD1C3A}</a:tableStyleId>
              </a:tblPr>
              <a:tblGrid>
                <a:gridCol w="3566695">
                  <a:extLst>
                    <a:ext uri="{9D8B030D-6E8A-4147-A177-3AD203B41FA5}">
                      <a16:colId xmlns:a16="http://schemas.microsoft.com/office/drawing/2014/main" val="4103306968"/>
                    </a:ext>
                  </a:extLst>
                </a:gridCol>
                <a:gridCol w="3680416">
                  <a:extLst>
                    <a:ext uri="{9D8B030D-6E8A-4147-A177-3AD203B41FA5}">
                      <a16:colId xmlns:a16="http://schemas.microsoft.com/office/drawing/2014/main" val="81636721"/>
                    </a:ext>
                  </a:extLst>
                </a:gridCol>
                <a:gridCol w="3654570">
                  <a:extLst>
                    <a:ext uri="{9D8B030D-6E8A-4147-A177-3AD203B41FA5}">
                      <a16:colId xmlns:a16="http://schemas.microsoft.com/office/drawing/2014/main" val="627826593"/>
                    </a:ext>
                  </a:extLst>
                </a:gridCol>
              </a:tblGrid>
              <a:tr h="447416">
                <a:tc>
                  <a:txBody>
                    <a:bodyPr/>
                    <a:lstStyle/>
                    <a:p>
                      <a:pPr algn="l" rtl="0">
                        <a:spcAft>
                          <a:spcPts val="0"/>
                        </a:spcAft>
                      </a:pPr>
                      <a:r>
                        <a:rPr lang="en-US" sz="2400" dirty="0">
                          <a:effectLst/>
                        </a:rPr>
                        <a:t>Windows parameter</a:t>
                      </a:r>
                    </a:p>
                  </a:txBody>
                  <a:tcPr marL="38100" marR="38100" marT="38100" marB="38100"/>
                </a:tc>
                <a:tc>
                  <a:txBody>
                    <a:bodyPr/>
                    <a:lstStyle/>
                    <a:p>
                      <a:pPr algn="l" rtl="0">
                        <a:spcAft>
                          <a:spcPts val="0"/>
                        </a:spcAft>
                      </a:pPr>
                      <a:r>
                        <a:rPr lang="en-US" sz="2400" dirty="0">
                          <a:effectLst/>
                        </a:rPr>
                        <a:t>Linux 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1055242332"/>
                  </a:ext>
                </a:extLst>
              </a:tr>
              <a:tr h="1163281">
                <a:tc>
                  <a:txBody>
                    <a:bodyPr/>
                    <a:lstStyle/>
                    <a:p>
                      <a:pPr marL="54864" rtl="0">
                        <a:spcBef>
                          <a:spcPts val="432"/>
                        </a:spcBef>
                        <a:spcAft>
                          <a:spcPts val="288"/>
                        </a:spcAft>
                      </a:pPr>
                      <a:r>
                        <a:rPr lang="en-US" sz="2000" dirty="0">
                          <a:effectLst/>
                        </a:rPr>
                        <a:t>-a [</a:t>
                      </a:r>
                      <a:r>
                        <a:rPr lang="en-US" sz="2000" i="1" dirty="0" err="1">
                          <a:effectLst/>
                        </a:rPr>
                        <a:t>inet</a:t>
                      </a:r>
                      <a:r>
                        <a:rPr lang="en-US" sz="2000" i="1" dirty="0">
                          <a:effectLst/>
                        </a:rPr>
                        <a:t> </a:t>
                      </a:r>
                      <a:r>
                        <a:rPr lang="en-US" sz="2000" i="1" dirty="0" err="1">
                          <a:effectLst/>
                        </a:rPr>
                        <a:t>addr</a:t>
                      </a:r>
                      <a:r>
                        <a:rPr lang="en-US" sz="2000" dirty="0">
                          <a:effectLst/>
                        </a:rPr>
                        <a:t>] </a:t>
                      </a:r>
                      <a:br>
                        <a:rPr lang="en-US" sz="2000" dirty="0">
                          <a:effectLst/>
                        </a:rPr>
                      </a:br>
                      <a:r>
                        <a:rPr lang="en-US" sz="2000" dirty="0">
                          <a:effectLst/>
                        </a:rPr>
                        <a:t>[-N </a:t>
                      </a:r>
                      <a:r>
                        <a:rPr lang="en-US" sz="2000" i="1" dirty="0" err="1">
                          <a:effectLst/>
                        </a:rPr>
                        <a:t>if_addr</a:t>
                      </a:r>
                      <a:r>
                        <a:rPr lang="en-US" sz="2000" dirty="0">
                          <a:effectLst/>
                        </a:rPr>
                        <a:t>] [-v] </a:t>
                      </a:r>
                    </a:p>
                  </a:txBody>
                  <a:tcPr marL="38100" marR="38100" marT="38100" marB="38100"/>
                </a:tc>
                <a:tc>
                  <a:txBody>
                    <a:bodyPr/>
                    <a:lstStyle/>
                    <a:p>
                      <a:pPr marL="54864" rtl="0">
                        <a:spcBef>
                          <a:spcPts val="432"/>
                        </a:spcBef>
                        <a:spcAft>
                          <a:spcPts val="288"/>
                        </a:spcAft>
                      </a:pPr>
                      <a:r>
                        <a:rPr lang="en-US" sz="2000" dirty="0">
                          <a:effectLst/>
                        </a:rPr>
                        <a:t>-a [-v] [-</a:t>
                      </a:r>
                      <a:r>
                        <a:rPr lang="en-US" sz="2000" dirty="0" err="1">
                          <a:effectLst/>
                        </a:rPr>
                        <a:t>i</a:t>
                      </a:r>
                      <a:r>
                        <a:rPr lang="en-US" sz="2000" i="1" dirty="0" err="1">
                          <a:effectLst/>
                        </a:rPr>
                        <a:t>if_addr</a:t>
                      </a:r>
                      <a:r>
                        <a:rPr lang="en-US" sz="2000" dirty="0">
                          <a:effectLst/>
                        </a:rPr>
                        <a:t>] [</a:t>
                      </a:r>
                      <a:r>
                        <a:rPr lang="en-US" sz="2000" i="1" dirty="0" err="1">
                          <a:effectLst/>
                        </a:rPr>
                        <a:t>inet_addr</a:t>
                      </a:r>
                      <a:r>
                        <a:rPr lang="en-US" sz="2000" dirty="0">
                          <a:effectLst/>
                        </a:rPr>
                        <a:t>] </a:t>
                      </a:r>
                    </a:p>
                  </a:txBody>
                  <a:tcPr marL="38100" marR="38100" marT="38100" marB="38100"/>
                </a:tc>
                <a:tc>
                  <a:txBody>
                    <a:bodyPr/>
                    <a:lstStyle/>
                    <a:p>
                      <a:pPr marL="54864" rtl="0">
                        <a:spcBef>
                          <a:spcPts val="432"/>
                        </a:spcBef>
                        <a:spcAft>
                          <a:spcPts val="288"/>
                        </a:spcAft>
                      </a:pPr>
                      <a:r>
                        <a:rPr lang="en-US" sz="2000" dirty="0">
                          <a:effectLst/>
                        </a:rPr>
                        <a:t>Displays the ARP cache. Can specify an internet address local interface</a:t>
                      </a:r>
                    </a:p>
                  </a:txBody>
                  <a:tcPr marL="38100" marR="38100" marT="38100" marB="38100"/>
                </a:tc>
                <a:extLst>
                  <a:ext uri="{0D108BD9-81ED-4DB2-BD59-A6C34878D82A}">
                    <a16:rowId xmlns:a16="http://schemas.microsoft.com/office/drawing/2014/main" val="3419214073"/>
                  </a:ext>
                </a:extLst>
              </a:tr>
              <a:tr h="1072178">
                <a:tc>
                  <a:txBody>
                    <a:bodyPr/>
                    <a:lstStyle/>
                    <a:p>
                      <a:pPr marL="54864" rtl="0">
                        <a:spcBef>
                          <a:spcPts val="432"/>
                        </a:spcBef>
                        <a:spcAft>
                          <a:spcPts val="288"/>
                        </a:spcAft>
                      </a:pPr>
                      <a:r>
                        <a:rPr lang="en-US" sz="2000" dirty="0">
                          <a:effectLst/>
                        </a:rPr>
                        <a:t>-s </a:t>
                      </a:r>
                      <a:r>
                        <a:rPr lang="en-US" sz="2000" i="1" dirty="0" err="1">
                          <a:effectLst/>
                        </a:rPr>
                        <a:t>inet</a:t>
                      </a:r>
                      <a:r>
                        <a:rPr lang="en-US" sz="2000" i="1" dirty="0">
                          <a:effectLst/>
                        </a:rPr>
                        <a:t> </a:t>
                      </a:r>
                      <a:r>
                        <a:rPr lang="en-US" sz="2000" i="1" dirty="0" err="1">
                          <a:effectLst/>
                        </a:rPr>
                        <a:t>addreth_addr</a:t>
                      </a:r>
                      <a:r>
                        <a:rPr lang="en-US" sz="2000" dirty="0">
                          <a:effectLst/>
                        </a:rPr>
                        <a:t> [</a:t>
                      </a:r>
                      <a:r>
                        <a:rPr lang="en-US" sz="2000" i="1" dirty="0" err="1">
                          <a:effectLst/>
                        </a:rPr>
                        <a:t>if_addr</a:t>
                      </a:r>
                      <a:r>
                        <a:rPr lang="en-US" sz="2000" dirty="0">
                          <a:effectLst/>
                        </a:rPr>
                        <a:t>] </a:t>
                      </a:r>
                    </a:p>
                  </a:txBody>
                  <a:tcPr marL="38100" marR="38100" marT="38100" marB="38100"/>
                </a:tc>
                <a:tc>
                  <a:txBody>
                    <a:bodyPr/>
                    <a:lstStyle/>
                    <a:p>
                      <a:pPr marL="54864" rtl="0">
                        <a:spcBef>
                          <a:spcPts val="432"/>
                        </a:spcBef>
                        <a:spcAft>
                          <a:spcPts val="288"/>
                        </a:spcAft>
                      </a:pPr>
                      <a:r>
                        <a:rPr lang="en-US" sz="2000" dirty="0">
                          <a:effectLst/>
                        </a:rPr>
                        <a:t>-s [-v] [-</a:t>
                      </a:r>
                      <a:r>
                        <a:rPr lang="en-US" sz="2000" dirty="0" err="1">
                          <a:effectLst/>
                        </a:rPr>
                        <a:t>i</a:t>
                      </a:r>
                      <a:r>
                        <a:rPr lang="en-US" sz="2000" dirty="0">
                          <a:effectLst/>
                        </a:rPr>
                        <a:t> </a:t>
                      </a:r>
                      <a:r>
                        <a:rPr lang="en-US" sz="2000" i="1" dirty="0" err="1">
                          <a:effectLst/>
                        </a:rPr>
                        <a:t>if_addr</a:t>
                      </a:r>
                      <a:r>
                        <a:rPr lang="en-US" sz="2000" dirty="0">
                          <a:effectLst/>
                        </a:rPr>
                        <a:t>] </a:t>
                      </a:r>
                      <a:r>
                        <a:rPr lang="en-US" sz="2000" i="1" dirty="0" err="1">
                          <a:effectLst/>
                        </a:rPr>
                        <a:t>inet_addreth_addr</a:t>
                      </a:r>
                      <a:r>
                        <a:rPr lang="en-US" sz="2000" dirty="0">
                          <a:effectLst/>
                        </a:rPr>
                        <a:t> </a:t>
                      </a:r>
                    </a:p>
                  </a:txBody>
                  <a:tcPr marL="38100" marR="38100" marT="38100" marB="38100"/>
                </a:tc>
                <a:tc>
                  <a:txBody>
                    <a:bodyPr/>
                    <a:lstStyle/>
                    <a:p>
                      <a:pPr marL="54864" rtl="0">
                        <a:spcBef>
                          <a:spcPts val="432"/>
                        </a:spcBef>
                        <a:spcAft>
                          <a:spcPts val="288"/>
                        </a:spcAft>
                      </a:pPr>
                      <a:r>
                        <a:rPr lang="en-US" sz="2000" dirty="0">
                          <a:effectLst/>
                        </a:rPr>
                        <a:t>Adds an IP address and corresponding Ethernet address to the cache</a:t>
                      </a:r>
                    </a:p>
                  </a:txBody>
                  <a:tcPr marL="38100" marR="38100" marT="38100" marB="38100"/>
                </a:tc>
                <a:extLst>
                  <a:ext uri="{0D108BD9-81ED-4DB2-BD59-A6C34878D82A}">
                    <a16:rowId xmlns:a16="http://schemas.microsoft.com/office/drawing/2014/main" val="395826282"/>
                  </a:ext>
                </a:extLst>
              </a:tr>
              <a:tr h="805348">
                <a:tc>
                  <a:txBody>
                    <a:bodyPr/>
                    <a:lstStyle/>
                    <a:p>
                      <a:pPr marL="54864" rtl="0">
                        <a:spcBef>
                          <a:spcPts val="432"/>
                        </a:spcBef>
                        <a:spcAft>
                          <a:spcPts val="288"/>
                        </a:spcAft>
                      </a:pPr>
                      <a:r>
                        <a:rPr lang="en-US" sz="2000">
                          <a:effectLst/>
                        </a:rPr>
                        <a:t>-d </a:t>
                      </a:r>
                      <a:r>
                        <a:rPr lang="en-US" sz="2000" i="1">
                          <a:effectLst/>
                        </a:rPr>
                        <a:t>inet addr</a:t>
                      </a:r>
                      <a:r>
                        <a:rPr lang="en-US" sz="2000">
                          <a:effectLst/>
                        </a:rPr>
                        <a:t> [</a:t>
                      </a:r>
                      <a:r>
                        <a:rPr lang="en-US" sz="2000" i="1">
                          <a:effectLst/>
                        </a:rPr>
                        <a:t>if_addr</a:t>
                      </a:r>
                      <a:r>
                        <a:rPr lang="en-US" sz="2000">
                          <a:effectLst/>
                        </a:rPr>
                        <a:t>] </a:t>
                      </a:r>
                    </a:p>
                  </a:txBody>
                  <a:tcPr marL="38100" marR="38100" marT="38100" marB="38100"/>
                </a:tc>
                <a:tc>
                  <a:txBody>
                    <a:bodyPr/>
                    <a:lstStyle/>
                    <a:p>
                      <a:pPr marL="54864" rtl="0">
                        <a:spcBef>
                          <a:spcPts val="432"/>
                        </a:spcBef>
                        <a:spcAft>
                          <a:spcPts val="288"/>
                        </a:spcAft>
                      </a:pPr>
                      <a:r>
                        <a:rPr lang="en-US" sz="2000">
                          <a:effectLst/>
                        </a:rPr>
                        <a:t>-d [-v] [- i</a:t>
                      </a:r>
                      <a:r>
                        <a:rPr lang="en-US" sz="2000" i="1">
                          <a:effectLst/>
                        </a:rPr>
                        <a:t>if_addr</a:t>
                      </a:r>
                      <a:r>
                        <a:rPr lang="en-US" sz="2000">
                          <a:effectLst/>
                        </a:rPr>
                        <a:t>] </a:t>
                      </a:r>
                      <a:r>
                        <a:rPr lang="en-US" sz="2000" i="1">
                          <a:effectLst/>
                        </a:rPr>
                        <a:t>inet_addr</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Deletes an entry from the cache</a:t>
                      </a:r>
                    </a:p>
                  </a:txBody>
                  <a:tcPr marL="38100" marR="38100" marT="38100" marB="38100"/>
                </a:tc>
                <a:extLst>
                  <a:ext uri="{0D108BD9-81ED-4DB2-BD59-A6C34878D82A}">
                    <a16:rowId xmlns:a16="http://schemas.microsoft.com/office/drawing/2014/main" val="654261458"/>
                  </a:ext>
                </a:extLst>
              </a:tr>
              <a:tr h="805348">
                <a:tc>
                  <a:txBody>
                    <a:bodyPr/>
                    <a:lstStyle/>
                    <a:p>
                      <a:pPr marL="54864" rtl="0">
                        <a:spcBef>
                          <a:spcPts val="432"/>
                        </a:spcBef>
                        <a:spcAft>
                          <a:spcPts val="288"/>
                        </a:spcAft>
                      </a:pPr>
                      <a:br>
                        <a:rPr lang="en-US" sz="2000">
                          <a:effectLst/>
                        </a:rPr>
                      </a:br>
                      <a:endParaRPr lang="en-US" sz="2000">
                        <a:effectLst/>
                      </a:endParaRPr>
                    </a:p>
                  </a:txBody>
                  <a:tcPr marL="38100" marR="38100" marT="38100" marB="38100"/>
                </a:tc>
                <a:tc>
                  <a:txBody>
                    <a:bodyPr/>
                    <a:lstStyle/>
                    <a:p>
                      <a:pPr marL="54864" rtl="0">
                        <a:spcBef>
                          <a:spcPts val="432"/>
                        </a:spcBef>
                        <a:spcAft>
                          <a:spcPts val="288"/>
                        </a:spcAft>
                      </a:pPr>
                      <a:r>
                        <a:rPr lang="en-US" sz="2000">
                          <a:effectLst/>
                        </a:rPr>
                        <a:t>-f [-v] [-i </a:t>
                      </a:r>
                      <a:r>
                        <a:rPr lang="en-US" sz="2000" i="1">
                          <a:effectLst/>
                        </a:rPr>
                        <a:t>if_addr</a:t>
                      </a:r>
                      <a:r>
                        <a:rPr lang="en-US" sz="2000">
                          <a:effectLst/>
                        </a:rPr>
                        <a:t>] </a:t>
                      </a:r>
                      <a:r>
                        <a:rPr lang="en-US" sz="2000" i="1">
                          <a:effectLst/>
                        </a:rPr>
                        <a:t>filename</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Adds entries from a file</a:t>
                      </a:r>
                    </a:p>
                  </a:txBody>
                  <a:tcPr marL="38100" marR="38100" marT="38100" marB="38100"/>
                </a:tc>
                <a:extLst>
                  <a:ext uri="{0D108BD9-81ED-4DB2-BD59-A6C34878D82A}">
                    <a16:rowId xmlns:a16="http://schemas.microsoft.com/office/drawing/2014/main" val="2596446846"/>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69254336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err="1"/>
              <a:t>nslookup</a:t>
            </a:r>
            <a:r>
              <a:rPr lang="en-US" dirty="0"/>
              <a:t> </a:t>
            </a:r>
          </a:p>
        </p:txBody>
      </p:sp>
      <p:graphicFrame>
        <p:nvGraphicFramePr>
          <p:cNvPr id="5" name="Table 5">
            <a:extLst>
              <a:ext uri="{FF2B5EF4-FFF2-40B4-BE49-F238E27FC236}">
                <a16:creationId xmlns:a16="http://schemas.microsoft.com/office/drawing/2014/main" id="{F78940D7-B325-4C55-A1FE-51F426293076}"/>
              </a:ext>
            </a:extLst>
          </p:cNvPr>
          <p:cNvGraphicFramePr>
            <a:graphicFrameLocks noGrp="1"/>
          </p:cNvGraphicFramePr>
          <p:nvPr>
            <p:ph idx="1"/>
          </p:nvPr>
        </p:nvGraphicFramePr>
        <p:xfrm>
          <a:off x="1981200" y="4359610"/>
          <a:ext cx="8458200" cy="1854200"/>
        </p:xfrm>
        <a:graphic>
          <a:graphicData uri="http://schemas.openxmlformats.org/drawingml/2006/table">
            <a:tbl>
              <a:tblPr firstRow="1" bandRow="1">
                <a:tableStyleId>{5C22544A-7EE6-4342-B048-85BDC9FD1C3A}</a:tableStyleId>
              </a:tblPr>
              <a:tblGrid>
                <a:gridCol w="2382253">
                  <a:extLst>
                    <a:ext uri="{9D8B030D-6E8A-4147-A177-3AD203B41FA5}">
                      <a16:colId xmlns:a16="http://schemas.microsoft.com/office/drawing/2014/main" val="3658464850"/>
                    </a:ext>
                  </a:extLst>
                </a:gridCol>
                <a:gridCol w="6075947">
                  <a:extLst>
                    <a:ext uri="{9D8B030D-6E8A-4147-A177-3AD203B41FA5}">
                      <a16:colId xmlns:a16="http://schemas.microsoft.com/office/drawing/2014/main" val="2696225473"/>
                    </a:ext>
                  </a:extLst>
                </a:gridCol>
              </a:tblGrid>
              <a:tr h="370840">
                <a:tc>
                  <a:txBody>
                    <a:bodyPr/>
                    <a:lstStyle/>
                    <a:p>
                      <a:pPr algn="l" rtl="0">
                        <a:spcAft>
                          <a:spcPts val="0"/>
                        </a:spcAft>
                      </a:pPr>
                      <a:r>
                        <a:rPr lang="en-US">
                          <a:effectLst/>
                        </a:rPr>
                        <a:t>Command</a:t>
                      </a:r>
                    </a:p>
                  </a:txBody>
                  <a:tcPr marL="38100" marR="38100" marT="38100" marB="38100"/>
                </a:tc>
                <a:tc>
                  <a:txBody>
                    <a:bodyPr/>
                    <a:lstStyle/>
                    <a:p>
                      <a:pPr algn="l" rtl="0">
                        <a:spcAft>
                          <a:spcPts val="0"/>
                        </a:spcAft>
                      </a:pPr>
                      <a:r>
                        <a:rPr lang="en-US">
                          <a:effectLst/>
                        </a:rPr>
                        <a:t>Description</a:t>
                      </a:r>
                    </a:p>
                  </a:txBody>
                  <a:tcPr marL="38100" marR="38100" marT="38100" marB="38100"/>
                </a:tc>
                <a:extLst>
                  <a:ext uri="{0D108BD9-81ED-4DB2-BD59-A6C34878D82A}">
                    <a16:rowId xmlns:a16="http://schemas.microsoft.com/office/drawing/2014/main" val="599629361"/>
                  </a:ext>
                </a:extLst>
              </a:tr>
              <a:tr h="370840">
                <a:tc>
                  <a:txBody>
                    <a:bodyPr/>
                    <a:lstStyle/>
                    <a:p>
                      <a:pPr marL="54864" rtl="0">
                        <a:spcBef>
                          <a:spcPts val="432"/>
                        </a:spcBef>
                        <a:spcAft>
                          <a:spcPts val="288"/>
                        </a:spcAft>
                      </a:pPr>
                      <a:r>
                        <a:rPr lang="en-US">
                          <a:effectLst/>
                        </a:rPr>
                        <a:t>nslookup </a:t>
                      </a:r>
                    </a:p>
                  </a:txBody>
                  <a:tcPr marL="38100" marR="38100" marT="38100" marB="38100"/>
                </a:tc>
                <a:tc>
                  <a:txBody>
                    <a:bodyPr/>
                    <a:lstStyle/>
                    <a:p>
                      <a:pPr marL="54864" rtl="0">
                        <a:spcBef>
                          <a:spcPts val="432"/>
                        </a:spcBef>
                        <a:spcAft>
                          <a:spcPts val="288"/>
                        </a:spcAft>
                      </a:pPr>
                      <a:r>
                        <a:rPr lang="en-US">
                          <a:effectLst/>
                        </a:rPr>
                        <a:t>Enters interactive mode using the default DNS server.</a:t>
                      </a:r>
                    </a:p>
                  </a:txBody>
                  <a:tcPr marL="38100" marR="38100" marT="38100" marB="38100"/>
                </a:tc>
                <a:extLst>
                  <a:ext uri="{0D108BD9-81ED-4DB2-BD59-A6C34878D82A}">
                    <a16:rowId xmlns:a16="http://schemas.microsoft.com/office/drawing/2014/main" val="2499445811"/>
                  </a:ext>
                </a:extLst>
              </a:tr>
              <a:tr h="370840">
                <a:tc>
                  <a:txBody>
                    <a:bodyPr/>
                    <a:lstStyle/>
                    <a:p>
                      <a:pPr marL="54864" rtl="0">
                        <a:spcBef>
                          <a:spcPts val="432"/>
                        </a:spcBef>
                        <a:spcAft>
                          <a:spcPts val="288"/>
                        </a:spcAft>
                      </a:pPr>
                      <a:r>
                        <a:rPr lang="en-US">
                          <a:effectLst/>
                        </a:rPr>
                        <a:t>nslookup - </a:t>
                      </a:r>
                      <a:r>
                        <a:rPr lang="en-US" sz="900" i="1">
                          <a:effectLst/>
                        </a:rPr>
                        <a:t>server</a:t>
                      </a:r>
                      <a:r>
                        <a:rPr lang="en-US">
                          <a:effectLst/>
                        </a:rPr>
                        <a:t> </a:t>
                      </a:r>
                    </a:p>
                  </a:txBody>
                  <a:tcPr marL="38100" marR="38100" marT="38100" marB="38100"/>
                </a:tc>
                <a:tc>
                  <a:txBody>
                    <a:bodyPr/>
                    <a:lstStyle/>
                    <a:p>
                      <a:pPr marL="54864" rtl="0">
                        <a:spcBef>
                          <a:spcPts val="432"/>
                        </a:spcBef>
                        <a:spcAft>
                          <a:spcPts val="288"/>
                        </a:spcAft>
                      </a:pPr>
                      <a:r>
                        <a:rPr lang="en-US">
                          <a:effectLst/>
                        </a:rPr>
                        <a:t>Enters interactive mode using a specified server.</a:t>
                      </a:r>
                    </a:p>
                  </a:txBody>
                  <a:tcPr marL="38100" marR="38100" marT="38100" marB="38100"/>
                </a:tc>
                <a:extLst>
                  <a:ext uri="{0D108BD9-81ED-4DB2-BD59-A6C34878D82A}">
                    <a16:rowId xmlns:a16="http://schemas.microsoft.com/office/drawing/2014/main" val="3657130113"/>
                  </a:ext>
                </a:extLst>
              </a:tr>
              <a:tr h="370840">
                <a:tc>
                  <a:txBody>
                    <a:bodyPr/>
                    <a:lstStyle/>
                    <a:p>
                      <a:pPr marL="54864" rtl="0">
                        <a:spcBef>
                          <a:spcPts val="432"/>
                        </a:spcBef>
                        <a:spcAft>
                          <a:spcPts val="288"/>
                        </a:spcAft>
                      </a:pPr>
                      <a:r>
                        <a:rPr lang="en-US">
                          <a:effectLst/>
                        </a:rPr>
                        <a:t>nslookup </a:t>
                      </a:r>
                      <a:r>
                        <a:rPr lang="en-US" sz="900" i="1">
                          <a:effectLst/>
                        </a:rPr>
                        <a:t>host</a:t>
                      </a:r>
                      <a:r>
                        <a:rPr lang="en-US">
                          <a:effectLst/>
                        </a:rPr>
                        <a:t> </a:t>
                      </a:r>
                    </a:p>
                  </a:txBody>
                  <a:tcPr marL="38100" marR="38100" marT="38100" marB="38100"/>
                </a:tc>
                <a:tc>
                  <a:txBody>
                    <a:bodyPr/>
                    <a:lstStyle/>
                    <a:p>
                      <a:pPr marL="54864" rtl="0">
                        <a:spcBef>
                          <a:spcPts val="432"/>
                        </a:spcBef>
                        <a:spcAft>
                          <a:spcPts val="288"/>
                        </a:spcAft>
                      </a:pPr>
                      <a:r>
                        <a:rPr lang="en-US">
                          <a:effectLst/>
                        </a:rPr>
                        <a:t>Performs a single lookup using the default DNS server.</a:t>
                      </a:r>
                    </a:p>
                  </a:txBody>
                  <a:tcPr marL="38100" marR="38100" marT="38100" marB="38100"/>
                </a:tc>
                <a:extLst>
                  <a:ext uri="{0D108BD9-81ED-4DB2-BD59-A6C34878D82A}">
                    <a16:rowId xmlns:a16="http://schemas.microsoft.com/office/drawing/2014/main" val="384893690"/>
                  </a:ext>
                </a:extLst>
              </a:tr>
              <a:tr h="370840">
                <a:tc>
                  <a:txBody>
                    <a:bodyPr/>
                    <a:lstStyle/>
                    <a:p>
                      <a:pPr marL="54864" rtl="0">
                        <a:spcBef>
                          <a:spcPts val="432"/>
                        </a:spcBef>
                        <a:spcAft>
                          <a:spcPts val="288"/>
                        </a:spcAft>
                      </a:pPr>
                      <a:r>
                        <a:rPr lang="en-US">
                          <a:effectLst/>
                        </a:rPr>
                        <a:t>nslookup </a:t>
                      </a:r>
                      <a:r>
                        <a:rPr lang="en-US" sz="900" i="1">
                          <a:effectLst/>
                        </a:rPr>
                        <a:t>hostserver</a:t>
                      </a:r>
                      <a:r>
                        <a:rPr lang="en-US">
                          <a:effectLst/>
                        </a:rPr>
                        <a:t> </a:t>
                      </a:r>
                    </a:p>
                  </a:txBody>
                  <a:tcPr marL="38100" marR="38100" marT="38100" marB="38100"/>
                </a:tc>
                <a:tc>
                  <a:txBody>
                    <a:bodyPr/>
                    <a:lstStyle/>
                    <a:p>
                      <a:pPr marL="54864" rtl="0">
                        <a:spcBef>
                          <a:spcPts val="432"/>
                        </a:spcBef>
                        <a:spcAft>
                          <a:spcPts val="288"/>
                        </a:spcAft>
                      </a:pPr>
                      <a:r>
                        <a:rPr lang="en-US" dirty="0">
                          <a:effectLst/>
                        </a:rPr>
                        <a:t>Performs a single lookup using a specified server.</a:t>
                      </a:r>
                    </a:p>
                  </a:txBody>
                  <a:tcPr marL="38100" marR="38100" marT="38100" marB="38100"/>
                </a:tc>
                <a:extLst>
                  <a:ext uri="{0D108BD9-81ED-4DB2-BD59-A6C34878D82A}">
                    <a16:rowId xmlns:a16="http://schemas.microsoft.com/office/drawing/2014/main" val="635147954"/>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7" name="Picture 6">
            <a:extLst>
              <a:ext uri="{FF2B5EF4-FFF2-40B4-BE49-F238E27FC236}">
                <a16:creationId xmlns:a16="http://schemas.microsoft.com/office/drawing/2014/main" id="{6B88BA00-3ACA-4BDD-9040-A3730BD18476}"/>
              </a:ext>
            </a:extLst>
          </p:cNvPr>
          <p:cNvPicPr>
            <a:picLocks noChangeAspect="1"/>
          </p:cNvPicPr>
          <p:nvPr/>
        </p:nvPicPr>
        <p:blipFill>
          <a:blip r:embed="rId2"/>
          <a:stretch>
            <a:fillRect/>
          </a:stretch>
        </p:blipFill>
        <p:spPr>
          <a:xfrm>
            <a:off x="1930604" y="1488645"/>
            <a:ext cx="8458200" cy="2552256"/>
          </a:xfrm>
          <a:prstGeom prst="rect">
            <a:avLst/>
          </a:prstGeom>
        </p:spPr>
      </p:pic>
    </p:spTree>
    <p:extLst>
      <p:ext uri="{BB962C8B-B14F-4D97-AF65-F5344CB8AC3E}">
        <p14:creationId xmlns:p14="http://schemas.microsoft.com/office/powerpoint/2010/main" val="1668542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ping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9" name="Content Placeholder 8">
            <a:extLst>
              <a:ext uri="{FF2B5EF4-FFF2-40B4-BE49-F238E27FC236}">
                <a16:creationId xmlns:a16="http://schemas.microsoft.com/office/drawing/2014/main" id="{1A6571C4-D0D0-462F-8F9B-C0352C14D4C4}"/>
              </a:ext>
            </a:extLst>
          </p:cNvPr>
          <p:cNvPicPr>
            <a:picLocks noGrp="1" noChangeAspect="1"/>
          </p:cNvPicPr>
          <p:nvPr>
            <p:ph idx="1"/>
          </p:nvPr>
        </p:nvPicPr>
        <p:blipFill>
          <a:blip r:embed="rId2"/>
          <a:stretch>
            <a:fillRect/>
          </a:stretch>
        </p:blipFill>
        <p:spPr>
          <a:xfrm>
            <a:off x="1461500" y="2212259"/>
            <a:ext cx="9776771" cy="3634222"/>
          </a:xfrm>
          <a:prstGeom prst="rect">
            <a:avLst/>
          </a:prstGeom>
        </p:spPr>
      </p:pic>
    </p:spTree>
    <p:extLst>
      <p:ext uri="{BB962C8B-B14F-4D97-AF65-F5344CB8AC3E}">
        <p14:creationId xmlns:p14="http://schemas.microsoft.com/office/powerpoint/2010/main" val="93675605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Ping (Cont.)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6" name="Content Placeholder 5">
            <a:extLst>
              <a:ext uri="{FF2B5EF4-FFF2-40B4-BE49-F238E27FC236}">
                <a16:creationId xmlns:a16="http://schemas.microsoft.com/office/drawing/2014/main" id="{0A709B24-5D26-446E-BE57-92D52638B955}"/>
              </a:ext>
            </a:extLst>
          </p:cNvPr>
          <p:cNvGraphicFramePr>
            <a:graphicFrameLocks noGrp="1"/>
          </p:cNvGraphicFramePr>
          <p:nvPr>
            <p:ph idx="1"/>
          </p:nvPr>
        </p:nvGraphicFramePr>
        <p:xfrm>
          <a:off x="612541" y="1808480"/>
          <a:ext cx="10786979" cy="4480560"/>
        </p:xfrm>
        <a:graphic>
          <a:graphicData uri="http://schemas.openxmlformats.org/drawingml/2006/table">
            <a:tbl>
              <a:tblPr firstRow="1" bandRow="1">
                <a:tableStyleId>{5C22544A-7EE6-4342-B048-85BDC9FD1C3A}</a:tableStyleId>
              </a:tblPr>
              <a:tblGrid>
                <a:gridCol w="3372984">
                  <a:extLst>
                    <a:ext uri="{9D8B030D-6E8A-4147-A177-3AD203B41FA5}">
                      <a16:colId xmlns:a16="http://schemas.microsoft.com/office/drawing/2014/main" val="1718187306"/>
                    </a:ext>
                  </a:extLst>
                </a:gridCol>
                <a:gridCol w="7413995">
                  <a:extLst>
                    <a:ext uri="{9D8B030D-6E8A-4147-A177-3AD203B41FA5}">
                      <a16:colId xmlns:a16="http://schemas.microsoft.com/office/drawing/2014/main" val="1301721789"/>
                    </a:ext>
                  </a:extLst>
                </a:gridCol>
              </a:tblGrid>
              <a:tr h="370840">
                <a:tc>
                  <a:txBody>
                    <a:bodyPr/>
                    <a:lstStyle/>
                    <a:p>
                      <a:pPr algn="l" rtl="0">
                        <a:spcAft>
                          <a:spcPts val="0"/>
                        </a:spcAft>
                      </a:pPr>
                      <a:r>
                        <a:rPr lang="en-US" sz="2400" dirty="0">
                          <a:effectLst/>
                        </a:rPr>
                        <a:t>Common 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471149727"/>
                  </a:ext>
                </a:extLst>
              </a:tr>
              <a:tr h="370840">
                <a:tc>
                  <a:txBody>
                    <a:bodyPr/>
                    <a:lstStyle/>
                    <a:p>
                      <a:pPr marL="54864" rtl="0">
                        <a:spcBef>
                          <a:spcPts val="432"/>
                        </a:spcBef>
                        <a:spcAft>
                          <a:spcPts val="288"/>
                        </a:spcAft>
                      </a:pPr>
                      <a:r>
                        <a:rPr lang="en-US" sz="2000">
                          <a:effectLst/>
                        </a:rPr>
                        <a:t>-n </a:t>
                      </a:r>
                      <a:r>
                        <a:rPr lang="en-US" sz="2000" i="1">
                          <a:effectLst/>
                        </a:rPr>
                        <a:t>count</a:t>
                      </a:r>
                      <a:r>
                        <a:rPr lang="en-US" sz="2000">
                          <a:effectLst/>
                        </a:rPr>
                        <a:t> </a:t>
                      </a:r>
                    </a:p>
                  </a:txBody>
                  <a:tcPr marL="38100" marR="38100" marT="38100" marB="38100"/>
                </a:tc>
                <a:tc>
                  <a:txBody>
                    <a:bodyPr/>
                    <a:lstStyle/>
                    <a:p>
                      <a:pPr marL="54864" rtl="0">
                        <a:spcBef>
                          <a:spcPts val="432"/>
                        </a:spcBef>
                        <a:spcAft>
                          <a:spcPts val="288"/>
                        </a:spcAft>
                      </a:pPr>
                      <a:r>
                        <a:rPr lang="en-US" sz="2000">
                          <a:effectLst/>
                        </a:rPr>
                        <a:t>Sends a specified number of pings.</a:t>
                      </a:r>
                    </a:p>
                  </a:txBody>
                  <a:tcPr marL="38100" marR="38100" marT="38100" marB="38100"/>
                </a:tc>
                <a:extLst>
                  <a:ext uri="{0D108BD9-81ED-4DB2-BD59-A6C34878D82A}">
                    <a16:rowId xmlns:a16="http://schemas.microsoft.com/office/drawing/2014/main" val="3162008587"/>
                  </a:ext>
                </a:extLst>
              </a:tr>
              <a:tr h="370840">
                <a:tc>
                  <a:txBody>
                    <a:bodyPr/>
                    <a:lstStyle/>
                    <a:p>
                      <a:pPr marL="54864" rtl="0">
                        <a:spcBef>
                          <a:spcPts val="432"/>
                        </a:spcBef>
                        <a:spcAft>
                          <a:spcPts val="288"/>
                        </a:spcAft>
                      </a:pPr>
                      <a:r>
                        <a:rPr lang="en-US" sz="2000">
                          <a:effectLst/>
                        </a:rPr>
                        <a:t>-c</a:t>
                      </a:r>
                      <a:r>
                        <a:rPr lang="en-US" sz="2000" i="1">
                          <a:effectLst/>
                        </a:rPr>
                        <a:t>c ount</a:t>
                      </a:r>
                      <a:r>
                        <a:rPr lang="en-US" sz="2000">
                          <a:effectLst/>
                        </a:rPr>
                        <a:t> </a:t>
                      </a:r>
                    </a:p>
                  </a:txBody>
                  <a:tcPr marL="38100" marR="38100" marT="38100" marB="38100"/>
                </a:tc>
                <a:tc>
                  <a:txBody>
                    <a:bodyPr/>
                    <a:lstStyle/>
                    <a:p>
                      <a:pPr marL="54864" rtl="0">
                        <a:spcBef>
                          <a:spcPts val="432"/>
                        </a:spcBef>
                        <a:spcAft>
                          <a:spcPts val="288"/>
                        </a:spcAft>
                      </a:pPr>
                      <a:r>
                        <a:rPr lang="en-US" sz="2000">
                          <a:effectLst/>
                        </a:rPr>
                        <a:t>Sends a specified number of pings.</a:t>
                      </a:r>
                    </a:p>
                  </a:txBody>
                  <a:tcPr marL="38100" marR="38100" marT="38100" marB="38100"/>
                </a:tc>
                <a:extLst>
                  <a:ext uri="{0D108BD9-81ED-4DB2-BD59-A6C34878D82A}">
                    <a16:rowId xmlns:a16="http://schemas.microsoft.com/office/drawing/2014/main" val="841464663"/>
                  </a:ext>
                </a:extLst>
              </a:tr>
              <a:tr h="370840">
                <a:tc>
                  <a:txBody>
                    <a:bodyPr/>
                    <a:lstStyle/>
                    <a:p>
                      <a:pPr marL="54864" rtl="0">
                        <a:spcBef>
                          <a:spcPts val="432"/>
                        </a:spcBef>
                        <a:spcAft>
                          <a:spcPts val="288"/>
                        </a:spcAft>
                      </a:pPr>
                      <a:r>
                        <a:rPr lang="en-US" sz="2000">
                          <a:effectLst/>
                        </a:rPr>
                        <a:t>-t </a:t>
                      </a:r>
                    </a:p>
                  </a:txBody>
                  <a:tcPr marL="38100" marR="38100" marT="38100" marB="38100"/>
                </a:tc>
                <a:tc>
                  <a:txBody>
                    <a:bodyPr/>
                    <a:lstStyle/>
                    <a:p>
                      <a:pPr marL="54864" rtl="0">
                        <a:spcBef>
                          <a:spcPts val="432"/>
                        </a:spcBef>
                        <a:spcAft>
                          <a:spcPts val="288"/>
                        </a:spcAft>
                      </a:pPr>
                      <a:r>
                        <a:rPr lang="en-US" sz="2000">
                          <a:effectLst/>
                        </a:rPr>
                        <a:t>Continues to ping until stopped</a:t>
                      </a:r>
                    </a:p>
                  </a:txBody>
                  <a:tcPr marL="38100" marR="38100" marT="38100" marB="38100"/>
                </a:tc>
                <a:extLst>
                  <a:ext uri="{0D108BD9-81ED-4DB2-BD59-A6C34878D82A}">
                    <a16:rowId xmlns:a16="http://schemas.microsoft.com/office/drawing/2014/main" val="2352243813"/>
                  </a:ext>
                </a:extLst>
              </a:tr>
              <a:tr h="370840">
                <a:tc>
                  <a:txBody>
                    <a:bodyPr/>
                    <a:lstStyle/>
                    <a:p>
                      <a:pPr marL="54864" rtl="0">
                        <a:spcBef>
                          <a:spcPts val="432"/>
                        </a:spcBef>
                        <a:spcAft>
                          <a:spcPts val="288"/>
                        </a:spcAft>
                      </a:pPr>
                      <a:r>
                        <a:rPr lang="en-US" sz="2000">
                          <a:effectLst/>
                        </a:rPr>
                        <a:t>-a </a:t>
                      </a:r>
                    </a:p>
                  </a:txBody>
                  <a:tcPr marL="38100" marR="38100" marT="38100" marB="38100"/>
                </a:tc>
                <a:tc>
                  <a:txBody>
                    <a:bodyPr/>
                    <a:lstStyle/>
                    <a:p>
                      <a:pPr marL="54864" rtl="0">
                        <a:spcBef>
                          <a:spcPts val="432"/>
                        </a:spcBef>
                        <a:spcAft>
                          <a:spcPts val="288"/>
                        </a:spcAft>
                      </a:pPr>
                      <a:r>
                        <a:rPr lang="en-US" sz="2000" dirty="0">
                          <a:effectLst/>
                        </a:rPr>
                        <a:t>Attempts to do a reverse DNS lookup of the IP address pinged.</a:t>
                      </a:r>
                    </a:p>
                  </a:txBody>
                  <a:tcPr marL="38100" marR="38100" marT="38100" marB="38100"/>
                </a:tc>
                <a:extLst>
                  <a:ext uri="{0D108BD9-81ED-4DB2-BD59-A6C34878D82A}">
                    <a16:rowId xmlns:a16="http://schemas.microsoft.com/office/drawing/2014/main" val="3245682976"/>
                  </a:ext>
                </a:extLst>
              </a:tr>
              <a:tr h="370840">
                <a:tc>
                  <a:txBody>
                    <a:bodyPr/>
                    <a:lstStyle/>
                    <a:p>
                      <a:pPr marL="54864" rtl="0">
                        <a:spcBef>
                          <a:spcPts val="432"/>
                        </a:spcBef>
                        <a:spcAft>
                          <a:spcPts val="288"/>
                        </a:spcAft>
                      </a:pPr>
                      <a:r>
                        <a:rPr lang="en-US" sz="2000">
                          <a:effectLst/>
                        </a:rPr>
                        <a:t>-l </a:t>
                      </a:r>
                      <a:r>
                        <a:rPr lang="en-US" sz="2000" i="1">
                          <a:effectLst/>
                        </a:rPr>
                        <a:t>size</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Sets the size of the packet. (default 32 bytes.)</a:t>
                      </a:r>
                    </a:p>
                  </a:txBody>
                  <a:tcPr marL="38100" marR="38100" marT="38100" marB="38100"/>
                </a:tc>
                <a:extLst>
                  <a:ext uri="{0D108BD9-81ED-4DB2-BD59-A6C34878D82A}">
                    <a16:rowId xmlns:a16="http://schemas.microsoft.com/office/drawing/2014/main" val="2581870404"/>
                  </a:ext>
                </a:extLst>
              </a:tr>
              <a:tr h="370840">
                <a:tc>
                  <a:txBody>
                    <a:bodyPr/>
                    <a:lstStyle/>
                    <a:p>
                      <a:pPr marL="54864" rtl="0">
                        <a:spcBef>
                          <a:spcPts val="432"/>
                        </a:spcBef>
                        <a:spcAft>
                          <a:spcPts val="288"/>
                        </a:spcAft>
                      </a:pPr>
                      <a:r>
                        <a:rPr lang="en-US" sz="2000">
                          <a:effectLst/>
                        </a:rPr>
                        <a:t>-f </a:t>
                      </a:r>
                    </a:p>
                  </a:txBody>
                  <a:tcPr marL="38100" marR="38100" marT="38100" marB="38100"/>
                </a:tc>
                <a:tc>
                  <a:txBody>
                    <a:bodyPr/>
                    <a:lstStyle/>
                    <a:p>
                      <a:pPr marL="54864" rtl="0">
                        <a:spcBef>
                          <a:spcPts val="432"/>
                        </a:spcBef>
                        <a:spcAft>
                          <a:spcPts val="288"/>
                        </a:spcAft>
                      </a:pPr>
                      <a:r>
                        <a:rPr lang="en-US" sz="2000">
                          <a:effectLst/>
                        </a:rPr>
                        <a:t>Prevents packet fragmentation. With a large packet, you can use this to troubleshoot MTU problems.</a:t>
                      </a:r>
                    </a:p>
                  </a:txBody>
                  <a:tcPr marL="38100" marR="38100" marT="38100" marB="38100"/>
                </a:tc>
                <a:extLst>
                  <a:ext uri="{0D108BD9-81ED-4DB2-BD59-A6C34878D82A}">
                    <a16:rowId xmlns:a16="http://schemas.microsoft.com/office/drawing/2014/main" val="3200460743"/>
                  </a:ext>
                </a:extLst>
              </a:tr>
              <a:tr h="370840">
                <a:tc>
                  <a:txBody>
                    <a:bodyPr/>
                    <a:lstStyle/>
                    <a:p>
                      <a:pPr marL="54864" rtl="0">
                        <a:spcBef>
                          <a:spcPts val="432"/>
                        </a:spcBef>
                        <a:spcAft>
                          <a:spcPts val="288"/>
                        </a:spcAft>
                      </a:pPr>
                      <a:r>
                        <a:rPr lang="en-US" sz="2000">
                          <a:effectLst/>
                        </a:rPr>
                        <a:t>-i </a:t>
                      </a:r>
                      <a:r>
                        <a:rPr lang="en-US" sz="2000" i="1">
                          <a:effectLst/>
                        </a:rPr>
                        <a:t>TTL</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Sets the TTL value of the packet. (max 255.)</a:t>
                      </a:r>
                    </a:p>
                  </a:txBody>
                  <a:tcPr marL="38100" marR="38100" marT="38100" marB="38100"/>
                </a:tc>
                <a:extLst>
                  <a:ext uri="{0D108BD9-81ED-4DB2-BD59-A6C34878D82A}">
                    <a16:rowId xmlns:a16="http://schemas.microsoft.com/office/drawing/2014/main" val="567703389"/>
                  </a:ext>
                </a:extLst>
              </a:tr>
              <a:tr h="370840">
                <a:tc>
                  <a:txBody>
                    <a:bodyPr/>
                    <a:lstStyle/>
                    <a:p>
                      <a:pPr marL="54864" rtl="0">
                        <a:spcBef>
                          <a:spcPts val="432"/>
                        </a:spcBef>
                        <a:spcAft>
                          <a:spcPts val="288"/>
                        </a:spcAft>
                      </a:pPr>
                      <a:r>
                        <a:rPr lang="en-US" sz="2000">
                          <a:effectLst/>
                        </a:rPr>
                        <a:t>-w </a:t>
                      </a:r>
                      <a:r>
                        <a:rPr lang="en-US" sz="2000" i="1">
                          <a:effectLst/>
                        </a:rPr>
                        <a:t>time</a:t>
                      </a:r>
                      <a:r>
                        <a:rPr lang="en-US" sz="2000">
                          <a:effectLst/>
                        </a:rPr>
                        <a:t> </a:t>
                      </a:r>
                    </a:p>
                  </a:txBody>
                  <a:tcPr marL="38100" marR="38100" marT="38100" marB="38100"/>
                </a:tc>
                <a:tc>
                  <a:txBody>
                    <a:bodyPr/>
                    <a:lstStyle/>
                    <a:p>
                      <a:pPr marL="54864" rtl="0">
                        <a:spcBef>
                          <a:spcPts val="432"/>
                        </a:spcBef>
                        <a:spcAft>
                          <a:spcPts val="288"/>
                        </a:spcAft>
                      </a:pPr>
                      <a:r>
                        <a:rPr lang="en-US" sz="2000">
                          <a:effectLst/>
                        </a:rPr>
                        <a:t>Sets the timeout value for each packet in milliseconds (default 4000.)</a:t>
                      </a:r>
                    </a:p>
                  </a:txBody>
                  <a:tcPr marL="38100" marR="38100" marT="38100" marB="38100"/>
                </a:tc>
                <a:extLst>
                  <a:ext uri="{0D108BD9-81ED-4DB2-BD59-A6C34878D82A}">
                    <a16:rowId xmlns:a16="http://schemas.microsoft.com/office/drawing/2014/main" val="4133166187"/>
                  </a:ext>
                </a:extLst>
              </a:tr>
              <a:tr h="370840">
                <a:tc>
                  <a:txBody>
                    <a:bodyPr/>
                    <a:lstStyle/>
                    <a:p>
                      <a:pPr marL="54864" rtl="0">
                        <a:spcBef>
                          <a:spcPts val="432"/>
                        </a:spcBef>
                        <a:spcAft>
                          <a:spcPts val="288"/>
                        </a:spcAft>
                      </a:pPr>
                      <a:r>
                        <a:rPr lang="en-US" sz="2000">
                          <a:effectLst/>
                        </a:rPr>
                        <a:t>-4 or -6 </a:t>
                      </a:r>
                    </a:p>
                  </a:txBody>
                  <a:tcPr marL="38100" marR="38100" marT="38100" marB="38100"/>
                </a:tc>
                <a:tc>
                  <a:txBody>
                    <a:bodyPr/>
                    <a:lstStyle/>
                    <a:p>
                      <a:pPr marL="54864" rtl="0">
                        <a:spcBef>
                          <a:spcPts val="432"/>
                        </a:spcBef>
                        <a:spcAft>
                          <a:spcPts val="288"/>
                        </a:spcAft>
                      </a:pPr>
                      <a:r>
                        <a:rPr lang="en-US" sz="2000" dirty="0">
                          <a:effectLst/>
                        </a:rPr>
                        <a:t>Forces use of IPv4 or IPv6. On some systems, the latter may just be called ping6.</a:t>
                      </a:r>
                    </a:p>
                  </a:txBody>
                  <a:tcPr marL="38100" marR="38100" marT="38100" marB="38100"/>
                </a:tc>
                <a:extLst>
                  <a:ext uri="{0D108BD9-81ED-4DB2-BD59-A6C34878D82A}">
                    <a16:rowId xmlns:a16="http://schemas.microsoft.com/office/drawing/2014/main" val="1143600183"/>
                  </a:ext>
                </a:extLst>
              </a:tr>
            </a:tbl>
          </a:graphicData>
        </a:graphic>
      </p:graphicFrame>
    </p:spTree>
    <p:extLst>
      <p:ext uri="{BB962C8B-B14F-4D97-AF65-F5344CB8AC3E}">
        <p14:creationId xmlns:p14="http://schemas.microsoft.com/office/powerpoint/2010/main" val="374417148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traceroute </a:t>
            </a:r>
          </a:p>
        </p:txBody>
      </p:sp>
      <p:graphicFrame>
        <p:nvGraphicFramePr>
          <p:cNvPr id="5" name="Table 5">
            <a:extLst>
              <a:ext uri="{FF2B5EF4-FFF2-40B4-BE49-F238E27FC236}">
                <a16:creationId xmlns:a16="http://schemas.microsoft.com/office/drawing/2014/main" id="{C5023990-619D-408A-9D66-DF274CA2C14A}"/>
              </a:ext>
            </a:extLst>
          </p:cNvPr>
          <p:cNvGraphicFramePr>
            <a:graphicFrameLocks noGrp="1"/>
          </p:cNvGraphicFramePr>
          <p:nvPr>
            <p:ph idx="1"/>
          </p:nvPr>
        </p:nvGraphicFramePr>
        <p:xfrm>
          <a:off x="1866900" y="5052506"/>
          <a:ext cx="8458200" cy="1737360"/>
        </p:xfrm>
        <a:graphic>
          <a:graphicData uri="http://schemas.openxmlformats.org/drawingml/2006/table">
            <a:tbl>
              <a:tblPr firstRow="1" bandRow="1">
                <a:tableStyleId>{5C22544A-7EE6-4342-B048-85BDC9FD1C3A}</a:tableStyleId>
              </a:tblPr>
              <a:tblGrid>
                <a:gridCol w="2350168">
                  <a:extLst>
                    <a:ext uri="{9D8B030D-6E8A-4147-A177-3AD203B41FA5}">
                      <a16:colId xmlns:a16="http://schemas.microsoft.com/office/drawing/2014/main" val="228198192"/>
                    </a:ext>
                  </a:extLst>
                </a:gridCol>
                <a:gridCol w="1989221">
                  <a:extLst>
                    <a:ext uri="{9D8B030D-6E8A-4147-A177-3AD203B41FA5}">
                      <a16:colId xmlns:a16="http://schemas.microsoft.com/office/drawing/2014/main" val="4145081857"/>
                    </a:ext>
                  </a:extLst>
                </a:gridCol>
                <a:gridCol w="4118811">
                  <a:extLst>
                    <a:ext uri="{9D8B030D-6E8A-4147-A177-3AD203B41FA5}">
                      <a16:colId xmlns:a16="http://schemas.microsoft.com/office/drawing/2014/main" val="2678935348"/>
                    </a:ext>
                  </a:extLst>
                </a:gridCol>
              </a:tblGrid>
              <a:tr h="370840">
                <a:tc>
                  <a:txBody>
                    <a:bodyPr/>
                    <a:lstStyle/>
                    <a:p>
                      <a:pPr algn="l" rtl="0">
                        <a:spcAft>
                          <a:spcPts val="0"/>
                        </a:spcAft>
                      </a:pPr>
                      <a:r>
                        <a:rPr lang="en-US">
                          <a:effectLst/>
                        </a:rPr>
                        <a:t>Windows parameter</a:t>
                      </a:r>
                    </a:p>
                  </a:txBody>
                  <a:tcPr marL="38100" marR="38100" marT="38100" marB="38100"/>
                </a:tc>
                <a:tc>
                  <a:txBody>
                    <a:bodyPr/>
                    <a:lstStyle/>
                    <a:p>
                      <a:pPr algn="l" rtl="0">
                        <a:spcAft>
                          <a:spcPts val="0"/>
                        </a:spcAft>
                      </a:pPr>
                      <a:r>
                        <a:rPr lang="en-US">
                          <a:effectLst/>
                        </a:rPr>
                        <a:t>Linux parameter</a:t>
                      </a:r>
                    </a:p>
                  </a:txBody>
                  <a:tcPr marL="38100" marR="38100" marT="38100" marB="38100"/>
                </a:tc>
                <a:tc>
                  <a:txBody>
                    <a:bodyPr/>
                    <a:lstStyle/>
                    <a:p>
                      <a:pPr algn="l" rtl="0">
                        <a:spcAft>
                          <a:spcPts val="0"/>
                        </a:spcAft>
                      </a:pPr>
                      <a:r>
                        <a:rPr lang="en-US" dirty="0">
                          <a:effectLst/>
                        </a:rPr>
                        <a:t>Description</a:t>
                      </a:r>
                    </a:p>
                  </a:txBody>
                  <a:tcPr marL="38100" marR="38100" marT="38100" marB="38100"/>
                </a:tc>
                <a:extLst>
                  <a:ext uri="{0D108BD9-81ED-4DB2-BD59-A6C34878D82A}">
                    <a16:rowId xmlns:a16="http://schemas.microsoft.com/office/drawing/2014/main" val="1077848403"/>
                  </a:ext>
                </a:extLst>
              </a:tr>
              <a:tr h="370840">
                <a:tc>
                  <a:txBody>
                    <a:bodyPr/>
                    <a:lstStyle/>
                    <a:p>
                      <a:pPr marL="54864" rtl="0">
                        <a:spcBef>
                          <a:spcPts val="432"/>
                        </a:spcBef>
                        <a:spcAft>
                          <a:spcPts val="288"/>
                        </a:spcAft>
                      </a:pPr>
                      <a:r>
                        <a:rPr lang="en-US">
                          <a:effectLst/>
                        </a:rPr>
                        <a:t>-d </a:t>
                      </a:r>
                    </a:p>
                  </a:txBody>
                  <a:tcPr marL="38100" marR="38100" marT="38100" marB="38100"/>
                </a:tc>
                <a:tc>
                  <a:txBody>
                    <a:bodyPr/>
                    <a:lstStyle/>
                    <a:p>
                      <a:pPr marL="54864" rtl="0">
                        <a:spcBef>
                          <a:spcPts val="432"/>
                        </a:spcBef>
                        <a:spcAft>
                          <a:spcPts val="288"/>
                        </a:spcAft>
                      </a:pPr>
                      <a:r>
                        <a:rPr lang="en-US">
                          <a:effectLst/>
                        </a:rPr>
                        <a:t>-n </a:t>
                      </a:r>
                    </a:p>
                  </a:txBody>
                  <a:tcPr marL="38100" marR="38100" marT="38100" marB="38100"/>
                </a:tc>
                <a:tc>
                  <a:txBody>
                    <a:bodyPr/>
                    <a:lstStyle/>
                    <a:p>
                      <a:pPr marL="54864" rtl="0">
                        <a:spcBef>
                          <a:spcPts val="432"/>
                        </a:spcBef>
                        <a:spcAft>
                          <a:spcPts val="288"/>
                        </a:spcAft>
                      </a:pPr>
                      <a:r>
                        <a:rPr lang="en-US">
                          <a:effectLst/>
                        </a:rPr>
                        <a:t>Doesn't perform reverse DNS lookups.</a:t>
                      </a:r>
                    </a:p>
                  </a:txBody>
                  <a:tcPr marL="38100" marR="38100" marT="38100" marB="38100"/>
                </a:tc>
                <a:extLst>
                  <a:ext uri="{0D108BD9-81ED-4DB2-BD59-A6C34878D82A}">
                    <a16:rowId xmlns:a16="http://schemas.microsoft.com/office/drawing/2014/main" val="1199276459"/>
                  </a:ext>
                </a:extLst>
              </a:tr>
              <a:tr h="370840">
                <a:tc>
                  <a:txBody>
                    <a:bodyPr/>
                    <a:lstStyle/>
                    <a:p>
                      <a:pPr marL="54864" rtl="0">
                        <a:spcBef>
                          <a:spcPts val="432"/>
                        </a:spcBef>
                        <a:spcAft>
                          <a:spcPts val="288"/>
                        </a:spcAft>
                      </a:pPr>
                      <a:r>
                        <a:rPr lang="en-US">
                          <a:effectLst/>
                        </a:rPr>
                        <a:t>-h </a:t>
                      </a:r>
                      <a:r>
                        <a:rPr lang="en-US" sz="900" i="1">
                          <a:effectLst/>
                        </a:rPr>
                        <a:t>maximum_hops</a:t>
                      </a:r>
                      <a:r>
                        <a:rPr lang="en-US">
                          <a:effectLst/>
                        </a:rPr>
                        <a:t> </a:t>
                      </a:r>
                    </a:p>
                  </a:txBody>
                  <a:tcPr marL="38100" marR="38100" marT="38100" marB="38100"/>
                </a:tc>
                <a:tc>
                  <a:txBody>
                    <a:bodyPr/>
                    <a:lstStyle/>
                    <a:p>
                      <a:pPr marL="54864" rtl="0">
                        <a:spcBef>
                          <a:spcPts val="432"/>
                        </a:spcBef>
                        <a:spcAft>
                          <a:spcPts val="288"/>
                        </a:spcAft>
                      </a:pPr>
                      <a:r>
                        <a:rPr lang="en-US">
                          <a:effectLst/>
                        </a:rPr>
                        <a:t>-m </a:t>
                      </a:r>
                      <a:r>
                        <a:rPr lang="en-US" sz="900" i="1">
                          <a:effectLst/>
                        </a:rPr>
                        <a:t>maximum_hops</a:t>
                      </a:r>
                      <a:r>
                        <a:rPr lang="en-US">
                          <a:effectLst/>
                        </a:rPr>
                        <a:t> </a:t>
                      </a:r>
                    </a:p>
                  </a:txBody>
                  <a:tcPr marL="38100" marR="38100" marT="38100" marB="38100"/>
                </a:tc>
                <a:tc>
                  <a:txBody>
                    <a:bodyPr/>
                    <a:lstStyle/>
                    <a:p>
                      <a:pPr marL="54864" rtl="0">
                        <a:spcBef>
                          <a:spcPts val="432"/>
                        </a:spcBef>
                        <a:spcAft>
                          <a:spcPts val="288"/>
                        </a:spcAft>
                      </a:pPr>
                      <a:r>
                        <a:rPr lang="en-US">
                          <a:effectLst/>
                        </a:rPr>
                        <a:t>Specifies maximum TTL (default 30)</a:t>
                      </a:r>
                    </a:p>
                  </a:txBody>
                  <a:tcPr marL="38100" marR="38100" marT="38100" marB="38100"/>
                </a:tc>
                <a:extLst>
                  <a:ext uri="{0D108BD9-81ED-4DB2-BD59-A6C34878D82A}">
                    <a16:rowId xmlns:a16="http://schemas.microsoft.com/office/drawing/2014/main" val="28908062"/>
                  </a:ext>
                </a:extLst>
              </a:tr>
              <a:tr h="370840">
                <a:tc>
                  <a:txBody>
                    <a:bodyPr/>
                    <a:lstStyle/>
                    <a:p>
                      <a:pPr marL="54864" rtl="0">
                        <a:spcBef>
                          <a:spcPts val="432"/>
                        </a:spcBef>
                        <a:spcAft>
                          <a:spcPts val="288"/>
                        </a:spcAft>
                      </a:pPr>
                      <a:r>
                        <a:rPr lang="en-US">
                          <a:effectLst/>
                        </a:rPr>
                        <a:t>-w </a:t>
                      </a:r>
                      <a:r>
                        <a:rPr lang="en-US" sz="900" i="1">
                          <a:effectLst/>
                        </a:rPr>
                        <a:t>milliseconds</a:t>
                      </a:r>
                      <a:r>
                        <a:rPr lang="en-US">
                          <a:effectLst/>
                        </a:rPr>
                        <a:t> </a:t>
                      </a:r>
                    </a:p>
                  </a:txBody>
                  <a:tcPr marL="38100" marR="38100" marT="38100" marB="38100"/>
                </a:tc>
                <a:tc>
                  <a:txBody>
                    <a:bodyPr/>
                    <a:lstStyle/>
                    <a:p>
                      <a:pPr marL="54864" rtl="0">
                        <a:spcBef>
                          <a:spcPts val="432"/>
                        </a:spcBef>
                        <a:spcAft>
                          <a:spcPts val="288"/>
                        </a:spcAft>
                      </a:pPr>
                      <a:r>
                        <a:rPr lang="en-US">
                          <a:effectLst/>
                        </a:rPr>
                        <a:t>-w </a:t>
                      </a:r>
                      <a:r>
                        <a:rPr lang="en-US" sz="900" i="1">
                          <a:effectLst/>
                        </a:rPr>
                        <a:t>seconds</a:t>
                      </a:r>
                      <a:r>
                        <a:rPr lang="en-US">
                          <a:effectLst/>
                        </a:rPr>
                        <a:t> </a:t>
                      </a:r>
                    </a:p>
                  </a:txBody>
                  <a:tcPr marL="38100" marR="38100" marT="38100" marB="38100"/>
                </a:tc>
                <a:tc>
                  <a:txBody>
                    <a:bodyPr/>
                    <a:lstStyle/>
                    <a:p>
                      <a:pPr marL="54864" rtl="0">
                        <a:spcBef>
                          <a:spcPts val="432"/>
                        </a:spcBef>
                        <a:spcAft>
                          <a:spcPts val="288"/>
                        </a:spcAft>
                      </a:pPr>
                      <a:r>
                        <a:rPr lang="en-US" dirty="0">
                          <a:effectLst/>
                        </a:rPr>
                        <a:t>Specifies timeout (Windows default 4000ms, Linux 5.0s)</a:t>
                      </a:r>
                    </a:p>
                  </a:txBody>
                  <a:tcPr marL="38100" marR="38100" marT="38100" marB="38100"/>
                </a:tc>
                <a:extLst>
                  <a:ext uri="{0D108BD9-81ED-4DB2-BD59-A6C34878D82A}">
                    <a16:rowId xmlns:a16="http://schemas.microsoft.com/office/drawing/2014/main" val="3293981357"/>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7" name="Picture 6">
            <a:extLst>
              <a:ext uri="{FF2B5EF4-FFF2-40B4-BE49-F238E27FC236}">
                <a16:creationId xmlns:a16="http://schemas.microsoft.com/office/drawing/2014/main" id="{FA3FF9ED-EB84-4214-B09D-CF3093E5E7B9}"/>
              </a:ext>
            </a:extLst>
          </p:cNvPr>
          <p:cNvPicPr>
            <a:picLocks noChangeAspect="1"/>
          </p:cNvPicPr>
          <p:nvPr/>
        </p:nvPicPr>
        <p:blipFill>
          <a:blip r:embed="rId2"/>
          <a:stretch>
            <a:fillRect/>
          </a:stretch>
        </p:blipFill>
        <p:spPr>
          <a:xfrm>
            <a:off x="3097161" y="936813"/>
            <a:ext cx="6459793" cy="4096225"/>
          </a:xfrm>
          <a:prstGeom prst="rect">
            <a:avLst/>
          </a:prstGeom>
        </p:spPr>
      </p:pic>
    </p:spTree>
    <p:extLst>
      <p:ext uri="{BB962C8B-B14F-4D97-AF65-F5344CB8AC3E}">
        <p14:creationId xmlns:p14="http://schemas.microsoft.com/office/powerpoint/2010/main" val="223325375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err="1"/>
              <a:t>pathping</a:t>
            </a:r>
            <a:r>
              <a:rPr lang="en-US" dirty="0"/>
              <a: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Like ping and tracert, the basic syntax is </a:t>
            </a:r>
            <a:r>
              <a:rPr lang="en-US" dirty="0" err="1"/>
              <a:t>pathping</a:t>
            </a:r>
            <a:r>
              <a:rPr lang="en-US" dirty="0"/>
              <a:t> [options] address .</a:t>
            </a:r>
          </a:p>
          <a:p>
            <a:pPr marL="0" indent="0">
              <a:buNone/>
            </a:pPr>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5" name="Table 5">
            <a:extLst>
              <a:ext uri="{FF2B5EF4-FFF2-40B4-BE49-F238E27FC236}">
                <a16:creationId xmlns:a16="http://schemas.microsoft.com/office/drawing/2014/main" id="{16F2F561-2FF9-40A3-9922-CF108FEFE9C5}"/>
              </a:ext>
            </a:extLst>
          </p:cNvPr>
          <p:cNvGraphicFramePr>
            <a:graphicFrameLocks noGrp="1"/>
          </p:cNvGraphicFramePr>
          <p:nvPr/>
        </p:nvGraphicFramePr>
        <p:xfrm>
          <a:off x="2514600" y="2773279"/>
          <a:ext cx="7162800" cy="2727960"/>
        </p:xfrm>
        <a:graphic>
          <a:graphicData uri="http://schemas.openxmlformats.org/drawingml/2006/table">
            <a:tbl>
              <a:tblPr firstRow="1" bandRow="1">
                <a:tableStyleId>{5C22544A-7EE6-4342-B048-85BDC9FD1C3A}</a:tableStyleId>
              </a:tblPr>
              <a:tblGrid>
                <a:gridCol w="2770872">
                  <a:extLst>
                    <a:ext uri="{9D8B030D-6E8A-4147-A177-3AD203B41FA5}">
                      <a16:colId xmlns:a16="http://schemas.microsoft.com/office/drawing/2014/main" val="2450058653"/>
                    </a:ext>
                  </a:extLst>
                </a:gridCol>
                <a:gridCol w="4391928">
                  <a:extLst>
                    <a:ext uri="{9D8B030D-6E8A-4147-A177-3AD203B41FA5}">
                      <a16:colId xmlns:a16="http://schemas.microsoft.com/office/drawing/2014/main" val="911650562"/>
                    </a:ext>
                  </a:extLst>
                </a:gridCol>
              </a:tblGrid>
              <a:tr h="370840">
                <a:tc>
                  <a:txBody>
                    <a:bodyPr/>
                    <a:lstStyle/>
                    <a:p>
                      <a:pPr algn="l" rtl="0">
                        <a:spcAft>
                          <a:spcPts val="0"/>
                        </a:spcAft>
                      </a:pPr>
                      <a:r>
                        <a:rPr lang="en-US" sz="2400" dirty="0">
                          <a:effectLst/>
                        </a:rPr>
                        <a:t>Windows 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3614360212"/>
                  </a:ext>
                </a:extLst>
              </a:tr>
              <a:tr h="370840">
                <a:tc>
                  <a:txBody>
                    <a:bodyPr/>
                    <a:lstStyle/>
                    <a:p>
                      <a:pPr marL="54864" rtl="0">
                        <a:spcBef>
                          <a:spcPts val="432"/>
                        </a:spcBef>
                        <a:spcAft>
                          <a:spcPts val="288"/>
                        </a:spcAft>
                      </a:pPr>
                      <a:r>
                        <a:rPr lang="en-US" sz="2000" dirty="0">
                          <a:effectLst/>
                        </a:rPr>
                        <a:t>-d </a:t>
                      </a:r>
                    </a:p>
                  </a:txBody>
                  <a:tcPr marL="38100" marR="38100" marT="38100" marB="38100"/>
                </a:tc>
                <a:tc>
                  <a:txBody>
                    <a:bodyPr/>
                    <a:lstStyle/>
                    <a:p>
                      <a:pPr marL="54864" rtl="0">
                        <a:spcBef>
                          <a:spcPts val="432"/>
                        </a:spcBef>
                        <a:spcAft>
                          <a:spcPts val="288"/>
                        </a:spcAft>
                      </a:pPr>
                      <a:r>
                        <a:rPr lang="en-US" sz="2000" dirty="0">
                          <a:effectLst/>
                        </a:rPr>
                        <a:t>Doesn't perform reverse DNS lookups.</a:t>
                      </a:r>
                    </a:p>
                  </a:txBody>
                  <a:tcPr marL="38100" marR="38100" marT="38100" marB="38100"/>
                </a:tc>
                <a:extLst>
                  <a:ext uri="{0D108BD9-81ED-4DB2-BD59-A6C34878D82A}">
                    <a16:rowId xmlns:a16="http://schemas.microsoft.com/office/drawing/2014/main" val="3910320533"/>
                  </a:ext>
                </a:extLst>
              </a:tr>
              <a:tr h="370840">
                <a:tc>
                  <a:txBody>
                    <a:bodyPr/>
                    <a:lstStyle/>
                    <a:p>
                      <a:pPr marL="54864" rtl="0">
                        <a:spcBef>
                          <a:spcPts val="432"/>
                        </a:spcBef>
                        <a:spcAft>
                          <a:spcPts val="288"/>
                        </a:spcAft>
                      </a:pPr>
                      <a:r>
                        <a:rPr lang="en-US" sz="2000">
                          <a:effectLst/>
                        </a:rPr>
                        <a:t>-h </a:t>
                      </a:r>
                      <a:r>
                        <a:rPr lang="en-US" sz="2000" i="1">
                          <a:effectLst/>
                        </a:rPr>
                        <a:t>maximum_hops</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Specifies maximum TTL.</a:t>
                      </a:r>
                    </a:p>
                  </a:txBody>
                  <a:tcPr marL="38100" marR="38100" marT="38100" marB="38100"/>
                </a:tc>
                <a:extLst>
                  <a:ext uri="{0D108BD9-81ED-4DB2-BD59-A6C34878D82A}">
                    <a16:rowId xmlns:a16="http://schemas.microsoft.com/office/drawing/2014/main" val="153630403"/>
                  </a:ext>
                </a:extLst>
              </a:tr>
              <a:tr h="370840">
                <a:tc>
                  <a:txBody>
                    <a:bodyPr/>
                    <a:lstStyle/>
                    <a:p>
                      <a:pPr marL="54864" rtl="0">
                        <a:spcBef>
                          <a:spcPts val="432"/>
                        </a:spcBef>
                        <a:spcAft>
                          <a:spcPts val="288"/>
                        </a:spcAft>
                      </a:pPr>
                      <a:r>
                        <a:rPr lang="en-US" sz="2000">
                          <a:effectLst/>
                        </a:rPr>
                        <a:t>-w </a:t>
                      </a:r>
                      <a:r>
                        <a:rPr lang="en-US" sz="2000" i="1">
                          <a:effectLst/>
                        </a:rPr>
                        <a:t>milliseconds</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Specifies timeout.</a:t>
                      </a:r>
                    </a:p>
                  </a:txBody>
                  <a:tcPr marL="38100" marR="38100" marT="38100" marB="38100"/>
                </a:tc>
                <a:extLst>
                  <a:ext uri="{0D108BD9-81ED-4DB2-BD59-A6C34878D82A}">
                    <a16:rowId xmlns:a16="http://schemas.microsoft.com/office/drawing/2014/main" val="2156936047"/>
                  </a:ext>
                </a:extLst>
              </a:tr>
              <a:tr h="370840">
                <a:tc>
                  <a:txBody>
                    <a:bodyPr/>
                    <a:lstStyle/>
                    <a:p>
                      <a:pPr marL="54864" rtl="0">
                        <a:spcBef>
                          <a:spcPts val="432"/>
                        </a:spcBef>
                        <a:spcAft>
                          <a:spcPts val="288"/>
                        </a:spcAft>
                      </a:pPr>
                      <a:r>
                        <a:rPr lang="en-US" sz="2000">
                          <a:effectLst/>
                        </a:rPr>
                        <a:t>-p </a:t>
                      </a:r>
                      <a:r>
                        <a:rPr lang="en-US" sz="2000" i="1">
                          <a:effectLst/>
                        </a:rPr>
                        <a:t>milliseconds</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Specifies period between pings.</a:t>
                      </a:r>
                    </a:p>
                  </a:txBody>
                  <a:tcPr marL="38100" marR="38100" marT="38100" marB="38100"/>
                </a:tc>
                <a:extLst>
                  <a:ext uri="{0D108BD9-81ED-4DB2-BD59-A6C34878D82A}">
                    <a16:rowId xmlns:a16="http://schemas.microsoft.com/office/drawing/2014/main" val="300926772"/>
                  </a:ext>
                </a:extLst>
              </a:tr>
              <a:tr h="370840">
                <a:tc>
                  <a:txBody>
                    <a:bodyPr/>
                    <a:lstStyle/>
                    <a:p>
                      <a:pPr marL="54864" rtl="0">
                        <a:spcBef>
                          <a:spcPts val="432"/>
                        </a:spcBef>
                        <a:spcAft>
                          <a:spcPts val="288"/>
                        </a:spcAft>
                      </a:pPr>
                      <a:r>
                        <a:rPr lang="en-US" sz="2000">
                          <a:effectLst/>
                        </a:rPr>
                        <a:t>-q </a:t>
                      </a:r>
                      <a:r>
                        <a:rPr lang="en-US" sz="2000" i="1">
                          <a:effectLst/>
                        </a:rPr>
                        <a:t>num_queries</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Specifies number of pings per hop.</a:t>
                      </a:r>
                    </a:p>
                  </a:txBody>
                  <a:tcPr marL="38100" marR="38100" marT="38100" marB="38100"/>
                </a:tc>
                <a:extLst>
                  <a:ext uri="{0D108BD9-81ED-4DB2-BD59-A6C34878D82A}">
                    <a16:rowId xmlns:a16="http://schemas.microsoft.com/office/drawing/2014/main" val="1194314258"/>
                  </a:ext>
                </a:extLst>
              </a:tr>
              <a:tr h="370840">
                <a:tc>
                  <a:txBody>
                    <a:bodyPr/>
                    <a:lstStyle/>
                    <a:p>
                      <a:pPr marL="54864" rtl="0">
                        <a:spcBef>
                          <a:spcPts val="432"/>
                        </a:spcBef>
                        <a:spcAft>
                          <a:spcPts val="288"/>
                        </a:spcAft>
                      </a:pPr>
                      <a:r>
                        <a:rPr lang="en-US" sz="2000">
                          <a:effectLst/>
                        </a:rPr>
                        <a:t>-4 or -6 </a:t>
                      </a:r>
                    </a:p>
                  </a:txBody>
                  <a:tcPr marL="38100" marR="38100" marT="38100" marB="38100"/>
                </a:tc>
                <a:tc>
                  <a:txBody>
                    <a:bodyPr/>
                    <a:lstStyle/>
                    <a:p>
                      <a:pPr marL="54864" rtl="0">
                        <a:spcBef>
                          <a:spcPts val="432"/>
                        </a:spcBef>
                        <a:spcAft>
                          <a:spcPts val="288"/>
                        </a:spcAft>
                      </a:pPr>
                      <a:r>
                        <a:rPr lang="en-US" sz="2000" dirty="0">
                          <a:effectLst/>
                        </a:rPr>
                        <a:t>Forces IPv4 or IPv6 operation.</a:t>
                      </a:r>
                    </a:p>
                  </a:txBody>
                  <a:tcPr marL="38100" marR="38100" marT="38100" marB="38100"/>
                </a:tc>
                <a:extLst>
                  <a:ext uri="{0D108BD9-81ED-4DB2-BD59-A6C34878D82A}">
                    <a16:rowId xmlns:a16="http://schemas.microsoft.com/office/drawing/2014/main" val="170076867"/>
                  </a:ext>
                </a:extLst>
              </a:tr>
            </a:tbl>
          </a:graphicData>
        </a:graphic>
      </p:graphicFrame>
    </p:spTree>
    <p:extLst>
      <p:ext uri="{BB962C8B-B14F-4D97-AF65-F5344CB8AC3E}">
        <p14:creationId xmlns:p14="http://schemas.microsoft.com/office/powerpoint/2010/main" val="391902742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5206D92-A2F4-449F-A3AB-6692FF9BFF56}"/>
              </a:ext>
            </a:extLst>
          </p:cNvPr>
          <p:cNvSpPr>
            <a:spLocks noGrp="1"/>
          </p:cNvSpPr>
          <p:nvPr>
            <p:ph type="title"/>
          </p:nvPr>
        </p:nvSpPr>
        <p:spPr>
          <a:xfrm>
            <a:off x="1981200" y="0"/>
            <a:ext cx="8458200" cy="1097280"/>
          </a:xfrm>
        </p:spPr>
        <p:txBody>
          <a:bodyPr>
            <a:normAutofit fontScale="90000"/>
          </a:bodyPr>
          <a:lstStyle/>
          <a:p>
            <a:r>
              <a:rPr lang="en-US" dirty="0"/>
              <a:t>Assessment: Network ports and applications</a:t>
            </a:r>
          </a:p>
        </p:txBody>
      </p:sp>
      <p:sp>
        <p:nvSpPr>
          <p:cNvPr id="20" name="Content Placeholder 2">
            <a:extLst>
              <a:ext uri="{FF2B5EF4-FFF2-40B4-BE49-F238E27FC236}">
                <a16:creationId xmlns:a16="http://schemas.microsoft.com/office/drawing/2014/main" id="{8E4B9136-CD8D-4599-B690-32FD43FEACEB}"/>
              </a:ext>
            </a:extLst>
          </p:cNvPr>
          <p:cNvSpPr>
            <a:spLocks noGrp="1"/>
          </p:cNvSpPr>
          <p:nvPr>
            <p:ph idx="1"/>
          </p:nvPr>
        </p:nvSpPr>
        <p:spPr>
          <a:xfrm>
            <a:off x="1981200" y="1280160"/>
            <a:ext cx="8458200" cy="5394960"/>
          </a:xfrm>
        </p:spPr>
        <p:txBody>
          <a:bodyPr>
            <a:normAutofit/>
          </a:bodyPr>
          <a:lstStyle/>
          <a:p>
            <a:pPr marL="0" indent="0">
              <a:buNone/>
            </a:pPr>
            <a:r>
              <a:rPr lang="en-US" dirty="0"/>
              <a:t>Match each TCP/IP protocol with its layer.</a:t>
            </a:r>
          </a:p>
          <a:p>
            <a:pPr marL="0" indent="0">
              <a:buNone/>
            </a:pPr>
            <a:endParaRPr lang="en-US" dirty="0"/>
          </a:p>
        </p:txBody>
      </p:sp>
      <p:sp>
        <p:nvSpPr>
          <p:cNvPr id="21" name="Footer Placeholder 3">
            <a:extLst>
              <a:ext uri="{FF2B5EF4-FFF2-40B4-BE49-F238E27FC236}">
                <a16:creationId xmlns:a16="http://schemas.microsoft.com/office/drawing/2014/main" id="{1417F39C-90DC-4084-84C3-058DCE663DB8}"/>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22" name="Table 5">
            <a:extLst>
              <a:ext uri="{FF2B5EF4-FFF2-40B4-BE49-F238E27FC236}">
                <a16:creationId xmlns:a16="http://schemas.microsoft.com/office/drawing/2014/main" id="{9B26E213-68B9-4A54-AA65-928B093723BA}"/>
              </a:ext>
            </a:extLst>
          </p:cNvPr>
          <p:cNvGraphicFramePr>
            <a:graphicFrameLocks noGrp="1"/>
          </p:cNvGraphicFramePr>
          <p:nvPr/>
        </p:nvGraphicFramePr>
        <p:xfrm>
          <a:off x="3048001" y="2295354"/>
          <a:ext cx="3801979" cy="3657600"/>
        </p:xfrm>
        <a:graphic>
          <a:graphicData uri="http://schemas.openxmlformats.org/drawingml/2006/table">
            <a:tbl>
              <a:tblPr firstRow="1" bandRow="1">
                <a:tableStyleId>{BC89EF96-8CEA-46FF-86C4-4CE0E7609802}</a:tableStyleId>
              </a:tblPr>
              <a:tblGrid>
                <a:gridCol w="1524000">
                  <a:extLst>
                    <a:ext uri="{9D8B030D-6E8A-4147-A177-3AD203B41FA5}">
                      <a16:colId xmlns:a16="http://schemas.microsoft.com/office/drawing/2014/main" val="1904663622"/>
                    </a:ext>
                  </a:extLst>
                </a:gridCol>
                <a:gridCol w="2277979">
                  <a:extLst>
                    <a:ext uri="{9D8B030D-6E8A-4147-A177-3AD203B41FA5}">
                      <a16:colId xmlns:a16="http://schemas.microsoft.com/office/drawing/2014/main" val="3849307896"/>
                    </a:ext>
                  </a:extLst>
                </a:gridCol>
              </a:tblGrid>
              <a:tr h="457200">
                <a:tc>
                  <a:txBody>
                    <a:bodyPr/>
                    <a:lstStyle/>
                    <a:p>
                      <a:pPr marL="54864" rtl="0">
                        <a:spcBef>
                          <a:spcPts val="432"/>
                        </a:spcBef>
                        <a:spcAft>
                          <a:spcPts val="288"/>
                        </a:spcAft>
                      </a:pPr>
                      <a:r>
                        <a:rPr lang="en-US" b="1">
                          <a:effectLst/>
                        </a:rPr>
                        <a:t>SSH</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389</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670540838"/>
                  </a:ext>
                </a:extLst>
              </a:tr>
              <a:tr h="457200">
                <a:tc>
                  <a:txBody>
                    <a:bodyPr/>
                    <a:lstStyle/>
                    <a:p>
                      <a:pPr marL="54864" rtl="0">
                        <a:spcBef>
                          <a:spcPts val="432"/>
                        </a:spcBef>
                        <a:spcAft>
                          <a:spcPts val="288"/>
                        </a:spcAft>
                      </a:pPr>
                      <a:r>
                        <a:rPr lang="en-US" b="1">
                          <a:effectLst/>
                        </a:rPr>
                        <a:t>LDAP</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53</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863447488"/>
                  </a:ext>
                </a:extLst>
              </a:tr>
              <a:tr h="457200">
                <a:tc>
                  <a:txBody>
                    <a:bodyPr/>
                    <a:lstStyle/>
                    <a:p>
                      <a:pPr marL="54864" rtl="0">
                        <a:spcBef>
                          <a:spcPts val="432"/>
                        </a:spcBef>
                        <a:spcAft>
                          <a:spcPts val="288"/>
                        </a:spcAft>
                      </a:pPr>
                      <a:r>
                        <a:rPr lang="en-US" b="1">
                          <a:effectLst/>
                        </a:rPr>
                        <a:t>SMTP</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143</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313827123"/>
                  </a:ext>
                </a:extLst>
              </a:tr>
              <a:tr h="457200">
                <a:tc>
                  <a:txBody>
                    <a:bodyPr/>
                    <a:lstStyle/>
                    <a:p>
                      <a:pPr marL="54864" rtl="0">
                        <a:spcBef>
                          <a:spcPts val="432"/>
                        </a:spcBef>
                        <a:spcAft>
                          <a:spcPts val="288"/>
                        </a:spcAft>
                      </a:pPr>
                      <a:r>
                        <a:rPr lang="en-US" b="1">
                          <a:effectLst/>
                        </a:rPr>
                        <a:t>IMAP</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23</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869422892"/>
                  </a:ext>
                </a:extLst>
              </a:tr>
              <a:tr h="457200">
                <a:tc>
                  <a:txBody>
                    <a:bodyPr/>
                    <a:lstStyle/>
                    <a:p>
                      <a:pPr marL="54864" rtl="0">
                        <a:spcBef>
                          <a:spcPts val="432"/>
                        </a:spcBef>
                        <a:spcAft>
                          <a:spcPts val="288"/>
                        </a:spcAft>
                      </a:pPr>
                      <a:r>
                        <a:rPr lang="en-US" b="1">
                          <a:effectLst/>
                        </a:rPr>
                        <a:t>DNS</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22</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143678886"/>
                  </a:ext>
                </a:extLst>
              </a:tr>
              <a:tr h="457200">
                <a:tc>
                  <a:txBody>
                    <a:bodyPr/>
                    <a:lstStyle/>
                    <a:p>
                      <a:pPr marL="54864" rtl="0">
                        <a:spcBef>
                          <a:spcPts val="432"/>
                        </a:spcBef>
                        <a:spcAft>
                          <a:spcPts val="288"/>
                        </a:spcAft>
                      </a:pPr>
                      <a:r>
                        <a:rPr lang="en-US" b="1">
                          <a:effectLst/>
                        </a:rPr>
                        <a:t>Telnet</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110</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673763545"/>
                  </a:ext>
                </a:extLst>
              </a:tr>
              <a:tr h="457200">
                <a:tc>
                  <a:txBody>
                    <a:bodyPr/>
                    <a:lstStyle/>
                    <a:p>
                      <a:pPr marL="54864" rtl="0">
                        <a:spcBef>
                          <a:spcPts val="432"/>
                        </a:spcBef>
                        <a:spcAft>
                          <a:spcPts val="288"/>
                        </a:spcAft>
                      </a:pPr>
                      <a:r>
                        <a:rPr lang="en-US" b="1">
                          <a:effectLst/>
                        </a:rPr>
                        <a:t>HTTPS</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25</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169369866"/>
                  </a:ext>
                </a:extLst>
              </a:tr>
              <a:tr h="457200">
                <a:tc>
                  <a:txBody>
                    <a:bodyPr/>
                    <a:lstStyle/>
                    <a:p>
                      <a:pPr marL="54864" rtl="0">
                        <a:spcBef>
                          <a:spcPts val="432"/>
                        </a:spcBef>
                        <a:spcAft>
                          <a:spcPts val="288"/>
                        </a:spcAft>
                      </a:pPr>
                      <a:r>
                        <a:rPr lang="en-US" b="1">
                          <a:effectLst/>
                        </a:rPr>
                        <a:t>POP</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dirty="0">
                          <a:effectLst/>
                        </a:rPr>
                        <a:t>443</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3420825139"/>
                  </a:ext>
                </a:extLst>
              </a:tr>
            </a:tbl>
          </a:graphicData>
        </a:graphic>
      </p:graphicFrame>
      <p:graphicFrame>
        <p:nvGraphicFramePr>
          <p:cNvPr id="23" name="Table 5">
            <a:extLst>
              <a:ext uri="{FF2B5EF4-FFF2-40B4-BE49-F238E27FC236}">
                <a16:creationId xmlns:a16="http://schemas.microsoft.com/office/drawing/2014/main" id="{210C7454-04E2-49BD-98BC-3A2BB91B8CF3}"/>
              </a:ext>
            </a:extLst>
          </p:cNvPr>
          <p:cNvGraphicFramePr>
            <a:graphicFrameLocks noGrp="1"/>
          </p:cNvGraphicFramePr>
          <p:nvPr/>
        </p:nvGraphicFramePr>
        <p:xfrm>
          <a:off x="7489118" y="2272624"/>
          <a:ext cx="1296481" cy="3657600"/>
        </p:xfrm>
        <a:graphic>
          <a:graphicData uri="http://schemas.openxmlformats.org/drawingml/2006/table">
            <a:tbl>
              <a:tblPr firstRow="1" bandRow="1">
                <a:tableStyleId>{BC89EF96-8CEA-46FF-86C4-4CE0E7609802}</a:tableStyleId>
              </a:tblPr>
              <a:tblGrid>
                <a:gridCol w="1296481">
                  <a:extLst>
                    <a:ext uri="{9D8B030D-6E8A-4147-A177-3AD203B41FA5}">
                      <a16:colId xmlns:a16="http://schemas.microsoft.com/office/drawing/2014/main" val="1904663622"/>
                    </a:ext>
                  </a:extLst>
                </a:gridCol>
              </a:tblGrid>
              <a:tr h="457200">
                <a:tc>
                  <a:txBody>
                    <a:bodyPr/>
                    <a:lstStyle/>
                    <a:p>
                      <a:pPr marL="228600" rtl="0">
                        <a:spcAft>
                          <a:spcPts val="576"/>
                        </a:spcAft>
                      </a:pPr>
                      <a:r>
                        <a:rPr lang="en-US" sz="1800" b="1" i="0">
                          <a:effectLst/>
                          <a:latin typeface="+mn-lt"/>
                        </a:rPr>
                        <a:t>22</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670540838"/>
                  </a:ext>
                </a:extLst>
              </a:tr>
              <a:tr h="457200">
                <a:tc>
                  <a:txBody>
                    <a:bodyPr/>
                    <a:lstStyle/>
                    <a:p>
                      <a:pPr marL="228600" rtl="0">
                        <a:spcAft>
                          <a:spcPts val="576"/>
                        </a:spcAft>
                      </a:pPr>
                      <a:r>
                        <a:rPr lang="en-US" sz="1800" b="1" i="0">
                          <a:effectLst/>
                          <a:latin typeface="+mn-lt"/>
                        </a:rPr>
                        <a:t>389</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863447488"/>
                  </a:ext>
                </a:extLst>
              </a:tr>
              <a:tr h="457200">
                <a:tc>
                  <a:txBody>
                    <a:bodyPr/>
                    <a:lstStyle/>
                    <a:p>
                      <a:pPr marL="228600" rtl="0">
                        <a:spcAft>
                          <a:spcPts val="576"/>
                        </a:spcAft>
                      </a:pPr>
                      <a:r>
                        <a:rPr lang="en-US" sz="1800" b="1" i="0">
                          <a:effectLst/>
                          <a:latin typeface="+mn-lt"/>
                        </a:rPr>
                        <a:t>25</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313827123"/>
                  </a:ext>
                </a:extLst>
              </a:tr>
              <a:tr h="457200">
                <a:tc>
                  <a:txBody>
                    <a:bodyPr/>
                    <a:lstStyle/>
                    <a:p>
                      <a:pPr marL="228600" rtl="0">
                        <a:spcAft>
                          <a:spcPts val="576"/>
                        </a:spcAft>
                      </a:pPr>
                      <a:r>
                        <a:rPr lang="en-US" sz="1800" b="1" i="0">
                          <a:effectLst/>
                          <a:latin typeface="+mn-lt"/>
                        </a:rPr>
                        <a:t>143</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869422892"/>
                  </a:ext>
                </a:extLst>
              </a:tr>
              <a:tr h="457200">
                <a:tc>
                  <a:txBody>
                    <a:bodyPr/>
                    <a:lstStyle/>
                    <a:p>
                      <a:pPr marL="228600" rtl="0">
                        <a:spcAft>
                          <a:spcPts val="576"/>
                        </a:spcAft>
                      </a:pPr>
                      <a:r>
                        <a:rPr lang="en-US" sz="1800" b="1" i="0">
                          <a:effectLst/>
                          <a:latin typeface="+mn-lt"/>
                        </a:rPr>
                        <a:t>53</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861207563"/>
                  </a:ext>
                </a:extLst>
              </a:tr>
              <a:tr h="457200">
                <a:tc>
                  <a:txBody>
                    <a:bodyPr/>
                    <a:lstStyle/>
                    <a:p>
                      <a:pPr marL="228600" rtl="0">
                        <a:spcAft>
                          <a:spcPts val="576"/>
                        </a:spcAft>
                      </a:pPr>
                      <a:r>
                        <a:rPr lang="en-US" sz="1800" b="1" i="0">
                          <a:effectLst/>
                          <a:latin typeface="+mn-lt"/>
                        </a:rPr>
                        <a:t>23</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364683048"/>
                  </a:ext>
                </a:extLst>
              </a:tr>
              <a:tr h="457200">
                <a:tc>
                  <a:txBody>
                    <a:bodyPr/>
                    <a:lstStyle/>
                    <a:p>
                      <a:pPr marL="228600" rtl="0">
                        <a:spcAft>
                          <a:spcPts val="576"/>
                        </a:spcAft>
                      </a:pPr>
                      <a:r>
                        <a:rPr lang="en-US" sz="1800" b="1" i="0">
                          <a:effectLst/>
                          <a:latin typeface="+mn-lt"/>
                        </a:rPr>
                        <a:t>443</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907496712"/>
                  </a:ext>
                </a:extLst>
              </a:tr>
              <a:tr h="457200">
                <a:tc>
                  <a:txBody>
                    <a:bodyPr/>
                    <a:lstStyle/>
                    <a:p>
                      <a:pPr marL="228600" rtl="0">
                        <a:spcAft>
                          <a:spcPts val="576"/>
                        </a:spcAft>
                      </a:pPr>
                      <a:r>
                        <a:rPr lang="en-US" sz="1800" b="1" i="0" dirty="0">
                          <a:effectLst/>
                          <a:latin typeface="+mn-lt"/>
                        </a:rPr>
                        <a:t>110</a:t>
                      </a:r>
                      <a:endParaRPr lang="en-US" sz="3200" b="1" i="0" dirty="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842961567"/>
                  </a:ext>
                </a:extLst>
              </a:tr>
            </a:tbl>
          </a:graphicData>
        </a:graphic>
      </p:graphicFrame>
    </p:spTree>
    <p:extLst>
      <p:ext uri="{BB962C8B-B14F-4D97-AF65-F5344CB8AC3E}">
        <p14:creationId xmlns:p14="http://schemas.microsoft.com/office/powerpoint/2010/main" val="1387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Your company's custom server software application needs a TCP port to listen on. What port range should it be configured to use? Choose the best response.</a:t>
            </a:r>
          </a:p>
          <a:p>
            <a:pPr marL="742950" indent="-742950">
              <a:buFont typeface="+mj-lt"/>
              <a:buAutoNum type="alphaUcPeriod"/>
            </a:pPr>
            <a:r>
              <a:rPr lang="en-US" dirty="0"/>
              <a:t>Private</a:t>
            </a:r>
          </a:p>
          <a:p>
            <a:pPr marL="742950" indent="-742950">
              <a:buFont typeface="+mj-lt"/>
              <a:buAutoNum type="alphaUcPeriod"/>
            </a:pPr>
            <a:r>
              <a:rPr lang="en-US" dirty="0"/>
              <a:t>System</a:t>
            </a:r>
          </a:p>
          <a:p>
            <a:pPr marL="742950" indent="-742950">
              <a:buFont typeface="+mj-lt"/>
              <a:buAutoNum type="alphaUcPeriod"/>
            </a:pPr>
            <a:r>
              <a:rPr lang="en-US" dirty="0"/>
              <a:t>User </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2052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A coworker frequently uses the same application both to remotely access her home desktop while on business trips, and to share her screen during online presentations. What protocol does it most likely use? Choose the best response.</a:t>
            </a:r>
          </a:p>
          <a:p>
            <a:pPr marL="742950" indent="-742950">
              <a:buFont typeface="+mj-lt"/>
              <a:buAutoNum type="alphaUcPeriod"/>
            </a:pPr>
            <a:r>
              <a:rPr lang="en-US" dirty="0"/>
              <a:t>RDP</a:t>
            </a:r>
          </a:p>
          <a:p>
            <a:pPr marL="742950" indent="-742950">
              <a:buFont typeface="+mj-lt"/>
              <a:buAutoNum type="alphaUcPeriod"/>
            </a:pPr>
            <a:r>
              <a:rPr lang="en-US" dirty="0"/>
              <a:t>SSH</a:t>
            </a:r>
          </a:p>
          <a:p>
            <a:pPr marL="742950" indent="-742950">
              <a:buFont typeface="+mj-lt"/>
              <a:buAutoNum type="alphaUcPeriod"/>
            </a:pPr>
            <a:r>
              <a:rPr lang="en-US" dirty="0"/>
              <a:t>Telnet</a:t>
            </a:r>
          </a:p>
          <a:p>
            <a:pPr marL="742950" indent="-742950">
              <a:buFont typeface="+mj-lt"/>
              <a:buAutoNum type="alphaUcPeriod"/>
            </a:pPr>
            <a:r>
              <a:rPr lang="en-US" dirty="0"/>
              <a:t>VNC</a:t>
            </a:r>
          </a:p>
          <a:p>
            <a:pPr marL="0" indent="0">
              <a:buNone/>
            </a:pPr>
            <a:r>
              <a:rPr lang="en-US" dirty="0"/>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84049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protocol would you most likely use to connect to remote network drives? Choose the best response.</a:t>
            </a:r>
          </a:p>
          <a:p>
            <a:pPr marL="742950" indent="-742950">
              <a:buFont typeface="+mj-lt"/>
              <a:buAutoNum type="alphaUcPeriod"/>
            </a:pPr>
            <a:r>
              <a:rPr lang="en-US" dirty="0"/>
              <a:t>FTP</a:t>
            </a:r>
          </a:p>
          <a:p>
            <a:pPr marL="742950" indent="-742950">
              <a:buFont typeface="+mj-lt"/>
              <a:buAutoNum type="alphaUcPeriod"/>
            </a:pPr>
            <a:r>
              <a:rPr lang="en-US" dirty="0"/>
              <a:t>LDAP</a:t>
            </a:r>
          </a:p>
          <a:p>
            <a:pPr marL="742950" indent="-742950">
              <a:buFont typeface="+mj-lt"/>
              <a:buAutoNum type="alphaUcPeriod"/>
            </a:pPr>
            <a:r>
              <a:rPr lang="en-US" dirty="0"/>
              <a:t>SMB </a:t>
            </a:r>
          </a:p>
          <a:p>
            <a:pPr marL="742950" indent="-742950">
              <a:buFont typeface="+mj-lt"/>
              <a:buAutoNum type="alphaUcPeriod"/>
            </a:pPr>
            <a:r>
              <a:rPr lang="en-US" dirty="0"/>
              <a:t>NTP</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95000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49D5-AB71-47E1-A5BA-8B7107295B6B}"/>
              </a:ext>
            </a:extLst>
          </p:cNvPr>
          <p:cNvSpPr>
            <a:spLocks noGrp="1"/>
          </p:cNvSpPr>
          <p:nvPr>
            <p:ph type="title"/>
          </p:nvPr>
        </p:nvSpPr>
        <p:spPr/>
        <p:txBody>
          <a:bodyPr/>
          <a:lstStyle/>
          <a:p>
            <a:r>
              <a:rPr lang="en-GB" dirty="0"/>
              <a:t>Module 4 - Applications and Security</a:t>
            </a:r>
          </a:p>
        </p:txBody>
      </p:sp>
      <p:sp>
        <p:nvSpPr>
          <p:cNvPr id="3" name="Content Placeholder 2">
            <a:extLst>
              <a:ext uri="{FF2B5EF4-FFF2-40B4-BE49-F238E27FC236}">
                <a16:creationId xmlns:a16="http://schemas.microsoft.com/office/drawing/2014/main" id="{B82E7BAF-6F9D-49C7-8DAE-C91674650C62}"/>
              </a:ext>
            </a:extLst>
          </p:cNvPr>
          <p:cNvSpPr>
            <a:spLocks noGrp="1"/>
          </p:cNvSpPr>
          <p:nvPr>
            <p:ph type="body" idx="1"/>
          </p:nvPr>
        </p:nvSpPr>
        <p:spPr/>
        <p:txBody>
          <a:bodyPr>
            <a:normAutofit fontScale="62500" lnSpcReduction="20000"/>
          </a:bodyPr>
          <a:lstStyle/>
          <a:p>
            <a:r>
              <a:rPr lang="en-GB" dirty="0"/>
              <a:t>Applications and Services</a:t>
            </a:r>
          </a:p>
          <a:p>
            <a:r>
              <a:rPr lang="en-GB" dirty="0"/>
              <a:t>Virtualisation, SAN and Cloud Services</a:t>
            </a:r>
          </a:p>
          <a:p>
            <a:r>
              <a:rPr lang="en-GB" dirty="0"/>
              <a:t>Network Security Design</a:t>
            </a:r>
          </a:p>
          <a:p>
            <a:r>
              <a:rPr lang="en-GB" dirty="0"/>
              <a:t>Network Security Appliances</a:t>
            </a:r>
          </a:p>
          <a:p>
            <a:r>
              <a:rPr lang="en-GB" dirty="0"/>
              <a:t>Authentication and Endpoint Security</a:t>
            </a:r>
          </a:p>
          <a:p>
            <a:endParaRPr lang="en-GB" dirty="0"/>
          </a:p>
        </p:txBody>
      </p:sp>
    </p:spTree>
    <p:extLst>
      <p:ext uri="{BB962C8B-B14F-4D97-AF65-F5344CB8AC3E}">
        <p14:creationId xmlns:p14="http://schemas.microsoft.com/office/powerpoint/2010/main" val="3918269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err="1"/>
              <a:t>nslookup</a:t>
            </a:r>
            <a:r>
              <a:rPr lang="en-US" dirty="0"/>
              <a:t> </a:t>
            </a:r>
          </a:p>
        </p:txBody>
      </p:sp>
      <p:graphicFrame>
        <p:nvGraphicFramePr>
          <p:cNvPr id="5" name="Table 5">
            <a:extLst>
              <a:ext uri="{FF2B5EF4-FFF2-40B4-BE49-F238E27FC236}">
                <a16:creationId xmlns:a16="http://schemas.microsoft.com/office/drawing/2014/main" id="{F78940D7-B325-4C55-A1FE-51F426293076}"/>
              </a:ext>
            </a:extLst>
          </p:cNvPr>
          <p:cNvGraphicFramePr>
            <a:graphicFrameLocks noGrp="1"/>
          </p:cNvGraphicFramePr>
          <p:nvPr>
            <p:ph idx="1"/>
          </p:nvPr>
        </p:nvGraphicFramePr>
        <p:xfrm>
          <a:off x="1981200" y="4359610"/>
          <a:ext cx="8458200" cy="1854200"/>
        </p:xfrm>
        <a:graphic>
          <a:graphicData uri="http://schemas.openxmlformats.org/drawingml/2006/table">
            <a:tbl>
              <a:tblPr firstRow="1" bandRow="1">
                <a:tableStyleId>{5C22544A-7EE6-4342-B048-85BDC9FD1C3A}</a:tableStyleId>
              </a:tblPr>
              <a:tblGrid>
                <a:gridCol w="2382253">
                  <a:extLst>
                    <a:ext uri="{9D8B030D-6E8A-4147-A177-3AD203B41FA5}">
                      <a16:colId xmlns:a16="http://schemas.microsoft.com/office/drawing/2014/main" val="3658464850"/>
                    </a:ext>
                  </a:extLst>
                </a:gridCol>
                <a:gridCol w="6075947">
                  <a:extLst>
                    <a:ext uri="{9D8B030D-6E8A-4147-A177-3AD203B41FA5}">
                      <a16:colId xmlns:a16="http://schemas.microsoft.com/office/drawing/2014/main" val="2696225473"/>
                    </a:ext>
                  </a:extLst>
                </a:gridCol>
              </a:tblGrid>
              <a:tr h="370840">
                <a:tc>
                  <a:txBody>
                    <a:bodyPr/>
                    <a:lstStyle/>
                    <a:p>
                      <a:pPr algn="l" rtl="0">
                        <a:spcAft>
                          <a:spcPts val="0"/>
                        </a:spcAft>
                      </a:pPr>
                      <a:r>
                        <a:rPr lang="en-US">
                          <a:effectLst/>
                        </a:rPr>
                        <a:t>Command</a:t>
                      </a:r>
                    </a:p>
                  </a:txBody>
                  <a:tcPr marL="38100" marR="38100" marT="38100" marB="38100"/>
                </a:tc>
                <a:tc>
                  <a:txBody>
                    <a:bodyPr/>
                    <a:lstStyle/>
                    <a:p>
                      <a:pPr algn="l" rtl="0">
                        <a:spcAft>
                          <a:spcPts val="0"/>
                        </a:spcAft>
                      </a:pPr>
                      <a:r>
                        <a:rPr lang="en-US">
                          <a:effectLst/>
                        </a:rPr>
                        <a:t>Description</a:t>
                      </a:r>
                    </a:p>
                  </a:txBody>
                  <a:tcPr marL="38100" marR="38100" marT="38100" marB="38100"/>
                </a:tc>
                <a:extLst>
                  <a:ext uri="{0D108BD9-81ED-4DB2-BD59-A6C34878D82A}">
                    <a16:rowId xmlns:a16="http://schemas.microsoft.com/office/drawing/2014/main" val="599629361"/>
                  </a:ext>
                </a:extLst>
              </a:tr>
              <a:tr h="370840">
                <a:tc>
                  <a:txBody>
                    <a:bodyPr/>
                    <a:lstStyle/>
                    <a:p>
                      <a:pPr marL="54864" rtl="0">
                        <a:spcBef>
                          <a:spcPts val="432"/>
                        </a:spcBef>
                        <a:spcAft>
                          <a:spcPts val="288"/>
                        </a:spcAft>
                      </a:pPr>
                      <a:r>
                        <a:rPr lang="en-US">
                          <a:effectLst/>
                        </a:rPr>
                        <a:t>nslookup </a:t>
                      </a:r>
                    </a:p>
                  </a:txBody>
                  <a:tcPr marL="38100" marR="38100" marT="38100" marB="38100"/>
                </a:tc>
                <a:tc>
                  <a:txBody>
                    <a:bodyPr/>
                    <a:lstStyle/>
                    <a:p>
                      <a:pPr marL="54864" rtl="0">
                        <a:spcBef>
                          <a:spcPts val="432"/>
                        </a:spcBef>
                        <a:spcAft>
                          <a:spcPts val="288"/>
                        </a:spcAft>
                      </a:pPr>
                      <a:r>
                        <a:rPr lang="en-US">
                          <a:effectLst/>
                        </a:rPr>
                        <a:t>Enters interactive mode using the default DNS server.</a:t>
                      </a:r>
                    </a:p>
                  </a:txBody>
                  <a:tcPr marL="38100" marR="38100" marT="38100" marB="38100"/>
                </a:tc>
                <a:extLst>
                  <a:ext uri="{0D108BD9-81ED-4DB2-BD59-A6C34878D82A}">
                    <a16:rowId xmlns:a16="http://schemas.microsoft.com/office/drawing/2014/main" val="2499445811"/>
                  </a:ext>
                </a:extLst>
              </a:tr>
              <a:tr h="370840">
                <a:tc>
                  <a:txBody>
                    <a:bodyPr/>
                    <a:lstStyle/>
                    <a:p>
                      <a:pPr marL="54864" rtl="0">
                        <a:spcBef>
                          <a:spcPts val="432"/>
                        </a:spcBef>
                        <a:spcAft>
                          <a:spcPts val="288"/>
                        </a:spcAft>
                      </a:pPr>
                      <a:r>
                        <a:rPr lang="en-US">
                          <a:effectLst/>
                        </a:rPr>
                        <a:t>nslookup - </a:t>
                      </a:r>
                      <a:r>
                        <a:rPr lang="en-US" sz="900" i="1">
                          <a:effectLst/>
                        </a:rPr>
                        <a:t>server</a:t>
                      </a:r>
                      <a:r>
                        <a:rPr lang="en-US">
                          <a:effectLst/>
                        </a:rPr>
                        <a:t> </a:t>
                      </a:r>
                    </a:p>
                  </a:txBody>
                  <a:tcPr marL="38100" marR="38100" marT="38100" marB="38100"/>
                </a:tc>
                <a:tc>
                  <a:txBody>
                    <a:bodyPr/>
                    <a:lstStyle/>
                    <a:p>
                      <a:pPr marL="54864" rtl="0">
                        <a:spcBef>
                          <a:spcPts val="432"/>
                        </a:spcBef>
                        <a:spcAft>
                          <a:spcPts val="288"/>
                        </a:spcAft>
                      </a:pPr>
                      <a:r>
                        <a:rPr lang="en-US">
                          <a:effectLst/>
                        </a:rPr>
                        <a:t>Enters interactive mode using a specified server.</a:t>
                      </a:r>
                    </a:p>
                  </a:txBody>
                  <a:tcPr marL="38100" marR="38100" marT="38100" marB="38100"/>
                </a:tc>
                <a:extLst>
                  <a:ext uri="{0D108BD9-81ED-4DB2-BD59-A6C34878D82A}">
                    <a16:rowId xmlns:a16="http://schemas.microsoft.com/office/drawing/2014/main" val="3657130113"/>
                  </a:ext>
                </a:extLst>
              </a:tr>
              <a:tr h="370840">
                <a:tc>
                  <a:txBody>
                    <a:bodyPr/>
                    <a:lstStyle/>
                    <a:p>
                      <a:pPr marL="54864" rtl="0">
                        <a:spcBef>
                          <a:spcPts val="432"/>
                        </a:spcBef>
                        <a:spcAft>
                          <a:spcPts val="288"/>
                        </a:spcAft>
                      </a:pPr>
                      <a:r>
                        <a:rPr lang="en-US">
                          <a:effectLst/>
                        </a:rPr>
                        <a:t>nslookup </a:t>
                      </a:r>
                      <a:r>
                        <a:rPr lang="en-US" sz="900" i="1">
                          <a:effectLst/>
                        </a:rPr>
                        <a:t>host</a:t>
                      </a:r>
                      <a:r>
                        <a:rPr lang="en-US">
                          <a:effectLst/>
                        </a:rPr>
                        <a:t> </a:t>
                      </a:r>
                    </a:p>
                  </a:txBody>
                  <a:tcPr marL="38100" marR="38100" marT="38100" marB="38100"/>
                </a:tc>
                <a:tc>
                  <a:txBody>
                    <a:bodyPr/>
                    <a:lstStyle/>
                    <a:p>
                      <a:pPr marL="54864" rtl="0">
                        <a:spcBef>
                          <a:spcPts val="432"/>
                        </a:spcBef>
                        <a:spcAft>
                          <a:spcPts val="288"/>
                        </a:spcAft>
                      </a:pPr>
                      <a:r>
                        <a:rPr lang="en-US">
                          <a:effectLst/>
                        </a:rPr>
                        <a:t>Performs a single lookup using the default DNS server.</a:t>
                      </a:r>
                    </a:p>
                  </a:txBody>
                  <a:tcPr marL="38100" marR="38100" marT="38100" marB="38100"/>
                </a:tc>
                <a:extLst>
                  <a:ext uri="{0D108BD9-81ED-4DB2-BD59-A6C34878D82A}">
                    <a16:rowId xmlns:a16="http://schemas.microsoft.com/office/drawing/2014/main" val="384893690"/>
                  </a:ext>
                </a:extLst>
              </a:tr>
              <a:tr h="370840">
                <a:tc>
                  <a:txBody>
                    <a:bodyPr/>
                    <a:lstStyle/>
                    <a:p>
                      <a:pPr marL="54864" rtl="0">
                        <a:spcBef>
                          <a:spcPts val="432"/>
                        </a:spcBef>
                        <a:spcAft>
                          <a:spcPts val="288"/>
                        </a:spcAft>
                      </a:pPr>
                      <a:r>
                        <a:rPr lang="en-US">
                          <a:effectLst/>
                        </a:rPr>
                        <a:t>nslookup </a:t>
                      </a:r>
                      <a:r>
                        <a:rPr lang="en-US" sz="900" i="1">
                          <a:effectLst/>
                        </a:rPr>
                        <a:t>hostserver</a:t>
                      </a:r>
                      <a:r>
                        <a:rPr lang="en-US">
                          <a:effectLst/>
                        </a:rPr>
                        <a:t> </a:t>
                      </a:r>
                    </a:p>
                  </a:txBody>
                  <a:tcPr marL="38100" marR="38100" marT="38100" marB="38100"/>
                </a:tc>
                <a:tc>
                  <a:txBody>
                    <a:bodyPr/>
                    <a:lstStyle/>
                    <a:p>
                      <a:pPr marL="54864" rtl="0">
                        <a:spcBef>
                          <a:spcPts val="432"/>
                        </a:spcBef>
                        <a:spcAft>
                          <a:spcPts val="288"/>
                        </a:spcAft>
                      </a:pPr>
                      <a:r>
                        <a:rPr lang="en-US" dirty="0">
                          <a:effectLst/>
                        </a:rPr>
                        <a:t>Performs a single lookup using a specified server.</a:t>
                      </a:r>
                    </a:p>
                  </a:txBody>
                  <a:tcPr marL="38100" marR="38100" marT="38100" marB="38100"/>
                </a:tc>
                <a:extLst>
                  <a:ext uri="{0D108BD9-81ED-4DB2-BD59-A6C34878D82A}">
                    <a16:rowId xmlns:a16="http://schemas.microsoft.com/office/drawing/2014/main" val="635147954"/>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7" name="Picture 6">
            <a:extLst>
              <a:ext uri="{FF2B5EF4-FFF2-40B4-BE49-F238E27FC236}">
                <a16:creationId xmlns:a16="http://schemas.microsoft.com/office/drawing/2014/main" id="{6B88BA00-3ACA-4BDD-9040-A3730BD18476}"/>
              </a:ext>
            </a:extLst>
          </p:cNvPr>
          <p:cNvPicPr>
            <a:picLocks noChangeAspect="1"/>
          </p:cNvPicPr>
          <p:nvPr/>
        </p:nvPicPr>
        <p:blipFill>
          <a:blip r:embed="rId2"/>
          <a:stretch>
            <a:fillRect/>
          </a:stretch>
        </p:blipFill>
        <p:spPr>
          <a:xfrm>
            <a:off x="1930604" y="1488645"/>
            <a:ext cx="8458200" cy="2552256"/>
          </a:xfrm>
          <a:prstGeom prst="rect">
            <a:avLst/>
          </a:prstGeom>
        </p:spPr>
      </p:pic>
    </p:spTree>
    <p:extLst>
      <p:ext uri="{BB962C8B-B14F-4D97-AF65-F5344CB8AC3E}">
        <p14:creationId xmlns:p14="http://schemas.microsoft.com/office/powerpoint/2010/main" val="58438122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Which network tools are found in Windows but not in Unix-like operating systems? Choose all that apply.</a:t>
            </a:r>
          </a:p>
          <a:p>
            <a:pPr marL="742950" indent="-742950">
              <a:buFont typeface="+mj-lt"/>
              <a:buAutoNum type="alphaUcPeriod"/>
            </a:pPr>
            <a:r>
              <a:rPr lang="en-US" dirty="0"/>
              <a:t>ifconfig</a:t>
            </a:r>
          </a:p>
          <a:p>
            <a:pPr marL="742950" indent="-742950">
              <a:buFont typeface="+mj-lt"/>
              <a:buAutoNum type="alphaUcPeriod"/>
            </a:pPr>
            <a:r>
              <a:rPr lang="en-US" dirty="0"/>
              <a:t>ipconfig </a:t>
            </a:r>
          </a:p>
          <a:p>
            <a:pPr marL="742950" indent="-742950">
              <a:buFont typeface="+mj-lt"/>
              <a:buAutoNum type="alphaUcPeriod"/>
            </a:pPr>
            <a:r>
              <a:rPr lang="en-US" dirty="0" err="1"/>
              <a:t>pathping</a:t>
            </a:r>
            <a:r>
              <a:rPr lang="en-US" dirty="0"/>
              <a:t> </a:t>
            </a:r>
          </a:p>
          <a:p>
            <a:pPr marL="742950" indent="-742950">
              <a:buFont typeface="+mj-lt"/>
              <a:buAutoNum type="alphaUcPeriod"/>
            </a:pPr>
            <a:r>
              <a:rPr lang="en-US" dirty="0"/>
              <a:t>ping</a:t>
            </a:r>
          </a:p>
          <a:p>
            <a:pPr marL="742950" indent="-742950">
              <a:buFont typeface="+mj-lt"/>
              <a:buAutoNum type="alphaUcPeriod"/>
            </a:pPr>
            <a:r>
              <a:rPr lang="en-US" dirty="0"/>
              <a:t>traceroute</a:t>
            </a:r>
          </a:p>
          <a:p>
            <a:pPr marL="0" indent="0">
              <a:buNone/>
            </a:pPr>
            <a:r>
              <a:rPr lang="en-US" dirty="0"/>
              <a:t>B and 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37875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Given the choice between the two, why would you choose tracert over </a:t>
            </a:r>
            <a:r>
              <a:rPr lang="en-US" dirty="0" err="1"/>
              <a:t>pathping</a:t>
            </a:r>
            <a:r>
              <a:rPr lang="en-US" dirty="0"/>
              <a:t>? Choose the best response.</a:t>
            </a:r>
          </a:p>
          <a:p>
            <a:pPr marL="742950" indent="-742950">
              <a:buFont typeface="+mj-lt"/>
              <a:buAutoNum type="alphaUcPeriod"/>
            </a:pPr>
            <a:r>
              <a:rPr lang="en-US" dirty="0" err="1"/>
              <a:t>pathping</a:t>
            </a:r>
            <a:r>
              <a:rPr lang="en-US" dirty="0"/>
              <a:t> doesn't support IPv6.</a:t>
            </a:r>
          </a:p>
          <a:p>
            <a:pPr marL="742950" indent="-742950">
              <a:buFont typeface="+mj-lt"/>
              <a:buAutoNum type="alphaUcPeriod"/>
            </a:pPr>
            <a:r>
              <a:rPr lang="en-US" dirty="0"/>
              <a:t>tracert is faster. </a:t>
            </a:r>
          </a:p>
          <a:p>
            <a:pPr marL="742950" indent="-742950">
              <a:buFont typeface="+mj-lt"/>
              <a:buAutoNum type="alphaUcPeriod"/>
            </a:pPr>
            <a:r>
              <a:rPr lang="en-US" dirty="0"/>
              <a:t>tracert is more likely to pass through firewalls.</a:t>
            </a:r>
          </a:p>
          <a:p>
            <a:pPr marL="742950" indent="-742950">
              <a:buFont typeface="+mj-lt"/>
              <a:buAutoNum type="alphaUcPeriod"/>
            </a:pPr>
            <a:r>
              <a:rPr lang="en-US" dirty="0"/>
              <a:t>tracert produces more information.</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4445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 can't ping any other hosts, even on the local subnet. What should you check next? Choose the best response.</a:t>
            </a:r>
          </a:p>
          <a:p>
            <a:pPr marL="742950" indent="-742950">
              <a:buFont typeface="+mj-lt"/>
              <a:buAutoNum type="alphaUcPeriod"/>
            </a:pPr>
            <a:r>
              <a:rPr lang="en-US" dirty="0"/>
              <a:t>Application settings</a:t>
            </a:r>
          </a:p>
          <a:p>
            <a:pPr marL="742950" indent="-742950">
              <a:buFont typeface="+mj-lt"/>
              <a:buAutoNum type="alphaUcPeriod"/>
            </a:pPr>
            <a:r>
              <a:rPr lang="en-US" dirty="0"/>
              <a:t>DNS server</a:t>
            </a:r>
          </a:p>
          <a:p>
            <a:pPr marL="742950" indent="-742950">
              <a:buFont typeface="+mj-lt"/>
              <a:buAutoNum type="alphaUcPeriod"/>
            </a:pPr>
            <a:r>
              <a:rPr lang="en-US" dirty="0"/>
              <a:t>IP address settings </a:t>
            </a:r>
          </a:p>
          <a:p>
            <a:pPr marL="742950" indent="-742950">
              <a:buFont typeface="+mj-lt"/>
              <a:buAutoNum type="alphaUcPeriod"/>
            </a:pPr>
            <a:r>
              <a:rPr lang="en-US" dirty="0"/>
              <a:t>MTU settings</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04256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9603339" cy="1325563"/>
          </a:xfrm>
        </p:spPr>
        <p:txBody>
          <a:bodyPr>
            <a:normAutofit/>
          </a:bodyPr>
          <a:lstStyle/>
          <a:p>
            <a:r>
              <a:rPr lang="en-GB" dirty="0"/>
              <a:t>Concepts of and Characteristics of Routing and Switching</a:t>
            </a:r>
          </a:p>
        </p:txBody>
      </p:sp>
      <p:sp>
        <p:nvSpPr>
          <p:cNvPr id="3" name="Content Placeholder 2"/>
          <p:cNvSpPr>
            <a:spLocks noGrp="1"/>
          </p:cNvSpPr>
          <p:nvPr>
            <p:ph idx="1"/>
          </p:nvPr>
        </p:nvSpPr>
        <p:spPr/>
        <p:txBody>
          <a:bodyPr/>
          <a:lstStyle/>
          <a:p>
            <a:r>
              <a:rPr lang="en-GB" dirty="0"/>
              <a:t>Performance concepts</a:t>
            </a:r>
          </a:p>
          <a:p>
            <a:pPr lvl="1"/>
            <a:r>
              <a:rPr lang="en-GB" dirty="0"/>
              <a:t>Traffic shaping</a:t>
            </a:r>
          </a:p>
          <a:p>
            <a:pPr lvl="1"/>
            <a:r>
              <a:rPr lang="en-GB" dirty="0"/>
              <a:t>QoS</a:t>
            </a:r>
          </a:p>
          <a:p>
            <a:pPr lvl="1"/>
            <a:r>
              <a:rPr lang="en-GB" dirty="0" err="1"/>
              <a:t>DiffServ</a:t>
            </a:r>
            <a:endParaRPr lang="en-GB" dirty="0"/>
          </a:p>
          <a:p>
            <a:pPr lvl="1"/>
            <a:r>
              <a:rPr lang="en-GB" dirty="0" err="1"/>
              <a:t>CoS</a:t>
            </a:r>
            <a:endParaRPr lang="en-GB" dirty="0"/>
          </a:p>
        </p:txBody>
      </p:sp>
    </p:spTree>
    <p:extLst>
      <p:ext uri="{BB962C8B-B14F-4D97-AF65-F5344CB8AC3E}">
        <p14:creationId xmlns:p14="http://schemas.microsoft.com/office/powerpoint/2010/main" val="382946957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p:txBody>
          <a:bodyPr/>
          <a:lstStyle/>
          <a:p>
            <a:r>
              <a:rPr lang="en-GB" dirty="0"/>
              <a:t>Performance concepts - QoS</a:t>
            </a:r>
          </a:p>
        </p:txBody>
      </p:sp>
      <p:sp>
        <p:nvSpPr>
          <p:cNvPr id="5" name="Freeform: Shape 4">
            <a:extLst>
              <a:ext uri="{FF2B5EF4-FFF2-40B4-BE49-F238E27FC236}">
                <a16:creationId xmlns:a16="http://schemas.microsoft.com/office/drawing/2014/main" id="{EF45F093-AA6D-4CB1-B1EB-05185ECADF48}"/>
              </a:ext>
            </a:extLst>
          </p:cNvPr>
          <p:cNvSpPr/>
          <p:nvPr/>
        </p:nvSpPr>
        <p:spPr>
          <a:xfrm>
            <a:off x="318475" y="1826694"/>
            <a:ext cx="11579111" cy="2381213"/>
          </a:xfrm>
          <a:custGeom>
            <a:avLst/>
            <a:gdLst>
              <a:gd name="connsiteX0" fmla="*/ 0 w 11579111"/>
              <a:gd name="connsiteY0" fmla="*/ 396877 h 2381213"/>
              <a:gd name="connsiteX1" fmla="*/ 396877 w 11579111"/>
              <a:gd name="connsiteY1" fmla="*/ 0 h 2381213"/>
              <a:gd name="connsiteX2" fmla="*/ 11182234 w 11579111"/>
              <a:gd name="connsiteY2" fmla="*/ 0 h 2381213"/>
              <a:gd name="connsiteX3" fmla="*/ 11579111 w 11579111"/>
              <a:gd name="connsiteY3" fmla="*/ 396877 h 2381213"/>
              <a:gd name="connsiteX4" fmla="*/ 11579111 w 11579111"/>
              <a:gd name="connsiteY4" fmla="*/ 1984336 h 2381213"/>
              <a:gd name="connsiteX5" fmla="*/ 11182234 w 11579111"/>
              <a:gd name="connsiteY5" fmla="*/ 2381213 h 2381213"/>
              <a:gd name="connsiteX6" fmla="*/ 396877 w 11579111"/>
              <a:gd name="connsiteY6" fmla="*/ 2381213 h 2381213"/>
              <a:gd name="connsiteX7" fmla="*/ 0 w 11579111"/>
              <a:gd name="connsiteY7" fmla="*/ 1984336 h 2381213"/>
              <a:gd name="connsiteX8" fmla="*/ 0 w 11579111"/>
              <a:gd name="connsiteY8" fmla="*/ 396877 h 23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9111" h="2381213">
                <a:moveTo>
                  <a:pt x="0" y="396877"/>
                </a:moveTo>
                <a:cubicBezTo>
                  <a:pt x="0" y="177688"/>
                  <a:pt x="177688" y="0"/>
                  <a:pt x="396877" y="0"/>
                </a:cubicBezTo>
                <a:lnTo>
                  <a:pt x="11182234" y="0"/>
                </a:lnTo>
                <a:cubicBezTo>
                  <a:pt x="11401423" y="0"/>
                  <a:pt x="11579111" y="177688"/>
                  <a:pt x="11579111" y="396877"/>
                </a:cubicBezTo>
                <a:lnTo>
                  <a:pt x="11579111" y="1984336"/>
                </a:lnTo>
                <a:cubicBezTo>
                  <a:pt x="11579111" y="2203525"/>
                  <a:pt x="11401423" y="2381213"/>
                  <a:pt x="11182234" y="2381213"/>
                </a:cubicBezTo>
                <a:lnTo>
                  <a:pt x="396877" y="2381213"/>
                </a:lnTo>
                <a:cubicBezTo>
                  <a:pt x="177688" y="2381213"/>
                  <a:pt x="0" y="2203525"/>
                  <a:pt x="0" y="1984336"/>
                </a:cubicBezTo>
                <a:lnTo>
                  <a:pt x="0" y="396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111" tIns="167676" rIns="219111" bIns="167676" numCol="1" spcCol="1270" anchor="ctr" anchorCtr="0">
            <a:noAutofit/>
          </a:bodyPr>
          <a:lstStyle/>
          <a:p>
            <a:pPr marL="0" lvl="0" indent="0" algn="ctr" defTabSz="1200150">
              <a:lnSpc>
                <a:spcPct val="90000"/>
              </a:lnSpc>
              <a:spcBef>
                <a:spcPct val="0"/>
              </a:spcBef>
              <a:spcAft>
                <a:spcPct val="35000"/>
              </a:spcAft>
              <a:buNone/>
            </a:pPr>
            <a:r>
              <a:rPr lang="en-GB" sz="2700" kern="1200" dirty="0"/>
              <a:t>Quality of Service (QoS) describes the strategies used to manage and increase the flow of network traffic</a:t>
            </a:r>
          </a:p>
          <a:p>
            <a:pPr marL="0" lvl="0" indent="0" algn="ctr" defTabSz="1200150">
              <a:lnSpc>
                <a:spcPct val="90000"/>
              </a:lnSpc>
              <a:spcBef>
                <a:spcPct val="0"/>
              </a:spcBef>
              <a:spcAft>
                <a:spcPct val="35000"/>
              </a:spcAft>
              <a:buNone/>
            </a:pPr>
            <a:r>
              <a:rPr lang="en-GB" sz="2700" kern="1200" dirty="0"/>
              <a:t>QoS features enable administrators to predict bandwidth use, monitor that use, and control it to ensure that bandwidth is available to the applications that need it</a:t>
            </a:r>
          </a:p>
        </p:txBody>
      </p:sp>
      <p:sp>
        <p:nvSpPr>
          <p:cNvPr id="12" name="Freeform: Shape 11">
            <a:extLst>
              <a:ext uri="{FF2B5EF4-FFF2-40B4-BE49-F238E27FC236}">
                <a16:creationId xmlns:a16="http://schemas.microsoft.com/office/drawing/2014/main" id="{D00BF65B-5869-43D8-B353-C23EE83E54E3}"/>
              </a:ext>
            </a:extLst>
          </p:cNvPr>
          <p:cNvSpPr/>
          <p:nvPr/>
        </p:nvSpPr>
        <p:spPr>
          <a:xfrm>
            <a:off x="4239424" y="4353133"/>
            <a:ext cx="7658162" cy="2381213"/>
          </a:xfrm>
          <a:custGeom>
            <a:avLst/>
            <a:gdLst>
              <a:gd name="connsiteX0" fmla="*/ 149350 w 7658162"/>
              <a:gd name="connsiteY0" fmla="*/ 0 h 2381213"/>
              <a:gd name="connsiteX1" fmla="*/ 7261285 w 7658162"/>
              <a:gd name="connsiteY1" fmla="*/ 0 h 2381213"/>
              <a:gd name="connsiteX2" fmla="*/ 7658162 w 7658162"/>
              <a:gd name="connsiteY2" fmla="*/ 396877 h 2381213"/>
              <a:gd name="connsiteX3" fmla="*/ 7658162 w 7658162"/>
              <a:gd name="connsiteY3" fmla="*/ 1984336 h 2381213"/>
              <a:gd name="connsiteX4" fmla="*/ 7261285 w 7658162"/>
              <a:gd name="connsiteY4" fmla="*/ 2381213 h 2381213"/>
              <a:gd name="connsiteX5" fmla="*/ 149350 w 7658162"/>
              <a:gd name="connsiteY5" fmla="*/ 2381213 h 2381213"/>
              <a:gd name="connsiteX6" fmla="*/ 69366 w 7658162"/>
              <a:gd name="connsiteY6" fmla="*/ 2373150 h 2381213"/>
              <a:gd name="connsiteX7" fmla="*/ 0 w 7658162"/>
              <a:gd name="connsiteY7" fmla="*/ 2351618 h 2381213"/>
              <a:gd name="connsiteX8" fmla="*/ 5133 w 7658162"/>
              <a:gd name="connsiteY8" fmla="*/ 2350025 h 2381213"/>
              <a:gd name="connsiteX9" fmla="*/ 247527 w 7658162"/>
              <a:gd name="connsiteY9" fmla="*/ 1984336 h 2381213"/>
              <a:gd name="connsiteX10" fmla="*/ 247527 w 7658162"/>
              <a:gd name="connsiteY10" fmla="*/ 396877 h 2381213"/>
              <a:gd name="connsiteX11" fmla="*/ 5133 w 7658162"/>
              <a:gd name="connsiteY11" fmla="*/ 31189 h 2381213"/>
              <a:gd name="connsiteX12" fmla="*/ 0 w 7658162"/>
              <a:gd name="connsiteY12" fmla="*/ 29596 h 2381213"/>
              <a:gd name="connsiteX13" fmla="*/ 69366 w 7658162"/>
              <a:gd name="connsiteY13" fmla="*/ 8063 h 2381213"/>
              <a:gd name="connsiteX14" fmla="*/ 149350 w 7658162"/>
              <a:gd name="connsiteY14" fmla="*/ 0 h 23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8162" h="2381213">
                <a:moveTo>
                  <a:pt x="149350" y="0"/>
                </a:moveTo>
                <a:lnTo>
                  <a:pt x="7261285" y="0"/>
                </a:lnTo>
                <a:cubicBezTo>
                  <a:pt x="7480474" y="0"/>
                  <a:pt x="7658162" y="177688"/>
                  <a:pt x="7658162" y="396877"/>
                </a:cubicBezTo>
                <a:lnTo>
                  <a:pt x="7658162" y="1984336"/>
                </a:lnTo>
                <a:cubicBezTo>
                  <a:pt x="7658162" y="2203525"/>
                  <a:pt x="7480474" y="2381213"/>
                  <a:pt x="7261285" y="2381213"/>
                </a:cubicBezTo>
                <a:lnTo>
                  <a:pt x="149350" y="2381213"/>
                </a:lnTo>
                <a:cubicBezTo>
                  <a:pt x="121952" y="2381213"/>
                  <a:pt x="95202" y="2378437"/>
                  <a:pt x="69366" y="2373150"/>
                </a:cubicBezTo>
                <a:lnTo>
                  <a:pt x="0" y="2351618"/>
                </a:lnTo>
                <a:lnTo>
                  <a:pt x="5133" y="2350025"/>
                </a:lnTo>
                <a:cubicBezTo>
                  <a:pt x="147578" y="2289775"/>
                  <a:pt x="247527" y="2148728"/>
                  <a:pt x="247527" y="1984336"/>
                </a:cubicBezTo>
                <a:lnTo>
                  <a:pt x="247527" y="396877"/>
                </a:lnTo>
                <a:cubicBezTo>
                  <a:pt x="247527" y="232486"/>
                  <a:pt x="147578" y="91438"/>
                  <a:pt x="5133" y="31189"/>
                </a:cubicBezTo>
                <a:lnTo>
                  <a:pt x="0" y="29596"/>
                </a:lnTo>
                <a:lnTo>
                  <a:pt x="69366" y="8063"/>
                </a:lnTo>
                <a:cubicBezTo>
                  <a:pt x="95202" y="2777"/>
                  <a:pt x="121952" y="0"/>
                  <a:pt x="149350" y="0"/>
                </a:cubicBezTo>
                <a:close/>
              </a:path>
            </a:pathLst>
          </a:cu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B848F533-7173-436C-924B-67F7F1745864}"/>
              </a:ext>
            </a:extLst>
          </p:cNvPr>
          <p:cNvSpPr/>
          <p:nvPr/>
        </p:nvSpPr>
        <p:spPr>
          <a:xfrm>
            <a:off x="312821" y="4343913"/>
            <a:ext cx="4168476" cy="2381213"/>
          </a:xfrm>
          <a:custGeom>
            <a:avLst/>
            <a:gdLst>
              <a:gd name="connsiteX0" fmla="*/ 0 w 4168476"/>
              <a:gd name="connsiteY0" fmla="*/ 396877 h 2381213"/>
              <a:gd name="connsiteX1" fmla="*/ 396877 w 4168476"/>
              <a:gd name="connsiteY1" fmla="*/ 0 h 2381213"/>
              <a:gd name="connsiteX2" fmla="*/ 3771599 w 4168476"/>
              <a:gd name="connsiteY2" fmla="*/ 0 h 2381213"/>
              <a:gd name="connsiteX3" fmla="*/ 4168476 w 4168476"/>
              <a:gd name="connsiteY3" fmla="*/ 396877 h 2381213"/>
              <a:gd name="connsiteX4" fmla="*/ 4168476 w 4168476"/>
              <a:gd name="connsiteY4" fmla="*/ 1984336 h 2381213"/>
              <a:gd name="connsiteX5" fmla="*/ 3771599 w 4168476"/>
              <a:gd name="connsiteY5" fmla="*/ 2381213 h 2381213"/>
              <a:gd name="connsiteX6" fmla="*/ 396877 w 4168476"/>
              <a:gd name="connsiteY6" fmla="*/ 2381213 h 2381213"/>
              <a:gd name="connsiteX7" fmla="*/ 0 w 4168476"/>
              <a:gd name="connsiteY7" fmla="*/ 1984336 h 2381213"/>
              <a:gd name="connsiteX8" fmla="*/ 0 w 4168476"/>
              <a:gd name="connsiteY8" fmla="*/ 396877 h 23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8476" h="2381213">
                <a:moveTo>
                  <a:pt x="0" y="396877"/>
                </a:moveTo>
                <a:cubicBezTo>
                  <a:pt x="0" y="177688"/>
                  <a:pt x="177688" y="0"/>
                  <a:pt x="396877" y="0"/>
                </a:cubicBezTo>
                <a:lnTo>
                  <a:pt x="3771599" y="0"/>
                </a:lnTo>
                <a:cubicBezTo>
                  <a:pt x="3990788" y="0"/>
                  <a:pt x="4168476" y="177688"/>
                  <a:pt x="4168476" y="396877"/>
                </a:cubicBezTo>
                <a:lnTo>
                  <a:pt x="4168476" y="1984336"/>
                </a:lnTo>
                <a:cubicBezTo>
                  <a:pt x="4168476" y="2203525"/>
                  <a:pt x="3990788" y="2381213"/>
                  <a:pt x="3771599" y="2381213"/>
                </a:cubicBezTo>
                <a:lnTo>
                  <a:pt x="396877" y="2381213"/>
                </a:lnTo>
                <a:cubicBezTo>
                  <a:pt x="177688" y="2381213"/>
                  <a:pt x="0" y="2203525"/>
                  <a:pt x="0" y="1984336"/>
                </a:cubicBezTo>
                <a:lnTo>
                  <a:pt x="0" y="396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111" tIns="167676" rIns="219111" bIns="167676" numCol="1" spcCol="1270" anchor="ctr" anchorCtr="0">
            <a:noAutofit/>
          </a:bodyPr>
          <a:lstStyle/>
          <a:p>
            <a:pPr marL="0" lvl="0" indent="0" algn="ctr" defTabSz="1200150">
              <a:lnSpc>
                <a:spcPct val="90000"/>
              </a:lnSpc>
              <a:spcBef>
                <a:spcPct val="0"/>
              </a:spcBef>
              <a:spcAft>
                <a:spcPct val="35000"/>
              </a:spcAft>
              <a:buNone/>
            </a:pPr>
            <a:r>
              <a:rPr lang="en-GB" sz="2700" kern="1200"/>
              <a:t>These applications generally can be broken into two categories:</a:t>
            </a:r>
          </a:p>
        </p:txBody>
      </p:sp>
      <p:sp>
        <p:nvSpPr>
          <p:cNvPr id="15" name="TextBox 14">
            <a:extLst>
              <a:ext uri="{FF2B5EF4-FFF2-40B4-BE49-F238E27FC236}">
                <a16:creationId xmlns:a16="http://schemas.microsoft.com/office/drawing/2014/main" id="{A8F88373-63E5-49E5-B61A-CA3949E4F82B}"/>
              </a:ext>
            </a:extLst>
          </p:cNvPr>
          <p:cNvSpPr txBox="1"/>
          <p:nvPr/>
        </p:nvSpPr>
        <p:spPr>
          <a:xfrm>
            <a:off x="4737596" y="4532742"/>
            <a:ext cx="7141583" cy="2031325"/>
          </a:xfrm>
          <a:prstGeom prst="rect">
            <a:avLst/>
          </a:prstGeom>
          <a:noFill/>
        </p:spPr>
        <p:txBody>
          <a:bodyPr wrap="square" rtlCol="0">
            <a:spAutoFit/>
          </a:bodyPr>
          <a:lstStyle/>
          <a:p>
            <a:pPr lvl="0"/>
            <a:r>
              <a:rPr lang="en-GB" b="1" dirty="0"/>
              <a:t>Latency sensitive: </a:t>
            </a:r>
            <a:r>
              <a:rPr lang="en-GB" dirty="0"/>
              <a:t>These applications need bandwidth for quick delivery where network lag time impacts their effectiveness. This includes voice and video transfer. For example, Voice over IP (VoIP) would be difficult to use if there were a significant lag time in the conversation</a:t>
            </a:r>
          </a:p>
          <a:p>
            <a:pPr lvl="0"/>
            <a:r>
              <a:rPr lang="en-GB" b="1" dirty="0"/>
              <a:t>Latency insensitive</a:t>
            </a:r>
            <a:r>
              <a:rPr lang="en-GB" dirty="0"/>
              <a:t>: Controlling bandwidth also involves managing latency-insensitive applications. This includes bulk data transfers such as huge backup procedures and File Transfer Protocol (FTP) transfers</a:t>
            </a:r>
          </a:p>
        </p:txBody>
      </p:sp>
    </p:spTree>
    <p:extLst>
      <p:ext uri="{BB962C8B-B14F-4D97-AF65-F5344CB8AC3E}">
        <p14:creationId xmlns:p14="http://schemas.microsoft.com/office/powerpoint/2010/main" val="53333293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8B84-791A-48BB-BC7C-95FD621D7885}"/>
              </a:ext>
            </a:extLst>
          </p:cNvPr>
          <p:cNvSpPr>
            <a:spLocks noGrp="1"/>
          </p:cNvSpPr>
          <p:nvPr>
            <p:ph type="title"/>
          </p:nvPr>
        </p:nvSpPr>
        <p:spPr>
          <a:xfrm>
            <a:off x="312821" y="365125"/>
            <a:ext cx="11590421" cy="1325563"/>
          </a:xfrm>
        </p:spPr>
        <p:txBody>
          <a:bodyPr anchor="ctr">
            <a:normAutofit/>
          </a:bodyPr>
          <a:lstStyle/>
          <a:p>
            <a:r>
              <a:rPr lang="en-GB" dirty="0"/>
              <a:t>Quality of Service</a:t>
            </a:r>
          </a:p>
        </p:txBody>
      </p:sp>
      <p:graphicFrame>
        <p:nvGraphicFramePr>
          <p:cNvPr id="5" name="Content Placeholder 2">
            <a:extLst>
              <a:ext uri="{FF2B5EF4-FFF2-40B4-BE49-F238E27FC236}">
                <a16:creationId xmlns:a16="http://schemas.microsoft.com/office/drawing/2014/main" id="{4205BC75-F944-4D2E-84CB-7C6A9791115A}"/>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373055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225A9B9-91DF-4081-BA54-FAFB5E8E6987}"/>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a:xfrm>
            <a:off x="96921" y="365125"/>
            <a:ext cx="3471779" cy="1920875"/>
          </a:xfrm>
        </p:spPr>
        <p:txBody>
          <a:bodyPr>
            <a:noAutofit/>
          </a:bodyPr>
          <a:lstStyle/>
          <a:p>
            <a:r>
              <a:rPr lang="en-GB" sz="4800" dirty="0">
                <a:solidFill>
                  <a:schemeClr val="bg1">
                    <a:lumMod val="95000"/>
                  </a:schemeClr>
                </a:solidFill>
              </a:rPr>
              <a:t>Performance concepts: </a:t>
            </a:r>
            <a:r>
              <a:rPr lang="en-GB" sz="4800" dirty="0" err="1">
                <a:solidFill>
                  <a:schemeClr val="bg1">
                    <a:lumMod val="95000"/>
                  </a:schemeClr>
                </a:solidFill>
              </a:rPr>
              <a:t>DiffServ</a:t>
            </a:r>
            <a:endParaRPr lang="en-GB" sz="4800" dirty="0">
              <a:solidFill>
                <a:schemeClr val="bg1">
                  <a:lumMod val="95000"/>
                </a:schemeClr>
              </a:solidFill>
            </a:endParaRPr>
          </a:p>
        </p:txBody>
      </p:sp>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3970421" y="1325562"/>
            <a:ext cx="8034421" cy="5265738"/>
          </a:xfrm>
        </p:spPr>
        <p:txBody>
          <a:bodyPr>
            <a:noAutofit/>
          </a:bodyPr>
          <a:lstStyle/>
          <a:p>
            <a:pPr marL="0" indent="0">
              <a:buNone/>
            </a:pPr>
            <a:r>
              <a:rPr lang="en-GB" sz="4400" dirty="0"/>
              <a:t>Differentiated services code point (also known as </a:t>
            </a:r>
            <a:r>
              <a:rPr lang="en-GB" sz="4400" dirty="0" err="1"/>
              <a:t>Diffserv</a:t>
            </a:r>
            <a:r>
              <a:rPr lang="en-GB" sz="4400" dirty="0"/>
              <a:t>) is an architecture that specifies a simple and coarse-grained mechanism for classifying and managing network traffic and providing QoS on modern networks</a:t>
            </a:r>
          </a:p>
          <a:p>
            <a:endParaRPr lang="en-GB" sz="4400" dirty="0"/>
          </a:p>
        </p:txBody>
      </p:sp>
    </p:spTree>
    <p:extLst>
      <p:ext uri="{BB962C8B-B14F-4D97-AF65-F5344CB8AC3E}">
        <p14:creationId xmlns:p14="http://schemas.microsoft.com/office/powerpoint/2010/main" val="217459590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9BCB8E56-480B-4DEC-8FDA-69AE332431D9}"/>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a:xfrm>
            <a:off x="0" y="-467143"/>
            <a:ext cx="4114799" cy="3751681"/>
          </a:xfrm>
        </p:spPr>
        <p:txBody>
          <a:bodyPr>
            <a:normAutofit/>
          </a:bodyPr>
          <a:lstStyle/>
          <a:p>
            <a:r>
              <a:rPr lang="en-GB"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Performance concepts: </a:t>
            </a:r>
            <a:br>
              <a:rPr lang="en-GB"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en-GB"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CoS</a:t>
            </a:r>
            <a:endParaRPr lang="en-GB"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3771900" y="2106194"/>
            <a:ext cx="7962900" cy="3751681"/>
          </a:xfrm>
        </p:spPr>
        <p:txBody>
          <a:bodyPr>
            <a:normAutofit/>
          </a:bodyPr>
          <a:lstStyle/>
          <a:p>
            <a:pPr marL="0" indent="0">
              <a:buNone/>
            </a:pPr>
            <a:r>
              <a:rPr lang="en-GB" sz="4400" dirty="0"/>
              <a:t>Class of service (</a:t>
            </a:r>
            <a:r>
              <a:rPr lang="en-GB" sz="4400" dirty="0" err="1"/>
              <a:t>CoS</a:t>
            </a:r>
            <a:r>
              <a:rPr lang="en-GB" sz="4400" dirty="0"/>
              <a:t>) is a parameter that is used in data and voice to differentiate the types of payloads being transmitted</a:t>
            </a:r>
          </a:p>
        </p:txBody>
      </p:sp>
    </p:spTree>
    <p:extLst>
      <p:ext uri="{BB962C8B-B14F-4D97-AF65-F5344CB8AC3E}">
        <p14:creationId xmlns:p14="http://schemas.microsoft.com/office/powerpoint/2010/main" val="298267578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3975100" y="1431925"/>
            <a:ext cx="8029742" cy="4935956"/>
          </a:xfrm>
        </p:spPr>
        <p:txBody>
          <a:bodyPr>
            <a:normAutofit lnSpcReduction="10000"/>
          </a:bodyPr>
          <a:lstStyle/>
          <a:p>
            <a:pPr marL="0" indent="0">
              <a:buNone/>
            </a:pPr>
            <a:r>
              <a:rPr lang="en-GB" sz="3600" dirty="0"/>
              <a:t>A packet shaper essentially performs two key functions: monitoring and shaping</a:t>
            </a:r>
          </a:p>
          <a:p>
            <a:pPr marL="0" indent="0">
              <a:buNone/>
            </a:pPr>
            <a:endParaRPr lang="en-GB" sz="3600" dirty="0"/>
          </a:p>
          <a:p>
            <a:pPr marL="0" indent="0">
              <a:buNone/>
            </a:pPr>
            <a:r>
              <a:rPr lang="en-GB" sz="3600" dirty="0"/>
              <a:t>Monitoring includes identifying where usage is high and the time of day</a:t>
            </a:r>
          </a:p>
          <a:p>
            <a:pPr marL="0" indent="0">
              <a:buNone/>
            </a:pPr>
            <a:endParaRPr lang="en-GB" sz="3600" dirty="0"/>
          </a:p>
          <a:p>
            <a:pPr marL="0" indent="0">
              <a:buNone/>
            </a:pPr>
            <a:r>
              <a:rPr lang="en-GB" sz="3600" dirty="0"/>
              <a:t>Administrators can then customise or shape bandwidth usage for the best needs of the network</a:t>
            </a:r>
          </a:p>
        </p:txBody>
      </p:sp>
      <p:sp>
        <p:nvSpPr>
          <p:cNvPr id="4" name="Freeform: Shape 3">
            <a:extLst>
              <a:ext uri="{FF2B5EF4-FFF2-40B4-BE49-F238E27FC236}">
                <a16:creationId xmlns:a16="http://schemas.microsoft.com/office/drawing/2014/main" id="{CC3F3AAE-F8CD-43F0-B16B-12DF9E2868F1}"/>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Title 1">
            <a:extLst>
              <a:ext uri="{FF2B5EF4-FFF2-40B4-BE49-F238E27FC236}">
                <a16:creationId xmlns:a16="http://schemas.microsoft.com/office/drawing/2014/main" id="{01F7F375-9C84-4BB7-962F-BD7906793CBA}"/>
              </a:ext>
            </a:extLst>
          </p:cNvPr>
          <p:cNvSpPr txBox="1">
            <a:spLocks/>
          </p:cNvSpPr>
          <p:nvPr/>
        </p:nvSpPr>
        <p:spPr>
          <a:xfrm>
            <a:off x="0" y="88901"/>
            <a:ext cx="3873500" cy="2997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a:lstStyle>
          <a:p>
            <a:r>
              <a:rPr lang="en-GB">
                <a:solidFill>
                  <a:schemeClr val="bg1">
                    <a:lumMod val="95000"/>
                  </a:schemeClr>
                </a:solidFill>
              </a:rPr>
              <a:t>Performance concepts:</a:t>
            </a:r>
            <a:br>
              <a:rPr lang="en-GB">
                <a:solidFill>
                  <a:schemeClr val="bg1">
                    <a:lumMod val="95000"/>
                  </a:schemeClr>
                </a:solidFill>
              </a:rPr>
            </a:br>
            <a:r>
              <a:rPr lang="en-GB">
                <a:solidFill>
                  <a:schemeClr val="bg1">
                    <a:lumMod val="95000"/>
                  </a:schemeClr>
                </a:solidFill>
              </a:rPr>
              <a:t>Traffic Shaping</a:t>
            </a:r>
            <a:endParaRPr lang="en-GB" dirty="0">
              <a:solidFill>
                <a:schemeClr val="bg1">
                  <a:lumMod val="95000"/>
                </a:schemeClr>
              </a:solidFill>
            </a:endParaRPr>
          </a:p>
        </p:txBody>
      </p:sp>
    </p:spTree>
    <p:extLst>
      <p:ext uri="{BB962C8B-B14F-4D97-AF65-F5344CB8AC3E}">
        <p14:creationId xmlns:p14="http://schemas.microsoft.com/office/powerpoint/2010/main" val="369005380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1E361A4E-D529-48A5-B09E-3F1F8E043F9B}"/>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a:xfrm>
            <a:off x="0" y="88901"/>
            <a:ext cx="3873500" cy="2997199"/>
          </a:xfrm>
        </p:spPr>
        <p:txBody>
          <a:bodyPr>
            <a:normAutofit/>
          </a:bodyPr>
          <a:lstStyle/>
          <a:p>
            <a:r>
              <a:rPr lang="en-GB" dirty="0">
                <a:solidFill>
                  <a:schemeClr val="bg1">
                    <a:lumMod val="95000"/>
                  </a:schemeClr>
                </a:solidFill>
              </a:rPr>
              <a:t>Performance concepts:</a:t>
            </a:r>
            <a:br>
              <a:rPr lang="en-GB" dirty="0">
                <a:solidFill>
                  <a:schemeClr val="bg1">
                    <a:lumMod val="95000"/>
                  </a:schemeClr>
                </a:solidFill>
              </a:rPr>
            </a:br>
            <a:r>
              <a:rPr lang="en-GB" dirty="0">
                <a:solidFill>
                  <a:schemeClr val="bg1">
                    <a:lumMod val="95000"/>
                  </a:schemeClr>
                </a:solidFill>
              </a:rPr>
              <a:t>Traffic Shaping</a:t>
            </a:r>
          </a:p>
        </p:txBody>
      </p:sp>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4084721" y="495300"/>
            <a:ext cx="7650079" cy="6247022"/>
          </a:xfrm>
        </p:spPr>
        <p:txBody>
          <a:bodyPr>
            <a:normAutofit lnSpcReduction="10000"/>
          </a:bodyPr>
          <a:lstStyle/>
          <a:p>
            <a:pPr marL="0" indent="0">
              <a:buNone/>
            </a:pPr>
            <a:r>
              <a:rPr lang="en-GB" sz="3200" dirty="0"/>
              <a:t>Ensure adequate bandwidth is available for mission-critical applications while few resources are dedicated to spam or peer-to-peer downloads</a:t>
            </a:r>
          </a:p>
          <a:p>
            <a:pPr marL="0" indent="0">
              <a:buNone/>
            </a:pPr>
            <a:r>
              <a:rPr lang="en-GB" sz="3200" dirty="0"/>
              <a:t>Need to monitor network traffic to ensure that data flows as you need it to</a:t>
            </a:r>
          </a:p>
          <a:p>
            <a:pPr marL="0" indent="0">
              <a:buNone/>
            </a:pPr>
            <a:r>
              <a:rPr lang="en-GB" sz="3200" dirty="0"/>
              <a:t>Describes the mechanisms used to control bandwidth usage on the network</a:t>
            </a:r>
          </a:p>
          <a:p>
            <a:pPr marL="0" indent="0">
              <a:buNone/>
            </a:pPr>
            <a:r>
              <a:rPr lang="en-GB" sz="3200" dirty="0"/>
              <a:t>Administrators can control who uses bandwidth, for what purpose, and what time of day bandwidth can be used</a:t>
            </a:r>
          </a:p>
          <a:p>
            <a:pPr marL="0" indent="0">
              <a:buNone/>
            </a:pPr>
            <a:r>
              <a:rPr lang="en-GB" sz="3200" dirty="0"/>
              <a:t>Establishes priorities for data traveling to and from the Internet and within the network</a:t>
            </a:r>
          </a:p>
        </p:txBody>
      </p:sp>
    </p:spTree>
    <p:extLst>
      <p:ext uri="{BB962C8B-B14F-4D97-AF65-F5344CB8AC3E}">
        <p14:creationId xmlns:p14="http://schemas.microsoft.com/office/powerpoint/2010/main" val="280131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ping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9" name="Content Placeholder 8">
            <a:extLst>
              <a:ext uri="{FF2B5EF4-FFF2-40B4-BE49-F238E27FC236}">
                <a16:creationId xmlns:a16="http://schemas.microsoft.com/office/drawing/2014/main" id="{1A6571C4-D0D0-462F-8F9B-C0352C14D4C4}"/>
              </a:ext>
            </a:extLst>
          </p:cNvPr>
          <p:cNvPicPr>
            <a:picLocks noGrp="1" noChangeAspect="1"/>
          </p:cNvPicPr>
          <p:nvPr>
            <p:ph idx="1"/>
          </p:nvPr>
        </p:nvPicPr>
        <p:blipFill>
          <a:blip r:embed="rId2"/>
          <a:stretch>
            <a:fillRect/>
          </a:stretch>
        </p:blipFill>
        <p:spPr>
          <a:xfrm>
            <a:off x="1461500" y="2212259"/>
            <a:ext cx="9776771" cy="3634222"/>
          </a:xfrm>
          <a:prstGeom prst="rect">
            <a:avLst/>
          </a:prstGeom>
        </p:spPr>
      </p:pic>
    </p:spTree>
    <p:extLst>
      <p:ext uri="{BB962C8B-B14F-4D97-AF65-F5344CB8AC3E}">
        <p14:creationId xmlns:p14="http://schemas.microsoft.com/office/powerpoint/2010/main" val="109173731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Functions of Network Services</a:t>
            </a:r>
          </a:p>
        </p:txBody>
      </p:sp>
      <p:sp>
        <p:nvSpPr>
          <p:cNvPr id="3" name="Content Placeholder 2"/>
          <p:cNvSpPr>
            <a:spLocks noGrp="1"/>
          </p:cNvSpPr>
          <p:nvPr>
            <p:ph idx="1"/>
          </p:nvPr>
        </p:nvSpPr>
        <p:spPr/>
        <p:txBody>
          <a:bodyPr/>
          <a:lstStyle/>
          <a:p>
            <a:r>
              <a:rPr lang="en-GB" dirty="0"/>
              <a:t>The Network Time Protocol (NTP) is a networking protocol for clock synchronization between computer systems over packet-switched, variable-latency data networks</a:t>
            </a:r>
          </a:p>
          <a:p>
            <a:r>
              <a:rPr lang="en-GB" dirty="0"/>
              <a:t>In operation since before 1985, NTP is one of the oldest Internet protocols in current use</a:t>
            </a:r>
          </a:p>
          <a:p>
            <a:r>
              <a:rPr lang="en-GB" dirty="0"/>
              <a:t>Relies on UDP port 123</a:t>
            </a:r>
          </a:p>
          <a:p>
            <a:endParaRPr lang="en-GB" dirty="0"/>
          </a:p>
        </p:txBody>
      </p:sp>
    </p:spTree>
    <p:extLst>
      <p:ext uri="{BB962C8B-B14F-4D97-AF65-F5344CB8AC3E}">
        <p14:creationId xmlns:p14="http://schemas.microsoft.com/office/powerpoint/2010/main" val="12282867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9791299" cy="1325563"/>
          </a:xfrm>
        </p:spPr>
        <p:txBody>
          <a:bodyPr>
            <a:normAutofit/>
          </a:bodyPr>
          <a:lstStyle/>
          <a:p>
            <a:r>
              <a:rPr lang="en-GB" dirty="0"/>
              <a:t>Placement of network devices on the network and installing/configuring them</a:t>
            </a:r>
          </a:p>
        </p:txBody>
      </p:sp>
      <p:sp>
        <p:nvSpPr>
          <p:cNvPr id="3" name="Content Placeholder 2"/>
          <p:cNvSpPr>
            <a:spLocks noGrp="1"/>
          </p:cNvSpPr>
          <p:nvPr>
            <p:ph idx="1"/>
          </p:nvPr>
        </p:nvSpPr>
        <p:spPr/>
        <p:txBody>
          <a:bodyPr/>
          <a:lstStyle/>
          <a:p>
            <a:r>
              <a:rPr lang="en-US" dirty="0"/>
              <a:t>Today, high performance TCP/IP networks augmented by additional technologies are increasingly displacing other options</a:t>
            </a:r>
          </a:p>
          <a:p>
            <a:r>
              <a:rPr lang="en-US" dirty="0"/>
              <a:t>Not only can the Internet be used to deliver voice and video directly, but wired and wireless providers alike are increasingly moving to </a:t>
            </a:r>
            <a:r>
              <a:rPr lang="en-US" i="1" dirty="0"/>
              <a:t>all IP</a:t>
            </a:r>
            <a:r>
              <a:rPr lang="en-US" dirty="0"/>
              <a:t> networks that reduce costs by combining data, voice, and media traffic into a single high-speed connection. </a:t>
            </a:r>
          </a:p>
          <a:p>
            <a:r>
              <a:rPr lang="en-GB" dirty="0"/>
              <a:t>VOIP endpoints</a:t>
            </a:r>
          </a:p>
          <a:p>
            <a:pPr lvl="1"/>
            <a:r>
              <a:rPr lang="en-GB" dirty="0"/>
              <a:t>IP telephones</a:t>
            </a:r>
          </a:p>
          <a:p>
            <a:pPr lvl="1"/>
            <a:r>
              <a:rPr lang="en-GB" dirty="0"/>
              <a:t>Headsets</a:t>
            </a:r>
          </a:p>
          <a:p>
            <a:pPr lvl="1"/>
            <a:r>
              <a:rPr lang="en-GB" dirty="0"/>
              <a:t>Conference phones</a:t>
            </a:r>
          </a:p>
          <a:p>
            <a:pPr marL="457200" lvl="1" indent="0">
              <a:buNone/>
            </a:pPr>
            <a:endParaRPr lang="en-GB" dirty="0"/>
          </a:p>
          <a:p>
            <a:endParaRPr lang="en-GB" dirty="0"/>
          </a:p>
        </p:txBody>
      </p:sp>
    </p:spTree>
    <p:extLst>
      <p:ext uri="{BB962C8B-B14F-4D97-AF65-F5344CB8AC3E}">
        <p14:creationId xmlns:p14="http://schemas.microsoft.com/office/powerpoint/2010/main" val="423703768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nchor="ctr">
            <a:normAutofit/>
          </a:bodyPr>
          <a:lstStyle/>
          <a:p>
            <a:r>
              <a:rPr lang="en-GB" dirty="0"/>
              <a:t>VOIP PBX</a:t>
            </a:r>
          </a:p>
        </p:txBody>
      </p:sp>
      <p:pic>
        <p:nvPicPr>
          <p:cNvPr id="6" name="Content Placeholder 5" descr="Diagram&#10;&#10;Description automatically generated">
            <a:extLst>
              <a:ext uri="{FF2B5EF4-FFF2-40B4-BE49-F238E27FC236}">
                <a16:creationId xmlns:a16="http://schemas.microsoft.com/office/drawing/2014/main" id="{56F02911-5AF2-4A87-92F9-4F74F51D490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88635" y="2645008"/>
            <a:ext cx="4086134" cy="2418605"/>
          </a:xfrm>
        </p:spPr>
      </p:pic>
      <p:graphicFrame>
        <p:nvGraphicFramePr>
          <p:cNvPr id="5" name="Content Placeholder 2">
            <a:extLst>
              <a:ext uri="{FF2B5EF4-FFF2-40B4-BE49-F238E27FC236}">
                <a16:creationId xmlns:a16="http://schemas.microsoft.com/office/drawing/2014/main" id="{F7B2B4BC-2D55-4382-946F-74091A4C57FE}"/>
              </a:ext>
            </a:extLst>
          </p:cNvPr>
          <p:cNvGraphicFramePr>
            <a:graphicFrameLocks noGrp="1"/>
          </p:cNvGraphicFramePr>
          <p:nvPr>
            <p:ph sz="half" idx="1"/>
          </p:nvPr>
        </p:nvGraphicFramePr>
        <p:xfrm>
          <a:off x="838199" y="1396182"/>
          <a:ext cx="6594987" cy="546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393644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p>
            <a:r>
              <a:rPr lang="en-GB" dirty="0"/>
              <a:t>VOIP gateways</a:t>
            </a:r>
          </a:p>
        </p:txBody>
      </p:sp>
      <p:graphicFrame>
        <p:nvGraphicFramePr>
          <p:cNvPr id="5" name="Content Placeholder 2">
            <a:extLst>
              <a:ext uri="{FF2B5EF4-FFF2-40B4-BE49-F238E27FC236}">
                <a16:creationId xmlns:a16="http://schemas.microsoft.com/office/drawing/2014/main" id="{C3901B14-8624-4018-9C83-A34BF7A14B20}"/>
              </a:ext>
            </a:extLst>
          </p:cNvPr>
          <p:cNvGraphicFramePr>
            <a:graphicFrameLocks noGrp="1"/>
          </p:cNvGraphicFramePr>
          <p:nvPr>
            <p:ph idx="1"/>
          </p:nvPr>
        </p:nvGraphicFramePr>
        <p:xfrm>
          <a:off x="5605976" y="1118317"/>
          <a:ext cx="6172200" cy="573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Graphical user interface&#10;&#10;Description automatically generated">
            <a:extLst>
              <a:ext uri="{FF2B5EF4-FFF2-40B4-BE49-F238E27FC236}">
                <a16:creationId xmlns:a16="http://schemas.microsoft.com/office/drawing/2014/main" id="{6CA6509F-1936-49C6-BF05-FD5EA5B2A0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856" y="2451100"/>
            <a:ext cx="5372100" cy="3419475"/>
          </a:xfrm>
          <a:prstGeom prst="rect">
            <a:avLst/>
          </a:prstGeom>
        </p:spPr>
      </p:pic>
    </p:spTree>
    <p:extLst>
      <p:ext uri="{BB962C8B-B14F-4D97-AF65-F5344CB8AC3E}">
        <p14:creationId xmlns:p14="http://schemas.microsoft.com/office/powerpoint/2010/main" val="284611363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Networking Devices</a:t>
            </a:r>
          </a:p>
        </p:txBody>
      </p:sp>
      <p:sp>
        <p:nvSpPr>
          <p:cNvPr id="3" name="Content Placeholder 2"/>
          <p:cNvSpPr>
            <a:spLocks noGrp="1"/>
          </p:cNvSpPr>
          <p:nvPr>
            <p:ph type="body" idx="1"/>
          </p:nvPr>
        </p:nvSpPr>
        <p:spPr>
          <a:xfrm>
            <a:off x="360947" y="4589463"/>
            <a:ext cx="11341769" cy="2086640"/>
          </a:xfrm>
        </p:spPr>
        <p:txBody>
          <a:bodyPr>
            <a:normAutofit fontScale="92500" lnSpcReduction="10000"/>
          </a:bodyPr>
          <a:lstStyle/>
          <a:p>
            <a:r>
              <a:rPr lang="en-GB" dirty="0"/>
              <a:t>Multilayer switches</a:t>
            </a:r>
          </a:p>
          <a:p>
            <a:r>
              <a:rPr lang="en-GB" dirty="0"/>
              <a:t>Load balancers</a:t>
            </a:r>
          </a:p>
          <a:p>
            <a:r>
              <a:rPr lang="en-GB" dirty="0"/>
              <a:t>IPS/IDS</a:t>
            </a:r>
          </a:p>
          <a:p>
            <a:r>
              <a:rPr lang="en-GB" dirty="0"/>
              <a:t>VOIP PBX</a:t>
            </a:r>
          </a:p>
          <a:p>
            <a:r>
              <a:rPr lang="en-GB" dirty="0"/>
              <a:t>VOIP gateways</a:t>
            </a:r>
          </a:p>
        </p:txBody>
      </p:sp>
    </p:spTree>
    <p:extLst>
      <p:ext uri="{BB962C8B-B14F-4D97-AF65-F5344CB8AC3E}">
        <p14:creationId xmlns:p14="http://schemas.microsoft.com/office/powerpoint/2010/main" val="301753158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992" y="378336"/>
            <a:ext cx="3932237" cy="1600200"/>
          </a:xfrm>
        </p:spPr>
        <p:txBody>
          <a:bodyPr anchor="b">
            <a:normAutofit/>
          </a:bodyPr>
          <a:lstStyle/>
          <a:p>
            <a:r>
              <a:rPr lang="en-GB" dirty="0"/>
              <a:t>Multilayer Switches</a:t>
            </a:r>
          </a:p>
        </p:txBody>
      </p:sp>
      <p:graphicFrame>
        <p:nvGraphicFramePr>
          <p:cNvPr id="7" name="Content Placeholder 2">
            <a:extLst>
              <a:ext uri="{FF2B5EF4-FFF2-40B4-BE49-F238E27FC236}">
                <a16:creationId xmlns:a16="http://schemas.microsoft.com/office/drawing/2014/main" id="{A55C0BB5-231C-4112-A5FE-8F668430F11A}"/>
              </a:ext>
            </a:extLst>
          </p:cNvPr>
          <p:cNvGraphicFramePr>
            <a:graphicFrameLocks noGrp="1"/>
          </p:cNvGraphicFramePr>
          <p:nvPr>
            <p:ph idx="1"/>
          </p:nvPr>
        </p:nvGraphicFramePr>
        <p:xfrm>
          <a:off x="5183188" y="987425"/>
          <a:ext cx="6172200" cy="573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text, music&#10;&#10;Description automatically generated">
            <a:extLst>
              <a:ext uri="{FF2B5EF4-FFF2-40B4-BE49-F238E27FC236}">
                <a16:creationId xmlns:a16="http://schemas.microsoft.com/office/drawing/2014/main" id="{3918B30C-C41A-4D7E-9E9F-372EB3AA1E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00" y="2855963"/>
            <a:ext cx="5071488" cy="2187985"/>
          </a:xfrm>
          <a:prstGeom prst="rect">
            <a:avLst/>
          </a:prstGeom>
        </p:spPr>
      </p:pic>
    </p:spTree>
    <p:extLst>
      <p:ext uri="{BB962C8B-B14F-4D97-AF65-F5344CB8AC3E}">
        <p14:creationId xmlns:p14="http://schemas.microsoft.com/office/powerpoint/2010/main" val="14414781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nchor="ctr">
            <a:normAutofit/>
          </a:bodyPr>
          <a:lstStyle/>
          <a:p>
            <a:r>
              <a:rPr lang="en-GB" dirty="0"/>
              <a:t>Load Balancers</a:t>
            </a:r>
          </a:p>
        </p:txBody>
      </p:sp>
      <p:graphicFrame>
        <p:nvGraphicFramePr>
          <p:cNvPr id="5" name="Content Placeholder 2">
            <a:extLst>
              <a:ext uri="{FF2B5EF4-FFF2-40B4-BE49-F238E27FC236}">
                <a16:creationId xmlns:a16="http://schemas.microsoft.com/office/drawing/2014/main" id="{DC5B22A3-202E-425D-9A14-A834CA4436DC}"/>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070197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IPS/IDS</a:t>
            </a:r>
          </a:p>
        </p:txBody>
      </p:sp>
      <p:sp>
        <p:nvSpPr>
          <p:cNvPr id="3" name="Content Placeholder 2"/>
          <p:cNvSpPr>
            <a:spLocks noGrp="1"/>
          </p:cNvSpPr>
          <p:nvPr>
            <p:ph idx="1"/>
          </p:nvPr>
        </p:nvSpPr>
        <p:spPr>
          <a:xfrm>
            <a:off x="6678061" y="1957705"/>
            <a:ext cx="5605379" cy="4935956"/>
          </a:xfrm>
        </p:spPr>
        <p:txBody>
          <a:bodyPr>
            <a:normAutofit lnSpcReduction="10000"/>
          </a:bodyPr>
          <a:lstStyle/>
          <a:p>
            <a:r>
              <a:rPr lang="en-GB" dirty="0"/>
              <a:t>A variation on the IDS is the </a:t>
            </a:r>
            <a:r>
              <a:rPr lang="en-GB" i="1" dirty="0"/>
              <a:t>Intrusion Prevention System (IPS)</a:t>
            </a:r>
            <a:r>
              <a:rPr lang="en-GB" dirty="0"/>
              <a:t>, which is an active detection system</a:t>
            </a:r>
          </a:p>
          <a:p>
            <a:r>
              <a:rPr lang="en-GB" dirty="0"/>
              <a:t>With IPS, the device continually scans the network, looking for inappropriate activity</a:t>
            </a:r>
          </a:p>
          <a:p>
            <a:r>
              <a:rPr lang="en-GB" dirty="0"/>
              <a:t>It can shut down any potential threats</a:t>
            </a:r>
          </a:p>
          <a:p>
            <a:r>
              <a:rPr lang="en-GB" dirty="0"/>
              <a:t>The IPS looks for any known signatures of common attacks and automatically tries to prevent those attacks</a:t>
            </a:r>
          </a:p>
        </p:txBody>
      </p:sp>
      <p:sp>
        <p:nvSpPr>
          <p:cNvPr id="4" name="Content Placeholder 2"/>
          <p:cNvSpPr txBox="1">
            <a:spLocks/>
          </p:cNvSpPr>
          <p:nvPr/>
        </p:nvSpPr>
        <p:spPr>
          <a:xfrm>
            <a:off x="312821" y="1690688"/>
            <a:ext cx="5605379" cy="4935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An </a:t>
            </a:r>
            <a:r>
              <a:rPr lang="en-GB" i="1" dirty="0"/>
              <a:t>intrusion detection system (IDS)</a:t>
            </a:r>
            <a:r>
              <a:rPr lang="en-GB" dirty="0"/>
              <a:t> is a </a:t>
            </a:r>
            <a:r>
              <a:rPr lang="en-GB" b="1" dirty="0"/>
              <a:t>passive</a:t>
            </a:r>
            <a:r>
              <a:rPr lang="en-GB" dirty="0"/>
              <a:t> detection system</a:t>
            </a:r>
          </a:p>
          <a:p>
            <a:r>
              <a:rPr lang="en-GB" dirty="0"/>
              <a:t>The IDS can detect the presence of an attack and then log that information</a:t>
            </a:r>
          </a:p>
          <a:p>
            <a:r>
              <a:rPr lang="en-GB" dirty="0"/>
              <a:t>It also can alert an administrator to the potential threat</a:t>
            </a:r>
          </a:p>
          <a:p>
            <a:r>
              <a:rPr lang="en-GB" dirty="0"/>
              <a:t>The administrator then analyses the situation and takes corrective measures if needed</a:t>
            </a:r>
          </a:p>
        </p:txBody>
      </p:sp>
    </p:spTree>
    <p:extLst>
      <p:ext uri="{BB962C8B-B14F-4D97-AF65-F5344CB8AC3E}">
        <p14:creationId xmlns:p14="http://schemas.microsoft.com/office/powerpoint/2010/main" val="392124675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Variations on IDSs/IPSs</a:t>
            </a:r>
          </a:p>
        </p:txBody>
      </p:sp>
      <p:sp>
        <p:nvSpPr>
          <p:cNvPr id="3" name="Content Placeholder 2"/>
          <p:cNvSpPr>
            <a:spLocks noGrp="1"/>
          </p:cNvSpPr>
          <p:nvPr>
            <p:ph idx="1"/>
          </p:nvPr>
        </p:nvSpPr>
        <p:spPr/>
        <p:txBody>
          <a:bodyPr>
            <a:normAutofit lnSpcReduction="10000"/>
          </a:bodyPr>
          <a:lstStyle/>
          <a:p>
            <a:r>
              <a:rPr lang="en-GB" dirty="0"/>
              <a:t>Behaviour based: </a:t>
            </a:r>
          </a:p>
          <a:p>
            <a:pPr lvl="1"/>
            <a:r>
              <a:rPr lang="en-GB" dirty="0"/>
              <a:t>A behaviour-based system looks for variations in </a:t>
            </a:r>
            <a:r>
              <a:rPr lang="en-GB" dirty="0" err="1"/>
              <a:t>behavior</a:t>
            </a:r>
            <a:r>
              <a:rPr lang="en-GB" dirty="0"/>
              <a:t> such as unusually high traffic, policy violations, and so on</a:t>
            </a:r>
          </a:p>
          <a:p>
            <a:pPr lvl="1"/>
            <a:r>
              <a:rPr lang="en-GB" dirty="0"/>
              <a:t>By looking for deviations in behaviour, it can recognize potential threats and quickly respond</a:t>
            </a:r>
          </a:p>
          <a:p>
            <a:endParaRPr lang="en-GB" dirty="0"/>
          </a:p>
          <a:p>
            <a:r>
              <a:rPr lang="en-GB" dirty="0"/>
              <a:t>Signature based: </a:t>
            </a:r>
          </a:p>
          <a:p>
            <a:pPr lvl="1"/>
            <a:r>
              <a:rPr lang="en-GB" dirty="0"/>
              <a:t>A signature-based system, also commonly known as misuse-detection system (MD-IDS/MD-IPS), is primarily focused on evaluating attacks based on attack signatures and audit trails</a:t>
            </a:r>
          </a:p>
          <a:p>
            <a:pPr lvl="1"/>
            <a:r>
              <a:rPr lang="en-GB" dirty="0"/>
              <a:t>Attack signatures describe a generally established method of attacking a system</a:t>
            </a:r>
          </a:p>
        </p:txBody>
      </p:sp>
    </p:spTree>
    <p:extLst>
      <p:ext uri="{BB962C8B-B14F-4D97-AF65-F5344CB8AC3E}">
        <p14:creationId xmlns:p14="http://schemas.microsoft.com/office/powerpoint/2010/main" val="361920650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Variations on IDSs/IPSs</a:t>
            </a:r>
          </a:p>
        </p:txBody>
      </p:sp>
      <p:sp>
        <p:nvSpPr>
          <p:cNvPr id="3" name="Content Placeholder 2"/>
          <p:cNvSpPr>
            <a:spLocks noGrp="1"/>
          </p:cNvSpPr>
          <p:nvPr>
            <p:ph idx="1"/>
          </p:nvPr>
        </p:nvSpPr>
        <p:spPr/>
        <p:txBody>
          <a:bodyPr>
            <a:normAutofit/>
          </a:bodyPr>
          <a:lstStyle/>
          <a:p>
            <a:r>
              <a:rPr lang="en-GB" dirty="0"/>
              <a:t>Network-based intrusion detection/prevention system (NIDS or NIPS): </a:t>
            </a:r>
          </a:p>
          <a:p>
            <a:pPr lvl="1"/>
            <a:r>
              <a:rPr lang="en-GB" dirty="0"/>
              <a:t>The system examines all network traffic to and from network systems</a:t>
            </a:r>
          </a:p>
          <a:p>
            <a:pPr lvl="1"/>
            <a:r>
              <a:rPr lang="en-GB" dirty="0"/>
              <a:t>If it is software, it is installed on servers or other systems that can monitor inbound traffic</a:t>
            </a:r>
          </a:p>
          <a:p>
            <a:pPr lvl="1"/>
            <a:r>
              <a:rPr lang="en-GB" dirty="0"/>
              <a:t>If it is hardware, it may be connected to a hub or switch to monitor traffic.</a:t>
            </a:r>
          </a:p>
          <a:p>
            <a:endParaRPr lang="en-GB" dirty="0"/>
          </a:p>
          <a:p>
            <a:r>
              <a:rPr lang="en-GB" dirty="0"/>
              <a:t>Host-based intrusion detection/prevention system (HIDS or HIPS): </a:t>
            </a:r>
          </a:p>
          <a:p>
            <a:pPr lvl="1"/>
            <a:r>
              <a:rPr lang="en-GB" dirty="0"/>
              <a:t>This refers to applications such as spyware or virus applications that are installed on individual network systems</a:t>
            </a:r>
          </a:p>
          <a:p>
            <a:pPr lvl="1"/>
            <a:r>
              <a:rPr lang="en-GB" dirty="0"/>
              <a:t>The system monitors and creates logs on the local system.</a:t>
            </a:r>
          </a:p>
        </p:txBody>
      </p:sp>
    </p:spTree>
    <p:extLst>
      <p:ext uri="{BB962C8B-B14F-4D97-AF65-F5344CB8AC3E}">
        <p14:creationId xmlns:p14="http://schemas.microsoft.com/office/powerpoint/2010/main" val="2506417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Ping (Cont.)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6" name="Content Placeholder 5">
            <a:extLst>
              <a:ext uri="{FF2B5EF4-FFF2-40B4-BE49-F238E27FC236}">
                <a16:creationId xmlns:a16="http://schemas.microsoft.com/office/drawing/2014/main" id="{0A709B24-5D26-446E-BE57-92D52638B955}"/>
              </a:ext>
            </a:extLst>
          </p:cNvPr>
          <p:cNvGraphicFramePr>
            <a:graphicFrameLocks noGrp="1"/>
          </p:cNvGraphicFramePr>
          <p:nvPr>
            <p:ph idx="1"/>
          </p:nvPr>
        </p:nvGraphicFramePr>
        <p:xfrm>
          <a:off x="612541" y="1808480"/>
          <a:ext cx="10786979" cy="4480560"/>
        </p:xfrm>
        <a:graphic>
          <a:graphicData uri="http://schemas.openxmlformats.org/drawingml/2006/table">
            <a:tbl>
              <a:tblPr firstRow="1" bandRow="1">
                <a:tableStyleId>{5C22544A-7EE6-4342-B048-85BDC9FD1C3A}</a:tableStyleId>
              </a:tblPr>
              <a:tblGrid>
                <a:gridCol w="3372984">
                  <a:extLst>
                    <a:ext uri="{9D8B030D-6E8A-4147-A177-3AD203B41FA5}">
                      <a16:colId xmlns:a16="http://schemas.microsoft.com/office/drawing/2014/main" val="1718187306"/>
                    </a:ext>
                  </a:extLst>
                </a:gridCol>
                <a:gridCol w="7413995">
                  <a:extLst>
                    <a:ext uri="{9D8B030D-6E8A-4147-A177-3AD203B41FA5}">
                      <a16:colId xmlns:a16="http://schemas.microsoft.com/office/drawing/2014/main" val="1301721789"/>
                    </a:ext>
                  </a:extLst>
                </a:gridCol>
              </a:tblGrid>
              <a:tr h="370840">
                <a:tc>
                  <a:txBody>
                    <a:bodyPr/>
                    <a:lstStyle/>
                    <a:p>
                      <a:pPr algn="l" rtl="0">
                        <a:spcAft>
                          <a:spcPts val="0"/>
                        </a:spcAft>
                      </a:pPr>
                      <a:r>
                        <a:rPr lang="en-US" sz="2400" dirty="0">
                          <a:effectLst/>
                        </a:rPr>
                        <a:t>Common 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471149727"/>
                  </a:ext>
                </a:extLst>
              </a:tr>
              <a:tr h="370840">
                <a:tc>
                  <a:txBody>
                    <a:bodyPr/>
                    <a:lstStyle/>
                    <a:p>
                      <a:pPr marL="54864" rtl="0">
                        <a:spcBef>
                          <a:spcPts val="432"/>
                        </a:spcBef>
                        <a:spcAft>
                          <a:spcPts val="288"/>
                        </a:spcAft>
                      </a:pPr>
                      <a:r>
                        <a:rPr lang="en-US" sz="2000">
                          <a:effectLst/>
                        </a:rPr>
                        <a:t>-n </a:t>
                      </a:r>
                      <a:r>
                        <a:rPr lang="en-US" sz="2000" i="1">
                          <a:effectLst/>
                        </a:rPr>
                        <a:t>count</a:t>
                      </a:r>
                      <a:r>
                        <a:rPr lang="en-US" sz="2000">
                          <a:effectLst/>
                        </a:rPr>
                        <a:t> </a:t>
                      </a:r>
                    </a:p>
                  </a:txBody>
                  <a:tcPr marL="38100" marR="38100" marT="38100" marB="38100"/>
                </a:tc>
                <a:tc>
                  <a:txBody>
                    <a:bodyPr/>
                    <a:lstStyle/>
                    <a:p>
                      <a:pPr marL="54864" rtl="0">
                        <a:spcBef>
                          <a:spcPts val="432"/>
                        </a:spcBef>
                        <a:spcAft>
                          <a:spcPts val="288"/>
                        </a:spcAft>
                      </a:pPr>
                      <a:r>
                        <a:rPr lang="en-US" sz="2000">
                          <a:effectLst/>
                        </a:rPr>
                        <a:t>Sends a specified number of pings.</a:t>
                      </a:r>
                    </a:p>
                  </a:txBody>
                  <a:tcPr marL="38100" marR="38100" marT="38100" marB="38100"/>
                </a:tc>
                <a:extLst>
                  <a:ext uri="{0D108BD9-81ED-4DB2-BD59-A6C34878D82A}">
                    <a16:rowId xmlns:a16="http://schemas.microsoft.com/office/drawing/2014/main" val="3162008587"/>
                  </a:ext>
                </a:extLst>
              </a:tr>
              <a:tr h="370840">
                <a:tc>
                  <a:txBody>
                    <a:bodyPr/>
                    <a:lstStyle/>
                    <a:p>
                      <a:pPr marL="54864" rtl="0">
                        <a:spcBef>
                          <a:spcPts val="432"/>
                        </a:spcBef>
                        <a:spcAft>
                          <a:spcPts val="288"/>
                        </a:spcAft>
                      </a:pPr>
                      <a:r>
                        <a:rPr lang="en-US" sz="2000">
                          <a:effectLst/>
                        </a:rPr>
                        <a:t>-c</a:t>
                      </a:r>
                      <a:r>
                        <a:rPr lang="en-US" sz="2000" i="1">
                          <a:effectLst/>
                        </a:rPr>
                        <a:t>c ount</a:t>
                      </a:r>
                      <a:r>
                        <a:rPr lang="en-US" sz="2000">
                          <a:effectLst/>
                        </a:rPr>
                        <a:t> </a:t>
                      </a:r>
                    </a:p>
                  </a:txBody>
                  <a:tcPr marL="38100" marR="38100" marT="38100" marB="38100"/>
                </a:tc>
                <a:tc>
                  <a:txBody>
                    <a:bodyPr/>
                    <a:lstStyle/>
                    <a:p>
                      <a:pPr marL="54864" rtl="0">
                        <a:spcBef>
                          <a:spcPts val="432"/>
                        </a:spcBef>
                        <a:spcAft>
                          <a:spcPts val="288"/>
                        </a:spcAft>
                      </a:pPr>
                      <a:r>
                        <a:rPr lang="en-US" sz="2000">
                          <a:effectLst/>
                        </a:rPr>
                        <a:t>Sends a specified number of pings.</a:t>
                      </a:r>
                    </a:p>
                  </a:txBody>
                  <a:tcPr marL="38100" marR="38100" marT="38100" marB="38100"/>
                </a:tc>
                <a:extLst>
                  <a:ext uri="{0D108BD9-81ED-4DB2-BD59-A6C34878D82A}">
                    <a16:rowId xmlns:a16="http://schemas.microsoft.com/office/drawing/2014/main" val="841464663"/>
                  </a:ext>
                </a:extLst>
              </a:tr>
              <a:tr h="370840">
                <a:tc>
                  <a:txBody>
                    <a:bodyPr/>
                    <a:lstStyle/>
                    <a:p>
                      <a:pPr marL="54864" rtl="0">
                        <a:spcBef>
                          <a:spcPts val="432"/>
                        </a:spcBef>
                        <a:spcAft>
                          <a:spcPts val="288"/>
                        </a:spcAft>
                      </a:pPr>
                      <a:r>
                        <a:rPr lang="en-US" sz="2000">
                          <a:effectLst/>
                        </a:rPr>
                        <a:t>-t </a:t>
                      </a:r>
                    </a:p>
                  </a:txBody>
                  <a:tcPr marL="38100" marR="38100" marT="38100" marB="38100"/>
                </a:tc>
                <a:tc>
                  <a:txBody>
                    <a:bodyPr/>
                    <a:lstStyle/>
                    <a:p>
                      <a:pPr marL="54864" rtl="0">
                        <a:spcBef>
                          <a:spcPts val="432"/>
                        </a:spcBef>
                        <a:spcAft>
                          <a:spcPts val="288"/>
                        </a:spcAft>
                      </a:pPr>
                      <a:r>
                        <a:rPr lang="en-US" sz="2000">
                          <a:effectLst/>
                        </a:rPr>
                        <a:t>Continues to ping until stopped</a:t>
                      </a:r>
                    </a:p>
                  </a:txBody>
                  <a:tcPr marL="38100" marR="38100" marT="38100" marB="38100"/>
                </a:tc>
                <a:extLst>
                  <a:ext uri="{0D108BD9-81ED-4DB2-BD59-A6C34878D82A}">
                    <a16:rowId xmlns:a16="http://schemas.microsoft.com/office/drawing/2014/main" val="2352243813"/>
                  </a:ext>
                </a:extLst>
              </a:tr>
              <a:tr h="370840">
                <a:tc>
                  <a:txBody>
                    <a:bodyPr/>
                    <a:lstStyle/>
                    <a:p>
                      <a:pPr marL="54864" rtl="0">
                        <a:spcBef>
                          <a:spcPts val="432"/>
                        </a:spcBef>
                        <a:spcAft>
                          <a:spcPts val="288"/>
                        </a:spcAft>
                      </a:pPr>
                      <a:r>
                        <a:rPr lang="en-US" sz="2000">
                          <a:effectLst/>
                        </a:rPr>
                        <a:t>-a </a:t>
                      </a:r>
                    </a:p>
                  </a:txBody>
                  <a:tcPr marL="38100" marR="38100" marT="38100" marB="38100"/>
                </a:tc>
                <a:tc>
                  <a:txBody>
                    <a:bodyPr/>
                    <a:lstStyle/>
                    <a:p>
                      <a:pPr marL="54864" rtl="0">
                        <a:spcBef>
                          <a:spcPts val="432"/>
                        </a:spcBef>
                        <a:spcAft>
                          <a:spcPts val="288"/>
                        </a:spcAft>
                      </a:pPr>
                      <a:r>
                        <a:rPr lang="en-US" sz="2000" dirty="0">
                          <a:effectLst/>
                        </a:rPr>
                        <a:t>Attempts to do a reverse DNS lookup of the IP address pinged.</a:t>
                      </a:r>
                    </a:p>
                  </a:txBody>
                  <a:tcPr marL="38100" marR="38100" marT="38100" marB="38100"/>
                </a:tc>
                <a:extLst>
                  <a:ext uri="{0D108BD9-81ED-4DB2-BD59-A6C34878D82A}">
                    <a16:rowId xmlns:a16="http://schemas.microsoft.com/office/drawing/2014/main" val="3245682976"/>
                  </a:ext>
                </a:extLst>
              </a:tr>
              <a:tr h="370840">
                <a:tc>
                  <a:txBody>
                    <a:bodyPr/>
                    <a:lstStyle/>
                    <a:p>
                      <a:pPr marL="54864" rtl="0">
                        <a:spcBef>
                          <a:spcPts val="432"/>
                        </a:spcBef>
                        <a:spcAft>
                          <a:spcPts val="288"/>
                        </a:spcAft>
                      </a:pPr>
                      <a:r>
                        <a:rPr lang="en-US" sz="2000">
                          <a:effectLst/>
                        </a:rPr>
                        <a:t>-l </a:t>
                      </a:r>
                      <a:r>
                        <a:rPr lang="en-US" sz="2000" i="1">
                          <a:effectLst/>
                        </a:rPr>
                        <a:t>size</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Sets the size of the packet. (default 32 bytes.)</a:t>
                      </a:r>
                    </a:p>
                  </a:txBody>
                  <a:tcPr marL="38100" marR="38100" marT="38100" marB="38100"/>
                </a:tc>
                <a:extLst>
                  <a:ext uri="{0D108BD9-81ED-4DB2-BD59-A6C34878D82A}">
                    <a16:rowId xmlns:a16="http://schemas.microsoft.com/office/drawing/2014/main" val="2581870404"/>
                  </a:ext>
                </a:extLst>
              </a:tr>
              <a:tr h="370840">
                <a:tc>
                  <a:txBody>
                    <a:bodyPr/>
                    <a:lstStyle/>
                    <a:p>
                      <a:pPr marL="54864" rtl="0">
                        <a:spcBef>
                          <a:spcPts val="432"/>
                        </a:spcBef>
                        <a:spcAft>
                          <a:spcPts val="288"/>
                        </a:spcAft>
                      </a:pPr>
                      <a:r>
                        <a:rPr lang="en-US" sz="2000">
                          <a:effectLst/>
                        </a:rPr>
                        <a:t>-f </a:t>
                      </a:r>
                    </a:p>
                  </a:txBody>
                  <a:tcPr marL="38100" marR="38100" marT="38100" marB="38100"/>
                </a:tc>
                <a:tc>
                  <a:txBody>
                    <a:bodyPr/>
                    <a:lstStyle/>
                    <a:p>
                      <a:pPr marL="54864" rtl="0">
                        <a:spcBef>
                          <a:spcPts val="432"/>
                        </a:spcBef>
                        <a:spcAft>
                          <a:spcPts val="288"/>
                        </a:spcAft>
                      </a:pPr>
                      <a:r>
                        <a:rPr lang="en-US" sz="2000">
                          <a:effectLst/>
                        </a:rPr>
                        <a:t>Prevents packet fragmentation. With a large packet, you can use this to troubleshoot MTU problems.</a:t>
                      </a:r>
                    </a:p>
                  </a:txBody>
                  <a:tcPr marL="38100" marR="38100" marT="38100" marB="38100"/>
                </a:tc>
                <a:extLst>
                  <a:ext uri="{0D108BD9-81ED-4DB2-BD59-A6C34878D82A}">
                    <a16:rowId xmlns:a16="http://schemas.microsoft.com/office/drawing/2014/main" val="3200460743"/>
                  </a:ext>
                </a:extLst>
              </a:tr>
              <a:tr h="370840">
                <a:tc>
                  <a:txBody>
                    <a:bodyPr/>
                    <a:lstStyle/>
                    <a:p>
                      <a:pPr marL="54864" rtl="0">
                        <a:spcBef>
                          <a:spcPts val="432"/>
                        </a:spcBef>
                        <a:spcAft>
                          <a:spcPts val="288"/>
                        </a:spcAft>
                      </a:pPr>
                      <a:r>
                        <a:rPr lang="en-US" sz="2000">
                          <a:effectLst/>
                        </a:rPr>
                        <a:t>-i </a:t>
                      </a:r>
                      <a:r>
                        <a:rPr lang="en-US" sz="2000" i="1">
                          <a:effectLst/>
                        </a:rPr>
                        <a:t>TTL</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Sets the TTL value of the packet. (max 255.)</a:t>
                      </a:r>
                    </a:p>
                  </a:txBody>
                  <a:tcPr marL="38100" marR="38100" marT="38100" marB="38100"/>
                </a:tc>
                <a:extLst>
                  <a:ext uri="{0D108BD9-81ED-4DB2-BD59-A6C34878D82A}">
                    <a16:rowId xmlns:a16="http://schemas.microsoft.com/office/drawing/2014/main" val="567703389"/>
                  </a:ext>
                </a:extLst>
              </a:tr>
              <a:tr h="370840">
                <a:tc>
                  <a:txBody>
                    <a:bodyPr/>
                    <a:lstStyle/>
                    <a:p>
                      <a:pPr marL="54864" rtl="0">
                        <a:spcBef>
                          <a:spcPts val="432"/>
                        </a:spcBef>
                        <a:spcAft>
                          <a:spcPts val="288"/>
                        </a:spcAft>
                      </a:pPr>
                      <a:r>
                        <a:rPr lang="en-US" sz="2000">
                          <a:effectLst/>
                        </a:rPr>
                        <a:t>-w </a:t>
                      </a:r>
                      <a:r>
                        <a:rPr lang="en-US" sz="2000" i="1">
                          <a:effectLst/>
                        </a:rPr>
                        <a:t>time</a:t>
                      </a:r>
                      <a:r>
                        <a:rPr lang="en-US" sz="2000">
                          <a:effectLst/>
                        </a:rPr>
                        <a:t> </a:t>
                      </a:r>
                    </a:p>
                  </a:txBody>
                  <a:tcPr marL="38100" marR="38100" marT="38100" marB="38100"/>
                </a:tc>
                <a:tc>
                  <a:txBody>
                    <a:bodyPr/>
                    <a:lstStyle/>
                    <a:p>
                      <a:pPr marL="54864" rtl="0">
                        <a:spcBef>
                          <a:spcPts val="432"/>
                        </a:spcBef>
                        <a:spcAft>
                          <a:spcPts val="288"/>
                        </a:spcAft>
                      </a:pPr>
                      <a:r>
                        <a:rPr lang="en-US" sz="2000">
                          <a:effectLst/>
                        </a:rPr>
                        <a:t>Sets the timeout value for each packet in milliseconds (default 4000.)</a:t>
                      </a:r>
                    </a:p>
                  </a:txBody>
                  <a:tcPr marL="38100" marR="38100" marT="38100" marB="38100"/>
                </a:tc>
                <a:extLst>
                  <a:ext uri="{0D108BD9-81ED-4DB2-BD59-A6C34878D82A}">
                    <a16:rowId xmlns:a16="http://schemas.microsoft.com/office/drawing/2014/main" val="4133166187"/>
                  </a:ext>
                </a:extLst>
              </a:tr>
              <a:tr h="370840">
                <a:tc>
                  <a:txBody>
                    <a:bodyPr/>
                    <a:lstStyle/>
                    <a:p>
                      <a:pPr marL="54864" rtl="0">
                        <a:spcBef>
                          <a:spcPts val="432"/>
                        </a:spcBef>
                        <a:spcAft>
                          <a:spcPts val="288"/>
                        </a:spcAft>
                      </a:pPr>
                      <a:r>
                        <a:rPr lang="en-US" sz="2000">
                          <a:effectLst/>
                        </a:rPr>
                        <a:t>-4 or -6 </a:t>
                      </a:r>
                    </a:p>
                  </a:txBody>
                  <a:tcPr marL="38100" marR="38100" marT="38100" marB="38100"/>
                </a:tc>
                <a:tc>
                  <a:txBody>
                    <a:bodyPr/>
                    <a:lstStyle/>
                    <a:p>
                      <a:pPr marL="54864" rtl="0">
                        <a:spcBef>
                          <a:spcPts val="432"/>
                        </a:spcBef>
                        <a:spcAft>
                          <a:spcPts val="288"/>
                        </a:spcAft>
                      </a:pPr>
                      <a:r>
                        <a:rPr lang="en-US" sz="2000" dirty="0">
                          <a:effectLst/>
                        </a:rPr>
                        <a:t>Forces use of IPv4 or IPv6. On some systems, the latter may just be called ping6.</a:t>
                      </a:r>
                    </a:p>
                  </a:txBody>
                  <a:tcPr marL="38100" marR="38100" marT="38100" marB="38100"/>
                </a:tc>
                <a:extLst>
                  <a:ext uri="{0D108BD9-81ED-4DB2-BD59-A6C34878D82A}">
                    <a16:rowId xmlns:a16="http://schemas.microsoft.com/office/drawing/2014/main" val="1143600183"/>
                  </a:ext>
                </a:extLst>
              </a:tr>
            </a:tbl>
          </a:graphicData>
        </a:graphic>
      </p:graphicFrame>
    </p:spTree>
    <p:extLst>
      <p:ext uri="{BB962C8B-B14F-4D97-AF65-F5344CB8AC3E}">
        <p14:creationId xmlns:p14="http://schemas.microsoft.com/office/powerpoint/2010/main" val="279261247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a:t>
            </a:r>
          </a:p>
        </p:txBody>
      </p:sp>
      <p:sp>
        <p:nvSpPr>
          <p:cNvPr id="3" name="Content Placeholder 2"/>
          <p:cNvSpPr>
            <a:spLocks noGrp="1"/>
          </p:cNvSpPr>
          <p:nvPr>
            <p:ph type="body" idx="1"/>
          </p:nvPr>
        </p:nvSpPr>
        <p:spPr/>
        <p:txBody>
          <a:bodyPr/>
          <a:lstStyle/>
          <a:p>
            <a:r>
              <a:rPr lang="en-GB" dirty="0"/>
              <a:t>Common wired connectivity</a:t>
            </a:r>
          </a:p>
          <a:p>
            <a:r>
              <a:rPr lang="en-GB" dirty="0"/>
              <a:t>Common network service issues</a:t>
            </a:r>
          </a:p>
          <a:p>
            <a:endParaRPr lang="en-GB" dirty="0"/>
          </a:p>
        </p:txBody>
      </p:sp>
    </p:spTree>
    <p:extLst>
      <p:ext uri="{BB962C8B-B14F-4D97-AF65-F5344CB8AC3E}">
        <p14:creationId xmlns:p14="http://schemas.microsoft.com/office/powerpoint/2010/main" val="7265065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0649819" cy="1325563"/>
          </a:xfrm>
        </p:spPr>
        <p:txBody>
          <a:bodyPr>
            <a:normAutofit/>
          </a:bodyPr>
          <a:lstStyle/>
          <a:p>
            <a:r>
              <a:rPr lang="en-GB" dirty="0"/>
              <a:t>Troubleshooting - Common Wired Connectivity</a:t>
            </a:r>
          </a:p>
        </p:txBody>
      </p:sp>
      <p:sp>
        <p:nvSpPr>
          <p:cNvPr id="3" name="Content Placeholder 2"/>
          <p:cNvSpPr>
            <a:spLocks noGrp="1"/>
          </p:cNvSpPr>
          <p:nvPr>
            <p:ph idx="1"/>
          </p:nvPr>
        </p:nvSpPr>
        <p:spPr/>
        <p:txBody>
          <a:bodyPr/>
          <a:lstStyle/>
          <a:p>
            <a:r>
              <a:rPr lang="en-GB" dirty="0"/>
              <a:t>Latency</a:t>
            </a:r>
          </a:p>
          <a:p>
            <a:r>
              <a:rPr lang="en-GB" dirty="0"/>
              <a:t>Jitter</a:t>
            </a:r>
          </a:p>
          <a:p>
            <a:r>
              <a:rPr lang="en-GB" dirty="0"/>
              <a:t>Bottlenecks</a:t>
            </a:r>
          </a:p>
        </p:txBody>
      </p:sp>
    </p:spTree>
    <p:extLst>
      <p:ext uri="{BB962C8B-B14F-4D97-AF65-F5344CB8AC3E}">
        <p14:creationId xmlns:p14="http://schemas.microsoft.com/office/powerpoint/2010/main" val="261028215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B08D-64E6-4282-A17F-F15B3CA2C39A}"/>
              </a:ext>
            </a:extLst>
          </p:cNvPr>
          <p:cNvSpPr>
            <a:spLocks noGrp="1"/>
          </p:cNvSpPr>
          <p:nvPr>
            <p:ph type="title"/>
          </p:nvPr>
        </p:nvSpPr>
        <p:spPr/>
        <p:txBody>
          <a:bodyPr/>
          <a:lstStyle/>
          <a:p>
            <a:r>
              <a:rPr lang="en-GB" dirty="0"/>
              <a:t>Latency</a:t>
            </a:r>
          </a:p>
        </p:txBody>
      </p:sp>
      <p:graphicFrame>
        <p:nvGraphicFramePr>
          <p:cNvPr id="4" name="Content Placeholder 3">
            <a:extLst>
              <a:ext uri="{FF2B5EF4-FFF2-40B4-BE49-F238E27FC236}">
                <a16:creationId xmlns:a16="http://schemas.microsoft.com/office/drawing/2014/main" id="{B942B0E7-35CF-4489-A7B8-A4651ECAD9F6}"/>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186199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B08D-64E6-4282-A17F-F15B3CA2C39A}"/>
              </a:ext>
            </a:extLst>
          </p:cNvPr>
          <p:cNvSpPr>
            <a:spLocks noGrp="1"/>
          </p:cNvSpPr>
          <p:nvPr>
            <p:ph type="title"/>
          </p:nvPr>
        </p:nvSpPr>
        <p:spPr/>
        <p:txBody>
          <a:bodyPr/>
          <a:lstStyle/>
          <a:p>
            <a:r>
              <a:rPr lang="en-GB" dirty="0"/>
              <a:t>Latency</a:t>
            </a:r>
          </a:p>
        </p:txBody>
      </p:sp>
      <p:sp>
        <p:nvSpPr>
          <p:cNvPr id="6" name="Freeform: Shape 5">
            <a:extLst>
              <a:ext uri="{FF2B5EF4-FFF2-40B4-BE49-F238E27FC236}">
                <a16:creationId xmlns:a16="http://schemas.microsoft.com/office/drawing/2014/main" id="{EF4E40E9-AEF7-4F1B-A2EC-CF9B9B8FF560}"/>
              </a:ext>
            </a:extLst>
          </p:cNvPr>
          <p:cNvSpPr/>
          <p:nvPr/>
        </p:nvSpPr>
        <p:spPr>
          <a:xfrm>
            <a:off x="1631699" y="1790231"/>
            <a:ext cx="10039601" cy="1370733"/>
          </a:xfrm>
          <a:custGeom>
            <a:avLst/>
            <a:gdLst>
              <a:gd name="connsiteX0" fmla="*/ 0 w 7707629"/>
              <a:gd name="connsiteY0" fmla="*/ 0 h 1370731"/>
              <a:gd name="connsiteX1" fmla="*/ 7022264 w 7707629"/>
              <a:gd name="connsiteY1" fmla="*/ 0 h 1370731"/>
              <a:gd name="connsiteX2" fmla="*/ 7707629 w 7707629"/>
              <a:gd name="connsiteY2" fmla="*/ 685366 h 1370731"/>
              <a:gd name="connsiteX3" fmla="*/ 7022264 w 7707629"/>
              <a:gd name="connsiteY3" fmla="*/ 1370731 h 1370731"/>
              <a:gd name="connsiteX4" fmla="*/ 0 w 7707629"/>
              <a:gd name="connsiteY4" fmla="*/ 1370731 h 1370731"/>
              <a:gd name="connsiteX5" fmla="*/ 0 w 7707629"/>
              <a:gd name="connsiteY5" fmla="*/ 0 h 137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370731">
                <a:moveTo>
                  <a:pt x="7707629" y="1370730"/>
                </a:moveTo>
                <a:lnTo>
                  <a:pt x="685365" y="1370730"/>
                </a:lnTo>
                <a:lnTo>
                  <a:pt x="0" y="685365"/>
                </a:lnTo>
                <a:lnTo>
                  <a:pt x="685365" y="1"/>
                </a:lnTo>
                <a:lnTo>
                  <a:pt x="7707629" y="1"/>
                </a:lnTo>
                <a:lnTo>
                  <a:pt x="7707629" y="13707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7137" tIns="80011" rIns="149352" bIns="80011" numCol="1" spcCol="1270" anchor="ctr" anchorCtr="0">
            <a:noAutofit/>
          </a:bodyPr>
          <a:lstStyle/>
          <a:p>
            <a:pPr marL="0" lvl="0" indent="0" algn="ctr" defTabSz="933450">
              <a:lnSpc>
                <a:spcPct val="90000"/>
              </a:lnSpc>
              <a:spcBef>
                <a:spcPct val="0"/>
              </a:spcBef>
              <a:spcAft>
                <a:spcPct val="35000"/>
              </a:spcAft>
              <a:buNone/>
            </a:pPr>
            <a:r>
              <a:rPr lang="en-GB" sz="2400" b="0" i="0" kern="1200" baseline="0" dirty="0"/>
              <a:t>Attempts have been made to reduce latency by using satellites in lower orbit (thus a shorter distance to travel), but they usually offer service at lower rates of speed and thus have not been an ideal solution</a:t>
            </a:r>
            <a:endParaRPr lang="en-GB" sz="2400" kern="1200" dirty="0"/>
          </a:p>
        </p:txBody>
      </p:sp>
      <p:sp>
        <p:nvSpPr>
          <p:cNvPr id="7" name="Oval 6">
            <a:extLst>
              <a:ext uri="{FF2B5EF4-FFF2-40B4-BE49-F238E27FC236}">
                <a16:creationId xmlns:a16="http://schemas.microsoft.com/office/drawing/2014/main" id="{93E559E5-385E-40E3-836A-B112B948403E}"/>
              </a:ext>
            </a:extLst>
          </p:cNvPr>
          <p:cNvSpPr/>
          <p:nvPr/>
        </p:nvSpPr>
        <p:spPr>
          <a:xfrm>
            <a:off x="946333" y="1790232"/>
            <a:ext cx="1370731" cy="137073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DFA1D189-4ABD-46C1-9579-0B1C3C74A8D9}"/>
              </a:ext>
            </a:extLst>
          </p:cNvPr>
          <p:cNvSpPr/>
          <p:nvPr/>
        </p:nvSpPr>
        <p:spPr>
          <a:xfrm>
            <a:off x="1631699" y="3570136"/>
            <a:ext cx="10039601" cy="1370733"/>
          </a:xfrm>
          <a:custGeom>
            <a:avLst/>
            <a:gdLst>
              <a:gd name="connsiteX0" fmla="*/ 0 w 7707629"/>
              <a:gd name="connsiteY0" fmla="*/ 0 h 1370731"/>
              <a:gd name="connsiteX1" fmla="*/ 7022264 w 7707629"/>
              <a:gd name="connsiteY1" fmla="*/ 0 h 1370731"/>
              <a:gd name="connsiteX2" fmla="*/ 7707629 w 7707629"/>
              <a:gd name="connsiteY2" fmla="*/ 685366 h 1370731"/>
              <a:gd name="connsiteX3" fmla="*/ 7022264 w 7707629"/>
              <a:gd name="connsiteY3" fmla="*/ 1370731 h 1370731"/>
              <a:gd name="connsiteX4" fmla="*/ 0 w 7707629"/>
              <a:gd name="connsiteY4" fmla="*/ 1370731 h 1370731"/>
              <a:gd name="connsiteX5" fmla="*/ 0 w 7707629"/>
              <a:gd name="connsiteY5" fmla="*/ 0 h 137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370731">
                <a:moveTo>
                  <a:pt x="7707629" y="1370730"/>
                </a:moveTo>
                <a:lnTo>
                  <a:pt x="685365" y="1370730"/>
                </a:lnTo>
                <a:lnTo>
                  <a:pt x="0" y="685365"/>
                </a:lnTo>
                <a:lnTo>
                  <a:pt x="685365" y="1"/>
                </a:lnTo>
                <a:lnTo>
                  <a:pt x="7707629" y="1"/>
                </a:lnTo>
                <a:lnTo>
                  <a:pt x="7707629" y="13707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7137" tIns="80011" rIns="149352" bIns="80011" numCol="1" spcCol="1270" anchor="ctr" anchorCtr="0">
            <a:noAutofit/>
          </a:bodyPr>
          <a:lstStyle/>
          <a:p>
            <a:pPr marL="0" lvl="0" indent="0" algn="ctr" defTabSz="933450">
              <a:lnSpc>
                <a:spcPct val="90000"/>
              </a:lnSpc>
              <a:spcBef>
                <a:spcPct val="0"/>
              </a:spcBef>
              <a:spcAft>
                <a:spcPct val="35000"/>
              </a:spcAft>
              <a:buNone/>
            </a:pPr>
            <a:r>
              <a:rPr lang="en-GB" sz="2400" b="0" i="0" kern="1200" baseline="0" dirty="0"/>
              <a:t>While latency is not restricted solely to satellites, it is one of the easiest forms of transmission to associate with it</a:t>
            </a:r>
            <a:endParaRPr lang="en-GB" sz="2400" kern="1200" dirty="0"/>
          </a:p>
        </p:txBody>
      </p:sp>
      <p:sp>
        <p:nvSpPr>
          <p:cNvPr id="9" name="Oval 8">
            <a:extLst>
              <a:ext uri="{FF2B5EF4-FFF2-40B4-BE49-F238E27FC236}">
                <a16:creationId xmlns:a16="http://schemas.microsoft.com/office/drawing/2014/main" id="{840CC780-7C69-4EB5-A834-B3BA04B62DEB}"/>
              </a:ext>
            </a:extLst>
          </p:cNvPr>
          <p:cNvSpPr/>
          <p:nvPr/>
        </p:nvSpPr>
        <p:spPr>
          <a:xfrm>
            <a:off x="946333" y="3570137"/>
            <a:ext cx="1370731" cy="137073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C873EC00-8E60-459C-8565-CE4FC81CE11E}"/>
              </a:ext>
            </a:extLst>
          </p:cNvPr>
          <p:cNvSpPr/>
          <p:nvPr/>
        </p:nvSpPr>
        <p:spPr>
          <a:xfrm>
            <a:off x="1631699" y="5350041"/>
            <a:ext cx="10039601" cy="1370732"/>
          </a:xfrm>
          <a:custGeom>
            <a:avLst/>
            <a:gdLst>
              <a:gd name="connsiteX0" fmla="*/ 0 w 7707629"/>
              <a:gd name="connsiteY0" fmla="*/ 0 h 1370731"/>
              <a:gd name="connsiteX1" fmla="*/ 7022264 w 7707629"/>
              <a:gd name="connsiteY1" fmla="*/ 0 h 1370731"/>
              <a:gd name="connsiteX2" fmla="*/ 7707629 w 7707629"/>
              <a:gd name="connsiteY2" fmla="*/ 685366 h 1370731"/>
              <a:gd name="connsiteX3" fmla="*/ 7022264 w 7707629"/>
              <a:gd name="connsiteY3" fmla="*/ 1370731 h 1370731"/>
              <a:gd name="connsiteX4" fmla="*/ 0 w 7707629"/>
              <a:gd name="connsiteY4" fmla="*/ 1370731 h 1370731"/>
              <a:gd name="connsiteX5" fmla="*/ 0 w 7707629"/>
              <a:gd name="connsiteY5" fmla="*/ 0 h 137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370731">
                <a:moveTo>
                  <a:pt x="7707629" y="1370730"/>
                </a:moveTo>
                <a:lnTo>
                  <a:pt x="685365" y="1370730"/>
                </a:lnTo>
                <a:lnTo>
                  <a:pt x="0" y="685365"/>
                </a:lnTo>
                <a:lnTo>
                  <a:pt x="685365" y="1"/>
                </a:lnTo>
                <a:lnTo>
                  <a:pt x="7707629" y="1"/>
                </a:lnTo>
                <a:lnTo>
                  <a:pt x="7707629" y="13707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7137" tIns="80011" rIns="149352" bIns="80010" numCol="1" spcCol="1270" anchor="ctr" anchorCtr="0">
            <a:noAutofit/>
          </a:bodyPr>
          <a:lstStyle/>
          <a:p>
            <a:pPr marL="0" lvl="0" indent="0" algn="ctr" defTabSz="933450">
              <a:lnSpc>
                <a:spcPct val="90000"/>
              </a:lnSpc>
              <a:spcBef>
                <a:spcPct val="0"/>
              </a:spcBef>
              <a:spcAft>
                <a:spcPct val="35000"/>
              </a:spcAft>
              <a:buNone/>
            </a:pPr>
            <a:r>
              <a:rPr lang="en-GB" sz="2400" b="0" i="0" kern="1200" baseline="0" dirty="0"/>
              <a:t>In reality, latency can occur with almost any form of transmission</a:t>
            </a:r>
            <a:endParaRPr lang="en-GB" sz="2400" kern="1200" dirty="0"/>
          </a:p>
        </p:txBody>
      </p:sp>
      <p:sp>
        <p:nvSpPr>
          <p:cNvPr id="11" name="Oval 10">
            <a:extLst>
              <a:ext uri="{FF2B5EF4-FFF2-40B4-BE49-F238E27FC236}">
                <a16:creationId xmlns:a16="http://schemas.microsoft.com/office/drawing/2014/main" id="{BFEFAA06-1EE1-4BBF-9B47-08216F19792C}"/>
              </a:ext>
            </a:extLst>
          </p:cNvPr>
          <p:cNvSpPr/>
          <p:nvPr/>
        </p:nvSpPr>
        <p:spPr>
          <a:xfrm>
            <a:off x="946333" y="5350042"/>
            <a:ext cx="1370731" cy="137073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1902021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380D-6F27-4A26-9E8C-12C71C8F389D}"/>
              </a:ext>
            </a:extLst>
          </p:cNvPr>
          <p:cNvSpPr>
            <a:spLocks noGrp="1"/>
          </p:cNvSpPr>
          <p:nvPr>
            <p:ph type="title"/>
          </p:nvPr>
        </p:nvSpPr>
        <p:spPr/>
        <p:txBody>
          <a:bodyPr/>
          <a:lstStyle/>
          <a:p>
            <a:r>
              <a:rPr lang="en-GB" dirty="0"/>
              <a:t>Jitter</a:t>
            </a:r>
          </a:p>
        </p:txBody>
      </p:sp>
      <p:graphicFrame>
        <p:nvGraphicFramePr>
          <p:cNvPr id="4" name="Content Placeholder 3">
            <a:extLst>
              <a:ext uri="{FF2B5EF4-FFF2-40B4-BE49-F238E27FC236}">
                <a16:creationId xmlns:a16="http://schemas.microsoft.com/office/drawing/2014/main" id="{AE9BCA84-E46E-4D4B-9624-7DAF2A723F7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41436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BDD5-CE49-4A5A-8740-290F88575AF5}"/>
              </a:ext>
            </a:extLst>
          </p:cNvPr>
          <p:cNvSpPr>
            <a:spLocks noGrp="1"/>
          </p:cNvSpPr>
          <p:nvPr>
            <p:ph type="title"/>
          </p:nvPr>
        </p:nvSpPr>
        <p:spPr/>
        <p:txBody>
          <a:bodyPr/>
          <a:lstStyle/>
          <a:p>
            <a:r>
              <a:rPr lang="en-GB" dirty="0"/>
              <a:t>Bottlenecks</a:t>
            </a:r>
          </a:p>
        </p:txBody>
      </p:sp>
      <p:sp>
        <p:nvSpPr>
          <p:cNvPr id="3" name="Content Placeholder 2">
            <a:extLst>
              <a:ext uri="{FF2B5EF4-FFF2-40B4-BE49-F238E27FC236}">
                <a16:creationId xmlns:a16="http://schemas.microsoft.com/office/drawing/2014/main" id="{7CABB88F-D7C9-4CB3-A8A4-366B8B43E8B2}"/>
              </a:ext>
            </a:extLst>
          </p:cNvPr>
          <p:cNvSpPr>
            <a:spLocks noGrp="1"/>
          </p:cNvSpPr>
          <p:nvPr>
            <p:ph idx="1"/>
          </p:nvPr>
        </p:nvSpPr>
        <p:spPr/>
        <p:txBody>
          <a:bodyPr/>
          <a:lstStyle/>
          <a:p>
            <a:pPr algn="l"/>
            <a:r>
              <a:rPr lang="en-GB" sz="2800" b="0" i="0" u="none" strike="noStrike" baseline="0" dirty="0">
                <a:latin typeface="LiberationSerif"/>
              </a:rPr>
              <a:t>Network bottlenecks often lead to network breakdowns</a:t>
            </a:r>
          </a:p>
          <a:p>
            <a:pPr algn="l"/>
            <a:r>
              <a:rPr lang="en-GB" dirty="0">
                <a:latin typeface="LiberationSerif"/>
              </a:rPr>
              <a:t>Y</a:t>
            </a:r>
            <a:r>
              <a:rPr lang="en-GB" sz="2800" b="0" i="0" u="none" strike="noStrike" baseline="0" dirty="0">
                <a:latin typeface="LiberationSerif"/>
              </a:rPr>
              <a:t>ou want to always be scanning for them and identify them before they have the opportunity to bring your system down</a:t>
            </a:r>
          </a:p>
          <a:p>
            <a:pPr algn="l"/>
            <a:r>
              <a:rPr lang="en-GB" sz="2800" b="0" i="0" u="none" strike="noStrike" baseline="0" dirty="0">
                <a:latin typeface="LiberationSerif"/>
              </a:rPr>
              <a:t>A number of tools are useful in checking connectivity</a:t>
            </a:r>
          </a:p>
          <a:p>
            <a:pPr algn="l"/>
            <a:r>
              <a:rPr lang="en-GB" sz="2800" b="0" i="0" u="none" strike="noStrike" baseline="0" dirty="0">
                <a:latin typeface="LiberationSerif"/>
              </a:rPr>
              <a:t>One of the simplest might be </a:t>
            </a:r>
            <a:r>
              <a:rPr lang="en-GB" sz="2800" b="0" i="0" u="none" strike="noStrike" baseline="0" dirty="0">
                <a:latin typeface="LiberationMono"/>
              </a:rPr>
              <a:t>traceroute</a:t>
            </a:r>
            <a:r>
              <a:rPr lang="en-GB" sz="2800" b="0" i="0" u="none" strike="noStrike" baseline="0" dirty="0">
                <a:latin typeface="LiberationSerif"/>
              </a:rPr>
              <a:t>, which provides a lot of useful information, including:</a:t>
            </a:r>
          </a:p>
          <a:p>
            <a:pPr lvl="1"/>
            <a:r>
              <a:rPr lang="en-GB" b="0" i="0" u="none" strike="noStrike" baseline="0" dirty="0">
                <a:latin typeface="LiberationSerif"/>
              </a:rPr>
              <a:t>the IP address of every router connection it passes through </a:t>
            </a:r>
          </a:p>
          <a:p>
            <a:pPr lvl="1"/>
            <a:r>
              <a:rPr lang="en-GB" b="0" i="0" u="none" strike="noStrike" baseline="0" dirty="0">
                <a:latin typeface="LiberationSerif"/>
              </a:rPr>
              <a:t>the name of the router</a:t>
            </a:r>
          </a:p>
          <a:p>
            <a:pPr lvl="1"/>
            <a:r>
              <a:rPr lang="en-GB" dirty="0"/>
              <a:t>the length, in milliseconds, of the round-trip the packet made from the source location to the router and back</a:t>
            </a:r>
          </a:p>
        </p:txBody>
      </p:sp>
    </p:spTree>
    <p:extLst>
      <p:ext uri="{BB962C8B-B14F-4D97-AF65-F5344CB8AC3E}">
        <p14:creationId xmlns:p14="http://schemas.microsoft.com/office/powerpoint/2010/main" val="140409433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9583019" cy="1325563"/>
          </a:xfrm>
        </p:spPr>
        <p:txBody>
          <a:bodyPr>
            <a:normAutofit/>
          </a:bodyPr>
          <a:lstStyle/>
          <a:p>
            <a:r>
              <a:rPr lang="en-GB" dirty="0"/>
              <a:t>Troubleshooting - Common Network Service Issues</a:t>
            </a:r>
          </a:p>
        </p:txBody>
      </p:sp>
      <p:sp>
        <p:nvSpPr>
          <p:cNvPr id="3" name="Content Placeholder 2"/>
          <p:cNvSpPr>
            <a:spLocks noGrp="1"/>
          </p:cNvSpPr>
          <p:nvPr>
            <p:ph idx="1"/>
          </p:nvPr>
        </p:nvSpPr>
        <p:spPr>
          <a:xfrm>
            <a:off x="312821" y="1810385"/>
            <a:ext cx="11590421" cy="4935956"/>
          </a:xfrm>
        </p:spPr>
        <p:txBody>
          <a:bodyPr/>
          <a:lstStyle/>
          <a:p>
            <a:r>
              <a:rPr lang="en-GB" dirty="0"/>
              <a:t>Untrusted SSL certificates</a:t>
            </a:r>
          </a:p>
          <a:p>
            <a:r>
              <a:rPr lang="en-GB" dirty="0"/>
              <a:t>Incorrect time</a:t>
            </a:r>
          </a:p>
        </p:txBody>
      </p:sp>
    </p:spTree>
    <p:extLst>
      <p:ext uri="{BB962C8B-B14F-4D97-AF65-F5344CB8AC3E}">
        <p14:creationId xmlns:p14="http://schemas.microsoft.com/office/powerpoint/2010/main" val="165484938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BAB5-D2E4-4019-990C-514772585313}"/>
              </a:ext>
            </a:extLst>
          </p:cNvPr>
          <p:cNvSpPr>
            <a:spLocks noGrp="1"/>
          </p:cNvSpPr>
          <p:nvPr>
            <p:ph type="title"/>
          </p:nvPr>
        </p:nvSpPr>
        <p:spPr/>
        <p:txBody>
          <a:bodyPr/>
          <a:lstStyle/>
          <a:p>
            <a:r>
              <a:rPr lang="en-GB" dirty="0"/>
              <a:t>Untrusted SSL Certificates</a:t>
            </a:r>
          </a:p>
        </p:txBody>
      </p:sp>
      <p:sp>
        <p:nvSpPr>
          <p:cNvPr id="3" name="Content Placeholder 2">
            <a:extLst>
              <a:ext uri="{FF2B5EF4-FFF2-40B4-BE49-F238E27FC236}">
                <a16:creationId xmlns:a16="http://schemas.microsoft.com/office/drawing/2014/main" id="{37F05F5E-5333-44FA-B2C5-86AF96D5A0E0}"/>
              </a:ext>
            </a:extLst>
          </p:cNvPr>
          <p:cNvSpPr>
            <a:spLocks noGrp="1"/>
          </p:cNvSpPr>
          <p:nvPr>
            <p:ph idx="1"/>
          </p:nvPr>
        </p:nvSpPr>
        <p:spPr/>
        <p:txBody>
          <a:bodyPr/>
          <a:lstStyle/>
          <a:p>
            <a:r>
              <a:rPr lang="en-GB" dirty="0"/>
              <a:t>An untrusted SSL certificate is usually one that is not signed or that has expired</a:t>
            </a:r>
          </a:p>
          <a:p>
            <a:r>
              <a:rPr lang="en-GB" dirty="0"/>
              <a:t>Sometimes, this issue can be caused by a client using an older browser or one that is not widely supported</a:t>
            </a:r>
          </a:p>
          <a:p>
            <a:r>
              <a:rPr lang="en-GB" dirty="0"/>
              <a:t>As a general rule users should be instructed to stop attempting to visit a site if they see this error</a:t>
            </a:r>
          </a:p>
        </p:txBody>
      </p:sp>
    </p:spTree>
    <p:extLst>
      <p:ext uri="{BB962C8B-B14F-4D97-AF65-F5344CB8AC3E}">
        <p14:creationId xmlns:p14="http://schemas.microsoft.com/office/powerpoint/2010/main" val="225987458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3C33-F513-45A5-9DD8-644CDF5D070D}"/>
              </a:ext>
            </a:extLst>
          </p:cNvPr>
          <p:cNvSpPr>
            <a:spLocks noGrp="1"/>
          </p:cNvSpPr>
          <p:nvPr>
            <p:ph type="title"/>
          </p:nvPr>
        </p:nvSpPr>
        <p:spPr/>
        <p:txBody>
          <a:bodyPr/>
          <a:lstStyle/>
          <a:p>
            <a:r>
              <a:rPr lang="en-GB" dirty="0"/>
              <a:t>Incorrect Time</a:t>
            </a:r>
          </a:p>
        </p:txBody>
      </p:sp>
      <p:grpSp>
        <p:nvGrpSpPr>
          <p:cNvPr id="22" name="Group 21">
            <a:extLst>
              <a:ext uri="{FF2B5EF4-FFF2-40B4-BE49-F238E27FC236}">
                <a16:creationId xmlns:a16="http://schemas.microsoft.com/office/drawing/2014/main" id="{D8B46496-B910-4D32-B362-C9F7374F4BA9}"/>
              </a:ext>
            </a:extLst>
          </p:cNvPr>
          <p:cNvGrpSpPr/>
          <p:nvPr/>
        </p:nvGrpSpPr>
        <p:grpSpPr>
          <a:xfrm>
            <a:off x="8371786" y="1953686"/>
            <a:ext cx="3531456" cy="4256612"/>
            <a:chOff x="8371786" y="1953686"/>
            <a:chExt cx="3531456" cy="4256612"/>
          </a:xfrm>
        </p:grpSpPr>
        <p:sp>
          <p:nvSpPr>
            <p:cNvPr id="10" name="Freeform: Shape 9">
              <a:extLst>
                <a:ext uri="{FF2B5EF4-FFF2-40B4-BE49-F238E27FC236}">
                  <a16:creationId xmlns:a16="http://schemas.microsoft.com/office/drawing/2014/main" id="{08FDCA83-B1E8-4736-B11C-3226E11A447A}"/>
                </a:ext>
              </a:extLst>
            </p:cNvPr>
            <p:cNvSpPr/>
            <p:nvPr/>
          </p:nvSpPr>
          <p:spPr>
            <a:xfrm>
              <a:off x="8371786" y="1953686"/>
              <a:ext cx="3531456" cy="3659713"/>
            </a:xfrm>
            <a:custGeom>
              <a:avLst/>
              <a:gdLst>
                <a:gd name="connsiteX0" fmla="*/ 0 w 3531456"/>
                <a:gd name="connsiteY0" fmla="*/ 0 h 1540126"/>
                <a:gd name="connsiteX1" fmla="*/ 3531456 w 3531456"/>
                <a:gd name="connsiteY1" fmla="*/ 0 h 1540126"/>
                <a:gd name="connsiteX2" fmla="*/ 3531456 w 3531456"/>
                <a:gd name="connsiteY2" fmla="*/ 1540126 h 1540126"/>
                <a:gd name="connsiteX3" fmla="*/ 0 w 3531456"/>
                <a:gd name="connsiteY3" fmla="*/ 1540126 h 1540126"/>
                <a:gd name="connsiteX4" fmla="*/ 0 w 3531456"/>
                <a:gd name="connsiteY4" fmla="*/ 0 h 154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56" h="1540126">
                  <a:moveTo>
                    <a:pt x="0" y="0"/>
                  </a:moveTo>
                  <a:lnTo>
                    <a:pt x="3531456" y="0"/>
                  </a:lnTo>
                  <a:lnTo>
                    <a:pt x="3531456" y="1540126"/>
                  </a:lnTo>
                  <a:lnTo>
                    <a:pt x="0" y="154012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2800" kern="1200" dirty="0"/>
                <a:t>Make sure that server has the correct time on it and is updated, patched, and secured just as you would any other network critical server</a:t>
              </a:r>
            </a:p>
          </p:txBody>
        </p:sp>
        <p:sp>
          <p:nvSpPr>
            <p:cNvPr id="13" name="Rectangle 12">
              <a:extLst>
                <a:ext uri="{FF2B5EF4-FFF2-40B4-BE49-F238E27FC236}">
                  <a16:creationId xmlns:a16="http://schemas.microsoft.com/office/drawing/2014/main" id="{55D6964E-A481-4469-9F1C-A1AFA4847577}"/>
                </a:ext>
              </a:extLst>
            </p:cNvPr>
            <p:cNvSpPr/>
            <p:nvPr/>
          </p:nvSpPr>
          <p:spPr>
            <a:xfrm>
              <a:off x="8371786" y="5613397"/>
              <a:ext cx="3531456" cy="59690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5" name="Graphic 14" descr="Hourglass 90% with solid fill">
              <a:extLst>
                <a:ext uri="{FF2B5EF4-FFF2-40B4-BE49-F238E27FC236}">
                  <a16:creationId xmlns:a16="http://schemas.microsoft.com/office/drawing/2014/main" id="{A161C419-9E2F-43C7-8CDA-968880CE5D6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60314" y="5655898"/>
              <a:ext cx="554400" cy="554400"/>
            </a:xfrm>
            <a:prstGeom prst="rect">
              <a:avLst/>
            </a:prstGeom>
          </p:spPr>
        </p:pic>
      </p:grpSp>
      <p:grpSp>
        <p:nvGrpSpPr>
          <p:cNvPr id="20" name="Group 19">
            <a:extLst>
              <a:ext uri="{FF2B5EF4-FFF2-40B4-BE49-F238E27FC236}">
                <a16:creationId xmlns:a16="http://schemas.microsoft.com/office/drawing/2014/main" id="{6737D0DC-64F9-49AB-8CC5-DCC5231B82EA}"/>
              </a:ext>
            </a:extLst>
          </p:cNvPr>
          <p:cNvGrpSpPr/>
          <p:nvPr/>
        </p:nvGrpSpPr>
        <p:grpSpPr>
          <a:xfrm>
            <a:off x="320066" y="1953686"/>
            <a:ext cx="3531456" cy="4256614"/>
            <a:chOff x="320066" y="1953686"/>
            <a:chExt cx="3531456" cy="4256614"/>
          </a:xfrm>
        </p:grpSpPr>
        <p:sp>
          <p:nvSpPr>
            <p:cNvPr id="6" name="Freeform: Shape 5">
              <a:extLst>
                <a:ext uri="{FF2B5EF4-FFF2-40B4-BE49-F238E27FC236}">
                  <a16:creationId xmlns:a16="http://schemas.microsoft.com/office/drawing/2014/main" id="{BB0661B6-A52C-449A-8D56-495CEAFD0FDC}"/>
                </a:ext>
              </a:extLst>
            </p:cNvPr>
            <p:cNvSpPr/>
            <p:nvPr/>
          </p:nvSpPr>
          <p:spPr>
            <a:xfrm>
              <a:off x="320066" y="1953686"/>
              <a:ext cx="3531456" cy="3659713"/>
            </a:xfrm>
            <a:custGeom>
              <a:avLst/>
              <a:gdLst>
                <a:gd name="connsiteX0" fmla="*/ 0 w 3531456"/>
                <a:gd name="connsiteY0" fmla="*/ 0 h 1540126"/>
                <a:gd name="connsiteX1" fmla="*/ 3531456 w 3531456"/>
                <a:gd name="connsiteY1" fmla="*/ 0 h 1540126"/>
                <a:gd name="connsiteX2" fmla="*/ 3531456 w 3531456"/>
                <a:gd name="connsiteY2" fmla="*/ 1540126 h 1540126"/>
                <a:gd name="connsiteX3" fmla="*/ 0 w 3531456"/>
                <a:gd name="connsiteY3" fmla="*/ 1540126 h 1540126"/>
                <a:gd name="connsiteX4" fmla="*/ 0 w 3531456"/>
                <a:gd name="connsiteY4" fmla="*/ 0 h 154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56" h="1540126">
                  <a:moveTo>
                    <a:pt x="0" y="0"/>
                  </a:moveTo>
                  <a:lnTo>
                    <a:pt x="3531456" y="0"/>
                  </a:lnTo>
                  <a:lnTo>
                    <a:pt x="3531456" y="1540126"/>
                  </a:lnTo>
                  <a:lnTo>
                    <a:pt x="0" y="154012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2800" kern="1200" dirty="0"/>
                <a:t>Incorrect time on a network can be more than just an annoyance, because timestamps are important in the event of trying to document an attack</a:t>
              </a:r>
            </a:p>
          </p:txBody>
        </p:sp>
        <p:sp>
          <p:nvSpPr>
            <p:cNvPr id="7" name="Rectangle 6">
              <a:extLst>
                <a:ext uri="{FF2B5EF4-FFF2-40B4-BE49-F238E27FC236}">
                  <a16:creationId xmlns:a16="http://schemas.microsoft.com/office/drawing/2014/main" id="{08B5F3BA-155C-4BBB-859C-7998E0D7082A}"/>
                </a:ext>
              </a:extLst>
            </p:cNvPr>
            <p:cNvSpPr/>
            <p:nvPr/>
          </p:nvSpPr>
          <p:spPr>
            <a:xfrm>
              <a:off x="320066" y="5613399"/>
              <a:ext cx="3531456" cy="59690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7" name="Graphic 16" descr="Hourglass 30% with solid fill">
              <a:extLst>
                <a:ext uri="{FF2B5EF4-FFF2-40B4-BE49-F238E27FC236}">
                  <a16:creationId xmlns:a16="http://schemas.microsoft.com/office/drawing/2014/main" id="{A145EF70-C5DC-4CF6-83C5-6B7F5BD257F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08594" y="5655898"/>
              <a:ext cx="554400" cy="554400"/>
            </a:xfrm>
            <a:prstGeom prst="rect">
              <a:avLst/>
            </a:prstGeom>
          </p:spPr>
        </p:pic>
      </p:grpSp>
      <p:grpSp>
        <p:nvGrpSpPr>
          <p:cNvPr id="21" name="Group 20">
            <a:extLst>
              <a:ext uri="{FF2B5EF4-FFF2-40B4-BE49-F238E27FC236}">
                <a16:creationId xmlns:a16="http://schemas.microsoft.com/office/drawing/2014/main" id="{BD8FC4C9-366F-4A65-9EBB-D76812210950}"/>
              </a:ext>
            </a:extLst>
          </p:cNvPr>
          <p:cNvGrpSpPr/>
          <p:nvPr/>
        </p:nvGrpSpPr>
        <p:grpSpPr>
          <a:xfrm>
            <a:off x="4345926" y="1953686"/>
            <a:ext cx="3531456" cy="4256613"/>
            <a:chOff x="4345926" y="1953686"/>
            <a:chExt cx="3531456" cy="4256613"/>
          </a:xfrm>
        </p:grpSpPr>
        <p:sp>
          <p:nvSpPr>
            <p:cNvPr id="8" name="Freeform: Shape 7">
              <a:extLst>
                <a:ext uri="{FF2B5EF4-FFF2-40B4-BE49-F238E27FC236}">
                  <a16:creationId xmlns:a16="http://schemas.microsoft.com/office/drawing/2014/main" id="{00EF859C-4C0F-4132-8633-93BA5A433A14}"/>
                </a:ext>
              </a:extLst>
            </p:cNvPr>
            <p:cNvSpPr/>
            <p:nvPr/>
          </p:nvSpPr>
          <p:spPr>
            <a:xfrm>
              <a:off x="4345926" y="1953686"/>
              <a:ext cx="3531456" cy="3659713"/>
            </a:xfrm>
            <a:custGeom>
              <a:avLst/>
              <a:gdLst>
                <a:gd name="connsiteX0" fmla="*/ 0 w 3531456"/>
                <a:gd name="connsiteY0" fmla="*/ 0 h 1540126"/>
                <a:gd name="connsiteX1" fmla="*/ 3531456 w 3531456"/>
                <a:gd name="connsiteY1" fmla="*/ 0 h 1540126"/>
                <a:gd name="connsiteX2" fmla="*/ 3531456 w 3531456"/>
                <a:gd name="connsiteY2" fmla="*/ 1540126 h 1540126"/>
                <a:gd name="connsiteX3" fmla="*/ 0 w 3531456"/>
                <a:gd name="connsiteY3" fmla="*/ 1540126 h 1540126"/>
                <a:gd name="connsiteX4" fmla="*/ 0 w 3531456"/>
                <a:gd name="connsiteY4" fmla="*/ 0 h 154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56" h="1540126">
                  <a:moveTo>
                    <a:pt x="0" y="0"/>
                  </a:moveTo>
                  <a:lnTo>
                    <a:pt x="3531456" y="0"/>
                  </a:lnTo>
                  <a:lnTo>
                    <a:pt x="3531456" y="1540126"/>
                  </a:lnTo>
                  <a:lnTo>
                    <a:pt x="0" y="154012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2800" kern="1200" dirty="0"/>
                <a:t>Most network devices use Network Time Protocol (NTP) to keep the system time as defined by a designated server</a:t>
              </a:r>
            </a:p>
          </p:txBody>
        </p:sp>
        <p:sp>
          <p:nvSpPr>
            <p:cNvPr id="12" name="Rectangle 11">
              <a:extLst>
                <a:ext uri="{FF2B5EF4-FFF2-40B4-BE49-F238E27FC236}">
                  <a16:creationId xmlns:a16="http://schemas.microsoft.com/office/drawing/2014/main" id="{8E44C249-A336-40EB-A244-49304F24F1EC}"/>
                </a:ext>
              </a:extLst>
            </p:cNvPr>
            <p:cNvSpPr/>
            <p:nvPr/>
          </p:nvSpPr>
          <p:spPr>
            <a:xfrm>
              <a:off x="4345926" y="5613398"/>
              <a:ext cx="3531456" cy="59690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9" name="Graphic 18" descr="Hourglass 60% with solid fill">
              <a:extLst>
                <a:ext uri="{FF2B5EF4-FFF2-40B4-BE49-F238E27FC236}">
                  <a16:creationId xmlns:a16="http://schemas.microsoft.com/office/drawing/2014/main" id="{111BAD3C-A7EA-4782-9134-2874B2B9DE9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5058" y="5634649"/>
              <a:ext cx="554400" cy="554400"/>
            </a:xfrm>
            <a:prstGeom prst="rect">
              <a:avLst/>
            </a:prstGeom>
          </p:spPr>
        </p:pic>
      </p:grpSp>
    </p:spTree>
    <p:extLst>
      <p:ext uri="{BB962C8B-B14F-4D97-AF65-F5344CB8AC3E}">
        <p14:creationId xmlns:p14="http://schemas.microsoft.com/office/powerpoint/2010/main" val="273796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25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3500"/>
                            </p:stCondLst>
                            <p:childTnLst>
                              <p:par>
                                <p:cTn id="17" presetID="53" presetClass="entr" presetSubtype="16" fill="hold" nodeType="afterEffect">
                                  <p:stCondLst>
                                    <p:cond delay="2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D09E-98C5-4E51-937D-A2F4B281F8D8}"/>
              </a:ext>
            </a:extLst>
          </p:cNvPr>
          <p:cNvSpPr>
            <a:spLocks noGrp="1"/>
          </p:cNvSpPr>
          <p:nvPr>
            <p:ph type="title"/>
          </p:nvPr>
        </p:nvSpPr>
        <p:spPr/>
        <p:txBody>
          <a:bodyPr/>
          <a:lstStyle/>
          <a:p>
            <a:r>
              <a:rPr lang="en-GB" dirty="0"/>
              <a:t>Virtualisation, SAN and Cloud Services</a:t>
            </a:r>
          </a:p>
        </p:txBody>
      </p:sp>
      <p:sp>
        <p:nvSpPr>
          <p:cNvPr id="3" name="Content Placeholder 2">
            <a:extLst>
              <a:ext uri="{FF2B5EF4-FFF2-40B4-BE49-F238E27FC236}">
                <a16:creationId xmlns:a16="http://schemas.microsoft.com/office/drawing/2014/main" id="{48D3A018-84D8-45CA-9FA0-B27F16228C00}"/>
              </a:ext>
            </a:extLst>
          </p:cNvPr>
          <p:cNvSpPr>
            <a:spLocks noGrp="1"/>
          </p:cNvSpPr>
          <p:nvPr>
            <p:ph type="body" idx="1"/>
          </p:nvPr>
        </p:nvSpPr>
        <p:spPr/>
        <p:txBody>
          <a:bodyPr/>
          <a:lstStyle/>
          <a:p>
            <a:r>
              <a:rPr lang="en-GB" dirty="0"/>
              <a:t>Cloud concepts and their purposes</a:t>
            </a:r>
          </a:p>
          <a:p>
            <a:r>
              <a:rPr lang="en-GB" dirty="0"/>
              <a:t>Purposes of virtualisation and network storage technologies</a:t>
            </a:r>
          </a:p>
        </p:txBody>
      </p:sp>
    </p:spTree>
    <p:extLst>
      <p:ext uri="{BB962C8B-B14F-4D97-AF65-F5344CB8AC3E}">
        <p14:creationId xmlns:p14="http://schemas.microsoft.com/office/powerpoint/2010/main" val="68224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traceroute </a:t>
            </a:r>
          </a:p>
        </p:txBody>
      </p:sp>
      <p:graphicFrame>
        <p:nvGraphicFramePr>
          <p:cNvPr id="5" name="Table 5">
            <a:extLst>
              <a:ext uri="{FF2B5EF4-FFF2-40B4-BE49-F238E27FC236}">
                <a16:creationId xmlns:a16="http://schemas.microsoft.com/office/drawing/2014/main" id="{C5023990-619D-408A-9D66-DF274CA2C14A}"/>
              </a:ext>
            </a:extLst>
          </p:cNvPr>
          <p:cNvGraphicFramePr>
            <a:graphicFrameLocks noGrp="1"/>
          </p:cNvGraphicFramePr>
          <p:nvPr>
            <p:ph idx="1"/>
          </p:nvPr>
        </p:nvGraphicFramePr>
        <p:xfrm>
          <a:off x="1866900" y="5052506"/>
          <a:ext cx="8458200" cy="1737360"/>
        </p:xfrm>
        <a:graphic>
          <a:graphicData uri="http://schemas.openxmlformats.org/drawingml/2006/table">
            <a:tbl>
              <a:tblPr firstRow="1" bandRow="1">
                <a:tableStyleId>{5C22544A-7EE6-4342-B048-85BDC9FD1C3A}</a:tableStyleId>
              </a:tblPr>
              <a:tblGrid>
                <a:gridCol w="2350168">
                  <a:extLst>
                    <a:ext uri="{9D8B030D-6E8A-4147-A177-3AD203B41FA5}">
                      <a16:colId xmlns:a16="http://schemas.microsoft.com/office/drawing/2014/main" val="228198192"/>
                    </a:ext>
                  </a:extLst>
                </a:gridCol>
                <a:gridCol w="1989221">
                  <a:extLst>
                    <a:ext uri="{9D8B030D-6E8A-4147-A177-3AD203B41FA5}">
                      <a16:colId xmlns:a16="http://schemas.microsoft.com/office/drawing/2014/main" val="4145081857"/>
                    </a:ext>
                  </a:extLst>
                </a:gridCol>
                <a:gridCol w="4118811">
                  <a:extLst>
                    <a:ext uri="{9D8B030D-6E8A-4147-A177-3AD203B41FA5}">
                      <a16:colId xmlns:a16="http://schemas.microsoft.com/office/drawing/2014/main" val="2678935348"/>
                    </a:ext>
                  </a:extLst>
                </a:gridCol>
              </a:tblGrid>
              <a:tr h="370840">
                <a:tc>
                  <a:txBody>
                    <a:bodyPr/>
                    <a:lstStyle/>
                    <a:p>
                      <a:pPr algn="l" rtl="0">
                        <a:spcAft>
                          <a:spcPts val="0"/>
                        </a:spcAft>
                      </a:pPr>
                      <a:r>
                        <a:rPr lang="en-US">
                          <a:effectLst/>
                        </a:rPr>
                        <a:t>Windows parameter</a:t>
                      </a:r>
                    </a:p>
                  </a:txBody>
                  <a:tcPr marL="38100" marR="38100" marT="38100" marB="38100"/>
                </a:tc>
                <a:tc>
                  <a:txBody>
                    <a:bodyPr/>
                    <a:lstStyle/>
                    <a:p>
                      <a:pPr algn="l" rtl="0">
                        <a:spcAft>
                          <a:spcPts val="0"/>
                        </a:spcAft>
                      </a:pPr>
                      <a:r>
                        <a:rPr lang="en-US">
                          <a:effectLst/>
                        </a:rPr>
                        <a:t>Linux parameter</a:t>
                      </a:r>
                    </a:p>
                  </a:txBody>
                  <a:tcPr marL="38100" marR="38100" marT="38100" marB="38100"/>
                </a:tc>
                <a:tc>
                  <a:txBody>
                    <a:bodyPr/>
                    <a:lstStyle/>
                    <a:p>
                      <a:pPr algn="l" rtl="0">
                        <a:spcAft>
                          <a:spcPts val="0"/>
                        </a:spcAft>
                      </a:pPr>
                      <a:r>
                        <a:rPr lang="en-US" dirty="0">
                          <a:effectLst/>
                        </a:rPr>
                        <a:t>Description</a:t>
                      </a:r>
                    </a:p>
                  </a:txBody>
                  <a:tcPr marL="38100" marR="38100" marT="38100" marB="38100"/>
                </a:tc>
                <a:extLst>
                  <a:ext uri="{0D108BD9-81ED-4DB2-BD59-A6C34878D82A}">
                    <a16:rowId xmlns:a16="http://schemas.microsoft.com/office/drawing/2014/main" val="1077848403"/>
                  </a:ext>
                </a:extLst>
              </a:tr>
              <a:tr h="370840">
                <a:tc>
                  <a:txBody>
                    <a:bodyPr/>
                    <a:lstStyle/>
                    <a:p>
                      <a:pPr marL="54864" rtl="0">
                        <a:spcBef>
                          <a:spcPts val="432"/>
                        </a:spcBef>
                        <a:spcAft>
                          <a:spcPts val="288"/>
                        </a:spcAft>
                      </a:pPr>
                      <a:r>
                        <a:rPr lang="en-US">
                          <a:effectLst/>
                        </a:rPr>
                        <a:t>-d </a:t>
                      </a:r>
                    </a:p>
                  </a:txBody>
                  <a:tcPr marL="38100" marR="38100" marT="38100" marB="38100"/>
                </a:tc>
                <a:tc>
                  <a:txBody>
                    <a:bodyPr/>
                    <a:lstStyle/>
                    <a:p>
                      <a:pPr marL="54864" rtl="0">
                        <a:spcBef>
                          <a:spcPts val="432"/>
                        </a:spcBef>
                        <a:spcAft>
                          <a:spcPts val="288"/>
                        </a:spcAft>
                      </a:pPr>
                      <a:r>
                        <a:rPr lang="en-US">
                          <a:effectLst/>
                        </a:rPr>
                        <a:t>-n </a:t>
                      </a:r>
                    </a:p>
                  </a:txBody>
                  <a:tcPr marL="38100" marR="38100" marT="38100" marB="38100"/>
                </a:tc>
                <a:tc>
                  <a:txBody>
                    <a:bodyPr/>
                    <a:lstStyle/>
                    <a:p>
                      <a:pPr marL="54864" rtl="0">
                        <a:spcBef>
                          <a:spcPts val="432"/>
                        </a:spcBef>
                        <a:spcAft>
                          <a:spcPts val="288"/>
                        </a:spcAft>
                      </a:pPr>
                      <a:r>
                        <a:rPr lang="en-US">
                          <a:effectLst/>
                        </a:rPr>
                        <a:t>Doesn't perform reverse DNS lookups.</a:t>
                      </a:r>
                    </a:p>
                  </a:txBody>
                  <a:tcPr marL="38100" marR="38100" marT="38100" marB="38100"/>
                </a:tc>
                <a:extLst>
                  <a:ext uri="{0D108BD9-81ED-4DB2-BD59-A6C34878D82A}">
                    <a16:rowId xmlns:a16="http://schemas.microsoft.com/office/drawing/2014/main" val="1199276459"/>
                  </a:ext>
                </a:extLst>
              </a:tr>
              <a:tr h="370840">
                <a:tc>
                  <a:txBody>
                    <a:bodyPr/>
                    <a:lstStyle/>
                    <a:p>
                      <a:pPr marL="54864" rtl="0">
                        <a:spcBef>
                          <a:spcPts val="432"/>
                        </a:spcBef>
                        <a:spcAft>
                          <a:spcPts val="288"/>
                        </a:spcAft>
                      </a:pPr>
                      <a:r>
                        <a:rPr lang="en-US">
                          <a:effectLst/>
                        </a:rPr>
                        <a:t>-h </a:t>
                      </a:r>
                      <a:r>
                        <a:rPr lang="en-US" sz="900" i="1">
                          <a:effectLst/>
                        </a:rPr>
                        <a:t>maximum_hops</a:t>
                      </a:r>
                      <a:r>
                        <a:rPr lang="en-US">
                          <a:effectLst/>
                        </a:rPr>
                        <a:t> </a:t>
                      </a:r>
                    </a:p>
                  </a:txBody>
                  <a:tcPr marL="38100" marR="38100" marT="38100" marB="38100"/>
                </a:tc>
                <a:tc>
                  <a:txBody>
                    <a:bodyPr/>
                    <a:lstStyle/>
                    <a:p>
                      <a:pPr marL="54864" rtl="0">
                        <a:spcBef>
                          <a:spcPts val="432"/>
                        </a:spcBef>
                        <a:spcAft>
                          <a:spcPts val="288"/>
                        </a:spcAft>
                      </a:pPr>
                      <a:r>
                        <a:rPr lang="en-US">
                          <a:effectLst/>
                        </a:rPr>
                        <a:t>-m </a:t>
                      </a:r>
                      <a:r>
                        <a:rPr lang="en-US" sz="900" i="1">
                          <a:effectLst/>
                        </a:rPr>
                        <a:t>maximum_hops</a:t>
                      </a:r>
                      <a:r>
                        <a:rPr lang="en-US">
                          <a:effectLst/>
                        </a:rPr>
                        <a:t> </a:t>
                      </a:r>
                    </a:p>
                  </a:txBody>
                  <a:tcPr marL="38100" marR="38100" marT="38100" marB="38100"/>
                </a:tc>
                <a:tc>
                  <a:txBody>
                    <a:bodyPr/>
                    <a:lstStyle/>
                    <a:p>
                      <a:pPr marL="54864" rtl="0">
                        <a:spcBef>
                          <a:spcPts val="432"/>
                        </a:spcBef>
                        <a:spcAft>
                          <a:spcPts val="288"/>
                        </a:spcAft>
                      </a:pPr>
                      <a:r>
                        <a:rPr lang="en-US">
                          <a:effectLst/>
                        </a:rPr>
                        <a:t>Specifies maximum TTL (default 30)</a:t>
                      </a:r>
                    </a:p>
                  </a:txBody>
                  <a:tcPr marL="38100" marR="38100" marT="38100" marB="38100"/>
                </a:tc>
                <a:extLst>
                  <a:ext uri="{0D108BD9-81ED-4DB2-BD59-A6C34878D82A}">
                    <a16:rowId xmlns:a16="http://schemas.microsoft.com/office/drawing/2014/main" val="28908062"/>
                  </a:ext>
                </a:extLst>
              </a:tr>
              <a:tr h="370840">
                <a:tc>
                  <a:txBody>
                    <a:bodyPr/>
                    <a:lstStyle/>
                    <a:p>
                      <a:pPr marL="54864" rtl="0">
                        <a:spcBef>
                          <a:spcPts val="432"/>
                        </a:spcBef>
                        <a:spcAft>
                          <a:spcPts val="288"/>
                        </a:spcAft>
                      </a:pPr>
                      <a:r>
                        <a:rPr lang="en-US">
                          <a:effectLst/>
                        </a:rPr>
                        <a:t>-w </a:t>
                      </a:r>
                      <a:r>
                        <a:rPr lang="en-US" sz="900" i="1">
                          <a:effectLst/>
                        </a:rPr>
                        <a:t>milliseconds</a:t>
                      </a:r>
                      <a:r>
                        <a:rPr lang="en-US">
                          <a:effectLst/>
                        </a:rPr>
                        <a:t> </a:t>
                      </a:r>
                    </a:p>
                  </a:txBody>
                  <a:tcPr marL="38100" marR="38100" marT="38100" marB="38100"/>
                </a:tc>
                <a:tc>
                  <a:txBody>
                    <a:bodyPr/>
                    <a:lstStyle/>
                    <a:p>
                      <a:pPr marL="54864" rtl="0">
                        <a:spcBef>
                          <a:spcPts val="432"/>
                        </a:spcBef>
                        <a:spcAft>
                          <a:spcPts val="288"/>
                        </a:spcAft>
                      </a:pPr>
                      <a:r>
                        <a:rPr lang="en-US">
                          <a:effectLst/>
                        </a:rPr>
                        <a:t>-w </a:t>
                      </a:r>
                      <a:r>
                        <a:rPr lang="en-US" sz="900" i="1">
                          <a:effectLst/>
                        </a:rPr>
                        <a:t>seconds</a:t>
                      </a:r>
                      <a:r>
                        <a:rPr lang="en-US">
                          <a:effectLst/>
                        </a:rPr>
                        <a:t> </a:t>
                      </a:r>
                    </a:p>
                  </a:txBody>
                  <a:tcPr marL="38100" marR="38100" marT="38100" marB="38100"/>
                </a:tc>
                <a:tc>
                  <a:txBody>
                    <a:bodyPr/>
                    <a:lstStyle/>
                    <a:p>
                      <a:pPr marL="54864" rtl="0">
                        <a:spcBef>
                          <a:spcPts val="432"/>
                        </a:spcBef>
                        <a:spcAft>
                          <a:spcPts val="288"/>
                        </a:spcAft>
                      </a:pPr>
                      <a:r>
                        <a:rPr lang="en-US" dirty="0">
                          <a:effectLst/>
                        </a:rPr>
                        <a:t>Specifies timeout (Windows default 4000ms, Linux 5.0s)</a:t>
                      </a:r>
                    </a:p>
                  </a:txBody>
                  <a:tcPr marL="38100" marR="38100" marT="38100" marB="38100"/>
                </a:tc>
                <a:extLst>
                  <a:ext uri="{0D108BD9-81ED-4DB2-BD59-A6C34878D82A}">
                    <a16:rowId xmlns:a16="http://schemas.microsoft.com/office/drawing/2014/main" val="3293981357"/>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7" name="Picture 6">
            <a:extLst>
              <a:ext uri="{FF2B5EF4-FFF2-40B4-BE49-F238E27FC236}">
                <a16:creationId xmlns:a16="http://schemas.microsoft.com/office/drawing/2014/main" id="{FA3FF9ED-EB84-4214-B09D-CF3093E5E7B9}"/>
              </a:ext>
            </a:extLst>
          </p:cNvPr>
          <p:cNvPicPr>
            <a:picLocks noChangeAspect="1"/>
          </p:cNvPicPr>
          <p:nvPr/>
        </p:nvPicPr>
        <p:blipFill>
          <a:blip r:embed="rId2"/>
          <a:stretch>
            <a:fillRect/>
          </a:stretch>
        </p:blipFill>
        <p:spPr>
          <a:xfrm>
            <a:off x="3097161" y="936813"/>
            <a:ext cx="6459793" cy="4096225"/>
          </a:xfrm>
          <a:prstGeom prst="rect">
            <a:avLst/>
          </a:prstGeom>
        </p:spPr>
      </p:pic>
    </p:spTree>
    <p:extLst>
      <p:ext uri="{BB962C8B-B14F-4D97-AF65-F5344CB8AC3E}">
        <p14:creationId xmlns:p14="http://schemas.microsoft.com/office/powerpoint/2010/main" val="24594313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concepts and their purposes</a:t>
            </a:r>
          </a:p>
        </p:txBody>
      </p:sp>
      <p:sp>
        <p:nvSpPr>
          <p:cNvPr id="3" name="Content Placeholder 2"/>
          <p:cNvSpPr>
            <a:spLocks noGrp="1"/>
          </p:cNvSpPr>
          <p:nvPr>
            <p:ph idx="1"/>
          </p:nvPr>
        </p:nvSpPr>
        <p:spPr>
          <a:xfrm>
            <a:off x="312821" y="1473200"/>
            <a:ext cx="11590421" cy="5288381"/>
          </a:xfrm>
        </p:spPr>
        <p:txBody>
          <a:bodyPr>
            <a:normAutofit/>
          </a:bodyPr>
          <a:lstStyle/>
          <a:p>
            <a:r>
              <a:rPr lang="en-GB" dirty="0"/>
              <a:t>Types of services</a:t>
            </a:r>
          </a:p>
          <a:p>
            <a:pPr lvl="1"/>
            <a:r>
              <a:rPr lang="en-GB" dirty="0"/>
              <a:t>SAAS</a:t>
            </a:r>
          </a:p>
          <a:p>
            <a:pPr lvl="1"/>
            <a:r>
              <a:rPr lang="en-GB" dirty="0"/>
              <a:t>PAAS</a:t>
            </a:r>
          </a:p>
          <a:p>
            <a:pPr lvl="1"/>
            <a:r>
              <a:rPr lang="en-GB" dirty="0"/>
              <a:t>IAAS</a:t>
            </a:r>
          </a:p>
          <a:p>
            <a:r>
              <a:rPr lang="en-GB" dirty="0"/>
              <a:t>Cloud delivery models</a:t>
            </a:r>
          </a:p>
          <a:p>
            <a:pPr lvl="1"/>
            <a:r>
              <a:rPr lang="en-GB" dirty="0"/>
              <a:t>Public</a:t>
            </a:r>
          </a:p>
          <a:p>
            <a:pPr lvl="1"/>
            <a:r>
              <a:rPr lang="en-GB" dirty="0"/>
              <a:t>Private</a:t>
            </a:r>
          </a:p>
          <a:p>
            <a:pPr lvl="1"/>
            <a:r>
              <a:rPr lang="en-GB" dirty="0"/>
              <a:t>Community</a:t>
            </a:r>
          </a:p>
          <a:p>
            <a:pPr lvl="1"/>
            <a:r>
              <a:rPr lang="en-GB" dirty="0"/>
              <a:t>Hybrid</a:t>
            </a:r>
          </a:p>
          <a:p>
            <a:r>
              <a:rPr lang="en-GB" dirty="0"/>
              <a:t>Connectivity methods</a:t>
            </a:r>
          </a:p>
          <a:p>
            <a:r>
              <a:rPr lang="en-GB" dirty="0"/>
              <a:t>Security implications/considerations</a:t>
            </a:r>
          </a:p>
          <a:p>
            <a:r>
              <a:rPr lang="en-GB" dirty="0"/>
              <a:t>Relationship between local and cloud resources</a:t>
            </a:r>
          </a:p>
          <a:p>
            <a:endParaRPr lang="en-GB" dirty="0"/>
          </a:p>
        </p:txBody>
      </p:sp>
    </p:spTree>
    <p:extLst>
      <p:ext uri="{BB962C8B-B14F-4D97-AF65-F5344CB8AC3E}">
        <p14:creationId xmlns:p14="http://schemas.microsoft.com/office/powerpoint/2010/main" val="100714183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Services</a:t>
            </a:r>
          </a:p>
        </p:txBody>
      </p:sp>
      <p:sp>
        <p:nvSpPr>
          <p:cNvPr id="3" name="Content Placeholder 2"/>
          <p:cNvSpPr>
            <a:spLocks noGrp="1"/>
          </p:cNvSpPr>
          <p:nvPr>
            <p:ph idx="1"/>
          </p:nvPr>
        </p:nvSpPr>
        <p:spPr/>
        <p:txBody>
          <a:bodyPr/>
          <a:lstStyle/>
          <a:p>
            <a:pPr lvl="1"/>
            <a:r>
              <a:rPr lang="en-GB" dirty="0"/>
              <a:t>SAAS</a:t>
            </a:r>
          </a:p>
          <a:p>
            <a:pPr lvl="1"/>
            <a:r>
              <a:rPr lang="en-GB" dirty="0"/>
              <a:t>PAAS</a:t>
            </a:r>
          </a:p>
          <a:p>
            <a:pPr lvl="1"/>
            <a:r>
              <a:rPr lang="en-GB" dirty="0"/>
              <a:t>IAAS</a:t>
            </a:r>
          </a:p>
        </p:txBody>
      </p:sp>
    </p:spTree>
    <p:extLst>
      <p:ext uri="{BB962C8B-B14F-4D97-AF65-F5344CB8AC3E}">
        <p14:creationId xmlns:p14="http://schemas.microsoft.com/office/powerpoint/2010/main" val="169430895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9574-CEE4-4FCC-9B62-2E3CB5DABC0A}"/>
              </a:ext>
            </a:extLst>
          </p:cNvPr>
          <p:cNvSpPr>
            <a:spLocks noGrp="1"/>
          </p:cNvSpPr>
          <p:nvPr>
            <p:ph type="title"/>
          </p:nvPr>
        </p:nvSpPr>
        <p:spPr/>
        <p:txBody>
          <a:bodyPr/>
          <a:lstStyle/>
          <a:p>
            <a:r>
              <a:rPr lang="en-GB" dirty="0"/>
              <a:t>SAAS</a:t>
            </a:r>
          </a:p>
        </p:txBody>
      </p:sp>
      <p:sp>
        <p:nvSpPr>
          <p:cNvPr id="3" name="Content Placeholder 2">
            <a:extLst>
              <a:ext uri="{FF2B5EF4-FFF2-40B4-BE49-F238E27FC236}">
                <a16:creationId xmlns:a16="http://schemas.microsoft.com/office/drawing/2014/main" id="{8ECF7403-7F30-4AE4-8823-BD533CC76BAA}"/>
              </a:ext>
            </a:extLst>
          </p:cNvPr>
          <p:cNvSpPr>
            <a:spLocks noGrp="1"/>
          </p:cNvSpPr>
          <p:nvPr>
            <p:ph idx="1"/>
          </p:nvPr>
        </p:nvSpPr>
        <p:spPr/>
        <p:txBody>
          <a:bodyPr>
            <a:normAutofit/>
          </a:bodyPr>
          <a:lstStyle/>
          <a:p>
            <a:r>
              <a:rPr lang="en-GB" dirty="0"/>
              <a:t>Software As a Service</a:t>
            </a:r>
          </a:p>
          <a:p>
            <a:r>
              <a:rPr lang="en-GB" dirty="0"/>
              <a:t>A cloud computing service model in which a user runs everything supplied by the provider</a:t>
            </a:r>
          </a:p>
          <a:p>
            <a:r>
              <a:rPr lang="en-GB" dirty="0"/>
              <a:t>Applications are accessible from various client devices through either a thin client interface, such as a web browser (for example, web-based email), or a program interface</a:t>
            </a:r>
          </a:p>
          <a:p>
            <a:r>
              <a:rPr lang="en-GB" dirty="0"/>
              <a:t>The consumer does not manage or control the underlying cloud infrastructure including network, servers, operating systems, storage, or even individual application capabilities, with the possible exception of limited user-specific application configuration settings</a:t>
            </a:r>
          </a:p>
          <a:p>
            <a:endParaRPr lang="en-GB" dirty="0"/>
          </a:p>
        </p:txBody>
      </p:sp>
    </p:spTree>
    <p:extLst>
      <p:ext uri="{BB962C8B-B14F-4D97-AF65-F5344CB8AC3E}">
        <p14:creationId xmlns:p14="http://schemas.microsoft.com/office/powerpoint/2010/main" val="296939771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0A3686-9734-4046-BE31-225C9268F866}"/>
              </a:ext>
            </a:extLst>
          </p:cNvPr>
          <p:cNvSpPr/>
          <p:nvPr/>
        </p:nvSpPr>
        <p:spPr>
          <a:xfrm>
            <a:off x="1668379" y="1422400"/>
            <a:ext cx="8686800" cy="5270500"/>
          </a:xfrm>
          <a:prstGeom prst="rect">
            <a:avLst/>
          </a:pr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59BB1D-3630-42BF-9A04-ACAF1AC18098}"/>
              </a:ext>
            </a:extLst>
          </p:cNvPr>
          <p:cNvSpPr>
            <a:spLocks noGrp="1"/>
          </p:cNvSpPr>
          <p:nvPr>
            <p:ph type="title"/>
          </p:nvPr>
        </p:nvSpPr>
        <p:spPr/>
        <p:txBody>
          <a:bodyPr/>
          <a:lstStyle/>
          <a:p>
            <a:r>
              <a:rPr lang="en-GB" dirty="0"/>
              <a:t>SAAS Service Model</a:t>
            </a:r>
          </a:p>
        </p:txBody>
      </p:sp>
      <p:grpSp>
        <p:nvGrpSpPr>
          <p:cNvPr id="24" name="Group 23">
            <a:extLst>
              <a:ext uri="{FF2B5EF4-FFF2-40B4-BE49-F238E27FC236}">
                <a16:creationId xmlns:a16="http://schemas.microsoft.com/office/drawing/2014/main" id="{C2B103A4-1C3C-478E-A828-BA5EB0CBB9DA}"/>
              </a:ext>
            </a:extLst>
          </p:cNvPr>
          <p:cNvGrpSpPr/>
          <p:nvPr/>
        </p:nvGrpSpPr>
        <p:grpSpPr>
          <a:xfrm>
            <a:off x="2074778" y="1538714"/>
            <a:ext cx="3197733" cy="4811286"/>
            <a:chOff x="1396999" y="1538714"/>
            <a:chExt cx="3197733" cy="4811286"/>
          </a:xfrm>
        </p:grpSpPr>
        <p:sp>
          <p:nvSpPr>
            <p:cNvPr id="13" name="Rectangle 12">
              <a:extLst>
                <a:ext uri="{FF2B5EF4-FFF2-40B4-BE49-F238E27FC236}">
                  <a16:creationId xmlns:a16="http://schemas.microsoft.com/office/drawing/2014/main" id="{D41A9E24-92C9-4EC5-9B4C-6947E5C0751E}"/>
                </a:ext>
              </a:extLst>
            </p:cNvPr>
            <p:cNvSpPr/>
            <p:nvPr/>
          </p:nvSpPr>
          <p:spPr>
            <a:xfrm>
              <a:off x="1396999" y="1739275"/>
              <a:ext cx="3197733" cy="46107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8BD74E7-6B7A-4F87-AC5A-D2B2D8E46DC6}"/>
                </a:ext>
              </a:extLst>
            </p:cNvPr>
            <p:cNvSpPr/>
            <p:nvPr/>
          </p:nvSpPr>
          <p:spPr>
            <a:xfrm>
              <a:off x="1645712" y="2146624"/>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7269A4A-92BF-4564-8BFE-48B39280D71B}"/>
                </a:ext>
              </a:extLst>
            </p:cNvPr>
            <p:cNvSpPr/>
            <p:nvPr/>
          </p:nvSpPr>
          <p:spPr>
            <a:xfrm>
              <a:off x="1645712" y="2760600"/>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1D85317-463D-4561-A9E4-B651C173F846}"/>
                </a:ext>
              </a:extLst>
            </p:cNvPr>
            <p:cNvSpPr/>
            <p:nvPr/>
          </p:nvSpPr>
          <p:spPr>
            <a:xfrm>
              <a:off x="1645712" y="3374576"/>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8B2672-A75D-444D-9F27-4CA5621FCF56}"/>
                </a:ext>
              </a:extLst>
            </p:cNvPr>
            <p:cNvSpPr/>
            <p:nvPr/>
          </p:nvSpPr>
          <p:spPr>
            <a:xfrm>
              <a:off x="1645712" y="398855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EE1C106-7589-4C82-919E-45BAFCF2524C}"/>
                </a:ext>
              </a:extLst>
            </p:cNvPr>
            <p:cNvSpPr/>
            <p:nvPr/>
          </p:nvSpPr>
          <p:spPr>
            <a:xfrm>
              <a:off x="1645712" y="4602529"/>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E7C79B0-ABF8-4E82-A48C-BCAD68E79979}"/>
                </a:ext>
              </a:extLst>
            </p:cNvPr>
            <p:cNvSpPr/>
            <p:nvPr/>
          </p:nvSpPr>
          <p:spPr>
            <a:xfrm>
              <a:off x="1645712" y="5216505"/>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EC51274-9046-42FA-8AB6-D426341840AB}"/>
                </a:ext>
              </a:extLst>
            </p:cNvPr>
            <p:cNvSpPr txBox="1"/>
            <p:nvPr/>
          </p:nvSpPr>
          <p:spPr>
            <a:xfrm>
              <a:off x="1456638" y="1538714"/>
              <a:ext cx="1524249" cy="495978"/>
            </a:xfrm>
            <a:prstGeom prst="rect">
              <a:avLst/>
            </a:prstGeom>
            <a:noFill/>
          </p:spPr>
          <p:txBody>
            <a:bodyPr wrap="none" rtlCol="0">
              <a:spAutoFit/>
            </a:bodyPr>
            <a:lstStyle/>
            <a:p>
              <a:r>
                <a:rPr lang="en-GB" sz="2000" b="1" dirty="0"/>
                <a:t>Provider</a:t>
              </a:r>
              <a:endParaRPr lang="en-GB" b="1" dirty="0"/>
            </a:p>
          </p:txBody>
        </p:sp>
        <p:sp>
          <p:nvSpPr>
            <p:cNvPr id="14" name="TextBox 13">
              <a:extLst>
                <a:ext uri="{FF2B5EF4-FFF2-40B4-BE49-F238E27FC236}">
                  <a16:creationId xmlns:a16="http://schemas.microsoft.com/office/drawing/2014/main" id="{39AD36C5-56B3-457E-83F2-EB96D6509880}"/>
                </a:ext>
              </a:extLst>
            </p:cNvPr>
            <p:cNvSpPr txBox="1"/>
            <p:nvPr/>
          </p:nvSpPr>
          <p:spPr>
            <a:xfrm>
              <a:off x="2413621" y="5231609"/>
              <a:ext cx="1164490" cy="457826"/>
            </a:xfrm>
            <a:prstGeom prst="rect">
              <a:avLst/>
            </a:prstGeom>
            <a:noFill/>
          </p:spPr>
          <p:txBody>
            <a:bodyPr wrap="none" rtlCol="0">
              <a:spAutoFit/>
            </a:bodyPr>
            <a:lstStyle/>
            <a:p>
              <a:r>
                <a:rPr lang="en-GB" dirty="0"/>
                <a:t>Facility</a:t>
              </a:r>
            </a:p>
          </p:txBody>
        </p:sp>
        <p:sp>
          <p:nvSpPr>
            <p:cNvPr id="15" name="TextBox 14">
              <a:extLst>
                <a:ext uri="{FF2B5EF4-FFF2-40B4-BE49-F238E27FC236}">
                  <a16:creationId xmlns:a16="http://schemas.microsoft.com/office/drawing/2014/main" id="{28E5B2D0-0A81-47B7-BD7F-E7BD573518A2}"/>
                </a:ext>
              </a:extLst>
            </p:cNvPr>
            <p:cNvSpPr txBox="1"/>
            <p:nvPr/>
          </p:nvSpPr>
          <p:spPr>
            <a:xfrm>
              <a:off x="2300608" y="4585457"/>
              <a:ext cx="1390517" cy="457826"/>
            </a:xfrm>
            <a:prstGeom prst="rect">
              <a:avLst/>
            </a:prstGeom>
            <a:noFill/>
          </p:spPr>
          <p:txBody>
            <a:bodyPr wrap="none" rtlCol="0">
              <a:spAutoFit/>
            </a:bodyPr>
            <a:lstStyle/>
            <a:p>
              <a:r>
                <a:rPr lang="en-GB" dirty="0"/>
                <a:t>Network</a:t>
              </a:r>
            </a:p>
          </p:txBody>
        </p:sp>
        <p:sp>
          <p:nvSpPr>
            <p:cNvPr id="16" name="TextBox 15">
              <a:extLst>
                <a:ext uri="{FF2B5EF4-FFF2-40B4-BE49-F238E27FC236}">
                  <a16:creationId xmlns:a16="http://schemas.microsoft.com/office/drawing/2014/main" id="{D07C01DB-51EC-4873-9E4B-B6524381BE90}"/>
                </a:ext>
              </a:extLst>
            </p:cNvPr>
            <p:cNvSpPr txBox="1"/>
            <p:nvPr/>
          </p:nvSpPr>
          <p:spPr>
            <a:xfrm>
              <a:off x="2223651" y="4018759"/>
              <a:ext cx="1544431" cy="457826"/>
            </a:xfrm>
            <a:prstGeom prst="rect">
              <a:avLst/>
            </a:prstGeom>
            <a:noFill/>
          </p:spPr>
          <p:txBody>
            <a:bodyPr wrap="none" rtlCol="0">
              <a:spAutoFit/>
            </a:bodyPr>
            <a:lstStyle/>
            <a:p>
              <a:r>
                <a:rPr lang="en-GB" dirty="0"/>
                <a:t>Hardware</a:t>
              </a:r>
            </a:p>
          </p:txBody>
        </p:sp>
        <p:sp>
          <p:nvSpPr>
            <p:cNvPr id="17" name="TextBox 16">
              <a:extLst>
                <a:ext uri="{FF2B5EF4-FFF2-40B4-BE49-F238E27FC236}">
                  <a16:creationId xmlns:a16="http://schemas.microsoft.com/office/drawing/2014/main" id="{6ECAD634-C72A-4ACA-8004-99694E00E633}"/>
                </a:ext>
              </a:extLst>
            </p:cNvPr>
            <p:cNvSpPr txBox="1"/>
            <p:nvPr/>
          </p:nvSpPr>
          <p:spPr>
            <a:xfrm>
              <a:off x="2005427" y="3404783"/>
              <a:ext cx="1980879" cy="369332"/>
            </a:xfrm>
            <a:prstGeom prst="rect">
              <a:avLst/>
            </a:prstGeom>
            <a:noFill/>
          </p:spPr>
          <p:txBody>
            <a:bodyPr wrap="square" rtlCol="0">
              <a:spAutoFit/>
            </a:bodyPr>
            <a:lstStyle/>
            <a:p>
              <a:r>
                <a:rPr lang="en-GB" dirty="0"/>
                <a:t>Operating System</a:t>
              </a:r>
            </a:p>
          </p:txBody>
        </p:sp>
        <p:sp>
          <p:nvSpPr>
            <p:cNvPr id="18" name="TextBox 17">
              <a:extLst>
                <a:ext uri="{FF2B5EF4-FFF2-40B4-BE49-F238E27FC236}">
                  <a16:creationId xmlns:a16="http://schemas.microsoft.com/office/drawing/2014/main" id="{421711AF-B072-4656-845E-568784A6544D}"/>
                </a:ext>
              </a:extLst>
            </p:cNvPr>
            <p:cNvSpPr txBox="1"/>
            <p:nvPr/>
          </p:nvSpPr>
          <p:spPr>
            <a:xfrm>
              <a:off x="2078752" y="2775703"/>
              <a:ext cx="1834229" cy="457826"/>
            </a:xfrm>
            <a:prstGeom prst="rect">
              <a:avLst/>
            </a:prstGeom>
            <a:noFill/>
          </p:spPr>
          <p:txBody>
            <a:bodyPr wrap="none" rtlCol="0">
              <a:spAutoFit/>
            </a:bodyPr>
            <a:lstStyle/>
            <a:p>
              <a:r>
                <a:rPr lang="en-GB" dirty="0"/>
                <a:t>Middleware</a:t>
              </a:r>
            </a:p>
          </p:txBody>
        </p:sp>
        <p:sp>
          <p:nvSpPr>
            <p:cNvPr id="19" name="TextBox 18">
              <a:extLst>
                <a:ext uri="{FF2B5EF4-FFF2-40B4-BE49-F238E27FC236}">
                  <a16:creationId xmlns:a16="http://schemas.microsoft.com/office/drawing/2014/main" id="{BE15AB94-0B70-4352-9C7A-468A096FF73D}"/>
                </a:ext>
              </a:extLst>
            </p:cNvPr>
            <p:cNvSpPr txBox="1"/>
            <p:nvPr/>
          </p:nvSpPr>
          <p:spPr>
            <a:xfrm>
              <a:off x="2125078" y="2146624"/>
              <a:ext cx="1741577" cy="457826"/>
            </a:xfrm>
            <a:prstGeom prst="rect">
              <a:avLst/>
            </a:prstGeom>
            <a:noFill/>
          </p:spPr>
          <p:txBody>
            <a:bodyPr wrap="none" rtlCol="0">
              <a:spAutoFit/>
            </a:bodyPr>
            <a:lstStyle/>
            <a:p>
              <a:r>
                <a:rPr lang="en-GB" dirty="0"/>
                <a:t>Application</a:t>
              </a:r>
            </a:p>
          </p:txBody>
        </p:sp>
      </p:grpSp>
      <p:grpSp>
        <p:nvGrpSpPr>
          <p:cNvPr id="22" name="Group 21">
            <a:extLst>
              <a:ext uri="{FF2B5EF4-FFF2-40B4-BE49-F238E27FC236}">
                <a16:creationId xmlns:a16="http://schemas.microsoft.com/office/drawing/2014/main" id="{90294AE9-D200-47D9-AC08-E438F72FACA7}"/>
              </a:ext>
            </a:extLst>
          </p:cNvPr>
          <p:cNvGrpSpPr/>
          <p:nvPr/>
        </p:nvGrpSpPr>
        <p:grpSpPr>
          <a:xfrm>
            <a:off x="6751045" y="1631385"/>
            <a:ext cx="3197733" cy="4566215"/>
            <a:chOff x="6158006" y="1447094"/>
            <a:chExt cx="2286000" cy="3896371"/>
          </a:xfrm>
        </p:grpSpPr>
        <p:sp>
          <p:nvSpPr>
            <p:cNvPr id="20" name="Rectangle 19">
              <a:extLst>
                <a:ext uri="{FF2B5EF4-FFF2-40B4-BE49-F238E27FC236}">
                  <a16:creationId xmlns:a16="http://schemas.microsoft.com/office/drawing/2014/main" id="{F3B90768-6428-42FB-ABDB-5A0CB2151556}"/>
                </a:ext>
              </a:extLst>
            </p:cNvPr>
            <p:cNvSpPr/>
            <p:nvPr/>
          </p:nvSpPr>
          <p:spPr>
            <a:xfrm>
              <a:off x="6158006" y="1623953"/>
              <a:ext cx="2286000" cy="37195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48C36E4-3EF0-488A-9F01-54B49615288B}"/>
                </a:ext>
              </a:extLst>
            </p:cNvPr>
            <p:cNvSpPr/>
            <p:nvPr/>
          </p:nvSpPr>
          <p:spPr>
            <a:xfrm>
              <a:off x="6375400" y="2019300"/>
              <a:ext cx="19304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0F3CD80-D0B3-4810-A076-DB6FCF48B621}"/>
                </a:ext>
              </a:extLst>
            </p:cNvPr>
            <p:cNvSpPr txBox="1"/>
            <p:nvPr/>
          </p:nvSpPr>
          <p:spPr>
            <a:xfrm>
              <a:off x="6158006" y="1447094"/>
              <a:ext cx="1266693" cy="400110"/>
            </a:xfrm>
            <a:prstGeom prst="rect">
              <a:avLst/>
            </a:prstGeom>
            <a:noFill/>
          </p:spPr>
          <p:txBody>
            <a:bodyPr wrap="none" rtlCol="0">
              <a:spAutoFit/>
            </a:bodyPr>
            <a:lstStyle/>
            <a:p>
              <a:r>
                <a:rPr lang="en-GB" sz="2000" b="1" dirty="0"/>
                <a:t>Consumer</a:t>
              </a:r>
              <a:endParaRPr lang="en-GB" b="1" dirty="0"/>
            </a:p>
          </p:txBody>
        </p:sp>
        <p:sp>
          <p:nvSpPr>
            <p:cNvPr id="21" name="TextBox 20">
              <a:extLst>
                <a:ext uri="{FF2B5EF4-FFF2-40B4-BE49-F238E27FC236}">
                  <a16:creationId xmlns:a16="http://schemas.microsoft.com/office/drawing/2014/main" id="{5A254375-678C-4938-ADDA-58FB1B32171E}"/>
                </a:ext>
              </a:extLst>
            </p:cNvPr>
            <p:cNvSpPr txBox="1"/>
            <p:nvPr/>
          </p:nvSpPr>
          <p:spPr>
            <a:xfrm>
              <a:off x="6966619" y="1988522"/>
              <a:ext cx="668773" cy="400110"/>
            </a:xfrm>
            <a:prstGeom prst="rect">
              <a:avLst/>
            </a:prstGeom>
            <a:noFill/>
          </p:spPr>
          <p:txBody>
            <a:bodyPr wrap="none" rtlCol="0">
              <a:spAutoFit/>
            </a:bodyPr>
            <a:lstStyle/>
            <a:p>
              <a:r>
                <a:rPr lang="en-GB" sz="2000" dirty="0"/>
                <a:t>User</a:t>
              </a:r>
              <a:endParaRPr lang="en-GB" dirty="0"/>
            </a:p>
          </p:txBody>
        </p:sp>
      </p:grpSp>
    </p:spTree>
    <p:extLst>
      <p:ext uri="{BB962C8B-B14F-4D97-AF65-F5344CB8AC3E}">
        <p14:creationId xmlns:p14="http://schemas.microsoft.com/office/powerpoint/2010/main" val="301059058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3CF4-8155-4C52-81A3-8D73B3927212}"/>
              </a:ext>
            </a:extLst>
          </p:cNvPr>
          <p:cNvSpPr>
            <a:spLocks noGrp="1"/>
          </p:cNvSpPr>
          <p:nvPr>
            <p:ph type="title"/>
          </p:nvPr>
        </p:nvSpPr>
        <p:spPr/>
        <p:txBody>
          <a:bodyPr/>
          <a:lstStyle/>
          <a:p>
            <a:r>
              <a:rPr lang="en-GB" dirty="0"/>
              <a:t>PAAS</a:t>
            </a:r>
          </a:p>
        </p:txBody>
      </p:sp>
      <p:sp>
        <p:nvSpPr>
          <p:cNvPr id="3" name="Content Placeholder 2">
            <a:extLst>
              <a:ext uri="{FF2B5EF4-FFF2-40B4-BE49-F238E27FC236}">
                <a16:creationId xmlns:a16="http://schemas.microsoft.com/office/drawing/2014/main" id="{22CC22E7-8B60-423B-9FC0-11C9AEC99287}"/>
              </a:ext>
            </a:extLst>
          </p:cNvPr>
          <p:cNvSpPr>
            <a:spLocks noGrp="1"/>
          </p:cNvSpPr>
          <p:nvPr>
            <p:ph idx="1"/>
          </p:nvPr>
        </p:nvSpPr>
        <p:spPr/>
        <p:txBody>
          <a:bodyPr>
            <a:normAutofit/>
          </a:bodyPr>
          <a:lstStyle/>
          <a:p>
            <a:r>
              <a:rPr lang="en-GB" dirty="0"/>
              <a:t>Platform As a Service</a:t>
            </a:r>
          </a:p>
          <a:p>
            <a:r>
              <a:rPr lang="en-GB" dirty="0"/>
              <a:t>The capability provided to the consumer is to deploy onto the cloud infrastructure consumer-created or acquired applications created using programming languages, libraries, services and tools supported by the provider</a:t>
            </a:r>
          </a:p>
          <a:p>
            <a:r>
              <a:rPr lang="en-GB" dirty="0"/>
              <a:t>The consumer does not manage or control the underlying cloud infrastructure including network, servers, operating systems, or storage, but has control over the deployed applications and possible configuration settings for the application hosting environment.</a:t>
            </a:r>
          </a:p>
        </p:txBody>
      </p:sp>
    </p:spTree>
    <p:extLst>
      <p:ext uri="{BB962C8B-B14F-4D97-AF65-F5344CB8AC3E}">
        <p14:creationId xmlns:p14="http://schemas.microsoft.com/office/powerpoint/2010/main" val="303503524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9F8F-05F0-49AB-B302-5EE4E6834B61}"/>
              </a:ext>
            </a:extLst>
          </p:cNvPr>
          <p:cNvSpPr>
            <a:spLocks noGrp="1"/>
          </p:cNvSpPr>
          <p:nvPr>
            <p:ph type="title"/>
          </p:nvPr>
        </p:nvSpPr>
        <p:spPr/>
        <p:txBody>
          <a:bodyPr/>
          <a:lstStyle/>
          <a:p>
            <a:r>
              <a:rPr lang="en-GB" dirty="0"/>
              <a:t>PAAS Service Model</a:t>
            </a:r>
          </a:p>
        </p:txBody>
      </p:sp>
      <p:sp>
        <p:nvSpPr>
          <p:cNvPr id="4" name="Rectangle 3">
            <a:extLst>
              <a:ext uri="{FF2B5EF4-FFF2-40B4-BE49-F238E27FC236}">
                <a16:creationId xmlns:a16="http://schemas.microsoft.com/office/drawing/2014/main" id="{CF287FE3-6CAB-4876-B790-71F3EFDF5887}"/>
              </a:ext>
            </a:extLst>
          </p:cNvPr>
          <p:cNvSpPr/>
          <p:nvPr/>
        </p:nvSpPr>
        <p:spPr>
          <a:xfrm>
            <a:off x="1668379" y="1422400"/>
            <a:ext cx="8686800" cy="5270500"/>
          </a:xfrm>
          <a:prstGeom prst="rect">
            <a:avLst/>
          </a:pr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4540E1C9-BC68-40DC-8128-0EFF8567C046}"/>
              </a:ext>
            </a:extLst>
          </p:cNvPr>
          <p:cNvGrpSpPr/>
          <p:nvPr/>
        </p:nvGrpSpPr>
        <p:grpSpPr>
          <a:xfrm>
            <a:off x="6751045" y="1631385"/>
            <a:ext cx="3197733" cy="4566215"/>
            <a:chOff x="6158006" y="1447094"/>
            <a:chExt cx="2286000" cy="3896371"/>
          </a:xfrm>
        </p:grpSpPr>
        <p:sp>
          <p:nvSpPr>
            <p:cNvPr id="21" name="Rectangle 20">
              <a:extLst>
                <a:ext uri="{FF2B5EF4-FFF2-40B4-BE49-F238E27FC236}">
                  <a16:creationId xmlns:a16="http://schemas.microsoft.com/office/drawing/2014/main" id="{3D6BE189-AEB5-4640-AFB4-5FBFEAD93182}"/>
                </a:ext>
              </a:extLst>
            </p:cNvPr>
            <p:cNvSpPr/>
            <p:nvPr/>
          </p:nvSpPr>
          <p:spPr>
            <a:xfrm>
              <a:off x="6158006" y="1623953"/>
              <a:ext cx="2286000" cy="37195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BE68A02-CA52-4C9F-B683-426F6CD8D514}"/>
                </a:ext>
              </a:extLst>
            </p:cNvPr>
            <p:cNvSpPr/>
            <p:nvPr/>
          </p:nvSpPr>
          <p:spPr>
            <a:xfrm>
              <a:off x="6375400" y="2019300"/>
              <a:ext cx="19304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8045FD7-A501-4424-836A-C2DF2548FAF1}"/>
                </a:ext>
              </a:extLst>
            </p:cNvPr>
            <p:cNvSpPr txBox="1"/>
            <p:nvPr/>
          </p:nvSpPr>
          <p:spPr>
            <a:xfrm>
              <a:off x="6158006" y="1447094"/>
              <a:ext cx="1266693" cy="400110"/>
            </a:xfrm>
            <a:prstGeom prst="rect">
              <a:avLst/>
            </a:prstGeom>
            <a:noFill/>
          </p:spPr>
          <p:txBody>
            <a:bodyPr wrap="none" rtlCol="0">
              <a:spAutoFit/>
            </a:bodyPr>
            <a:lstStyle/>
            <a:p>
              <a:r>
                <a:rPr lang="en-GB" sz="2000" b="1" dirty="0"/>
                <a:t>Consumer</a:t>
              </a:r>
              <a:endParaRPr lang="en-GB" b="1" dirty="0"/>
            </a:p>
          </p:txBody>
        </p:sp>
        <p:sp>
          <p:nvSpPr>
            <p:cNvPr id="24" name="TextBox 23">
              <a:extLst>
                <a:ext uri="{FF2B5EF4-FFF2-40B4-BE49-F238E27FC236}">
                  <a16:creationId xmlns:a16="http://schemas.microsoft.com/office/drawing/2014/main" id="{B9C00E46-BBEF-416A-967E-37203204F105}"/>
                </a:ext>
              </a:extLst>
            </p:cNvPr>
            <p:cNvSpPr txBox="1"/>
            <p:nvPr/>
          </p:nvSpPr>
          <p:spPr>
            <a:xfrm>
              <a:off x="6966619" y="1988522"/>
              <a:ext cx="668773" cy="400110"/>
            </a:xfrm>
            <a:prstGeom prst="rect">
              <a:avLst/>
            </a:prstGeom>
            <a:noFill/>
          </p:spPr>
          <p:txBody>
            <a:bodyPr wrap="none" rtlCol="0">
              <a:spAutoFit/>
            </a:bodyPr>
            <a:lstStyle/>
            <a:p>
              <a:r>
                <a:rPr lang="en-GB" sz="2000" dirty="0"/>
                <a:t>User</a:t>
              </a:r>
              <a:endParaRPr lang="en-GB" dirty="0"/>
            </a:p>
          </p:txBody>
        </p:sp>
      </p:grpSp>
      <p:grpSp>
        <p:nvGrpSpPr>
          <p:cNvPr id="5" name="Group 4">
            <a:extLst>
              <a:ext uri="{FF2B5EF4-FFF2-40B4-BE49-F238E27FC236}">
                <a16:creationId xmlns:a16="http://schemas.microsoft.com/office/drawing/2014/main" id="{1A92A026-4F43-4BE0-BE0F-EA97F0D01732}"/>
              </a:ext>
            </a:extLst>
          </p:cNvPr>
          <p:cNvGrpSpPr/>
          <p:nvPr/>
        </p:nvGrpSpPr>
        <p:grpSpPr>
          <a:xfrm>
            <a:off x="2074778" y="1538714"/>
            <a:ext cx="7653308" cy="4811286"/>
            <a:chOff x="1396999" y="1538714"/>
            <a:chExt cx="7653308" cy="4811286"/>
          </a:xfrm>
        </p:grpSpPr>
        <p:sp>
          <p:nvSpPr>
            <p:cNvPr id="6" name="Rectangle 5">
              <a:extLst>
                <a:ext uri="{FF2B5EF4-FFF2-40B4-BE49-F238E27FC236}">
                  <a16:creationId xmlns:a16="http://schemas.microsoft.com/office/drawing/2014/main" id="{5A6488E2-4E1A-4245-A8A6-38955965C894}"/>
                </a:ext>
              </a:extLst>
            </p:cNvPr>
            <p:cNvSpPr/>
            <p:nvPr/>
          </p:nvSpPr>
          <p:spPr>
            <a:xfrm>
              <a:off x="1396999" y="1739275"/>
              <a:ext cx="3197733" cy="46107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C763896-2BC2-4BE6-85A6-6E3D929201E5}"/>
                </a:ext>
              </a:extLst>
            </p:cNvPr>
            <p:cNvSpPr/>
            <p:nvPr/>
          </p:nvSpPr>
          <p:spPr>
            <a:xfrm>
              <a:off x="6349999" y="298951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C3AC476-4201-465F-8931-A6EC65CB66CB}"/>
                </a:ext>
              </a:extLst>
            </p:cNvPr>
            <p:cNvSpPr/>
            <p:nvPr/>
          </p:nvSpPr>
          <p:spPr>
            <a:xfrm>
              <a:off x="1645712" y="2760600"/>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F4DC79B-5788-4ABC-B62A-F81EB088329B}"/>
                </a:ext>
              </a:extLst>
            </p:cNvPr>
            <p:cNvSpPr/>
            <p:nvPr/>
          </p:nvSpPr>
          <p:spPr>
            <a:xfrm>
              <a:off x="1645712" y="3374576"/>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52A5FA5-42C5-4ABF-8B52-A3843D5DC1E5}"/>
                </a:ext>
              </a:extLst>
            </p:cNvPr>
            <p:cNvSpPr/>
            <p:nvPr/>
          </p:nvSpPr>
          <p:spPr>
            <a:xfrm>
              <a:off x="1645712" y="398855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2DBC9DB-3D51-4D55-8C60-F5A0C35707F5}"/>
                </a:ext>
              </a:extLst>
            </p:cNvPr>
            <p:cNvSpPr/>
            <p:nvPr/>
          </p:nvSpPr>
          <p:spPr>
            <a:xfrm>
              <a:off x="1645712" y="4602529"/>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0C2EC4B-ECF5-416A-A490-65ABE05126E7}"/>
                </a:ext>
              </a:extLst>
            </p:cNvPr>
            <p:cNvSpPr/>
            <p:nvPr/>
          </p:nvSpPr>
          <p:spPr>
            <a:xfrm>
              <a:off x="1645712" y="5216505"/>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F70D63F-5CB7-4C07-8FED-610B2D170907}"/>
                </a:ext>
              </a:extLst>
            </p:cNvPr>
            <p:cNvSpPr txBox="1"/>
            <p:nvPr/>
          </p:nvSpPr>
          <p:spPr>
            <a:xfrm>
              <a:off x="1456638" y="1538714"/>
              <a:ext cx="1524249" cy="495978"/>
            </a:xfrm>
            <a:prstGeom prst="rect">
              <a:avLst/>
            </a:prstGeom>
            <a:noFill/>
          </p:spPr>
          <p:txBody>
            <a:bodyPr wrap="none" rtlCol="0">
              <a:spAutoFit/>
            </a:bodyPr>
            <a:lstStyle/>
            <a:p>
              <a:r>
                <a:rPr lang="en-GB" sz="2000" b="1" dirty="0"/>
                <a:t>Provider</a:t>
              </a:r>
              <a:endParaRPr lang="en-GB" b="1" dirty="0"/>
            </a:p>
          </p:txBody>
        </p:sp>
        <p:sp>
          <p:nvSpPr>
            <p:cNvPr id="14" name="TextBox 13">
              <a:extLst>
                <a:ext uri="{FF2B5EF4-FFF2-40B4-BE49-F238E27FC236}">
                  <a16:creationId xmlns:a16="http://schemas.microsoft.com/office/drawing/2014/main" id="{EE8EA673-9448-4D97-8B50-A7F3B8E13DD8}"/>
                </a:ext>
              </a:extLst>
            </p:cNvPr>
            <p:cNvSpPr txBox="1"/>
            <p:nvPr/>
          </p:nvSpPr>
          <p:spPr>
            <a:xfrm>
              <a:off x="2413621" y="5231609"/>
              <a:ext cx="1164490" cy="457826"/>
            </a:xfrm>
            <a:prstGeom prst="rect">
              <a:avLst/>
            </a:prstGeom>
            <a:noFill/>
          </p:spPr>
          <p:txBody>
            <a:bodyPr wrap="none" rtlCol="0">
              <a:spAutoFit/>
            </a:bodyPr>
            <a:lstStyle/>
            <a:p>
              <a:r>
                <a:rPr lang="en-GB" dirty="0"/>
                <a:t>Facility</a:t>
              </a:r>
            </a:p>
          </p:txBody>
        </p:sp>
        <p:sp>
          <p:nvSpPr>
            <p:cNvPr id="15" name="TextBox 14">
              <a:extLst>
                <a:ext uri="{FF2B5EF4-FFF2-40B4-BE49-F238E27FC236}">
                  <a16:creationId xmlns:a16="http://schemas.microsoft.com/office/drawing/2014/main" id="{CADA0D6B-9200-4BAB-BED7-ED91BBEEC56C}"/>
                </a:ext>
              </a:extLst>
            </p:cNvPr>
            <p:cNvSpPr txBox="1"/>
            <p:nvPr/>
          </p:nvSpPr>
          <p:spPr>
            <a:xfrm>
              <a:off x="2300608" y="4585457"/>
              <a:ext cx="1390517" cy="457826"/>
            </a:xfrm>
            <a:prstGeom prst="rect">
              <a:avLst/>
            </a:prstGeom>
            <a:noFill/>
          </p:spPr>
          <p:txBody>
            <a:bodyPr wrap="none" rtlCol="0">
              <a:spAutoFit/>
            </a:bodyPr>
            <a:lstStyle/>
            <a:p>
              <a:r>
                <a:rPr lang="en-GB" dirty="0"/>
                <a:t>Network</a:t>
              </a:r>
            </a:p>
          </p:txBody>
        </p:sp>
        <p:sp>
          <p:nvSpPr>
            <p:cNvPr id="16" name="TextBox 15">
              <a:extLst>
                <a:ext uri="{FF2B5EF4-FFF2-40B4-BE49-F238E27FC236}">
                  <a16:creationId xmlns:a16="http://schemas.microsoft.com/office/drawing/2014/main" id="{276E8BEC-D3D9-497D-A777-33DFFA1CFE81}"/>
                </a:ext>
              </a:extLst>
            </p:cNvPr>
            <p:cNvSpPr txBox="1"/>
            <p:nvPr/>
          </p:nvSpPr>
          <p:spPr>
            <a:xfrm>
              <a:off x="2223651" y="4018759"/>
              <a:ext cx="1544431" cy="457826"/>
            </a:xfrm>
            <a:prstGeom prst="rect">
              <a:avLst/>
            </a:prstGeom>
            <a:noFill/>
          </p:spPr>
          <p:txBody>
            <a:bodyPr wrap="none" rtlCol="0">
              <a:spAutoFit/>
            </a:bodyPr>
            <a:lstStyle/>
            <a:p>
              <a:r>
                <a:rPr lang="en-GB" dirty="0"/>
                <a:t>Hardware</a:t>
              </a:r>
            </a:p>
          </p:txBody>
        </p:sp>
        <p:sp>
          <p:nvSpPr>
            <p:cNvPr id="17" name="TextBox 16">
              <a:extLst>
                <a:ext uri="{FF2B5EF4-FFF2-40B4-BE49-F238E27FC236}">
                  <a16:creationId xmlns:a16="http://schemas.microsoft.com/office/drawing/2014/main" id="{8EE27104-1805-4132-966A-E97F6392947C}"/>
                </a:ext>
              </a:extLst>
            </p:cNvPr>
            <p:cNvSpPr txBox="1"/>
            <p:nvPr/>
          </p:nvSpPr>
          <p:spPr>
            <a:xfrm>
              <a:off x="2005427" y="3404783"/>
              <a:ext cx="1980879" cy="369332"/>
            </a:xfrm>
            <a:prstGeom prst="rect">
              <a:avLst/>
            </a:prstGeom>
            <a:noFill/>
          </p:spPr>
          <p:txBody>
            <a:bodyPr wrap="square" rtlCol="0">
              <a:spAutoFit/>
            </a:bodyPr>
            <a:lstStyle/>
            <a:p>
              <a:r>
                <a:rPr lang="en-GB" dirty="0"/>
                <a:t>Operating System</a:t>
              </a:r>
            </a:p>
          </p:txBody>
        </p:sp>
        <p:sp>
          <p:nvSpPr>
            <p:cNvPr id="18" name="TextBox 17">
              <a:extLst>
                <a:ext uri="{FF2B5EF4-FFF2-40B4-BE49-F238E27FC236}">
                  <a16:creationId xmlns:a16="http://schemas.microsoft.com/office/drawing/2014/main" id="{15176885-E58D-4E4B-93B4-7F6F52D5CE46}"/>
                </a:ext>
              </a:extLst>
            </p:cNvPr>
            <p:cNvSpPr txBox="1"/>
            <p:nvPr/>
          </p:nvSpPr>
          <p:spPr>
            <a:xfrm>
              <a:off x="2078752" y="2775703"/>
              <a:ext cx="1834229" cy="457826"/>
            </a:xfrm>
            <a:prstGeom prst="rect">
              <a:avLst/>
            </a:prstGeom>
            <a:noFill/>
          </p:spPr>
          <p:txBody>
            <a:bodyPr wrap="none" rtlCol="0">
              <a:spAutoFit/>
            </a:bodyPr>
            <a:lstStyle/>
            <a:p>
              <a:r>
                <a:rPr lang="en-GB" dirty="0"/>
                <a:t>Middleware</a:t>
              </a:r>
            </a:p>
          </p:txBody>
        </p:sp>
        <p:sp>
          <p:nvSpPr>
            <p:cNvPr id="19" name="TextBox 18">
              <a:extLst>
                <a:ext uri="{FF2B5EF4-FFF2-40B4-BE49-F238E27FC236}">
                  <a16:creationId xmlns:a16="http://schemas.microsoft.com/office/drawing/2014/main" id="{71C82847-1567-4C95-A861-BAB5EF26F14B}"/>
                </a:ext>
              </a:extLst>
            </p:cNvPr>
            <p:cNvSpPr txBox="1"/>
            <p:nvPr/>
          </p:nvSpPr>
          <p:spPr>
            <a:xfrm>
              <a:off x="6974370" y="3039339"/>
              <a:ext cx="1377551" cy="369332"/>
            </a:xfrm>
            <a:prstGeom prst="rect">
              <a:avLst/>
            </a:prstGeom>
            <a:noFill/>
          </p:spPr>
          <p:txBody>
            <a:bodyPr wrap="square" rtlCol="0">
              <a:spAutoFit/>
            </a:bodyPr>
            <a:lstStyle/>
            <a:p>
              <a:r>
                <a:rPr lang="en-GB" dirty="0"/>
                <a:t>Application</a:t>
              </a:r>
            </a:p>
          </p:txBody>
        </p:sp>
      </p:grpSp>
    </p:spTree>
    <p:extLst>
      <p:ext uri="{BB962C8B-B14F-4D97-AF65-F5344CB8AC3E}">
        <p14:creationId xmlns:p14="http://schemas.microsoft.com/office/powerpoint/2010/main" val="114038939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7F81-7693-4FF5-968F-ADD813194095}"/>
              </a:ext>
            </a:extLst>
          </p:cNvPr>
          <p:cNvSpPr>
            <a:spLocks noGrp="1"/>
          </p:cNvSpPr>
          <p:nvPr>
            <p:ph type="title"/>
          </p:nvPr>
        </p:nvSpPr>
        <p:spPr/>
        <p:txBody>
          <a:bodyPr/>
          <a:lstStyle/>
          <a:p>
            <a:r>
              <a:rPr lang="en-GB" dirty="0"/>
              <a:t>IAAS</a:t>
            </a:r>
          </a:p>
        </p:txBody>
      </p:sp>
      <p:sp>
        <p:nvSpPr>
          <p:cNvPr id="3" name="Content Placeholder 2">
            <a:extLst>
              <a:ext uri="{FF2B5EF4-FFF2-40B4-BE49-F238E27FC236}">
                <a16:creationId xmlns:a16="http://schemas.microsoft.com/office/drawing/2014/main" id="{B6600B1A-E8C9-41FA-B4DC-180F8771562E}"/>
              </a:ext>
            </a:extLst>
          </p:cNvPr>
          <p:cNvSpPr>
            <a:spLocks noGrp="1"/>
          </p:cNvSpPr>
          <p:nvPr>
            <p:ph idx="1"/>
          </p:nvPr>
        </p:nvSpPr>
        <p:spPr/>
        <p:txBody>
          <a:bodyPr>
            <a:normAutofit/>
          </a:bodyPr>
          <a:lstStyle/>
          <a:p>
            <a:r>
              <a:rPr lang="en-GB" dirty="0"/>
              <a:t>Infrastructure As a Service</a:t>
            </a:r>
          </a:p>
          <a:p>
            <a:r>
              <a:rPr lang="en-GB" dirty="0"/>
              <a:t>The capability provided to the consumer is to provision processing, storage, networks, and other fundamental computing resources where the consumer is able to deploy and run arbitrary software, which can include operating systems and applications</a:t>
            </a:r>
          </a:p>
          <a:p>
            <a:r>
              <a:rPr lang="en-GB" dirty="0"/>
              <a:t>The consumer does not manage or control the underlying cloud infrastructure but has control over operating systems, storage, and deployed applications; and possible limited control of select networking components (e.g., host firewalls)</a:t>
            </a:r>
          </a:p>
        </p:txBody>
      </p:sp>
    </p:spTree>
    <p:extLst>
      <p:ext uri="{BB962C8B-B14F-4D97-AF65-F5344CB8AC3E}">
        <p14:creationId xmlns:p14="http://schemas.microsoft.com/office/powerpoint/2010/main" val="55239346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00D6-207E-4948-BC69-0E635770AF48}"/>
              </a:ext>
            </a:extLst>
          </p:cNvPr>
          <p:cNvSpPr>
            <a:spLocks noGrp="1"/>
          </p:cNvSpPr>
          <p:nvPr>
            <p:ph type="title"/>
          </p:nvPr>
        </p:nvSpPr>
        <p:spPr/>
        <p:txBody>
          <a:bodyPr/>
          <a:lstStyle/>
          <a:p>
            <a:endParaRPr lang="en-GB"/>
          </a:p>
        </p:txBody>
      </p:sp>
      <p:sp>
        <p:nvSpPr>
          <p:cNvPr id="4" name="Rectangle 3">
            <a:extLst>
              <a:ext uri="{FF2B5EF4-FFF2-40B4-BE49-F238E27FC236}">
                <a16:creationId xmlns:a16="http://schemas.microsoft.com/office/drawing/2014/main" id="{0A432901-F130-40A8-BEE9-A98BBCDFCE8B}"/>
              </a:ext>
            </a:extLst>
          </p:cNvPr>
          <p:cNvSpPr/>
          <p:nvPr/>
        </p:nvSpPr>
        <p:spPr>
          <a:xfrm>
            <a:off x="1668379" y="1422400"/>
            <a:ext cx="8686800" cy="5270500"/>
          </a:xfrm>
          <a:prstGeom prst="rect">
            <a:avLst/>
          </a:pr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B337B796-C916-49B8-BFB1-263D279E8A62}"/>
              </a:ext>
            </a:extLst>
          </p:cNvPr>
          <p:cNvGrpSpPr/>
          <p:nvPr/>
        </p:nvGrpSpPr>
        <p:grpSpPr>
          <a:xfrm>
            <a:off x="6751045" y="1631385"/>
            <a:ext cx="3197733" cy="4566215"/>
            <a:chOff x="6158006" y="1447094"/>
            <a:chExt cx="2286000" cy="3896371"/>
          </a:xfrm>
        </p:grpSpPr>
        <p:sp>
          <p:nvSpPr>
            <p:cNvPr id="6" name="Rectangle 5">
              <a:extLst>
                <a:ext uri="{FF2B5EF4-FFF2-40B4-BE49-F238E27FC236}">
                  <a16:creationId xmlns:a16="http://schemas.microsoft.com/office/drawing/2014/main" id="{84975C4E-9905-453C-BAFA-D47E4D781B55}"/>
                </a:ext>
              </a:extLst>
            </p:cNvPr>
            <p:cNvSpPr/>
            <p:nvPr/>
          </p:nvSpPr>
          <p:spPr>
            <a:xfrm>
              <a:off x="6158006" y="1623953"/>
              <a:ext cx="2286000" cy="37195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EA9FD57-6DB3-4F0A-96C8-EAEF1577F546}"/>
                </a:ext>
              </a:extLst>
            </p:cNvPr>
            <p:cNvSpPr/>
            <p:nvPr/>
          </p:nvSpPr>
          <p:spPr>
            <a:xfrm>
              <a:off x="6355837" y="2061914"/>
              <a:ext cx="19304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A4FBE37-D9BB-4AF6-92A5-DAEB9DDBA18D}"/>
                </a:ext>
              </a:extLst>
            </p:cNvPr>
            <p:cNvSpPr txBox="1"/>
            <p:nvPr/>
          </p:nvSpPr>
          <p:spPr>
            <a:xfrm>
              <a:off x="6158006" y="1447094"/>
              <a:ext cx="1266693" cy="400110"/>
            </a:xfrm>
            <a:prstGeom prst="rect">
              <a:avLst/>
            </a:prstGeom>
            <a:noFill/>
          </p:spPr>
          <p:txBody>
            <a:bodyPr wrap="none" rtlCol="0">
              <a:spAutoFit/>
            </a:bodyPr>
            <a:lstStyle/>
            <a:p>
              <a:r>
                <a:rPr lang="en-GB" sz="2000" b="1" dirty="0"/>
                <a:t>Consumer</a:t>
              </a:r>
              <a:endParaRPr lang="en-GB" b="1" dirty="0"/>
            </a:p>
          </p:txBody>
        </p:sp>
        <p:sp>
          <p:nvSpPr>
            <p:cNvPr id="9" name="TextBox 8">
              <a:extLst>
                <a:ext uri="{FF2B5EF4-FFF2-40B4-BE49-F238E27FC236}">
                  <a16:creationId xmlns:a16="http://schemas.microsoft.com/office/drawing/2014/main" id="{C086E3C1-C8FA-43CF-B746-57EB93131E50}"/>
                </a:ext>
              </a:extLst>
            </p:cNvPr>
            <p:cNvSpPr txBox="1"/>
            <p:nvPr/>
          </p:nvSpPr>
          <p:spPr>
            <a:xfrm>
              <a:off x="7033426" y="2094905"/>
              <a:ext cx="575222" cy="341416"/>
            </a:xfrm>
            <a:prstGeom prst="rect">
              <a:avLst/>
            </a:prstGeom>
            <a:noFill/>
          </p:spPr>
          <p:txBody>
            <a:bodyPr wrap="square" rtlCol="0">
              <a:spAutoFit/>
            </a:bodyPr>
            <a:lstStyle/>
            <a:p>
              <a:r>
                <a:rPr lang="en-GB" sz="2000" dirty="0"/>
                <a:t>User</a:t>
              </a:r>
              <a:endParaRPr lang="en-GB" dirty="0"/>
            </a:p>
          </p:txBody>
        </p:sp>
      </p:grpSp>
      <p:grpSp>
        <p:nvGrpSpPr>
          <p:cNvPr id="10" name="Group 9">
            <a:extLst>
              <a:ext uri="{FF2B5EF4-FFF2-40B4-BE49-F238E27FC236}">
                <a16:creationId xmlns:a16="http://schemas.microsoft.com/office/drawing/2014/main" id="{ADC66736-7524-43AA-91C8-0A70C8F20B7A}"/>
              </a:ext>
            </a:extLst>
          </p:cNvPr>
          <p:cNvGrpSpPr/>
          <p:nvPr/>
        </p:nvGrpSpPr>
        <p:grpSpPr>
          <a:xfrm>
            <a:off x="2074778" y="1538714"/>
            <a:ext cx="7653308" cy="4811286"/>
            <a:chOff x="1396999" y="1538714"/>
            <a:chExt cx="7653308" cy="4811286"/>
          </a:xfrm>
        </p:grpSpPr>
        <p:sp>
          <p:nvSpPr>
            <p:cNvPr id="11" name="Rectangle 10">
              <a:extLst>
                <a:ext uri="{FF2B5EF4-FFF2-40B4-BE49-F238E27FC236}">
                  <a16:creationId xmlns:a16="http://schemas.microsoft.com/office/drawing/2014/main" id="{618FE8A5-0570-495E-BE65-A06D773B7AF3}"/>
                </a:ext>
              </a:extLst>
            </p:cNvPr>
            <p:cNvSpPr/>
            <p:nvPr/>
          </p:nvSpPr>
          <p:spPr>
            <a:xfrm>
              <a:off x="1396999" y="1739275"/>
              <a:ext cx="3197733" cy="46107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FB4C9D9-C641-412F-83C8-EF35BF777E36}"/>
                </a:ext>
              </a:extLst>
            </p:cNvPr>
            <p:cNvSpPr/>
            <p:nvPr/>
          </p:nvSpPr>
          <p:spPr>
            <a:xfrm>
              <a:off x="6349999" y="298951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201ECAE-0462-48D1-9C6D-3A8E3611E0EA}"/>
                </a:ext>
              </a:extLst>
            </p:cNvPr>
            <p:cNvSpPr/>
            <p:nvPr/>
          </p:nvSpPr>
          <p:spPr>
            <a:xfrm>
              <a:off x="6349999" y="3597936"/>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B23BD40-97D9-417D-9E54-A86E510756DF}"/>
                </a:ext>
              </a:extLst>
            </p:cNvPr>
            <p:cNvSpPr/>
            <p:nvPr/>
          </p:nvSpPr>
          <p:spPr>
            <a:xfrm>
              <a:off x="6349999" y="4211912"/>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5140422-0C68-4A83-91A1-E01BF088464F}"/>
                </a:ext>
              </a:extLst>
            </p:cNvPr>
            <p:cNvSpPr/>
            <p:nvPr/>
          </p:nvSpPr>
          <p:spPr>
            <a:xfrm>
              <a:off x="1645712" y="398855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4746855-1A46-4A1B-9A87-72E875CB81E0}"/>
                </a:ext>
              </a:extLst>
            </p:cNvPr>
            <p:cNvSpPr/>
            <p:nvPr/>
          </p:nvSpPr>
          <p:spPr>
            <a:xfrm>
              <a:off x="1645712" y="4602529"/>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8FA9CEE-8C68-4333-AB42-9C931E4984D7}"/>
                </a:ext>
              </a:extLst>
            </p:cNvPr>
            <p:cNvSpPr/>
            <p:nvPr/>
          </p:nvSpPr>
          <p:spPr>
            <a:xfrm>
              <a:off x="1645712" y="5216505"/>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F89A48C-4156-4C32-97FE-BC621895F020}"/>
                </a:ext>
              </a:extLst>
            </p:cNvPr>
            <p:cNvSpPr txBox="1"/>
            <p:nvPr/>
          </p:nvSpPr>
          <p:spPr>
            <a:xfrm>
              <a:off x="1456638" y="1538714"/>
              <a:ext cx="1524249" cy="495978"/>
            </a:xfrm>
            <a:prstGeom prst="rect">
              <a:avLst/>
            </a:prstGeom>
            <a:noFill/>
          </p:spPr>
          <p:txBody>
            <a:bodyPr wrap="none" rtlCol="0">
              <a:spAutoFit/>
            </a:bodyPr>
            <a:lstStyle/>
            <a:p>
              <a:r>
                <a:rPr lang="en-GB" sz="2000" b="1" dirty="0"/>
                <a:t>Provider</a:t>
              </a:r>
              <a:endParaRPr lang="en-GB" b="1" dirty="0"/>
            </a:p>
          </p:txBody>
        </p:sp>
        <p:sp>
          <p:nvSpPr>
            <p:cNvPr id="19" name="TextBox 18">
              <a:extLst>
                <a:ext uri="{FF2B5EF4-FFF2-40B4-BE49-F238E27FC236}">
                  <a16:creationId xmlns:a16="http://schemas.microsoft.com/office/drawing/2014/main" id="{5535A266-E318-4378-B7AF-BFFAFE3974F9}"/>
                </a:ext>
              </a:extLst>
            </p:cNvPr>
            <p:cNvSpPr txBox="1"/>
            <p:nvPr/>
          </p:nvSpPr>
          <p:spPr>
            <a:xfrm>
              <a:off x="2413621" y="5231609"/>
              <a:ext cx="1164490" cy="457826"/>
            </a:xfrm>
            <a:prstGeom prst="rect">
              <a:avLst/>
            </a:prstGeom>
            <a:noFill/>
          </p:spPr>
          <p:txBody>
            <a:bodyPr wrap="none" rtlCol="0">
              <a:spAutoFit/>
            </a:bodyPr>
            <a:lstStyle/>
            <a:p>
              <a:r>
                <a:rPr lang="en-GB" dirty="0"/>
                <a:t>Facility</a:t>
              </a:r>
            </a:p>
          </p:txBody>
        </p:sp>
        <p:sp>
          <p:nvSpPr>
            <p:cNvPr id="20" name="TextBox 19">
              <a:extLst>
                <a:ext uri="{FF2B5EF4-FFF2-40B4-BE49-F238E27FC236}">
                  <a16:creationId xmlns:a16="http://schemas.microsoft.com/office/drawing/2014/main" id="{2DA50679-3E3D-4BA0-AA53-425A3FC9D2CA}"/>
                </a:ext>
              </a:extLst>
            </p:cNvPr>
            <p:cNvSpPr txBox="1"/>
            <p:nvPr/>
          </p:nvSpPr>
          <p:spPr>
            <a:xfrm>
              <a:off x="2300608" y="4585457"/>
              <a:ext cx="1390517" cy="457826"/>
            </a:xfrm>
            <a:prstGeom prst="rect">
              <a:avLst/>
            </a:prstGeom>
            <a:noFill/>
          </p:spPr>
          <p:txBody>
            <a:bodyPr wrap="none" rtlCol="0">
              <a:spAutoFit/>
            </a:bodyPr>
            <a:lstStyle/>
            <a:p>
              <a:r>
                <a:rPr lang="en-GB" dirty="0"/>
                <a:t>Network</a:t>
              </a:r>
            </a:p>
          </p:txBody>
        </p:sp>
        <p:sp>
          <p:nvSpPr>
            <p:cNvPr id="21" name="TextBox 20">
              <a:extLst>
                <a:ext uri="{FF2B5EF4-FFF2-40B4-BE49-F238E27FC236}">
                  <a16:creationId xmlns:a16="http://schemas.microsoft.com/office/drawing/2014/main" id="{4A1D6DB7-1566-400F-A7DF-48B8B55C07D6}"/>
                </a:ext>
              </a:extLst>
            </p:cNvPr>
            <p:cNvSpPr txBox="1"/>
            <p:nvPr/>
          </p:nvSpPr>
          <p:spPr>
            <a:xfrm>
              <a:off x="2223651" y="4018759"/>
              <a:ext cx="1544431" cy="457826"/>
            </a:xfrm>
            <a:prstGeom prst="rect">
              <a:avLst/>
            </a:prstGeom>
            <a:noFill/>
          </p:spPr>
          <p:txBody>
            <a:bodyPr wrap="none" rtlCol="0">
              <a:spAutoFit/>
            </a:bodyPr>
            <a:lstStyle/>
            <a:p>
              <a:r>
                <a:rPr lang="en-GB" dirty="0"/>
                <a:t>Hardware</a:t>
              </a:r>
            </a:p>
          </p:txBody>
        </p:sp>
        <p:sp>
          <p:nvSpPr>
            <p:cNvPr id="22" name="TextBox 21">
              <a:extLst>
                <a:ext uri="{FF2B5EF4-FFF2-40B4-BE49-F238E27FC236}">
                  <a16:creationId xmlns:a16="http://schemas.microsoft.com/office/drawing/2014/main" id="{069AF878-97CC-4286-8D70-D503A34FF667}"/>
                </a:ext>
              </a:extLst>
            </p:cNvPr>
            <p:cNvSpPr txBox="1"/>
            <p:nvPr/>
          </p:nvSpPr>
          <p:spPr>
            <a:xfrm>
              <a:off x="6709714" y="4242119"/>
              <a:ext cx="1980879" cy="369332"/>
            </a:xfrm>
            <a:prstGeom prst="rect">
              <a:avLst/>
            </a:prstGeom>
            <a:noFill/>
          </p:spPr>
          <p:txBody>
            <a:bodyPr wrap="square" rtlCol="0">
              <a:spAutoFit/>
            </a:bodyPr>
            <a:lstStyle/>
            <a:p>
              <a:r>
                <a:rPr lang="en-GB" dirty="0"/>
                <a:t>Operating System</a:t>
              </a:r>
            </a:p>
          </p:txBody>
        </p:sp>
        <p:sp>
          <p:nvSpPr>
            <p:cNvPr id="23" name="TextBox 22">
              <a:extLst>
                <a:ext uri="{FF2B5EF4-FFF2-40B4-BE49-F238E27FC236}">
                  <a16:creationId xmlns:a16="http://schemas.microsoft.com/office/drawing/2014/main" id="{8D1D0AFC-3422-4842-8CE9-C317799AB36F}"/>
                </a:ext>
              </a:extLst>
            </p:cNvPr>
            <p:cNvSpPr txBox="1"/>
            <p:nvPr/>
          </p:nvSpPr>
          <p:spPr>
            <a:xfrm>
              <a:off x="6959212" y="3662245"/>
              <a:ext cx="1356843" cy="369332"/>
            </a:xfrm>
            <a:prstGeom prst="rect">
              <a:avLst/>
            </a:prstGeom>
            <a:noFill/>
          </p:spPr>
          <p:txBody>
            <a:bodyPr wrap="square" rtlCol="0">
              <a:spAutoFit/>
            </a:bodyPr>
            <a:lstStyle/>
            <a:p>
              <a:r>
                <a:rPr lang="en-GB" dirty="0"/>
                <a:t>Middleware</a:t>
              </a:r>
            </a:p>
          </p:txBody>
        </p:sp>
        <p:sp>
          <p:nvSpPr>
            <p:cNvPr id="24" name="TextBox 23">
              <a:extLst>
                <a:ext uri="{FF2B5EF4-FFF2-40B4-BE49-F238E27FC236}">
                  <a16:creationId xmlns:a16="http://schemas.microsoft.com/office/drawing/2014/main" id="{9E2B69AA-3E18-4F53-8982-AF5A4A89FCEB}"/>
                </a:ext>
              </a:extLst>
            </p:cNvPr>
            <p:cNvSpPr txBox="1"/>
            <p:nvPr/>
          </p:nvSpPr>
          <p:spPr>
            <a:xfrm>
              <a:off x="6974370" y="3039339"/>
              <a:ext cx="1377551" cy="369332"/>
            </a:xfrm>
            <a:prstGeom prst="rect">
              <a:avLst/>
            </a:prstGeom>
            <a:noFill/>
          </p:spPr>
          <p:txBody>
            <a:bodyPr wrap="square" rtlCol="0">
              <a:spAutoFit/>
            </a:bodyPr>
            <a:lstStyle/>
            <a:p>
              <a:r>
                <a:rPr lang="en-GB" dirty="0"/>
                <a:t>Application</a:t>
              </a:r>
            </a:p>
          </p:txBody>
        </p:sp>
      </p:grpSp>
    </p:spTree>
    <p:extLst>
      <p:ext uri="{BB962C8B-B14F-4D97-AF65-F5344CB8AC3E}">
        <p14:creationId xmlns:p14="http://schemas.microsoft.com/office/powerpoint/2010/main" val="366054808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Delivery Models</a:t>
            </a:r>
          </a:p>
        </p:txBody>
      </p:sp>
      <p:sp>
        <p:nvSpPr>
          <p:cNvPr id="3" name="Content Placeholder 2"/>
          <p:cNvSpPr>
            <a:spLocks noGrp="1"/>
          </p:cNvSpPr>
          <p:nvPr>
            <p:ph idx="1"/>
          </p:nvPr>
        </p:nvSpPr>
        <p:spPr/>
        <p:txBody>
          <a:bodyPr/>
          <a:lstStyle/>
          <a:p>
            <a:r>
              <a:rPr lang="en-GB" dirty="0"/>
              <a:t>Public</a:t>
            </a:r>
          </a:p>
          <a:p>
            <a:r>
              <a:rPr lang="en-GB" dirty="0"/>
              <a:t>Private</a:t>
            </a:r>
          </a:p>
          <a:p>
            <a:r>
              <a:rPr lang="en-GB" dirty="0"/>
              <a:t>Community</a:t>
            </a:r>
          </a:p>
          <a:p>
            <a:r>
              <a:rPr lang="en-GB" dirty="0"/>
              <a:t>Hybrid</a:t>
            </a:r>
          </a:p>
        </p:txBody>
      </p:sp>
    </p:spTree>
    <p:extLst>
      <p:ext uri="{BB962C8B-B14F-4D97-AF65-F5344CB8AC3E}">
        <p14:creationId xmlns:p14="http://schemas.microsoft.com/office/powerpoint/2010/main" val="271897327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A92C-24CB-4188-9919-DDA94335BB8E}"/>
              </a:ext>
            </a:extLst>
          </p:cNvPr>
          <p:cNvSpPr>
            <a:spLocks noGrp="1"/>
          </p:cNvSpPr>
          <p:nvPr>
            <p:ph type="title"/>
          </p:nvPr>
        </p:nvSpPr>
        <p:spPr/>
        <p:txBody>
          <a:bodyPr/>
          <a:lstStyle/>
          <a:p>
            <a:r>
              <a:rPr lang="en-GB" dirty="0"/>
              <a:t>Public Cloud</a:t>
            </a:r>
          </a:p>
        </p:txBody>
      </p:sp>
      <p:sp>
        <p:nvSpPr>
          <p:cNvPr id="3" name="Content Placeholder 2">
            <a:extLst>
              <a:ext uri="{FF2B5EF4-FFF2-40B4-BE49-F238E27FC236}">
                <a16:creationId xmlns:a16="http://schemas.microsoft.com/office/drawing/2014/main" id="{1B1DE038-5205-456F-8559-43A6B47E1B40}"/>
              </a:ext>
            </a:extLst>
          </p:cNvPr>
          <p:cNvSpPr>
            <a:spLocks noGrp="1"/>
          </p:cNvSpPr>
          <p:nvPr>
            <p:ph idx="1"/>
          </p:nvPr>
        </p:nvSpPr>
        <p:spPr/>
        <p:txBody>
          <a:bodyPr>
            <a:normAutofit fontScale="92500" lnSpcReduction="10000"/>
          </a:bodyPr>
          <a:lstStyle/>
          <a:p>
            <a:r>
              <a:rPr lang="en-GB" sz="3200" dirty="0"/>
              <a:t>The cloud infrastructure is provisioned for open use by the general public</a:t>
            </a:r>
          </a:p>
          <a:p>
            <a:r>
              <a:rPr lang="en-GB" sz="3200" dirty="0"/>
              <a:t>It may be owned, managed, and operated by a business, academic, or government organization, or some combination of them</a:t>
            </a:r>
          </a:p>
          <a:p>
            <a:r>
              <a:rPr lang="en-GB" sz="3200" dirty="0"/>
              <a:t>It exists on the premises of the cloud provider</a:t>
            </a:r>
          </a:p>
          <a:p>
            <a:r>
              <a:rPr lang="en-GB" sz="3200" dirty="0"/>
              <a:t>Under most circumstances, a public cloud is owned by the cloud provider, and it uses a pay-as-you-go model</a:t>
            </a:r>
          </a:p>
          <a:p>
            <a:r>
              <a:rPr lang="en-GB" sz="3200" dirty="0"/>
              <a:t>A good example of a public cloud is webmail or online document sharing/collaboration</a:t>
            </a:r>
          </a:p>
        </p:txBody>
      </p:sp>
    </p:spTree>
    <p:extLst>
      <p:ext uri="{BB962C8B-B14F-4D97-AF65-F5344CB8AC3E}">
        <p14:creationId xmlns:p14="http://schemas.microsoft.com/office/powerpoint/2010/main" val="3727140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err="1"/>
              <a:t>pathping</a:t>
            </a:r>
            <a:r>
              <a:rPr lang="en-US" dirty="0"/>
              <a: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Like ping and tracert, the basic syntax is </a:t>
            </a:r>
            <a:r>
              <a:rPr lang="en-US" dirty="0" err="1"/>
              <a:t>pathping</a:t>
            </a:r>
            <a:r>
              <a:rPr lang="en-US" dirty="0"/>
              <a:t> [options] address .</a:t>
            </a:r>
          </a:p>
          <a:p>
            <a:pPr marL="0" indent="0">
              <a:buNone/>
            </a:pPr>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5" name="Table 5">
            <a:extLst>
              <a:ext uri="{FF2B5EF4-FFF2-40B4-BE49-F238E27FC236}">
                <a16:creationId xmlns:a16="http://schemas.microsoft.com/office/drawing/2014/main" id="{16F2F561-2FF9-40A3-9922-CF108FEFE9C5}"/>
              </a:ext>
            </a:extLst>
          </p:cNvPr>
          <p:cNvGraphicFramePr>
            <a:graphicFrameLocks noGrp="1"/>
          </p:cNvGraphicFramePr>
          <p:nvPr/>
        </p:nvGraphicFramePr>
        <p:xfrm>
          <a:off x="2514600" y="2773279"/>
          <a:ext cx="7162800" cy="2727960"/>
        </p:xfrm>
        <a:graphic>
          <a:graphicData uri="http://schemas.openxmlformats.org/drawingml/2006/table">
            <a:tbl>
              <a:tblPr firstRow="1" bandRow="1">
                <a:tableStyleId>{5C22544A-7EE6-4342-B048-85BDC9FD1C3A}</a:tableStyleId>
              </a:tblPr>
              <a:tblGrid>
                <a:gridCol w="2770872">
                  <a:extLst>
                    <a:ext uri="{9D8B030D-6E8A-4147-A177-3AD203B41FA5}">
                      <a16:colId xmlns:a16="http://schemas.microsoft.com/office/drawing/2014/main" val="2450058653"/>
                    </a:ext>
                  </a:extLst>
                </a:gridCol>
                <a:gridCol w="4391928">
                  <a:extLst>
                    <a:ext uri="{9D8B030D-6E8A-4147-A177-3AD203B41FA5}">
                      <a16:colId xmlns:a16="http://schemas.microsoft.com/office/drawing/2014/main" val="911650562"/>
                    </a:ext>
                  </a:extLst>
                </a:gridCol>
              </a:tblGrid>
              <a:tr h="370840">
                <a:tc>
                  <a:txBody>
                    <a:bodyPr/>
                    <a:lstStyle/>
                    <a:p>
                      <a:pPr algn="l" rtl="0">
                        <a:spcAft>
                          <a:spcPts val="0"/>
                        </a:spcAft>
                      </a:pPr>
                      <a:r>
                        <a:rPr lang="en-US" sz="2400" dirty="0">
                          <a:effectLst/>
                        </a:rPr>
                        <a:t>Windows 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3614360212"/>
                  </a:ext>
                </a:extLst>
              </a:tr>
              <a:tr h="370840">
                <a:tc>
                  <a:txBody>
                    <a:bodyPr/>
                    <a:lstStyle/>
                    <a:p>
                      <a:pPr marL="54864" rtl="0">
                        <a:spcBef>
                          <a:spcPts val="432"/>
                        </a:spcBef>
                        <a:spcAft>
                          <a:spcPts val="288"/>
                        </a:spcAft>
                      </a:pPr>
                      <a:r>
                        <a:rPr lang="en-US" sz="2000" dirty="0">
                          <a:effectLst/>
                        </a:rPr>
                        <a:t>-d </a:t>
                      </a:r>
                    </a:p>
                  </a:txBody>
                  <a:tcPr marL="38100" marR="38100" marT="38100" marB="38100"/>
                </a:tc>
                <a:tc>
                  <a:txBody>
                    <a:bodyPr/>
                    <a:lstStyle/>
                    <a:p>
                      <a:pPr marL="54864" rtl="0">
                        <a:spcBef>
                          <a:spcPts val="432"/>
                        </a:spcBef>
                        <a:spcAft>
                          <a:spcPts val="288"/>
                        </a:spcAft>
                      </a:pPr>
                      <a:r>
                        <a:rPr lang="en-US" sz="2000" dirty="0">
                          <a:effectLst/>
                        </a:rPr>
                        <a:t>Doesn't perform reverse DNS lookups.</a:t>
                      </a:r>
                    </a:p>
                  </a:txBody>
                  <a:tcPr marL="38100" marR="38100" marT="38100" marB="38100"/>
                </a:tc>
                <a:extLst>
                  <a:ext uri="{0D108BD9-81ED-4DB2-BD59-A6C34878D82A}">
                    <a16:rowId xmlns:a16="http://schemas.microsoft.com/office/drawing/2014/main" val="3910320533"/>
                  </a:ext>
                </a:extLst>
              </a:tr>
              <a:tr h="370840">
                <a:tc>
                  <a:txBody>
                    <a:bodyPr/>
                    <a:lstStyle/>
                    <a:p>
                      <a:pPr marL="54864" rtl="0">
                        <a:spcBef>
                          <a:spcPts val="432"/>
                        </a:spcBef>
                        <a:spcAft>
                          <a:spcPts val="288"/>
                        </a:spcAft>
                      </a:pPr>
                      <a:r>
                        <a:rPr lang="en-US" sz="2000">
                          <a:effectLst/>
                        </a:rPr>
                        <a:t>-h </a:t>
                      </a:r>
                      <a:r>
                        <a:rPr lang="en-US" sz="2000" i="1">
                          <a:effectLst/>
                        </a:rPr>
                        <a:t>maximum_hops</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Specifies maximum TTL.</a:t>
                      </a:r>
                    </a:p>
                  </a:txBody>
                  <a:tcPr marL="38100" marR="38100" marT="38100" marB="38100"/>
                </a:tc>
                <a:extLst>
                  <a:ext uri="{0D108BD9-81ED-4DB2-BD59-A6C34878D82A}">
                    <a16:rowId xmlns:a16="http://schemas.microsoft.com/office/drawing/2014/main" val="153630403"/>
                  </a:ext>
                </a:extLst>
              </a:tr>
              <a:tr h="370840">
                <a:tc>
                  <a:txBody>
                    <a:bodyPr/>
                    <a:lstStyle/>
                    <a:p>
                      <a:pPr marL="54864" rtl="0">
                        <a:spcBef>
                          <a:spcPts val="432"/>
                        </a:spcBef>
                        <a:spcAft>
                          <a:spcPts val="288"/>
                        </a:spcAft>
                      </a:pPr>
                      <a:r>
                        <a:rPr lang="en-US" sz="2000">
                          <a:effectLst/>
                        </a:rPr>
                        <a:t>-w </a:t>
                      </a:r>
                      <a:r>
                        <a:rPr lang="en-US" sz="2000" i="1">
                          <a:effectLst/>
                        </a:rPr>
                        <a:t>milliseconds</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Specifies timeout.</a:t>
                      </a:r>
                    </a:p>
                  </a:txBody>
                  <a:tcPr marL="38100" marR="38100" marT="38100" marB="38100"/>
                </a:tc>
                <a:extLst>
                  <a:ext uri="{0D108BD9-81ED-4DB2-BD59-A6C34878D82A}">
                    <a16:rowId xmlns:a16="http://schemas.microsoft.com/office/drawing/2014/main" val="2156936047"/>
                  </a:ext>
                </a:extLst>
              </a:tr>
              <a:tr h="370840">
                <a:tc>
                  <a:txBody>
                    <a:bodyPr/>
                    <a:lstStyle/>
                    <a:p>
                      <a:pPr marL="54864" rtl="0">
                        <a:spcBef>
                          <a:spcPts val="432"/>
                        </a:spcBef>
                        <a:spcAft>
                          <a:spcPts val="288"/>
                        </a:spcAft>
                      </a:pPr>
                      <a:r>
                        <a:rPr lang="en-US" sz="2000">
                          <a:effectLst/>
                        </a:rPr>
                        <a:t>-p </a:t>
                      </a:r>
                      <a:r>
                        <a:rPr lang="en-US" sz="2000" i="1">
                          <a:effectLst/>
                        </a:rPr>
                        <a:t>milliseconds</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Specifies period between pings.</a:t>
                      </a:r>
                    </a:p>
                  </a:txBody>
                  <a:tcPr marL="38100" marR="38100" marT="38100" marB="38100"/>
                </a:tc>
                <a:extLst>
                  <a:ext uri="{0D108BD9-81ED-4DB2-BD59-A6C34878D82A}">
                    <a16:rowId xmlns:a16="http://schemas.microsoft.com/office/drawing/2014/main" val="300926772"/>
                  </a:ext>
                </a:extLst>
              </a:tr>
              <a:tr h="370840">
                <a:tc>
                  <a:txBody>
                    <a:bodyPr/>
                    <a:lstStyle/>
                    <a:p>
                      <a:pPr marL="54864" rtl="0">
                        <a:spcBef>
                          <a:spcPts val="432"/>
                        </a:spcBef>
                        <a:spcAft>
                          <a:spcPts val="288"/>
                        </a:spcAft>
                      </a:pPr>
                      <a:r>
                        <a:rPr lang="en-US" sz="2000">
                          <a:effectLst/>
                        </a:rPr>
                        <a:t>-q </a:t>
                      </a:r>
                      <a:r>
                        <a:rPr lang="en-US" sz="2000" i="1">
                          <a:effectLst/>
                        </a:rPr>
                        <a:t>num_queries</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Specifies number of pings per hop.</a:t>
                      </a:r>
                    </a:p>
                  </a:txBody>
                  <a:tcPr marL="38100" marR="38100" marT="38100" marB="38100"/>
                </a:tc>
                <a:extLst>
                  <a:ext uri="{0D108BD9-81ED-4DB2-BD59-A6C34878D82A}">
                    <a16:rowId xmlns:a16="http://schemas.microsoft.com/office/drawing/2014/main" val="1194314258"/>
                  </a:ext>
                </a:extLst>
              </a:tr>
              <a:tr h="370840">
                <a:tc>
                  <a:txBody>
                    <a:bodyPr/>
                    <a:lstStyle/>
                    <a:p>
                      <a:pPr marL="54864" rtl="0">
                        <a:spcBef>
                          <a:spcPts val="432"/>
                        </a:spcBef>
                        <a:spcAft>
                          <a:spcPts val="288"/>
                        </a:spcAft>
                      </a:pPr>
                      <a:r>
                        <a:rPr lang="en-US" sz="2000">
                          <a:effectLst/>
                        </a:rPr>
                        <a:t>-4 or -6 </a:t>
                      </a:r>
                    </a:p>
                  </a:txBody>
                  <a:tcPr marL="38100" marR="38100" marT="38100" marB="38100"/>
                </a:tc>
                <a:tc>
                  <a:txBody>
                    <a:bodyPr/>
                    <a:lstStyle/>
                    <a:p>
                      <a:pPr marL="54864" rtl="0">
                        <a:spcBef>
                          <a:spcPts val="432"/>
                        </a:spcBef>
                        <a:spcAft>
                          <a:spcPts val="288"/>
                        </a:spcAft>
                      </a:pPr>
                      <a:r>
                        <a:rPr lang="en-US" sz="2000" dirty="0">
                          <a:effectLst/>
                        </a:rPr>
                        <a:t>Forces IPv4 or IPv6 operation.</a:t>
                      </a:r>
                    </a:p>
                  </a:txBody>
                  <a:tcPr marL="38100" marR="38100" marT="38100" marB="38100"/>
                </a:tc>
                <a:extLst>
                  <a:ext uri="{0D108BD9-81ED-4DB2-BD59-A6C34878D82A}">
                    <a16:rowId xmlns:a16="http://schemas.microsoft.com/office/drawing/2014/main" val="170076867"/>
                  </a:ext>
                </a:extLst>
              </a:tr>
            </a:tbl>
          </a:graphicData>
        </a:graphic>
      </p:graphicFrame>
    </p:spTree>
    <p:extLst>
      <p:ext uri="{BB962C8B-B14F-4D97-AF65-F5344CB8AC3E}">
        <p14:creationId xmlns:p14="http://schemas.microsoft.com/office/powerpoint/2010/main" val="81286771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0234-FD9F-45ED-9B35-884F4A12C719}"/>
              </a:ext>
            </a:extLst>
          </p:cNvPr>
          <p:cNvSpPr>
            <a:spLocks noGrp="1"/>
          </p:cNvSpPr>
          <p:nvPr>
            <p:ph type="title"/>
          </p:nvPr>
        </p:nvSpPr>
        <p:spPr/>
        <p:txBody>
          <a:bodyPr/>
          <a:lstStyle/>
          <a:p>
            <a:r>
              <a:rPr lang="en-GB" dirty="0"/>
              <a:t>Private Cloud</a:t>
            </a:r>
          </a:p>
        </p:txBody>
      </p:sp>
      <p:sp>
        <p:nvSpPr>
          <p:cNvPr id="3" name="Content Placeholder 2">
            <a:extLst>
              <a:ext uri="{FF2B5EF4-FFF2-40B4-BE49-F238E27FC236}">
                <a16:creationId xmlns:a16="http://schemas.microsoft.com/office/drawing/2014/main" id="{651B6B88-2208-450C-8C27-72C81346D952}"/>
              </a:ext>
            </a:extLst>
          </p:cNvPr>
          <p:cNvSpPr>
            <a:spLocks noGrp="1"/>
          </p:cNvSpPr>
          <p:nvPr>
            <p:ph idx="1"/>
          </p:nvPr>
        </p:nvSpPr>
        <p:spPr/>
        <p:txBody>
          <a:bodyPr>
            <a:normAutofit lnSpcReduction="10000"/>
          </a:bodyPr>
          <a:lstStyle/>
          <a:p>
            <a:r>
              <a:rPr lang="en-GB" sz="3200" dirty="0"/>
              <a:t>The cloud infrastructure is provisioned for exclusive use by a single organization comprising multiple consumers (e.g., business units). It may be owned, managed, and operated by the organization, a third party, or some combination of them, and it may exist on or off premises</a:t>
            </a:r>
          </a:p>
          <a:p>
            <a:r>
              <a:rPr lang="en-GB" sz="3200" dirty="0"/>
              <a:t>Under most circumstances, a private cloud is owned by the organization, and it acts as both the provider and the consumer</a:t>
            </a:r>
          </a:p>
          <a:p>
            <a:r>
              <a:rPr lang="en-GB" sz="3200" dirty="0"/>
              <a:t>It has a security-related advantage in not needing to put its data on the Internet</a:t>
            </a:r>
          </a:p>
        </p:txBody>
      </p:sp>
    </p:spTree>
    <p:extLst>
      <p:ext uri="{BB962C8B-B14F-4D97-AF65-F5344CB8AC3E}">
        <p14:creationId xmlns:p14="http://schemas.microsoft.com/office/powerpoint/2010/main" val="382039063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8A46-5266-4BBF-9638-F13AF8F69E86}"/>
              </a:ext>
            </a:extLst>
          </p:cNvPr>
          <p:cNvSpPr>
            <a:spLocks noGrp="1"/>
          </p:cNvSpPr>
          <p:nvPr>
            <p:ph type="title"/>
          </p:nvPr>
        </p:nvSpPr>
        <p:spPr/>
        <p:txBody>
          <a:bodyPr/>
          <a:lstStyle/>
          <a:p>
            <a:r>
              <a:rPr lang="en-GB" dirty="0"/>
              <a:t>Hybrid Cloud</a:t>
            </a:r>
          </a:p>
        </p:txBody>
      </p:sp>
      <p:sp>
        <p:nvSpPr>
          <p:cNvPr id="3" name="Content Placeholder 2">
            <a:extLst>
              <a:ext uri="{FF2B5EF4-FFF2-40B4-BE49-F238E27FC236}">
                <a16:creationId xmlns:a16="http://schemas.microsoft.com/office/drawing/2014/main" id="{10279C3B-7B4B-407D-84DD-8662375E0AD4}"/>
              </a:ext>
            </a:extLst>
          </p:cNvPr>
          <p:cNvSpPr>
            <a:spLocks noGrp="1"/>
          </p:cNvSpPr>
          <p:nvPr>
            <p:ph idx="1"/>
          </p:nvPr>
        </p:nvSpPr>
        <p:spPr/>
        <p:txBody>
          <a:bodyPr>
            <a:normAutofit/>
          </a:bodyPr>
          <a:lstStyle/>
          <a:p>
            <a:r>
              <a:rPr lang="en-GB" sz="3200" dirty="0"/>
              <a:t>The cloud infrastructure is a composition of two or more distinct cloud infrastructures (private, community, or public) that remain unique entities, but are bound together by standardized or proprietary technology that enables data and application portability (e.g., cloud bursting for load balancing between clouds)</a:t>
            </a:r>
          </a:p>
          <a:p>
            <a:r>
              <a:rPr lang="en-GB" sz="3200" dirty="0"/>
              <a:t>A hybrid can be any combination of other delivery models</a:t>
            </a:r>
          </a:p>
          <a:p>
            <a:r>
              <a:rPr lang="en-GB" sz="3200" dirty="0"/>
              <a:t>Not only are public and private listed in the definition, but also community</a:t>
            </a:r>
          </a:p>
        </p:txBody>
      </p:sp>
    </p:spTree>
    <p:extLst>
      <p:ext uri="{BB962C8B-B14F-4D97-AF65-F5344CB8AC3E}">
        <p14:creationId xmlns:p14="http://schemas.microsoft.com/office/powerpoint/2010/main" val="18658084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70F9-3B05-43DA-A4AA-9FA5B4032A88}"/>
              </a:ext>
            </a:extLst>
          </p:cNvPr>
          <p:cNvSpPr>
            <a:spLocks noGrp="1"/>
          </p:cNvSpPr>
          <p:nvPr>
            <p:ph type="title"/>
          </p:nvPr>
        </p:nvSpPr>
        <p:spPr/>
        <p:txBody>
          <a:bodyPr/>
          <a:lstStyle/>
          <a:p>
            <a:r>
              <a:rPr lang="en-GB" dirty="0"/>
              <a:t>Community Cloud</a:t>
            </a:r>
          </a:p>
        </p:txBody>
      </p:sp>
      <p:sp>
        <p:nvSpPr>
          <p:cNvPr id="3" name="Content Placeholder 2">
            <a:extLst>
              <a:ext uri="{FF2B5EF4-FFF2-40B4-BE49-F238E27FC236}">
                <a16:creationId xmlns:a16="http://schemas.microsoft.com/office/drawing/2014/main" id="{E87C0B0A-0F34-4DDB-A0D1-C15ECF2B2D8A}"/>
              </a:ext>
            </a:extLst>
          </p:cNvPr>
          <p:cNvSpPr>
            <a:spLocks noGrp="1"/>
          </p:cNvSpPr>
          <p:nvPr>
            <p:ph idx="1"/>
          </p:nvPr>
        </p:nvSpPr>
        <p:spPr/>
        <p:txBody>
          <a:bodyPr>
            <a:normAutofit/>
          </a:bodyPr>
          <a:lstStyle/>
          <a:p>
            <a:r>
              <a:rPr lang="en-GB" sz="3200" dirty="0"/>
              <a:t>CompTIA no longer includes the community cloud delivery model on the Network+ exam (but does require you to know it for its cloud-focused certifications)</a:t>
            </a:r>
          </a:p>
          <a:p>
            <a:r>
              <a:rPr lang="en-GB" sz="3200" dirty="0"/>
              <a:t>For real-world purposes, you should know that the key to distinguishing between a community cloud and other types of cloud delivery is that it serves a similar group</a:t>
            </a:r>
          </a:p>
          <a:p>
            <a:r>
              <a:rPr lang="en-GB" sz="3200" dirty="0"/>
              <a:t>There must be joint interests and limited enrolment</a:t>
            </a:r>
          </a:p>
        </p:txBody>
      </p:sp>
    </p:spTree>
    <p:extLst>
      <p:ext uri="{BB962C8B-B14F-4D97-AF65-F5344CB8AC3E}">
        <p14:creationId xmlns:p14="http://schemas.microsoft.com/office/powerpoint/2010/main" val="201890630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Connectivity Methods</a:t>
            </a:r>
          </a:p>
        </p:txBody>
      </p:sp>
      <p:sp>
        <p:nvSpPr>
          <p:cNvPr id="3" name="Content Placeholder 2"/>
          <p:cNvSpPr>
            <a:spLocks noGrp="1"/>
          </p:cNvSpPr>
          <p:nvPr>
            <p:ph idx="1"/>
          </p:nvPr>
        </p:nvSpPr>
        <p:spPr/>
        <p:txBody>
          <a:bodyPr>
            <a:normAutofit/>
          </a:bodyPr>
          <a:lstStyle/>
          <a:p>
            <a:r>
              <a:rPr lang="en-GB" dirty="0"/>
              <a:t>Most cloud providers offer a number of methods that clients can employ to connect to them</a:t>
            </a:r>
          </a:p>
          <a:p>
            <a:r>
              <a:rPr lang="en-GB" dirty="0"/>
              <a:t>It is important, before making an investment in infrastructure, to check with your provider and see what methods it recommends and supports</a:t>
            </a:r>
          </a:p>
          <a:p>
            <a:endParaRPr lang="en-GB" dirty="0"/>
          </a:p>
        </p:txBody>
      </p:sp>
    </p:spTree>
    <p:extLst>
      <p:ext uri="{BB962C8B-B14F-4D97-AF65-F5344CB8AC3E}">
        <p14:creationId xmlns:p14="http://schemas.microsoft.com/office/powerpoint/2010/main" val="18199310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Connectivity Methods</a:t>
            </a:r>
          </a:p>
        </p:txBody>
      </p:sp>
      <p:sp>
        <p:nvSpPr>
          <p:cNvPr id="3" name="Content Placeholder 2"/>
          <p:cNvSpPr>
            <a:spLocks noGrp="1"/>
          </p:cNvSpPr>
          <p:nvPr>
            <p:ph idx="1"/>
          </p:nvPr>
        </p:nvSpPr>
        <p:spPr/>
        <p:txBody>
          <a:bodyPr>
            <a:normAutofit/>
          </a:bodyPr>
          <a:lstStyle/>
          <a:p>
            <a:r>
              <a:rPr lang="en-GB" dirty="0"/>
              <a:t>One of the most common is to use an IPsec, hardware VPN connection between your network(s) and the cloud providers</a:t>
            </a:r>
          </a:p>
          <a:p>
            <a:r>
              <a:rPr lang="en-GB" dirty="0"/>
              <a:t>This method offers the capability to have a managed VPN endpoint that includes automated multidata centre redundancy and failover</a:t>
            </a:r>
          </a:p>
          <a:p>
            <a:r>
              <a:rPr lang="en-GB" dirty="0"/>
              <a:t>A dedicated direct connection is another, simpler, method</a:t>
            </a:r>
          </a:p>
          <a:p>
            <a:r>
              <a:rPr lang="en-GB" dirty="0"/>
              <a:t>You can combine the dedicated network connection(s) with the hardware VPN to create a combination that offers an IPsec-encrypted private connection while also reducing network costs</a:t>
            </a:r>
          </a:p>
        </p:txBody>
      </p:sp>
    </p:spTree>
    <p:extLst>
      <p:ext uri="{BB962C8B-B14F-4D97-AF65-F5344CB8AC3E}">
        <p14:creationId xmlns:p14="http://schemas.microsoft.com/office/powerpoint/2010/main" val="315832888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Implications/Considerations</a:t>
            </a:r>
          </a:p>
        </p:txBody>
      </p:sp>
      <p:sp>
        <p:nvSpPr>
          <p:cNvPr id="3" name="Content Placeholder 2"/>
          <p:cNvSpPr>
            <a:spLocks noGrp="1"/>
          </p:cNvSpPr>
          <p:nvPr>
            <p:ph idx="1"/>
          </p:nvPr>
        </p:nvSpPr>
        <p:spPr/>
        <p:txBody>
          <a:bodyPr>
            <a:normAutofit fontScale="92500"/>
          </a:bodyPr>
          <a:lstStyle/>
          <a:p>
            <a:r>
              <a:rPr lang="en-GB" dirty="0"/>
              <a:t>Security is one of the most important issues to discuss with your cloud provider</a:t>
            </a:r>
          </a:p>
          <a:p>
            <a:r>
              <a:rPr lang="en-GB" dirty="0"/>
              <a:t>Cloud computing holds great promise when it comes to scalability, cost savings, rapid deployment, and empowerment</a:t>
            </a:r>
          </a:p>
          <a:p>
            <a:r>
              <a:rPr lang="en-GB" dirty="0"/>
              <a:t>When so much control is removed risks are involved</a:t>
            </a:r>
          </a:p>
          <a:p>
            <a:r>
              <a:rPr lang="en-GB" dirty="0"/>
              <a:t>Each risk should be considered carefully to identify ways to help mitigate it</a:t>
            </a:r>
          </a:p>
          <a:p>
            <a:r>
              <a:rPr lang="en-GB" dirty="0"/>
              <a:t>The responsibilities of both the organisation and the cloud provider vary depending on the service model chosen</a:t>
            </a:r>
          </a:p>
          <a:p>
            <a:r>
              <a:rPr lang="en-GB" dirty="0"/>
              <a:t>Ultimately the organisation is accountable for the security and privacy of the outsourced service</a:t>
            </a:r>
          </a:p>
        </p:txBody>
      </p:sp>
    </p:spTree>
    <p:extLst>
      <p:ext uri="{BB962C8B-B14F-4D97-AF65-F5344CB8AC3E}">
        <p14:creationId xmlns:p14="http://schemas.microsoft.com/office/powerpoint/2010/main" val="114997388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541" y="334645"/>
            <a:ext cx="10370419" cy="1325563"/>
          </a:xfrm>
        </p:spPr>
        <p:txBody>
          <a:bodyPr/>
          <a:lstStyle/>
          <a:p>
            <a:r>
              <a:rPr lang="en-GB" dirty="0"/>
              <a:t>Relationship Between Local and Cloud Resources</a:t>
            </a:r>
          </a:p>
        </p:txBody>
      </p:sp>
      <p:sp>
        <p:nvSpPr>
          <p:cNvPr id="3" name="Content Placeholder 2"/>
          <p:cNvSpPr>
            <a:spLocks noGrp="1"/>
          </p:cNvSpPr>
          <p:nvPr>
            <p:ph idx="1"/>
          </p:nvPr>
        </p:nvSpPr>
        <p:spPr/>
        <p:txBody>
          <a:bodyPr>
            <a:normAutofit fontScale="92500" lnSpcReduction="10000"/>
          </a:bodyPr>
          <a:lstStyle/>
          <a:p>
            <a:r>
              <a:rPr lang="en-GB" sz="3600" dirty="0"/>
              <a:t>Cloud offers the ability to store more and more data on it and to let a provider worry about scaling issues instead of local administrators</a:t>
            </a:r>
          </a:p>
          <a:p>
            <a:r>
              <a:rPr lang="en-GB" sz="3600" dirty="0"/>
              <a:t>From an economic perspective, this can be a blessing</a:t>
            </a:r>
          </a:p>
          <a:p>
            <a:r>
              <a:rPr lang="en-GB" sz="3600" dirty="0"/>
              <a:t>From an administrative point, though, it can present some issues</a:t>
            </a:r>
          </a:p>
          <a:p>
            <a:r>
              <a:rPr lang="en-GB" sz="3600" dirty="0"/>
              <a:t>To minimise problems, be sure that files are kept current, and synchronisation between local and remote files is always running</a:t>
            </a:r>
          </a:p>
        </p:txBody>
      </p:sp>
    </p:spTree>
    <p:extLst>
      <p:ext uri="{BB962C8B-B14F-4D97-AF65-F5344CB8AC3E}">
        <p14:creationId xmlns:p14="http://schemas.microsoft.com/office/powerpoint/2010/main" val="307762877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BB89D6-3D2D-4D9F-B7F4-630F337E8FBD}"/>
              </a:ext>
            </a:extLst>
          </p:cNvPr>
          <p:cNvSpPr>
            <a:spLocks noGrp="1"/>
          </p:cNvSpPr>
          <p:nvPr>
            <p:ph type="title"/>
          </p:nvPr>
        </p:nvSpPr>
        <p:spPr/>
        <p:txBody>
          <a:bodyPr/>
          <a:lstStyle/>
          <a:p>
            <a:r>
              <a:rPr lang="en-GB" dirty="0"/>
              <a:t>Assessment – Cloud Models</a:t>
            </a:r>
          </a:p>
        </p:txBody>
      </p:sp>
      <p:sp>
        <p:nvSpPr>
          <p:cNvPr id="5" name="Content Placeholder 4">
            <a:extLst>
              <a:ext uri="{FF2B5EF4-FFF2-40B4-BE49-F238E27FC236}">
                <a16:creationId xmlns:a16="http://schemas.microsoft.com/office/drawing/2014/main" id="{C47462AC-6700-4A3D-AEBE-06CEBF20C041}"/>
              </a:ext>
            </a:extLst>
          </p:cNvPr>
          <p:cNvSpPr>
            <a:spLocks noGrp="1"/>
          </p:cNvSpPr>
          <p:nvPr>
            <p:ph idx="1"/>
          </p:nvPr>
        </p:nvSpPr>
        <p:spPr>
          <a:xfrm>
            <a:off x="312821" y="1825625"/>
            <a:ext cx="11590421" cy="4384675"/>
          </a:xfrm>
        </p:spPr>
        <p:txBody>
          <a:bodyPr>
            <a:normAutofit/>
          </a:bodyPr>
          <a:lstStyle/>
          <a:p>
            <a:pPr marL="0" indent="0">
              <a:buNone/>
            </a:pPr>
            <a:r>
              <a:rPr lang="en-GB" dirty="0"/>
              <a:t>With which cloud service model can consumers use the provider’s applications but not manage or control any of the underlying cloud infrastructure?</a:t>
            </a:r>
          </a:p>
          <a:p>
            <a:endParaRPr lang="en-GB" dirty="0"/>
          </a:p>
          <a:p>
            <a:endParaRPr lang="en-GB" dirty="0"/>
          </a:p>
          <a:p>
            <a:pPr marL="0" indent="0">
              <a:buNone/>
            </a:pPr>
            <a:r>
              <a:rPr lang="en-GB" dirty="0"/>
              <a:t>A. SaaS</a:t>
            </a:r>
          </a:p>
          <a:p>
            <a:pPr marL="0" indent="0">
              <a:buNone/>
            </a:pPr>
            <a:r>
              <a:rPr lang="en-GB" dirty="0"/>
              <a:t>B. PaaS</a:t>
            </a:r>
          </a:p>
          <a:p>
            <a:pPr marL="0" indent="0">
              <a:buNone/>
            </a:pPr>
            <a:r>
              <a:rPr lang="en-GB" dirty="0"/>
              <a:t>C. IaaS</a:t>
            </a:r>
          </a:p>
          <a:p>
            <a:pPr marL="0" indent="0">
              <a:buNone/>
            </a:pPr>
            <a:r>
              <a:rPr lang="en-GB" dirty="0"/>
              <a:t>D. </a:t>
            </a:r>
            <a:r>
              <a:rPr lang="en-GB" dirty="0" err="1"/>
              <a:t>GaaS</a:t>
            </a:r>
            <a:endParaRPr lang="en-GB" dirty="0"/>
          </a:p>
          <a:p>
            <a:endParaRPr lang="en-GB" dirty="0"/>
          </a:p>
        </p:txBody>
      </p:sp>
      <p:sp>
        <p:nvSpPr>
          <p:cNvPr id="6" name="TextBox 5">
            <a:extLst>
              <a:ext uri="{FF2B5EF4-FFF2-40B4-BE49-F238E27FC236}">
                <a16:creationId xmlns:a16="http://schemas.microsoft.com/office/drawing/2014/main" id="{B8BC926F-7436-4572-819F-831C8941CFD7}"/>
              </a:ext>
            </a:extLst>
          </p:cNvPr>
          <p:cNvSpPr txBox="1"/>
          <p:nvPr/>
        </p:nvSpPr>
        <p:spPr>
          <a:xfrm>
            <a:off x="457200" y="6210300"/>
            <a:ext cx="402674" cy="523220"/>
          </a:xfrm>
          <a:prstGeom prst="rect">
            <a:avLst/>
          </a:prstGeom>
          <a:noFill/>
        </p:spPr>
        <p:txBody>
          <a:bodyPr wrap="none" rtlCol="0">
            <a:spAutoFit/>
          </a:bodyPr>
          <a:lstStyle/>
          <a:p>
            <a:r>
              <a:rPr lang="en-GB" sz="2800" b="1" dirty="0"/>
              <a:t>A</a:t>
            </a:r>
          </a:p>
        </p:txBody>
      </p:sp>
    </p:spTree>
    <p:extLst>
      <p:ext uri="{BB962C8B-B14F-4D97-AF65-F5344CB8AC3E}">
        <p14:creationId xmlns:p14="http://schemas.microsoft.com/office/powerpoint/2010/main" val="109184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E598-9F0D-4D7B-82BB-576EEBF24C3F}"/>
              </a:ext>
            </a:extLst>
          </p:cNvPr>
          <p:cNvSpPr>
            <a:spLocks noGrp="1"/>
          </p:cNvSpPr>
          <p:nvPr>
            <p:ph type="title"/>
          </p:nvPr>
        </p:nvSpPr>
        <p:spPr/>
        <p:txBody>
          <a:bodyPr/>
          <a:lstStyle/>
          <a:p>
            <a:r>
              <a:rPr lang="en-GB" dirty="0"/>
              <a:t>Assessment – Cloud Models</a:t>
            </a:r>
          </a:p>
        </p:txBody>
      </p:sp>
      <p:sp>
        <p:nvSpPr>
          <p:cNvPr id="3" name="Content Placeholder 2">
            <a:extLst>
              <a:ext uri="{FF2B5EF4-FFF2-40B4-BE49-F238E27FC236}">
                <a16:creationId xmlns:a16="http://schemas.microsoft.com/office/drawing/2014/main" id="{14BD58E5-62C4-4A61-A143-62CE8F15A3A8}"/>
              </a:ext>
            </a:extLst>
          </p:cNvPr>
          <p:cNvSpPr>
            <a:spLocks noGrp="1"/>
          </p:cNvSpPr>
          <p:nvPr>
            <p:ph idx="1"/>
          </p:nvPr>
        </p:nvSpPr>
        <p:spPr>
          <a:xfrm>
            <a:off x="312821" y="1825625"/>
            <a:ext cx="11590421" cy="4194175"/>
          </a:xfrm>
        </p:spPr>
        <p:txBody>
          <a:bodyPr>
            <a:normAutofit/>
          </a:bodyPr>
          <a:lstStyle/>
          <a:p>
            <a:pPr marL="0" indent="0">
              <a:buNone/>
            </a:pPr>
            <a:r>
              <a:rPr lang="en-GB" dirty="0"/>
              <a:t>Which of the following involves offloading traffic to resources from a cloud</a:t>
            </a:r>
          </a:p>
          <a:p>
            <a:pPr marL="0" indent="0">
              <a:buNone/>
            </a:pPr>
            <a:r>
              <a:rPr lang="en-GB" dirty="0"/>
              <a:t>provider if your own servers become too busy?</a:t>
            </a:r>
          </a:p>
          <a:p>
            <a:pPr marL="0" indent="0">
              <a:buNone/>
            </a:pPr>
            <a:endParaRPr lang="en-GB" dirty="0"/>
          </a:p>
          <a:p>
            <a:pPr marL="0" indent="0">
              <a:buNone/>
            </a:pPr>
            <a:endParaRPr lang="en-GB" dirty="0"/>
          </a:p>
          <a:p>
            <a:pPr marL="0" indent="0">
              <a:buNone/>
            </a:pPr>
            <a:r>
              <a:rPr lang="en-GB" dirty="0"/>
              <a:t>A. Ballooning</a:t>
            </a:r>
          </a:p>
          <a:p>
            <a:pPr marL="0" indent="0">
              <a:buNone/>
            </a:pPr>
            <a:r>
              <a:rPr lang="en-GB" dirty="0"/>
              <a:t>B. Cloud bursting</a:t>
            </a:r>
          </a:p>
          <a:p>
            <a:pPr marL="0" indent="0">
              <a:buNone/>
            </a:pPr>
            <a:r>
              <a:rPr lang="en-GB" dirty="0"/>
              <a:t>C. Bridging</a:t>
            </a:r>
          </a:p>
          <a:p>
            <a:pPr marL="0" indent="0">
              <a:buNone/>
            </a:pPr>
            <a:r>
              <a:rPr lang="en-GB" dirty="0"/>
              <a:t>D. Harvesting</a:t>
            </a:r>
          </a:p>
        </p:txBody>
      </p:sp>
      <p:sp>
        <p:nvSpPr>
          <p:cNvPr id="4" name="TextBox 3">
            <a:extLst>
              <a:ext uri="{FF2B5EF4-FFF2-40B4-BE49-F238E27FC236}">
                <a16:creationId xmlns:a16="http://schemas.microsoft.com/office/drawing/2014/main" id="{F3876C3B-39A5-4086-9AD8-43051B23737A}"/>
              </a:ext>
            </a:extLst>
          </p:cNvPr>
          <p:cNvSpPr txBox="1"/>
          <p:nvPr/>
        </p:nvSpPr>
        <p:spPr>
          <a:xfrm>
            <a:off x="457200" y="6210300"/>
            <a:ext cx="386644" cy="523220"/>
          </a:xfrm>
          <a:prstGeom prst="rect">
            <a:avLst/>
          </a:prstGeom>
          <a:noFill/>
        </p:spPr>
        <p:txBody>
          <a:bodyPr wrap="none" rtlCol="0">
            <a:spAutoFit/>
          </a:bodyPr>
          <a:lstStyle/>
          <a:p>
            <a:r>
              <a:rPr lang="en-GB" sz="2800" b="1" dirty="0"/>
              <a:t>B</a:t>
            </a:r>
          </a:p>
        </p:txBody>
      </p:sp>
    </p:spTree>
    <p:extLst>
      <p:ext uri="{BB962C8B-B14F-4D97-AF65-F5344CB8AC3E}">
        <p14:creationId xmlns:p14="http://schemas.microsoft.com/office/powerpoint/2010/main" val="233460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1F94-F4B0-4351-9879-BE5A38F46346}"/>
              </a:ext>
            </a:extLst>
          </p:cNvPr>
          <p:cNvSpPr>
            <a:spLocks noGrp="1"/>
          </p:cNvSpPr>
          <p:nvPr>
            <p:ph type="title"/>
          </p:nvPr>
        </p:nvSpPr>
        <p:spPr/>
        <p:txBody>
          <a:bodyPr/>
          <a:lstStyle/>
          <a:p>
            <a:r>
              <a:rPr lang="en-GB" dirty="0"/>
              <a:t>Assessment – Cloud Models</a:t>
            </a:r>
          </a:p>
        </p:txBody>
      </p:sp>
      <p:sp>
        <p:nvSpPr>
          <p:cNvPr id="3" name="Content Placeholder 2">
            <a:extLst>
              <a:ext uri="{FF2B5EF4-FFF2-40B4-BE49-F238E27FC236}">
                <a16:creationId xmlns:a16="http://schemas.microsoft.com/office/drawing/2014/main" id="{97F1F111-99D6-4E85-9A05-D785F22B7800}"/>
              </a:ext>
            </a:extLst>
          </p:cNvPr>
          <p:cNvSpPr>
            <a:spLocks noGrp="1"/>
          </p:cNvSpPr>
          <p:nvPr>
            <p:ph idx="1"/>
          </p:nvPr>
        </p:nvSpPr>
        <p:spPr>
          <a:xfrm>
            <a:off x="312821" y="1825625"/>
            <a:ext cx="11590421" cy="3711575"/>
          </a:xfrm>
        </p:spPr>
        <p:txBody>
          <a:bodyPr/>
          <a:lstStyle/>
          <a:p>
            <a:pPr marL="0" indent="0">
              <a:buNone/>
            </a:pPr>
            <a:r>
              <a:rPr lang="en-GB" dirty="0"/>
              <a:t>Which of the following does the NIST define as a composition of two or more distinct cloud infrastructures?</a:t>
            </a:r>
          </a:p>
          <a:p>
            <a:pPr marL="0" indent="0">
              <a:buNone/>
            </a:pPr>
            <a:endParaRPr lang="en-GB" dirty="0"/>
          </a:p>
          <a:p>
            <a:pPr marL="0" indent="0">
              <a:buNone/>
            </a:pPr>
            <a:r>
              <a:rPr lang="en-GB" dirty="0"/>
              <a:t>A. Private cloud</a:t>
            </a:r>
          </a:p>
          <a:p>
            <a:pPr marL="0" indent="0">
              <a:buNone/>
            </a:pPr>
            <a:r>
              <a:rPr lang="en-GB" dirty="0"/>
              <a:t>B. Public cloud</a:t>
            </a:r>
          </a:p>
          <a:p>
            <a:pPr marL="0" indent="0">
              <a:buNone/>
            </a:pPr>
            <a:r>
              <a:rPr lang="en-GB" dirty="0"/>
              <a:t>C. Community cloud</a:t>
            </a:r>
          </a:p>
          <a:p>
            <a:pPr marL="0" indent="0">
              <a:buNone/>
            </a:pPr>
            <a:r>
              <a:rPr lang="en-GB" dirty="0"/>
              <a:t>D. Hybrid cloud</a:t>
            </a:r>
          </a:p>
          <a:p>
            <a:endParaRPr lang="en-GB" dirty="0"/>
          </a:p>
        </p:txBody>
      </p:sp>
      <p:sp>
        <p:nvSpPr>
          <p:cNvPr id="4" name="TextBox 3">
            <a:extLst>
              <a:ext uri="{FF2B5EF4-FFF2-40B4-BE49-F238E27FC236}">
                <a16:creationId xmlns:a16="http://schemas.microsoft.com/office/drawing/2014/main" id="{8776B0CB-A8CF-4565-A310-BAC822613812}"/>
              </a:ext>
            </a:extLst>
          </p:cNvPr>
          <p:cNvSpPr txBox="1"/>
          <p:nvPr/>
        </p:nvSpPr>
        <p:spPr>
          <a:xfrm>
            <a:off x="457200" y="6210300"/>
            <a:ext cx="410690" cy="523220"/>
          </a:xfrm>
          <a:prstGeom prst="rect">
            <a:avLst/>
          </a:prstGeom>
          <a:noFill/>
        </p:spPr>
        <p:txBody>
          <a:bodyPr wrap="none" rtlCol="0">
            <a:spAutoFit/>
          </a:bodyPr>
          <a:lstStyle/>
          <a:p>
            <a:r>
              <a:rPr lang="en-GB" sz="2800" b="1" dirty="0"/>
              <a:t>D</a:t>
            </a:r>
          </a:p>
        </p:txBody>
      </p:sp>
    </p:spTree>
    <p:extLst>
      <p:ext uri="{BB962C8B-B14F-4D97-AF65-F5344CB8AC3E}">
        <p14:creationId xmlns:p14="http://schemas.microsoft.com/office/powerpoint/2010/main" val="379765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5206D92-A2F4-449F-A3AB-6692FF9BFF56}"/>
              </a:ext>
            </a:extLst>
          </p:cNvPr>
          <p:cNvSpPr>
            <a:spLocks noGrp="1"/>
          </p:cNvSpPr>
          <p:nvPr>
            <p:ph type="title"/>
          </p:nvPr>
        </p:nvSpPr>
        <p:spPr>
          <a:xfrm>
            <a:off x="1981200" y="0"/>
            <a:ext cx="8458200" cy="1097280"/>
          </a:xfrm>
        </p:spPr>
        <p:txBody>
          <a:bodyPr>
            <a:normAutofit fontScale="90000"/>
          </a:bodyPr>
          <a:lstStyle/>
          <a:p>
            <a:r>
              <a:rPr lang="en-US" dirty="0"/>
              <a:t>Assessment: Network ports and applications</a:t>
            </a:r>
          </a:p>
        </p:txBody>
      </p:sp>
      <p:sp>
        <p:nvSpPr>
          <p:cNvPr id="20" name="Content Placeholder 2">
            <a:extLst>
              <a:ext uri="{FF2B5EF4-FFF2-40B4-BE49-F238E27FC236}">
                <a16:creationId xmlns:a16="http://schemas.microsoft.com/office/drawing/2014/main" id="{8E4B9136-CD8D-4599-B690-32FD43FEACEB}"/>
              </a:ext>
            </a:extLst>
          </p:cNvPr>
          <p:cNvSpPr>
            <a:spLocks noGrp="1"/>
          </p:cNvSpPr>
          <p:nvPr>
            <p:ph idx="1"/>
          </p:nvPr>
        </p:nvSpPr>
        <p:spPr>
          <a:xfrm>
            <a:off x="1981200" y="1280160"/>
            <a:ext cx="8458200" cy="5394960"/>
          </a:xfrm>
        </p:spPr>
        <p:txBody>
          <a:bodyPr>
            <a:normAutofit/>
          </a:bodyPr>
          <a:lstStyle/>
          <a:p>
            <a:pPr marL="0" indent="0">
              <a:buNone/>
            </a:pPr>
            <a:r>
              <a:rPr lang="en-US" dirty="0"/>
              <a:t>Match each TCP/IP protocol with its layer.</a:t>
            </a:r>
          </a:p>
          <a:p>
            <a:pPr marL="0" indent="0">
              <a:buNone/>
            </a:pPr>
            <a:endParaRPr lang="en-US" dirty="0"/>
          </a:p>
        </p:txBody>
      </p:sp>
      <p:sp>
        <p:nvSpPr>
          <p:cNvPr id="21" name="Footer Placeholder 3">
            <a:extLst>
              <a:ext uri="{FF2B5EF4-FFF2-40B4-BE49-F238E27FC236}">
                <a16:creationId xmlns:a16="http://schemas.microsoft.com/office/drawing/2014/main" id="{1417F39C-90DC-4084-84C3-058DCE663DB8}"/>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22" name="Table 5">
            <a:extLst>
              <a:ext uri="{FF2B5EF4-FFF2-40B4-BE49-F238E27FC236}">
                <a16:creationId xmlns:a16="http://schemas.microsoft.com/office/drawing/2014/main" id="{9B26E213-68B9-4A54-AA65-928B093723BA}"/>
              </a:ext>
            </a:extLst>
          </p:cNvPr>
          <p:cNvGraphicFramePr>
            <a:graphicFrameLocks noGrp="1"/>
          </p:cNvGraphicFramePr>
          <p:nvPr/>
        </p:nvGraphicFramePr>
        <p:xfrm>
          <a:off x="3048001" y="2295354"/>
          <a:ext cx="3801979" cy="3657600"/>
        </p:xfrm>
        <a:graphic>
          <a:graphicData uri="http://schemas.openxmlformats.org/drawingml/2006/table">
            <a:tbl>
              <a:tblPr firstRow="1" bandRow="1">
                <a:tableStyleId>{BC89EF96-8CEA-46FF-86C4-4CE0E7609802}</a:tableStyleId>
              </a:tblPr>
              <a:tblGrid>
                <a:gridCol w="1524000">
                  <a:extLst>
                    <a:ext uri="{9D8B030D-6E8A-4147-A177-3AD203B41FA5}">
                      <a16:colId xmlns:a16="http://schemas.microsoft.com/office/drawing/2014/main" val="1904663622"/>
                    </a:ext>
                  </a:extLst>
                </a:gridCol>
                <a:gridCol w="2277979">
                  <a:extLst>
                    <a:ext uri="{9D8B030D-6E8A-4147-A177-3AD203B41FA5}">
                      <a16:colId xmlns:a16="http://schemas.microsoft.com/office/drawing/2014/main" val="3849307896"/>
                    </a:ext>
                  </a:extLst>
                </a:gridCol>
              </a:tblGrid>
              <a:tr h="457200">
                <a:tc>
                  <a:txBody>
                    <a:bodyPr/>
                    <a:lstStyle/>
                    <a:p>
                      <a:pPr marL="54864" rtl="0">
                        <a:spcBef>
                          <a:spcPts val="432"/>
                        </a:spcBef>
                        <a:spcAft>
                          <a:spcPts val="288"/>
                        </a:spcAft>
                      </a:pPr>
                      <a:r>
                        <a:rPr lang="en-US" b="1">
                          <a:effectLst/>
                        </a:rPr>
                        <a:t>SSH</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389</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670540838"/>
                  </a:ext>
                </a:extLst>
              </a:tr>
              <a:tr h="457200">
                <a:tc>
                  <a:txBody>
                    <a:bodyPr/>
                    <a:lstStyle/>
                    <a:p>
                      <a:pPr marL="54864" rtl="0">
                        <a:spcBef>
                          <a:spcPts val="432"/>
                        </a:spcBef>
                        <a:spcAft>
                          <a:spcPts val="288"/>
                        </a:spcAft>
                      </a:pPr>
                      <a:r>
                        <a:rPr lang="en-US" b="1">
                          <a:effectLst/>
                        </a:rPr>
                        <a:t>LDAP</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53</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863447488"/>
                  </a:ext>
                </a:extLst>
              </a:tr>
              <a:tr h="457200">
                <a:tc>
                  <a:txBody>
                    <a:bodyPr/>
                    <a:lstStyle/>
                    <a:p>
                      <a:pPr marL="54864" rtl="0">
                        <a:spcBef>
                          <a:spcPts val="432"/>
                        </a:spcBef>
                        <a:spcAft>
                          <a:spcPts val="288"/>
                        </a:spcAft>
                      </a:pPr>
                      <a:r>
                        <a:rPr lang="en-US" b="1">
                          <a:effectLst/>
                        </a:rPr>
                        <a:t>SMTP</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143</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313827123"/>
                  </a:ext>
                </a:extLst>
              </a:tr>
              <a:tr h="457200">
                <a:tc>
                  <a:txBody>
                    <a:bodyPr/>
                    <a:lstStyle/>
                    <a:p>
                      <a:pPr marL="54864" rtl="0">
                        <a:spcBef>
                          <a:spcPts val="432"/>
                        </a:spcBef>
                        <a:spcAft>
                          <a:spcPts val="288"/>
                        </a:spcAft>
                      </a:pPr>
                      <a:r>
                        <a:rPr lang="en-US" b="1">
                          <a:effectLst/>
                        </a:rPr>
                        <a:t>IMAP</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23</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869422892"/>
                  </a:ext>
                </a:extLst>
              </a:tr>
              <a:tr h="457200">
                <a:tc>
                  <a:txBody>
                    <a:bodyPr/>
                    <a:lstStyle/>
                    <a:p>
                      <a:pPr marL="54864" rtl="0">
                        <a:spcBef>
                          <a:spcPts val="432"/>
                        </a:spcBef>
                        <a:spcAft>
                          <a:spcPts val="288"/>
                        </a:spcAft>
                      </a:pPr>
                      <a:r>
                        <a:rPr lang="en-US" b="1">
                          <a:effectLst/>
                        </a:rPr>
                        <a:t>DNS</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22</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143678886"/>
                  </a:ext>
                </a:extLst>
              </a:tr>
              <a:tr h="457200">
                <a:tc>
                  <a:txBody>
                    <a:bodyPr/>
                    <a:lstStyle/>
                    <a:p>
                      <a:pPr marL="54864" rtl="0">
                        <a:spcBef>
                          <a:spcPts val="432"/>
                        </a:spcBef>
                        <a:spcAft>
                          <a:spcPts val="288"/>
                        </a:spcAft>
                      </a:pPr>
                      <a:r>
                        <a:rPr lang="en-US" b="1">
                          <a:effectLst/>
                        </a:rPr>
                        <a:t>Telnet</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110</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673763545"/>
                  </a:ext>
                </a:extLst>
              </a:tr>
              <a:tr h="457200">
                <a:tc>
                  <a:txBody>
                    <a:bodyPr/>
                    <a:lstStyle/>
                    <a:p>
                      <a:pPr marL="54864" rtl="0">
                        <a:spcBef>
                          <a:spcPts val="432"/>
                        </a:spcBef>
                        <a:spcAft>
                          <a:spcPts val="288"/>
                        </a:spcAft>
                      </a:pPr>
                      <a:r>
                        <a:rPr lang="en-US" b="1">
                          <a:effectLst/>
                        </a:rPr>
                        <a:t>HTTPS</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25</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169369866"/>
                  </a:ext>
                </a:extLst>
              </a:tr>
              <a:tr h="457200">
                <a:tc>
                  <a:txBody>
                    <a:bodyPr/>
                    <a:lstStyle/>
                    <a:p>
                      <a:pPr marL="54864" rtl="0">
                        <a:spcBef>
                          <a:spcPts val="432"/>
                        </a:spcBef>
                        <a:spcAft>
                          <a:spcPts val="288"/>
                        </a:spcAft>
                      </a:pPr>
                      <a:r>
                        <a:rPr lang="en-US" b="1">
                          <a:effectLst/>
                        </a:rPr>
                        <a:t>POP</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dirty="0">
                          <a:effectLst/>
                        </a:rPr>
                        <a:t>443</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3420825139"/>
                  </a:ext>
                </a:extLst>
              </a:tr>
            </a:tbl>
          </a:graphicData>
        </a:graphic>
      </p:graphicFrame>
      <p:graphicFrame>
        <p:nvGraphicFramePr>
          <p:cNvPr id="23" name="Table 5">
            <a:extLst>
              <a:ext uri="{FF2B5EF4-FFF2-40B4-BE49-F238E27FC236}">
                <a16:creationId xmlns:a16="http://schemas.microsoft.com/office/drawing/2014/main" id="{210C7454-04E2-49BD-98BC-3A2BB91B8CF3}"/>
              </a:ext>
            </a:extLst>
          </p:cNvPr>
          <p:cNvGraphicFramePr>
            <a:graphicFrameLocks noGrp="1"/>
          </p:cNvGraphicFramePr>
          <p:nvPr/>
        </p:nvGraphicFramePr>
        <p:xfrm>
          <a:off x="7489118" y="2272624"/>
          <a:ext cx="1296481" cy="3657600"/>
        </p:xfrm>
        <a:graphic>
          <a:graphicData uri="http://schemas.openxmlformats.org/drawingml/2006/table">
            <a:tbl>
              <a:tblPr firstRow="1" bandRow="1">
                <a:tableStyleId>{BC89EF96-8CEA-46FF-86C4-4CE0E7609802}</a:tableStyleId>
              </a:tblPr>
              <a:tblGrid>
                <a:gridCol w="1296481">
                  <a:extLst>
                    <a:ext uri="{9D8B030D-6E8A-4147-A177-3AD203B41FA5}">
                      <a16:colId xmlns:a16="http://schemas.microsoft.com/office/drawing/2014/main" val="1904663622"/>
                    </a:ext>
                  </a:extLst>
                </a:gridCol>
              </a:tblGrid>
              <a:tr h="457200">
                <a:tc>
                  <a:txBody>
                    <a:bodyPr/>
                    <a:lstStyle/>
                    <a:p>
                      <a:pPr marL="228600" rtl="0">
                        <a:spcAft>
                          <a:spcPts val="576"/>
                        </a:spcAft>
                      </a:pPr>
                      <a:r>
                        <a:rPr lang="en-US" sz="1800" b="1" i="0">
                          <a:effectLst/>
                          <a:latin typeface="+mn-lt"/>
                        </a:rPr>
                        <a:t>22</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670540838"/>
                  </a:ext>
                </a:extLst>
              </a:tr>
              <a:tr h="457200">
                <a:tc>
                  <a:txBody>
                    <a:bodyPr/>
                    <a:lstStyle/>
                    <a:p>
                      <a:pPr marL="228600" rtl="0">
                        <a:spcAft>
                          <a:spcPts val="576"/>
                        </a:spcAft>
                      </a:pPr>
                      <a:r>
                        <a:rPr lang="en-US" sz="1800" b="1" i="0">
                          <a:effectLst/>
                          <a:latin typeface="+mn-lt"/>
                        </a:rPr>
                        <a:t>389</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863447488"/>
                  </a:ext>
                </a:extLst>
              </a:tr>
              <a:tr h="457200">
                <a:tc>
                  <a:txBody>
                    <a:bodyPr/>
                    <a:lstStyle/>
                    <a:p>
                      <a:pPr marL="228600" rtl="0">
                        <a:spcAft>
                          <a:spcPts val="576"/>
                        </a:spcAft>
                      </a:pPr>
                      <a:r>
                        <a:rPr lang="en-US" sz="1800" b="1" i="0">
                          <a:effectLst/>
                          <a:latin typeface="+mn-lt"/>
                        </a:rPr>
                        <a:t>25</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313827123"/>
                  </a:ext>
                </a:extLst>
              </a:tr>
              <a:tr h="457200">
                <a:tc>
                  <a:txBody>
                    <a:bodyPr/>
                    <a:lstStyle/>
                    <a:p>
                      <a:pPr marL="228600" rtl="0">
                        <a:spcAft>
                          <a:spcPts val="576"/>
                        </a:spcAft>
                      </a:pPr>
                      <a:r>
                        <a:rPr lang="en-US" sz="1800" b="1" i="0">
                          <a:effectLst/>
                          <a:latin typeface="+mn-lt"/>
                        </a:rPr>
                        <a:t>143</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869422892"/>
                  </a:ext>
                </a:extLst>
              </a:tr>
              <a:tr h="457200">
                <a:tc>
                  <a:txBody>
                    <a:bodyPr/>
                    <a:lstStyle/>
                    <a:p>
                      <a:pPr marL="228600" rtl="0">
                        <a:spcAft>
                          <a:spcPts val="576"/>
                        </a:spcAft>
                      </a:pPr>
                      <a:r>
                        <a:rPr lang="en-US" sz="1800" b="1" i="0">
                          <a:effectLst/>
                          <a:latin typeface="+mn-lt"/>
                        </a:rPr>
                        <a:t>53</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861207563"/>
                  </a:ext>
                </a:extLst>
              </a:tr>
              <a:tr h="457200">
                <a:tc>
                  <a:txBody>
                    <a:bodyPr/>
                    <a:lstStyle/>
                    <a:p>
                      <a:pPr marL="228600" rtl="0">
                        <a:spcAft>
                          <a:spcPts val="576"/>
                        </a:spcAft>
                      </a:pPr>
                      <a:r>
                        <a:rPr lang="en-US" sz="1800" b="1" i="0">
                          <a:effectLst/>
                          <a:latin typeface="+mn-lt"/>
                        </a:rPr>
                        <a:t>23</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364683048"/>
                  </a:ext>
                </a:extLst>
              </a:tr>
              <a:tr h="457200">
                <a:tc>
                  <a:txBody>
                    <a:bodyPr/>
                    <a:lstStyle/>
                    <a:p>
                      <a:pPr marL="228600" rtl="0">
                        <a:spcAft>
                          <a:spcPts val="576"/>
                        </a:spcAft>
                      </a:pPr>
                      <a:r>
                        <a:rPr lang="en-US" sz="1800" b="1" i="0">
                          <a:effectLst/>
                          <a:latin typeface="+mn-lt"/>
                        </a:rPr>
                        <a:t>443</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907496712"/>
                  </a:ext>
                </a:extLst>
              </a:tr>
              <a:tr h="457200">
                <a:tc>
                  <a:txBody>
                    <a:bodyPr/>
                    <a:lstStyle/>
                    <a:p>
                      <a:pPr marL="228600" rtl="0">
                        <a:spcAft>
                          <a:spcPts val="576"/>
                        </a:spcAft>
                      </a:pPr>
                      <a:r>
                        <a:rPr lang="en-US" sz="1800" b="1" i="0" dirty="0">
                          <a:effectLst/>
                          <a:latin typeface="+mn-lt"/>
                        </a:rPr>
                        <a:t>110</a:t>
                      </a:r>
                      <a:endParaRPr lang="en-US" sz="3200" b="1" i="0" dirty="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842961567"/>
                  </a:ext>
                </a:extLst>
              </a:tr>
            </a:tbl>
          </a:graphicData>
        </a:graphic>
      </p:graphicFrame>
    </p:spTree>
    <p:extLst>
      <p:ext uri="{BB962C8B-B14F-4D97-AF65-F5344CB8AC3E}">
        <p14:creationId xmlns:p14="http://schemas.microsoft.com/office/powerpoint/2010/main" val="42694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model would describe a cloud accounting service? Choose the best response.</a:t>
            </a:r>
          </a:p>
          <a:p>
            <a:pPr marL="0" indent="0">
              <a:buNone/>
            </a:pPr>
            <a:endParaRPr lang="en-US" dirty="0"/>
          </a:p>
          <a:p>
            <a:pPr marL="742950" indent="-742950">
              <a:buFont typeface="+mj-lt"/>
              <a:buAutoNum type="alphaUcPeriod"/>
            </a:pPr>
            <a:r>
              <a:rPr lang="en-US" dirty="0"/>
              <a:t>IaaS</a:t>
            </a:r>
          </a:p>
          <a:p>
            <a:pPr marL="742950" indent="-742950">
              <a:buFont typeface="+mj-lt"/>
              <a:buAutoNum type="alphaUcPeriod"/>
            </a:pPr>
            <a:r>
              <a:rPr lang="en-US" dirty="0"/>
              <a:t>PaaS</a:t>
            </a:r>
          </a:p>
          <a:p>
            <a:pPr marL="742950" indent="-742950">
              <a:buFont typeface="+mj-lt"/>
              <a:buAutoNum type="alphaUcPeriod"/>
            </a:pPr>
            <a:r>
              <a:rPr lang="en-US" dirty="0"/>
              <a:t>SaaS </a:t>
            </a:r>
          </a:p>
          <a:p>
            <a:pPr marL="742950" indent="-742950">
              <a:buFont typeface="+mj-lt"/>
              <a:buAutoNum type="alphaUcPeriod"/>
            </a:pPr>
            <a:r>
              <a:rPr lang="en-US" dirty="0"/>
              <a:t>SDN</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42222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All else being equal, bare metal hypervisors are more efficient than hosted ones. True or false?</a:t>
            </a:r>
          </a:p>
          <a:p>
            <a:pPr marL="0" indent="0">
              <a:buNone/>
            </a:pPr>
            <a:endParaRPr lang="en-US" dirty="0"/>
          </a:p>
          <a:p>
            <a:pPr marL="0" indent="0">
              <a:buNone/>
            </a:pPr>
            <a:endParaRPr lang="en-US" dirty="0"/>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72346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As long as the host machine has anti-malware protection, VMs are protected as well. True or false?</a:t>
            </a:r>
          </a:p>
          <a:p>
            <a:pPr marL="0" indent="0">
              <a:buNone/>
            </a:pPr>
            <a:endParaRPr lang="en-US" dirty="0"/>
          </a:p>
          <a:p>
            <a:pPr marL="0" indent="0">
              <a:buNone/>
            </a:pPr>
            <a:endParaRPr lang="en-US" dirty="0"/>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False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65977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 want to host three virtual web servers on one host computer. Which VM adapter setting will allow both to appear as entirely different addresses from the outside? Choose the best response.</a:t>
            </a:r>
          </a:p>
          <a:p>
            <a:pPr marL="0" indent="0">
              <a:buNone/>
            </a:pPr>
            <a:endParaRPr lang="en-US" dirty="0"/>
          </a:p>
          <a:p>
            <a:pPr marL="742950" indent="-742950">
              <a:buFont typeface="+mj-lt"/>
              <a:buAutoNum type="alphaUcPeriod"/>
            </a:pPr>
            <a:r>
              <a:rPr lang="en-US" dirty="0"/>
              <a:t>Bridged adapter </a:t>
            </a:r>
          </a:p>
          <a:p>
            <a:pPr marL="742950" indent="-742950">
              <a:buFont typeface="+mj-lt"/>
              <a:buAutoNum type="alphaUcPeriod"/>
            </a:pPr>
            <a:r>
              <a:rPr lang="en-US" dirty="0"/>
              <a:t>Internal subnet</a:t>
            </a:r>
          </a:p>
          <a:p>
            <a:pPr marL="742950" indent="-742950">
              <a:buFont typeface="+mj-lt"/>
              <a:buAutoNum type="alphaUcPeriod"/>
            </a:pPr>
            <a:r>
              <a:rPr lang="en-US" dirty="0"/>
              <a:t>Either, provided they're on the same subnet</a:t>
            </a:r>
          </a:p>
          <a:p>
            <a:pPr marL="742950" indent="-742950">
              <a:buFont typeface="+mj-lt"/>
              <a:buAutoNum type="alphaUcPeriod"/>
            </a:pPr>
            <a:r>
              <a:rPr lang="en-US" dirty="0"/>
              <a:t>Neither, unless you use special router configuration</a:t>
            </a:r>
          </a:p>
          <a:p>
            <a:pPr marL="0" indent="0">
              <a:buNone/>
            </a:pPr>
            <a:r>
              <a:rPr lang="en-US" dirty="0"/>
              <a:t>A</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94352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cloud model is likely to provide access to a software environment you can use to develop and host web-based applications, but not the applications themselves? Choose the best response.</a:t>
            </a:r>
          </a:p>
          <a:p>
            <a:pPr marL="0" indent="0">
              <a:buNone/>
            </a:pPr>
            <a:endParaRPr lang="en-US" dirty="0"/>
          </a:p>
          <a:p>
            <a:pPr marL="742950" indent="-742950">
              <a:buFont typeface="+mj-lt"/>
              <a:buAutoNum type="alphaUcPeriod"/>
            </a:pPr>
            <a:r>
              <a:rPr lang="en-US" dirty="0"/>
              <a:t>IaaS</a:t>
            </a:r>
          </a:p>
          <a:p>
            <a:pPr marL="742950" indent="-742950">
              <a:buFont typeface="+mj-lt"/>
              <a:buAutoNum type="alphaUcPeriod"/>
            </a:pPr>
            <a:r>
              <a:rPr lang="en-US" dirty="0"/>
              <a:t>PaaS </a:t>
            </a:r>
          </a:p>
          <a:p>
            <a:pPr marL="742950" indent="-742950">
              <a:buFont typeface="+mj-lt"/>
              <a:buAutoNum type="alphaUcPeriod"/>
            </a:pPr>
            <a:r>
              <a:rPr lang="en-US" dirty="0"/>
              <a:t>SaaS</a:t>
            </a:r>
          </a:p>
          <a:p>
            <a:pPr marL="742950" indent="-742950">
              <a:buFont typeface="+mj-lt"/>
              <a:buAutoNum type="alphaUcPeriod"/>
            </a:pPr>
            <a:r>
              <a:rPr lang="en-US" dirty="0"/>
              <a:t>Any of the above</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21821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fontScale="92500" lnSpcReduction="10000"/>
          </a:bodyPr>
          <a:lstStyle/>
          <a:p>
            <a:pPr marL="0" indent="0">
              <a:buNone/>
            </a:pPr>
            <a:r>
              <a:rPr lang="en-US" dirty="0"/>
              <a:t>A cloud provider hosts your enterprise network, but you want to centrally manage all authentication, encryption, activity logging, and other security policies for connections between local computers and the cloud. What security solution would address these issues? Choose the best response.</a:t>
            </a:r>
          </a:p>
          <a:p>
            <a:pPr marL="0" indent="0">
              <a:buNone/>
            </a:pPr>
            <a:endParaRPr lang="en-US" dirty="0"/>
          </a:p>
          <a:p>
            <a:pPr marL="742950" indent="-742950">
              <a:buFont typeface="+mj-lt"/>
              <a:buAutoNum type="alphaUcPeriod"/>
            </a:pPr>
            <a:r>
              <a:rPr lang="en-US" dirty="0"/>
              <a:t>On-premise policies</a:t>
            </a:r>
          </a:p>
          <a:p>
            <a:pPr marL="742950" indent="-742950">
              <a:buFont typeface="+mj-lt"/>
              <a:buAutoNum type="alphaUcPeriod"/>
            </a:pPr>
            <a:r>
              <a:rPr lang="en-US" dirty="0"/>
              <a:t>Private deployment</a:t>
            </a:r>
          </a:p>
          <a:p>
            <a:pPr marL="742950" indent="-742950">
              <a:buFont typeface="+mj-lt"/>
              <a:buAutoNum type="alphaUcPeriod"/>
            </a:pPr>
            <a:r>
              <a:rPr lang="en-US" dirty="0"/>
              <a:t>Security as a Service</a:t>
            </a:r>
          </a:p>
          <a:p>
            <a:pPr marL="742950" indent="-742950">
              <a:buFont typeface="+mj-lt"/>
              <a:buAutoNum type="alphaUcPeriod"/>
            </a:pPr>
            <a:r>
              <a:rPr lang="en-US" dirty="0"/>
              <a:t>Security broker </a:t>
            </a:r>
          </a:p>
          <a:p>
            <a:pPr marL="0" indent="0">
              <a:buNone/>
            </a:pPr>
            <a:r>
              <a:rPr lang="en-US" dirty="0"/>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42649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Purposes of virtualisation and network storage technologies</a:t>
            </a:r>
          </a:p>
        </p:txBody>
      </p:sp>
      <p:sp>
        <p:nvSpPr>
          <p:cNvPr id="3" name="Content Placeholder 2"/>
          <p:cNvSpPr>
            <a:spLocks noGrp="1"/>
          </p:cNvSpPr>
          <p:nvPr>
            <p:ph type="body" idx="1"/>
          </p:nvPr>
        </p:nvSpPr>
        <p:spPr>
          <a:xfrm>
            <a:off x="360947" y="4562475"/>
            <a:ext cx="5506453" cy="2072005"/>
          </a:xfrm>
        </p:spPr>
        <p:txBody>
          <a:bodyPr>
            <a:normAutofit fontScale="77500" lnSpcReduction="20000"/>
          </a:bodyPr>
          <a:lstStyle/>
          <a:p>
            <a:r>
              <a:rPr lang="en-GB" dirty="0"/>
              <a:t>Virtual networking components</a:t>
            </a:r>
          </a:p>
          <a:p>
            <a:pPr lvl="1"/>
            <a:r>
              <a:rPr lang="en-GB" dirty="0"/>
              <a:t>Virtual switch</a:t>
            </a:r>
          </a:p>
          <a:p>
            <a:pPr lvl="1"/>
            <a:r>
              <a:rPr lang="en-GB" dirty="0"/>
              <a:t>Virtual firewall</a:t>
            </a:r>
          </a:p>
          <a:p>
            <a:pPr lvl="1"/>
            <a:r>
              <a:rPr lang="en-GB" dirty="0"/>
              <a:t>Virtual NIC</a:t>
            </a:r>
          </a:p>
          <a:p>
            <a:pPr lvl="1"/>
            <a:r>
              <a:rPr lang="en-GB" dirty="0"/>
              <a:t>Virtual router, Hypervisor</a:t>
            </a:r>
          </a:p>
          <a:p>
            <a:r>
              <a:rPr lang="en-GB" dirty="0"/>
              <a:t>Network storage types</a:t>
            </a:r>
          </a:p>
          <a:p>
            <a:pPr lvl="1"/>
            <a:r>
              <a:rPr lang="en-GB" dirty="0"/>
              <a:t>NAS</a:t>
            </a:r>
          </a:p>
          <a:p>
            <a:pPr lvl="1"/>
            <a:r>
              <a:rPr lang="en-GB" dirty="0"/>
              <a:t>SAN</a:t>
            </a:r>
          </a:p>
          <a:p>
            <a:endParaRPr lang="en-GB" dirty="0"/>
          </a:p>
        </p:txBody>
      </p:sp>
      <p:sp>
        <p:nvSpPr>
          <p:cNvPr id="4" name="Content Placeholder 2"/>
          <p:cNvSpPr txBox="1">
            <a:spLocks/>
          </p:cNvSpPr>
          <p:nvPr/>
        </p:nvSpPr>
        <p:spPr>
          <a:xfrm>
            <a:off x="6578867" y="4562475"/>
            <a:ext cx="5506453" cy="207200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Connection Types</a:t>
            </a:r>
          </a:p>
          <a:p>
            <a:pPr lvl="1"/>
            <a:r>
              <a:rPr lang="en-GB" dirty="0" err="1"/>
              <a:t>FCoE</a:t>
            </a:r>
            <a:endParaRPr lang="en-GB" dirty="0"/>
          </a:p>
          <a:p>
            <a:pPr lvl="1"/>
            <a:r>
              <a:rPr lang="en-GB" dirty="0"/>
              <a:t>Fibre Channel</a:t>
            </a:r>
          </a:p>
          <a:p>
            <a:pPr lvl="1"/>
            <a:r>
              <a:rPr lang="en-GB" dirty="0"/>
              <a:t>iSCSI</a:t>
            </a:r>
          </a:p>
          <a:p>
            <a:pPr lvl="1"/>
            <a:r>
              <a:rPr lang="en-GB" dirty="0" err="1"/>
              <a:t>Infiniband</a:t>
            </a:r>
            <a:endParaRPr lang="en-GB" dirty="0"/>
          </a:p>
          <a:p>
            <a:r>
              <a:rPr lang="en-GB" dirty="0"/>
              <a:t>Jumbo frames</a:t>
            </a:r>
          </a:p>
        </p:txBody>
      </p:sp>
    </p:spTree>
    <p:extLst>
      <p:ext uri="{BB962C8B-B14F-4D97-AF65-F5344CB8AC3E}">
        <p14:creationId xmlns:p14="http://schemas.microsoft.com/office/powerpoint/2010/main" val="33900642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About </a:t>
            </a:r>
            <a:r>
              <a:rPr lang="en-US" dirty="0" err="1"/>
              <a:t>Virtualisation</a:t>
            </a:r>
            <a:endParaRPr lang="en-US" dirty="0"/>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92500" lnSpcReduction="10000"/>
          </a:bodyPr>
          <a:lstStyle/>
          <a:p>
            <a:pPr marL="0" indent="0">
              <a:buNone/>
            </a:pPr>
            <a:r>
              <a:rPr lang="en-US" sz="4800" dirty="0"/>
              <a:t>There are many </a:t>
            </a:r>
            <a:r>
              <a:rPr lang="en-US" sz="4800" dirty="0" err="1"/>
              <a:t>virtualisation</a:t>
            </a:r>
            <a:r>
              <a:rPr lang="en-US" sz="4800" dirty="0"/>
              <a:t> technologies applying to different technology fields, but the underlying concept is the same: </a:t>
            </a:r>
          </a:p>
          <a:p>
            <a:pPr marL="0" indent="0">
              <a:buNone/>
            </a:pPr>
            <a:endParaRPr lang="en-US" sz="4800" dirty="0"/>
          </a:p>
          <a:p>
            <a:pPr marL="0" indent="0">
              <a:buNone/>
            </a:pPr>
            <a:r>
              <a:rPr lang="en-US" sz="4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changing the way users or software see and use a hardware platform by applying abstraction layers between the two</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04831032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Virtual machines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Host</a:t>
            </a:r>
          </a:p>
          <a:p>
            <a:r>
              <a:rPr lang="en-US" dirty="0"/>
              <a:t>Virtual Machine (VM)</a:t>
            </a:r>
          </a:p>
          <a:p>
            <a:r>
              <a:rPr lang="en-US" dirty="0"/>
              <a:t>Hypervisor</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6" name="Picture 5">
            <a:extLst>
              <a:ext uri="{FF2B5EF4-FFF2-40B4-BE49-F238E27FC236}">
                <a16:creationId xmlns:a16="http://schemas.microsoft.com/office/drawing/2014/main" id="{DEB736EE-7036-45F5-B0BF-80A7696F1B19}"/>
              </a:ext>
            </a:extLst>
          </p:cNvPr>
          <p:cNvPicPr>
            <a:picLocks noChangeAspect="1"/>
          </p:cNvPicPr>
          <p:nvPr/>
        </p:nvPicPr>
        <p:blipFill>
          <a:blip r:embed="rId3"/>
          <a:stretch>
            <a:fillRect/>
          </a:stretch>
        </p:blipFill>
        <p:spPr>
          <a:xfrm>
            <a:off x="1690603" y="3360839"/>
            <a:ext cx="9777467" cy="3246119"/>
          </a:xfrm>
          <a:prstGeom prst="rect">
            <a:avLst/>
          </a:prstGeom>
        </p:spPr>
      </p:pic>
    </p:spTree>
    <p:extLst>
      <p:ext uri="{BB962C8B-B14F-4D97-AF65-F5344CB8AC3E}">
        <p14:creationId xmlns:p14="http://schemas.microsoft.com/office/powerpoint/2010/main" val="144224214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nchor="ctr">
            <a:normAutofit/>
          </a:bodyPr>
          <a:lstStyle/>
          <a:p>
            <a:r>
              <a:rPr lang="en-GB" dirty="0"/>
              <a:t>Virtual Networking Components</a:t>
            </a:r>
          </a:p>
        </p:txBody>
      </p:sp>
      <p:graphicFrame>
        <p:nvGraphicFramePr>
          <p:cNvPr id="5" name="Content Placeholder 2">
            <a:extLst>
              <a:ext uri="{FF2B5EF4-FFF2-40B4-BE49-F238E27FC236}">
                <a16:creationId xmlns:a16="http://schemas.microsoft.com/office/drawing/2014/main" id="{27BB4C97-18CD-4FE1-8635-0F0CC07217F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9468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Your company's custom server software application needs a TCP port to listen on. What port range should it be configured to use? Choose the best response.</a:t>
            </a:r>
          </a:p>
          <a:p>
            <a:pPr marL="742950" indent="-742950">
              <a:buFont typeface="+mj-lt"/>
              <a:buAutoNum type="alphaUcPeriod"/>
            </a:pPr>
            <a:r>
              <a:rPr lang="en-US" dirty="0"/>
              <a:t>Private</a:t>
            </a:r>
          </a:p>
          <a:p>
            <a:pPr marL="742950" indent="-742950">
              <a:buFont typeface="+mj-lt"/>
              <a:buAutoNum type="alphaUcPeriod"/>
            </a:pPr>
            <a:r>
              <a:rPr lang="en-US" dirty="0"/>
              <a:t>System</a:t>
            </a:r>
          </a:p>
          <a:p>
            <a:pPr marL="742950" indent="-742950">
              <a:buFont typeface="+mj-lt"/>
              <a:buAutoNum type="alphaUcPeriod"/>
            </a:pPr>
            <a:r>
              <a:rPr lang="en-US" dirty="0"/>
              <a:t>User </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8765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BD16-A247-429F-B168-FEA828191177}"/>
              </a:ext>
            </a:extLst>
          </p:cNvPr>
          <p:cNvSpPr>
            <a:spLocks noGrp="1"/>
          </p:cNvSpPr>
          <p:nvPr>
            <p:ph type="title"/>
          </p:nvPr>
        </p:nvSpPr>
        <p:spPr/>
        <p:txBody>
          <a:bodyPr/>
          <a:lstStyle/>
          <a:p>
            <a:r>
              <a:rPr lang="en-GB" dirty="0"/>
              <a:t>Virtual Switch</a:t>
            </a:r>
          </a:p>
        </p:txBody>
      </p:sp>
      <p:sp>
        <p:nvSpPr>
          <p:cNvPr id="3" name="Content Placeholder 2">
            <a:extLst>
              <a:ext uri="{FF2B5EF4-FFF2-40B4-BE49-F238E27FC236}">
                <a16:creationId xmlns:a16="http://schemas.microsoft.com/office/drawing/2014/main" id="{5D15004E-DA1D-49F0-A073-9CBB394D7114}"/>
              </a:ext>
            </a:extLst>
          </p:cNvPr>
          <p:cNvSpPr>
            <a:spLocks noGrp="1"/>
          </p:cNvSpPr>
          <p:nvPr>
            <p:ph idx="1"/>
          </p:nvPr>
        </p:nvSpPr>
        <p:spPr/>
        <p:txBody>
          <a:bodyPr/>
          <a:lstStyle/>
          <a:p>
            <a:r>
              <a:rPr lang="en-GB" dirty="0"/>
              <a:t>A software program that allows one virtual machine (VM) to communicate with another</a:t>
            </a:r>
          </a:p>
          <a:p>
            <a:r>
              <a:rPr lang="en-GB" dirty="0"/>
              <a:t>The virtual switch allows the VM to use the hardware of the host OS (the NIC) to connect to the Internet</a:t>
            </a:r>
          </a:p>
        </p:txBody>
      </p:sp>
    </p:spTree>
    <p:extLst>
      <p:ext uri="{BB962C8B-B14F-4D97-AF65-F5344CB8AC3E}">
        <p14:creationId xmlns:p14="http://schemas.microsoft.com/office/powerpoint/2010/main" val="222336023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6A8B-294A-4959-82D0-1F04EF324B79}"/>
              </a:ext>
            </a:extLst>
          </p:cNvPr>
          <p:cNvSpPr>
            <a:spLocks noGrp="1"/>
          </p:cNvSpPr>
          <p:nvPr>
            <p:ph type="title"/>
          </p:nvPr>
        </p:nvSpPr>
        <p:spPr>
          <a:xfrm>
            <a:off x="838200" y="365125"/>
            <a:ext cx="10467474" cy="1325563"/>
          </a:xfrm>
        </p:spPr>
        <p:txBody>
          <a:bodyPr anchor="ctr">
            <a:normAutofit/>
          </a:bodyPr>
          <a:lstStyle/>
          <a:p>
            <a:r>
              <a:rPr lang="en-GB" dirty="0"/>
              <a:t>Virtual Firewall</a:t>
            </a:r>
          </a:p>
        </p:txBody>
      </p:sp>
      <p:graphicFrame>
        <p:nvGraphicFramePr>
          <p:cNvPr id="7" name="Content Placeholder 2">
            <a:extLst>
              <a:ext uri="{FF2B5EF4-FFF2-40B4-BE49-F238E27FC236}">
                <a16:creationId xmlns:a16="http://schemas.microsoft.com/office/drawing/2014/main" id="{8F7B6283-2319-432D-B371-5698BC0B4BED}"/>
              </a:ext>
            </a:extLst>
          </p:cNvPr>
          <p:cNvGraphicFramePr>
            <a:graphicFrameLocks noGrp="1"/>
          </p:cNvGraphicFramePr>
          <p:nvPr>
            <p:ph sz="half" idx="1"/>
          </p:nvPr>
        </p:nvGraphicFramePr>
        <p:xfrm>
          <a:off x="838200" y="1111250"/>
          <a:ext cx="11036300" cy="4635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25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96C16404-EA87-4241-8670-65636599667D}"/>
                                            </p:graphicEl>
                                          </p:spTgt>
                                        </p:tgtEl>
                                        <p:attrNameLst>
                                          <p:attrName>style.visibility</p:attrName>
                                        </p:attrNameLst>
                                      </p:cBhvr>
                                      <p:to>
                                        <p:strVal val="visible"/>
                                      </p:to>
                                    </p:set>
                                    <p:anim calcmode="lin" valueType="num">
                                      <p:cBhvr>
                                        <p:cTn id="7" dur="500" fill="hold"/>
                                        <p:tgtEl>
                                          <p:spTgt spid="7">
                                            <p:graphicEl>
                                              <a:dgm id="{96C16404-EA87-4241-8670-65636599667D}"/>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96C16404-EA87-4241-8670-65636599667D}"/>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96C16404-EA87-4241-8670-65636599667D}"/>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graphicEl>
                                              <a:dgm id="{44108215-910E-46EA-9E36-479FC9454783}"/>
                                            </p:graphicEl>
                                          </p:spTgt>
                                        </p:tgtEl>
                                        <p:attrNameLst>
                                          <p:attrName>style.visibility</p:attrName>
                                        </p:attrNameLst>
                                      </p:cBhvr>
                                      <p:to>
                                        <p:strVal val="visible"/>
                                      </p:to>
                                    </p:set>
                                    <p:anim calcmode="lin" valueType="num">
                                      <p:cBhvr>
                                        <p:cTn id="12" dur="500" fill="hold"/>
                                        <p:tgtEl>
                                          <p:spTgt spid="7">
                                            <p:graphicEl>
                                              <a:dgm id="{44108215-910E-46EA-9E36-479FC9454783}"/>
                                            </p:graphicEl>
                                          </p:spTgt>
                                        </p:tgtEl>
                                        <p:attrNameLst>
                                          <p:attrName>ppt_w</p:attrName>
                                        </p:attrNameLst>
                                      </p:cBhvr>
                                      <p:tavLst>
                                        <p:tav tm="0">
                                          <p:val>
                                            <p:fltVal val="0"/>
                                          </p:val>
                                        </p:tav>
                                        <p:tav tm="100000">
                                          <p:val>
                                            <p:strVal val="#ppt_w"/>
                                          </p:val>
                                        </p:tav>
                                      </p:tavLst>
                                    </p:anim>
                                    <p:anim calcmode="lin" valueType="num">
                                      <p:cBhvr>
                                        <p:cTn id="13" dur="500" fill="hold"/>
                                        <p:tgtEl>
                                          <p:spTgt spid="7">
                                            <p:graphicEl>
                                              <a:dgm id="{44108215-910E-46EA-9E36-479FC9454783}"/>
                                            </p:graphicEl>
                                          </p:spTgt>
                                        </p:tgtEl>
                                        <p:attrNameLst>
                                          <p:attrName>ppt_h</p:attrName>
                                        </p:attrNameLst>
                                      </p:cBhvr>
                                      <p:tavLst>
                                        <p:tav tm="0">
                                          <p:val>
                                            <p:fltVal val="0"/>
                                          </p:val>
                                        </p:tav>
                                        <p:tav tm="100000">
                                          <p:val>
                                            <p:strVal val="#ppt_h"/>
                                          </p:val>
                                        </p:tav>
                                      </p:tavLst>
                                    </p:anim>
                                    <p:animEffect transition="in" filter="fade">
                                      <p:cBhvr>
                                        <p:cTn id="14" dur="500"/>
                                        <p:tgtEl>
                                          <p:spTgt spid="7">
                                            <p:graphicEl>
                                              <a:dgm id="{44108215-910E-46EA-9E36-479FC945478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graphicEl>
                                              <a:dgm id="{837A7F0D-99C3-4DE3-BDB3-61476726D39A}"/>
                                            </p:graphicEl>
                                          </p:spTgt>
                                        </p:tgtEl>
                                        <p:attrNameLst>
                                          <p:attrName>style.visibility</p:attrName>
                                        </p:attrNameLst>
                                      </p:cBhvr>
                                      <p:to>
                                        <p:strVal val="visible"/>
                                      </p:to>
                                    </p:set>
                                    <p:anim calcmode="lin" valueType="num">
                                      <p:cBhvr>
                                        <p:cTn id="19" dur="500" fill="hold"/>
                                        <p:tgtEl>
                                          <p:spTgt spid="7">
                                            <p:graphicEl>
                                              <a:dgm id="{837A7F0D-99C3-4DE3-BDB3-61476726D39A}"/>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837A7F0D-99C3-4DE3-BDB3-61476726D39A}"/>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837A7F0D-99C3-4DE3-BDB3-61476726D39A}"/>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graphicEl>
                                              <a:dgm id="{2BF960E3-40DB-418A-B661-19E853FE87B0}"/>
                                            </p:graphicEl>
                                          </p:spTgt>
                                        </p:tgtEl>
                                        <p:attrNameLst>
                                          <p:attrName>style.visibility</p:attrName>
                                        </p:attrNameLst>
                                      </p:cBhvr>
                                      <p:to>
                                        <p:strVal val="visible"/>
                                      </p:to>
                                    </p:set>
                                    <p:anim calcmode="lin" valueType="num">
                                      <p:cBhvr>
                                        <p:cTn id="24" dur="500" fill="hold"/>
                                        <p:tgtEl>
                                          <p:spTgt spid="7">
                                            <p:graphicEl>
                                              <a:dgm id="{2BF960E3-40DB-418A-B661-19E853FE87B0}"/>
                                            </p:graphicEl>
                                          </p:spTgt>
                                        </p:tgtEl>
                                        <p:attrNameLst>
                                          <p:attrName>ppt_w</p:attrName>
                                        </p:attrNameLst>
                                      </p:cBhvr>
                                      <p:tavLst>
                                        <p:tav tm="0">
                                          <p:val>
                                            <p:fltVal val="0"/>
                                          </p:val>
                                        </p:tav>
                                        <p:tav tm="100000">
                                          <p:val>
                                            <p:strVal val="#ppt_w"/>
                                          </p:val>
                                        </p:tav>
                                      </p:tavLst>
                                    </p:anim>
                                    <p:anim calcmode="lin" valueType="num">
                                      <p:cBhvr>
                                        <p:cTn id="25" dur="500" fill="hold"/>
                                        <p:tgtEl>
                                          <p:spTgt spid="7">
                                            <p:graphicEl>
                                              <a:dgm id="{2BF960E3-40DB-418A-B661-19E853FE87B0}"/>
                                            </p:graphicEl>
                                          </p:spTgt>
                                        </p:tgtEl>
                                        <p:attrNameLst>
                                          <p:attrName>ppt_h</p:attrName>
                                        </p:attrNameLst>
                                      </p:cBhvr>
                                      <p:tavLst>
                                        <p:tav tm="0">
                                          <p:val>
                                            <p:fltVal val="0"/>
                                          </p:val>
                                        </p:tav>
                                        <p:tav tm="100000">
                                          <p:val>
                                            <p:strVal val="#ppt_h"/>
                                          </p:val>
                                        </p:tav>
                                      </p:tavLst>
                                    </p:anim>
                                    <p:animEffect transition="in" filter="fade">
                                      <p:cBhvr>
                                        <p:cTn id="26" dur="500"/>
                                        <p:tgtEl>
                                          <p:spTgt spid="7">
                                            <p:graphicEl>
                                              <a:dgm id="{2BF960E3-40DB-418A-B661-19E853FE87B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FA1DD1C5-DF89-4033-B403-D797A3B65792}"/>
                                            </p:graphicEl>
                                          </p:spTgt>
                                        </p:tgtEl>
                                        <p:attrNameLst>
                                          <p:attrName>style.visibility</p:attrName>
                                        </p:attrNameLst>
                                      </p:cBhvr>
                                      <p:to>
                                        <p:strVal val="visible"/>
                                      </p:to>
                                    </p:set>
                                    <p:anim calcmode="lin" valueType="num">
                                      <p:cBhvr>
                                        <p:cTn id="31" dur="500" fill="hold"/>
                                        <p:tgtEl>
                                          <p:spTgt spid="7">
                                            <p:graphicEl>
                                              <a:dgm id="{FA1DD1C5-DF89-4033-B403-D797A3B65792}"/>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FA1DD1C5-DF89-4033-B403-D797A3B65792}"/>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FA1DD1C5-DF89-4033-B403-D797A3B65792}"/>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graphicEl>
                                              <a:dgm id="{1D6D3187-C9D5-4C7E-BDBA-CA693B6A6C9B}"/>
                                            </p:graphicEl>
                                          </p:spTgt>
                                        </p:tgtEl>
                                        <p:attrNameLst>
                                          <p:attrName>style.visibility</p:attrName>
                                        </p:attrNameLst>
                                      </p:cBhvr>
                                      <p:to>
                                        <p:strVal val="visible"/>
                                      </p:to>
                                    </p:set>
                                    <p:anim calcmode="lin" valueType="num">
                                      <p:cBhvr>
                                        <p:cTn id="36" dur="500" fill="hold"/>
                                        <p:tgtEl>
                                          <p:spTgt spid="7">
                                            <p:graphicEl>
                                              <a:dgm id="{1D6D3187-C9D5-4C7E-BDBA-CA693B6A6C9B}"/>
                                            </p:graphicEl>
                                          </p:spTgt>
                                        </p:tgtEl>
                                        <p:attrNameLst>
                                          <p:attrName>ppt_w</p:attrName>
                                        </p:attrNameLst>
                                      </p:cBhvr>
                                      <p:tavLst>
                                        <p:tav tm="0">
                                          <p:val>
                                            <p:fltVal val="0"/>
                                          </p:val>
                                        </p:tav>
                                        <p:tav tm="100000">
                                          <p:val>
                                            <p:strVal val="#ppt_w"/>
                                          </p:val>
                                        </p:tav>
                                      </p:tavLst>
                                    </p:anim>
                                    <p:anim calcmode="lin" valueType="num">
                                      <p:cBhvr>
                                        <p:cTn id="37" dur="500" fill="hold"/>
                                        <p:tgtEl>
                                          <p:spTgt spid="7">
                                            <p:graphicEl>
                                              <a:dgm id="{1D6D3187-C9D5-4C7E-BDBA-CA693B6A6C9B}"/>
                                            </p:graphicEl>
                                          </p:spTgt>
                                        </p:tgtEl>
                                        <p:attrNameLst>
                                          <p:attrName>ppt_h</p:attrName>
                                        </p:attrNameLst>
                                      </p:cBhvr>
                                      <p:tavLst>
                                        <p:tav tm="0">
                                          <p:val>
                                            <p:fltVal val="0"/>
                                          </p:val>
                                        </p:tav>
                                        <p:tav tm="100000">
                                          <p:val>
                                            <p:strVal val="#ppt_h"/>
                                          </p:val>
                                        </p:tav>
                                      </p:tavLst>
                                    </p:anim>
                                    <p:animEffect transition="in" filter="fade">
                                      <p:cBhvr>
                                        <p:cTn id="38" dur="500"/>
                                        <p:tgtEl>
                                          <p:spTgt spid="7">
                                            <p:graphicEl>
                                              <a:dgm id="{1D6D3187-C9D5-4C7E-BDBA-CA693B6A6C9B}"/>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9844CA8-CA0A-4BFA-8457-B0364FE09ABB}"/>
                                            </p:graphicEl>
                                          </p:spTgt>
                                        </p:tgtEl>
                                        <p:attrNameLst>
                                          <p:attrName>style.visibility</p:attrName>
                                        </p:attrNameLst>
                                      </p:cBhvr>
                                      <p:to>
                                        <p:strVal val="visible"/>
                                      </p:to>
                                    </p:set>
                                    <p:anim calcmode="lin" valueType="num">
                                      <p:cBhvr>
                                        <p:cTn id="43" dur="500" fill="hold"/>
                                        <p:tgtEl>
                                          <p:spTgt spid="7">
                                            <p:graphicEl>
                                              <a:dgm id="{29844CA8-CA0A-4BFA-8457-B0364FE09ABB}"/>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9844CA8-CA0A-4BFA-8457-B0364FE09ABB}"/>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9844CA8-CA0A-4BFA-8457-B0364FE09ABB}"/>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EA56E866-4933-4760-9CDD-9EA348D3291A}"/>
                                            </p:graphicEl>
                                          </p:spTgt>
                                        </p:tgtEl>
                                        <p:attrNameLst>
                                          <p:attrName>style.visibility</p:attrName>
                                        </p:attrNameLst>
                                      </p:cBhvr>
                                      <p:to>
                                        <p:strVal val="visible"/>
                                      </p:to>
                                    </p:set>
                                    <p:anim calcmode="lin" valueType="num">
                                      <p:cBhvr>
                                        <p:cTn id="48" dur="500" fill="hold"/>
                                        <p:tgtEl>
                                          <p:spTgt spid="7">
                                            <p:graphicEl>
                                              <a:dgm id="{EA56E866-4933-4760-9CDD-9EA348D3291A}"/>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EA56E866-4933-4760-9CDD-9EA348D3291A}"/>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EA56E866-4933-4760-9CDD-9EA348D3291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graphicEl>
                                              <a:dgm id="{66983BCC-A405-4C52-94DB-C3F4C42E20E5}"/>
                                            </p:graphicEl>
                                          </p:spTgt>
                                        </p:tgtEl>
                                        <p:attrNameLst>
                                          <p:attrName>style.visibility</p:attrName>
                                        </p:attrNameLst>
                                      </p:cBhvr>
                                      <p:to>
                                        <p:strVal val="visible"/>
                                      </p:to>
                                    </p:set>
                                    <p:anim calcmode="lin" valueType="num">
                                      <p:cBhvr>
                                        <p:cTn id="55" dur="500" fill="hold"/>
                                        <p:tgtEl>
                                          <p:spTgt spid="7">
                                            <p:graphicEl>
                                              <a:dgm id="{66983BCC-A405-4C52-94DB-C3F4C42E20E5}"/>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66983BCC-A405-4C52-94DB-C3F4C42E20E5}"/>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66983BCC-A405-4C52-94DB-C3F4C42E20E5}"/>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
                                            <p:graphicEl>
                                              <a:dgm id="{46CD0EAC-9BD7-424B-8928-4650D939B667}"/>
                                            </p:graphicEl>
                                          </p:spTgt>
                                        </p:tgtEl>
                                        <p:attrNameLst>
                                          <p:attrName>style.visibility</p:attrName>
                                        </p:attrNameLst>
                                      </p:cBhvr>
                                      <p:to>
                                        <p:strVal val="visible"/>
                                      </p:to>
                                    </p:set>
                                    <p:anim calcmode="lin" valueType="num">
                                      <p:cBhvr>
                                        <p:cTn id="60" dur="500" fill="hold"/>
                                        <p:tgtEl>
                                          <p:spTgt spid="7">
                                            <p:graphicEl>
                                              <a:dgm id="{46CD0EAC-9BD7-424B-8928-4650D939B667}"/>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46CD0EAC-9BD7-424B-8928-4650D939B667}"/>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46CD0EAC-9BD7-424B-8928-4650D939B6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ED1C985-E0B6-4653-A953-2079253D22E9}"/>
              </a:ext>
            </a:extLst>
          </p:cNvPr>
          <p:cNvSpPr/>
          <p:nvPr/>
        </p:nvSpPr>
        <p:spPr>
          <a:xfrm>
            <a:off x="0" y="1337844"/>
            <a:ext cx="3022600" cy="5520156"/>
          </a:xfrm>
          <a:custGeom>
            <a:avLst/>
            <a:gdLst>
              <a:gd name="connsiteX0" fmla="*/ 8233 w 3022600"/>
              <a:gd name="connsiteY0" fmla="*/ 0 h 5520156"/>
              <a:gd name="connsiteX1" fmla="*/ 3022600 w 3022600"/>
              <a:gd name="connsiteY1" fmla="*/ 0 h 5520156"/>
              <a:gd name="connsiteX2" fmla="*/ 1671137 w 3022600"/>
              <a:gd name="connsiteY2" fmla="*/ 5520156 h 5520156"/>
              <a:gd name="connsiteX3" fmla="*/ 0 w 3022600"/>
              <a:gd name="connsiteY3" fmla="*/ 5520156 h 5520156"/>
              <a:gd name="connsiteX4" fmla="*/ 0 w 3022600"/>
              <a:gd name="connsiteY4" fmla="*/ 33629 h 552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600" h="5520156">
                <a:moveTo>
                  <a:pt x="8233" y="0"/>
                </a:moveTo>
                <a:lnTo>
                  <a:pt x="3022600" y="0"/>
                </a:lnTo>
                <a:lnTo>
                  <a:pt x="1671137" y="5520156"/>
                </a:lnTo>
                <a:lnTo>
                  <a:pt x="0" y="5520156"/>
                </a:lnTo>
                <a:lnTo>
                  <a:pt x="0" y="336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D0EB9183-29D7-4FD4-85EF-29B0B0B91B96}"/>
              </a:ext>
            </a:extLst>
          </p:cNvPr>
          <p:cNvSpPr>
            <a:spLocks noGrp="1"/>
          </p:cNvSpPr>
          <p:nvPr>
            <p:ph type="title"/>
          </p:nvPr>
        </p:nvSpPr>
        <p:spPr>
          <a:xfrm>
            <a:off x="939800" y="12281"/>
            <a:ext cx="4546600" cy="1325563"/>
          </a:xfrm>
        </p:spPr>
        <p:txBody>
          <a:bodyPr/>
          <a:lstStyle/>
          <a:p>
            <a:r>
              <a:rPr lang="en-GB" dirty="0">
                <a:solidFill>
                  <a:srgbClr val="0070C0"/>
                </a:solidFill>
              </a:rPr>
              <a:t>Virtual NIC</a:t>
            </a:r>
          </a:p>
        </p:txBody>
      </p:sp>
      <p:graphicFrame>
        <p:nvGraphicFramePr>
          <p:cNvPr id="10" name="Content Placeholder 9">
            <a:extLst>
              <a:ext uri="{FF2B5EF4-FFF2-40B4-BE49-F238E27FC236}">
                <a16:creationId xmlns:a16="http://schemas.microsoft.com/office/drawing/2014/main" id="{A8BA00E6-FE1A-44B1-81A4-1FF821AF07B6}"/>
              </a:ext>
            </a:extLst>
          </p:cNvPr>
          <p:cNvGraphicFramePr>
            <a:graphicFrameLocks noGrp="1"/>
          </p:cNvGraphicFramePr>
          <p:nvPr>
            <p:ph idx="1"/>
          </p:nvPr>
        </p:nvGraphicFramePr>
        <p:xfrm>
          <a:off x="1362911" y="1477544"/>
          <a:ext cx="12060989"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8C39D92A-B01C-48C9-9C1C-9C532A82D7B6}"/>
              </a:ext>
            </a:extLst>
          </p:cNvPr>
          <p:cNvSpPr txBox="1"/>
          <p:nvPr/>
        </p:nvSpPr>
        <p:spPr>
          <a:xfrm>
            <a:off x="23061" y="2024574"/>
            <a:ext cx="2679700" cy="3046988"/>
          </a:xfrm>
          <a:prstGeom prst="rect">
            <a:avLst/>
          </a:prstGeom>
          <a:noFill/>
        </p:spPr>
        <p:txBody>
          <a:bodyPr wrap="square" rtlCol="0">
            <a:spAutoFit/>
          </a:bodyPr>
          <a:lstStyle/>
          <a:p>
            <a:r>
              <a:rPr lang="en-US" sz="3200" b="1" dirty="0">
                <a:solidFill>
                  <a:schemeClr val="bg1"/>
                </a:solidFill>
              </a:rPr>
              <a:t>At its most basic, the VNIC on a VM can be configured a few ways.</a:t>
            </a:r>
          </a:p>
        </p:txBody>
      </p:sp>
    </p:spTree>
    <p:extLst>
      <p:ext uri="{BB962C8B-B14F-4D97-AF65-F5344CB8AC3E}">
        <p14:creationId xmlns:p14="http://schemas.microsoft.com/office/powerpoint/2010/main" val="395594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graphicEl>
                                              <a:dgm id="{104C54A2-5DFD-4627-B8DA-C8E69563AB86}"/>
                                            </p:graphicEl>
                                          </p:spTgt>
                                        </p:tgtEl>
                                        <p:attrNameLst>
                                          <p:attrName>style.visibility</p:attrName>
                                        </p:attrNameLst>
                                      </p:cBhvr>
                                      <p:to>
                                        <p:strVal val="visible"/>
                                      </p:to>
                                    </p:set>
                                    <p:animEffect transition="in" filter="wipe(left)">
                                      <p:cBhvr>
                                        <p:cTn id="7" dur="500"/>
                                        <p:tgtEl>
                                          <p:spTgt spid="10">
                                            <p:graphicEl>
                                              <a:dgm id="{104C54A2-5DFD-4627-B8DA-C8E69563AB86}"/>
                                            </p:graphicEl>
                                          </p:spTgt>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0">
                                            <p:graphicEl>
                                              <a:dgm id="{F233BCE5-CCC2-4C85-B49B-D62D726C5025}"/>
                                            </p:graphicEl>
                                          </p:spTgt>
                                        </p:tgtEl>
                                        <p:attrNameLst>
                                          <p:attrName>style.visibility</p:attrName>
                                        </p:attrNameLst>
                                      </p:cBhvr>
                                      <p:to>
                                        <p:strVal val="visible"/>
                                      </p:to>
                                    </p:set>
                                    <p:animEffect transition="in" filter="wipe(left)">
                                      <p:cBhvr>
                                        <p:cTn id="11" dur="500"/>
                                        <p:tgtEl>
                                          <p:spTgt spid="10">
                                            <p:graphicEl>
                                              <a:dgm id="{F233BCE5-CCC2-4C85-B49B-D62D726C5025}"/>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graphicEl>
                                              <a:dgm id="{453A2AB4-700A-4AD4-B3EA-C360BDA75D6F}"/>
                                            </p:graphicEl>
                                          </p:spTgt>
                                        </p:tgtEl>
                                        <p:attrNameLst>
                                          <p:attrName>style.visibility</p:attrName>
                                        </p:attrNameLst>
                                      </p:cBhvr>
                                      <p:to>
                                        <p:strVal val="visible"/>
                                      </p:to>
                                    </p:set>
                                    <p:animEffect transition="in" filter="wipe(left)">
                                      <p:cBhvr>
                                        <p:cTn id="16" dur="500"/>
                                        <p:tgtEl>
                                          <p:spTgt spid="10">
                                            <p:graphicEl>
                                              <a:dgm id="{453A2AB4-700A-4AD4-B3EA-C360BDA75D6F}"/>
                                            </p:graphicEl>
                                          </p:spTgt>
                                        </p:tgtEl>
                                      </p:cBhvr>
                                    </p:animEffect>
                                  </p:childTnLst>
                                </p:cTn>
                              </p:par>
                            </p:childTnLst>
                          </p:cTn>
                        </p:par>
                        <p:par>
                          <p:cTn id="17" fill="hold">
                            <p:stCondLst>
                              <p:cond delay="500"/>
                            </p:stCondLst>
                            <p:childTnLst>
                              <p:par>
                                <p:cTn id="18" presetID="22" presetClass="entr" presetSubtype="8" fill="hold" grpId="0" nodeType="afterEffect">
                                  <p:stCondLst>
                                    <p:cond delay="500"/>
                                  </p:stCondLst>
                                  <p:childTnLst>
                                    <p:set>
                                      <p:cBhvr>
                                        <p:cTn id="19" dur="1" fill="hold">
                                          <p:stCondLst>
                                            <p:cond delay="0"/>
                                          </p:stCondLst>
                                        </p:cTn>
                                        <p:tgtEl>
                                          <p:spTgt spid="10">
                                            <p:graphicEl>
                                              <a:dgm id="{3593E335-CB10-4D33-9A2F-761E0D1B65FC}"/>
                                            </p:graphicEl>
                                          </p:spTgt>
                                        </p:tgtEl>
                                        <p:attrNameLst>
                                          <p:attrName>style.visibility</p:attrName>
                                        </p:attrNameLst>
                                      </p:cBhvr>
                                      <p:to>
                                        <p:strVal val="visible"/>
                                      </p:to>
                                    </p:set>
                                    <p:animEffect transition="in" filter="wipe(left)">
                                      <p:cBhvr>
                                        <p:cTn id="20" dur="500"/>
                                        <p:tgtEl>
                                          <p:spTgt spid="10">
                                            <p:graphicEl>
                                              <a:dgm id="{3593E335-CB10-4D33-9A2F-761E0D1B65F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graphicEl>
                                              <a:dgm id="{AB242AB7-8FAF-4225-9491-CEC98A01EC8F}"/>
                                            </p:graphicEl>
                                          </p:spTgt>
                                        </p:tgtEl>
                                        <p:attrNameLst>
                                          <p:attrName>style.visibility</p:attrName>
                                        </p:attrNameLst>
                                      </p:cBhvr>
                                      <p:to>
                                        <p:strVal val="visible"/>
                                      </p:to>
                                    </p:set>
                                    <p:animEffect transition="in" filter="wipe(left)">
                                      <p:cBhvr>
                                        <p:cTn id="25" dur="500"/>
                                        <p:tgtEl>
                                          <p:spTgt spid="10">
                                            <p:graphicEl>
                                              <a:dgm id="{AB242AB7-8FAF-4225-9491-CEC98A01EC8F}"/>
                                            </p:graphicEl>
                                          </p:spTgt>
                                        </p:tgtEl>
                                      </p:cBhvr>
                                    </p:animEffect>
                                  </p:childTnLst>
                                </p:cTn>
                              </p:par>
                            </p:childTnLst>
                          </p:cTn>
                        </p:par>
                        <p:par>
                          <p:cTn id="26" fill="hold">
                            <p:stCondLst>
                              <p:cond delay="500"/>
                            </p:stCondLst>
                            <p:childTnLst>
                              <p:par>
                                <p:cTn id="27" presetID="22" presetClass="entr" presetSubtype="8" fill="hold" grpId="0" nodeType="afterEffect">
                                  <p:stCondLst>
                                    <p:cond delay="500"/>
                                  </p:stCondLst>
                                  <p:childTnLst>
                                    <p:set>
                                      <p:cBhvr>
                                        <p:cTn id="28" dur="1" fill="hold">
                                          <p:stCondLst>
                                            <p:cond delay="0"/>
                                          </p:stCondLst>
                                        </p:cTn>
                                        <p:tgtEl>
                                          <p:spTgt spid="10">
                                            <p:graphicEl>
                                              <a:dgm id="{88B51154-20BD-484B-AF6D-E11E0B4869D7}"/>
                                            </p:graphicEl>
                                          </p:spTgt>
                                        </p:tgtEl>
                                        <p:attrNameLst>
                                          <p:attrName>style.visibility</p:attrName>
                                        </p:attrNameLst>
                                      </p:cBhvr>
                                      <p:to>
                                        <p:strVal val="visible"/>
                                      </p:to>
                                    </p:set>
                                    <p:animEffect transition="in" filter="wipe(left)">
                                      <p:cBhvr>
                                        <p:cTn id="29" dur="500"/>
                                        <p:tgtEl>
                                          <p:spTgt spid="10">
                                            <p:graphicEl>
                                              <a:dgm id="{88B51154-20BD-484B-AF6D-E11E0B4869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C049-1937-4441-A92E-F01C7204185F}"/>
              </a:ext>
            </a:extLst>
          </p:cNvPr>
          <p:cNvSpPr>
            <a:spLocks noGrp="1"/>
          </p:cNvSpPr>
          <p:nvPr>
            <p:ph type="title"/>
          </p:nvPr>
        </p:nvSpPr>
        <p:spPr/>
        <p:txBody>
          <a:bodyPr/>
          <a:lstStyle/>
          <a:p>
            <a:r>
              <a:rPr lang="en-GB" dirty="0"/>
              <a:t>Virtual Router</a:t>
            </a:r>
          </a:p>
        </p:txBody>
      </p:sp>
      <p:grpSp>
        <p:nvGrpSpPr>
          <p:cNvPr id="5" name="Group 4">
            <a:extLst>
              <a:ext uri="{FF2B5EF4-FFF2-40B4-BE49-F238E27FC236}">
                <a16:creationId xmlns:a16="http://schemas.microsoft.com/office/drawing/2014/main" id="{DD668428-C662-41D4-A08B-79159B9618D7}"/>
              </a:ext>
            </a:extLst>
          </p:cNvPr>
          <p:cNvGrpSpPr/>
          <p:nvPr/>
        </p:nvGrpSpPr>
        <p:grpSpPr>
          <a:xfrm>
            <a:off x="316579" y="2249314"/>
            <a:ext cx="11582903" cy="4088577"/>
            <a:chOff x="316579" y="2249314"/>
            <a:chExt cx="11582903" cy="4088577"/>
          </a:xfrm>
        </p:grpSpPr>
        <p:sp>
          <p:nvSpPr>
            <p:cNvPr id="6" name="Freeform: Shape 5">
              <a:extLst>
                <a:ext uri="{FF2B5EF4-FFF2-40B4-BE49-F238E27FC236}">
                  <a16:creationId xmlns:a16="http://schemas.microsoft.com/office/drawing/2014/main" id="{3729F7F5-33C0-472D-A9B4-F0CEDCA3DD3B}"/>
                </a:ext>
              </a:extLst>
            </p:cNvPr>
            <p:cNvSpPr/>
            <p:nvPr/>
          </p:nvSpPr>
          <p:spPr>
            <a:xfrm>
              <a:off x="543407" y="2495044"/>
              <a:ext cx="5443875" cy="1701211"/>
            </a:xfrm>
            <a:custGeom>
              <a:avLst/>
              <a:gdLst>
                <a:gd name="connsiteX0" fmla="*/ 0 w 5443875"/>
                <a:gd name="connsiteY0" fmla="*/ 0 h 1701211"/>
                <a:gd name="connsiteX1" fmla="*/ 5443875 w 5443875"/>
                <a:gd name="connsiteY1" fmla="*/ 0 h 1701211"/>
                <a:gd name="connsiteX2" fmla="*/ 5443875 w 5443875"/>
                <a:gd name="connsiteY2" fmla="*/ 1701211 h 1701211"/>
                <a:gd name="connsiteX3" fmla="*/ 0 w 5443875"/>
                <a:gd name="connsiteY3" fmla="*/ 1701211 h 1701211"/>
                <a:gd name="connsiteX4" fmla="*/ 0 w 5443875"/>
                <a:gd name="connsiteY4" fmla="*/ 0 h 170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75" h="1701211">
                  <a:moveTo>
                    <a:pt x="0" y="0"/>
                  </a:moveTo>
                  <a:lnTo>
                    <a:pt x="5443875" y="0"/>
                  </a:lnTo>
                  <a:lnTo>
                    <a:pt x="5443875" y="1701211"/>
                  </a:lnTo>
                  <a:lnTo>
                    <a:pt x="0" y="170121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52287"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 Virtual Router, or vRouter, is a software function that replicates in software the functionality of a hardware-based Layer 3 Internet Protocol (IP) routing, which has traditionally used a dedicated hardware device</a:t>
              </a:r>
            </a:p>
          </p:txBody>
        </p:sp>
        <p:sp>
          <p:nvSpPr>
            <p:cNvPr id="7" name="Rectangle 6">
              <a:extLst>
                <a:ext uri="{FF2B5EF4-FFF2-40B4-BE49-F238E27FC236}">
                  <a16:creationId xmlns:a16="http://schemas.microsoft.com/office/drawing/2014/main" id="{70D9F0EA-6BEA-4A2D-A514-B327590FAAE9}"/>
                </a:ext>
              </a:extLst>
            </p:cNvPr>
            <p:cNvSpPr/>
            <p:nvPr/>
          </p:nvSpPr>
          <p:spPr>
            <a:xfrm>
              <a:off x="316579" y="2249314"/>
              <a:ext cx="1190847" cy="178627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B1F4362D-3BA3-4BB4-BC8E-87A7E7587CB7}"/>
                </a:ext>
              </a:extLst>
            </p:cNvPr>
            <p:cNvSpPr/>
            <p:nvPr/>
          </p:nvSpPr>
          <p:spPr>
            <a:xfrm>
              <a:off x="6455607" y="2495044"/>
              <a:ext cx="5443875" cy="1701211"/>
            </a:xfrm>
            <a:custGeom>
              <a:avLst/>
              <a:gdLst>
                <a:gd name="connsiteX0" fmla="*/ 0 w 5443875"/>
                <a:gd name="connsiteY0" fmla="*/ 0 h 1701211"/>
                <a:gd name="connsiteX1" fmla="*/ 5443875 w 5443875"/>
                <a:gd name="connsiteY1" fmla="*/ 0 h 1701211"/>
                <a:gd name="connsiteX2" fmla="*/ 5443875 w 5443875"/>
                <a:gd name="connsiteY2" fmla="*/ 1701211 h 1701211"/>
                <a:gd name="connsiteX3" fmla="*/ 0 w 5443875"/>
                <a:gd name="connsiteY3" fmla="*/ 1701211 h 1701211"/>
                <a:gd name="connsiteX4" fmla="*/ 0 w 5443875"/>
                <a:gd name="connsiteY4" fmla="*/ 0 h 170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75" h="1701211">
                  <a:moveTo>
                    <a:pt x="0" y="0"/>
                  </a:moveTo>
                  <a:lnTo>
                    <a:pt x="5443875" y="0"/>
                  </a:lnTo>
                  <a:lnTo>
                    <a:pt x="5443875" y="1701211"/>
                  </a:lnTo>
                  <a:lnTo>
                    <a:pt x="0" y="170121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52287"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vRouter is often used as a generic term for virtual routing, but it is also included in the name of several brand-name commercial products</a:t>
              </a:r>
            </a:p>
          </p:txBody>
        </p:sp>
        <p:sp>
          <p:nvSpPr>
            <p:cNvPr id="9" name="Rectangle 8">
              <a:extLst>
                <a:ext uri="{FF2B5EF4-FFF2-40B4-BE49-F238E27FC236}">
                  <a16:creationId xmlns:a16="http://schemas.microsoft.com/office/drawing/2014/main" id="{F6E376EA-F238-4F80-9831-562649038D1B}"/>
                </a:ext>
              </a:extLst>
            </p:cNvPr>
            <p:cNvSpPr/>
            <p:nvPr/>
          </p:nvSpPr>
          <p:spPr>
            <a:xfrm>
              <a:off x="6228779" y="2249314"/>
              <a:ext cx="1190847" cy="178627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31BE4444-867F-431D-A002-782BAD7F2345}"/>
                </a:ext>
              </a:extLst>
            </p:cNvPr>
            <p:cNvSpPr/>
            <p:nvPr/>
          </p:nvSpPr>
          <p:spPr>
            <a:xfrm>
              <a:off x="3499507" y="4636680"/>
              <a:ext cx="5443875" cy="1701211"/>
            </a:xfrm>
            <a:custGeom>
              <a:avLst/>
              <a:gdLst>
                <a:gd name="connsiteX0" fmla="*/ 0 w 5443875"/>
                <a:gd name="connsiteY0" fmla="*/ 0 h 1701211"/>
                <a:gd name="connsiteX1" fmla="*/ 5443875 w 5443875"/>
                <a:gd name="connsiteY1" fmla="*/ 0 h 1701211"/>
                <a:gd name="connsiteX2" fmla="*/ 5443875 w 5443875"/>
                <a:gd name="connsiteY2" fmla="*/ 1701211 h 1701211"/>
                <a:gd name="connsiteX3" fmla="*/ 0 w 5443875"/>
                <a:gd name="connsiteY3" fmla="*/ 1701211 h 1701211"/>
                <a:gd name="connsiteX4" fmla="*/ 0 w 5443875"/>
                <a:gd name="connsiteY4" fmla="*/ 0 h 170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75" h="1701211">
                  <a:moveTo>
                    <a:pt x="0" y="0"/>
                  </a:moveTo>
                  <a:lnTo>
                    <a:pt x="5443875" y="0"/>
                  </a:lnTo>
                  <a:lnTo>
                    <a:pt x="5443875" y="1701211"/>
                  </a:lnTo>
                  <a:lnTo>
                    <a:pt x="0" y="170121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52287"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Virtual routing is a form of network functions virtualization (NFV), in which the functions of traditional hardware-based network appliances are converted to software that can be run on standard commercial off-the-shelf (COTS) hardware</a:t>
              </a:r>
            </a:p>
          </p:txBody>
        </p:sp>
        <p:sp>
          <p:nvSpPr>
            <p:cNvPr id="11" name="Rectangle 10">
              <a:extLst>
                <a:ext uri="{FF2B5EF4-FFF2-40B4-BE49-F238E27FC236}">
                  <a16:creationId xmlns:a16="http://schemas.microsoft.com/office/drawing/2014/main" id="{3A75030D-D7AB-4EA5-AC87-0C4095FB54CB}"/>
                </a:ext>
              </a:extLst>
            </p:cNvPr>
            <p:cNvSpPr/>
            <p:nvPr/>
          </p:nvSpPr>
          <p:spPr>
            <a:xfrm>
              <a:off x="3272679" y="4390950"/>
              <a:ext cx="1190847" cy="178627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3" name="Graphic 12" descr="Server with solid fill">
            <a:extLst>
              <a:ext uri="{FF2B5EF4-FFF2-40B4-BE49-F238E27FC236}">
                <a16:creationId xmlns:a16="http://schemas.microsoft.com/office/drawing/2014/main" id="{3F1CF68B-5ECF-4AE7-BC39-11B39ACDA75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0902" y="4758986"/>
            <a:ext cx="914400" cy="914400"/>
          </a:xfrm>
          <a:prstGeom prst="rect">
            <a:avLst/>
          </a:prstGeom>
        </p:spPr>
      </p:pic>
      <p:pic>
        <p:nvPicPr>
          <p:cNvPr id="15" name="Graphic 14" descr="Cloud Computing with solid fill">
            <a:extLst>
              <a:ext uri="{FF2B5EF4-FFF2-40B4-BE49-F238E27FC236}">
                <a16:creationId xmlns:a16="http://schemas.microsoft.com/office/drawing/2014/main" id="{7C6D65FA-59DD-4729-B465-FE9CB4D903F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802" y="2685249"/>
            <a:ext cx="914400" cy="914400"/>
          </a:xfrm>
          <a:prstGeom prst="rect">
            <a:avLst/>
          </a:prstGeom>
        </p:spPr>
      </p:pic>
      <p:pic>
        <p:nvPicPr>
          <p:cNvPr id="17" name="Graphic 16" descr="Computer with solid fill">
            <a:extLst>
              <a:ext uri="{FF2B5EF4-FFF2-40B4-BE49-F238E27FC236}">
                <a16:creationId xmlns:a16="http://schemas.microsoft.com/office/drawing/2014/main" id="{1BD699F1-03F5-4096-B584-236AB0394F5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7002" y="2706484"/>
            <a:ext cx="914400" cy="914400"/>
          </a:xfrm>
          <a:prstGeom prst="rect">
            <a:avLst/>
          </a:prstGeom>
        </p:spPr>
      </p:pic>
    </p:spTree>
    <p:extLst>
      <p:ext uri="{BB962C8B-B14F-4D97-AF65-F5344CB8AC3E}">
        <p14:creationId xmlns:p14="http://schemas.microsoft.com/office/powerpoint/2010/main" val="133714342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87F1715-EBC1-4636-8B36-7F9C85BFACE5}"/>
              </a:ext>
            </a:extLst>
          </p:cNvPr>
          <p:cNvSpPr/>
          <p:nvPr/>
        </p:nvSpPr>
        <p:spPr>
          <a:xfrm>
            <a:off x="7923310" y="457200"/>
            <a:ext cx="2811379" cy="5956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4129B4-DB4C-4421-9B7C-31AF13DDFE56}"/>
              </a:ext>
            </a:extLst>
          </p:cNvPr>
          <p:cNvSpPr>
            <a:spLocks noGrp="1"/>
          </p:cNvSpPr>
          <p:nvPr>
            <p:ph type="title"/>
          </p:nvPr>
        </p:nvSpPr>
        <p:spPr/>
        <p:txBody>
          <a:bodyPr/>
          <a:lstStyle/>
          <a:p>
            <a:r>
              <a:rPr lang="en-GB" dirty="0"/>
              <a:t>Hypervisor</a:t>
            </a:r>
          </a:p>
        </p:txBody>
      </p:sp>
      <p:sp>
        <p:nvSpPr>
          <p:cNvPr id="4" name="Rectangle 3">
            <a:extLst>
              <a:ext uri="{FF2B5EF4-FFF2-40B4-BE49-F238E27FC236}">
                <a16:creationId xmlns:a16="http://schemas.microsoft.com/office/drawing/2014/main" id="{D586F63C-D403-47C7-B78D-990906185A9B}"/>
              </a:ext>
            </a:extLst>
          </p:cNvPr>
          <p:cNvSpPr/>
          <p:nvPr/>
        </p:nvSpPr>
        <p:spPr>
          <a:xfrm>
            <a:off x="622300" y="2108200"/>
            <a:ext cx="185420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939937-E3A7-49F0-9DA2-050A8CD7EDBE}"/>
              </a:ext>
            </a:extLst>
          </p:cNvPr>
          <p:cNvSpPr txBox="1"/>
          <p:nvPr/>
        </p:nvSpPr>
        <p:spPr>
          <a:xfrm>
            <a:off x="743355" y="3326368"/>
            <a:ext cx="1104085" cy="369332"/>
          </a:xfrm>
          <a:prstGeom prst="rect">
            <a:avLst/>
          </a:prstGeom>
          <a:solidFill>
            <a:schemeClr val="bg1"/>
          </a:solidFill>
        </p:spPr>
        <p:txBody>
          <a:bodyPr wrap="none" rtlCol="0">
            <a:spAutoFit/>
          </a:bodyPr>
          <a:lstStyle/>
          <a:p>
            <a:r>
              <a:rPr lang="en-GB" dirty="0"/>
              <a:t>Hardware</a:t>
            </a:r>
          </a:p>
        </p:txBody>
      </p:sp>
      <p:grpSp>
        <p:nvGrpSpPr>
          <p:cNvPr id="28" name="Group 27">
            <a:extLst>
              <a:ext uri="{FF2B5EF4-FFF2-40B4-BE49-F238E27FC236}">
                <a16:creationId xmlns:a16="http://schemas.microsoft.com/office/drawing/2014/main" id="{AB8EB139-1BAC-4F6A-BEB7-254A477B4005}"/>
              </a:ext>
            </a:extLst>
          </p:cNvPr>
          <p:cNvGrpSpPr/>
          <p:nvPr/>
        </p:nvGrpSpPr>
        <p:grpSpPr>
          <a:xfrm>
            <a:off x="863600" y="2646402"/>
            <a:ext cx="1308100" cy="646331"/>
            <a:chOff x="863600" y="2646402"/>
            <a:chExt cx="1308100" cy="646331"/>
          </a:xfrm>
        </p:grpSpPr>
        <p:sp>
          <p:nvSpPr>
            <p:cNvPr id="5" name="Rectangle 4">
              <a:extLst>
                <a:ext uri="{FF2B5EF4-FFF2-40B4-BE49-F238E27FC236}">
                  <a16:creationId xmlns:a16="http://schemas.microsoft.com/office/drawing/2014/main" id="{3158E045-00E7-443C-92D9-919EEE156EEE}"/>
                </a:ext>
              </a:extLst>
            </p:cNvPr>
            <p:cNvSpPr/>
            <p:nvPr/>
          </p:nvSpPr>
          <p:spPr>
            <a:xfrm>
              <a:off x="863600" y="2736850"/>
              <a:ext cx="13081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78EE748-11A4-4B6D-AA1E-E64D79452AE1}"/>
                </a:ext>
              </a:extLst>
            </p:cNvPr>
            <p:cNvSpPr txBox="1"/>
            <p:nvPr/>
          </p:nvSpPr>
          <p:spPr>
            <a:xfrm>
              <a:off x="943168" y="2646402"/>
              <a:ext cx="1118768" cy="646331"/>
            </a:xfrm>
            <a:prstGeom prst="rect">
              <a:avLst/>
            </a:prstGeom>
            <a:noFill/>
          </p:spPr>
          <p:txBody>
            <a:bodyPr wrap="none" rtlCol="0">
              <a:spAutoFit/>
            </a:bodyPr>
            <a:lstStyle/>
            <a:p>
              <a:r>
                <a:rPr lang="en-GB" dirty="0"/>
                <a:t>Operating</a:t>
              </a:r>
            </a:p>
            <a:p>
              <a:r>
                <a:rPr lang="en-GB" dirty="0"/>
                <a:t>System</a:t>
              </a:r>
            </a:p>
          </p:txBody>
        </p:sp>
      </p:grpSp>
      <p:sp>
        <p:nvSpPr>
          <p:cNvPr id="8" name="TextBox 7">
            <a:extLst>
              <a:ext uri="{FF2B5EF4-FFF2-40B4-BE49-F238E27FC236}">
                <a16:creationId xmlns:a16="http://schemas.microsoft.com/office/drawing/2014/main" id="{7A772D89-15FC-4FEB-9DF5-ECC49AE8975E}"/>
              </a:ext>
            </a:extLst>
          </p:cNvPr>
          <p:cNvSpPr txBox="1"/>
          <p:nvPr/>
        </p:nvSpPr>
        <p:spPr>
          <a:xfrm>
            <a:off x="1847440" y="2108200"/>
            <a:ext cx="561372" cy="369332"/>
          </a:xfrm>
          <a:prstGeom prst="rect">
            <a:avLst/>
          </a:prstGeom>
          <a:noFill/>
        </p:spPr>
        <p:txBody>
          <a:bodyPr wrap="none" rtlCol="0">
            <a:spAutoFit/>
          </a:bodyPr>
          <a:lstStyle/>
          <a:p>
            <a:r>
              <a:rPr lang="en-GB" dirty="0"/>
              <a:t>App</a:t>
            </a:r>
          </a:p>
        </p:txBody>
      </p:sp>
      <p:sp>
        <p:nvSpPr>
          <p:cNvPr id="11" name="Rectangle 10">
            <a:extLst>
              <a:ext uri="{FF2B5EF4-FFF2-40B4-BE49-F238E27FC236}">
                <a16:creationId xmlns:a16="http://schemas.microsoft.com/office/drawing/2014/main" id="{13FD6BFA-DAB2-4CC3-B101-6BA406DD326B}"/>
              </a:ext>
            </a:extLst>
          </p:cNvPr>
          <p:cNvSpPr/>
          <p:nvPr/>
        </p:nvSpPr>
        <p:spPr>
          <a:xfrm>
            <a:off x="1295397" y="3717151"/>
            <a:ext cx="185420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2A37425-42C6-4037-91CA-2D9075AD2386}"/>
              </a:ext>
            </a:extLst>
          </p:cNvPr>
          <p:cNvSpPr txBox="1"/>
          <p:nvPr/>
        </p:nvSpPr>
        <p:spPr>
          <a:xfrm>
            <a:off x="1416452" y="4935319"/>
            <a:ext cx="1104085" cy="369332"/>
          </a:xfrm>
          <a:prstGeom prst="rect">
            <a:avLst/>
          </a:prstGeom>
          <a:solidFill>
            <a:schemeClr val="bg1"/>
          </a:solidFill>
        </p:spPr>
        <p:txBody>
          <a:bodyPr wrap="none" rtlCol="0">
            <a:spAutoFit/>
          </a:bodyPr>
          <a:lstStyle/>
          <a:p>
            <a:r>
              <a:rPr lang="en-GB" dirty="0"/>
              <a:t>Hardware</a:t>
            </a:r>
          </a:p>
        </p:txBody>
      </p:sp>
      <p:grpSp>
        <p:nvGrpSpPr>
          <p:cNvPr id="30" name="Group 29">
            <a:extLst>
              <a:ext uri="{FF2B5EF4-FFF2-40B4-BE49-F238E27FC236}">
                <a16:creationId xmlns:a16="http://schemas.microsoft.com/office/drawing/2014/main" id="{8F751B58-C58D-4730-9868-4400F67D8E36}"/>
              </a:ext>
            </a:extLst>
          </p:cNvPr>
          <p:cNvGrpSpPr/>
          <p:nvPr/>
        </p:nvGrpSpPr>
        <p:grpSpPr>
          <a:xfrm>
            <a:off x="1536697" y="4255353"/>
            <a:ext cx="1308100" cy="646331"/>
            <a:chOff x="1536697" y="4255353"/>
            <a:chExt cx="1308100" cy="646331"/>
          </a:xfrm>
        </p:grpSpPr>
        <p:sp>
          <p:nvSpPr>
            <p:cNvPr id="12" name="Rectangle 11">
              <a:extLst>
                <a:ext uri="{FF2B5EF4-FFF2-40B4-BE49-F238E27FC236}">
                  <a16:creationId xmlns:a16="http://schemas.microsoft.com/office/drawing/2014/main" id="{1F949F56-ED2A-4DC4-92A0-D4E10964B960}"/>
                </a:ext>
              </a:extLst>
            </p:cNvPr>
            <p:cNvSpPr/>
            <p:nvPr/>
          </p:nvSpPr>
          <p:spPr>
            <a:xfrm>
              <a:off x="1536697" y="4345801"/>
              <a:ext cx="13081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92B4DB0-DB74-438C-9700-2757735A075A}"/>
                </a:ext>
              </a:extLst>
            </p:cNvPr>
            <p:cNvSpPr txBox="1"/>
            <p:nvPr/>
          </p:nvSpPr>
          <p:spPr>
            <a:xfrm>
              <a:off x="1616265" y="4255353"/>
              <a:ext cx="1118768" cy="646331"/>
            </a:xfrm>
            <a:prstGeom prst="rect">
              <a:avLst/>
            </a:prstGeom>
            <a:noFill/>
          </p:spPr>
          <p:txBody>
            <a:bodyPr wrap="none" rtlCol="0">
              <a:spAutoFit/>
            </a:bodyPr>
            <a:lstStyle/>
            <a:p>
              <a:r>
                <a:rPr lang="en-GB" dirty="0"/>
                <a:t>Operating</a:t>
              </a:r>
            </a:p>
            <a:p>
              <a:r>
                <a:rPr lang="en-GB" dirty="0"/>
                <a:t>System</a:t>
              </a:r>
            </a:p>
          </p:txBody>
        </p:sp>
      </p:grpSp>
      <p:sp>
        <p:nvSpPr>
          <p:cNvPr id="15" name="TextBox 14">
            <a:extLst>
              <a:ext uri="{FF2B5EF4-FFF2-40B4-BE49-F238E27FC236}">
                <a16:creationId xmlns:a16="http://schemas.microsoft.com/office/drawing/2014/main" id="{683A625C-28B9-46D8-BCEE-4A874BD730A7}"/>
              </a:ext>
            </a:extLst>
          </p:cNvPr>
          <p:cNvSpPr txBox="1"/>
          <p:nvPr/>
        </p:nvSpPr>
        <p:spPr>
          <a:xfrm>
            <a:off x="2520537" y="3717151"/>
            <a:ext cx="561372" cy="369332"/>
          </a:xfrm>
          <a:prstGeom prst="rect">
            <a:avLst/>
          </a:prstGeom>
          <a:noFill/>
        </p:spPr>
        <p:txBody>
          <a:bodyPr wrap="none" rtlCol="0">
            <a:spAutoFit/>
          </a:bodyPr>
          <a:lstStyle/>
          <a:p>
            <a:r>
              <a:rPr lang="en-GB" dirty="0"/>
              <a:t>App</a:t>
            </a:r>
          </a:p>
        </p:txBody>
      </p:sp>
      <p:sp>
        <p:nvSpPr>
          <p:cNvPr id="17" name="Rectangle 16">
            <a:extLst>
              <a:ext uri="{FF2B5EF4-FFF2-40B4-BE49-F238E27FC236}">
                <a16:creationId xmlns:a16="http://schemas.microsoft.com/office/drawing/2014/main" id="{9557C015-EABE-4D41-BFB5-A23DD8B6783A}"/>
              </a:ext>
            </a:extLst>
          </p:cNvPr>
          <p:cNvSpPr/>
          <p:nvPr/>
        </p:nvSpPr>
        <p:spPr>
          <a:xfrm>
            <a:off x="2624704" y="2129651"/>
            <a:ext cx="185420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D3D5476-76F9-4DAD-9DEF-B64F8D82494F}"/>
              </a:ext>
            </a:extLst>
          </p:cNvPr>
          <p:cNvSpPr txBox="1"/>
          <p:nvPr/>
        </p:nvSpPr>
        <p:spPr>
          <a:xfrm>
            <a:off x="2745759" y="3347819"/>
            <a:ext cx="1104085" cy="369332"/>
          </a:xfrm>
          <a:prstGeom prst="rect">
            <a:avLst/>
          </a:prstGeom>
          <a:solidFill>
            <a:schemeClr val="bg1"/>
          </a:solidFill>
        </p:spPr>
        <p:txBody>
          <a:bodyPr wrap="none" rtlCol="0">
            <a:spAutoFit/>
          </a:bodyPr>
          <a:lstStyle/>
          <a:p>
            <a:r>
              <a:rPr lang="en-GB" dirty="0"/>
              <a:t>Hardware</a:t>
            </a:r>
          </a:p>
        </p:txBody>
      </p:sp>
      <p:grpSp>
        <p:nvGrpSpPr>
          <p:cNvPr id="29" name="Group 28">
            <a:extLst>
              <a:ext uri="{FF2B5EF4-FFF2-40B4-BE49-F238E27FC236}">
                <a16:creationId xmlns:a16="http://schemas.microsoft.com/office/drawing/2014/main" id="{69E8F425-4C88-47F3-B592-32D4CAC2E1D7}"/>
              </a:ext>
            </a:extLst>
          </p:cNvPr>
          <p:cNvGrpSpPr/>
          <p:nvPr/>
        </p:nvGrpSpPr>
        <p:grpSpPr>
          <a:xfrm>
            <a:off x="2866004" y="2667853"/>
            <a:ext cx="1308100" cy="646331"/>
            <a:chOff x="2866004" y="2667853"/>
            <a:chExt cx="1308100" cy="646331"/>
          </a:xfrm>
        </p:grpSpPr>
        <p:sp>
          <p:nvSpPr>
            <p:cNvPr id="18" name="Rectangle 17">
              <a:extLst>
                <a:ext uri="{FF2B5EF4-FFF2-40B4-BE49-F238E27FC236}">
                  <a16:creationId xmlns:a16="http://schemas.microsoft.com/office/drawing/2014/main" id="{89B5B00A-4726-4FEC-8E70-D4E4CA75FA48}"/>
                </a:ext>
              </a:extLst>
            </p:cNvPr>
            <p:cNvSpPr/>
            <p:nvPr/>
          </p:nvSpPr>
          <p:spPr>
            <a:xfrm>
              <a:off x="2866004" y="2758301"/>
              <a:ext cx="1308100" cy="4953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64333A1-C2A3-4CEA-83E0-69DAF14D985B}"/>
                </a:ext>
              </a:extLst>
            </p:cNvPr>
            <p:cNvSpPr txBox="1"/>
            <p:nvPr/>
          </p:nvSpPr>
          <p:spPr>
            <a:xfrm>
              <a:off x="2945572" y="2667853"/>
              <a:ext cx="1118768" cy="646331"/>
            </a:xfrm>
            <a:prstGeom prst="rect">
              <a:avLst/>
            </a:prstGeom>
            <a:noFill/>
          </p:spPr>
          <p:txBody>
            <a:bodyPr wrap="none" rtlCol="0">
              <a:spAutoFit/>
            </a:bodyPr>
            <a:lstStyle/>
            <a:p>
              <a:r>
                <a:rPr lang="en-GB" dirty="0"/>
                <a:t>Operating</a:t>
              </a:r>
            </a:p>
            <a:p>
              <a:r>
                <a:rPr lang="en-GB" dirty="0"/>
                <a:t>System</a:t>
              </a:r>
            </a:p>
          </p:txBody>
        </p:sp>
      </p:grpSp>
      <p:sp>
        <p:nvSpPr>
          <p:cNvPr id="21" name="TextBox 20">
            <a:extLst>
              <a:ext uri="{FF2B5EF4-FFF2-40B4-BE49-F238E27FC236}">
                <a16:creationId xmlns:a16="http://schemas.microsoft.com/office/drawing/2014/main" id="{05889A5D-8409-4940-A242-CA3E83A185E8}"/>
              </a:ext>
            </a:extLst>
          </p:cNvPr>
          <p:cNvSpPr txBox="1"/>
          <p:nvPr/>
        </p:nvSpPr>
        <p:spPr>
          <a:xfrm>
            <a:off x="3849844" y="2129651"/>
            <a:ext cx="561372" cy="369332"/>
          </a:xfrm>
          <a:prstGeom prst="rect">
            <a:avLst/>
          </a:prstGeom>
          <a:noFill/>
        </p:spPr>
        <p:txBody>
          <a:bodyPr wrap="none" rtlCol="0">
            <a:spAutoFit/>
          </a:bodyPr>
          <a:lstStyle/>
          <a:p>
            <a:r>
              <a:rPr lang="en-GB" dirty="0"/>
              <a:t>App</a:t>
            </a:r>
          </a:p>
        </p:txBody>
      </p:sp>
      <p:sp>
        <p:nvSpPr>
          <p:cNvPr id="24" name="TextBox 23">
            <a:extLst>
              <a:ext uri="{FF2B5EF4-FFF2-40B4-BE49-F238E27FC236}">
                <a16:creationId xmlns:a16="http://schemas.microsoft.com/office/drawing/2014/main" id="{B4F16436-ED50-4F8D-80A3-0934A251E01B}"/>
              </a:ext>
            </a:extLst>
          </p:cNvPr>
          <p:cNvSpPr txBox="1"/>
          <p:nvPr/>
        </p:nvSpPr>
        <p:spPr>
          <a:xfrm>
            <a:off x="7923310" y="6135697"/>
            <a:ext cx="1104085" cy="369332"/>
          </a:xfrm>
          <a:prstGeom prst="rect">
            <a:avLst/>
          </a:prstGeom>
          <a:noFill/>
        </p:spPr>
        <p:txBody>
          <a:bodyPr wrap="none" rtlCol="0">
            <a:spAutoFit/>
          </a:bodyPr>
          <a:lstStyle/>
          <a:p>
            <a:r>
              <a:rPr lang="en-GB" dirty="0"/>
              <a:t>Hardware</a:t>
            </a:r>
          </a:p>
        </p:txBody>
      </p:sp>
      <p:sp>
        <p:nvSpPr>
          <p:cNvPr id="22" name="TextBox 21">
            <a:extLst>
              <a:ext uri="{FF2B5EF4-FFF2-40B4-BE49-F238E27FC236}">
                <a16:creationId xmlns:a16="http://schemas.microsoft.com/office/drawing/2014/main" id="{5A20AB03-E70A-478A-B7C7-BC06D69D9446}"/>
              </a:ext>
            </a:extLst>
          </p:cNvPr>
          <p:cNvSpPr txBox="1"/>
          <p:nvPr/>
        </p:nvSpPr>
        <p:spPr>
          <a:xfrm>
            <a:off x="1616265" y="5568146"/>
            <a:ext cx="890950" cy="400110"/>
          </a:xfrm>
          <a:prstGeom prst="rect">
            <a:avLst/>
          </a:prstGeom>
          <a:noFill/>
        </p:spPr>
        <p:txBody>
          <a:bodyPr wrap="none" rtlCol="0">
            <a:spAutoFit/>
          </a:bodyPr>
          <a:lstStyle/>
          <a:p>
            <a:r>
              <a:rPr lang="en-GB" sz="2000" b="1" dirty="0"/>
              <a:t>Before</a:t>
            </a:r>
          </a:p>
        </p:txBody>
      </p:sp>
      <p:sp>
        <p:nvSpPr>
          <p:cNvPr id="25" name="Rectangle 24">
            <a:extLst>
              <a:ext uri="{FF2B5EF4-FFF2-40B4-BE49-F238E27FC236}">
                <a16:creationId xmlns:a16="http://schemas.microsoft.com/office/drawing/2014/main" id="{3D798F4E-4E8C-455E-B72C-291C40DED0B0}"/>
              </a:ext>
            </a:extLst>
          </p:cNvPr>
          <p:cNvSpPr/>
          <p:nvPr/>
        </p:nvSpPr>
        <p:spPr>
          <a:xfrm>
            <a:off x="8386974" y="719147"/>
            <a:ext cx="1884050" cy="162245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3540A15-F8B7-41D5-A21C-C78D0C00DE0A}"/>
              </a:ext>
            </a:extLst>
          </p:cNvPr>
          <p:cNvSpPr/>
          <p:nvPr/>
        </p:nvSpPr>
        <p:spPr>
          <a:xfrm>
            <a:off x="8386974" y="2478901"/>
            <a:ext cx="1884050" cy="162245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22AF3F1-F9DE-4F24-9FAF-67418D2A5748}"/>
              </a:ext>
            </a:extLst>
          </p:cNvPr>
          <p:cNvSpPr/>
          <p:nvPr/>
        </p:nvSpPr>
        <p:spPr>
          <a:xfrm>
            <a:off x="8386974" y="4238655"/>
            <a:ext cx="1884050" cy="162245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AE4CCA8F-1222-445F-B744-FC194AF56863}"/>
              </a:ext>
            </a:extLst>
          </p:cNvPr>
          <p:cNvGrpSpPr/>
          <p:nvPr/>
        </p:nvGrpSpPr>
        <p:grpSpPr>
          <a:xfrm>
            <a:off x="8685302" y="1402418"/>
            <a:ext cx="1308100" cy="646331"/>
            <a:chOff x="5531394" y="2753320"/>
            <a:chExt cx="1308100" cy="646331"/>
          </a:xfrm>
        </p:grpSpPr>
        <p:sp>
          <p:nvSpPr>
            <p:cNvPr id="32" name="Rectangle 31">
              <a:extLst>
                <a:ext uri="{FF2B5EF4-FFF2-40B4-BE49-F238E27FC236}">
                  <a16:creationId xmlns:a16="http://schemas.microsoft.com/office/drawing/2014/main" id="{8DC41681-14B2-4C15-B027-9FACDD55951C}"/>
                </a:ext>
              </a:extLst>
            </p:cNvPr>
            <p:cNvSpPr/>
            <p:nvPr/>
          </p:nvSpPr>
          <p:spPr>
            <a:xfrm>
              <a:off x="5531394" y="2828835"/>
              <a:ext cx="13081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10CCD9D-B24E-4208-8A88-C7913839A273}"/>
                </a:ext>
              </a:extLst>
            </p:cNvPr>
            <p:cNvSpPr txBox="1"/>
            <p:nvPr/>
          </p:nvSpPr>
          <p:spPr>
            <a:xfrm>
              <a:off x="5674245" y="2753320"/>
              <a:ext cx="1118768" cy="646331"/>
            </a:xfrm>
            <a:prstGeom prst="rect">
              <a:avLst/>
            </a:prstGeom>
            <a:noFill/>
          </p:spPr>
          <p:txBody>
            <a:bodyPr wrap="none" rtlCol="0">
              <a:spAutoFit/>
            </a:bodyPr>
            <a:lstStyle/>
            <a:p>
              <a:r>
                <a:rPr lang="en-GB" dirty="0"/>
                <a:t>Operating</a:t>
              </a:r>
            </a:p>
            <a:p>
              <a:r>
                <a:rPr lang="en-GB" dirty="0"/>
                <a:t>System</a:t>
              </a:r>
            </a:p>
          </p:txBody>
        </p:sp>
      </p:grpSp>
      <p:grpSp>
        <p:nvGrpSpPr>
          <p:cNvPr id="34" name="Group 33">
            <a:extLst>
              <a:ext uri="{FF2B5EF4-FFF2-40B4-BE49-F238E27FC236}">
                <a16:creationId xmlns:a16="http://schemas.microsoft.com/office/drawing/2014/main" id="{DD600747-3D96-40B7-A2D1-EF759937D954}"/>
              </a:ext>
            </a:extLst>
          </p:cNvPr>
          <p:cNvGrpSpPr/>
          <p:nvPr/>
        </p:nvGrpSpPr>
        <p:grpSpPr>
          <a:xfrm>
            <a:off x="8674949" y="4765403"/>
            <a:ext cx="1308100" cy="646331"/>
            <a:chOff x="1536697" y="4255353"/>
            <a:chExt cx="1308100" cy="646331"/>
          </a:xfrm>
        </p:grpSpPr>
        <p:sp>
          <p:nvSpPr>
            <p:cNvPr id="35" name="Rectangle 34">
              <a:extLst>
                <a:ext uri="{FF2B5EF4-FFF2-40B4-BE49-F238E27FC236}">
                  <a16:creationId xmlns:a16="http://schemas.microsoft.com/office/drawing/2014/main" id="{500EBD40-D55D-479A-8561-18016CE80479}"/>
                </a:ext>
              </a:extLst>
            </p:cNvPr>
            <p:cNvSpPr/>
            <p:nvPr/>
          </p:nvSpPr>
          <p:spPr>
            <a:xfrm>
              <a:off x="1536697" y="4345801"/>
              <a:ext cx="13081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89D3A827-93E9-4EC7-B88C-F7F058A3005C}"/>
                </a:ext>
              </a:extLst>
            </p:cNvPr>
            <p:cNvSpPr txBox="1"/>
            <p:nvPr/>
          </p:nvSpPr>
          <p:spPr>
            <a:xfrm>
              <a:off x="1616265" y="4255353"/>
              <a:ext cx="1118768" cy="646331"/>
            </a:xfrm>
            <a:prstGeom prst="rect">
              <a:avLst/>
            </a:prstGeom>
            <a:noFill/>
          </p:spPr>
          <p:txBody>
            <a:bodyPr wrap="none" rtlCol="0">
              <a:spAutoFit/>
            </a:bodyPr>
            <a:lstStyle/>
            <a:p>
              <a:r>
                <a:rPr lang="en-GB" dirty="0"/>
                <a:t>Operating</a:t>
              </a:r>
            </a:p>
            <a:p>
              <a:r>
                <a:rPr lang="en-GB" dirty="0"/>
                <a:t>System</a:t>
              </a:r>
            </a:p>
          </p:txBody>
        </p:sp>
      </p:grpSp>
      <p:grpSp>
        <p:nvGrpSpPr>
          <p:cNvPr id="37" name="Group 36">
            <a:extLst>
              <a:ext uri="{FF2B5EF4-FFF2-40B4-BE49-F238E27FC236}">
                <a16:creationId xmlns:a16="http://schemas.microsoft.com/office/drawing/2014/main" id="{64415847-65D7-4F28-A34F-24BE8CD5D745}"/>
              </a:ext>
            </a:extLst>
          </p:cNvPr>
          <p:cNvGrpSpPr/>
          <p:nvPr/>
        </p:nvGrpSpPr>
        <p:grpSpPr>
          <a:xfrm>
            <a:off x="8664095" y="3131865"/>
            <a:ext cx="1308100" cy="646331"/>
            <a:chOff x="2866004" y="2667853"/>
            <a:chExt cx="1308100" cy="646331"/>
          </a:xfrm>
        </p:grpSpPr>
        <p:sp>
          <p:nvSpPr>
            <p:cNvPr id="38" name="Rectangle 37">
              <a:extLst>
                <a:ext uri="{FF2B5EF4-FFF2-40B4-BE49-F238E27FC236}">
                  <a16:creationId xmlns:a16="http://schemas.microsoft.com/office/drawing/2014/main" id="{AFDA1DB4-AB1A-4184-9C13-688CA843106A}"/>
                </a:ext>
              </a:extLst>
            </p:cNvPr>
            <p:cNvSpPr/>
            <p:nvPr/>
          </p:nvSpPr>
          <p:spPr>
            <a:xfrm>
              <a:off x="2866004" y="2758301"/>
              <a:ext cx="1308100" cy="4953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9A9C0ECD-6797-49D4-A2FC-86607F0DB3C1}"/>
                </a:ext>
              </a:extLst>
            </p:cNvPr>
            <p:cNvSpPr txBox="1"/>
            <p:nvPr/>
          </p:nvSpPr>
          <p:spPr>
            <a:xfrm>
              <a:off x="2945572" y="2667853"/>
              <a:ext cx="1118768" cy="646331"/>
            </a:xfrm>
            <a:prstGeom prst="rect">
              <a:avLst/>
            </a:prstGeom>
            <a:noFill/>
          </p:spPr>
          <p:txBody>
            <a:bodyPr wrap="none" rtlCol="0">
              <a:spAutoFit/>
            </a:bodyPr>
            <a:lstStyle/>
            <a:p>
              <a:r>
                <a:rPr lang="en-GB" dirty="0"/>
                <a:t>Operating</a:t>
              </a:r>
            </a:p>
            <a:p>
              <a:r>
                <a:rPr lang="en-GB" dirty="0"/>
                <a:t>System</a:t>
              </a:r>
            </a:p>
          </p:txBody>
        </p:sp>
      </p:grpSp>
      <p:sp>
        <p:nvSpPr>
          <p:cNvPr id="40" name="TextBox 39">
            <a:extLst>
              <a:ext uri="{FF2B5EF4-FFF2-40B4-BE49-F238E27FC236}">
                <a16:creationId xmlns:a16="http://schemas.microsoft.com/office/drawing/2014/main" id="{D372B980-68AC-477C-B8A0-3264C50DDE01}"/>
              </a:ext>
            </a:extLst>
          </p:cNvPr>
          <p:cNvSpPr txBox="1"/>
          <p:nvPr/>
        </p:nvSpPr>
        <p:spPr>
          <a:xfrm>
            <a:off x="9581745" y="876117"/>
            <a:ext cx="561372" cy="369332"/>
          </a:xfrm>
          <a:prstGeom prst="rect">
            <a:avLst/>
          </a:prstGeom>
          <a:noFill/>
        </p:spPr>
        <p:txBody>
          <a:bodyPr wrap="none" rtlCol="0">
            <a:spAutoFit/>
          </a:bodyPr>
          <a:lstStyle/>
          <a:p>
            <a:r>
              <a:rPr lang="en-GB" dirty="0"/>
              <a:t>App</a:t>
            </a:r>
          </a:p>
        </p:txBody>
      </p:sp>
      <p:sp>
        <p:nvSpPr>
          <p:cNvPr id="41" name="TextBox 40">
            <a:extLst>
              <a:ext uri="{FF2B5EF4-FFF2-40B4-BE49-F238E27FC236}">
                <a16:creationId xmlns:a16="http://schemas.microsoft.com/office/drawing/2014/main" id="{988FE95C-2CAA-49F7-BA24-DBFE05EF8092}"/>
              </a:ext>
            </a:extLst>
          </p:cNvPr>
          <p:cNvSpPr txBox="1"/>
          <p:nvPr/>
        </p:nvSpPr>
        <p:spPr>
          <a:xfrm>
            <a:off x="9590199" y="2599666"/>
            <a:ext cx="561372" cy="369332"/>
          </a:xfrm>
          <a:prstGeom prst="rect">
            <a:avLst/>
          </a:prstGeom>
          <a:noFill/>
        </p:spPr>
        <p:txBody>
          <a:bodyPr wrap="none" rtlCol="0">
            <a:spAutoFit/>
          </a:bodyPr>
          <a:lstStyle/>
          <a:p>
            <a:r>
              <a:rPr lang="en-GB" dirty="0"/>
              <a:t>App</a:t>
            </a:r>
          </a:p>
        </p:txBody>
      </p:sp>
      <p:sp>
        <p:nvSpPr>
          <p:cNvPr id="42" name="TextBox 41">
            <a:extLst>
              <a:ext uri="{FF2B5EF4-FFF2-40B4-BE49-F238E27FC236}">
                <a16:creationId xmlns:a16="http://schemas.microsoft.com/office/drawing/2014/main" id="{24B299FE-0B6D-4F6E-9825-F4593698F8EB}"/>
              </a:ext>
            </a:extLst>
          </p:cNvPr>
          <p:cNvSpPr txBox="1"/>
          <p:nvPr/>
        </p:nvSpPr>
        <p:spPr>
          <a:xfrm>
            <a:off x="9598653" y="4323215"/>
            <a:ext cx="561372" cy="369332"/>
          </a:xfrm>
          <a:prstGeom prst="rect">
            <a:avLst/>
          </a:prstGeom>
          <a:noFill/>
        </p:spPr>
        <p:txBody>
          <a:bodyPr wrap="none" rtlCol="0">
            <a:spAutoFit/>
          </a:bodyPr>
          <a:lstStyle/>
          <a:p>
            <a:r>
              <a:rPr lang="en-GB" dirty="0"/>
              <a:t>App</a:t>
            </a:r>
          </a:p>
        </p:txBody>
      </p:sp>
      <p:sp>
        <p:nvSpPr>
          <p:cNvPr id="43" name="Arrow: Right 42">
            <a:extLst>
              <a:ext uri="{FF2B5EF4-FFF2-40B4-BE49-F238E27FC236}">
                <a16:creationId xmlns:a16="http://schemas.microsoft.com/office/drawing/2014/main" id="{AEE2D1FB-DD08-42B5-AF55-9C93EA995AB1}"/>
              </a:ext>
            </a:extLst>
          </p:cNvPr>
          <p:cNvSpPr/>
          <p:nvPr/>
        </p:nvSpPr>
        <p:spPr>
          <a:xfrm>
            <a:off x="4795417" y="3491984"/>
            <a:ext cx="281137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23D2EB6E-CFE9-4303-A462-69DCC29FB389}"/>
              </a:ext>
            </a:extLst>
          </p:cNvPr>
          <p:cNvSpPr txBox="1"/>
          <p:nvPr/>
        </p:nvSpPr>
        <p:spPr>
          <a:xfrm>
            <a:off x="9023207" y="6468424"/>
            <a:ext cx="728148" cy="400110"/>
          </a:xfrm>
          <a:prstGeom prst="rect">
            <a:avLst/>
          </a:prstGeom>
          <a:noFill/>
        </p:spPr>
        <p:txBody>
          <a:bodyPr wrap="none" rtlCol="0">
            <a:spAutoFit/>
          </a:bodyPr>
          <a:lstStyle/>
          <a:p>
            <a:r>
              <a:rPr lang="en-GB" sz="2000" b="1" dirty="0"/>
              <a:t>After</a:t>
            </a:r>
          </a:p>
        </p:txBody>
      </p:sp>
    </p:spTree>
    <p:extLst>
      <p:ext uri="{BB962C8B-B14F-4D97-AF65-F5344CB8AC3E}">
        <p14:creationId xmlns:p14="http://schemas.microsoft.com/office/powerpoint/2010/main" val="40911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150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150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150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150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150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150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150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150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150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150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150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6" grpId="0" animBg="1"/>
      <p:bldP spid="8" grpId="0"/>
      <p:bldP spid="11" grpId="0" animBg="1"/>
      <p:bldP spid="13" grpId="0" animBg="1"/>
      <p:bldP spid="15" grpId="0"/>
      <p:bldP spid="17" grpId="0" animBg="1"/>
      <p:bldP spid="19" grpId="0" animBg="1"/>
      <p:bldP spid="21" grpId="0"/>
      <p:bldP spid="24" grpId="0"/>
      <p:bldP spid="22" grpId="0"/>
      <p:bldP spid="25" grpId="0" animBg="1"/>
      <p:bldP spid="26" grpId="0" animBg="1"/>
      <p:bldP spid="27" grpId="0" animBg="1"/>
      <p:bldP spid="40" grpId="0"/>
      <p:bldP spid="41" grpId="0"/>
      <p:bldP spid="42" grpId="0"/>
      <p:bldP spid="43" grpId="0" animBg="1"/>
      <p:bldP spid="44" grpId="0"/>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540E-8C12-4E9C-8224-4FBD85284DE5}"/>
              </a:ext>
            </a:extLst>
          </p:cNvPr>
          <p:cNvSpPr>
            <a:spLocks noGrp="1"/>
          </p:cNvSpPr>
          <p:nvPr>
            <p:ph type="title"/>
          </p:nvPr>
        </p:nvSpPr>
        <p:spPr>
          <a:xfrm>
            <a:off x="839788" y="365125"/>
            <a:ext cx="10515600" cy="1247107"/>
          </a:xfrm>
        </p:spPr>
        <p:txBody>
          <a:bodyPr vert="horz" lIns="91440" tIns="45720" rIns="91440" bIns="45720" rtlCol="0" anchor="ctr">
            <a:normAutofit/>
          </a:bodyPr>
          <a:lstStyle/>
          <a:p>
            <a:r>
              <a:rPr lang="en-GB" b="1" dirty="0"/>
              <a:t>Hypervisor</a:t>
            </a:r>
          </a:p>
        </p:txBody>
      </p:sp>
      <p:sp>
        <p:nvSpPr>
          <p:cNvPr id="14" name="Text Placeholder 2">
            <a:extLst>
              <a:ext uri="{FF2B5EF4-FFF2-40B4-BE49-F238E27FC236}">
                <a16:creationId xmlns:a16="http://schemas.microsoft.com/office/drawing/2014/main" id="{750C072F-B0BF-4F4E-8876-39972636DA2D}"/>
              </a:ext>
            </a:extLst>
          </p:cNvPr>
          <p:cNvSpPr>
            <a:spLocks noGrp="1"/>
          </p:cNvSpPr>
          <p:nvPr>
            <p:ph type="body" idx="1"/>
          </p:nvPr>
        </p:nvSpPr>
        <p:spPr>
          <a:xfrm>
            <a:off x="839788" y="1681163"/>
            <a:ext cx="5157787" cy="823912"/>
          </a:xfrm>
        </p:spPr>
        <p:txBody>
          <a:bodyPr>
            <a:normAutofit/>
          </a:bodyPr>
          <a:lstStyle/>
          <a:p>
            <a:r>
              <a:rPr lang="en-US" sz="3600" b="1" kern="1200" dirty="0">
                <a:latin typeface="+mn-lt"/>
                <a:ea typeface="+mn-ea"/>
                <a:cs typeface="+mn-cs"/>
              </a:rPr>
              <a:t>Two types of hypervisor</a:t>
            </a:r>
          </a:p>
        </p:txBody>
      </p:sp>
      <p:sp>
        <p:nvSpPr>
          <p:cNvPr id="7" name="Freeform: Shape 6">
            <a:extLst>
              <a:ext uri="{FF2B5EF4-FFF2-40B4-BE49-F238E27FC236}">
                <a16:creationId xmlns:a16="http://schemas.microsoft.com/office/drawing/2014/main" id="{4E277F8B-1C44-408A-AF41-A71511CDC02E}"/>
              </a:ext>
            </a:extLst>
          </p:cNvPr>
          <p:cNvSpPr/>
          <p:nvPr/>
        </p:nvSpPr>
        <p:spPr>
          <a:xfrm>
            <a:off x="5602787" y="3118932"/>
            <a:ext cx="1617067" cy="1858697"/>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3A68CE"/>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58673" tIns="396327" rIns="358673" bIns="396327" numCol="1" spcCol="1270" anchor="ctr" anchorCtr="0">
            <a:noAutofit/>
          </a:bodyPr>
          <a:lstStyle/>
          <a:p>
            <a:pPr marL="0" lvl="0" indent="0" algn="ctr" defTabSz="1244600">
              <a:lnSpc>
                <a:spcPct val="90000"/>
              </a:lnSpc>
              <a:spcBef>
                <a:spcPct val="0"/>
              </a:spcBef>
              <a:spcAft>
                <a:spcPct val="35000"/>
              </a:spcAft>
              <a:buNone/>
            </a:pPr>
            <a:r>
              <a:rPr lang="en-GB" sz="2800" kern="1200" dirty="0"/>
              <a:t>Type 1</a:t>
            </a:r>
            <a:endParaRPr lang="en-US" sz="2800" kern="1200" dirty="0"/>
          </a:p>
        </p:txBody>
      </p:sp>
      <p:sp>
        <p:nvSpPr>
          <p:cNvPr id="9" name="Rectangle 8">
            <a:extLst>
              <a:ext uri="{FF2B5EF4-FFF2-40B4-BE49-F238E27FC236}">
                <a16:creationId xmlns:a16="http://schemas.microsoft.com/office/drawing/2014/main" id="{76C86C47-0271-42AD-8B7F-7772B5DFBD02}"/>
              </a:ext>
            </a:extLst>
          </p:cNvPr>
          <p:cNvSpPr/>
          <p:nvPr/>
        </p:nvSpPr>
        <p:spPr>
          <a:xfrm>
            <a:off x="7268924" y="3490671"/>
            <a:ext cx="2074306" cy="11152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CE904BB1-1978-474F-83E2-F18491320B15}"/>
              </a:ext>
            </a:extLst>
          </p:cNvPr>
          <p:cNvSpPr/>
          <p:nvPr/>
        </p:nvSpPr>
        <p:spPr>
          <a:xfrm>
            <a:off x="3856354" y="3118932"/>
            <a:ext cx="1617067" cy="1858697"/>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C4D5EB"/>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1993" tIns="289647" rIns="251993" bIns="289647"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3" name="Freeform: Shape 12">
            <a:extLst>
              <a:ext uri="{FF2B5EF4-FFF2-40B4-BE49-F238E27FC236}">
                <a16:creationId xmlns:a16="http://schemas.microsoft.com/office/drawing/2014/main" id="{965B1DA0-8200-4563-86BB-617D5B0EEDD7}"/>
              </a:ext>
            </a:extLst>
          </p:cNvPr>
          <p:cNvSpPr/>
          <p:nvPr/>
        </p:nvSpPr>
        <p:spPr>
          <a:xfrm>
            <a:off x="4726225" y="4696595"/>
            <a:ext cx="1617068" cy="1858698"/>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3C9FF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58673" tIns="396327" rIns="358674" bIns="396328" numCol="1" spcCol="1270" anchor="ctr" anchorCtr="0">
            <a:noAutofit/>
          </a:bodyPr>
          <a:lstStyle/>
          <a:p>
            <a:pPr marL="0" lvl="0" indent="0" algn="ctr" defTabSz="1244600">
              <a:lnSpc>
                <a:spcPct val="90000"/>
              </a:lnSpc>
              <a:spcBef>
                <a:spcPct val="0"/>
              </a:spcBef>
              <a:spcAft>
                <a:spcPct val="35000"/>
              </a:spcAft>
              <a:buNone/>
            </a:pPr>
            <a:r>
              <a:rPr lang="en-GB" sz="2800" kern="1200" dirty="0"/>
              <a:t>Type 2</a:t>
            </a:r>
            <a:endParaRPr lang="en-US" sz="2800" kern="1200" dirty="0"/>
          </a:p>
        </p:txBody>
      </p:sp>
      <p:sp>
        <p:nvSpPr>
          <p:cNvPr id="16" name="Rectangle 15">
            <a:extLst>
              <a:ext uri="{FF2B5EF4-FFF2-40B4-BE49-F238E27FC236}">
                <a16:creationId xmlns:a16="http://schemas.microsoft.com/office/drawing/2014/main" id="{6761332D-7CC3-4A63-821E-E5E63CB5E735}"/>
              </a:ext>
            </a:extLst>
          </p:cNvPr>
          <p:cNvSpPr/>
          <p:nvPr/>
        </p:nvSpPr>
        <p:spPr>
          <a:xfrm>
            <a:off x="2651919" y="5068334"/>
            <a:ext cx="2007393" cy="11152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C062006B-7312-4D83-894C-88985A83C869}"/>
              </a:ext>
            </a:extLst>
          </p:cNvPr>
          <p:cNvSpPr/>
          <p:nvPr/>
        </p:nvSpPr>
        <p:spPr>
          <a:xfrm>
            <a:off x="6472657" y="4696595"/>
            <a:ext cx="1617067" cy="1858697"/>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77A6D3"/>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1993" tIns="289647" rIns="251993" bIns="289647"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Tree>
    <p:extLst>
      <p:ext uri="{BB962C8B-B14F-4D97-AF65-F5344CB8AC3E}">
        <p14:creationId xmlns:p14="http://schemas.microsoft.com/office/powerpoint/2010/main" val="193308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03D41C-EC19-4AA1-A234-01F8E7F74F3B}"/>
              </a:ext>
            </a:extLst>
          </p:cNvPr>
          <p:cNvSpPr/>
          <p:nvPr/>
        </p:nvSpPr>
        <p:spPr>
          <a:xfrm>
            <a:off x="5740400"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B495AE75-F93B-44E2-BD80-DDFAD9135E08}"/>
              </a:ext>
            </a:extLst>
          </p:cNvPr>
          <p:cNvSpPr>
            <a:spLocks noGrp="1"/>
          </p:cNvSpPr>
          <p:nvPr>
            <p:ph type="title"/>
          </p:nvPr>
        </p:nvSpPr>
        <p:spPr>
          <a:xfrm>
            <a:off x="909721" y="-231380"/>
            <a:ext cx="11590421" cy="1325563"/>
          </a:xfrm>
        </p:spPr>
        <p:txBody>
          <a:bodyPr/>
          <a:lstStyle/>
          <a:p>
            <a:r>
              <a:rPr lang="en-GB" dirty="0"/>
              <a:t>Type 1 Hypervisor</a:t>
            </a:r>
          </a:p>
        </p:txBody>
      </p:sp>
      <p:sp>
        <p:nvSpPr>
          <p:cNvPr id="9" name="Pentagon 8">
            <a:extLst>
              <a:ext uri="{FF2B5EF4-FFF2-40B4-BE49-F238E27FC236}">
                <a16:creationId xmlns:a16="http://schemas.microsoft.com/office/drawing/2014/main" id="{1C667CAE-7462-4EEC-AE90-3245DEC950C5}"/>
              </a:ext>
            </a:extLst>
          </p:cNvPr>
          <p:cNvSpPr/>
          <p:nvPr/>
        </p:nvSpPr>
        <p:spPr>
          <a:xfrm>
            <a:off x="427121" y="2273300"/>
            <a:ext cx="3627120" cy="3454400"/>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Hypervisors run directly on the system hardware – A “bare metal” embedded hypervisor</a:t>
            </a:r>
          </a:p>
        </p:txBody>
      </p:sp>
      <p:sp>
        <p:nvSpPr>
          <p:cNvPr id="10" name="Rectangle 9">
            <a:extLst>
              <a:ext uri="{FF2B5EF4-FFF2-40B4-BE49-F238E27FC236}">
                <a16:creationId xmlns:a16="http://schemas.microsoft.com/office/drawing/2014/main" id="{CA4452D5-3A3B-473B-9D61-5C115FB823E9}"/>
              </a:ext>
            </a:extLst>
          </p:cNvPr>
          <p:cNvSpPr/>
          <p:nvPr/>
        </p:nvSpPr>
        <p:spPr>
          <a:xfrm>
            <a:off x="5740400" y="5130800"/>
            <a:ext cx="5804844" cy="596900"/>
          </a:xfrm>
          <a:prstGeom prst="rect">
            <a:avLst/>
          </a:prstGeom>
          <a:solidFill>
            <a:srgbClr val="C5F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F26FECF-B576-45B1-8E27-AF8AB0FE00E7}"/>
              </a:ext>
            </a:extLst>
          </p:cNvPr>
          <p:cNvSpPr/>
          <p:nvPr/>
        </p:nvSpPr>
        <p:spPr>
          <a:xfrm>
            <a:off x="5740400" y="4381500"/>
            <a:ext cx="5804844" cy="5969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42E34CF-A5EC-4AAF-9660-DAEF0DEC6395}"/>
              </a:ext>
            </a:extLst>
          </p:cNvPr>
          <p:cNvSpPr/>
          <p:nvPr/>
        </p:nvSpPr>
        <p:spPr>
          <a:xfrm>
            <a:off x="7715722"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67D2751-4FF4-4373-8711-C61234F3FF7E}"/>
              </a:ext>
            </a:extLst>
          </p:cNvPr>
          <p:cNvSpPr/>
          <p:nvPr/>
        </p:nvSpPr>
        <p:spPr>
          <a:xfrm>
            <a:off x="9691044"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9C4EB80-C713-40DD-9DED-A4049DF1E482}"/>
              </a:ext>
            </a:extLst>
          </p:cNvPr>
          <p:cNvSpPr/>
          <p:nvPr/>
        </p:nvSpPr>
        <p:spPr>
          <a:xfrm>
            <a:off x="6069931" y="324802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63C7EADB-B278-4E33-B7A7-8BDE73FB66F8}"/>
              </a:ext>
            </a:extLst>
          </p:cNvPr>
          <p:cNvGrpSpPr/>
          <p:nvPr/>
        </p:nvGrpSpPr>
        <p:grpSpPr>
          <a:xfrm>
            <a:off x="6515100" y="3288107"/>
            <a:ext cx="647700" cy="570708"/>
            <a:chOff x="7270750" y="2075654"/>
            <a:chExt cx="647700" cy="570708"/>
          </a:xfrm>
        </p:grpSpPr>
        <p:sp>
          <p:nvSpPr>
            <p:cNvPr id="18" name="Rectangle 17">
              <a:extLst>
                <a:ext uri="{FF2B5EF4-FFF2-40B4-BE49-F238E27FC236}">
                  <a16:creationId xmlns:a16="http://schemas.microsoft.com/office/drawing/2014/main" id="{6B896E33-9659-4186-848A-9849525EF4D2}"/>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88FF3B6-7DDB-492A-BE15-46A9AA37F350}"/>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a:extLst>
              <a:ext uri="{FF2B5EF4-FFF2-40B4-BE49-F238E27FC236}">
                <a16:creationId xmlns:a16="http://schemas.microsoft.com/office/drawing/2014/main" id="{6E0DF994-8872-43B6-93FA-5CE68CF5DDB9}"/>
              </a:ext>
            </a:extLst>
          </p:cNvPr>
          <p:cNvSpPr/>
          <p:nvPr/>
        </p:nvSpPr>
        <p:spPr>
          <a:xfrm>
            <a:off x="6210300" y="337899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19EFDB7-4AEC-48EA-9489-BEF32ACDD520}"/>
              </a:ext>
            </a:extLst>
          </p:cNvPr>
          <p:cNvSpPr/>
          <p:nvPr/>
        </p:nvSpPr>
        <p:spPr>
          <a:xfrm>
            <a:off x="8065169" y="326548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7E69601F-9CE6-403C-83A4-4BE0C49480D4}"/>
              </a:ext>
            </a:extLst>
          </p:cNvPr>
          <p:cNvGrpSpPr/>
          <p:nvPr/>
        </p:nvGrpSpPr>
        <p:grpSpPr>
          <a:xfrm>
            <a:off x="8510338" y="3305567"/>
            <a:ext cx="647700" cy="570708"/>
            <a:chOff x="7270750" y="2075654"/>
            <a:chExt cx="647700" cy="570708"/>
          </a:xfrm>
        </p:grpSpPr>
        <p:sp>
          <p:nvSpPr>
            <p:cNvPr id="27" name="Rectangle 26">
              <a:extLst>
                <a:ext uri="{FF2B5EF4-FFF2-40B4-BE49-F238E27FC236}">
                  <a16:creationId xmlns:a16="http://schemas.microsoft.com/office/drawing/2014/main" id="{9850BD0D-3D40-420D-A945-9F01E199A2C1}"/>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0F4EC58-3775-4916-B1C9-82AE09D54A9A}"/>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a:extLst>
              <a:ext uri="{FF2B5EF4-FFF2-40B4-BE49-F238E27FC236}">
                <a16:creationId xmlns:a16="http://schemas.microsoft.com/office/drawing/2014/main" id="{AFACAED0-D64E-447F-ADDF-95B2EAFB45DD}"/>
              </a:ext>
            </a:extLst>
          </p:cNvPr>
          <p:cNvSpPr/>
          <p:nvPr/>
        </p:nvSpPr>
        <p:spPr>
          <a:xfrm>
            <a:off x="8205538" y="339645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8B88DD7-C798-4161-BBBA-7FECB582C9EB}"/>
              </a:ext>
            </a:extLst>
          </p:cNvPr>
          <p:cNvSpPr/>
          <p:nvPr/>
        </p:nvSpPr>
        <p:spPr>
          <a:xfrm>
            <a:off x="10060407" y="328294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7DDF6051-52CF-4F97-B03F-A80B54D4A8A8}"/>
              </a:ext>
            </a:extLst>
          </p:cNvPr>
          <p:cNvGrpSpPr/>
          <p:nvPr/>
        </p:nvGrpSpPr>
        <p:grpSpPr>
          <a:xfrm>
            <a:off x="10505576" y="3323027"/>
            <a:ext cx="647700" cy="570708"/>
            <a:chOff x="7270750" y="2075654"/>
            <a:chExt cx="647700" cy="570708"/>
          </a:xfrm>
        </p:grpSpPr>
        <p:sp>
          <p:nvSpPr>
            <p:cNvPr id="33" name="Rectangle 32">
              <a:extLst>
                <a:ext uri="{FF2B5EF4-FFF2-40B4-BE49-F238E27FC236}">
                  <a16:creationId xmlns:a16="http://schemas.microsoft.com/office/drawing/2014/main" id="{F0E7CD36-07B5-4C6D-A2BC-AB15FA4BDCF2}"/>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8F78257-B667-4515-B585-422C57ABF094}"/>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Rectangle 31">
            <a:extLst>
              <a:ext uri="{FF2B5EF4-FFF2-40B4-BE49-F238E27FC236}">
                <a16:creationId xmlns:a16="http://schemas.microsoft.com/office/drawing/2014/main" id="{55680367-2B44-4402-9788-D624ABC34AD7}"/>
              </a:ext>
            </a:extLst>
          </p:cNvPr>
          <p:cNvSpPr/>
          <p:nvPr/>
        </p:nvSpPr>
        <p:spPr>
          <a:xfrm>
            <a:off x="10200776" y="341391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BE0C042A-4505-4C4B-9897-27952EC6C13D}"/>
              </a:ext>
            </a:extLst>
          </p:cNvPr>
          <p:cNvSpPr txBox="1"/>
          <p:nvPr/>
        </p:nvSpPr>
        <p:spPr>
          <a:xfrm>
            <a:off x="6027882" y="3813337"/>
            <a:ext cx="1245021" cy="369332"/>
          </a:xfrm>
          <a:prstGeom prst="rect">
            <a:avLst/>
          </a:prstGeom>
          <a:noFill/>
        </p:spPr>
        <p:txBody>
          <a:bodyPr wrap="none" rtlCol="0">
            <a:spAutoFit/>
          </a:bodyPr>
          <a:lstStyle/>
          <a:p>
            <a:r>
              <a:rPr lang="en-GB" dirty="0"/>
              <a:t>Application</a:t>
            </a:r>
          </a:p>
        </p:txBody>
      </p:sp>
      <p:sp>
        <p:nvSpPr>
          <p:cNvPr id="36" name="TextBox 35">
            <a:extLst>
              <a:ext uri="{FF2B5EF4-FFF2-40B4-BE49-F238E27FC236}">
                <a16:creationId xmlns:a16="http://schemas.microsoft.com/office/drawing/2014/main" id="{00CFFCF2-F1EA-425B-B768-0D1246733C4F}"/>
              </a:ext>
            </a:extLst>
          </p:cNvPr>
          <p:cNvSpPr txBox="1"/>
          <p:nvPr/>
        </p:nvSpPr>
        <p:spPr>
          <a:xfrm>
            <a:off x="8020311" y="3837774"/>
            <a:ext cx="1245021" cy="369332"/>
          </a:xfrm>
          <a:prstGeom prst="rect">
            <a:avLst/>
          </a:prstGeom>
          <a:noFill/>
        </p:spPr>
        <p:txBody>
          <a:bodyPr wrap="none" rtlCol="0">
            <a:spAutoFit/>
          </a:bodyPr>
          <a:lstStyle/>
          <a:p>
            <a:r>
              <a:rPr lang="en-GB" dirty="0"/>
              <a:t>Application</a:t>
            </a:r>
          </a:p>
        </p:txBody>
      </p:sp>
      <p:sp>
        <p:nvSpPr>
          <p:cNvPr id="37" name="TextBox 36">
            <a:extLst>
              <a:ext uri="{FF2B5EF4-FFF2-40B4-BE49-F238E27FC236}">
                <a16:creationId xmlns:a16="http://schemas.microsoft.com/office/drawing/2014/main" id="{A6C9E741-043E-463F-8DB4-5C2675F2C5B3}"/>
              </a:ext>
            </a:extLst>
          </p:cNvPr>
          <p:cNvSpPr txBox="1"/>
          <p:nvPr/>
        </p:nvSpPr>
        <p:spPr>
          <a:xfrm>
            <a:off x="10012740" y="3862211"/>
            <a:ext cx="1245021" cy="369332"/>
          </a:xfrm>
          <a:prstGeom prst="rect">
            <a:avLst/>
          </a:prstGeom>
          <a:noFill/>
        </p:spPr>
        <p:txBody>
          <a:bodyPr wrap="none" rtlCol="0">
            <a:spAutoFit/>
          </a:bodyPr>
          <a:lstStyle/>
          <a:p>
            <a:r>
              <a:rPr lang="en-GB" dirty="0"/>
              <a:t>Application</a:t>
            </a:r>
          </a:p>
        </p:txBody>
      </p:sp>
      <p:sp>
        <p:nvSpPr>
          <p:cNvPr id="38" name="TextBox 37">
            <a:extLst>
              <a:ext uri="{FF2B5EF4-FFF2-40B4-BE49-F238E27FC236}">
                <a16:creationId xmlns:a16="http://schemas.microsoft.com/office/drawing/2014/main" id="{AF0E291E-8D7F-4C0B-A8BF-F1D7AEA114B5}"/>
              </a:ext>
            </a:extLst>
          </p:cNvPr>
          <p:cNvSpPr txBox="1"/>
          <p:nvPr/>
        </p:nvSpPr>
        <p:spPr>
          <a:xfrm>
            <a:off x="10446969" y="2581651"/>
            <a:ext cx="1118768" cy="646331"/>
          </a:xfrm>
          <a:prstGeom prst="rect">
            <a:avLst/>
          </a:prstGeom>
          <a:noFill/>
        </p:spPr>
        <p:txBody>
          <a:bodyPr wrap="none" rtlCol="0">
            <a:spAutoFit/>
          </a:bodyPr>
          <a:lstStyle/>
          <a:p>
            <a:r>
              <a:rPr lang="en-GB" dirty="0"/>
              <a:t>Operating</a:t>
            </a:r>
          </a:p>
          <a:p>
            <a:r>
              <a:rPr lang="en-GB" dirty="0"/>
              <a:t>System</a:t>
            </a:r>
          </a:p>
        </p:txBody>
      </p:sp>
      <p:sp>
        <p:nvSpPr>
          <p:cNvPr id="39" name="TextBox 38">
            <a:extLst>
              <a:ext uri="{FF2B5EF4-FFF2-40B4-BE49-F238E27FC236}">
                <a16:creationId xmlns:a16="http://schemas.microsoft.com/office/drawing/2014/main" id="{9022DCA4-7D52-4993-8778-5CBA319F3D6D}"/>
              </a:ext>
            </a:extLst>
          </p:cNvPr>
          <p:cNvSpPr txBox="1"/>
          <p:nvPr/>
        </p:nvSpPr>
        <p:spPr>
          <a:xfrm>
            <a:off x="8468275" y="2581651"/>
            <a:ext cx="1118768" cy="646331"/>
          </a:xfrm>
          <a:prstGeom prst="rect">
            <a:avLst/>
          </a:prstGeom>
          <a:noFill/>
        </p:spPr>
        <p:txBody>
          <a:bodyPr wrap="none" rtlCol="0">
            <a:spAutoFit/>
          </a:bodyPr>
          <a:lstStyle/>
          <a:p>
            <a:r>
              <a:rPr lang="en-GB" dirty="0"/>
              <a:t>Operating</a:t>
            </a:r>
          </a:p>
          <a:p>
            <a:r>
              <a:rPr lang="en-GB" dirty="0"/>
              <a:t>System</a:t>
            </a:r>
          </a:p>
        </p:txBody>
      </p:sp>
      <p:sp>
        <p:nvSpPr>
          <p:cNvPr id="40" name="TextBox 39">
            <a:extLst>
              <a:ext uri="{FF2B5EF4-FFF2-40B4-BE49-F238E27FC236}">
                <a16:creationId xmlns:a16="http://schemas.microsoft.com/office/drawing/2014/main" id="{BBD037B5-341B-4763-9844-E22B42C5E502}"/>
              </a:ext>
            </a:extLst>
          </p:cNvPr>
          <p:cNvSpPr txBox="1"/>
          <p:nvPr/>
        </p:nvSpPr>
        <p:spPr>
          <a:xfrm>
            <a:off x="6489581"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53" name="Group 52">
            <a:extLst>
              <a:ext uri="{FF2B5EF4-FFF2-40B4-BE49-F238E27FC236}">
                <a16:creationId xmlns:a16="http://schemas.microsoft.com/office/drawing/2014/main" id="{6BA13505-6B75-42C3-99F8-CF411E014260}"/>
              </a:ext>
            </a:extLst>
          </p:cNvPr>
          <p:cNvGrpSpPr/>
          <p:nvPr/>
        </p:nvGrpSpPr>
        <p:grpSpPr>
          <a:xfrm>
            <a:off x="5843718" y="2277466"/>
            <a:ext cx="431800" cy="904875"/>
            <a:chOff x="4584700" y="6194425"/>
            <a:chExt cx="431800" cy="904875"/>
          </a:xfrm>
        </p:grpSpPr>
        <p:sp>
          <p:nvSpPr>
            <p:cNvPr id="41" name="Rectangle 40">
              <a:extLst>
                <a:ext uri="{FF2B5EF4-FFF2-40B4-BE49-F238E27FC236}">
                  <a16:creationId xmlns:a16="http://schemas.microsoft.com/office/drawing/2014/main" id="{DEF68D2D-8B80-4271-B8EE-FDFFC8F5EAEE}"/>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E3301CF8-ADD9-4EFC-98FA-ABFA313EE8B6}"/>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CFD203E-C12B-4B76-98E4-CAFBF16F6283}"/>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B5D3911-5D1F-4DE3-A1D5-858005A24491}"/>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84FC6D6-EFD2-474B-A976-C56DCA0C3D14}"/>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CEBE15-9FCA-421C-8D27-0CBC558DACDC}"/>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3B7811-B666-4236-96AD-6CE846A83920}"/>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2D982EA-DC4D-406C-8CD2-77ABB99BCE87}"/>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A940587-DC41-4507-A512-F889482F617F}"/>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3095336B-188A-4097-A024-BF664621240E}"/>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E129B5CC-8913-4859-B7EB-A38A79C5D8E5}"/>
              </a:ext>
            </a:extLst>
          </p:cNvPr>
          <p:cNvGrpSpPr/>
          <p:nvPr/>
        </p:nvGrpSpPr>
        <p:grpSpPr>
          <a:xfrm>
            <a:off x="7804411" y="2277465"/>
            <a:ext cx="431800" cy="904875"/>
            <a:chOff x="4584700" y="6194425"/>
            <a:chExt cx="431800" cy="904875"/>
          </a:xfrm>
        </p:grpSpPr>
        <p:sp>
          <p:nvSpPr>
            <p:cNvPr id="55" name="Rectangle 54">
              <a:extLst>
                <a:ext uri="{FF2B5EF4-FFF2-40B4-BE49-F238E27FC236}">
                  <a16:creationId xmlns:a16="http://schemas.microsoft.com/office/drawing/2014/main" id="{996208D3-6DA1-469D-9B31-6F9D38655FF3}"/>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E252BD8D-6B2D-41C6-A109-D7D59CBB5AC3}"/>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683BE46-1BDE-44B3-AA92-C7ECCE64CE5C}"/>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5183046-EDD3-42BE-ADBE-6A5D80099266}"/>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A370D9-5EE9-4185-813D-D97D69D69308}"/>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9441D5B-CE87-4DB5-9C75-62BB5438BB39}"/>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EDC3D48-D170-41B1-B2EA-225E53709789}"/>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DB4EF4-5E2B-411E-87FB-328EAB3008E5}"/>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DE254006-2D16-4B5C-95FB-FEDD7FCA7AC3}"/>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524790B9-4999-44E3-BB37-82A4C0C5A31A}"/>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E4D42B60-7841-48BC-9622-E30A27CB68DE}"/>
              </a:ext>
            </a:extLst>
          </p:cNvPr>
          <p:cNvGrpSpPr/>
          <p:nvPr/>
        </p:nvGrpSpPr>
        <p:grpSpPr>
          <a:xfrm>
            <a:off x="9765104" y="2277464"/>
            <a:ext cx="431800" cy="904875"/>
            <a:chOff x="4584700" y="6194425"/>
            <a:chExt cx="431800" cy="904875"/>
          </a:xfrm>
        </p:grpSpPr>
        <p:sp>
          <p:nvSpPr>
            <p:cNvPr id="66" name="Rectangle 65">
              <a:extLst>
                <a:ext uri="{FF2B5EF4-FFF2-40B4-BE49-F238E27FC236}">
                  <a16:creationId xmlns:a16="http://schemas.microsoft.com/office/drawing/2014/main" id="{2DF1DEED-F584-42F6-8D18-237B7179E322}"/>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013E30A1-2302-4BE0-BC30-A50986EA2AFC}"/>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5DE4BB9-C881-4AAF-BD2C-18DA0B98B01B}"/>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5371E8D-4291-4DAC-B389-E248763BF010}"/>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879FB10-11A1-4302-8F03-A339334C1AB8}"/>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AEA997-7D5A-470C-90D0-A02BBF57EE96}"/>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FF30DDE-D238-4EFD-8E11-6A6B590EDC79}"/>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CEE8C4F-3F60-4E69-9E92-34CE0FAF72D4}"/>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4908B102-DE1D-44D3-B8FC-84CE12301307}"/>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6472EA5D-704E-4A0C-9C0B-CDC4E8971B65}"/>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TextBox 75">
            <a:extLst>
              <a:ext uri="{FF2B5EF4-FFF2-40B4-BE49-F238E27FC236}">
                <a16:creationId xmlns:a16="http://schemas.microsoft.com/office/drawing/2014/main" id="{7B33F93A-3C40-4F1C-97DD-4F0323084E17}"/>
              </a:ext>
            </a:extLst>
          </p:cNvPr>
          <p:cNvSpPr txBox="1"/>
          <p:nvPr/>
        </p:nvSpPr>
        <p:spPr>
          <a:xfrm>
            <a:off x="7883151" y="4447306"/>
            <a:ext cx="1703892" cy="461665"/>
          </a:xfrm>
          <a:prstGeom prst="rect">
            <a:avLst/>
          </a:prstGeom>
          <a:noFill/>
        </p:spPr>
        <p:txBody>
          <a:bodyPr wrap="square" rtlCol="0">
            <a:spAutoFit/>
          </a:bodyPr>
          <a:lstStyle/>
          <a:p>
            <a:r>
              <a:rPr lang="en-GB" sz="2400" dirty="0"/>
              <a:t>Hypervisor</a:t>
            </a:r>
          </a:p>
        </p:txBody>
      </p:sp>
      <p:sp>
        <p:nvSpPr>
          <p:cNvPr id="77" name="TextBox 76">
            <a:extLst>
              <a:ext uri="{FF2B5EF4-FFF2-40B4-BE49-F238E27FC236}">
                <a16:creationId xmlns:a16="http://schemas.microsoft.com/office/drawing/2014/main" id="{1BAA4629-4E37-4CB6-B095-BC7B89F97810}"/>
              </a:ext>
            </a:extLst>
          </p:cNvPr>
          <p:cNvSpPr txBox="1"/>
          <p:nvPr/>
        </p:nvSpPr>
        <p:spPr>
          <a:xfrm>
            <a:off x="7664761" y="5205710"/>
            <a:ext cx="2198815" cy="461665"/>
          </a:xfrm>
          <a:prstGeom prst="rect">
            <a:avLst/>
          </a:prstGeom>
          <a:noFill/>
        </p:spPr>
        <p:txBody>
          <a:bodyPr wrap="square" rtlCol="0">
            <a:spAutoFit/>
          </a:bodyPr>
          <a:lstStyle/>
          <a:p>
            <a:r>
              <a:rPr lang="en-GB" sz="2400" dirty="0"/>
              <a:t>Host Hardware</a:t>
            </a:r>
          </a:p>
        </p:txBody>
      </p:sp>
    </p:spTree>
    <p:extLst>
      <p:ext uri="{BB962C8B-B14F-4D97-AF65-F5344CB8AC3E}">
        <p14:creationId xmlns:p14="http://schemas.microsoft.com/office/powerpoint/2010/main" val="86123582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4BD913-D162-480A-B6BE-4890BC9E1C81}"/>
              </a:ext>
            </a:extLst>
          </p:cNvPr>
          <p:cNvSpPr>
            <a:spLocks noGrp="1"/>
          </p:cNvSpPr>
          <p:nvPr>
            <p:ph type="title"/>
          </p:nvPr>
        </p:nvSpPr>
        <p:spPr/>
        <p:txBody>
          <a:bodyPr/>
          <a:lstStyle/>
          <a:p>
            <a:r>
              <a:rPr lang="en-GB" dirty="0"/>
              <a:t>Type 1 Hypervisors</a:t>
            </a:r>
          </a:p>
        </p:txBody>
      </p:sp>
      <p:graphicFrame>
        <p:nvGraphicFramePr>
          <p:cNvPr id="9" name="Content Placeholder 8">
            <a:extLst>
              <a:ext uri="{FF2B5EF4-FFF2-40B4-BE49-F238E27FC236}">
                <a16:creationId xmlns:a16="http://schemas.microsoft.com/office/drawing/2014/main" id="{89CB6EA7-CAA8-4156-91FD-C7203D3A49F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18799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95AE75-F93B-44E2-BD80-DDFAD9135E08}"/>
              </a:ext>
            </a:extLst>
          </p:cNvPr>
          <p:cNvSpPr>
            <a:spLocks noGrp="1"/>
          </p:cNvSpPr>
          <p:nvPr>
            <p:ph type="title"/>
          </p:nvPr>
        </p:nvSpPr>
        <p:spPr/>
        <p:txBody>
          <a:bodyPr/>
          <a:lstStyle/>
          <a:p>
            <a:r>
              <a:rPr lang="en-GB" dirty="0"/>
              <a:t>Type 2 Hypervisor</a:t>
            </a:r>
          </a:p>
        </p:txBody>
      </p:sp>
      <p:sp>
        <p:nvSpPr>
          <p:cNvPr id="9" name="Pentagon 8">
            <a:extLst>
              <a:ext uri="{FF2B5EF4-FFF2-40B4-BE49-F238E27FC236}">
                <a16:creationId xmlns:a16="http://schemas.microsoft.com/office/drawing/2014/main" id="{1C667CAE-7462-4EEC-AE90-3245DEC950C5}"/>
              </a:ext>
            </a:extLst>
          </p:cNvPr>
          <p:cNvSpPr/>
          <p:nvPr/>
        </p:nvSpPr>
        <p:spPr>
          <a:xfrm>
            <a:off x="427120" y="2273300"/>
            <a:ext cx="4411579" cy="4201504"/>
          </a:xfrm>
          <a:prstGeom prst="pentagon">
            <a:avLst/>
          </a:prstGeom>
          <a:solidFill>
            <a:srgbClr val="34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Hypervisors run on a host operating system that provides virtualisation services, such as I/O device support and memory management</a:t>
            </a:r>
          </a:p>
        </p:txBody>
      </p:sp>
      <p:sp>
        <p:nvSpPr>
          <p:cNvPr id="5" name="Rectangle 4">
            <a:extLst>
              <a:ext uri="{FF2B5EF4-FFF2-40B4-BE49-F238E27FC236}">
                <a16:creationId xmlns:a16="http://schemas.microsoft.com/office/drawing/2014/main" id="{BCC1CBBD-0375-4301-BB92-96C45C43D1A0}"/>
              </a:ext>
            </a:extLst>
          </p:cNvPr>
          <p:cNvSpPr/>
          <p:nvPr/>
        </p:nvSpPr>
        <p:spPr>
          <a:xfrm>
            <a:off x="5740400" y="5818579"/>
            <a:ext cx="5804844" cy="596900"/>
          </a:xfrm>
          <a:prstGeom prst="rect">
            <a:avLst/>
          </a:prstGeom>
          <a:solidFill>
            <a:srgbClr val="C5F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32CAA56-0BCF-420B-B809-52F994ED2AE8}"/>
              </a:ext>
            </a:extLst>
          </p:cNvPr>
          <p:cNvSpPr/>
          <p:nvPr/>
        </p:nvSpPr>
        <p:spPr>
          <a:xfrm>
            <a:off x="5740400" y="4381500"/>
            <a:ext cx="5804844" cy="5969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9" name="Group 68">
            <a:extLst>
              <a:ext uri="{FF2B5EF4-FFF2-40B4-BE49-F238E27FC236}">
                <a16:creationId xmlns:a16="http://schemas.microsoft.com/office/drawing/2014/main" id="{00273ADE-D114-4B1F-962D-67328032BA99}"/>
              </a:ext>
            </a:extLst>
          </p:cNvPr>
          <p:cNvGrpSpPr/>
          <p:nvPr/>
        </p:nvGrpSpPr>
        <p:grpSpPr>
          <a:xfrm>
            <a:off x="5740400" y="2277466"/>
            <a:ext cx="1867949" cy="1951633"/>
            <a:chOff x="5740400" y="2277466"/>
            <a:chExt cx="1867949" cy="1951633"/>
          </a:xfrm>
        </p:grpSpPr>
        <p:sp>
          <p:nvSpPr>
            <p:cNvPr id="4" name="Rectangle 3">
              <a:extLst>
                <a:ext uri="{FF2B5EF4-FFF2-40B4-BE49-F238E27FC236}">
                  <a16:creationId xmlns:a16="http://schemas.microsoft.com/office/drawing/2014/main" id="{8FE32FE8-CBCF-43C0-A3D1-4AB1C5333CD0}"/>
                </a:ext>
              </a:extLst>
            </p:cNvPr>
            <p:cNvSpPr/>
            <p:nvPr/>
          </p:nvSpPr>
          <p:spPr>
            <a:xfrm>
              <a:off x="5740400"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5838D95-1929-4747-B099-BFE179053411}"/>
                </a:ext>
              </a:extLst>
            </p:cNvPr>
            <p:cNvSpPr/>
            <p:nvPr/>
          </p:nvSpPr>
          <p:spPr>
            <a:xfrm>
              <a:off x="6069931" y="324802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9E4DFBB8-B1F6-4BB0-8F15-53880C85DA1F}"/>
                </a:ext>
              </a:extLst>
            </p:cNvPr>
            <p:cNvGrpSpPr/>
            <p:nvPr/>
          </p:nvGrpSpPr>
          <p:grpSpPr>
            <a:xfrm>
              <a:off x="6515100" y="3288107"/>
              <a:ext cx="647700" cy="570708"/>
              <a:chOff x="7270750" y="2075654"/>
              <a:chExt cx="647700" cy="570708"/>
            </a:xfrm>
          </p:grpSpPr>
          <p:sp>
            <p:nvSpPr>
              <p:cNvPr id="13" name="Rectangle 12">
                <a:extLst>
                  <a:ext uri="{FF2B5EF4-FFF2-40B4-BE49-F238E27FC236}">
                    <a16:creationId xmlns:a16="http://schemas.microsoft.com/office/drawing/2014/main" id="{7B71E414-77B2-4544-A4C7-4BF7D29BA893}"/>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178B1A9-068C-4347-BE4F-D8C9E794BBEE}"/>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7ECFAA23-F524-4029-8F30-C2320B8106B1}"/>
                </a:ext>
              </a:extLst>
            </p:cNvPr>
            <p:cNvSpPr/>
            <p:nvPr/>
          </p:nvSpPr>
          <p:spPr>
            <a:xfrm>
              <a:off x="6210300" y="337899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7FCB88C-C75B-4906-B43D-E146839B00B7}"/>
                </a:ext>
              </a:extLst>
            </p:cNvPr>
            <p:cNvSpPr txBox="1"/>
            <p:nvPr/>
          </p:nvSpPr>
          <p:spPr>
            <a:xfrm>
              <a:off x="6027882" y="3813337"/>
              <a:ext cx="1245021" cy="369332"/>
            </a:xfrm>
            <a:prstGeom prst="rect">
              <a:avLst/>
            </a:prstGeom>
            <a:noFill/>
          </p:spPr>
          <p:txBody>
            <a:bodyPr wrap="none" rtlCol="0">
              <a:spAutoFit/>
            </a:bodyPr>
            <a:lstStyle/>
            <a:p>
              <a:r>
                <a:rPr lang="en-GB" dirty="0"/>
                <a:t>Application</a:t>
              </a:r>
            </a:p>
          </p:txBody>
        </p:sp>
        <p:sp>
          <p:nvSpPr>
            <p:cNvPr id="31" name="TextBox 30">
              <a:extLst>
                <a:ext uri="{FF2B5EF4-FFF2-40B4-BE49-F238E27FC236}">
                  <a16:creationId xmlns:a16="http://schemas.microsoft.com/office/drawing/2014/main" id="{AEB2D9C0-AB2F-4F88-8C26-0A6E6409CD5C}"/>
                </a:ext>
              </a:extLst>
            </p:cNvPr>
            <p:cNvSpPr txBox="1"/>
            <p:nvPr/>
          </p:nvSpPr>
          <p:spPr>
            <a:xfrm>
              <a:off x="6489581"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32" name="Group 31">
              <a:extLst>
                <a:ext uri="{FF2B5EF4-FFF2-40B4-BE49-F238E27FC236}">
                  <a16:creationId xmlns:a16="http://schemas.microsoft.com/office/drawing/2014/main" id="{4728CC98-8F28-4038-B698-C7CE992D83DD}"/>
                </a:ext>
              </a:extLst>
            </p:cNvPr>
            <p:cNvGrpSpPr/>
            <p:nvPr/>
          </p:nvGrpSpPr>
          <p:grpSpPr>
            <a:xfrm>
              <a:off x="5843718" y="2277466"/>
              <a:ext cx="431800" cy="904875"/>
              <a:chOff x="4584700" y="6194425"/>
              <a:chExt cx="431800" cy="904875"/>
            </a:xfrm>
          </p:grpSpPr>
          <p:sp>
            <p:nvSpPr>
              <p:cNvPr id="33" name="Rectangle 32">
                <a:extLst>
                  <a:ext uri="{FF2B5EF4-FFF2-40B4-BE49-F238E27FC236}">
                    <a16:creationId xmlns:a16="http://schemas.microsoft.com/office/drawing/2014/main" id="{20DB2BAA-2063-4E80-96FE-5078F8D576E3}"/>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E44A926D-6506-4F98-9754-D75816C4DEA9}"/>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7093B7-F37F-455D-BF0B-6A446DAA63D6}"/>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1B9390-0A2A-4298-A70F-E31E81374D7D}"/>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5A020C-2B4F-4F6E-9497-2D9B3F44E18D}"/>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26BCE4C-098A-44BE-A285-F46B9E57A4B0}"/>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0EACA49-CB72-4A2E-AB35-8A7520A31702}"/>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47C72D-CF71-4C2B-BA40-CA87C6B9E020}"/>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ECD8E28-78D3-4259-86BE-1F12926D3B0D}"/>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905897A4-86D5-4505-B956-055348BBB3ED}"/>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 name="Group 2">
            <a:extLst>
              <a:ext uri="{FF2B5EF4-FFF2-40B4-BE49-F238E27FC236}">
                <a16:creationId xmlns:a16="http://schemas.microsoft.com/office/drawing/2014/main" id="{183BC408-70BA-4152-B288-859598C78DC8}"/>
              </a:ext>
            </a:extLst>
          </p:cNvPr>
          <p:cNvGrpSpPr/>
          <p:nvPr/>
        </p:nvGrpSpPr>
        <p:grpSpPr>
          <a:xfrm>
            <a:off x="7715722" y="2277465"/>
            <a:ext cx="1871321" cy="1951634"/>
            <a:chOff x="7715722" y="2277465"/>
            <a:chExt cx="1871321" cy="1951634"/>
          </a:xfrm>
        </p:grpSpPr>
        <p:sp>
          <p:nvSpPr>
            <p:cNvPr id="8" name="Rectangle 7">
              <a:extLst>
                <a:ext uri="{FF2B5EF4-FFF2-40B4-BE49-F238E27FC236}">
                  <a16:creationId xmlns:a16="http://schemas.microsoft.com/office/drawing/2014/main" id="{07481700-F575-4773-BA9D-11050C906D13}"/>
                </a:ext>
              </a:extLst>
            </p:cNvPr>
            <p:cNvSpPr/>
            <p:nvPr/>
          </p:nvSpPr>
          <p:spPr>
            <a:xfrm>
              <a:off x="7715722"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11BC497-435E-42D3-AC35-538B7DD8BE0A}"/>
                </a:ext>
              </a:extLst>
            </p:cNvPr>
            <p:cNvSpPr/>
            <p:nvPr/>
          </p:nvSpPr>
          <p:spPr>
            <a:xfrm>
              <a:off x="8065169" y="326548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CAE7887-3F4E-44BC-84BE-A915675159D0}"/>
                </a:ext>
              </a:extLst>
            </p:cNvPr>
            <p:cNvGrpSpPr/>
            <p:nvPr/>
          </p:nvGrpSpPr>
          <p:grpSpPr>
            <a:xfrm>
              <a:off x="8510338" y="3305567"/>
              <a:ext cx="647700" cy="570708"/>
              <a:chOff x="7270750" y="2075654"/>
              <a:chExt cx="647700" cy="570708"/>
            </a:xfrm>
          </p:grpSpPr>
          <p:sp>
            <p:nvSpPr>
              <p:cNvPr id="18" name="Rectangle 17">
                <a:extLst>
                  <a:ext uri="{FF2B5EF4-FFF2-40B4-BE49-F238E27FC236}">
                    <a16:creationId xmlns:a16="http://schemas.microsoft.com/office/drawing/2014/main" id="{73D29856-4126-4F12-B485-DD85305D8F6D}"/>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2776298-BC51-4149-87CC-875228A715C6}"/>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A48A8958-A0BE-48B3-84CE-8AC549E58D90}"/>
                </a:ext>
              </a:extLst>
            </p:cNvPr>
            <p:cNvSpPr/>
            <p:nvPr/>
          </p:nvSpPr>
          <p:spPr>
            <a:xfrm>
              <a:off x="8205538" y="339645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6B348FB-71A8-40D9-8139-5E2D5DB64FCE}"/>
                </a:ext>
              </a:extLst>
            </p:cNvPr>
            <p:cNvSpPr txBox="1"/>
            <p:nvPr/>
          </p:nvSpPr>
          <p:spPr>
            <a:xfrm>
              <a:off x="8020311" y="3837774"/>
              <a:ext cx="1245021" cy="369332"/>
            </a:xfrm>
            <a:prstGeom prst="rect">
              <a:avLst/>
            </a:prstGeom>
            <a:noFill/>
          </p:spPr>
          <p:txBody>
            <a:bodyPr wrap="none" rtlCol="0">
              <a:spAutoFit/>
            </a:bodyPr>
            <a:lstStyle/>
            <a:p>
              <a:r>
                <a:rPr lang="en-GB" dirty="0"/>
                <a:t>Application</a:t>
              </a:r>
            </a:p>
          </p:txBody>
        </p:sp>
        <p:sp>
          <p:nvSpPr>
            <p:cNvPr id="30" name="TextBox 29">
              <a:extLst>
                <a:ext uri="{FF2B5EF4-FFF2-40B4-BE49-F238E27FC236}">
                  <a16:creationId xmlns:a16="http://schemas.microsoft.com/office/drawing/2014/main" id="{4DDC544A-8CCD-4782-9E18-419015EB0C1E}"/>
                </a:ext>
              </a:extLst>
            </p:cNvPr>
            <p:cNvSpPr txBox="1"/>
            <p:nvPr/>
          </p:nvSpPr>
          <p:spPr>
            <a:xfrm>
              <a:off x="8468275"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43" name="Group 42">
              <a:extLst>
                <a:ext uri="{FF2B5EF4-FFF2-40B4-BE49-F238E27FC236}">
                  <a16:creationId xmlns:a16="http://schemas.microsoft.com/office/drawing/2014/main" id="{F317C188-D9C8-4708-B514-02D5AEE23AEF}"/>
                </a:ext>
              </a:extLst>
            </p:cNvPr>
            <p:cNvGrpSpPr/>
            <p:nvPr/>
          </p:nvGrpSpPr>
          <p:grpSpPr>
            <a:xfrm>
              <a:off x="7804411" y="2277465"/>
              <a:ext cx="431800" cy="904875"/>
              <a:chOff x="4584700" y="6194425"/>
              <a:chExt cx="431800" cy="904875"/>
            </a:xfrm>
          </p:grpSpPr>
          <p:sp>
            <p:nvSpPr>
              <p:cNvPr id="44" name="Rectangle 43">
                <a:extLst>
                  <a:ext uri="{FF2B5EF4-FFF2-40B4-BE49-F238E27FC236}">
                    <a16:creationId xmlns:a16="http://schemas.microsoft.com/office/drawing/2014/main" id="{6E29BE7D-FC5F-49C9-B2A1-4E53C228E06D}"/>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D1F33666-62E6-4C36-B100-9E81A3E2F406}"/>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896B102-E7D9-436F-ACC5-274B73C77174}"/>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7F63FD9-C260-4EBA-858D-23563C89A340}"/>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2C818C1-E210-4055-BE33-EFAEB7FA1F15}"/>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32A6ED-C221-4126-B7E4-404C999F7489}"/>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460CAEF-ADBE-4F09-8F65-432C19E4859F}"/>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FC2358-8A15-40E5-97CA-6A7040D8FB7F}"/>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796F6DE-C2AE-4930-A0FF-736CB9A8CD83}"/>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EEFFFA6-E513-4F1A-9D89-1936C92C256A}"/>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B7EE1792-C564-47C6-9355-B9BF74E00AC0}"/>
              </a:ext>
            </a:extLst>
          </p:cNvPr>
          <p:cNvGrpSpPr/>
          <p:nvPr/>
        </p:nvGrpSpPr>
        <p:grpSpPr>
          <a:xfrm>
            <a:off x="9691044" y="2277464"/>
            <a:ext cx="1874693" cy="1954079"/>
            <a:chOff x="9691044" y="2277464"/>
            <a:chExt cx="1874693" cy="1954079"/>
          </a:xfrm>
        </p:grpSpPr>
        <p:sp>
          <p:nvSpPr>
            <p:cNvPr id="10" name="Rectangle 9">
              <a:extLst>
                <a:ext uri="{FF2B5EF4-FFF2-40B4-BE49-F238E27FC236}">
                  <a16:creationId xmlns:a16="http://schemas.microsoft.com/office/drawing/2014/main" id="{BD119D27-526A-4463-8C6C-0512F76F64F1}"/>
                </a:ext>
              </a:extLst>
            </p:cNvPr>
            <p:cNvSpPr/>
            <p:nvPr/>
          </p:nvSpPr>
          <p:spPr>
            <a:xfrm>
              <a:off x="9691044"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9E7B91B-DFCA-46F5-A80E-7CD3B05B1541}"/>
                </a:ext>
              </a:extLst>
            </p:cNvPr>
            <p:cNvSpPr/>
            <p:nvPr/>
          </p:nvSpPr>
          <p:spPr>
            <a:xfrm>
              <a:off x="10060407" y="328294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89E5A69D-97B3-43AE-B241-37A3EF41A6E8}"/>
                </a:ext>
              </a:extLst>
            </p:cNvPr>
            <p:cNvGrpSpPr/>
            <p:nvPr/>
          </p:nvGrpSpPr>
          <p:grpSpPr>
            <a:xfrm>
              <a:off x="10505576" y="3323027"/>
              <a:ext cx="647700" cy="570708"/>
              <a:chOff x="7270750" y="2075654"/>
              <a:chExt cx="647700" cy="570708"/>
            </a:xfrm>
          </p:grpSpPr>
          <p:sp>
            <p:nvSpPr>
              <p:cNvPr id="23" name="Rectangle 22">
                <a:extLst>
                  <a:ext uri="{FF2B5EF4-FFF2-40B4-BE49-F238E27FC236}">
                    <a16:creationId xmlns:a16="http://schemas.microsoft.com/office/drawing/2014/main" id="{14BDB4C6-AE74-41AC-93C3-6E962502AC86}"/>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1F898CC-7E38-4E38-A27D-869960DB921E}"/>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a:extLst>
                <a:ext uri="{FF2B5EF4-FFF2-40B4-BE49-F238E27FC236}">
                  <a16:creationId xmlns:a16="http://schemas.microsoft.com/office/drawing/2014/main" id="{60127037-8502-46A5-9D82-DB53BC8AE087}"/>
                </a:ext>
              </a:extLst>
            </p:cNvPr>
            <p:cNvSpPr/>
            <p:nvPr/>
          </p:nvSpPr>
          <p:spPr>
            <a:xfrm>
              <a:off x="10200776" y="341391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5E28E78-EA37-4F77-BF3D-61331705C967}"/>
                </a:ext>
              </a:extLst>
            </p:cNvPr>
            <p:cNvSpPr txBox="1"/>
            <p:nvPr/>
          </p:nvSpPr>
          <p:spPr>
            <a:xfrm>
              <a:off x="10012740" y="3862211"/>
              <a:ext cx="1245021" cy="369332"/>
            </a:xfrm>
            <a:prstGeom prst="rect">
              <a:avLst/>
            </a:prstGeom>
            <a:noFill/>
          </p:spPr>
          <p:txBody>
            <a:bodyPr wrap="none" rtlCol="0">
              <a:spAutoFit/>
            </a:bodyPr>
            <a:lstStyle/>
            <a:p>
              <a:r>
                <a:rPr lang="en-GB" dirty="0"/>
                <a:t>Application</a:t>
              </a:r>
            </a:p>
          </p:txBody>
        </p:sp>
        <p:sp>
          <p:nvSpPr>
            <p:cNvPr id="29" name="TextBox 28">
              <a:extLst>
                <a:ext uri="{FF2B5EF4-FFF2-40B4-BE49-F238E27FC236}">
                  <a16:creationId xmlns:a16="http://schemas.microsoft.com/office/drawing/2014/main" id="{CB8EF5DE-0827-41BB-A302-071827970A76}"/>
                </a:ext>
              </a:extLst>
            </p:cNvPr>
            <p:cNvSpPr txBox="1"/>
            <p:nvPr/>
          </p:nvSpPr>
          <p:spPr>
            <a:xfrm>
              <a:off x="10446969"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54" name="Group 53">
              <a:extLst>
                <a:ext uri="{FF2B5EF4-FFF2-40B4-BE49-F238E27FC236}">
                  <a16:creationId xmlns:a16="http://schemas.microsoft.com/office/drawing/2014/main" id="{2A6CE22C-4248-4C86-B72D-209162F903BD}"/>
                </a:ext>
              </a:extLst>
            </p:cNvPr>
            <p:cNvGrpSpPr/>
            <p:nvPr/>
          </p:nvGrpSpPr>
          <p:grpSpPr>
            <a:xfrm>
              <a:off x="9765104" y="2277464"/>
              <a:ext cx="431800" cy="904875"/>
              <a:chOff x="4584700" y="6194425"/>
              <a:chExt cx="431800" cy="904875"/>
            </a:xfrm>
          </p:grpSpPr>
          <p:sp>
            <p:nvSpPr>
              <p:cNvPr id="55" name="Rectangle 54">
                <a:extLst>
                  <a:ext uri="{FF2B5EF4-FFF2-40B4-BE49-F238E27FC236}">
                    <a16:creationId xmlns:a16="http://schemas.microsoft.com/office/drawing/2014/main" id="{712E397F-0D89-4537-9BEB-505E2FE8E2C0}"/>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46845B2E-B200-4819-85C9-B1B9568EF185}"/>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5AAEA7A-9C95-469E-AF82-2DF0BD7097FD}"/>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33E906C-4C1E-466B-9A7F-FFE9757A8AEE}"/>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1750D5-F558-4584-AB05-20AC8A2A6324}"/>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C2B5997-8030-4633-9982-3A24CD378610}"/>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9C7B693-9176-4EDB-9D6F-CC5BF2F7A9EF}"/>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5AE7E41-35F2-4982-9A02-3DB22E84183E}"/>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C541F341-A11C-4DCA-A319-0727AA320702}"/>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6005171C-AFCB-4B77-BA20-3B854BD7C39F}"/>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5" name="TextBox 64">
            <a:extLst>
              <a:ext uri="{FF2B5EF4-FFF2-40B4-BE49-F238E27FC236}">
                <a16:creationId xmlns:a16="http://schemas.microsoft.com/office/drawing/2014/main" id="{E7286CFB-3E4C-48EE-A188-84E6152025AD}"/>
              </a:ext>
            </a:extLst>
          </p:cNvPr>
          <p:cNvSpPr txBox="1"/>
          <p:nvPr/>
        </p:nvSpPr>
        <p:spPr>
          <a:xfrm>
            <a:off x="7883151" y="4447306"/>
            <a:ext cx="1703892" cy="461665"/>
          </a:xfrm>
          <a:prstGeom prst="rect">
            <a:avLst/>
          </a:prstGeom>
          <a:noFill/>
        </p:spPr>
        <p:txBody>
          <a:bodyPr wrap="square" rtlCol="0">
            <a:spAutoFit/>
          </a:bodyPr>
          <a:lstStyle/>
          <a:p>
            <a:r>
              <a:rPr lang="en-GB" sz="2400" dirty="0"/>
              <a:t>Hypervisor</a:t>
            </a:r>
          </a:p>
        </p:txBody>
      </p:sp>
      <p:sp>
        <p:nvSpPr>
          <p:cNvPr id="66" name="TextBox 65">
            <a:extLst>
              <a:ext uri="{FF2B5EF4-FFF2-40B4-BE49-F238E27FC236}">
                <a16:creationId xmlns:a16="http://schemas.microsoft.com/office/drawing/2014/main" id="{A4DFF35A-183A-4A86-B977-4D75E53480DE}"/>
              </a:ext>
            </a:extLst>
          </p:cNvPr>
          <p:cNvSpPr txBox="1"/>
          <p:nvPr/>
        </p:nvSpPr>
        <p:spPr>
          <a:xfrm>
            <a:off x="7664761" y="5893489"/>
            <a:ext cx="2198815" cy="461665"/>
          </a:xfrm>
          <a:prstGeom prst="rect">
            <a:avLst/>
          </a:prstGeom>
          <a:noFill/>
        </p:spPr>
        <p:txBody>
          <a:bodyPr wrap="square" rtlCol="0">
            <a:spAutoFit/>
          </a:bodyPr>
          <a:lstStyle/>
          <a:p>
            <a:r>
              <a:rPr lang="en-GB" sz="2400" dirty="0"/>
              <a:t>Host Hardware</a:t>
            </a:r>
          </a:p>
        </p:txBody>
      </p:sp>
      <p:sp>
        <p:nvSpPr>
          <p:cNvPr id="67" name="Rectangle 66">
            <a:extLst>
              <a:ext uri="{FF2B5EF4-FFF2-40B4-BE49-F238E27FC236}">
                <a16:creationId xmlns:a16="http://schemas.microsoft.com/office/drawing/2014/main" id="{E7DF0212-E12C-4363-8758-C2AB21220892}"/>
              </a:ext>
            </a:extLst>
          </p:cNvPr>
          <p:cNvSpPr/>
          <p:nvPr/>
        </p:nvSpPr>
        <p:spPr>
          <a:xfrm>
            <a:off x="5740400" y="5112019"/>
            <a:ext cx="5804844" cy="596900"/>
          </a:xfrm>
          <a:prstGeom prst="rect">
            <a:avLst/>
          </a:prstGeom>
          <a:solidFill>
            <a:srgbClr val="FAF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BF795ABA-6A4C-403D-BAF9-C6A6DE98A430}"/>
              </a:ext>
            </a:extLst>
          </p:cNvPr>
          <p:cNvSpPr txBox="1"/>
          <p:nvPr/>
        </p:nvSpPr>
        <p:spPr>
          <a:xfrm>
            <a:off x="7480301" y="5186929"/>
            <a:ext cx="2599764" cy="461665"/>
          </a:xfrm>
          <a:prstGeom prst="rect">
            <a:avLst/>
          </a:prstGeom>
          <a:noFill/>
        </p:spPr>
        <p:txBody>
          <a:bodyPr wrap="square" rtlCol="0">
            <a:spAutoFit/>
          </a:bodyPr>
          <a:lstStyle/>
          <a:p>
            <a:r>
              <a:rPr lang="en-GB" sz="2400" dirty="0"/>
              <a:t>Operating System</a:t>
            </a:r>
          </a:p>
        </p:txBody>
      </p:sp>
    </p:spTree>
    <p:extLst>
      <p:ext uri="{BB962C8B-B14F-4D97-AF65-F5344CB8AC3E}">
        <p14:creationId xmlns:p14="http://schemas.microsoft.com/office/powerpoint/2010/main" val="20257645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4BD913-D162-480A-B6BE-4890BC9E1C81}"/>
              </a:ext>
            </a:extLst>
          </p:cNvPr>
          <p:cNvSpPr>
            <a:spLocks noGrp="1"/>
          </p:cNvSpPr>
          <p:nvPr>
            <p:ph type="title"/>
          </p:nvPr>
        </p:nvSpPr>
        <p:spPr/>
        <p:txBody>
          <a:bodyPr/>
          <a:lstStyle/>
          <a:p>
            <a:r>
              <a:rPr lang="en-GB" dirty="0"/>
              <a:t>Type 2 Hypervisors</a:t>
            </a:r>
          </a:p>
        </p:txBody>
      </p:sp>
      <p:graphicFrame>
        <p:nvGraphicFramePr>
          <p:cNvPr id="2" name="Content Placeholder 1">
            <a:extLst>
              <a:ext uri="{FF2B5EF4-FFF2-40B4-BE49-F238E27FC236}">
                <a16:creationId xmlns:a16="http://schemas.microsoft.com/office/drawing/2014/main" id="{8969F8FD-F4F8-4A9C-A55B-567E8E7707C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892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A coworker frequently uses the same application both to remotely access her home desktop while on business trips, and to share her screen during online presentations. What protocol does it most likely use? Choose the best response.</a:t>
            </a:r>
          </a:p>
          <a:p>
            <a:pPr marL="742950" indent="-742950">
              <a:buFont typeface="+mj-lt"/>
              <a:buAutoNum type="alphaUcPeriod"/>
            </a:pPr>
            <a:r>
              <a:rPr lang="en-US" dirty="0"/>
              <a:t>RDP</a:t>
            </a:r>
          </a:p>
          <a:p>
            <a:pPr marL="742950" indent="-742950">
              <a:buFont typeface="+mj-lt"/>
              <a:buAutoNum type="alphaUcPeriod"/>
            </a:pPr>
            <a:r>
              <a:rPr lang="en-US" dirty="0"/>
              <a:t>SSH</a:t>
            </a:r>
          </a:p>
          <a:p>
            <a:pPr marL="742950" indent="-742950">
              <a:buFont typeface="+mj-lt"/>
              <a:buAutoNum type="alphaUcPeriod"/>
            </a:pPr>
            <a:r>
              <a:rPr lang="en-US" dirty="0"/>
              <a:t>Telnet</a:t>
            </a:r>
          </a:p>
          <a:p>
            <a:pPr marL="742950" indent="-742950">
              <a:buFont typeface="+mj-lt"/>
              <a:buAutoNum type="alphaUcPeriod"/>
            </a:pPr>
            <a:r>
              <a:rPr lang="en-US" dirty="0"/>
              <a:t>VNC</a:t>
            </a:r>
          </a:p>
          <a:p>
            <a:pPr marL="0" indent="0">
              <a:buNone/>
            </a:pPr>
            <a:r>
              <a:rPr lang="en-US" dirty="0"/>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9243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Storage Types</a:t>
            </a:r>
          </a:p>
        </p:txBody>
      </p:sp>
      <p:sp>
        <p:nvSpPr>
          <p:cNvPr id="3" name="Content Placeholder 2"/>
          <p:cNvSpPr>
            <a:spLocks noGrp="1"/>
          </p:cNvSpPr>
          <p:nvPr>
            <p:ph idx="1"/>
          </p:nvPr>
        </p:nvSpPr>
        <p:spPr/>
        <p:txBody>
          <a:bodyPr/>
          <a:lstStyle/>
          <a:p>
            <a:pPr lvl="1"/>
            <a:r>
              <a:rPr lang="en-GB" dirty="0"/>
              <a:t>NAS</a:t>
            </a:r>
          </a:p>
          <a:p>
            <a:pPr lvl="1"/>
            <a:r>
              <a:rPr lang="en-GB" dirty="0"/>
              <a:t>SAN</a:t>
            </a:r>
          </a:p>
          <a:p>
            <a:endParaRPr lang="en-GB" dirty="0"/>
          </a:p>
        </p:txBody>
      </p:sp>
    </p:spTree>
    <p:extLst>
      <p:ext uri="{BB962C8B-B14F-4D97-AF65-F5344CB8AC3E}">
        <p14:creationId xmlns:p14="http://schemas.microsoft.com/office/powerpoint/2010/main" val="323712245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9A76-7861-408C-898B-66F54451245D}"/>
              </a:ext>
            </a:extLst>
          </p:cNvPr>
          <p:cNvSpPr>
            <a:spLocks noGrp="1"/>
          </p:cNvSpPr>
          <p:nvPr>
            <p:ph type="title"/>
          </p:nvPr>
        </p:nvSpPr>
        <p:spPr/>
        <p:txBody>
          <a:bodyPr/>
          <a:lstStyle/>
          <a:p>
            <a:r>
              <a:rPr lang="en-GB" dirty="0"/>
              <a:t>NAS</a:t>
            </a:r>
          </a:p>
        </p:txBody>
      </p:sp>
      <p:graphicFrame>
        <p:nvGraphicFramePr>
          <p:cNvPr id="4" name="Content Placeholder 3">
            <a:extLst>
              <a:ext uri="{FF2B5EF4-FFF2-40B4-BE49-F238E27FC236}">
                <a16:creationId xmlns:a16="http://schemas.microsoft.com/office/drawing/2014/main" id="{20A264F3-584C-409F-9DDB-4DC548821346}"/>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AD9BACC-952A-4CC2-8867-884C3B94C5FB}"/>
              </a:ext>
            </a:extLst>
          </p:cNvPr>
          <p:cNvSpPr txBox="1"/>
          <p:nvPr/>
        </p:nvSpPr>
        <p:spPr>
          <a:xfrm>
            <a:off x="558801" y="2661334"/>
            <a:ext cx="3111500" cy="2031325"/>
          </a:xfrm>
          <a:prstGeom prst="rect">
            <a:avLst/>
          </a:prstGeom>
          <a:noFill/>
        </p:spPr>
        <p:txBody>
          <a:bodyPr wrap="square" rtlCol="0">
            <a:spAutoFit/>
          </a:bodyPr>
          <a:lstStyle/>
          <a:p>
            <a:r>
              <a:rPr lang="en-GB" sz="3600" dirty="0"/>
              <a:t>Network-attached Storage (NAS) </a:t>
            </a:r>
          </a:p>
          <a:p>
            <a:endParaRPr lang="en-GB" dirty="0"/>
          </a:p>
        </p:txBody>
      </p:sp>
      <p:sp>
        <p:nvSpPr>
          <p:cNvPr id="6" name="TextBox 5">
            <a:extLst>
              <a:ext uri="{FF2B5EF4-FFF2-40B4-BE49-F238E27FC236}">
                <a16:creationId xmlns:a16="http://schemas.microsoft.com/office/drawing/2014/main" id="{62109EAB-B168-4EE6-8035-49B91BE2154F}"/>
              </a:ext>
            </a:extLst>
          </p:cNvPr>
          <p:cNvSpPr txBox="1"/>
          <p:nvPr/>
        </p:nvSpPr>
        <p:spPr>
          <a:xfrm>
            <a:off x="4648201" y="2661334"/>
            <a:ext cx="2908299" cy="1754326"/>
          </a:xfrm>
          <a:prstGeom prst="rect">
            <a:avLst/>
          </a:prstGeom>
          <a:noFill/>
        </p:spPr>
        <p:txBody>
          <a:bodyPr wrap="square" rtlCol="0">
            <a:spAutoFit/>
          </a:bodyPr>
          <a:lstStyle/>
          <a:p>
            <a:r>
              <a:rPr lang="en-GB" sz="3600" dirty="0"/>
              <a:t>NAS is easier than SAN and uses TCP/IP</a:t>
            </a:r>
          </a:p>
        </p:txBody>
      </p:sp>
      <p:sp>
        <p:nvSpPr>
          <p:cNvPr id="7" name="TextBox 6">
            <a:extLst>
              <a:ext uri="{FF2B5EF4-FFF2-40B4-BE49-F238E27FC236}">
                <a16:creationId xmlns:a16="http://schemas.microsoft.com/office/drawing/2014/main" id="{AC5E05C6-7031-4AB8-936E-59F6DCAF1774}"/>
              </a:ext>
            </a:extLst>
          </p:cNvPr>
          <p:cNvSpPr txBox="1"/>
          <p:nvPr/>
        </p:nvSpPr>
        <p:spPr>
          <a:xfrm>
            <a:off x="8243969" y="2207735"/>
            <a:ext cx="3452729" cy="2862322"/>
          </a:xfrm>
          <a:prstGeom prst="rect">
            <a:avLst/>
          </a:prstGeom>
          <a:noFill/>
        </p:spPr>
        <p:txBody>
          <a:bodyPr wrap="square" rtlCol="0">
            <a:spAutoFit/>
          </a:bodyPr>
          <a:lstStyle/>
          <a:p>
            <a:r>
              <a:rPr lang="en-GB" sz="3600" dirty="0"/>
              <a:t>Offers file level access, and a client sees the shared storage as a file server</a:t>
            </a:r>
          </a:p>
        </p:txBody>
      </p:sp>
    </p:spTree>
    <p:extLst>
      <p:ext uri="{BB962C8B-B14F-4D97-AF65-F5344CB8AC3E}">
        <p14:creationId xmlns:p14="http://schemas.microsoft.com/office/powerpoint/2010/main" val="330072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E973AFD-9874-41ED-8248-CF5E704144D1}"/>
                                            </p:graphic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graphicEl>
                                              <a:dgm id="{5607D7A3-ECBD-4242-965B-0F2AB87CF5B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C1CE93B5-C229-4A53-95CE-3CFCC14B2D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9C2791E-739D-4266-9743-052A6510F2FB}"/>
                                            </p:graphic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
                                            <p:graphicEl>
                                              <a:dgm id="{A04CD77F-22CE-4DA2-AE0B-ED9857B978B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24781A6B-6679-4F02-B0DC-88AC46673A4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A8859B1-6481-48C2-A9BC-DFD9B40A737C}"/>
                                            </p:graphicEl>
                                          </p:spTgt>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4">
                                            <p:graphicEl>
                                              <a:dgm id="{97D94C71-7B3F-47B2-B1B2-5C61B6EF579D}"/>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2DABA7D3-02CA-44D5-AEF0-05F40FC683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6" grpId="0"/>
      <p:bldP spid="7"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65BC-A55B-4CCE-B60D-90DEF46A6242}"/>
              </a:ext>
            </a:extLst>
          </p:cNvPr>
          <p:cNvSpPr>
            <a:spLocks noGrp="1"/>
          </p:cNvSpPr>
          <p:nvPr>
            <p:ph type="title"/>
          </p:nvPr>
        </p:nvSpPr>
        <p:spPr/>
        <p:txBody>
          <a:bodyPr/>
          <a:lstStyle/>
          <a:p>
            <a:r>
              <a:rPr lang="en-GB" dirty="0"/>
              <a:t>SAN</a:t>
            </a:r>
          </a:p>
        </p:txBody>
      </p:sp>
      <p:sp>
        <p:nvSpPr>
          <p:cNvPr id="3" name="Content Placeholder 2">
            <a:extLst>
              <a:ext uri="{FF2B5EF4-FFF2-40B4-BE49-F238E27FC236}">
                <a16:creationId xmlns:a16="http://schemas.microsoft.com/office/drawing/2014/main" id="{5BBDFAB7-9E34-442E-8DC6-6B4AD5048125}"/>
              </a:ext>
            </a:extLst>
          </p:cNvPr>
          <p:cNvSpPr>
            <a:spLocks noGrp="1"/>
          </p:cNvSpPr>
          <p:nvPr>
            <p:ph idx="1"/>
          </p:nvPr>
        </p:nvSpPr>
        <p:spPr/>
        <p:txBody>
          <a:bodyPr>
            <a:normAutofit lnSpcReduction="10000"/>
          </a:bodyPr>
          <a:lstStyle/>
          <a:p>
            <a:r>
              <a:rPr lang="en-GB" dirty="0"/>
              <a:t>Storage Area Network</a:t>
            </a:r>
          </a:p>
          <a:p>
            <a:r>
              <a:rPr lang="en-GB" dirty="0"/>
              <a:t>A SAN is block-based storage, leveraging a high-speed architecture that connects servers to their logical disk units (LUNs)</a:t>
            </a:r>
          </a:p>
          <a:p>
            <a:r>
              <a:rPr lang="en-GB" dirty="0"/>
              <a:t>A LUN is a range of blocks provisioned from a pool of shared storage and presented to the server as a logical disk</a:t>
            </a:r>
          </a:p>
          <a:p>
            <a:r>
              <a:rPr lang="en-GB" dirty="0"/>
              <a:t>SAN can be costly and difficult to implement and maintain</a:t>
            </a:r>
          </a:p>
          <a:p>
            <a:r>
              <a:rPr lang="en-GB" dirty="0"/>
              <a:t>A SAN presents storage devices to a host such that the storage appears to be locally attached</a:t>
            </a:r>
          </a:p>
          <a:p>
            <a:r>
              <a:rPr lang="en-GB" dirty="0"/>
              <a:t>This simplified presentation of storage to a host is accomplished through the use of different types of virtualization</a:t>
            </a:r>
          </a:p>
        </p:txBody>
      </p:sp>
    </p:spTree>
    <p:extLst>
      <p:ext uri="{BB962C8B-B14F-4D97-AF65-F5344CB8AC3E}">
        <p14:creationId xmlns:p14="http://schemas.microsoft.com/office/powerpoint/2010/main" val="265202352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1BE1-BDEF-4BF7-81BD-D6AB81783C9B}"/>
              </a:ext>
            </a:extLst>
          </p:cNvPr>
          <p:cNvSpPr>
            <a:spLocks noGrp="1"/>
          </p:cNvSpPr>
          <p:nvPr>
            <p:ph type="title"/>
          </p:nvPr>
        </p:nvSpPr>
        <p:spPr/>
        <p:txBody>
          <a:bodyPr/>
          <a:lstStyle/>
          <a:p>
            <a:r>
              <a:rPr lang="en-GB" dirty="0"/>
              <a:t>SAN</a:t>
            </a:r>
          </a:p>
        </p:txBody>
      </p:sp>
      <p:pic>
        <p:nvPicPr>
          <p:cNvPr id="4" name="Content Placeholder 3">
            <a:extLst>
              <a:ext uri="{FF2B5EF4-FFF2-40B4-BE49-F238E27FC236}">
                <a16:creationId xmlns:a16="http://schemas.microsoft.com/office/drawing/2014/main" id="{0624CE43-6A49-4F3A-8F2C-D0D79E9B7183}"/>
              </a:ext>
            </a:extLst>
          </p:cNvPr>
          <p:cNvPicPr>
            <a:picLocks noGrp="1" noChangeAspect="1"/>
          </p:cNvPicPr>
          <p:nvPr>
            <p:ph idx="1"/>
          </p:nvPr>
        </p:nvPicPr>
        <p:blipFill>
          <a:blip r:embed="rId2"/>
          <a:stretch>
            <a:fillRect/>
          </a:stretch>
        </p:blipFill>
        <p:spPr>
          <a:xfrm>
            <a:off x="2587236" y="1905000"/>
            <a:ext cx="6798064" cy="4611752"/>
          </a:xfrm>
          <a:prstGeom prst="rect">
            <a:avLst/>
          </a:prstGeom>
        </p:spPr>
      </p:pic>
    </p:spTree>
    <p:extLst>
      <p:ext uri="{BB962C8B-B14F-4D97-AF65-F5344CB8AC3E}">
        <p14:creationId xmlns:p14="http://schemas.microsoft.com/office/powerpoint/2010/main" val="84282420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SAN architecture </a:t>
            </a:r>
          </a:p>
        </p:txBody>
      </p:sp>
      <p:pic>
        <p:nvPicPr>
          <p:cNvPr id="5" name="Content Placeholder 4">
            <a:extLst>
              <a:ext uri="{FF2B5EF4-FFF2-40B4-BE49-F238E27FC236}">
                <a16:creationId xmlns:a16="http://schemas.microsoft.com/office/drawing/2014/main" id="{8E0969B9-8E8D-4247-A6E7-C85D3172E029}"/>
              </a:ext>
            </a:extLst>
          </p:cNvPr>
          <p:cNvPicPr>
            <a:picLocks noGrp="1" noChangeAspect="1"/>
          </p:cNvPicPr>
          <p:nvPr>
            <p:ph idx="1"/>
          </p:nvPr>
        </p:nvPicPr>
        <p:blipFill>
          <a:blip r:embed="rId2"/>
          <a:stretch>
            <a:fillRect/>
          </a:stretch>
        </p:blipFill>
        <p:spPr>
          <a:xfrm>
            <a:off x="2638425" y="2167731"/>
            <a:ext cx="7143750" cy="36195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6005107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Network storage</a:t>
            </a:r>
          </a:p>
        </p:txBody>
      </p:sp>
      <p:pic>
        <p:nvPicPr>
          <p:cNvPr id="5" name="Content Placeholder 4">
            <a:extLst>
              <a:ext uri="{FF2B5EF4-FFF2-40B4-BE49-F238E27FC236}">
                <a16:creationId xmlns:a16="http://schemas.microsoft.com/office/drawing/2014/main" id="{59D6C5ED-F8A1-4E36-AC8B-CF863864C585}"/>
              </a:ext>
            </a:extLst>
          </p:cNvPr>
          <p:cNvPicPr>
            <a:picLocks noGrp="1" noChangeAspect="1"/>
          </p:cNvPicPr>
          <p:nvPr>
            <p:ph idx="1"/>
          </p:nvPr>
        </p:nvPicPr>
        <p:blipFill>
          <a:blip r:embed="rId2"/>
          <a:stretch>
            <a:fillRect/>
          </a:stretch>
        </p:blipFill>
        <p:spPr>
          <a:xfrm>
            <a:off x="3028748" y="1279526"/>
            <a:ext cx="6363104" cy="5395913"/>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28296009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Connection Types</a:t>
            </a:r>
          </a:p>
        </p:txBody>
      </p:sp>
      <p:sp>
        <p:nvSpPr>
          <p:cNvPr id="3" name="Content Placeholder 2"/>
          <p:cNvSpPr>
            <a:spLocks noGrp="1"/>
          </p:cNvSpPr>
          <p:nvPr>
            <p:ph idx="1"/>
          </p:nvPr>
        </p:nvSpPr>
        <p:spPr/>
        <p:txBody>
          <a:bodyPr/>
          <a:lstStyle/>
          <a:p>
            <a:r>
              <a:rPr lang="en-GB" dirty="0" err="1"/>
              <a:t>FCoE</a:t>
            </a:r>
            <a:endParaRPr lang="en-GB" dirty="0"/>
          </a:p>
          <a:p>
            <a:r>
              <a:rPr lang="en-GB" dirty="0"/>
              <a:t>Fibre Channel</a:t>
            </a:r>
          </a:p>
          <a:p>
            <a:r>
              <a:rPr lang="en-GB" dirty="0"/>
              <a:t>iSCSI</a:t>
            </a:r>
          </a:p>
          <a:p>
            <a:r>
              <a:rPr lang="en-GB" dirty="0" err="1"/>
              <a:t>Infiniband</a:t>
            </a:r>
            <a:endParaRPr lang="en-GB" dirty="0"/>
          </a:p>
          <a:p>
            <a:endParaRPr lang="en-GB" dirty="0"/>
          </a:p>
        </p:txBody>
      </p:sp>
    </p:spTree>
    <p:extLst>
      <p:ext uri="{BB962C8B-B14F-4D97-AF65-F5344CB8AC3E}">
        <p14:creationId xmlns:p14="http://schemas.microsoft.com/office/powerpoint/2010/main" val="398747344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298E-620B-4EA6-8455-B44405253BE5}"/>
              </a:ext>
            </a:extLst>
          </p:cNvPr>
          <p:cNvSpPr>
            <a:spLocks noGrp="1"/>
          </p:cNvSpPr>
          <p:nvPr>
            <p:ph type="title"/>
          </p:nvPr>
        </p:nvSpPr>
        <p:spPr/>
        <p:txBody>
          <a:bodyPr/>
          <a:lstStyle/>
          <a:p>
            <a:r>
              <a:rPr lang="en-GB" dirty="0"/>
              <a:t>Fibre Channel and </a:t>
            </a:r>
            <a:r>
              <a:rPr lang="en-GB" dirty="0" err="1"/>
              <a:t>FCoE</a:t>
            </a:r>
            <a:endParaRPr lang="en-GB" dirty="0"/>
          </a:p>
        </p:txBody>
      </p:sp>
      <p:sp>
        <p:nvSpPr>
          <p:cNvPr id="3" name="Content Placeholder 2">
            <a:extLst>
              <a:ext uri="{FF2B5EF4-FFF2-40B4-BE49-F238E27FC236}">
                <a16:creationId xmlns:a16="http://schemas.microsoft.com/office/drawing/2014/main" id="{047F9030-111C-4D33-AFB8-BFAA9DB45401}"/>
              </a:ext>
            </a:extLst>
          </p:cNvPr>
          <p:cNvSpPr>
            <a:spLocks noGrp="1"/>
          </p:cNvSpPr>
          <p:nvPr>
            <p:ph idx="1"/>
          </p:nvPr>
        </p:nvSpPr>
        <p:spPr/>
        <p:txBody>
          <a:bodyPr>
            <a:normAutofit fontScale="92500"/>
          </a:bodyPr>
          <a:lstStyle/>
          <a:p>
            <a:r>
              <a:rPr lang="en-GB" dirty="0"/>
              <a:t>Fibre Channel (FC) is an option providing a higher level of performance than anything else</a:t>
            </a:r>
          </a:p>
          <a:p>
            <a:r>
              <a:rPr lang="en-GB" dirty="0"/>
              <a:t>It utilises FCP, the </a:t>
            </a:r>
            <a:r>
              <a:rPr lang="en-GB" dirty="0" err="1"/>
              <a:t>Fiber</a:t>
            </a:r>
            <a:r>
              <a:rPr lang="en-GB" dirty="0"/>
              <a:t> Channel Protocol, to do what needs to be done</a:t>
            </a:r>
          </a:p>
          <a:p>
            <a:r>
              <a:rPr lang="en-GB" dirty="0" err="1"/>
              <a:t>Fiber</a:t>
            </a:r>
            <a:r>
              <a:rPr lang="en-GB" dirty="0"/>
              <a:t> Channel over Ethernet (</a:t>
            </a:r>
            <a:r>
              <a:rPr lang="en-GB" dirty="0" err="1"/>
              <a:t>FCoE</a:t>
            </a:r>
            <a:r>
              <a:rPr lang="en-GB" dirty="0"/>
              <a:t>) can be used in high-speed (10GB and higher) implementations</a:t>
            </a:r>
          </a:p>
          <a:p>
            <a:r>
              <a:rPr lang="en-GB" dirty="0"/>
              <a:t>The big advantage of Fibre Channel is its scalability</a:t>
            </a:r>
          </a:p>
          <a:p>
            <a:r>
              <a:rPr lang="en-GB" dirty="0" err="1"/>
              <a:t>FCoE</a:t>
            </a:r>
            <a:r>
              <a:rPr lang="en-GB" dirty="0"/>
              <a:t> encapsulates FC over the Ethernet portions of connectivity, making it easy to add into an existing network</a:t>
            </a:r>
          </a:p>
          <a:p>
            <a:r>
              <a:rPr lang="en-GB" dirty="0"/>
              <a:t>As such, </a:t>
            </a:r>
            <a:r>
              <a:rPr lang="en-GB" dirty="0" err="1"/>
              <a:t>FCoE</a:t>
            </a:r>
            <a:r>
              <a:rPr lang="en-GB" dirty="0"/>
              <a:t> is an extension to FC intended to extend the scalability and efficiency associated with Fibre Channel</a:t>
            </a:r>
          </a:p>
        </p:txBody>
      </p:sp>
    </p:spTree>
    <p:extLst>
      <p:ext uri="{BB962C8B-B14F-4D97-AF65-F5344CB8AC3E}">
        <p14:creationId xmlns:p14="http://schemas.microsoft.com/office/powerpoint/2010/main" val="229836649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B5A1-1C11-421A-B121-48E71950B2FA}"/>
              </a:ext>
            </a:extLst>
          </p:cNvPr>
          <p:cNvSpPr>
            <a:spLocks noGrp="1"/>
          </p:cNvSpPr>
          <p:nvPr>
            <p:ph type="title"/>
          </p:nvPr>
        </p:nvSpPr>
        <p:spPr/>
        <p:txBody>
          <a:bodyPr/>
          <a:lstStyle/>
          <a:p>
            <a:r>
              <a:rPr lang="en-GB" dirty="0"/>
              <a:t>iSCSI</a:t>
            </a:r>
          </a:p>
        </p:txBody>
      </p:sp>
      <p:sp>
        <p:nvSpPr>
          <p:cNvPr id="3" name="Content Placeholder 2">
            <a:extLst>
              <a:ext uri="{FF2B5EF4-FFF2-40B4-BE49-F238E27FC236}">
                <a16:creationId xmlns:a16="http://schemas.microsoft.com/office/drawing/2014/main" id="{ED7F120D-F32E-4696-83EC-A6FF790BD7D3}"/>
              </a:ext>
            </a:extLst>
          </p:cNvPr>
          <p:cNvSpPr>
            <a:spLocks noGrp="1"/>
          </p:cNvSpPr>
          <p:nvPr>
            <p:ph idx="1"/>
          </p:nvPr>
        </p:nvSpPr>
        <p:spPr/>
        <p:txBody>
          <a:bodyPr>
            <a:normAutofit/>
          </a:bodyPr>
          <a:lstStyle/>
          <a:p>
            <a:r>
              <a:rPr lang="en-GB" dirty="0"/>
              <a:t>Internet Small Computer System Interface</a:t>
            </a:r>
          </a:p>
          <a:p>
            <a:r>
              <a:rPr lang="en-GB" dirty="0"/>
              <a:t>An IP-based networking storage standard for linking and managing data storage facilities</a:t>
            </a:r>
          </a:p>
          <a:p>
            <a:r>
              <a:rPr lang="en-GB" dirty="0"/>
              <a:t>iSCSI allows SCSI commands to be sent over IP networks, including LANs, WANs, and the Internet</a:t>
            </a:r>
          </a:p>
        </p:txBody>
      </p:sp>
    </p:spTree>
    <p:extLst>
      <p:ext uri="{BB962C8B-B14F-4D97-AF65-F5344CB8AC3E}">
        <p14:creationId xmlns:p14="http://schemas.microsoft.com/office/powerpoint/2010/main" val="288523648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8AC5-9BD4-4210-BE59-45D679425CC9}"/>
              </a:ext>
            </a:extLst>
          </p:cNvPr>
          <p:cNvSpPr>
            <a:spLocks noGrp="1"/>
          </p:cNvSpPr>
          <p:nvPr>
            <p:ph type="title"/>
          </p:nvPr>
        </p:nvSpPr>
        <p:spPr/>
        <p:txBody>
          <a:bodyPr/>
          <a:lstStyle/>
          <a:p>
            <a:r>
              <a:rPr lang="en-GB" dirty="0"/>
              <a:t>iSCSI</a:t>
            </a:r>
          </a:p>
        </p:txBody>
      </p:sp>
      <p:sp>
        <p:nvSpPr>
          <p:cNvPr id="3" name="Content Placeholder 2">
            <a:extLst>
              <a:ext uri="{FF2B5EF4-FFF2-40B4-BE49-F238E27FC236}">
                <a16:creationId xmlns:a16="http://schemas.microsoft.com/office/drawing/2014/main" id="{0F721586-3EC3-4E95-A2D4-6654E2111CA4}"/>
              </a:ext>
            </a:extLst>
          </p:cNvPr>
          <p:cNvSpPr>
            <a:spLocks noGrp="1"/>
          </p:cNvSpPr>
          <p:nvPr>
            <p:ph idx="1"/>
          </p:nvPr>
        </p:nvSpPr>
        <p:spPr/>
        <p:txBody>
          <a:bodyPr/>
          <a:lstStyle/>
          <a:p>
            <a:r>
              <a:rPr lang="en-GB" dirty="0"/>
              <a:t>Using iSCSI for a virtual environment gives users the benefits of a file system without the difficulty of setting up Fibre Channel</a:t>
            </a:r>
          </a:p>
          <a:p>
            <a:r>
              <a:rPr lang="en-GB" dirty="0"/>
              <a:t>Because iSCSI works both at the hypervisor level and in the guest operating system, the rules that govern the size of the partition in the OS are used rather than those of the virtual OS (which are usually more restrictive)</a:t>
            </a:r>
          </a:p>
          <a:p>
            <a:r>
              <a:rPr lang="en-GB" dirty="0"/>
              <a:t>The disadvantage of iSCSI is that users can run into IP-related problems if configuration is not carefully monitored</a:t>
            </a:r>
          </a:p>
          <a:p>
            <a:endParaRPr lang="en-GB" dirty="0"/>
          </a:p>
        </p:txBody>
      </p:sp>
    </p:spTree>
    <p:extLst>
      <p:ext uri="{BB962C8B-B14F-4D97-AF65-F5344CB8AC3E}">
        <p14:creationId xmlns:p14="http://schemas.microsoft.com/office/powerpoint/2010/main" val="356651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protocol would you most likely use to connect to remote network drives? Choose the best response.</a:t>
            </a:r>
          </a:p>
          <a:p>
            <a:pPr marL="742950" indent="-742950">
              <a:buFont typeface="+mj-lt"/>
              <a:buAutoNum type="alphaUcPeriod"/>
            </a:pPr>
            <a:r>
              <a:rPr lang="en-US" dirty="0"/>
              <a:t>FTP</a:t>
            </a:r>
          </a:p>
          <a:p>
            <a:pPr marL="742950" indent="-742950">
              <a:buFont typeface="+mj-lt"/>
              <a:buAutoNum type="alphaUcPeriod"/>
            </a:pPr>
            <a:r>
              <a:rPr lang="en-US" dirty="0"/>
              <a:t>LDAP</a:t>
            </a:r>
          </a:p>
          <a:p>
            <a:pPr marL="742950" indent="-742950">
              <a:buFont typeface="+mj-lt"/>
              <a:buAutoNum type="alphaUcPeriod"/>
            </a:pPr>
            <a:r>
              <a:rPr lang="en-US" dirty="0"/>
              <a:t>SMB </a:t>
            </a:r>
          </a:p>
          <a:p>
            <a:pPr marL="742950" indent="-742950">
              <a:buFont typeface="+mj-lt"/>
              <a:buAutoNum type="alphaUcPeriod"/>
            </a:pPr>
            <a:r>
              <a:rPr lang="en-US" dirty="0"/>
              <a:t>NTP</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2247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3E4F-6A28-4EC3-99B9-CEF67099E09E}"/>
              </a:ext>
            </a:extLst>
          </p:cNvPr>
          <p:cNvSpPr>
            <a:spLocks noGrp="1"/>
          </p:cNvSpPr>
          <p:nvPr>
            <p:ph type="title"/>
          </p:nvPr>
        </p:nvSpPr>
        <p:spPr>
          <a:xfrm>
            <a:off x="839788" y="304800"/>
            <a:ext cx="8799512" cy="684212"/>
          </a:xfrm>
        </p:spPr>
        <p:txBody>
          <a:bodyPr anchor="b">
            <a:noAutofit/>
          </a:bodyPr>
          <a:lstStyle/>
          <a:p>
            <a:r>
              <a:rPr lang="en-GB" sz="4400" b="1" dirty="0" err="1"/>
              <a:t>Infiniband</a:t>
            </a:r>
            <a:endParaRPr lang="en-GB" sz="4400" b="1" dirty="0"/>
          </a:p>
        </p:txBody>
      </p:sp>
      <p:pic>
        <p:nvPicPr>
          <p:cNvPr id="5" name="Picture 4">
            <a:extLst>
              <a:ext uri="{FF2B5EF4-FFF2-40B4-BE49-F238E27FC236}">
                <a16:creationId xmlns:a16="http://schemas.microsoft.com/office/drawing/2014/main" id="{F812E722-EA73-4057-81EB-6665ABB1B6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15175" y="1257300"/>
            <a:ext cx="4873625" cy="4873625"/>
          </a:xfrm>
          <a:prstGeom prst="rect">
            <a:avLst/>
          </a:prstGeom>
          <a:noFill/>
        </p:spPr>
      </p:pic>
      <p:sp>
        <p:nvSpPr>
          <p:cNvPr id="3" name="Content Placeholder 2">
            <a:extLst>
              <a:ext uri="{FF2B5EF4-FFF2-40B4-BE49-F238E27FC236}">
                <a16:creationId xmlns:a16="http://schemas.microsoft.com/office/drawing/2014/main" id="{CF9FCB07-7DF6-46AB-83B9-C171936645C8}"/>
              </a:ext>
            </a:extLst>
          </p:cNvPr>
          <p:cNvSpPr>
            <a:spLocks noGrp="1"/>
          </p:cNvSpPr>
          <p:nvPr>
            <p:ph type="body" sz="half" idx="2"/>
          </p:nvPr>
        </p:nvSpPr>
        <p:spPr>
          <a:xfrm>
            <a:off x="546100" y="1790700"/>
            <a:ext cx="6388100" cy="4078288"/>
          </a:xfrm>
        </p:spPr>
        <p:txBody>
          <a:bodyPr>
            <a:normAutofit fontScale="92500"/>
          </a:bodyPr>
          <a:lstStyle/>
          <a:p>
            <a:r>
              <a:rPr lang="en-GB" sz="2800" dirty="0"/>
              <a:t>InfiniBand (IB), is supported by the InfiniBand Trade Association</a:t>
            </a:r>
          </a:p>
          <a:p>
            <a:r>
              <a:rPr lang="en-GB" sz="2800" dirty="0"/>
              <a:t>Promises high throughput and low latency, making it ideal for use in high-performance computing connections (both within the computer and between computers)</a:t>
            </a:r>
          </a:p>
          <a:p>
            <a:r>
              <a:rPr lang="en-GB" sz="2800" dirty="0"/>
              <a:t>Effectively addresses all the stated limitations of TCP and can provide seamless connectivity to applications designed to work with TCP</a:t>
            </a:r>
          </a:p>
        </p:txBody>
      </p:sp>
    </p:spTree>
    <p:extLst>
      <p:ext uri="{BB962C8B-B14F-4D97-AF65-F5344CB8AC3E}">
        <p14:creationId xmlns:p14="http://schemas.microsoft.com/office/powerpoint/2010/main" val="377717290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Jumbo Frames</a:t>
            </a:r>
          </a:p>
        </p:txBody>
      </p:sp>
      <p:graphicFrame>
        <p:nvGraphicFramePr>
          <p:cNvPr id="4" name="Content Placeholder 3">
            <a:extLst>
              <a:ext uri="{FF2B5EF4-FFF2-40B4-BE49-F238E27FC236}">
                <a16:creationId xmlns:a16="http://schemas.microsoft.com/office/drawing/2014/main" id="{7FA875F4-394C-4E20-B7E4-D26067B72BA6}"/>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569005"/>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1766-1FD8-4AAE-B19C-B390D17375E4}"/>
              </a:ext>
            </a:extLst>
          </p:cNvPr>
          <p:cNvSpPr>
            <a:spLocks noGrp="1"/>
          </p:cNvSpPr>
          <p:nvPr>
            <p:ph type="title"/>
          </p:nvPr>
        </p:nvSpPr>
        <p:spPr/>
        <p:txBody>
          <a:bodyPr/>
          <a:lstStyle/>
          <a:p>
            <a:r>
              <a:rPr lang="en-GB" dirty="0"/>
              <a:t>Network Security Design</a:t>
            </a:r>
          </a:p>
        </p:txBody>
      </p:sp>
      <p:sp>
        <p:nvSpPr>
          <p:cNvPr id="3" name="Content Placeholder 2">
            <a:extLst>
              <a:ext uri="{FF2B5EF4-FFF2-40B4-BE49-F238E27FC236}">
                <a16:creationId xmlns:a16="http://schemas.microsoft.com/office/drawing/2014/main" id="{082AB399-28FB-4677-BA9D-4A6F3D6064EE}"/>
              </a:ext>
            </a:extLst>
          </p:cNvPr>
          <p:cNvSpPr>
            <a:spLocks noGrp="1"/>
          </p:cNvSpPr>
          <p:nvPr>
            <p:ph idx="1"/>
          </p:nvPr>
        </p:nvSpPr>
        <p:spPr/>
        <p:txBody>
          <a:bodyPr>
            <a:normAutofit fontScale="55000" lnSpcReduction="20000"/>
          </a:bodyPr>
          <a:lstStyle/>
          <a:p>
            <a:r>
              <a:rPr lang="en-GB" dirty="0"/>
              <a:t>Five principles for the design of cyber secure systems</a:t>
            </a:r>
          </a:p>
          <a:p>
            <a:pPr marL="0" indent="0">
              <a:buNone/>
            </a:pPr>
            <a:r>
              <a:rPr lang="en-GB" b="1" dirty="0">
                <a:hlinkClick r:id="rId2"/>
              </a:rPr>
              <a:t>1. Establish the context before designing a system</a:t>
            </a:r>
            <a:endParaRPr lang="en-GB" b="1" dirty="0"/>
          </a:p>
          <a:p>
            <a:pPr marL="0" indent="0">
              <a:buNone/>
            </a:pPr>
            <a:r>
              <a:rPr lang="en-GB" dirty="0"/>
              <a:t>Before you can create a secure system design, you need to have a good understanding of the fundamentals and take action to address any identified short-comings.</a:t>
            </a:r>
          </a:p>
          <a:p>
            <a:pPr marL="0" indent="0">
              <a:buNone/>
            </a:pPr>
            <a:r>
              <a:rPr lang="en-GB" b="1" dirty="0">
                <a:hlinkClick r:id="rId3"/>
              </a:rPr>
              <a:t>2. Make compromise difficult</a:t>
            </a:r>
            <a:endParaRPr lang="en-GB" b="1" dirty="0"/>
          </a:p>
          <a:p>
            <a:pPr marL="0" indent="0">
              <a:buNone/>
            </a:pPr>
            <a:r>
              <a:rPr lang="en-GB" dirty="0"/>
              <a:t>Designing with security in mind means applying concepts and using techniques which make it harder for attackers to compromise your data or systems.</a:t>
            </a:r>
          </a:p>
          <a:p>
            <a:pPr marL="0" indent="0">
              <a:buNone/>
            </a:pPr>
            <a:r>
              <a:rPr lang="en-GB" b="1" dirty="0">
                <a:hlinkClick r:id="rId4"/>
              </a:rPr>
              <a:t>3. Make disruption difficult</a:t>
            </a:r>
            <a:endParaRPr lang="en-GB" b="1" dirty="0"/>
          </a:p>
          <a:p>
            <a:pPr marL="0" indent="0">
              <a:buNone/>
            </a:pPr>
            <a:r>
              <a:rPr lang="en-GB" dirty="0"/>
              <a:t>When high-value or critical services rely on technology for delivery, it becomes essential that the technology is always available. In these cases the acceptable percentage of ‘down time’ can be effectively zero.</a:t>
            </a:r>
          </a:p>
          <a:p>
            <a:pPr marL="0" indent="0">
              <a:buNone/>
            </a:pPr>
            <a:r>
              <a:rPr lang="en-GB" b="1" dirty="0">
                <a:hlinkClick r:id="rId5"/>
              </a:rPr>
              <a:t>4. Make compromise detection easier</a:t>
            </a:r>
            <a:endParaRPr lang="en-GB" b="1" dirty="0"/>
          </a:p>
          <a:p>
            <a:pPr marL="0" indent="0">
              <a:buNone/>
            </a:pPr>
            <a:r>
              <a:rPr lang="en-GB" dirty="0"/>
              <a:t>Even if you take all available precautions, there’s still a chance your system will be compromised by a new or unknown attack. To give yourself the best chance of spotting these attacks, you should be well positioned to detect compromise.</a:t>
            </a:r>
          </a:p>
          <a:p>
            <a:pPr marL="0" indent="0">
              <a:buNone/>
            </a:pPr>
            <a:r>
              <a:rPr lang="en-GB" b="1" dirty="0">
                <a:hlinkClick r:id="rId6"/>
              </a:rPr>
              <a:t>5. Reduce the impact of compromise</a:t>
            </a:r>
            <a:endParaRPr lang="en-GB" b="1" dirty="0"/>
          </a:p>
          <a:p>
            <a:pPr marL="0" indent="0">
              <a:buNone/>
            </a:pPr>
            <a:r>
              <a:rPr lang="en-GB" dirty="0"/>
              <a:t>Design to naturally minimise the severity of any compromise.</a:t>
            </a:r>
          </a:p>
          <a:p>
            <a:pPr marL="0" indent="0">
              <a:buNone/>
            </a:pPr>
            <a:endParaRPr lang="en-GB" dirty="0"/>
          </a:p>
        </p:txBody>
      </p:sp>
    </p:spTree>
    <p:extLst>
      <p:ext uri="{BB962C8B-B14F-4D97-AF65-F5344CB8AC3E}">
        <p14:creationId xmlns:p14="http://schemas.microsoft.com/office/powerpoint/2010/main" val="53017589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Physical security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Preventive controls are designed to keep people from going places or doing things they're not supposed to. </a:t>
            </a:r>
          </a:p>
          <a:p>
            <a:r>
              <a:rPr lang="en-US" dirty="0"/>
              <a:t>Detective controls are designed to detect intruders whether or not they're successful in bypassing other security. </a:t>
            </a:r>
          </a:p>
          <a:p>
            <a:r>
              <a:rPr lang="en-US" dirty="0"/>
              <a:t>Deterrent controls are visible security measures meant to discourage people from intrusion in the first place.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58810588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Surveillance systems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85000" lnSpcReduction="10000"/>
          </a:bodyPr>
          <a:lstStyle/>
          <a:p>
            <a:r>
              <a:rPr lang="en-US" dirty="0"/>
              <a:t>Motion sensor</a:t>
            </a:r>
          </a:p>
          <a:p>
            <a:pPr lvl="1"/>
            <a:r>
              <a:rPr lang="en-US" dirty="0"/>
              <a:t>Detects motion using active or passive infrared sensors. Some motion sensors are also cameras, that use motion as a cue to begin recording.</a:t>
            </a:r>
          </a:p>
          <a:p>
            <a:r>
              <a:rPr lang="en-US" dirty="0"/>
              <a:t>Window/Door sensor</a:t>
            </a:r>
          </a:p>
          <a:p>
            <a:pPr lvl="1"/>
            <a:r>
              <a:rPr lang="en-US" dirty="0"/>
              <a:t>Uses an electrical circuit built into a door or window, and maintained by a special switch such as a pair of magnets. When the window or door opens, the circuit is broken and the alarm is triggered. Similar circuits can be used to detect when a fence is cut.</a:t>
            </a:r>
          </a:p>
          <a:p>
            <a:r>
              <a:rPr lang="en-US" dirty="0"/>
              <a:t>Pressure sensor</a:t>
            </a:r>
          </a:p>
          <a:p>
            <a:pPr lvl="1"/>
            <a:r>
              <a:rPr lang="en-US" dirty="0"/>
              <a:t>Detects pressure from someone walking through a protected area. Usually built into a pressure mat on the floor, such as an apparent rug or doormat, but can be buried under a floor or soil.</a:t>
            </a:r>
          </a:p>
          <a:p>
            <a:r>
              <a:rPr lang="en-US" dirty="0"/>
              <a:t>Tamper detection</a:t>
            </a:r>
          </a:p>
          <a:p>
            <a:pPr lvl="1"/>
            <a:r>
              <a:rPr lang="en-US" dirty="0"/>
              <a:t>Detects when another physical security system is bypassed, such as a camera being blocked or a motion sensor disabled.</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21679307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Secure entryways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Conventional locks</a:t>
            </a:r>
          </a:p>
          <a:p>
            <a:r>
              <a:rPr lang="en-US" dirty="0"/>
              <a:t>Electronic locks</a:t>
            </a:r>
          </a:p>
          <a:p>
            <a:r>
              <a:rPr lang="en-US" dirty="0"/>
              <a:t>Guards</a:t>
            </a:r>
          </a:p>
          <a:p>
            <a:r>
              <a:rPr lang="en-US" dirty="0"/>
              <a:t>Mantrap</a:t>
            </a:r>
          </a:p>
          <a:p>
            <a:r>
              <a:rPr lang="en-US" dirty="0"/>
              <a:t>Logging</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5" name="Picture 4">
            <a:extLst>
              <a:ext uri="{FF2B5EF4-FFF2-40B4-BE49-F238E27FC236}">
                <a16:creationId xmlns:a16="http://schemas.microsoft.com/office/drawing/2014/main" id="{FF90DFC9-BCE3-4F54-B9F9-42EFE1E1919C}"/>
              </a:ext>
            </a:extLst>
          </p:cNvPr>
          <p:cNvPicPr>
            <a:picLocks noChangeAspect="1"/>
          </p:cNvPicPr>
          <p:nvPr/>
        </p:nvPicPr>
        <p:blipFill>
          <a:blip r:embed="rId2"/>
          <a:stretch>
            <a:fillRect/>
          </a:stretch>
        </p:blipFill>
        <p:spPr>
          <a:xfrm>
            <a:off x="4841151" y="3785937"/>
            <a:ext cx="5369649" cy="2706303"/>
          </a:xfrm>
          <a:prstGeom prst="rect">
            <a:avLst/>
          </a:prstGeom>
        </p:spPr>
      </p:pic>
    </p:spTree>
    <p:extLst>
      <p:ext uri="{BB962C8B-B14F-4D97-AF65-F5344CB8AC3E}">
        <p14:creationId xmlns:p14="http://schemas.microsoft.com/office/powerpoint/2010/main" val="416922229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equipment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Keep access to network hardware tightly restricted by putting access controls on server rooms, file rooms, and telecommunications closets.</a:t>
            </a:r>
          </a:p>
          <a:p>
            <a:r>
              <a:rPr lang="en-US" dirty="0"/>
              <a:t>Use cable locks or locked cabinets to protect easily stolen equipment like workstations and lone servers, especially in low security areas.</a:t>
            </a:r>
          </a:p>
          <a:p>
            <a:r>
              <a:rPr lang="en-US" dirty="0"/>
              <a:t>Use lockable or tamper-detecting cases to prevent unauthorized users from opening computers up to access internal components.</a:t>
            </a:r>
          </a:p>
          <a:p>
            <a:r>
              <a:rPr lang="en-US" dirty="0"/>
              <a:t>Use </a:t>
            </a:r>
            <a:r>
              <a:rPr lang="en-US" i="1" dirty="0"/>
              <a:t>asset tracking tags</a:t>
            </a:r>
            <a:r>
              <a:rPr lang="en-US" dirty="0"/>
              <a:t> to keep tabs on mobile devices and portable equipment you can't lock down. Mobile computers may support tracking software.</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D3E0762A-554F-4267-A80E-9957983BC8C6}"/>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89677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equipment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Put especially valuable items or data and documentation that doesn't need online accessibility in a locked safe.</a:t>
            </a:r>
          </a:p>
          <a:p>
            <a:r>
              <a:rPr lang="en-US" dirty="0"/>
              <a:t>Secure physical access to wireless access points. This can be a particular challenge since WAP antennas don't work well inside a locked cabinet.</a:t>
            </a:r>
          </a:p>
          <a:p>
            <a:r>
              <a:rPr lang="en-US" dirty="0"/>
              <a:t>Watch for where network outlets or even cables can be targeted by an attacker.</a:t>
            </a:r>
          </a:p>
          <a:p>
            <a:r>
              <a:rPr lang="en-US" dirty="0"/>
              <a:t>Watch for signs of intrusion or social engineering attacks. Where security personnel are unaware, it's easy for someone pretending to be IT to just walk off with entire computers.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029895611"/>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626A-2EB4-4755-87E5-6DCD98570079}"/>
              </a:ext>
            </a:extLst>
          </p:cNvPr>
          <p:cNvSpPr>
            <a:spLocks noGrp="1"/>
          </p:cNvSpPr>
          <p:nvPr>
            <p:ph type="title"/>
          </p:nvPr>
        </p:nvSpPr>
        <p:spPr/>
        <p:txBody>
          <a:bodyPr/>
          <a:lstStyle/>
          <a:p>
            <a:r>
              <a:rPr lang="en-US" dirty="0"/>
              <a:t>Discussion: Physical security </a:t>
            </a:r>
          </a:p>
        </p:txBody>
      </p:sp>
      <p:pic>
        <p:nvPicPr>
          <p:cNvPr id="5" name="Content Placeholder 4">
            <a:extLst>
              <a:ext uri="{FF2B5EF4-FFF2-40B4-BE49-F238E27FC236}">
                <a16:creationId xmlns:a16="http://schemas.microsoft.com/office/drawing/2014/main" id="{84E68140-373B-4643-A898-E7F7A6060890}"/>
              </a:ext>
            </a:extLst>
          </p:cNvPr>
          <p:cNvPicPr>
            <a:picLocks noGrp="1" noChangeAspect="1"/>
          </p:cNvPicPr>
          <p:nvPr>
            <p:ph idx="1"/>
          </p:nvPr>
        </p:nvPicPr>
        <p:blipFill>
          <a:blip r:embed="rId2">
            <a:duotone>
              <a:schemeClr val="accent5">
                <a:shade val="45000"/>
                <a:satMod val="135000"/>
              </a:schemeClr>
              <a:prstClr val="white"/>
            </a:duotone>
          </a:blip>
          <a:stretch>
            <a:fillRect/>
          </a:stretch>
        </p:blipFill>
        <p:spPr>
          <a:xfrm>
            <a:off x="4305538" y="1934607"/>
            <a:ext cx="3809524" cy="3809524"/>
          </a:xfrm>
          <a:prstGeom prst="rect">
            <a:avLst/>
          </a:prstGeom>
        </p:spPr>
      </p:pic>
      <p:sp>
        <p:nvSpPr>
          <p:cNvPr id="4" name="Footer Placeholder 3">
            <a:extLst>
              <a:ext uri="{FF2B5EF4-FFF2-40B4-BE49-F238E27FC236}">
                <a16:creationId xmlns:a16="http://schemas.microsoft.com/office/drawing/2014/main" id="{06F4FB91-95E8-4249-A034-176D52028F79}"/>
              </a:ext>
            </a:extLst>
          </p:cNvPr>
          <p:cNvSpPr>
            <a:spLocks noGrp="1"/>
          </p:cNvSpPr>
          <p:nvPr>
            <p:ph type="ftr" sz="quarter" idx="4294967295"/>
          </p:nvPr>
        </p:nvSpPr>
        <p:spPr>
          <a:xfrm>
            <a:off x="7932964" y="6675120"/>
            <a:ext cx="2735036" cy="182880"/>
          </a:xfrm>
          <a:prstGeom prst="rect">
            <a:avLst/>
          </a:prstGeom>
        </p:spPr>
        <p:txBody>
          <a:bodyPr/>
          <a:lstStyle/>
          <a:p>
            <a:r>
              <a:rPr lang="en-US"/>
              <a:t>Copyright © 2016 30 Bird Media LLC</a:t>
            </a:r>
            <a:endParaRPr lang="en-US" dirty="0"/>
          </a:p>
        </p:txBody>
      </p:sp>
    </p:spTree>
    <p:extLst>
      <p:ext uri="{BB962C8B-B14F-4D97-AF65-F5344CB8AC3E}">
        <p14:creationId xmlns:p14="http://schemas.microsoft.com/office/powerpoint/2010/main" val="240019883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ACLs are based on which assumption? Choose the best response.</a:t>
            </a:r>
          </a:p>
          <a:p>
            <a:pPr marL="742950" indent="-742950">
              <a:buFont typeface="+mj-lt"/>
              <a:buAutoNum type="alphaUcPeriod"/>
            </a:pPr>
            <a:r>
              <a:rPr lang="en-US" dirty="0"/>
              <a:t>Explicit Allow</a:t>
            </a:r>
          </a:p>
          <a:p>
            <a:pPr marL="742950" indent="-742950">
              <a:buFont typeface="+mj-lt"/>
              <a:buAutoNum type="alphaUcPeriod"/>
            </a:pPr>
            <a:r>
              <a:rPr lang="en-US" dirty="0"/>
              <a:t>Explicit Deny</a:t>
            </a:r>
          </a:p>
          <a:p>
            <a:pPr marL="742950" indent="-742950">
              <a:buFont typeface="+mj-lt"/>
              <a:buAutoNum type="alphaUcPeriod"/>
            </a:pPr>
            <a:r>
              <a:rPr lang="en-US" dirty="0"/>
              <a:t>Implicit Allow</a:t>
            </a:r>
          </a:p>
          <a:p>
            <a:pPr marL="742950" indent="-742950">
              <a:buFont typeface="+mj-lt"/>
              <a:buAutoNum type="alphaUcPeriod"/>
            </a:pPr>
            <a:r>
              <a:rPr lang="en-US" dirty="0"/>
              <a:t>Implicit Deny</a:t>
            </a:r>
          </a:p>
          <a:p>
            <a:pPr marL="0" indent="0">
              <a:buNone/>
            </a:pPr>
            <a:r>
              <a:rPr lang="en-US" dirty="0"/>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56521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Which network tools are found in Windows but not in Unix-like operating systems? Choose all that apply.</a:t>
            </a:r>
          </a:p>
          <a:p>
            <a:pPr marL="742950" indent="-742950">
              <a:buFont typeface="+mj-lt"/>
              <a:buAutoNum type="alphaUcPeriod"/>
            </a:pPr>
            <a:r>
              <a:rPr lang="en-US" dirty="0"/>
              <a:t>ifconfig</a:t>
            </a:r>
          </a:p>
          <a:p>
            <a:pPr marL="742950" indent="-742950">
              <a:buFont typeface="+mj-lt"/>
              <a:buAutoNum type="alphaUcPeriod"/>
            </a:pPr>
            <a:r>
              <a:rPr lang="en-US" dirty="0"/>
              <a:t>ipconfig </a:t>
            </a:r>
          </a:p>
          <a:p>
            <a:pPr marL="742950" indent="-742950">
              <a:buFont typeface="+mj-lt"/>
              <a:buAutoNum type="alphaUcPeriod"/>
            </a:pPr>
            <a:r>
              <a:rPr lang="en-US" dirty="0" err="1"/>
              <a:t>pathping</a:t>
            </a:r>
            <a:r>
              <a:rPr lang="en-US" dirty="0"/>
              <a:t> </a:t>
            </a:r>
          </a:p>
          <a:p>
            <a:pPr marL="742950" indent="-742950">
              <a:buFont typeface="+mj-lt"/>
              <a:buAutoNum type="alphaUcPeriod"/>
            </a:pPr>
            <a:r>
              <a:rPr lang="en-US" dirty="0"/>
              <a:t>ping</a:t>
            </a:r>
          </a:p>
          <a:p>
            <a:pPr marL="742950" indent="-742950">
              <a:buFont typeface="+mj-lt"/>
              <a:buAutoNum type="alphaUcPeriod"/>
            </a:pPr>
            <a:r>
              <a:rPr lang="en-US" dirty="0"/>
              <a:t>traceroute</a:t>
            </a:r>
          </a:p>
          <a:p>
            <a:pPr marL="0" indent="0">
              <a:buNone/>
            </a:pPr>
            <a:r>
              <a:rPr lang="en-US" dirty="0"/>
              <a:t>B and 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09298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DMZ topology is displayed? Choose the best response.</a:t>
            </a:r>
          </a:p>
          <a:p>
            <a:pPr marL="742950" indent="-742950">
              <a:buFont typeface="+mj-lt"/>
              <a:buAutoNum type="alphaUcPeriod"/>
            </a:pPr>
            <a:r>
              <a:rPr lang="en-US" dirty="0"/>
              <a:t>Bastion Host</a:t>
            </a:r>
          </a:p>
          <a:p>
            <a:pPr marL="742950" indent="-742950">
              <a:buFont typeface="+mj-lt"/>
              <a:buAutoNum type="alphaUcPeriod"/>
            </a:pPr>
            <a:r>
              <a:rPr lang="en-US" dirty="0"/>
              <a:t>Dual firewall</a:t>
            </a:r>
          </a:p>
          <a:p>
            <a:pPr marL="742950" indent="-742950">
              <a:buFont typeface="+mj-lt"/>
              <a:buAutoNum type="alphaUcPeriod"/>
            </a:pPr>
            <a:r>
              <a:rPr lang="en-US" dirty="0"/>
              <a:t>Three-homed</a:t>
            </a:r>
            <a:br>
              <a:rPr lang="en-US" dirty="0"/>
            </a:br>
            <a:r>
              <a:rPr lang="en-US" dirty="0"/>
              <a:t>firewall </a:t>
            </a:r>
          </a:p>
          <a:p>
            <a:pPr marL="742950" indent="-742950">
              <a:buFont typeface="+mj-lt"/>
              <a:buAutoNum type="alphaUcPeriod"/>
            </a:pPr>
            <a:r>
              <a:rPr lang="en-US" dirty="0"/>
              <a:t>UTM firewall</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5" name="Picture 4">
            <a:extLst>
              <a:ext uri="{FF2B5EF4-FFF2-40B4-BE49-F238E27FC236}">
                <a16:creationId xmlns:a16="http://schemas.microsoft.com/office/drawing/2014/main" id="{BBBB8FC4-9200-43C3-9107-958629349902}"/>
              </a:ext>
            </a:extLst>
          </p:cNvPr>
          <p:cNvPicPr>
            <a:picLocks noChangeAspect="1"/>
          </p:cNvPicPr>
          <p:nvPr/>
        </p:nvPicPr>
        <p:blipFill>
          <a:blip r:embed="rId2"/>
          <a:stretch>
            <a:fillRect/>
          </a:stretch>
        </p:blipFill>
        <p:spPr>
          <a:xfrm>
            <a:off x="5641683" y="2309964"/>
            <a:ext cx="4797717" cy="3064142"/>
          </a:xfrm>
          <a:prstGeom prst="rect">
            <a:avLst/>
          </a:prstGeom>
        </p:spPr>
      </p:pic>
    </p:spTree>
    <p:extLst>
      <p:ext uri="{BB962C8B-B14F-4D97-AF65-F5344CB8AC3E}">
        <p14:creationId xmlns:p14="http://schemas.microsoft.com/office/powerpoint/2010/main" val="29496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If your computer fails a posture assessment, where might it be connected? Choose the best response.</a:t>
            </a:r>
          </a:p>
          <a:p>
            <a:pPr marL="742950" indent="-742950">
              <a:buFont typeface="+mj-lt"/>
              <a:buAutoNum type="alphaUcPeriod"/>
            </a:pPr>
            <a:r>
              <a:rPr lang="en-US" dirty="0"/>
              <a:t>A DMZ</a:t>
            </a:r>
          </a:p>
          <a:p>
            <a:pPr marL="742950" indent="-742950">
              <a:buFont typeface="+mj-lt"/>
              <a:buAutoNum type="alphaUcPeriod"/>
            </a:pPr>
            <a:r>
              <a:rPr lang="en-US" dirty="0"/>
              <a:t>A guest network</a:t>
            </a:r>
          </a:p>
          <a:p>
            <a:pPr marL="742950" indent="-742950">
              <a:buFont typeface="+mj-lt"/>
              <a:buAutoNum type="alphaUcPeriod"/>
            </a:pPr>
            <a:r>
              <a:rPr lang="en-US" dirty="0"/>
              <a:t>A honeynet</a:t>
            </a:r>
          </a:p>
          <a:p>
            <a:pPr marL="742950" indent="-742950">
              <a:buFont typeface="+mj-lt"/>
              <a:buAutoNum type="alphaUcPeriod"/>
            </a:pPr>
            <a:r>
              <a:rPr lang="en-US" dirty="0"/>
              <a:t>A quarantine network </a:t>
            </a:r>
          </a:p>
          <a:p>
            <a:pPr marL="0" indent="0">
              <a:buNone/>
            </a:pPr>
            <a:r>
              <a:rPr lang="en-US" dirty="0"/>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38118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When configuring an IDS you might want to allow a few false positives to make sure you never get any false negatives, but not the opposite. True or false?</a:t>
            </a:r>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3851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Compared to routing tables, ACLs allow you to check a lot more properties of incoming traffic. True or false?</a:t>
            </a:r>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4604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physical control relies on RFID technology? Choose the best response.</a:t>
            </a:r>
          </a:p>
          <a:p>
            <a:pPr marL="742950" indent="-742950">
              <a:buFont typeface="+mj-lt"/>
              <a:buAutoNum type="alphaUcPeriod"/>
            </a:pPr>
            <a:r>
              <a:rPr lang="en-US" dirty="0"/>
              <a:t>Asset tracking tags </a:t>
            </a:r>
          </a:p>
          <a:p>
            <a:pPr marL="742950" indent="-742950">
              <a:buFont typeface="+mj-lt"/>
              <a:buAutoNum type="alphaUcPeriod"/>
            </a:pPr>
            <a:r>
              <a:rPr lang="en-US" dirty="0"/>
              <a:t>Motion detection sensors</a:t>
            </a:r>
          </a:p>
          <a:p>
            <a:pPr marL="742950" indent="-742950">
              <a:buFont typeface="+mj-lt"/>
              <a:buAutoNum type="alphaUcPeriod"/>
            </a:pPr>
            <a:r>
              <a:rPr lang="en-US" dirty="0"/>
              <a:t>Surveillance cameras</a:t>
            </a:r>
          </a:p>
          <a:p>
            <a:pPr marL="742950" indent="-742950">
              <a:buFont typeface="+mj-lt"/>
              <a:buAutoNum type="alphaUcPeriod"/>
            </a:pPr>
            <a:r>
              <a:rPr lang="en-US" dirty="0"/>
              <a:t>Tamper detection systems</a:t>
            </a:r>
          </a:p>
          <a:p>
            <a:pPr marL="0" indent="0">
              <a:buNone/>
            </a:pPr>
            <a:r>
              <a:rPr lang="en-US" dirty="0"/>
              <a:t>A</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59408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a:xfrm>
            <a:off x="1981200" y="0"/>
            <a:ext cx="8458200" cy="1097280"/>
          </a:xfrm>
        </p:spPr>
        <p:txBody>
          <a:bodyPr>
            <a:normAutofit fontScale="90000"/>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qualifies as both a preventive and a detective control? Choose the best response.</a:t>
            </a:r>
          </a:p>
          <a:p>
            <a:pPr marL="742950" indent="-742950">
              <a:buFont typeface="+mj-lt"/>
              <a:buAutoNum type="alphaUcPeriod"/>
            </a:pPr>
            <a:r>
              <a:rPr lang="en-US" dirty="0"/>
              <a:t>A locked door</a:t>
            </a:r>
          </a:p>
          <a:p>
            <a:pPr marL="742950" indent="-742950">
              <a:buFont typeface="+mj-lt"/>
              <a:buAutoNum type="alphaUcPeriod"/>
            </a:pPr>
            <a:r>
              <a:rPr lang="en-US" dirty="0"/>
              <a:t>A motion detector</a:t>
            </a:r>
          </a:p>
          <a:p>
            <a:pPr marL="742950" indent="-742950">
              <a:buFont typeface="+mj-lt"/>
              <a:buAutoNum type="alphaUcPeriod"/>
            </a:pPr>
            <a:r>
              <a:rPr lang="en-US" dirty="0"/>
              <a:t>A security guard </a:t>
            </a:r>
          </a:p>
          <a:p>
            <a:pPr marL="742950" indent="-742950">
              <a:buFont typeface="+mj-lt"/>
              <a:buAutoNum type="alphaUcPeriod"/>
            </a:pPr>
            <a:r>
              <a:rPr lang="en-US" dirty="0"/>
              <a:t>A surveillance camera</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04509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Module B: Network authentication systems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pPr marL="0" indent="0">
              <a:buNone/>
            </a:pPr>
            <a:r>
              <a:rPr lang="en-US" dirty="0"/>
              <a:t>In this module, you'll learn:</a:t>
            </a:r>
          </a:p>
          <a:p>
            <a:r>
              <a:rPr lang="en-US" dirty="0"/>
              <a:t>How authentication systems work</a:t>
            </a:r>
          </a:p>
          <a:p>
            <a:r>
              <a:rPr lang="en-US" dirty="0"/>
              <a:t>About single sign-on</a:t>
            </a:r>
          </a:p>
          <a:p>
            <a:r>
              <a:rPr lang="en-US" dirty="0"/>
              <a:t>About PPP authentication methods</a:t>
            </a:r>
          </a:p>
          <a:p>
            <a:r>
              <a:rPr lang="en-US" dirty="0"/>
              <a:t>About Kerberos</a:t>
            </a:r>
          </a:p>
          <a:p>
            <a:r>
              <a:rPr lang="en-US" dirty="0"/>
              <a:t>About RADIUS and TACACS+</a:t>
            </a:r>
          </a:p>
          <a:p>
            <a:r>
              <a:rPr lang="en-US" dirty="0"/>
              <a:t>About 802.1X</a:t>
            </a:r>
            <a:endParaRPr lang="en-US" b="0" i="0" dirty="0">
              <a:effectLst/>
            </a:endParaRP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5339961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Authentication systems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Fundamentally any identity is associated with a particular entity, whether it's a human user, an organization, a computer, a service, or really anything that might need to access resources. The identity itself consists of all the properties associated with that entity, such as:</a:t>
            </a:r>
          </a:p>
          <a:p>
            <a:pPr lvl="1"/>
            <a:r>
              <a:rPr lang="en-US" dirty="0"/>
              <a:t>User names, passwords, and other credentials associated with the identity</a:t>
            </a:r>
          </a:p>
          <a:p>
            <a:pPr lvl="1"/>
            <a:r>
              <a:rPr lang="en-US" dirty="0"/>
              <a:t>Permissions on individual systems and networks</a:t>
            </a:r>
          </a:p>
          <a:p>
            <a:pPr lvl="1"/>
            <a:r>
              <a:rPr lang="en-US" dirty="0"/>
              <a:t>Logged activities, preferences, and other information describing the entity's history within the system</a:t>
            </a:r>
          </a:p>
          <a:p>
            <a:pPr lvl="1"/>
            <a:r>
              <a:rPr lang="en-US" dirty="0"/>
              <a:t>Information that can be used to identify and describe that entity in the "real world".</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29106368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Single sign-on</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dirty="0"/>
              <a:t>single sign-on</a:t>
            </a:r>
            <a:r>
              <a:rPr lang="en-US" dirty="0"/>
              <a:t> (</a:t>
            </a:r>
            <a:r>
              <a:rPr lang="en-US" i="1" dirty="0"/>
              <a:t>SSO</a:t>
            </a:r>
            <a:r>
              <a:rPr lang="en-US" dirty="0"/>
              <a:t>) systems, which allow one set of user credentials to give access to a large number of services. This can work two primary ways.</a:t>
            </a:r>
          </a:p>
          <a:p>
            <a:pPr lvl="1"/>
            <a:r>
              <a:rPr lang="en-US" dirty="0"/>
              <a:t>In the strictest sense, SSO allows a user to sign in once to one of a group of mutually-trusting services, then seamlessly switch between services without being prompted for credentials again. </a:t>
            </a:r>
          </a:p>
          <a:p>
            <a:pPr lvl="1"/>
            <a:r>
              <a:rPr lang="en-US" dirty="0"/>
              <a:t>SSO can also be used to describe systems where multiple independent services share authentication servers.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35606385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Windows account types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Local account</a:t>
            </a:r>
          </a:p>
          <a:p>
            <a:r>
              <a:rPr lang="en-US" dirty="0"/>
              <a:t>Microsoft account</a:t>
            </a:r>
          </a:p>
          <a:p>
            <a:r>
              <a:rPr lang="en-US" dirty="0"/>
              <a:t>Domain account</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41216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8092-E87E-4E88-8A82-0BE967EEBA9B}"/>
              </a:ext>
            </a:extLst>
          </p:cNvPr>
          <p:cNvSpPr>
            <a:spLocks noGrp="1"/>
          </p:cNvSpPr>
          <p:nvPr>
            <p:ph type="title"/>
          </p:nvPr>
        </p:nvSpPr>
        <p:spPr/>
        <p:txBody>
          <a:bodyPr/>
          <a:lstStyle/>
          <a:p>
            <a:r>
              <a:rPr lang="en-GB" dirty="0"/>
              <a:t>Applications and Services</a:t>
            </a:r>
          </a:p>
        </p:txBody>
      </p:sp>
      <p:sp>
        <p:nvSpPr>
          <p:cNvPr id="3" name="Content Placeholder 2">
            <a:extLst>
              <a:ext uri="{FF2B5EF4-FFF2-40B4-BE49-F238E27FC236}">
                <a16:creationId xmlns:a16="http://schemas.microsoft.com/office/drawing/2014/main" id="{9EC82812-60A0-45E9-85B4-E4E42DE63FBC}"/>
              </a:ext>
            </a:extLst>
          </p:cNvPr>
          <p:cNvSpPr>
            <a:spLocks noGrp="1"/>
          </p:cNvSpPr>
          <p:nvPr>
            <p:ph type="body" idx="1"/>
          </p:nvPr>
        </p:nvSpPr>
        <p:spPr>
          <a:xfrm>
            <a:off x="360947" y="4589463"/>
            <a:ext cx="11341769" cy="2075497"/>
          </a:xfrm>
        </p:spPr>
        <p:txBody>
          <a:bodyPr>
            <a:normAutofit fontScale="55000" lnSpcReduction="20000"/>
          </a:bodyPr>
          <a:lstStyle/>
          <a:p>
            <a:r>
              <a:rPr lang="en-GB" dirty="0"/>
              <a:t>Purposes and uses of ports and protocols</a:t>
            </a:r>
          </a:p>
          <a:p>
            <a:r>
              <a:rPr lang="en-GB" dirty="0"/>
              <a:t>Concepts of and characteristics of routing and switching</a:t>
            </a:r>
          </a:p>
          <a:p>
            <a:r>
              <a:rPr lang="en-GB" dirty="0"/>
              <a:t>Functions of network services</a:t>
            </a:r>
          </a:p>
          <a:p>
            <a:r>
              <a:rPr lang="en-GB" dirty="0"/>
              <a:t>Placement of network devices on the network and installing/configuring them</a:t>
            </a:r>
          </a:p>
          <a:p>
            <a:r>
              <a:rPr lang="en-GB" dirty="0"/>
              <a:t>Advanced networking devices</a:t>
            </a:r>
          </a:p>
          <a:p>
            <a:r>
              <a:rPr lang="en-GB" dirty="0"/>
              <a:t>Troubleshooting</a:t>
            </a:r>
          </a:p>
          <a:p>
            <a:pPr lvl="1"/>
            <a:r>
              <a:rPr lang="en-GB" dirty="0"/>
              <a:t>Common wired connectivity</a:t>
            </a:r>
          </a:p>
          <a:p>
            <a:pPr lvl="1"/>
            <a:r>
              <a:rPr lang="en-GB" dirty="0"/>
              <a:t>Common network service issues</a:t>
            </a:r>
          </a:p>
        </p:txBody>
      </p:sp>
    </p:spTree>
    <p:extLst>
      <p:ext uri="{BB962C8B-B14F-4D97-AF65-F5344CB8AC3E}">
        <p14:creationId xmlns:p14="http://schemas.microsoft.com/office/powerpoint/2010/main" val="224338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Given the choice between the two, why would you choose tracert over </a:t>
            </a:r>
            <a:r>
              <a:rPr lang="en-US" dirty="0" err="1"/>
              <a:t>pathping</a:t>
            </a:r>
            <a:r>
              <a:rPr lang="en-US" dirty="0"/>
              <a:t>? Choose the best response.</a:t>
            </a:r>
          </a:p>
          <a:p>
            <a:pPr marL="742950" indent="-742950">
              <a:buFont typeface="+mj-lt"/>
              <a:buAutoNum type="alphaUcPeriod"/>
            </a:pPr>
            <a:r>
              <a:rPr lang="en-US" dirty="0" err="1"/>
              <a:t>pathping</a:t>
            </a:r>
            <a:r>
              <a:rPr lang="en-US" dirty="0"/>
              <a:t> doesn't support IPv6.</a:t>
            </a:r>
          </a:p>
          <a:p>
            <a:pPr marL="742950" indent="-742950">
              <a:buFont typeface="+mj-lt"/>
              <a:buAutoNum type="alphaUcPeriod"/>
            </a:pPr>
            <a:r>
              <a:rPr lang="en-US" dirty="0"/>
              <a:t>tracert is faster. </a:t>
            </a:r>
          </a:p>
          <a:p>
            <a:pPr marL="742950" indent="-742950">
              <a:buFont typeface="+mj-lt"/>
              <a:buAutoNum type="alphaUcPeriod"/>
            </a:pPr>
            <a:r>
              <a:rPr lang="en-US" dirty="0"/>
              <a:t>tracert is more likely to pass through firewalls.</a:t>
            </a:r>
          </a:p>
          <a:p>
            <a:pPr marL="742950" indent="-742950">
              <a:buFont typeface="+mj-lt"/>
              <a:buAutoNum type="alphaUcPeriod"/>
            </a:pPr>
            <a:r>
              <a:rPr lang="en-US" dirty="0"/>
              <a:t>tracert produces more information.</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97443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Network authentication standards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There are a few different scenarios when a network will use centralized authentication.</a:t>
            </a:r>
          </a:p>
          <a:p>
            <a:pPr lvl="1"/>
            <a:r>
              <a:rPr lang="en-US" dirty="0"/>
              <a:t>To allow multiple nodes to communicate securely across an unsecured network</a:t>
            </a:r>
          </a:p>
          <a:p>
            <a:pPr lvl="1"/>
            <a:r>
              <a:rPr lang="en-US" dirty="0"/>
              <a:t>To authenticate remote PPP connections into a network</a:t>
            </a:r>
          </a:p>
          <a:p>
            <a:pPr lvl="1"/>
            <a:r>
              <a:rPr lang="en-US" dirty="0"/>
              <a:t>To allow users to access the same resources from any node on the network</a:t>
            </a:r>
          </a:p>
          <a:p>
            <a:pPr lvl="1"/>
            <a:r>
              <a:rPr lang="en-US" dirty="0"/>
              <a:t>To authenticate local users joining a LAN or WLAN</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74414871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PPP authentication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PAP</a:t>
            </a:r>
          </a:p>
          <a:p>
            <a:r>
              <a:rPr lang="en-US" dirty="0"/>
              <a:t>CHAP</a:t>
            </a:r>
          </a:p>
          <a:p>
            <a:r>
              <a:rPr lang="en-US" dirty="0"/>
              <a:t>MS-CHAP</a:t>
            </a:r>
          </a:p>
          <a:p>
            <a:r>
              <a:rPr lang="en-US" dirty="0"/>
              <a:t>EAP</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52776399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Kerberos </a:t>
            </a:r>
          </a:p>
        </p:txBody>
      </p:sp>
      <p:pic>
        <p:nvPicPr>
          <p:cNvPr id="5" name="Content Placeholder 4">
            <a:extLst>
              <a:ext uri="{FF2B5EF4-FFF2-40B4-BE49-F238E27FC236}">
                <a16:creationId xmlns:a16="http://schemas.microsoft.com/office/drawing/2014/main" id="{3E8C3476-0AF4-40B6-839F-13F30178D7C6}"/>
              </a:ext>
            </a:extLst>
          </p:cNvPr>
          <p:cNvPicPr>
            <a:picLocks noGrp="1" noChangeAspect="1"/>
          </p:cNvPicPr>
          <p:nvPr>
            <p:ph idx="1"/>
          </p:nvPr>
        </p:nvPicPr>
        <p:blipFill>
          <a:blip r:embed="rId2"/>
          <a:stretch>
            <a:fillRect/>
          </a:stretch>
        </p:blipFill>
        <p:spPr>
          <a:xfrm>
            <a:off x="2638425" y="1500981"/>
            <a:ext cx="7143750" cy="49530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64894071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Kerberos authentication </a:t>
            </a:r>
          </a:p>
        </p:txBody>
      </p:sp>
      <p:pic>
        <p:nvPicPr>
          <p:cNvPr id="5" name="Content Placeholder 4">
            <a:extLst>
              <a:ext uri="{FF2B5EF4-FFF2-40B4-BE49-F238E27FC236}">
                <a16:creationId xmlns:a16="http://schemas.microsoft.com/office/drawing/2014/main" id="{DE86D12E-91DD-4FBA-B7C5-6CC4345505B1}"/>
              </a:ext>
            </a:extLst>
          </p:cNvPr>
          <p:cNvPicPr>
            <a:picLocks noGrp="1" noChangeAspect="1"/>
          </p:cNvPicPr>
          <p:nvPr>
            <p:ph idx="1"/>
          </p:nvPr>
        </p:nvPicPr>
        <p:blipFill>
          <a:blip r:embed="rId2"/>
          <a:stretch>
            <a:fillRect/>
          </a:stretch>
        </p:blipFill>
        <p:spPr>
          <a:xfrm>
            <a:off x="2638425" y="1967706"/>
            <a:ext cx="7143750" cy="401955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8137761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RADIUS </a:t>
            </a:r>
          </a:p>
        </p:txBody>
      </p:sp>
      <p:pic>
        <p:nvPicPr>
          <p:cNvPr id="5" name="Content Placeholder 4">
            <a:extLst>
              <a:ext uri="{FF2B5EF4-FFF2-40B4-BE49-F238E27FC236}">
                <a16:creationId xmlns:a16="http://schemas.microsoft.com/office/drawing/2014/main" id="{FEF520BB-4149-4B39-8702-C6891C9DBA24}"/>
              </a:ext>
            </a:extLst>
          </p:cNvPr>
          <p:cNvPicPr>
            <a:picLocks noGrp="1" noChangeAspect="1"/>
          </p:cNvPicPr>
          <p:nvPr>
            <p:ph idx="1"/>
          </p:nvPr>
        </p:nvPicPr>
        <p:blipFill>
          <a:blip r:embed="rId2"/>
          <a:stretch>
            <a:fillRect/>
          </a:stretch>
        </p:blipFill>
        <p:spPr>
          <a:xfrm>
            <a:off x="2638425" y="2191545"/>
            <a:ext cx="7143750" cy="357187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6" name="Arrow: Right 5">
            <a:extLst>
              <a:ext uri="{FF2B5EF4-FFF2-40B4-BE49-F238E27FC236}">
                <a16:creationId xmlns:a16="http://schemas.microsoft.com/office/drawing/2014/main" id="{CED7849B-C440-408D-8C45-E70EB8457863}"/>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408192"/>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RADIUS (Cont.)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7" name="Content Placeholder 6">
            <a:extLst>
              <a:ext uri="{FF2B5EF4-FFF2-40B4-BE49-F238E27FC236}">
                <a16:creationId xmlns:a16="http://schemas.microsoft.com/office/drawing/2014/main" id="{7F67E518-5E6A-4773-8ECE-855E359D048C}"/>
              </a:ext>
            </a:extLst>
          </p:cNvPr>
          <p:cNvPicPr>
            <a:picLocks noGrp="1" noChangeAspect="1"/>
          </p:cNvPicPr>
          <p:nvPr>
            <p:ph idx="1"/>
          </p:nvPr>
        </p:nvPicPr>
        <p:blipFill>
          <a:blip r:embed="rId2"/>
          <a:stretch>
            <a:fillRect/>
          </a:stretch>
        </p:blipFill>
        <p:spPr>
          <a:xfrm>
            <a:off x="2638425" y="1320006"/>
            <a:ext cx="7143750" cy="5314950"/>
          </a:xfrm>
          <a:prstGeom prst="rect">
            <a:avLst/>
          </a:prstGeom>
        </p:spPr>
      </p:pic>
    </p:spTree>
    <p:extLst>
      <p:ext uri="{BB962C8B-B14F-4D97-AF65-F5344CB8AC3E}">
        <p14:creationId xmlns:p14="http://schemas.microsoft.com/office/powerpoint/2010/main" val="116856888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TACACS+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92500"/>
          </a:bodyPr>
          <a:lstStyle/>
          <a:p>
            <a:r>
              <a:rPr lang="en-US" dirty="0"/>
              <a:t>TACACS+ has a number of advantages over RADIUS.</a:t>
            </a:r>
          </a:p>
          <a:p>
            <a:pPr lvl="1"/>
            <a:r>
              <a:rPr lang="en-US" dirty="0"/>
              <a:t>While RADIUS uses UDP, TACACS+ uses TCP. Since TCP is connection-oriented, it provides message acknowledgement, so when a client or server doesn't get a quick response it knows something is wrong. It also scales better on large or congested networks.</a:t>
            </a:r>
          </a:p>
          <a:p>
            <a:pPr lvl="1"/>
            <a:r>
              <a:rPr lang="en-US" dirty="0"/>
              <a:t>Unlike RADIUS, TACACS+ encrypts entire access request packets. Even if encrypting the password itself is most important, protecting other system information from eavesdroppers enhances security.</a:t>
            </a:r>
          </a:p>
          <a:p>
            <a:pPr lvl="1"/>
            <a:r>
              <a:rPr lang="en-US" dirty="0"/>
              <a:t>While RADIUS combines authentication and authorization into a single step, TACACS+ fully separates all three steps of the AAA process. This allows any of the three to be individually handled by a different server, or even a different protocol entirely.</a:t>
            </a:r>
          </a:p>
          <a:p>
            <a:pPr lvl="1"/>
            <a:r>
              <a:rPr lang="en-US" dirty="0"/>
              <a:t>TACACS+ supports more non-IP protocols, such as AppleTalk, NetBIOS, Novell, and X.25.</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54424923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802.1X </a:t>
            </a:r>
          </a:p>
        </p:txBody>
      </p:sp>
      <p:pic>
        <p:nvPicPr>
          <p:cNvPr id="5" name="Content Placeholder 4">
            <a:extLst>
              <a:ext uri="{FF2B5EF4-FFF2-40B4-BE49-F238E27FC236}">
                <a16:creationId xmlns:a16="http://schemas.microsoft.com/office/drawing/2014/main" id="{4051855A-0BC8-437C-A47E-DEDED7A27DF1}"/>
              </a:ext>
            </a:extLst>
          </p:cNvPr>
          <p:cNvPicPr>
            <a:picLocks noGrp="1" noChangeAspect="1"/>
          </p:cNvPicPr>
          <p:nvPr>
            <p:ph idx="1"/>
          </p:nvPr>
        </p:nvPicPr>
        <p:blipFill>
          <a:blip r:embed="rId2"/>
          <a:stretch>
            <a:fillRect/>
          </a:stretch>
        </p:blipFill>
        <p:spPr>
          <a:xfrm>
            <a:off x="2638425" y="2124870"/>
            <a:ext cx="7143750" cy="370522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0900172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626A-2EB4-4755-87E5-6DCD98570079}"/>
              </a:ext>
            </a:extLst>
          </p:cNvPr>
          <p:cNvSpPr>
            <a:spLocks noGrp="1"/>
          </p:cNvSpPr>
          <p:nvPr>
            <p:ph type="title"/>
          </p:nvPr>
        </p:nvSpPr>
        <p:spPr/>
        <p:txBody>
          <a:bodyPr/>
          <a:lstStyle/>
          <a:p>
            <a:r>
              <a:rPr lang="en-US" dirty="0"/>
              <a:t>Discussion: Authentication systems </a:t>
            </a:r>
          </a:p>
        </p:txBody>
      </p:sp>
      <p:pic>
        <p:nvPicPr>
          <p:cNvPr id="5" name="Content Placeholder 4">
            <a:extLst>
              <a:ext uri="{FF2B5EF4-FFF2-40B4-BE49-F238E27FC236}">
                <a16:creationId xmlns:a16="http://schemas.microsoft.com/office/drawing/2014/main" id="{84E68140-373B-4643-A898-E7F7A6060890}"/>
              </a:ext>
            </a:extLst>
          </p:cNvPr>
          <p:cNvPicPr>
            <a:picLocks noGrp="1" noChangeAspect="1"/>
          </p:cNvPicPr>
          <p:nvPr>
            <p:ph idx="1"/>
          </p:nvPr>
        </p:nvPicPr>
        <p:blipFill>
          <a:blip r:embed="rId2">
            <a:duotone>
              <a:schemeClr val="accent5">
                <a:shade val="45000"/>
                <a:satMod val="135000"/>
              </a:schemeClr>
              <a:prstClr val="white"/>
            </a:duotone>
          </a:blip>
          <a:stretch>
            <a:fillRect/>
          </a:stretch>
        </p:blipFill>
        <p:spPr>
          <a:xfrm>
            <a:off x="4305538" y="1934607"/>
            <a:ext cx="3809524" cy="3809524"/>
          </a:xfrm>
          <a:prstGeom prst="rect">
            <a:avLst/>
          </a:prstGeom>
        </p:spPr>
      </p:pic>
      <p:sp>
        <p:nvSpPr>
          <p:cNvPr id="4" name="Footer Placeholder 3">
            <a:extLst>
              <a:ext uri="{FF2B5EF4-FFF2-40B4-BE49-F238E27FC236}">
                <a16:creationId xmlns:a16="http://schemas.microsoft.com/office/drawing/2014/main" id="{06F4FB91-95E8-4249-A034-176D52028F79}"/>
              </a:ext>
            </a:extLst>
          </p:cNvPr>
          <p:cNvSpPr>
            <a:spLocks noGrp="1"/>
          </p:cNvSpPr>
          <p:nvPr>
            <p:ph type="ftr" sz="quarter" idx="4294967295"/>
          </p:nvPr>
        </p:nvSpPr>
        <p:spPr>
          <a:xfrm>
            <a:off x="7932964" y="6675120"/>
            <a:ext cx="2735036" cy="182880"/>
          </a:xfrm>
          <a:prstGeom prst="rect">
            <a:avLst/>
          </a:prstGeom>
        </p:spPr>
        <p:txBody>
          <a:bodyPr/>
          <a:lstStyle/>
          <a:p>
            <a:r>
              <a:rPr lang="en-US"/>
              <a:t>Copyright © 2016 30 Bird Media LLC</a:t>
            </a:r>
            <a:endParaRPr lang="en-US" dirty="0"/>
          </a:p>
        </p:txBody>
      </p:sp>
    </p:spTree>
    <p:extLst>
      <p:ext uri="{BB962C8B-B14F-4D97-AF65-F5344CB8AC3E}">
        <p14:creationId xmlns:p14="http://schemas.microsoft.com/office/powerpoint/2010/main" val="271363679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3345-4C30-49BB-B4E0-B7FE59767AB4}"/>
              </a:ext>
            </a:extLst>
          </p:cNvPr>
          <p:cNvSpPr>
            <a:spLocks noGrp="1"/>
          </p:cNvSpPr>
          <p:nvPr>
            <p:ph type="title"/>
          </p:nvPr>
        </p:nvSpPr>
        <p:spPr/>
        <p:txBody>
          <a:bodyPr/>
          <a:lstStyle/>
          <a:p>
            <a:r>
              <a:rPr lang="en-US" dirty="0"/>
              <a:t>Exercise: Installing a RADIUS server </a:t>
            </a:r>
          </a:p>
        </p:txBody>
      </p:sp>
      <p:pic>
        <p:nvPicPr>
          <p:cNvPr id="5" name="Content Placeholder 4">
            <a:extLst>
              <a:ext uri="{FF2B5EF4-FFF2-40B4-BE49-F238E27FC236}">
                <a16:creationId xmlns:a16="http://schemas.microsoft.com/office/drawing/2014/main" id="{D43C33D6-1F85-4C0E-A15A-25685F832063}"/>
              </a:ext>
            </a:extLst>
          </p:cNvPr>
          <p:cNvPicPr>
            <a:picLocks noGrp="1" noChangeAspect="1"/>
          </p:cNvPicPr>
          <p:nvPr>
            <p:ph idx="1"/>
          </p:nvPr>
        </p:nvPicPr>
        <p:blipFill>
          <a:blip r:embed="rId2"/>
          <a:stretch>
            <a:fillRect/>
          </a:stretch>
        </p:blipFill>
        <p:spPr>
          <a:xfrm>
            <a:off x="8152052" y="2540373"/>
            <a:ext cx="2743438" cy="2834886"/>
          </a:xfrm>
          <a:prstGeom prst="rect">
            <a:avLst/>
          </a:prstGeom>
        </p:spPr>
      </p:pic>
      <p:sp>
        <p:nvSpPr>
          <p:cNvPr id="4" name="Footer Placeholder 3">
            <a:extLst>
              <a:ext uri="{FF2B5EF4-FFF2-40B4-BE49-F238E27FC236}">
                <a16:creationId xmlns:a16="http://schemas.microsoft.com/office/drawing/2014/main" id="{83DDBB4D-4138-4C81-B443-878ED080E1B2}"/>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3" name="TextBox 2">
            <a:extLst>
              <a:ext uri="{FF2B5EF4-FFF2-40B4-BE49-F238E27FC236}">
                <a16:creationId xmlns:a16="http://schemas.microsoft.com/office/drawing/2014/main" id="{1BAB1A3F-2592-48F2-8686-33A3F6E98B8B}"/>
              </a:ext>
            </a:extLst>
          </p:cNvPr>
          <p:cNvSpPr txBox="1"/>
          <p:nvPr/>
        </p:nvSpPr>
        <p:spPr>
          <a:xfrm>
            <a:off x="904568" y="2821858"/>
            <a:ext cx="6037005" cy="1569660"/>
          </a:xfrm>
          <a:prstGeom prst="rect">
            <a:avLst/>
          </a:prstGeom>
          <a:noFill/>
        </p:spPr>
        <p:txBody>
          <a:bodyPr wrap="square" rtlCol="0">
            <a:spAutoFit/>
          </a:bodyPr>
          <a:lstStyle/>
          <a:p>
            <a:r>
              <a:rPr lang="en-GB" sz="3200" dirty="0"/>
              <a:t>In a Hyper-V virtual machine, install Windows Server. </a:t>
            </a:r>
          </a:p>
          <a:p>
            <a:r>
              <a:rPr lang="en-GB" sz="3200" dirty="0"/>
              <a:t>Implement Radius.</a:t>
            </a:r>
          </a:p>
        </p:txBody>
      </p:sp>
    </p:spTree>
    <p:extLst>
      <p:ext uri="{BB962C8B-B14F-4D97-AF65-F5344CB8AC3E}">
        <p14:creationId xmlns:p14="http://schemas.microsoft.com/office/powerpoint/2010/main" val="1471282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 can't ping any other hosts, even on the local subnet. What should you check next? Choose the best response.</a:t>
            </a:r>
          </a:p>
          <a:p>
            <a:pPr marL="742950" indent="-742950">
              <a:buFont typeface="+mj-lt"/>
              <a:buAutoNum type="alphaUcPeriod"/>
            </a:pPr>
            <a:r>
              <a:rPr lang="en-US" dirty="0"/>
              <a:t>Application settings</a:t>
            </a:r>
          </a:p>
          <a:p>
            <a:pPr marL="742950" indent="-742950">
              <a:buFont typeface="+mj-lt"/>
              <a:buAutoNum type="alphaUcPeriod"/>
            </a:pPr>
            <a:r>
              <a:rPr lang="en-US" dirty="0"/>
              <a:t>DNS server</a:t>
            </a:r>
          </a:p>
          <a:p>
            <a:pPr marL="742950" indent="-742950">
              <a:buFont typeface="+mj-lt"/>
              <a:buAutoNum type="alphaUcPeriod"/>
            </a:pPr>
            <a:r>
              <a:rPr lang="en-US" dirty="0"/>
              <a:t>IP address settings </a:t>
            </a:r>
          </a:p>
          <a:p>
            <a:pPr marL="742950" indent="-742950">
              <a:buFont typeface="+mj-lt"/>
              <a:buAutoNum type="alphaUcPeriod"/>
            </a:pPr>
            <a:r>
              <a:rPr lang="en-US" dirty="0"/>
              <a:t>MTU settings</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40143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are the core protocols used by Active Directory? Choose the best response.</a:t>
            </a:r>
          </a:p>
          <a:p>
            <a:pPr marL="742950" indent="-742950">
              <a:buFont typeface="+mj-lt"/>
              <a:buAutoNum type="alphaUcPeriod"/>
            </a:pPr>
            <a:r>
              <a:rPr lang="en-US" dirty="0"/>
              <a:t>802.1X, DNS, and Kerberos</a:t>
            </a:r>
          </a:p>
          <a:p>
            <a:pPr marL="742950" indent="-742950">
              <a:buFont typeface="+mj-lt"/>
              <a:buAutoNum type="alphaUcPeriod"/>
            </a:pPr>
            <a:r>
              <a:rPr lang="en-US" dirty="0"/>
              <a:t>LDAP, DNS, and Kerberos </a:t>
            </a:r>
          </a:p>
          <a:p>
            <a:pPr marL="742950" indent="-742950">
              <a:buFont typeface="+mj-lt"/>
              <a:buAutoNum type="alphaUcPeriod"/>
            </a:pPr>
            <a:r>
              <a:rPr lang="en-US" dirty="0"/>
              <a:t>802.1X, EAP, and LDAP</a:t>
            </a:r>
          </a:p>
          <a:p>
            <a:pPr marL="742950" indent="-742950">
              <a:buFont typeface="+mj-lt"/>
              <a:buAutoNum type="alphaUcPeriod"/>
            </a:pPr>
            <a:r>
              <a:rPr lang="en-US" dirty="0"/>
              <a:t>LDAP, Kerberos, and RADIUS</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80010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Which protocol is more of a message framework than an authentication method in itself? Choose the best response.</a:t>
            </a:r>
          </a:p>
          <a:p>
            <a:pPr marL="742950" indent="-742950">
              <a:buFont typeface="+mj-lt"/>
              <a:buAutoNum type="alphaUcPeriod"/>
            </a:pPr>
            <a:r>
              <a:rPr lang="en-US" dirty="0"/>
              <a:t>CHAP</a:t>
            </a:r>
          </a:p>
          <a:p>
            <a:pPr marL="742950" indent="-742950">
              <a:buFont typeface="+mj-lt"/>
              <a:buAutoNum type="alphaUcPeriod"/>
            </a:pPr>
            <a:r>
              <a:rPr lang="en-US" dirty="0"/>
              <a:t>EAP </a:t>
            </a:r>
          </a:p>
          <a:p>
            <a:pPr marL="742950" indent="-742950">
              <a:buFont typeface="+mj-lt"/>
              <a:buAutoNum type="alphaUcPeriod"/>
            </a:pPr>
            <a:r>
              <a:rPr lang="en-US" dirty="0"/>
              <a:t>MS-CHAP</a:t>
            </a:r>
          </a:p>
          <a:p>
            <a:pPr marL="742950" indent="-742950">
              <a:buFont typeface="+mj-lt"/>
              <a:buAutoNum type="alphaUcPeriod"/>
            </a:pPr>
            <a:r>
              <a:rPr lang="en-US" dirty="0"/>
              <a:t>PAP</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10573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Your wireless network is configured in 802.1X mode. What kind of server does it most likely use as a backend? Choose the best response.</a:t>
            </a:r>
          </a:p>
          <a:p>
            <a:pPr marL="742950" indent="-742950">
              <a:buFont typeface="+mj-lt"/>
              <a:buAutoNum type="alphaUcPeriod"/>
            </a:pPr>
            <a:r>
              <a:rPr lang="en-US" dirty="0"/>
              <a:t>KERBEROS</a:t>
            </a:r>
          </a:p>
          <a:p>
            <a:pPr marL="742950" indent="-742950">
              <a:buFont typeface="+mj-lt"/>
              <a:buAutoNum type="alphaUcPeriod"/>
            </a:pPr>
            <a:r>
              <a:rPr lang="en-US" dirty="0"/>
              <a:t>RADIUS </a:t>
            </a:r>
          </a:p>
          <a:p>
            <a:pPr marL="742950" indent="-742950">
              <a:buFont typeface="+mj-lt"/>
              <a:buAutoNum type="alphaUcPeriod"/>
            </a:pPr>
            <a:r>
              <a:rPr lang="en-US" dirty="0"/>
              <a:t>TACACS+</a:t>
            </a:r>
          </a:p>
          <a:p>
            <a:pPr marL="742950" indent="-742950">
              <a:buFont typeface="+mj-lt"/>
              <a:buAutoNum type="alphaUcPeriod"/>
            </a:pPr>
            <a:r>
              <a:rPr lang="en-US" dirty="0"/>
              <a:t>TKIP</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1744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Your remote access system currently uses RADIUS, but one administrator is proposing replacing it with TACACS+. What benefits might this provide? Choose all that apply.</a:t>
            </a:r>
          </a:p>
          <a:p>
            <a:pPr marL="742950" indent="-742950">
              <a:buFont typeface="+mj-lt"/>
              <a:buAutoNum type="alphaUcPeriod"/>
            </a:pPr>
            <a:r>
              <a:rPr lang="en-US" dirty="0"/>
              <a:t>Better able to support non-IP protocols </a:t>
            </a:r>
          </a:p>
          <a:p>
            <a:pPr marL="742950" indent="-742950">
              <a:buFont typeface="+mj-lt"/>
              <a:buAutoNum type="alphaUcPeriod"/>
            </a:pPr>
            <a:r>
              <a:rPr lang="en-US" dirty="0"/>
              <a:t>Better suited to large networks </a:t>
            </a:r>
          </a:p>
          <a:p>
            <a:pPr marL="742950" indent="-742950">
              <a:buFont typeface="+mj-lt"/>
              <a:buAutoNum type="alphaUcPeriod"/>
            </a:pPr>
            <a:r>
              <a:rPr lang="en-US" dirty="0"/>
              <a:t>Less complicated to administer</a:t>
            </a:r>
          </a:p>
          <a:p>
            <a:pPr marL="742950" indent="-742950">
              <a:buFont typeface="+mj-lt"/>
              <a:buAutoNum type="alphaUcPeriod"/>
            </a:pPr>
            <a:r>
              <a:rPr lang="en-US" dirty="0"/>
              <a:t>More secure </a:t>
            </a:r>
          </a:p>
          <a:p>
            <a:pPr marL="742950" indent="-742950">
              <a:buFont typeface="+mj-lt"/>
              <a:buAutoNum type="alphaUcPeriod"/>
            </a:pPr>
            <a:r>
              <a:rPr lang="en-US" dirty="0"/>
              <a:t>More focused on user authentication</a:t>
            </a:r>
          </a:p>
          <a:p>
            <a:pPr marL="0" indent="0">
              <a:buNone/>
            </a:pPr>
            <a:r>
              <a:rPr lang="en-US" dirty="0"/>
              <a:t>A, B, and 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846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lnSpcReduction="10000"/>
          </a:bodyPr>
          <a:lstStyle/>
          <a:p>
            <a:pPr marL="0" indent="0">
              <a:buNone/>
            </a:pPr>
            <a:r>
              <a:rPr lang="en-US" dirty="0"/>
              <a:t>Which of the following is NOT true of a Kerberos network? Choose the best response.</a:t>
            </a:r>
          </a:p>
          <a:p>
            <a:pPr marL="742950" indent="-742950">
              <a:buFont typeface="+mj-lt"/>
              <a:buAutoNum type="alphaUcPeriod"/>
            </a:pPr>
            <a:r>
              <a:rPr lang="en-US" dirty="0"/>
              <a:t>Kerberos enables mutual authentication and encryption on an untrusted network. </a:t>
            </a:r>
          </a:p>
          <a:p>
            <a:pPr marL="742950" indent="-742950">
              <a:buFont typeface="+mj-lt"/>
              <a:buAutoNum type="alphaUcPeriod"/>
            </a:pPr>
            <a:r>
              <a:rPr lang="en-US" dirty="0"/>
              <a:t>Secure authentication does not require public key cryptography.</a:t>
            </a:r>
          </a:p>
          <a:p>
            <a:pPr marL="742950" indent="-742950">
              <a:buFont typeface="+mj-lt"/>
              <a:buAutoNum type="alphaUcPeriod"/>
            </a:pPr>
            <a:r>
              <a:rPr lang="en-US" dirty="0"/>
              <a:t>The KDC directly relays communications between clients and resource servers. </a:t>
            </a:r>
          </a:p>
          <a:p>
            <a:pPr marL="742950" indent="-742950">
              <a:buFont typeface="+mj-lt"/>
              <a:buAutoNum type="alphaUcPeriod"/>
            </a:pPr>
            <a:r>
              <a:rPr lang="en-US" dirty="0"/>
              <a:t>You need a ticket-granting ticket before you communicate with the ticket-granting server.</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80737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Module C: Hardening networks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pPr marL="0" indent="0">
              <a:buNone/>
            </a:pPr>
            <a:r>
              <a:rPr lang="en-US" dirty="0"/>
              <a:t>In this module, you'll learn:</a:t>
            </a:r>
          </a:p>
          <a:p>
            <a:r>
              <a:rPr lang="en-US" dirty="0"/>
              <a:t>About defense in depth</a:t>
            </a:r>
          </a:p>
          <a:p>
            <a:r>
              <a:rPr lang="en-US" dirty="0"/>
              <a:t>How to secure network hardware</a:t>
            </a:r>
          </a:p>
          <a:p>
            <a:r>
              <a:rPr lang="en-US" dirty="0"/>
              <a:t>How to harden hosts and networks</a:t>
            </a:r>
          </a:p>
          <a:p>
            <a:r>
              <a:rPr lang="en-US" dirty="0"/>
              <a:t>How to educate users</a:t>
            </a:r>
          </a:p>
          <a:p>
            <a:r>
              <a:rPr lang="en-US" dirty="0"/>
              <a:t>How to test existing security measures</a:t>
            </a:r>
            <a:endParaRPr lang="en-US" b="0" i="0" dirty="0">
              <a:effectLst/>
            </a:endParaRP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607105343"/>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Defense in depth </a:t>
            </a:r>
          </a:p>
        </p:txBody>
      </p:sp>
      <p:pic>
        <p:nvPicPr>
          <p:cNvPr id="5" name="Content Placeholder 4">
            <a:extLst>
              <a:ext uri="{FF2B5EF4-FFF2-40B4-BE49-F238E27FC236}">
                <a16:creationId xmlns:a16="http://schemas.microsoft.com/office/drawing/2014/main" id="{AE73E1B1-DC5B-42AC-8B36-9D1E1355C11D}"/>
              </a:ext>
            </a:extLst>
          </p:cNvPr>
          <p:cNvPicPr>
            <a:picLocks noGrp="1" noChangeAspect="1"/>
          </p:cNvPicPr>
          <p:nvPr>
            <p:ph idx="1"/>
          </p:nvPr>
        </p:nvPicPr>
        <p:blipFill>
          <a:blip r:embed="rId2"/>
          <a:stretch>
            <a:fillRect/>
          </a:stretch>
        </p:blipFill>
        <p:spPr>
          <a:xfrm>
            <a:off x="2638425" y="2005806"/>
            <a:ext cx="7143750" cy="394335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36870011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data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Identify where sensitive data is stored on the network. It doesn't all have to be in one place, but if you don't know where everything is you can't make sure it's all adequately protected.</a:t>
            </a:r>
          </a:p>
          <a:p>
            <a:r>
              <a:rPr lang="en-US" dirty="0"/>
              <a:t>Identify information that is subject to particular regulatory requirements. For example, compliance with the </a:t>
            </a:r>
            <a:r>
              <a:rPr lang="en-US" i="1" dirty="0"/>
              <a:t>Payment Card Industry Data Security Standard</a:t>
            </a:r>
            <a:r>
              <a:rPr lang="en-US" dirty="0"/>
              <a:t> (</a:t>
            </a:r>
            <a:r>
              <a:rPr lang="en-US" i="1" dirty="0"/>
              <a:t>PCI-DSS</a:t>
            </a:r>
            <a:r>
              <a:rPr lang="en-US" dirty="0"/>
              <a:t>) is a contractual, and sometimes legal, requirement for organizations that handle credit card information.</a:t>
            </a:r>
          </a:p>
          <a:p>
            <a:r>
              <a:rPr lang="en-US" dirty="0"/>
              <a:t>Classify other information by sensitivity to determine what may need heightened, or relaxed, levels of security.</a:t>
            </a:r>
          </a:p>
          <a:p>
            <a:pPr marL="0" indent="0">
              <a:buNone/>
            </a:pPr>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93A4445C-6B36-4B1D-8D73-387997E38361}"/>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56708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data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To reduce risk from inside attacks, social engineering, or accidental mishandling, apply appropriate user permissions to sensitive data.</a:t>
            </a:r>
          </a:p>
          <a:p>
            <a:r>
              <a:rPr lang="en-US" dirty="0"/>
              <a:t>Protect data from loss by performing regular backups.</a:t>
            </a:r>
          </a:p>
          <a:p>
            <a:r>
              <a:rPr lang="en-US" dirty="0"/>
              <a:t>Use appropriate encryption, especially for data that is in transit, on portable devices, or otherwise outside of heavily secured hosts.</a:t>
            </a:r>
          </a:p>
          <a:p>
            <a:r>
              <a:rPr lang="en-US" dirty="0"/>
              <a:t>Keep data organized, so that it's easier to tell if anything's been altered or deleted.</a:t>
            </a:r>
          </a:p>
          <a:p>
            <a:r>
              <a:rPr lang="en-US" dirty="0"/>
              <a:t>Ensure that data is disposed of in a secure fashion. </a:t>
            </a:r>
          </a:p>
          <a:p>
            <a:pPr marL="0" indent="0">
              <a:buNone/>
            </a:pPr>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0371676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applications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When choosing between competing applications, review each option for known security weaknesses.</a:t>
            </a:r>
          </a:p>
          <a:p>
            <a:r>
              <a:rPr lang="en-US" dirty="0"/>
              <a:t>Ensure that all relevant application updates and security features are installed.</a:t>
            </a:r>
          </a:p>
          <a:p>
            <a:r>
              <a:rPr lang="en-US" dirty="0"/>
              <a:t>Configure AAA features for any application which uses them in accordance with a unified security policy.</a:t>
            </a:r>
          </a:p>
          <a:p>
            <a:r>
              <a:rPr lang="en-US" dirty="0"/>
              <a:t>Apply heightened scrutiny to network applications:</a:t>
            </a:r>
          </a:p>
          <a:p>
            <a:r>
              <a:rPr lang="en-US" dirty="0"/>
              <a:t>Establish policies for acceptable and unacceptable applications on network hosts.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584562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9603339" cy="1325563"/>
          </a:xfrm>
        </p:spPr>
        <p:txBody>
          <a:bodyPr>
            <a:normAutofit/>
          </a:bodyPr>
          <a:lstStyle/>
          <a:p>
            <a:r>
              <a:rPr lang="en-GB" dirty="0"/>
              <a:t>Concepts of and Characteristics of Routing and Switching</a:t>
            </a:r>
          </a:p>
        </p:txBody>
      </p:sp>
      <p:sp>
        <p:nvSpPr>
          <p:cNvPr id="3" name="Content Placeholder 2"/>
          <p:cNvSpPr>
            <a:spLocks noGrp="1"/>
          </p:cNvSpPr>
          <p:nvPr>
            <p:ph idx="1"/>
          </p:nvPr>
        </p:nvSpPr>
        <p:spPr/>
        <p:txBody>
          <a:bodyPr/>
          <a:lstStyle/>
          <a:p>
            <a:r>
              <a:rPr lang="en-GB" dirty="0"/>
              <a:t>Performance concepts</a:t>
            </a:r>
          </a:p>
          <a:p>
            <a:pPr lvl="1"/>
            <a:r>
              <a:rPr lang="en-GB" dirty="0"/>
              <a:t>Traffic shaping</a:t>
            </a:r>
          </a:p>
          <a:p>
            <a:pPr lvl="1"/>
            <a:r>
              <a:rPr lang="en-GB" dirty="0"/>
              <a:t>QoS</a:t>
            </a:r>
          </a:p>
          <a:p>
            <a:pPr lvl="1"/>
            <a:r>
              <a:rPr lang="en-GB" dirty="0" err="1"/>
              <a:t>DiffServ</a:t>
            </a:r>
            <a:endParaRPr lang="en-GB" dirty="0"/>
          </a:p>
          <a:p>
            <a:pPr lvl="1"/>
            <a:r>
              <a:rPr lang="en-GB" dirty="0" err="1"/>
              <a:t>CoS</a:t>
            </a:r>
            <a:endParaRPr lang="en-GB" dirty="0"/>
          </a:p>
        </p:txBody>
      </p:sp>
    </p:spTree>
    <p:extLst>
      <p:ext uri="{BB962C8B-B14F-4D97-AF65-F5344CB8AC3E}">
        <p14:creationId xmlns:p14="http://schemas.microsoft.com/office/powerpoint/2010/main" val="242954054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hosts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Regularly apply all operating system updates and security patches.</a:t>
            </a:r>
          </a:p>
          <a:p>
            <a:r>
              <a:rPr lang="en-US" dirty="0"/>
              <a:t>Disable unnecessary network services.</a:t>
            </a:r>
          </a:p>
          <a:p>
            <a:r>
              <a:rPr lang="en-US" dirty="0"/>
              <a:t>Install security software.</a:t>
            </a:r>
          </a:p>
          <a:p>
            <a:r>
              <a:rPr lang="en-US" dirty="0"/>
              <a:t>Equip essential servers with uninterruptible power supplies or even backup generators.</a:t>
            </a:r>
          </a:p>
          <a:p>
            <a:r>
              <a:rPr lang="en-US" dirty="0"/>
              <a:t>Enable user authentication procedures in accordance with an organizational password policy.</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681890DB-DBC0-44B7-9B94-96F28D03EF49}"/>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22294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hosts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Disable unnecessary user accounts, both on local and domain levels.</a:t>
            </a:r>
          </a:p>
          <a:p>
            <a:r>
              <a:rPr lang="en-US" dirty="0"/>
              <a:t>Restrict account permissions.</a:t>
            </a:r>
          </a:p>
          <a:p>
            <a:r>
              <a:rPr lang="en-US" dirty="0"/>
              <a:t>Consider disabling or restricting access to physical and virtual ports on the host itself, such as USB ports.</a:t>
            </a:r>
          </a:p>
          <a:p>
            <a:r>
              <a:rPr lang="en-US" dirty="0"/>
              <a:t>Establish specific security requirements for devices that aren't a permanent part of the LAN.</a:t>
            </a:r>
          </a:p>
          <a:p>
            <a:r>
              <a:rPr lang="en-US" dirty="0"/>
              <a:t>Establish </a:t>
            </a:r>
            <a:r>
              <a:rPr lang="en-US" i="1" dirty="0"/>
              <a:t>onboarding</a:t>
            </a:r>
            <a:r>
              <a:rPr lang="en-US" dirty="0"/>
              <a:t> and </a:t>
            </a:r>
            <a:r>
              <a:rPr lang="en-US" i="1" dirty="0"/>
              <a:t>offboarding</a:t>
            </a:r>
            <a:r>
              <a:rPr lang="en-US" dirty="0"/>
              <a:t> procedures for devices added to or removed from the network.</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8233481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the internal network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Harden network devices like switches, routers and firewalls in much the same way as hosts.</a:t>
            </a:r>
          </a:p>
          <a:p>
            <a:r>
              <a:rPr lang="en-US" dirty="0"/>
              <a:t>Enable remote management only using secure protocols, such as SNMPv3 or SSH.</a:t>
            </a:r>
          </a:p>
          <a:p>
            <a:r>
              <a:rPr lang="en-US" dirty="0"/>
              <a:t>Use network segmentation to control traffic through the internal network.</a:t>
            </a:r>
          </a:p>
          <a:p>
            <a:r>
              <a:rPr lang="en-US" dirty="0"/>
              <a:t>Use security features on routers and switches.</a:t>
            </a:r>
          </a:p>
          <a:p>
            <a:r>
              <a:rPr lang="en-US" dirty="0"/>
              <a:t>Deploy specialized network security systems.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F2E69CAD-F843-4892-ACF1-D924AB75A839}"/>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16817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the internal network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Deploy access control technologies.</a:t>
            </a:r>
          </a:p>
          <a:p>
            <a:r>
              <a:rPr lang="en-US" dirty="0"/>
              <a:t>Utilize strong encryption for WAN or VPN connections.</a:t>
            </a:r>
          </a:p>
          <a:p>
            <a:r>
              <a:rPr lang="en-US" dirty="0"/>
              <a:t>Secure access to wireless LANs.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76509712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the perimeter network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Open ports needed for necessary services, but keep other ports closed and services disabled.</a:t>
            </a:r>
          </a:p>
          <a:p>
            <a:r>
              <a:rPr lang="en-US" dirty="0"/>
              <a:t>Never transmit sensitive data using non-secure protocols. </a:t>
            </a:r>
          </a:p>
          <a:p>
            <a:r>
              <a:rPr lang="en-US" dirty="0"/>
              <a:t>Ensure that there are strong firewall protections between the DMZ and the interior network.</a:t>
            </a:r>
          </a:p>
          <a:p>
            <a:r>
              <a:rPr lang="en-US" dirty="0"/>
              <a:t>Monitor any exposed systems for signs of intrusion.</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73517475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the physical environment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lnSpcReduction="10000"/>
          </a:bodyPr>
          <a:lstStyle/>
          <a:p>
            <a:r>
              <a:rPr lang="en-US" dirty="0"/>
              <a:t>Where possible, move essential or at-risk systems into more secure areas.</a:t>
            </a:r>
          </a:p>
          <a:p>
            <a:r>
              <a:rPr lang="en-US" dirty="0"/>
              <a:t>Place network hardware into secure and locked network closets or cabinets.</a:t>
            </a:r>
          </a:p>
          <a:p>
            <a:r>
              <a:rPr lang="en-US" dirty="0"/>
              <a:t>Place Wi-Fi antennas so as to minimize broadcast into unsecured areas.</a:t>
            </a:r>
          </a:p>
          <a:p>
            <a:r>
              <a:rPr lang="en-US" dirty="0"/>
              <a:t>Control access into server rooms and other high security areas.</a:t>
            </a:r>
          </a:p>
          <a:p>
            <a:r>
              <a:rPr lang="en-US" dirty="0"/>
              <a:t>Use CCTV or IP based security cameras to monitor vulnerable areas.</a:t>
            </a:r>
          </a:p>
          <a:p>
            <a:r>
              <a:rPr lang="en-US" dirty="0"/>
              <a:t>Establish a clear visitor policy.</a:t>
            </a:r>
          </a:p>
          <a:p>
            <a:r>
              <a:rPr lang="en-US" dirty="0"/>
              <a:t>Hire security guards to authenticate users or monitor for intrusion.</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229689568"/>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Promoting secure practices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lnSpcReduction="10000"/>
          </a:bodyPr>
          <a:lstStyle/>
          <a:p>
            <a:r>
              <a:rPr lang="en-US" dirty="0"/>
              <a:t>Educate all employees about security-related best practices and legal requirements for their job role, common social engineering attacks, and how to look for suspicious behavior.</a:t>
            </a:r>
          </a:p>
          <a:p>
            <a:r>
              <a:rPr lang="en-US" dirty="0"/>
              <a:t>Tailor duties and education efforts to user roles and technical knowledge.</a:t>
            </a:r>
          </a:p>
          <a:p>
            <a:r>
              <a:rPr lang="en-US" dirty="0"/>
              <a:t>Enforce separation of duties to prevent fraud or error by employees.</a:t>
            </a:r>
          </a:p>
          <a:p>
            <a:r>
              <a:rPr lang="en-US" dirty="0"/>
              <a:t>Educate users about password policies and how to use other authentication systems securely.</a:t>
            </a:r>
          </a:p>
          <a:p>
            <a:r>
              <a:rPr lang="en-US" dirty="0"/>
              <a:t>Establish clear policies for handling of organization equipment or data off premises, and of user devices or visitors on premises.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04028411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626A-2EB4-4755-87E5-6DCD98570079}"/>
              </a:ext>
            </a:extLst>
          </p:cNvPr>
          <p:cNvSpPr>
            <a:spLocks noGrp="1"/>
          </p:cNvSpPr>
          <p:nvPr>
            <p:ph type="title"/>
          </p:nvPr>
        </p:nvSpPr>
        <p:spPr/>
        <p:txBody>
          <a:bodyPr/>
          <a:lstStyle/>
          <a:p>
            <a:r>
              <a:rPr lang="en-US" dirty="0"/>
              <a:t>Discussion: Defense in depth </a:t>
            </a:r>
          </a:p>
        </p:txBody>
      </p:sp>
      <p:pic>
        <p:nvPicPr>
          <p:cNvPr id="5" name="Content Placeholder 4">
            <a:extLst>
              <a:ext uri="{FF2B5EF4-FFF2-40B4-BE49-F238E27FC236}">
                <a16:creationId xmlns:a16="http://schemas.microsoft.com/office/drawing/2014/main" id="{84E68140-373B-4643-A898-E7F7A6060890}"/>
              </a:ext>
            </a:extLst>
          </p:cNvPr>
          <p:cNvPicPr>
            <a:picLocks noGrp="1" noChangeAspect="1"/>
          </p:cNvPicPr>
          <p:nvPr>
            <p:ph idx="1"/>
          </p:nvPr>
        </p:nvPicPr>
        <p:blipFill>
          <a:blip r:embed="rId2">
            <a:duotone>
              <a:schemeClr val="accent5">
                <a:shade val="45000"/>
                <a:satMod val="135000"/>
              </a:schemeClr>
              <a:prstClr val="white"/>
            </a:duotone>
          </a:blip>
          <a:stretch>
            <a:fillRect/>
          </a:stretch>
        </p:blipFill>
        <p:spPr>
          <a:xfrm>
            <a:off x="4305538" y="1934607"/>
            <a:ext cx="3809524" cy="3809524"/>
          </a:xfrm>
          <a:prstGeom prst="rect">
            <a:avLst/>
          </a:prstGeom>
        </p:spPr>
      </p:pic>
      <p:sp>
        <p:nvSpPr>
          <p:cNvPr id="4" name="Footer Placeholder 3">
            <a:extLst>
              <a:ext uri="{FF2B5EF4-FFF2-40B4-BE49-F238E27FC236}">
                <a16:creationId xmlns:a16="http://schemas.microsoft.com/office/drawing/2014/main" id="{06F4FB91-95E8-4249-A034-176D52028F79}"/>
              </a:ext>
            </a:extLst>
          </p:cNvPr>
          <p:cNvSpPr>
            <a:spLocks noGrp="1"/>
          </p:cNvSpPr>
          <p:nvPr>
            <p:ph type="ftr" sz="quarter" idx="4294967295"/>
          </p:nvPr>
        </p:nvSpPr>
        <p:spPr>
          <a:xfrm>
            <a:off x="7932964" y="6675120"/>
            <a:ext cx="2735036" cy="182880"/>
          </a:xfrm>
          <a:prstGeom prst="rect">
            <a:avLst/>
          </a:prstGeom>
        </p:spPr>
        <p:txBody>
          <a:bodyPr/>
          <a:lstStyle/>
          <a:p>
            <a:r>
              <a:rPr lang="en-US"/>
              <a:t>Copyright © 2016 30 Bird Media LLC</a:t>
            </a:r>
            <a:endParaRPr lang="en-US" dirty="0"/>
          </a:p>
        </p:txBody>
      </p:sp>
    </p:spTree>
    <p:extLst>
      <p:ext uri="{BB962C8B-B14F-4D97-AF65-F5344CB8AC3E}">
        <p14:creationId xmlns:p14="http://schemas.microsoft.com/office/powerpoint/2010/main" val="272522911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Vulnerability assessments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There are four overall steps in the vulnerability assessment process.</a:t>
            </a:r>
          </a:p>
          <a:p>
            <a:pPr marL="914400" lvl="1" indent="-514350">
              <a:buFont typeface="+mj-lt"/>
              <a:buAutoNum type="arabicPeriod"/>
            </a:pPr>
            <a:r>
              <a:rPr lang="en-US" dirty="0"/>
              <a:t>Cataloging network assets.</a:t>
            </a:r>
          </a:p>
          <a:p>
            <a:pPr marL="914400" lvl="1" indent="-514350">
              <a:buFont typeface="+mj-lt"/>
              <a:buAutoNum type="arabicPeriod"/>
            </a:pPr>
            <a:r>
              <a:rPr lang="en-US" dirty="0"/>
              <a:t>Assigning a value to each asset.</a:t>
            </a:r>
          </a:p>
          <a:p>
            <a:pPr marL="914400" lvl="1" indent="-514350">
              <a:buFont typeface="+mj-lt"/>
              <a:buAutoNum type="arabicPeriod"/>
            </a:pPr>
            <a:r>
              <a:rPr lang="en-US" dirty="0"/>
              <a:t>Identifying each asset's threats and vulnerabilities.</a:t>
            </a:r>
          </a:p>
          <a:p>
            <a:pPr marL="914400" lvl="1" indent="-514350">
              <a:buFont typeface="+mj-lt"/>
              <a:buAutoNum type="arabicPeriod"/>
            </a:pPr>
            <a:r>
              <a:rPr lang="en-US" dirty="0"/>
              <a:t>Mitigating vulnerabilities, beginning with the most severe vulnerabilities to the most valuable assets.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42CE4F80-5B35-440B-B4A4-1B6437A4EA18}"/>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69976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Vulnerability assessments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Security logging</a:t>
            </a:r>
          </a:p>
          <a:p>
            <a:r>
              <a:rPr lang="en-US" dirty="0"/>
              <a:t>Vulnerability evaluation</a:t>
            </a:r>
          </a:p>
          <a:p>
            <a:r>
              <a:rPr lang="en-US" dirty="0"/>
              <a:t>Vulnerability scanning</a:t>
            </a:r>
          </a:p>
          <a:p>
            <a:r>
              <a:rPr lang="en-US" dirty="0"/>
              <a:t>Penetration tests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706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p:txBody>
          <a:bodyPr/>
          <a:lstStyle/>
          <a:p>
            <a:r>
              <a:rPr lang="en-GB" dirty="0"/>
              <a:t>Performance concepts - QoS</a:t>
            </a:r>
          </a:p>
        </p:txBody>
      </p:sp>
      <p:sp>
        <p:nvSpPr>
          <p:cNvPr id="5" name="Freeform: Shape 4">
            <a:extLst>
              <a:ext uri="{FF2B5EF4-FFF2-40B4-BE49-F238E27FC236}">
                <a16:creationId xmlns:a16="http://schemas.microsoft.com/office/drawing/2014/main" id="{EF45F093-AA6D-4CB1-B1EB-05185ECADF48}"/>
              </a:ext>
            </a:extLst>
          </p:cNvPr>
          <p:cNvSpPr/>
          <p:nvPr/>
        </p:nvSpPr>
        <p:spPr>
          <a:xfrm>
            <a:off x="318475" y="1826694"/>
            <a:ext cx="11579111" cy="2381213"/>
          </a:xfrm>
          <a:custGeom>
            <a:avLst/>
            <a:gdLst>
              <a:gd name="connsiteX0" fmla="*/ 0 w 11579111"/>
              <a:gd name="connsiteY0" fmla="*/ 396877 h 2381213"/>
              <a:gd name="connsiteX1" fmla="*/ 396877 w 11579111"/>
              <a:gd name="connsiteY1" fmla="*/ 0 h 2381213"/>
              <a:gd name="connsiteX2" fmla="*/ 11182234 w 11579111"/>
              <a:gd name="connsiteY2" fmla="*/ 0 h 2381213"/>
              <a:gd name="connsiteX3" fmla="*/ 11579111 w 11579111"/>
              <a:gd name="connsiteY3" fmla="*/ 396877 h 2381213"/>
              <a:gd name="connsiteX4" fmla="*/ 11579111 w 11579111"/>
              <a:gd name="connsiteY4" fmla="*/ 1984336 h 2381213"/>
              <a:gd name="connsiteX5" fmla="*/ 11182234 w 11579111"/>
              <a:gd name="connsiteY5" fmla="*/ 2381213 h 2381213"/>
              <a:gd name="connsiteX6" fmla="*/ 396877 w 11579111"/>
              <a:gd name="connsiteY6" fmla="*/ 2381213 h 2381213"/>
              <a:gd name="connsiteX7" fmla="*/ 0 w 11579111"/>
              <a:gd name="connsiteY7" fmla="*/ 1984336 h 2381213"/>
              <a:gd name="connsiteX8" fmla="*/ 0 w 11579111"/>
              <a:gd name="connsiteY8" fmla="*/ 396877 h 23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9111" h="2381213">
                <a:moveTo>
                  <a:pt x="0" y="396877"/>
                </a:moveTo>
                <a:cubicBezTo>
                  <a:pt x="0" y="177688"/>
                  <a:pt x="177688" y="0"/>
                  <a:pt x="396877" y="0"/>
                </a:cubicBezTo>
                <a:lnTo>
                  <a:pt x="11182234" y="0"/>
                </a:lnTo>
                <a:cubicBezTo>
                  <a:pt x="11401423" y="0"/>
                  <a:pt x="11579111" y="177688"/>
                  <a:pt x="11579111" y="396877"/>
                </a:cubicBezTo>
                <a:lnTo>
                  <a:pt x="11579111" y="1984336"/>
                </a:lnTo>
                <a:cubicBezTo>
                  <a:pt x="11579111" y="2203525"/>
                  <a:pt x="11401423" y="2381213"/>
                  <a:pt x="11182234" y="2381213"/>
                </a:cubicBezTo>
                <a:lnTo>
                  <a:pt x="396877" y="2381213"/>
                </a:lnTo>
                <a:cubicBezTo>
                  <a:pt x="177688" y="2381213"/>
                  <a:pt x="0" y="2203525"/>
                  <a:pt x="0" y="1984336"/>
                </a:cubicBezTo>
                <a:lnTo>
                  <a:pt x="0" y="396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111" tIns="167676" rIns="219111" bIns="167676" numCol="1" spcCol="1270" anchor="ctr" anchorCtr="0">
            <a:noAutofit/>
          </a:bodyPr>
          <a:lstStyle/>
          <a:p>
            <a:pPr marL="0" lvl="0" indent="0" algn="ctr" defTabSz="1200150">
              <a:lnSpc>
                <a:spcPct val="90000"/>
              </a:lnSpc>
              <a:spcBef>
                <a:spcPct val="0"/>
              </a:spcBef>
              <a:spcAft>
                <a:spcPct val="35000"/>
              </a:spcAft>
              <a:buNone/>
            </a:pPr>
            <a:r>
              <a:rPr lang="en-GB" sz="2700" kern="1200" dirty="0"/>
              <a:t>Quality of Service (QoS) describes the strategies used to manage and increase the flow of network traffic</a:t>
            </a:r>
          </a:p>
          <a:p>
            <a:pPr marL="0" lvl="0" indent="0" algn="ctr" defTabSz="1200150">
              <a:lnSpc>
                <a:spcPct val="90000"/>
              </a:lnSpc>
              <a:spcBef>
                <a:spcPct val="0"/>
              </a:spcBef>
              <a:spcAft>
                <a:spcPct val="35000"/>
              </a:spcAft>
              <a:buNone/>
            </a:pPr>
            <a:r>
              <a:rPr lang="en-GB" sz="2700" kern="1200" dirty="0"/>
              <a:t>QoS features enable administrators to predict bandwidth use, monitor that use, and control it to ensure that bandwidth is available to the applications that need it</a:t>
            </a:r>
          </a:p>
        </p:txBody>
      </p:sp>
      <p:sp>
        <p:nvSpPr>
          <p:cNvPr id="12" name="Freeform: Shape 11">
            <a:extLst>
              <a:ext uri="{FF2B5EF4-FFF2-40B4-BE49-F238E27FC236}">
                <a16:creationId xmlns:a16="http://schemas.microsoft.com/office/drawing/2014/main" id="{D00BF65B-5869-43D8-B353-C23EE83E54E3}"/>
              </a:ext>
            </a:extLst>
          </p:cNvPr>
          <p:cNvSpPr/>
          <p:nvPr/>
        </p:nvSpPr>
        <p:spPr>
          <a:xfrm>
            <a:off x="4239424" y="4353133"/>
            <a:ext cx="7658162" cy="2381213"/>
          </a:xfrm>
          <a:custGeom>
            <a:avLst/>
            <a:gdLst>
              <a:gd name="connsiteX0" fmla="*/ 149350 w 7658162"/>
              <a:gd name="connsiteY0" fmla="*/ 0 h 2381213"/>
              <a:gd name="connsiteX1" fmla="*/ 7261285 w 7658162"/>
              <a:gd name="connsiteY1" fmla="*/ 0 h 2381213"/>
              <a:gd name="connsiteX2" fmla="*/ 7658162 w 7658162"/>
              <a:gd name="connsiteY2" fmla="*/ 396877 h 2381213"/>
              <a:gd name="connsiteX3" fmla="*/ 7658162 w 7658162"/>
              <a:gd name="connsiteY3" fmla="*/ 1984336 h 2381213"/>
              <a:gd name="connsiteX4" fmla="*/ 7261285 w 7658162"/>
              <a:gd name="connsiteY4" fmla="*/ 2381213 h 2381213"/>
              <a:gd name="connsiteX5" fmla="*/ 149350 w 7658162"/>
              <a:gd name="connsiteY5" fmla="*/ 2381213 h 2381213"/>
              <a:gd name="connsiteX6" fmla="*/ 69366 w 7658162"/>
              <a:gd name="connsiteY6" fmla="*/ 2373150 h 2381213"/>
              <a:gd name="connsiteX7" fmla="*/ 0 w 7658162"/>
              <a:gd name="connsiteY7" fmla="*/ 2351618 h 2381213"/>
              <a:gd name="connsiteX8" fmla="*/ 5133 w 7658162"/>
              <a:gd name="connsiteY8" fmla="*/ 2350025 h 2381213"/>
              <a:gd name="connsiteX9" fmla="*/ 247527 w 7658162"/>
              <a:gd name="connsiteY9" fmla="*/ 1984336 h 2381213"/>
              <a:gd name="connsiteX10" fmla="*/ 247527 w 7658162"/>
              <a:gd name="connsiteY10" fmla="*/ 396877 h 2381213"/>
              <a:gd name="connsiteX11" fmla="*/ 5133 w 7658162"/>
              <a:gd name="connsiteY11" fmla="*/ 31189 h 2381213"/>
              <a:gd name="connsiteX12" fmla="*/ 0 w 7658162"/>
              <a:gd name="connsiteY12" fmla="*/ 29596 h 2381213"/>
              <a:gd name="connsiteX13" fmla="*/ 69366 w 7658162"/>
              <a:gd name="connsiteY13" fmla="*/ 8063 h 2381213"/>
              <a:gd name="connsiteX14" fmla="*/ 149350 w 7658162"/>
              <a:gd name="connsiteY14" fmla="*/ 0 h 23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8162" h="2381213">
                <a:moveTo>
                  <a:pt x="149350" y="0"/>
                </a:moveTo>
                <a:lnTo>
                  <a:pt x="7261285" y="0"/>
                </a:lnTo>
                <a:cubicBezTo>
                  <a:pt x="7480474" y="0"/>
                  <a:pt x="7658162" y="177688"/>
                  <a:pt x="7658162" y="396877"/>
                </a:cubicBezTo>
                <a:lnTo>
                  <a:pt x="7658162" y="1984336"/>
                </a:lnTo>
                <a:cubicBezTo>
                  <a:pt x="7658162" y="2203525"/>
                  <a:pt x="7480474" y="2381213"/>
                  <a:pt x="7261285" y="2381213"/>
                </a:cubicBezTo>
                <a:lnTo>
                  <a:pt x="149350" y="2381213"/>
                </a:lnTo>
                <a:cubicBezTo>
                  <a:pt x="121952" y="2381213"/>
                  <a:pt x="95202" y="2378437"/>
                  <a:pt x="69366" y="2373150"/>
                </a:cubicBezTo>
                <a:lnTo>
                  <a:pt x="0" y="2351618"/>
                </a:lnTo>
                <a:lnTo>
                  <a:pt x="5133" y="2350025"/>
                </a:lnTo>
                <a:cubicBezTo>
                  <a:pt x="147578" y="2289775"/>
                  <a:pt x="247527" y="2148728"/>
                  <a:pt x="247527" y="1984336"/>
                </a:cubicBezTo>
                <a:lnTo>
                  <a:pt x="247527" y="396877"/>
                </a:lnTo>
                <a:cubicBezTo>
                  <a:pt x="247527" y="232486"/>
                  <a:pt x="147578" y="91438"/>
                  <a:pt x="5133" y="31189"/>
                </a:cubicBezTo>
                <a:lnTo>
                  <a:pt x="0" y="29596"/>
                </a:lnTo>
                <a:lnTo>
                  <a:pt x="69366" y="8063"/>
                </a:lnTo>
                <a:cubicBezTo>
                  <a:pt x="95202" y="2777"/>
                  <a:pt x="121952" y="0"/>
                  <a:pt x="149350" y="0"/>
                </a:cubicBezTo>
                <a:close/>
              </a:path>
            </a:pathLst>
          </a:cu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B848F533-7173-436C-924B-67F7F1745864}"/>
              </a:ext>
            </a:extLst>
          </p:cNvPr>
          <p:cNvSpPr/>
          <p:nvPr/>
        </p:nvSpPr>
        <p:spPr>
          <a:xfrm>
            <a:off x="312821" y="4343913"/>
            <a:ext cx="4168476" cy="2381213"/>
          </a:xfrm>
          <a:custGeom>
            <a:avLst/>
            <a:gdLst>
              <a:gd name="connsiteX0" fmla="*/ 0 w 4168476"/>
              <a:gd name="connsiteY0" fmla="*/ 396877 h 2381213"/>
              <a:gd name="connsiteX1" fmla="*/ 396877 w 4168476"/>
              <a:gd name="connsiteY1" fmla="*/ 0 h 2381213"/>
              <a:gd name="connsiteX2" fmla="*/ 3771599 w 4168476"/>
              <a:gd name="connsiteY2" fmla="*/ 0 h 2381213"/>
              <a:gd name="connsiteX3" fmla="*/ 4168476 w 4168476"/>
              <a:gd name="connsiteY3" fmla="*/ 396877 h 2381213"/>
              <a:gd name="connsiteX4" fmla="*/ 4168476 w 4168476"/>
              <a:gd name="connsiteY4" fmla="*/ 1984336 h 2381213"/>
              <a:gd name="connsiteX5" fmla="*/ 3771599 w 4168476"/>
              <a:gd name="connsiteY5" fmla="*/ 2381213 h 2381213"/>
              <a:gd name="connsiteX6" fmla="*/ 396877 w 4168476"/>
              <a:gd name="connsiteY6" fmla="*/ 2381213 h 2381213"/>
              <a:gd name="connsiteX7" fmla="*/ 0 w 4168476"/>
              <a:gd name="connsiteY7" fmla="*/ 1984336 h 2381213"/>
              <a:gd name="connsiteX8" fmla="*/ 0 w 4168476"/>
              <a:gd name="connsiteY8" fmla="*/ 396877 h 23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8476" h="2381213">
                <a:moveTo>
                  <a:pt x="0" y="396877"/>
                </a:moveTo>
                <a:cubicBezTo>
                  <a:pt x="0" y="177688"/>
                  <a:pt x="177688" y="0"/>
                  <a:pt x="396877" y="0"/>
                </a:cubicBezTo>
                <a:lnTo>
                  <a:pt x="3771599" y="0"/>
                </a:lnTo>
                <a:cubicBezTo>
                  <a:pt x="3990788" y="0"/>
                  <a:pt x="4168476" y="177688"/>
                  <a:pt x="4168476" y="396877"/>
                </a:cubicBezTo>
                <a:lnTo>
                  <a:pt x="4168476" y="1984336"/>
                </a:lnTo>
                <a:cubicBezTo>
                  <a:pt x="4168476" y="2203525"/>
                  <a:pt x="3990788" y="2381213"/>
                  <a:pt x="3771599" y="2381213"/>
                </a:cubicBezTo>
                <a:lnTo>
                  <a:pt x="396877" y="2381213"/>
                </a:lnTo>
                <a:cubicBezTo>
                  <a:pt x="177688" y="2381213"/>
                  <a:pt x="0" y="2203525"/>
                  <a:pt x="0" y="1984336"/>
                </a:cubicBezTo>
                <a:lnTo>
                  <a:pt x="0" y="396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111" tIns="167676" rIns="219111" bIns="167676" numCol="1" spcCol="1270" anchor="ctr" anchorCtr="0">
            <a:noAutofit/>
          </a:bodyPr>
          <a:lstStyle/>
          <a:p>
            <a:pPr marL="0" lvl="0" indent="0" algn="ctr" defTabSz="1200150">
              <a:lnSpc>
                <a:spcPct val="90000"/>
              </a:lnSpc>
              <a:spcBef>
                <a:spcPct val="0"/>
              </a:spcBef>
              <a:spcAft>
                <a:spcPct val="35000"/>
              </a:spcAft>
              <a:buNone/>
            </a:pPr>
            <a:r>
              <a:rPr lang="en-GB" sz="2700" kern="1200"/>
              <a:t>These applications generally can be broken into two categories:</a:t>
            </a:r>
          </a:p>
        </p:txBody>
      </p:sp>
      <p:sp>
        <p:nvSpPr>
          <p:cNvPr id="15" name="TextBox 14">
            <a:extLst>
              <a:ext uri="{FF2B5EF4-FFF2-40B4-BE49-F238E27FC236}">
                <a16:creationId xmlns:a16="http://schemas.microsoft.com/office/drawing/2014/main" id="{A8F88373-63E5-49E5-B61A-CA3949E4F82B}"/>
              </a:ext>
            </a:extLst>
          </p:cNvPr>
          <p:cNvSpPr txBox="1"/>
          <p:nvPr/>
        </p:nvSpPr>
        <p:spPr>
          <a:xfrm>
            <a:off x="4737596" y="4532742"/>
            <a:ext cx="7141583" cy="2031325"/>
          </a:xfrm>
          <a:prstGeom prst="rect">
            <a:avLst/>
          </a:prstGeom>
          <a:noFill/>
        </p:spPr>
        <p:txBody>
          <a:bodyPr wrap="square" rtlCol="0">
            <a:spAutoFit/>
          </a:bodyPr>
          <a:lstStyle/>
          <a:p>
            <a:pPr lvl="0"/>
            <a:r>
              <a:rPr lang="en-GB" b="1" dirty="0"/>
              <a:t>Latency sensitive: </a:t>
            </a:r>
            <a:r>
              <a:rPr lang="en-GB" dirty="0"/>
              <a:t>These applications need bandwidth for quick delivery where network lag time impacts their effectiveness. This includes voice and video transfer. For example, Voice over IP (VoIP) would be difficult to use if there were a significant lag time in the conversation</a:t>
            </a:r>
          </a:p>
          <a:p>
            <a:pPr lvl="0"/>
            <a:r>
              <a:rPr lang="en-GB" b="1" dirty="0"/>
              <a:t>Latency insensitive</a:t>
            </a:r>
            <a:r>
              <a:rPr lang="en-GB" dirty="0"/>
              <a:t>: Controlling bandwidth also involves managing latency-insensitive applications. This includes bulk data transfers such as huge backup procedures and File Transfer Protocol (FTP) transfers</a:t>
            </a:r>
          </a:p>
        </p:txBody>
      </p:sp>
    </p:spTree>
    <p:extLst>
      <p:ext uri="{BB962C8B-B14F-4D97-AF65-F5344CB8AC3E}">
        <p14:creationId xmlns:p14="http://schemas.microsoft.com/office/powerpoint/2010/main" val="421273751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Vulnerability scanners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Port scanner</a:t>
            </a:r>
          </a:p>
          <a:p>
            <a:r>
              <a:rPr lang="en-US" dirty="0"/>
              <a:t>Network mappers</a:t>
            </a:r>
          </a:p>
          <a:p>
            <a:r>
              <a:rPr lang="en-US" dirty="0"/>
              <a:t>Protocol analyzers</a:t>
            </a:r>
          </a:p>
          <a:p>
            <a:r>
              <a:rPr lang="en-US" dirty="0"/>
              <a:t>Password cracker</a:t>
            </a:r>
          </a:p>
          <a:p>
            <a:r>
              <a:rPr lang="en-US" dirty="0"/>
              <a:t>Web application vulnerability tester</a:t>
            </a:r>
          </a:p>
          <a:p>
            <a:r>
              <a:rPr lang="en-US" dirty="0"/>
              <a:t>Database vulnerability tester</a:t>
            </a:r>
          </a:p>
          <a:p>
            <a:r>
              <a:rPr lang="en-US" dirty="0"/>
              <a:t>Wireless scanner</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17857759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Penetration testing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 </a:t>
            </a:r>
            <a:r>
              <a:rPr lang="en-US" i="1" dirty="0"/>
              <a:t>penetration test</a:t>
            </a:r>
            <a:r>
              <a:rPr lang="en-US" dirty="0"/>
              <a:t> is a simulated attack designed to prove that an asset can be compromised. The penetration tester uses known attack methods to bypass security and compromise the system. If the attack fails, the system has passed the test.</a:t>
            </a:r>
          </a:p>
          <a:p>
            <a:r>
              <a:rPr lang="en-US" dirty="0"/>
              <a:t>A penetration test is active and intrusive, but more focused than a vulnerability scan. It's also less likely to uncover vulnerabilities not directly between the tester and the goal.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57132328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Security troubleshooting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 big part is just to keep an eye out for changes and unusual network behaviors. </a:t>
            </a:r>
          </a:p>
          <a:p>
            <a:r>
              <a:rPr lang="en-US" dirty="0"/>
              <a:t>One way security holes are introduced is when someone troubleshooting a network problem disables security measures. </a:t>
            </a:r>
          </a:p>
          <a:p>
            <a:r>
              <a:rPr lang="en-US" dirty="0"/>
              <a:t>A major risk of securing the network is making security settings so strict that they interfere with normal operation.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56083382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3345-4C30-49BB-B4E0-B7FE59767AB4}"/>
              </a:ext>
            </a:extLst>
          </p:cNvPr>
          <p:cNvSpPr>
            <a:spLocks noGrp="1"/>
          </p:cNvSpPr>
          <p:nvPr>
            <p:ph type="title"/>
          </p:nvPr>
        </p:nvSpPr>
        <p:spPr/>
        <p:txBody>
          <a:bodyPr/>
          <a:lstStyle/>
          <a:p>
            <a:r>
              <a:rPr lang="en-US" dirty="0"/>
              <a:t>Exercise: Scanning the network </a:t>
            </a:r>
          </a:p>
        </p:txBody>
      </p:sp>
      <p:pic>
        <p:nvPicPr>
          <p:cNvPr id="5" name="Content Placeholder 4">
            <a:extLst>
              <a:ext uri="{FF2B5EF4-FFF2-40B4-BE49-F238E27FC236}">
                <a16:creationId xmlns:a16="http://schemas.microsoft.com/office/drawing/2014/main" id="{D43C33D6-1F85-4C0E-A15A-25685F832063}"/>
              </a:ext>
            </a:extLst>
          </p:cNvPr>
          <p:cNvPicPr>
            <a:picLocks noGrp="1" noChangeAspect="1"/>
          </p:cNvPicPr>
          <p:nvPr>
            <p:ph idx="1"/>
          </p:nvPr>
        </p:nvPicPr>
        <p:blipFill>
          <a:blip r:embed="rId2"/>
          <a:stretch>
            <a:fillRect/>
          </a:stretch>
        </p:blipFill>
        <p:spPr>
          <a:xfrm>
            <a:off x="7837419" y="2281083"/>
            <a:ext cx="2743438" cy="2834886"/>
          </a:xfrm>
          <a:prstGeom prst="rect">
            <a:avLst/>
          </a:prstGeom>
        </p:spPr>
      </p:pic>
      <p:sp>
        <p:nvSpPr>
          <p:cNvPr id="4" name="Footer Placeholder 3">
            <a:extLst>
              <a:ext uri="{FF2B5EF4-FFF2-40B4-BE49-F238E27FC236}">
                <a16:creationId xmlns:a16="http://schemas.microsoft.com/office/drawing/2014/main" id="{83DDBB4D-4138-4C81-B443-878ED080E1B2}"/>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3" name="TextBox 2">
            <a:extLst>
              <a:ext uri="{FF2B5EF4-FFF2-40B4-BE49-F238E27FC236}">
                <a16:creationId xmlns:a16="http://schemas.microsoft.com/office/drawing/2014/main" id="{E4BD68E6-4456-4666-A0CB-2218CC01C79B}"/>
              </a:ext>
            </a:extLst>
          </p:cNvPr>
          <p:cNvSpPr txBox="1"/>
          <p:nvPr/>
        </p:nvSpPr>
        <p:spPr>
          <a:xfrm>
            <a:off x="943896" y="2281083"/>
            <a:ext cx="4916130" cy="2308324"/>
          </a:xfrm>
          <a:prstGeom prst="rect">
            <a:avLst/>
          </a:prstGeom>
          <a:noFill/>
        </p:spPr>
        <p:txBody>
          <a:bodyPr wrap="square" rtlCol="0">
            <a:spAutoFit/>
          </a:bodyPr>
          <a:lstStyle/>
          <a:p>
            <a:r>
              <a:rPr lang="en-GB" dirty="0"/>
              <a:t>Create a Hyper-V Linux machine. Any distro will do.</a:t>
            </a:r>
          </a:p>
          <a:p>
            <a:endParaRPr lang="en-GB" dirty="0"/>
          </a:p>
          <a:p>
            <a:r>
              <a:rPr lang="en-GB" dirty="0"/>
              <a:t>Go to YouTube: </a:t>
            </a:r>
            <a:r>
              <a:rPr lang="en-GB" dirty="0">
                <a:hlinkClick r:id="rId3"/>
              </a:rPr>
              <a:t>https://www.varonis.com/blog/nmap-commands/</a:t>
            </a:r>
            <a:endParaRPr lang="en-GB" dirty="0"/>
          </a:p>
          <a:p>
            <a:endParaRPr lang="en-GB" dirty="0"/>
          </a:p>
          <a:p>
            <a:r>
              <a:rPr lang="en-GB" dirty="0"/>
              <a:t>Follow the tutorial to get an idea of </a:t>
            </a:r>
            <a:r>
              <a:rPr lang="en-GB" dirty="0" err="1"/>
              <a:t>nMap</a:t>
            </a:r>
            <a:r>
              <a:rPr lang="en-GB" dirty="0"/>
              <a:t> and its commands</a:t>
            </a:r>
          </a:p>
        </p:txBody>
      </p:sp>
    </p:spTree>
    <p:extLst>
      <p:ext uri="{BB962C8B-B14F-4D97-AF65-F5344CB8AC3E}">
        <p14:creationId xmlns:p14="http://schemas.microsoft.com/office/powerpoint/2010/main" val="21674874"/>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What's the most essential tool for segmenting broadcast domains? Choose the best response.</a:t>
            </a:r>
          </a:p>
          <a:p>
            <a:pPr marL="742950" indent="-742950">
              <a:buFont typeface="+mj-lt"/>
              <a:buAutoNum type="alphaUcPeriod"/>
            </a:pPr>
            <a:r>
              <a:rPr lang="en-US" dirty="0"/>
              <a:t>Bridges</a:t>
            </a:r>
          </a:p>
          <a:p>
            <a:pPr marL="742950" indent="-742950">
              <a:buFont typeface="+mj-lt"/>
              <a:buAutoNum type="alphaUcPeriod"/>
            </a:pPr>
            <a:r>
              <a:rPr lang="en-US" dirty="0"/>
              <a:t>Routers </a:t>
            </a:r>
          </a:p>
          <a:p>
            <a:pPr marL="742950" indent="-742950">
              <a:buFont typeface="+mj-lt"/>
              <a:buAutoNum type="alphaUcPeriod"/>
            </a:pPr>
            <a:r>
              <a:rPr lang="en-US" dirty="0"/>
              <a:t>Switches</a:t>
            </a:r>
          </a:p>
          <a:p>
            <a:pPr marL="742950" indent="-742950">
              <a:buFont typeface="+mj-lt"/>
              <a:buAutoNum type="alphaUcPeriod"/>
            </a:pPr>
            <a:r>
              <a:rPr lang="en-US" dirty="0"/>
              <a:t>VLANs</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06444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security feature is especially important for preventing rogue devices on the network? Choose the best response.</a:t>
            </a:r>
          </a:p>
          <a:p>
            <a:pPr marL="742950" indent="-742950">
              <a:buFont typeface="+mj-lt"/>
              <a:buAutoNum type="alphaUcPeriod"/>
            </a:pPr>
            <a:r>
              <a:rPr lang="en-US" dirty="0"/>
              <a:t>DMZ</a:t>
            </a:r>
          </a:p>
          <a:p>
            <a:pPr marL="742950" indent="-742950">
              <a:buFont typeface="+mj-lt"/>
              <a:buAutoNum type="alphaUcPeriod"/>
            </a:pPr>
            <a:r>
              <a:rPr lang="en-US" dirty="0"/>
              <a:t>Loop protection</a:t>
            </a:r>
          </a:p>
          <a:p>
            <a:pPr marL="742950" indent="-742950">
              <a:buFont typeface="+mj-lt"/>
              <a:buAutoNum type="alphaUcPeriod"/>
            </a:pPr>
            <a:r>
              <a:rPr lang="en-US" dirty="0"/>
              <a:t>Port security </a:t>
            </a:r>
          </a:p>
          <a:p>
            <a:pPr marL="742950" indent="-742950">
              <a:buFont typeface="+mj-lt"/>
              <a:buAutoNum type="alphaUcPeriod"/>
            </a:pPr>
            <a:r>
              <a:rPr lang="en-US" dirty="0"/>
              <a:t>VPN</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9403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feature primarily helps to protect against DoS attacks? Choose the best response.</a:t>
            </a:r>
          </a:p>
          <a:p>
            <a:pPr marL="742950" indent="-742950">
              <a:buFont typeface="+mj-lt"/>
              <a:buAutoNum type="alphaUcPeriod"/>
            </a:pPr>
            <a:r>
              <a:rPr lang="en-US" dirty="0"/>
              <a:t>Authentication systems</a:t>
            </a:r>
          </a:p>
          <a:p>
            <a:pPr marL="742950" indent="-742950">
              <a:buFont typeface="+mj-lt"/>
              <a:buAutoNum type="alphaUcPeriod"/>
            </a:pPr>
            <a:r>
              <a:rPr lang="en-US" dirty="0"/>
              <a:t>DMZ</a:t>
            </a:r>
          </a:p>
          <a:p>
            <a:pPr marL="742950" indent="-742950">
              <a:buFont typeface="+mj-lt"/>
              <a:buAutoNum type="alphaUcPeriod"/>
            </a:pPr>
            <a:r>
              <a:rPr lang="en-US" dirty="0"/>
              <a:t>Loop protection </a:t>
            </a:r>
          </a:p>
          <a:p>
            <a:pPr marL="742950" indent="-742950">
              <a:buFont typeface="+mj-lt"/>
              <a:buAutoNum type="alphaUcPeriod"/>
            </a:pPr>
            <a:r>
              <a:rPr lang="en-US" dirty="0"/>
              <a:t>SNMPv3</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44466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kind of network tool is also known as a sniffer? Choose the best response.</a:t>
            </a:r>
          </a:p>
          <a:p>
            <a:pPr marL="742950" indent="-742950">
              <a:buFont typeface="+mj-lt"/>
              <a:buAutoNum type="alphaUcPeriod"/>
            </a:pPr>
            <a:r>
              <a:rPr lang="en-US" dirty="0"/>
              <a:t>Network mapper</a:t>
            </a:r>
          </a:p>
          <a:p>
            <a:pPr marL="742950" indent="-742950">
              <a:buFont typeface="+mj-lt"/>
              <a:buAutoNum type="alphaUcPeriod"/>
            </a:pPr>
            <a:r>
              <a:rPr lang="en-US" dirty="0"/>
              <a:t>Port scanner</a:t>
            </a:r>
          </a:p>
          <a:p>
            <a:pPr marL="742950" indent="-742950">
              <a:buFont typeface="+mj-lt"/>
              <a:buAutoNum type="alphaUcPeriod"/>
            </a:pPr>
            <a:r>
              <a:rPr lang="en-US" dirty="0"/>
              <a:t>Protocol analyzer </a:t>
            </a:r>
          </a:p>
          <a:p>
            <a:pPr marL="742950" indent="-742950">
              <a:buFont typeface="+mj-lt"/>
              <a:buAutoNum type="alphaUcPeriod"/>
            </a:pPr>
            <a:r>
              <a:rPr lang="en-US" dirty="0"/>
              <a:t>Wireless scanner</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38701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It's a safe assumption that an attacker with physical access to a system can compromise any other security measures given time. True or false?</a:t>
            </a:r>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6572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is a simulated network attack performed by a security expert with detailed knowledge of the network? Choose the best response.</a:t>
            </a:r>
          </a:p>
          <a:p>
            <a:pPr marL="742950" indent="-742950">
              <a:buFont typeface="+mj-lt"/>
              <a:buAutoNum type="alphaUcPeriod"/>
            </a:pPr>
            <a:r>
              <a:rPr lang="en-US" dirty="0"/>
              <a:t>Black box</a:t>
            </a:r>
          </a:p>
          <a:p>
            <a:pPr marL="742950" indent="-742950">
              <a:buFont typeface="+mj-lt"/>
              <a:buAutoNum type="alphaUcPeriod"/>
            </a:pPr>
            <a:r>
              <a:rPr lang="en-US" dirty="0"/>
              <a:t>Vulnerability scan</a:t>
            </a:r>
          </a:p>
          <a:p>
            <a:pPr marL="742950" indent="-742950">
              <a:buFont typeface="+mj-lt"/>
              <a:buAutoNum type="alphaUcPeriod"/>
            </a:pPr>
            <a:r>
              <a:rPr lang="en-US" dirty="0"/>
              <a:t>White box </a:t>
            </a:r>
          </a:p>
          <a:p>
            <a:pPr marL="742950" indent="-742950">
              <a:buFont typeface="+mj-lt"/>
              <a:buAutoNum type="alphaUcPeriod"/>
            </a:pPr>
            <a:r>
              <a:rPr lang="en-US" dirty="0"/>
              <a:t>White hat</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5736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8B84-791A-48BB-BC7C-95FD621D7885}"/>
              </a:ext>
            </a:extLst>
          </p:cNvPr>
          <p:cNvSpPr>
            <a:spLocks noGrp="1"/>
          </p:cNvSpPr>
          <p:nvPr>
            <p:ph type="title"/>
          </p:nvPr>
        </p:nvSpPr>
        <p:spPr>
          <a:xfrm>
            <a:off x="312821" y="365125"/>
            <a:ext cx="11590421" cy="1325563"/>
          </a:xfrm>
        </p:spPr>
        <p:txBody>
          <a:bodyPr anchor="ctr">
            <a:normAutofit/>
          </a:bodyPr>
          <a:lstStyle/>
          <a:p>
            <a:r>
              <a:rPr lang="en-GB" dirty="0"/>
              <a:t>Quality of Service</a:t>
            </a:r>
          </a:p>
        </p:txBody>
      </p:sp>
      <p:graphicFrame>
        <p:nvGraphicFramePr>
          <p:cNvPr id="5" name="Content Placeholder 2">
            <a:extLst>
              <a:ext uri="{FF2B5EF4-FFF2-40B4-BE49-F238E27FC236}">
                <a16:creationId xmlns:a16="http://schemas.microsoft.com/office/drawing/2014/main" id="{4205BC75-F944-4D2E-84CB-7C6A9791115A}"/>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67494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Summary: Defending networks</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pPr marL="0" indent="0">
              <a:buNone/>
            </a:pPr>
            <a:r>
              <a:rPr lang="en-US" dirty="0"/>
              <a:t>You should now know how to:</a:t>
            </a:r>
          </a:p>
          <a:p>
            <a:r>
              <a:rPr lang="en-US" dirty="0"/>
              <a:t>About network security components such as ACLs, firewalls, IDS, and physical security techniques.</a:t>
            </a:r>
          </a:p>
          <a:p>
            <a:r>
              <a:rPr lang="en-US" dirty="0"/>
              <a:t>About local and remote authentication, single sign-on systems, and network authentication standards such as Kerberos, RADIUS, and 802.1X.</a:t>
            </a:r>
          </a:p>
          <a:p>
            <a:r>
              <a:rPr lang="en-US" dirty="0"/>
              <a:t>How to harden networks using a defense-in-depth strategy, and maintain its security using vulnerability assessment programs.</a:t>
            </a:r>
            <a:endParaRPr lang="en-US" b="0" i="0" dirty="0">
              <a:effectLst/>
            </a:endParaRP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85345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7A57-7BB3-4DDF-B30B-E656C420E919}"/>
              </a:ext>
            </a:extLst>
          </p:cNvPr>
          <p:cNvSpPr>
            <a:spLocks noGrp="1"/>
          </p:cNvSpPr>
          <p:nvPr>
            <p:ph type="title"/>
          </p:nvPr>
        </p:nvSpPr>
        <p:spPr/>
        <p:txBody>
          <a:bodyPr/>
          <a:lstStyle/>
          <a:p>
            <a:r>
              <a:rPr lang="en-GB" dirty="0"/>
              <a:t>Network Security Appliances</a:t>
            </a:r>
          </a:p>
        </p:txBody>
      </p:sp>
      <p:sp>
        <p:nvSpPr>
          <p:cNvPr id="3" name="Content Placeholder 2">
            <a:extLst>
              <a:ext uri="{FF2B5EF4-FFF2-40B4-BE49-F238E27FC236}">
                <a16:creationId xmlns:a16="http://schemas.microsoft.com/office/drawing/2014/main" id="{E112D4B6-3F46-4F10-9140-1F8B7447ABA1}"/>
              </a:ext>
            </a:extLst>
          </p:cNvPr>
          <p:cNvSpPr>
            <a:spLocks noGrp="1"/>
          </p:cNvSpPr>
          <p:nvPr>
            <p:ph idx="1"/>
          </p:nvPr>
        </p:nvSpPr>
        <p:spPr/>
        <p:txBody>
          <a:bodyPr>
            <a:normAutofit/>
          </a:bodyPr>
          <a:lstStyle/>
          <a:p>
            <a:r>
              <a:rPr lang="en-GB" dirty="0"/>
              <a:t>A security appliance is any form of server appliance that is designed to protect computer networks from unwanted traffic.</a:t>
            </a:r>
          </a:p>
          <a:p>
            <a:r>
              <a:rPr lang="en-GB" dirty="0"/>
              <a:t>Types of security appliances</a:t>
            </a:r>
          </a:p>
          <a:p>
            <a:pPr lvl="1"/>
            <a:r>
              <a:rPr lang="en-GB" dirty="0"/>
              <a:t>Active devices block unwanted traffic. Examples of such devices are firewalls, anti virus scanning devices, and content filtering devices.</a:t>
            </a:r>
          </a:p>
          <a:p>
            <a:pPr lvl="1"/>
            <a:r>
              <a:rPr lang="en-GB" dirty="0"/>
              <a:t>Passive devices detect and report on unwanted traffic, such as intrusion detection appliances.</a:t>
            </a:r>
          </a:p>
          <a:p>
            <a:pPr lvl="1"/>
            <a:r>
              <a:rPr lang="en-GB" dirty="0"/>
              <a:t>Preventative devices scan networks and identify potential security problems (such as penetration testing and vulnerability assessment appliances).</a:t>
            </a:r>
          </a:p>
          <a:p>
            <a:pPr lvl="1"/>
            <a:r>
              <a:rPr lang="en-GB" dirty="0"/>
              <a:t>Unified Threat Management (UTM) appliances combine features together into one system, such as some firewalls, content filtering, web caching etc.</a:t>
            </a:r>
          </a:p>
        </p:txBody>
      </p:sp>
    </p:spTree>
    <p:extLst>
      <p:ext uri="{BB962C8B-B14F-4D97-AF65-F5344CB8AC3E}">
        <p14:creationId xmlns:p14="http://schemas.microsoft.com/office/powerpoint/2010/main" val="792349981"/>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1D62-8D3D-4175-95B1-B7A536B923AF}"/>
              </a:ext>
            </a:extLst>
          </p:cNvPr>
          <p:cNvSpPr>
            <a:spLocks noGrp="1"/>
          </p:cNvSpPr>
          <p:nvPr>
            <p:ph type="title"/>
          </p:nvPr>
        </p:nvSpPr>
        <p:spPr/>
        <p:txBody>
          <a:bodyPr/>
          <a:lstStyle/>
          <a:p>
            <a:r>
              <a:rPr lang="en-GB" dirty="0"/>
              <a:t>Authentication and Endpoint Security</a:t>
            </a:r>
          </a:p>
        </p:txBody>
      </p:sp>
      <p:sp>
        <p:nvSpPr>
          <p:cNvPr id="3" name="Content Placeholder 2">
            <a:extLst>
              <a:ext uri="{FF2B5EF4-FFF2-40B4-BE49-F238E27FC236}">
                <a16:creationId xmlns:a16="http://schemas.microsoft.com/office/drawing/2014/main" id="{1E07D26B-69C4-481D-9CB4-7D674AB98D99}"/>
              </a:ext>
            </a:extLst>
          </p:cNvPr>
          <p:cNvSpPr>
            <a:spLocks noGrp="1"/>
          </p:cNvSpPr>
          <p:nvPr>
            <p:ph idx="1"/>
          </p:nvPr>
        </p:nvSpPr>
        <p:spPr/>
        <p:txBody>
          <a:bodyPr/>
          <a:lstStyle/>
          <a:p>
            <a:r>
              <a:rPr lang="en-GB" dirty="0"/>
              <a:t>Endpoint authentication is a security mechanism designed to ensure that only authorized devices can connect to a given network, site or service.</a:t>
            </a:r>
          </a:p>
          <a:p>
            <a:r>
              <a:rPr lang="en-GB" dirty="0"/>
              <a:t>The approach is also known as device authentication</a:t>
            </a:r>
          </a:p>
          <a:p>
            <a:r>
              <a:rPr lang="en-GB" dirty="0"/>
              <a:t>In this context, the endpoint most often considered is a mobile computing device, like a laptop, smart phone or tablet but it could be any connected hardware device on a TCP/IP network</a:t>
            </a:r>
          </a:p>
          <a:p>
            <a:r>
              <a:rPr lang="en-GB" dirty="0"/>
              <a:t>The possibilities include desktop computers, printers, servers and specialized hardware such as POS terminals, smart meters and other smart devices</a:t>
            </a:r>
          </a:p>
        </p:txBody>
      </p:sp>
    </p:spTree>
    <p:extLst>
      <p:ext uri="{BB962C8B-B14F-4D97-AF65-F5344CB8AC3E}">
        <p14:creationId xmlns:p14="http://schemas.microsoft.com/office/powerpoint/2010/main" val="295153773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About firewalls </a:t>
            </a:r>
          </a:p>
        </p:txBody>
      </p:sp>
      <p:pic>
        <p:nvPicPr>
          <p:cNvPr id="5" name="Content Placeholder 4">
            <a:extLst>
              <a:ext uri="{FF2B5EF4-FFF2-40B4-BE49-F238E27FC236}">
                <a16:creationId xmlns:a16="http://schemas.microsoft.com/office/drawing/2014/main" id="{15E97314-F5F7-4240-8366-E5D4246EC8C9}"/>
              </a:ext>
            </a:extLst>
          </p:cNvPr>
          <p:cNvPicPr>
            <a:picLocks noGrp="1" noChangeAspect="1"/>
          </p:cNvPicPr>
          <p:nvPr>
            <p:ph idx="1"/>
          </p:nvPr>
        </p:nvPicPr>
        <p:blipFill>
          <a:blip r:embed="rId2"/>
          <a:stretch>
            <a:fillRect/>
          </a:stretch>
        </p:blipFill>
        <p:spPr>
          <a:xfrm>
            <a:off x="2638425" y="2191545"/>
            <a:ext cx="7143750" cy="357187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768821861"/>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Stateful filtering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 stateful firewall inspects source and destination headers, and possibly other TCP or UDP data, in order to determine whether the current packet represents a new communication session, or a continuation of an existing one. </a:t>
            </a:r>
          </a:p>
          <a:p>
            <a:r>
              <a:rPr lang="en-US" dirty="0"/>
              <a:t>Sometimes called </a:t>
            </a:r>
            <a:r>
              <a:rPr lang="en-US" i="1" dirty="0"/>
              <a:t>dynamic packet filtering</a:t>
            </a:r>
            <a:r>
              <a:rPr lang="en-US" dirty="0"/>
              <a:t>, since the firewall can modify rules based on what it knows about the ongoing conversation.</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BC27F21A-EAAC-4306-ADF8-D6F38F03EC19}"/>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470859"/>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Stateful filtering (Cont.)</a:t>
            </a:r>
          </a:p>
        </p:txBody>
      </p:sp>
      <p:pic>
        <p:nvPicPr>
          <p:cNvPr id="5" name="Content Placeholder 4">
            <a:extLst>
              <a:ext uri="{FF2B5EF4-FFF2-40B4-BE49-F238E27FC236}">
                <a16:creationId xmlns:a16="http://schemas.microsoft.com/office/drawing/2014/main" id="{6E7F7481-DB47-4770-9522-43B6940022B8}"/>
              </a:ext>
            </a:extLst>
          </p:cNvPr>
          <p:cNvPicPr>
            <a:picLocks noGrp="1" noChangeAspect="1"/>
          </p:cNvPicPr>
          <p:nvPr>
            <p:ph idx="1"/>
          </p:nvPr>
        </p:nvPicPr>
        <p:blipFill>
          <a:blip r:embed="rId2"/>
          <a:stretch>
            <a:fillRect/>
          </a:stretch>
        </p:blipFill>
        <p:spPr>
          <a:xfrm>
            <a:off x="2638425" y="2282031"/>
            <a:ext cx="7143750" cy="33909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73227176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Application layer firewalls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dirty="0"/>
              <a:t>Application layer firewalls</a:t>
            </a:r>
            <a:r>
              <a:rPr lang="en-US" dirty="0"/>
              <a:t>, also known as </a:t>
            </a:r>
            <a:r>
              <a:rPr lang="en-US" i="1" dirty="0"/>
              <a:t>Layer 7 firewalls</a:t>
            </a:r>
            <a:r>
              <a:rPr lang="en-US" dirty="0"/>
              <a:t>. </a:t>
            </a:r>
          </a:p>
          <a:p>
            <a:r>
              <a:rPr lang="en-US" dirty="0"/>
              <a:t>While they can require a lot more processing power, application layer firewalls can use </a:t>
            </a:r>
            <a:r>
              <a:rPr lang="en-US" i="1" dirty="0"/>
              <a:t>deep packet inspection</a:t>
            </a:r>
            <a:r>
              <a:rPr lang="en-US" dirty="0"/>
              <a:t> (</a:t>
            </a:r>
            <a:r>
              <a:rPr lang="en-US" i="1" dirty="0"/>
              <a:t>DPI</a:t>
            </a:r>
            <a:r>
              <a:rPr lang="en-US" dirty="0"/>
              <a:t>) to find irregularities SPI can miss.</a:t>
            </a:r>
          </a:p>
          <a:p>
            <a:r>
              <a:rPr lang="en-US" dirty="0"/>
              <a:t>Layer 7 firewalls are often separate devices used alongside conventional firewalls, and are devoted to particular applications and services on the network.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091814321"/>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DMZ topology </a:t>
            </a:r>
          </a:p>
        </p:txBody>
      </p:sp>
      <p:pic>
        <p:nvPicPr>
          <p:cNvPr id="5" name="Content Placeholder 4">
            <a:extLst>
              <a:ext uri="{FF2B5EF4-FFF2-40B4-BE49-F238E27FC236}">
                <a16:creationId xmlns:a16="http://schemas.microsoft.com/office/drawing/2014/main" id="{2DDFC0CB-E73C-4045-BDEB-35BB70F14D05}"/>
              </a:ext>
            </a:extLst>
          </p:cNvPr>
          <p:cNvPicPr>
            <a:picLocks noGrp="1" noChangeAspect="1"/>
          </p:cNvPicPr>
          <p:nvPr>
            <p:ph idx="1"/>
          </p:nvPr>
        </p:nvPicPr>
        <p:blipFill>
          <a:blip r:embed="rId2"/>
          <a:stretch>
            <a:fillRect/>
          </a:stretch>
        </p:blipFill>
        <p:spPr>
          <a:xfrm>
            <a:off x="2638425" y="2191545"/>
            <a:ext cx="7143750" cy="357187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6" name="Arrow: Right 5">
            <a:extLst>
              <a:ext uri="{FF2B5EF4-FFF2-40B4-BE49-F238E27FC236}">
                <a16:creationId xmlns:a16="http://schemas.microsoft.com/office/drawing/2014/main" id="{83AE8DC1-2520-4753-822B-8B24E4F4C718}"/>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54679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DMZ topology (Cont.)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7" name="Content Placeholder 6">
            <a:extLst>
              <a:ext uri="{FF2B5EF4-FFF2-40B4-BE49-F238E27FC236}">
                <a16:creationId xmlns:a16="http://schemas.microsoft.com/office/drawing/2014/main" id="{D4E886A6-E6C1-452E-8DBB-941ED7E7410A}"/>
              </a:ext>
            </a:extLst>
          </p:cNvPr>
          <p:cNvPicPr>
            <a:picLocks noGrp="1" noChangeAspect="1"/>
          </p:cNvPicPr>
          <p:nvPr>
            <p:ph idx="1"/>
          </p:nvPr>
        </p:nvPicPr>
        <p:blipFill>
          <a:blip r:embed="rId2"/>
          <a:stretch>
            <a:fillRect/>
          </a:stretch>
        </p:blipFill>
        <p:spPr>
          <a:xfrm>
            <a:off x="2638425" y="1696245"/>
            <a:ext cx="7143750" cy="4562475"/>
          </a:xfrm>
          <a:prstGeom prst="rect">
            <a:avLst/>
          </a:prstGeom>
        </p:spPr>
      </p:pic>
      <p:sp>
        <p:nvSpPr>
          <p:cNvPr id="8" name="Arrow: Right 7">
            <a:extLst>
              <a:ext uri="{FF2B5EF4-FFF2-40B4-BE49-F238E27FC236}">
                <a16:creationId xmlns:a16="http://schemas.microsoft.com/office/drawing/2014/main" id="{D93AED62-100C-44CC-9FFA-1E989E12A721}"/>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17441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DMZ topology (Cont.)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6" name="Content Placeholder 5">
            <a:extLst>
              <a:ext uri="{FF2B5EF4-FFF2-40B4-BE49-F238E27FC236}">
                <a16:creationId xmlns:a16="http://schemas.microsoft.com/office/drawing/2014/main" id="{F718C09E-7D9E-435F-B6A8-B979253D67D0}"/>
              </a:ext>
            </a:extLst>
          </p:cNvPr>
          <p:cNvPicPr>
            <a:picLocks noGrp="1" noChangeAspect="1"/>
          </p:cNvPicPr>
          <p:nvPr>
            <p:ph idx="1"/>
          </p:nvPr>
        </p:nvPicPr>
        <p:blipFill>
          <a:blip r:embed="rId2"/>
          <a:stretch>
            <a:fillRect/>
          </a:stretch>
        </p:blipFill>
        <p:spPr>
          <a:xfrm>
            <a:off x="2638425" y="2577306"/>
            <a:ext cx="7143750" cy="2800350"/>
          </a:xfrm>
          <a:prstGeom prst="rect">
            <a:avLst/>
          </a:prstGeom>
        </p:spPr>
      </p:pic>
    </p:spTree>
    <p:extLst>
      <p:ext uri="{BB962C8B-B14F-4D97-AF65-F5344CB8AC3E}">
        <p14:creationId xmlns:p14="http://schemas.microsoft.com/office/powerpoint/2010/main" val="1434205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225A9B9-91DF-4081-BA54-FAFB5E8E6987}"/>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a:xfrm>
            <a:off x="96921" y="365125"/>
            <a:ext cx="3471779" cy="1920875"/>
          </a:xfrm>
        </p:spPr>
        <p:txBody>
          <a:bodyPr>
            <a:noAutofit/>
          </a:bodyPr>
          <a:lstStyle/>
          <a:p>
            <a:r>
              <a:rPr lang="en-GB" sz="4800" dirty="0">
                <a:solidFill>
                  <a:schemeClr val="bg1">
                    <a:lumMod val="95000"/>
                  </a:schemeClr>
                </a:solidFill>
              </a:rPr>
              <a:t>Performance concepts: </a:t>
            </a:r>
            <a:r>
              <a:rPr lang="en-GB" sz="4800" dirty="0" err="1">
                <a:solidFill>
                  <a:schemeClr val="bg1">
                    <a:lumMod val="95000"/>
                  </a:schemeClr>
                </a:solidFill>
              </a:rPr>
              <a:t>DiffServ</a:t>
            </a:r>
            <a:endParaRPr lang="en-GB" sz="4800" dirty="0">
              <a:solidFill>
                <a:schemeClr val="bg1">
                  <a:lumMod val="95000"/>
                </a:schemeClr>
              </a:solidFill>
            </a:endParaRPr>
          </a:p>
        </p:txBody>
      </p:sp>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3970421" y="1325562"/>
            <a:ext cx="8034421" cy="5265738"/>
          </a:xfrm>
        </p:spPr>
        <p:txBody>
          <a:bodyPr>
            <a:noAutofit/>
          </a:bodyPr>
          <a:lstStyle/>
          <a:p>
            <a:pPr marL="0" indent="0">
              <a:buNone/>
            </a:pPr>
            <a:r>
              <a:rPr lang="en-GB" sz="4400" dirty="0"/>
              <a:t>Differentiated services code point (also known as </a:t>
            </a:r>
            <a:r>
              <a:rPr lang="en-GB" sz="4400" dirty="0" err="1"/>
              <a:t>Diffserv</a:t>
            </a:r>
            <a:r>
              <a:rPr lang="en-GB" sz="4400" dirty="0"/>
              <a:t>) is an architecture that specifies a simple and coarse-grained mechanism for classifying and managing network traffic and providing QoS on modern networks</a:t>
            </a:r>
          </a:p>
          <a:p>
            <a:endParaRPr lang="en-GB" sz="4400" dirty="0"/>
          </a:p>
        </p:txBody>
      </p:sp>
    </p:spTree>
    <p:extLst>
      <p:ext uri="{BB962C8B-B14F-4D97-AF65-F5344CB8AC3E}">
        <p14:creationId xmlns:p14="http://schemas.microsoft.com/office/powerpoint/2010/main" val="4029265768"/>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Content filtering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dirty="0"/>
              <a:t>Content filters</a:t>
            </a:r>
            <a:r>
              <a:rPr lang="en-US" dirty="0"/>
              <a:t> are software applications designed to restrict what information can reach the network, but instead of protecting against attacks, it's meant to control types of content.</a:t>
            </a:r>
          </a:p>
          <a:p>
            <a:r>
              <a:rPr lang="en-US" dirty="0"/>
              <a:t>Like firewalls, content filters monitor traffic based on preconfigured rules which can allow or deny specific content.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6603388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Network Access Control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The combination of AAA systems with network segmentation and host-level security is sometimes called </a:t>
            </a:r>
            <a:r>
              <a:rPr lang="en-US" i="1" dirty="0"/>
              <a:t>Network Access Control</a:t>
            </a:r>
            <a:r>
              <a:rPr lang="en-US" dirty="0"/>
              <a:t> (</a:t>
            </a:r>
            <a:r>
              <a:rPr lang="en-US" i="1" dirty="0"/>
              <a:t>NAC</a:t>
            </a:r>
            <a:r>
              <a:rPr lang="en-US" dirty="0"/>
              <a:t>) or sometimes </a:t>
            </a:r>
            <a:r>
              <a:rPr lang="en-US" i="1" dirty="0"/>
              <a:t>client control</a:t>
            </a:r>
            <a:r>
              <a:rPr lang="en-US" dirty="0"/>
              <a:t>.</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241210862"/>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59CC-F372-4F53-AA90-6EE9D09493E2}"/>
              </a:ext>
            </a:extLst>
          </p:cNvPr>
          <p:cNvSpPr>
            <a:spLocks noGrp="1"/>
          </p:cNvSpPr>
          <p:nvPr>
            <p:ph type="title"/>
          </p:nvPr>
        </p:nvSpPr>
        <p:spPr/>
        <p:txBody>
          <a:bodyPr/>
          <a:lstStyle/>
          <a:p>
            <a:r>
              <a:rPr lang="en-GB" dirty="0"/>
              <a:t>Application Firewall</a:t>
            </a:r>
          </a:p>
        </p:txBody>
      </p:sp>
      <p:sp>
        <p:nvSpPr>
          <p:cNvPr id="3" name="Content Placeholder 2">
            <a:extLst>
              <a:ext uri="{FF2B5EF4-FFF2-40B4-BE49-F238E27FC236}">
                <a16:creationId xmlns:a16="http://schemas.microsoft.com/office/drawing/2014/main" id="{D4E2AD05-3EB9-4006-B762-84928FA70E03}"/>
              </a:ext>
            </a:extLst>
          </p:cNvPr>
          <p:cNvSpPr>
            <a:spLocks noGrp="1"/>
          </p:cNvSpPr>
          <p:nvPr>
            <p:ph idx="1"/>
          </p:nvPr>
        </p:nvSpPr>
        <p:spPr/>
        <p:txBody>
          <a:bodyPr/>
          <a:lstStyle/>
          <a:p>
            <a:r>
              <a:rPr lang="en-GB" dirty="0"/>
              <a:t>An application firewall is a type of firewall that governs traffic to, from, or by an application or service</a:t>
            </a:r>
          </a:p>
          <a:p>
            <a:r>
              <a:rPr lang="en-GB" dirty="0"/>
              <a:t>Application firewalls, or application layer firewalls, use a series of configured policies to determine whether to block or allow communications to or from an app.</a:t>
            </a:r>
          </a:p>
        </p:txBody>
      </p:sp>
    </p:spTree>
    <p:extLst>
      <p:ext uri="{BB962C8B-B14F-4D97-AF65-F5344CB8AC3E}">
        <p14:creationId xmlns:p14="http://schemas.microsoft.com/office/powerpoint/2010/main" val="482854615"/>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08DF-923B-41DD-97E1-2A6420DFE5C9}"/>
              </a:ext>
            </a:extLst>
          </p:cNvPr>
          <p:cNvSpPr>
            <a:spLocks noGrp="1"/>
          </p:cNvSpPr>
          <p:nvPr>
            <p:ph type="title"/>
          </p:nvPr>
        </p:nvSpPr>
        <p:spPr/>
        <p:txBody>
          <a:bodyPr/>
          <a:lstStyle/>
          <a:p>
            <a:r>
              <a:rPr lang="en-GB" dirty="0"/>
              <a:t>Personal Firewall</a:t>
            </a:r>
          </a:p>
        </p:txBody>
      </p:sp>
      <p:sp>
        <p:nvSpPr>
          <p:cNvPr id="3" name="Content Placeholder 2">
            <a:extLst>
              <a:ext uri="{FF2B5EF4-FFF2-40B4-BE49-F238E27FC236}">
                <a16:creationId xmlns:a16="http://schemas.microsoft.com/office/drawing/2014/main" id="{29047E22-DF1C-4E62-A2D6-DCBFC0054177}"/>
              </a:ext>
            </a:extLst>
          </p:cNvPr>
          <p:cNvSpPr>
            <a:spLocks noGrp="1"/>
          </p:cNvSpPr>
          <p:nvPr>
            <p:ph idx="1"/>
          </p:nvPr>
        </p:nvSpPr>
        <p:spPr/>
        <p:txBody>
          <a:bodyPr/>
          <a:lstStyle/>
          <a:p>
            <a:r>
              <a:rPr lang="en-GB" dirty="0"/>
              <a:t>A personal firewall (sometimes called a desktop firewall) is a software application used to protect a single Internet-connected computer from intruders</a:t>
            </a:r>
          </a:p>
          <a:p>
            <a:r>
              <a:rPr lang="en-GB" dirty="0"/>
              <a:t>Personal firewall protection is especially useful for users with "always-on" connections such as DSL or cable modem</a:t>
            </a:r>
          </a:p>
        </p:txBody>
      </p:sp>
    </p:spTree>
    <p:extLst>
      <p:ext uri="{BB962C8B-B14F-4D97-AF65-F5344CB8AC3E}">
        <p14:creationId xmlns:p14="http://schemas.microsoft.com/office/powerpoint/2010/main" val="107504119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08DF-923B-41DD-97E1-2A6420DFE5C9}"/>
              </a:ext>
            </a:extLst>
          </p:cNvPr>
          <p:cNvSpPr>
            <a:spLocks noGrp="1"/>
          </p:cNvSpPr>
          <p:nvPr>
            <p:ph type="title"/>
          </p:nvPr>
        </p:nvSpPr>
        <p:spPr/>
        <p:txBody>
          <a:bodyPr/>
          <a:lstStyle/>
          <a:p>
            <a:r>
              <a:rPr lang="en-GB" dirty="0"/>
              <a:t>Personal Firewall</a:t>
            </a:r>
          </a:p>
        </p:txBody>
      </p:sp>
      <p:pic>
        <p:nvPicPr>
          <p:cNvPr id="5" name="Content Placeholder 4">
            <a:extLst>
              <a:ext uri="{FF2B5EF4-FFF2-40B4-BE49-F238E27FC236}">
                <a16:creationId xmlns:a16="http://schemas.microsoft.com/office/drawing/2014/main" id="{510D6472-EC21-4635-8878-3A852747C38B}"/>
              </a:ext>
            </a:extLst>
          </p:cNvPr>
          <p:cNvPicPr>
            <a:picLocks noGrp="1" noChangeAspect="1"/>
          </p:cNvPicPr>
          <p:nvPr>
            <p:ph idx="1"/>
          </p:nvPr>
        </p:nvPicPr>
        <p:blipFill>
          <a:blip r:embed="rId2"/>
          <a:stretch>
            <a:fillRect/>
          </a:stretch>
        </p:blipFill>
        <p:spPr>
          <a:xfrm>
            <a:off x="1502837" y="1557337"/>
            <a:ext cx="8757855" cy="4935538"/>
          </a:xfrm>
        </p:spPr>
      </p:pic>
    </p:spTree>
    <p:extLst>
      <p:ext uri="{BB962C8B-B14F-4D97-AF65-F5344CB8AC3E}">
        <p14:creationId xmlns:p14="http://schemas.microsoft.com/office/powerpoint/2010/main" val="2833422448"/>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626A-2EB4-4755-87E5-6DCD98570079}"/>
              </a:ext>
            </a:extLst>
          </p:cNvPr>
          <p:cNvSpPr>
            <a:spLocks noGrp="1"/>
          </p:cNvSpPr>
          <p:nvPr>
            <p:ph type="title"/>
          </p:nvPr>
        </p:nvSpPr>
        <p:spPr/>
        <p:txBody>
          <a:bodyPr/>
          <a:lstStyle/>
          <a:p>
            <a:r>
              <a:rPr lang="en-US" dirty="0"/>
              <a:t>Discussion: Firewalls </a:t>
            </a:r>
          </a:p>
        </p:txBody>
      </p:sp>
      <p:pic>
        <p:nvPicPr>
          <p:cNvPr id="5" name="Content Placeholder 4">
            <a:extLst>
              <a:ext uri="{FF2B5EF4-FFF2-40B4-BE49-F238E27FC236}">
                <a16:creationId xmlns:a16="http://schemas.microsoft.com/office/drawing/2014/main" id="{84E68140-373B-4643-A898-E7F7A6060890}"/>
              </a:ext>
            </a:extLst>
          </p:cNvPr>
          <p:cNvPicPr>
            <a:picLocks noGrp="1" noChangeAspect="1"/>
          </p:cNvPicPr>
          <p:nvPr>
            <p:ph idx="1"/>
          </p:nvPr>
        </p:nvPicPr>
        <p:blipFill>
          <a:blip r:embed="rId2">
            <a:duotone>
              <a:schemeClr val="accent5">
                <a:shade val="45000"/>
                <a:satMod val="135000"/>
              </a:schemeClr>
              <a:prstClr val="white"/>
            </a:duotone>
          </a:blip>
          <a:stretch>
            <a:fillRect/>
          </a:stretch>
        </p:blipFill>
        <p:spPr>
          <a:xfrm>
            <a:off x="4305538" y="1934607"/>
            <a:ext cx="3809524" cy="3809524"/>
          </a:xfrm>
          <a:prstGeom prst="rect">
            <a:avLst/>
          </a:prstGeom>
        </p:spPr>
      </p:pic>
      <p:sp>
        <p:nvSpPr>
          <p:cNvPr id="4" name="Footer Placeholder 3">
            <a:extLst>
              <a:ext uri="{FF2B5EF4-FFF2-40B4-BE49-F238E27FC236}">
                <a16:creationId xmlns:a16="http://schemas.microsoft.com/office/drawing/2014/main" id="{06F4FB91-95E8-4249-A034-176D52028F79}"/>
              </a:ext>
            </a:extLst>
          </p:cNvPr>
          <p:cNvSpPr>
            <a:spLocks noGrp="1"/>
          </p:cNvSpPr>
          <p:nvPr>
            <p:ph type="ftr" sz="quarter" idx="4294967295"/>
          </p:nvPr>
        </p:nvSpPr>
        <p:spPr>
          <a:xfrm>
            <a:off x="7932964" y="6675120"/>
            <a:ext cx="2735036" cy="182880"/>
          </a:xfrm>
          <a:prstGeom prst="rect">
            <a:avLst/>
          </a:prstGeom>
        </p:spPr>
        <p:txBody>
          <a:bodyPr/>
          <a:lstStyle/>
          <a:p>
            <a:r>
              <a:rPr lang="en-US"/>
              <a:t>Copyright © 2016 30 Bird Media LLC</a:t>
            </a:r>
            <a:endParaRPr lang="en-US" dirty="0"/>
          </a:p>
        </p:txBody>
      </p:sp>
    </p:spTree>
    <p:extLst>
      <p:ext uri="{BB962C8B-B14F-4D97-AF65-F5344CB8AC3E}">
        <p14:creationId xmlns:p14="http://schemas.microsoft.com/office/powerpoint/2010/main" val="2593534191"/>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3345-4C30-49BB-B4E0-B7FE59767AB4}"/>
              </a:ext>
            </a:extLst>
          </p:cNvPr>
          <p:cNvSpPr>
            <a:spLocks noGrp="1"/>
          </p:cNvSpPr>
          <p:nvPr>
            <p:ph type="title"/>
          </p:nvPr>
        </p:nvSpPr>
        <p:spPr/>
        <p:txBody>
          <a:bodyPr/>
          <a:lstStyle/>
          <a:p>
            <a:r>
              <a:rPr lang="en-US" dirty="0"/>
              <a:t>Exercise: Configuring a firewall </a:t>
            </a:r>
          </a:p>
        </p:txBody>
      </p:sp>
      <p:pic>
        <p:nvPicPr>
          <p:cNvPr id="5" name="Content Placeholder 4">
            <a:extLst>
              <a:ext uri="{FF2B5EF4-FFF2-40B4-BE49-F238E27FC236}">
                <a16:creationId xmlns:a16="http://schemas.microsoft.com/office/drawing/2014/main" id="{D43C33D6-1F85-4C0E-A15A-25685F832063}"/>
              </a:ext>
            </a:extLst>
          </p:cNvPr>
          <p:cNvPicPr>
            <a:picLocks noGrp="1" noChangeAspect="1"/>
          </p:cNvPicPr>
          <p:nvPr>
            <p:ph idx="1"/>
          </p:nvPr>
        </p:nvPicPr>
        <p:blipFill>
          <a:blip r:embed="rId2"/>
          <a:stretch>
            <a:fillRect/>
          </a:stretch>
        </p:blipFill>
        <p:spPr>
          <a:xfrm>
            <a:off x="4592774" y="2097923"/>
            <a:ext cx="2743438" cy="2834886"/>
          </a:xfrm>
          <a:prstGeom prst="rect">
            <a:avLst/>
          </a:prstGeom>
        </p:spPr>
      </p:pic>
      <p:sp>
        <p:nvSpPr>
          <p:cNvPr id="4" name="Footer Placeholder 3">
            <a:extLst>
              <a:ext uri="{FF2B5EF4-FFF2-40B4-BE49-F238E27FC236}">
                <a16:creationId xmlns:a16="http://schemas.microsoft.com/office/drawing/2014/main" id="{83DDBB4D-4138-4C81-B443-878ED080E1B2}"/>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3" name="TextBox 2">
            <a:extLst>
              <a:ext uri="{FF2B5EF4-FFF2-40B4-BE49-F238E27FC236}">
                <a16:creationId xmlns:a16="http://schemas.microsoft.com/office/drawing/2014/main" id="{37862012-A315-4D38-A9BD-150C311B5BCF}"/>
              </a:ext>
            </a:extLst>
          </p:cNvPr>
          <p:cNvSpPr txBox="1"/>
          <p:nvPr/>
        </p:nvSpPr>
        <p:spPr>
          <a:xfrm>
            <a:off x="526569" y="5004620"/>
            <a:ext cx="10141431" cy="1200329"/>
          </a:xfrm>
          <a:prstGeom prst="rect">
            <a:avLst/>
          </a:prstGeom>
          <a:noFill/>
        </p:spPr>
        <p:txBody>
          <a:bodyPr wrap="none" rtlCol="0">
            <a:spAutoFit/>
          </a:bodyPr>
          <a:lstStyle/>
          <a:p>
            <a:r>
              <a:rPr lang="en-GB" dirty="0"/>
              <a:t>Watch the following video:</a:t>
            </a:r>
          </a:p>
          <a:p>
            <a:endParaRPr lang="en-GB" dirty="0"/>
          </a:p>
          <a:p>
            <a:r>
              <a:rPr lang="en-GB" dirty="0">
                <a:hlinkClick r:id="rId3"/>
              </a:rPr>
              <a:t>https://www.youtube.com/watch?v=JSNn4w1aBho&amp;list=PLwIRjpYPGHkEFQSIifmqJjerdiZ9xB5ka&amp;index=15</a:t>
            </a:r>
            <a:endParaRPr lang="en-GB" dirty="0"/>
          </a:p>
          <a:p>
            <a:endParaRPr lang="en-GB" dirty="0"/>
          </a:p>
        </p:txBody>
      </p:sp>
    </p:spTree>
    <p:extLst>
      <p:ext uri="{BB962C8B-B14F-4D97-AF65-F5344CB8AC3E}">
        <p14:creationId xmlns:p14="http://schemas.microsoft.com/office/powerpoint/2010/main" val="60324818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BAF7-B44B-44CC-A7C6-97F99134AC57}"/>
              </a:ext>
            </a:extLst>
          </p:cNvPr>
          <p:cNvSpPr>
            <a:spLocks noGrp="1"/>
          </p:cNvSpPr>
          <p:nvPr>
            <p:ph type="title"/>
          </p:nvPr>
        </p:nvSpPr>
        <p:spPr>
          <a:xfrm>
            <a:off x="839788" y="457200"/>
            <a:ext cx="3932237" cy="1600200"/>
          </a:xfrm>
        </p:spPr>
        <p:txBody>
          <a:bodyPr anchor="b">
            <a:normAutofit/>
          </a:bodyPr>
          <a:lstStyle/>
          <a:p>
            <a:r>
              <a:rPr lang="en-GB" dirty="0"/>
              <a:t>Firewall Ruleset</a:t>
            </a:r>
          </a:p>
        </p:txBody>
      </p:sp>
      <p:pic>
        <p:nvPicPr>
          <p:cNvPr id="5" name="Picture 4" descr="A screenshot of a computer screen&#10;&#10;Description automatically generated with medium confidence">
            <a:extLst>
              <a:ext uri="{FF2B5EF4-FFF2-40B4-BE49-F238E27FC236}">
                <a16:creationId xmlns:a16="http://schemas.microsoft.com/office/drawing/2014/main" id="{DEDBEE8B-8C6C-4BBB-BE86-0C2689C63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200" y="3429000"/>
            <a:ext cx="9943163" cy="2933233"/>
          </a:xfrm>
          <a:prstGeom prst="rect">
            <a:avLst/>
          </a:prstGeom>
          <a:noFill/>
        </p:spPr>
      </p:pic>
      <p:sp>
        <p:nvSpPr>
          <p:cNvPr id="3" name="Content Placeholder 2">
            <a:extLst>
              <a:ext uri="{FF2B5EF4-FFF2-40B4-BE49-F238E27FC236}">
                <a16:creationId xmlns:a16="http://schemas.microsoft.com/office/drawing/2014/main" id="{E73B5664-1708-434F-BDF5-7DB0BA719489}"/>
              </a:ext>
            </a:extLst>
          </p:cNvPr>
          <p:cNvSpPr>
            <a:spLocks noGrp="1"/>
          </p:cNvSpPr>
          <p:nvPr>
            <p:ph type="body" sz="half" idx="2"/>
          </p:nvPr>
        </p:nvSpPr>
        <p:spPr>
          <a:xfrm>
            <a:off x="839788" y="2057400"/>
            <a:ext cx="3932237" cy="3811588"/>
          </a:xfrm>
        </p:spPr>
        <p:txBody>
          <a:bodyPr>
            <a:normAutofit/>
          </a:bodyPr>
          <a:lstStyle/>
          <a:p>
            <a:r>
              <a:rPr lang="en-GB" dirty="0"/>
              <a:t>A firewall Ruleset is a set of one or more individual network control rules that have been saved and which can be re-deployed on multiple applications</a:t>
            </a:r>
          </a:p>
          <a:p>
            <a:endParaRPr lang="en-GB" dirty="0"/>
          </a:p>
        </p:txBody>
      </p:sp>
    </p:spTree>
    <p:extLst>
      <p:ext uri="{BB962C8B-B14F-4D97-AF65-F5344CB8AC3E}">
        <p14:creationId xmlns:p14="http://schemas.microsoft.com/office/powerpoint/2010/main" val="58450100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DC8AF7-0958-4394-A5E3-672BF3B2BC21}"/>
              </a:ext>
            </a:extLst>
          </p:cNvPr>
          <p:cNvSpPr>
            <a:spLocks noGrp="1"/>
          </p:cNvSpPr>
          <p:nvPr>
            <p:ph type="title"/>
          </p:nvPr>
        </p:nvSpPr>
        <p:spPr/>
        <p:txBody>
          <a:bodyPr/>
          <a:lstStyle/>
          <a:p>
            <a:r>
              <a:rPr lang="en-GB" dirty="0" err="1"/>
              <a:t>ipTables</a:t>
            </a:r>
            <a:endParaRPr lang="en-GB" dirty="0"/>
          </a:p>
        </p:txBody>
      </p:sp>
      <p:sp>
        <p:nvSpPr>
          <p:cNvPr id="6" name="Content Placeholder 5">
            <a:extLst>
              <a:ext uri="{FF2B5EF4-FFF2-40B4-BE49-F238E27FC236}">
                <a16:creationId xmlns:a16="http://schemas.microsoft.com/office/drawing/2014/main" id="{C0CDF405-E302-4648-ACDB-C9E5C21DA996}"/>
              </a:ext>
            </a:extLst>
          </p:cNvPr>
          <p:cNvSpPr>
            <a:spLocks noGrp="1"/>
          </p:cNvSpPr>
          <p:nvPr>
            <p:ph idx="1"/>
          </p:nvPr>
        </p:nvSpPr>
        <p:spPr/>
        <p:txBody>
          <a:bodyPr/>
          <a:lstStyle/>
          <a:p>
            <a:r>
              <a:rPr lang="en-GB" dirty="0"/>
              <a:t>Iptables is a command-line firewall utility that uses policy chains to allow or block traffic</a:t>
            </a:r>
          </a:p>
          <a:p>
            <a:r>
              <a:rPr lang="en-GB" dirty="0"/>
              <a:t>Iptables is an extremely flexible firewall utility built for Linux operating systems</a:t>
            </a:r>
          </a:p>
          <a:p>
            <a:r>
              <a:rPr lang="en-GB" dirty="0"/>
              <a:t>When a connection tries to establish itself on your system, iptables looks for a rule in its list to match it to</a:t>
            </a:r>
          </a:p>
          <a:p>
            <a:r>
              <a:rPr lang="en-GB" dirty="0"/>
              <a:t>If it doesn’t find one, it resorts to the default action</a:t>
            </a:r>
          </a:p>
          <a:p>
            <a:r>
              <a:rPr lang="en-GB" dirty="0"/>
              <a:t>Iptables almost always comes pre-installed on any Linux distribution</a:t>
            </a:r>
          </a:p>
          <a:p>
            <a:endParaRPr lang="en-GB" dirty="0"/>
          </a:p>
          <a:p>
            <a:endParaRPr lang="en-GB" dirty="0"/>
          </a:p>
        </p:txBody>
      </p:sp>
    </p:spTree>
    <p:extLst>
      <p:ext uri="{BB962C8B-B14F-4D97-AF65-F5344CB8AC3E}">
        <p14:creationId xmlns:p14="http://schemas.microsoft.com/office/powerpoint/2010/main" val="2472013498"/>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D62-C613-4242-A8EF-99E234A217D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B8B7EB1-EC5F-450C-B8C3-CC3C26D9BD1D}"/>
              </a:ext>
            </a:extLst>
          </p:cNvPr>
          <p:cNvSpPr>
            <a:spLocks noGrp="1"/>
          </p:cNvSpPr>
          <p:nvPr>
            <p:ph idx="1"/>
          </p:nvPr>
        </p:nvSpPr>
        <p:spPr/>
        <p:txBody>
          <a:bodyPr>
            <a:normAutofit fontScale="92500" lnSpcReduction="10000"/>
          </a:bodyPr>
          <a:lstStyle/>
          <a:p>
            <a:r>
              <a:rPr lang="en-GB" dirty="0"/>
              <a:t>Types of Chains</a:t>
            </a:r>
          </a:p>
          <a:p>
            <a:r>
              <a:rPr lang="en-GB" dirty="0"/>
              <a:t>iptables uses three different chains: input, forward, and output</a:t>
            </a:r>
          </a:p>
          <a:p>
            <a:pPr lvl="1"/>
            <a:r>
              <a:rPr lang="en-GB" dirty="0"/>
              <a:t>Input – This chain is used to control the behaviour for incoming connections. For example, if a user attempts to SSH into your PC/server, iptables will attempt to match the IP address and port to a rule in the input chain.</a:t>
            </a:r>
          </a:p>
          <a:p>
            <a:pPr lvl="1"/>
            <a:r>
              <a:rPr lang="en-GB" dirty="0"/>
              <a:t>Forward – This chain is used for incoming connections that aren’t actually being delivered locally. Think of a router – data is always being sent to it but rarely actually destined for the router itself; the data is just forwarded to its target. Unless you’re doing some kind of routing, </a:t>
            </a:r>
            <a:r>
              <a:rPr lang="en-GB" dirty="0" err="1"/>
              <a:t>NATing</a:t>
            </a:r>
            <a:r>
              <a:rPr lang="en-GB" dirty="0"/>
              <a:t>, or something else on your system that requires forwarding, you won’t even use this chain.</a:t>
            </a:r>
          </a:p>
          <a:p>
            <a:pPr lvl="1"/>
            <a:r>
              <a:rPr lang="en-GB" dirty="0"/>
              <a:t>Output – This chain is used for outgoing connections. For example, if you try to ping gloscol.ac.uk, iptables will check its output chain to see what the rules are regarding ping and gloscol.ac.uk before making a decision to allow or deny the connection attempt</a:t>
            </a:r>
          </a:p>
        </p:txBody>
      </p:sp>
    </p:spTree>
    <p:extLst>
      <p:ext uri="{BB962C8B-B14F-4D97-AF65-F5344CB8AC3E}">
        <p14:creationId xmlns:p14="http://schemas.microsoft.com/office/powerpoint/2010/main" val="205361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9BCB8E56-480B-4DEC-8FDA-69AE332431D9}"/>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a:xfrm>
            <a:off x="0" y="-467143"/>
            <a:ext cx="4114799" cy="3751681"/>
          </a:xfrm>
        </p:spPr>
        <p:txBody>
          <a:bodyPr>
            <a:normAutofit/>
          </a:bodyPr>
          <a:lstStyle/>
          <a:p>
            <a:r>
              <a:rPr lang="en-GB"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Performance concepts: </a:t>
            </a:r>
            <a:br>
              <a:rPr lang="en-GB"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en-GB"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CoS</a:t>
            </a:r>
            <a:endParaRPr lang="en-GB"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3771900" y="2106194"/>
            <a:ext cx="7962900" cy="3751681"/>
          </a:xfrm>
        </p:spPr>
        <p:txBody>
          <a:bodyPr>
            <a:normAutofit/>
          </a:bodyPr>
          <a:lstStyle/>
          <a:p>
            <a:pPr marL="0" indent="0">
              <a:buNone/>
            </a:pPr>
            <a:r>
              <a:rPr lang="en-GB" sz="4400" dirty="0"/>
              <a:t>Class of service (</a:t>
            </a:r>
            <a:r>
              <a:rPr lang="en-GB" sz="4400" dirty="0" err="1"/>
              <a:t>CoS</a:t>
            </a:r>
            <a:r>
              <a:rPr lang="en-GB" sz="4400" dirty="0"/>
              <a:t>) is a parameter that is used in data and voice to differentiate the types of payloads being transmitted</a:t>
            </a:r>
          </a:p>
        </p:txBody>
      </p:sp>
    </p:spTree>
    <p:extLst>
      <p:ext uri="{BB962C8B-B14F-4D97-AF65-F5344CB8AC3E}">
        <p14:creationId xmlns:p14="http://schemas.microsoft.com/office/powerpoint/2010/main" val="2217841594"/>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4F841-7E02-4876-95A0-E28AD0B23A8B}"/>
              </a:ext>
            </a:extLst>
          </p:cNvPr>
          <p:cNvSpPr>
            <a:spLocks noGrp="1"/>
          </p:cNvSpPr>
          <p:nvPr>
            <p:ph type="title"/>
          </p:nvPr>
        </p:nvSpPr>
        <p:spPr/>
        <p:txBody>
          <a:bodyPr/>
          <a:lstStyle/>
          <a:p>
            <a:r>
              <a:rPr lang="en-GB" dirty="0"/>
              <a:t>ACL</a:t>
            </a:r>
          </a:p>
        </p:txBody>
      </p:sp>
      <p:sp>
        <p:nvSpPr>
          <p:cNvPr id="3" name="Content Placeholder 2">
            <a:extLst>
              <a:ext uri="{FF2B5EF4-FFF2-40B4-BE49-F238E27FC236}">
                <a16:creationId xmlns:a16="http://schemas.microsoft.com/office/drawing/2014/main" id="{31057425-C21A-4F92-A9C9-126833790B32}"/>
              </a:ext>
            </a:extLst>
          </p:cNvPr>
          <p:cNvSpPr>
            <a:spLocks noGrp="1"/>
          </p:cNvSpPr>
          <p:nvPr>
            <p:ph idx="1"/>
          </p:nvPr>
        </p:nvSpPr>
        <p:spPr/>
        <p:txBody>
          <a:bodyPr/>
          <a:lstStyle/>
          <a:p>
            <a:r>
              <a:rPr lang="en-GB" dirty="0"/>
              <a:t>Access Control Lists (ACLs) are a collection of permit and deny conditions, called rules, that provide security by blocking unauthorized users and allowing authorized users to access specific resources. </a:t>
            </a:r>
          </a:p>
          <a:p>
            <a:r>
              <a:rPr lang="en-GB" dirty="0"/>
              <a:t>ACLs can also provide traffic flow control, restrict contents of routing updates, and decide which types of traffic are forwarded or blocked. Normally ACLs reside in a firewall router or in a router connecting two internal networks. </a:t>
            </a:r>
          </a:p>
          <a:p>
            <a:r>
              <a:rPr lang="en-GB" dirty="0"/>
              <a:t>You can set up ACLs to control traffic at Layer 2, Layer 3, or Layer 4. MAC ACLs operate on Layer 2. IP ACLs operate on Layers 3 and 4. </a:t>
            </a:r>
          </a:p>
          <a:p>
            <a:endParaRPr lang="en-GB" dirty="0"/>
          </a:p>
        </p:txBody>
      </p:sp>
    </p:spTree>
    <p:extLst>
      <p:ext uri="{BB962C8B-B14F-4D97-AF65-F5344CB8AC3E}">
        <p14:creationId xmlns:p14="http://schemas.microsoft.com/office/powerpoint/2010/main" val="1519800575"/>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5B1B-9A9D-4460-A3AE-6C9311987653}"/>
              </a:ext>
            </a:extLst>
          </p:cNvPr>
          <p:cNvSpPr>
            <a:spLocks noGrp="1"/>
          </p:cNvSpPr>
          <p:nvPr>
            <p:ph type="title"/>
          </p:nvPr>
        </p:nvSpPr>
        <p:spPr/>
        <p:txBody>
          <a:bodyPr/>
          <a:lstStyle/>
          <a:p>
            <a:r>
              <a:rPr lang="en-GB" dirty="0"/>
              <a:t>Deploying a Proxy</a:t>
            </a:r>
          </a:p>
        </p:txBody>
      </p:sp>
      <p:sp>
        <p:nvSpPr>
          <p:cNvPr id="3" name="Content Placeholder 2">
            <a:extLst>
              <a:ext uri="{FF2B5EF4-FFF2-40B4-BE49-F238E27FC236}">
                <a16:creationId xmlns:a16="http://schemas.microsoft.com/office/drawing/2014/main" id="{4C34D0CC-4B44-4E32-80A1-591EB18B2D81}"/>
              </a:ext>
            </a:extLst>
          </p:cNvPr>
          <p:cNvSpPr>
            <a:spLocks noGrp="1"/>
          </p:cNvSpPr>
          <p:nvPr>
            <p:ph idx="1"/>
          </p:nvPr>
        </p:nvSpPr>
        <p:spPr/>
        <p:txBody>
          <a:bodyPr/>
          <a:lstStyle/>
          <a:p>
            <a:r>
              <a:rPr lang="en-GB" dirty="0"/>
              <a:t>Proxy servers work on a “Store and Forward” model</a:t>
            </a:r>
          </a:p>
          <a:p>
            <a:r>
              <a:rPr lang="en-GB" dirty="0"/>
              <a:t>It does not inspect traffic as it passes through</a:t>
            </a:r>
          </a:p>
          <a:p>
            <a:r>
              <a:rPr lang="en-GB" dirty="0"/>
              <a:t>It deconstructs each packet, performs analysis, then rebuilds the packet and forwards it on</a:t>
            </a:r>
          </a:p>
          <a:p>
            <a:r>
              <a:rPr lang="en-GB" dirty="0"/>
              <a:t>A proxy is basically a ‘Man-in-the-middle’, but legitimate</a:t>
            </a:r>
          </a:p>
        </p:txBody>
      </p:sp>
    </p:spTree>
    <p:extLst>
      <p:ext uri="{BB962C8B-B14F-4D97-AF65-F5344CB8AC3E}">
        <p14:creationId xmlns:p14="http://schemas.microsoft.com/office/powerpoint/2010/main" val="1377823247"/>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Proxy servers </a:t>
            </a:r>
          </a:p>
        </p:txBody>
      </p:sp>
      <p:pic>
        <p:nvPicPr>
          <p:cNvPr id="5" name="Content Placeholder 4">
            <a:extLst>
              <a:ext uri="{FF2B5EF4-FFF2-40B4-BE49-F238E27FC236}">
                <a16:creationId xmlns:a16="http://schemas.microsoft.com/office/drawing/2014/main" id="{12BEA3AE-E76A-4781-9016-83D875D3ACB8}"/>
              </a:ext>
            </a:extLst>
          </p:cNvPr>
          <p:cNvPicPr>
            <a:picLocks noGrp="1" noChangeAspect="1"/>
          </p:cNvPicPr>
          <p:nvPr>
            <p:ph idx="1"/>
          </p:nvPr>
        </p:nvPicPr>
        <p:blipFill>
          <a:blip r:embed="rId2"/>
          <a:stretch>
            <a:fillRect/>
          </a:stretch>
        </p:blipFill>
        <p:spPr>
          <a:xfrm>
            <a:off x="2638425" y="1777206"/>
            <a:ext cx="7143750" cy="440055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287040857"/>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Intrusion detection and prevention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Signature-based</a:t>
            </a:r>
          </a:p>
          <a:p>
            <a:r>
              <a:rPr lang="en-US" dirty="0"/>
              <a:t>Stateful protocol analysis</a:t>
            </a:r>
          </a:p>
          <a:p>
            <a:r>
              <a:rPr lang="en-US" dirty="0"/>
              <a:t>Anomaly-based (or heuristic)</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E16C92F4-242C-448A-B9E7-0491409C0B6F}"/>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145543"/>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Intrusion detection and prevention (Cont.)</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85000" lnSpcReduction="20000"/>
          </a:bodyPr>
          <a:lstStyle/>
          <a:p>
            <a:r>
              <a:rPr lang="en-US" dirty="0"/>
              <a:t>Whenever the IDS (or IPS) evaluates a potential intrusion and makes a decision, there are four possible results. </a:t>
            </a:r>
          </a:p>
          <a:p>
            <a:r>
              <a:rPr lang="en-US" dirty="0"/>
              <a:t>True positive</a:t>
            </a:r>
          </a:p>
          <a:p>
            <a:pPr lvl="1"/>
            <a:r>
              <a:rPr lang="en-US" dirty="0"/>
              <a:t>An attack occurred, and the IDS recognized it. This is a good result: even if the attack itself is bad, it was recognized and can be addressed.</a:t>
            </a:r>
          </a:p>
          <a:p>
            <a:r>
              <a:rPr lang="en-US" dirty="0"/>
              <a:t>True negative</a:t>
            </a:r>
          </a:p>
          <a:p>
            <a:pPr lvl="1"/>
            <a:r>
              <a:rPr lang="en-US" dirty="0"/>
              <a:t>The event was benign, and triggered no alerts. This is a good result, since everything is quietly working properly.</a:t>
            </a:r>
          </a:p>
          <a:p>
            <a:r>
              <a:rPr lang="en-US" dirty="0"/>
              <a:t>False positive</a:t>
            </a:r>
          </a:p>
          <a:p>
            <a:pPr lvl="1"/>
            <a:r>
              <a:rPr lang="en-US" dirty="0"/>
              <a:t>The event was benign, but the IDS mistook it for an attack. This is bad: frequent false alarms can disrupt network function, cost administrators time, or just make people less alert when a real attack happens.</a:t>
            </a:r>
          </a:p>
          <a:p>
            <a:r>
              <a:rPr lang="en-US" dirty="0"/>
              <a:t>False negative</a:t>
            </a:r>
          </a:p>
          <a:p>
            <a:pPr lvl="1"/>
            <a:r>
              <a:rPr lang="en-US" dirty="0"/>
              <a:t>An attack occurred, and the IDS mistook it for benign behavior. This is potentially disastrous, since the network could be compromised without anyone knowing.</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520674274"/>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IDS vs IPS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dirty="0"/>
              <a:t>Intrusion detection systems</a:t>
            </a:r>
            <a:r>
              <a:rPr lang="en-US" dirty="0"/>
              <a:t> are fundamentally passive monitoring systems designed to keep administrators aware of malicious activity: they can record detected intrusions in a database, and send alert notifications, but they rely on humans to actually take action.</a:t>
            </a:r>
          </a:p>
          <a:p>
            <a:r>
              <a:rPr lang="en-US" i="1" dirty="0"/>
              <a:t>Intrusion protection systems</a:t>
            </a:r>
            <a:r>
              <a:rPr lang="en-US" dirty="0"/>
              <a:t> are active protection systems. While they still might keep logs and trigger alerts, they're defined by how they can actively block traffic, disconnect users, lock accounts, or whatever else they're given permission to do when an attack is detected.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72149A17-F173-4CAF-A93F-B61CA385F3B5}"/>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137310"/>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IDS vs IPS (Cont.) </a:t>
            </a:r>
          </a:p>
        </p:txBody>
      </p:sp>
      <p:pic>
        <p:nvPicPr>
          <p:cNvPr id="5" name="Content Placeholder 4">
            <a:extLst>
              <a:ext uri="{FF2B5EF4-FFF2-40B4-BE49-F238E27FC236}">
                <a16:creationId xmlns:a16="http://schemas.microsoft.com/office/drawing/2014/main" id="{C543427E-895F-4699-B48E-BB5EF58DB6CD}"/>
              </a:ext>
            </a:extLst>
          </p:cNvPr>
          <p:cNvPicPr>
            <a:picLocks noGrp="1" noChangeAspect="1"/>
          </p:cNvPicPr>
          <p:nvPr>
            <p:ph idx="1"/>
          </p:nvPr>
        </p:nvPicPr>
        <p:blipFill>
          <a:blip r:embed="rId2"/>
          <a:stretch>
            <a:fillRect/>
          </a:stretch>
        </p:blipFill>
        <p:spPr>
          <a:xfrm>
            <a:off x="2638425" y="2191545"/>
            <a:ext cx="7143750" cy="357187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31776088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Anti-malware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 comprehensive </a:t>
            </a:r>
            <a:r>
              <a:rPr lang="en-US" i="1" dirty="0"/>
              <a:t>endpoint security</a:t>
            </a:r>
            <a:r>
              <a:rPr lang="en-US" dirty="0"/>
              <a:t> suite might include the following antimalware features:</a:t>
            </a:r>
          </a:p>
          <a:p>
            <a:pPr lvl="1"/>
            <a:r>
              <a:rPr lang="en-US" dirty="0"/>
              <a:t>Real-time antivirus detection</a:t>
            </a:r>
          </a:p>
          <a:p>
            <a:pPr lvl="1"/>
            <a:r>
              <a:rPr lang="en-US" dirty="0"/>
              <a:t>Scheduled system scanning</a:t>
            </a:r>
          </a:p>
          <a:p>
            <a:pPr lvl="1"/>
            <a:r>
              <a:rPr lang="en-US" dirty="0"/>
              <a:t>Malware removal</a:t>
            </a:r>
          </a:p>
          <a:p>
            <a:pPr lvl="1"/>
            <a:r>
              <a:rPr lang="en-US" dirty="0"/>
              <a:t>Browser and email client protection</a:t>
            </a:r>
          </a:p>
          <a:p>
            <a:pPr lvl="1"/>
            <a:r>
              <a:rPr lang="en-US" dirty="0"/>
              <a:t>A </a:t>
            </a:r>
            <a:r>
              <a:rPr lang="en-US" i="1" dirty="0"/>
              <a:t>file integrity monitor</a:t>
            </a:r>
            <a:r>
              <a:rPr lang="en-US" dirty="0"/>
              <a:t> that takes hashes of system and application files and watches for unexpected changes.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504044012"/>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Data loss prevention (DLP) </a:t>
            </a:r>
          </a:p>
        </p:txBody>
      </p:sp>
      <p:pic>
        <p:nvPicPr>
          <p:cNvPr id="5" name="Content Placeholder 4">
            <a:extLst>
              <a:ext uri="{FF2B5EF4-FFF2-40B4-BE49-F238E27FC236}">
                <a16:creationId xmlns:a16="http://schemas.microsoft.com/office/drawing/2014/main" id="{6EC96E24-6A8D-4060-AF1E-25302CF5B056}"/>
              </a:ext>
            </a:extLst>
          </p:cNvPr>
          <p:cNvPicPr>
            <a:picLocks noGrp="1" noChangeAspect="1"/>
          </p:cNvPicPr>
          <p:nvPr>
            <p:ph idx="1"/>
          </p:nvPr>
        </p:nvPicPr>
        <p:blipFill>
          <a:blip r:embed="rId2"/>
          <a:stretch>
            <a:fillRect/>
          </a:stretch>
        </p:blipFill>
        <p:spPr>
          <a:xfrm>
            <a:off x="2638425" y="2048670"/>
            <a:ext cx="7143750" cy="385762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465366552"/>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Unified threat management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77500" lnSpcReduction="20000"/>
          </a:bodyPr>
          <a:lstStyle/>
          <a:p>
            <a:r>
              <a:rPr lang="en-US" dirty="0"/>
              <a:t>Firewall</a:t>
            </a:r>
          </a:p>
          <a:p>
            <a:r>
              <a:rPr lang="en-US" dirty="0"/>
              <a:t>IDS</a:t>
            </a:r>
          </a:p>
          <a:p>
            <a:r>
              <a:rPr lang="en-US" dirty="0"/>
              <a:t>IPS</a:t>
            </a:r>
          </a:p>
          <a:p>
            <a:r>
              <a:rPr lang="en-US" dirty="0"/>
              <a:t>Content filtering</a:t>
            </a:r>
          </a:p>
          <a:p>
            <a:r>
              <a:rPr lang="en-US" dirty="0"/>
              <a:t>Network-based anti-malware </a:t>
            </a:r>
          </a:p>
          <a:p>
            <a:r>
              <a:rPr lang="en-US" dirty="0"/>
              <a:t>DLP software</a:t>
            </a:r>
          </a:p>
          <a:p>
            <a:r>
              <a:rPr lang="en-US" dirty="0"/>
              <a:t>DMZ interface</a:t>
            </a:r>
          </a:p>
          <a:p>
            <a:r>
              <a:rPr lang="en-US" dirty="0"/>
              <a:t>NAT or proxy server</a:t>
            </a:r>
          </a:p>
          <a:p>
            <a:r>
              <a:rPr lang="en-US" dirty="0"/>
              <a:t>VPN endpoint</a:t>
            </a:r>
          </a:p>
          <a:p>
            <a:r>
              <a:rPr lang="en-US" dirty="0"/>
              <a:t>Network access control</a:t>
            </a:r>
          </a:p>
          <a:p>
            <a:r>
              <a:rPr lang="en-US" dirty="0"/>
              <a:t>Posture assessment</a:t>
            </a:r>
          </a:p>
          <a:p>
            <a:r>
              <a:rPr lang="en-US" dirty="0"/>
              <a:t>Industry-based regulatory compliance checking</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69734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3975100" y="1431925"/>
            <a:ext cx="8029742" cy="4935956"/>
          </a:xfrm>
        </p:spPr>
        <p:txBody>
          <a:bodyPr>
            <a:normAutofit lnSpcReduction="10000"/>
          </a:bodyPr>
          <a:lstStyle/>
          <a:p>
            <a:pPr marL="0" indent="0">
              <a:buNone/>
            </a:pPr>
            <a:r>
              <a:rPr lang="en-GB" sz="3600" dirty="0"/>
              <a:t>A packet shaper essentially performs two key functions: monitoring and shaping</a:t>
            </a:r>
          </a:p>
          <a:p>
            <a:pPr marL="0" indent="0">
              <a:buNone/>
            </a:pPr>
            <a:endParaRPr lang="en-GB" sz="3600" dirty="0"/>
          </a:p>
          <a:p>
            <a:pPr marL="0" indent="0">
              <a:buNone/>
            </a:pPr>
            <a:r>
              <a:rPr lang="en-GB" sz="3600" dirty="0"/>
              <a:t>Monitoring includes identifying where usage is high and the time of day</a:t>
            </a:r>
          </a:p>
          <a:p>
            <a:pPr marL="0" indent="0">
              <a:buNone/>
            </a:pPr>
            <a:endParaRPr lang="en-GB" sz="3600" dirty="0"/>
          </a:p>
          <a:p>
            <a:pPr marL="0" indent="0">
              <a:buNone/>
            </a:pPr>
            <a:r>
              <a:rPr lang="en-GB" sz="3600" dirty="0"/>
              <a:t>Administrators can then customise or shape bandwidth usage for the best needs of the network</a:t>
            </a:r>
          </a:p>
        </p:txBody>
      </p:sp>
      <p:sp>
        <p:nvSpPr>
          <p:cNvPr id="4" name="Freeform: Shape 3">
            <a:extLst>
              <a:ext uri="{FF2B5EF4-FFF2-40B4-BE49-F238E27FC236}">
                <a16:creationId xmlns:a16="http://schemas.microsoft.com/office/drawing/2014/main" id="{CC3F3AAE-F8CD-43F0-B16B-12DF9E2868F1}"/>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Title 1">
            <a:extLst>
              <a:ext uri="{FF2B5EF4-FFF2-40B4-BE49-F238E27FC236}">
                <a16:creationId xmlns:a16="http://schemas.microsoft.com/office/drawing/2014/main" id="{01F7F375-9C84-4BB7-962F-BD7906793CBA}"/>
              </a:ext>
            </a:extLst>
          </p:cNvPr>
          <p:cNvSpPr txBox="1">
            <a:spLocks/>
          </p:cNvSpPr>
          <p:nvPr/>
        </p:nvSpPr>
        <p:spPr>
          <a:xfrm>
            <a:off x="0" y="88901"/>
            <a:ext cx="3873500" cy="2997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a:lstStyle>
          <a:p>
            <a:r>
              <a:rPr lang="en-GB">
                <a:solidFill>
                  <a:schemeClr val="bg1">
                    <a:lumMod val="95000"/>
                  </a:schemeClr>
                </a:solidFill>
              </a:rPr>
              <a:t>Performance concepts:</a:t>
            </a:r>
            <a:br>
              <a:rPr lang="en-GB">
                <a:solidFill>
                  <a:schemeClr val="bg1">
                    <a:lumMod val="95000"/>
                  </a:schemeClr>
                </a:solidFill>
              </a:rPr>
            </a:br>
            <a:r>
              <a:rPr lang="en-GB">
                <a:solidFill>
                  <a:schemeClr val="bg1">
                    <a:lumMod val="95000"/>
                  </a:schemeClr>
                </a:solidFill>
              </a:rPr>
              <a:t>Traffic Shaping</a:t>
            </a:r>
            <a:endParaRPr lang="en-GB" dirty="0">
              <a:solidFill>
                <a:schemeClr val="bg1">
                  <a:lumMod val="95000"/>
                </a:schemeClr>
              </a:solidFill>
            </a:endParaRPr>
          </a:p>
        </p:txBody>
      </p:sp>
    </p:spTree>
    <p:extLst>
      <p:ext uri="{BB962C8B-B14F-4D97-AF65-F5344CB8AC3E}">
        <p14:creationId xmlns:p14="http://schemas.microsoft.com/office/powerpoint/2010/main" val="864109804"/>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Honeypots and honeynets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 </a:t>
            </a:r>
            <a:r>
              <a:rPr lang="en-US" i="1" dirty="0"/>
              <a:t>honeypot</a:t>
            </a:r>
            <a:r>
              <a:rPr lang="en-US" dirty="0"/>
              <a:t> is a system designed to be attractive and accessible to attackers. </a:t>
            </a:r>
          </a:p>
          <a:p>
            <a:r>
              <a:rPr lang="en-US" dirty="0"/>
              <a:t>You can deploy a whole network of honeypots, called a </a:t>
            </a:r>
            <a:r>
              <a:rPr lang="en-US" i="1" dirty="0"/>
              <a:t>honeynet</a:t>
            </a:r>
            <a:r>
              <a:rPr lang="en-US" dirty="0"/>
              <a:t>.</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5145081"/>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626A-2EB4-4755-87E5-6DCD98570079}"/>
              </a:ext>
            </a:extLst>
          </p:cNvPr>
          <p:cNvSpPr>
            <a:spLocks noGrp="1"/>
          </p:cNvSpPr>
          <p:nvPr>
            <p:ph type="title"/>
          </p:nvPr>
        </p:nvSpPr>
        <p:spPr/>
        <p:txBody>
          <a:bodyPr/>
          <a:lstStyle/>
          <a:p>
            <a:r>
              <a:rPr lang="en-US" dirty="0"/>
              <a:t>Discussion: Threat detection methods </a:t>
            </a:r>
          </a:p>
        </p:txBody>
      </p:sp>
      <p:pic>
        <p:nvPicPr>
          <p:cNvPr id="5" name="Content Placeholder 4">
            <a:extLst>
              <a:ext uri="{FF2B5EF4-FFF2-40B4-BE49-F238E27FC236}">
                <a16:creationId xmlns:a16="http://schemas.microsoft.com/office/drawing/2014/main" id="{84E68140-373B-4643-A898-E7F7A6060890}"/>
              </a:ext>
            </a:extLst>
          </p:cNvPr>
          <p:cNvPicPr>
            <a:picLocks noGrp="1" noChangeAspect="1"/>
          </p:cNvPicPr>
          <p:nvPr>
            <p:ph idx="1"/>
          </p:nvPr>
        </p:nvPicPr>
        <p:blipFill>
          <a:blip r:embed="rId2">
            <a:duotone>
              <a:schemeClr val="accent5">
                <a:shade val="45000"/>
                <a:satMod val="135000"/>
              </a:schemeClr>
              <a:prstClr val="white"/>
            </a:duotone>
          </a:blip>
          <a:stretch>
            <a:fillRect/>
          </a:stretch>
        </p:blipFill>
        <p:spPr>
          <a:xfrm>
            <a:off x="4305538" y="1934607"/>
            <a:ext cx="3809524" cy="3809524"/>
          </a:xfrm>
          <a:prstGeom prst="rect">
            <a:avLst/>
          </a:prstGeom>
        </p:spPr>
      </p:pic>
      <p:sp>
        <p:nvSpPr>
          <p:cNvPr id="4" name="Footer Placeholder 3">
            <a:extLst>
              <a:ext uri="{FF2B5EF4-FFF2-40B4-BE49-F238E27FC236}">
                <a16:creationId xmlns:a16="http://schemas.microsoft.com/office/drawing/2014/main" id="{06F4FB91-95E8-4249-A034-176D52028F79}"/>
              </a:ext>
            </a:extLst>
          </p:cNvPr>
          <p:cNvSpPr>
            <a:spLocks noGrp="1"/>
          </p:cNvSpPr>
          <p:nvPr>
            <p:ph type="ftr" sz="quarter" idx="4294967295"/>
          </p:nvPr>
        </p:nvSpPr>
        <p:spPr>
          <a:xfrm>
            <a:off x="7932964" y="6675120"/>
            <a:ext cx="2735036" cy="182880"/>
          </a:xfrm>
          <a:prstGeom prst="rect">
            <a:avLst/>
          </a:prstGeom>
        </p:spPr>
        <p:txBody>
          <a:bodyPr/>
          <a:lstStyle/>
          <a:p>
            <a:r>
              <a:rPr lang="en-US"/>
              <a:t>Copyright © 2016 30 Bird Media LLC</a:t>
            </a:r>
            <a:endParaRPr lang="en-US" dirty="0"/>
          </a:p>
        </p:txBody>
      </p:sp>
    </p:spTree>
    <p:extLst>
      <p:ext uri="{BB962C8B-B14F-4D97-AF65-F5344CB8AC3E}">
        <p14:creationId xmlns:p14="http://schemas.microsoft.com/office/powerpoint/2010/main" val="377054849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Physical security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Preventive controls are designed to keep people from going places or doing things they're not supposed to. </a:t>
            </a:r>
          </a:p>
          <a:p>
            <a:r>
              <a:rPr lang="en-US" dirty="0"/>
              <a:t>Detective controls are designed to detect intruders whether or not they're successful in bypassing other security. </a:t>
            </a:r>
          </a:p>
          <a:p>
            <a:r>
              <a:rPr lang="en-US" dirty="0"/>
              <a:t>Deterrent controls are visible security measures meant to discourage people from intrusion in the first place.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4302716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Surveillance systems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85000" lnSpcReduction="10000"/>
          </a:bodyPr>
          <a:lstStyle/>
          <a:p>
            <a:r>
              <a:rPr lang="en-US" dirty="0"/>
              <a:t>Motion sensor</a:t>
            </a:r>
          </a:p>
          <a:p>
            <a:pPr lvl="1"/>
            <a:r>
              <a:rPr lang="en-US" dirty="0"/>
              <a:t>Detects motion using active or passive infrared sensors. Some motion sensors are also cameras, that use motion as a cue to begin recording.</a:t>
            </a:r>
          </a:p>
          <a:p>
            <a:r>
              <a:rPr lang="en-US" dirty="0"/>
              <a:t>Window/Door sensor</a:t>
            </a:r>
          </a:p>
          <a:p>
            <a:pPr lvl="1"/>
            <a:r>
              <a:rPr lang="en-US" dirty="0"/>
              <a:t>Uses an electrical circuit built into a door or window, and maintained by a special switch such as a pair of magnets. When the window or door opens, the circuit is broken and the alarm is triggered. Similar circuits can be used to detect when a fence is cut.</a:t>
            </a:r>
          </a:p>
          <a:p>
            <a:r>
              <a:rPr lang="en-US" dirty="0"/>
              <a:t>Pressure sensor</a:t>
            </a:r>
          </a:p>
          <a:p>
            <a:pPr lvl="1"/>
            <a:r>
              <a:rPr lang="en-US" dirty="0"/>
              <a:t>Detects pressure from someone walking through a protected area. Usually built into a pressure mat on the floor, such as an apparent rug or doormat, but can be buried under a floor or soil.</a:t>
            </a:r>
          </a:p>
          <a:p>
            <a:r>
              <a:rPr lang="en-US" dirty="0"/>
              <a:t>Tamper detection</a:t>
            </a:r>
          </a:p>
          <a:p>
            <a:pPr lvl="1"/>
            <a:r>
              <a:rPr lang="en-US" dirty="0"/>
              <a:t>Detects when another physical security system is bypassed, such as a camera being blocked or a motion sensor disabled.</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057789579"/>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Secure entryways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Conventional locks</a:t>
            </a:r>
          </a:p>
          <a:p>
            <a:r>
              <a:rPr lang="en-US" dirty="0"/>
              <a:t>Electronic locks</a:t>
            </a:r>
          </a:p>
          <a:p>
            <a:r>
              <a:rPr lang="en-US" dirty="0"/>
              <a:t>Guards</a:t>
            </a:r>
          </a:p>
          <a:p>
            <a:r>
              <a:rPr lang="en-US" dirty="0"/>
              <a:t>Mantrap</a:t>
            </a:r>
          </a:p>
          <a:p>
            <a:r>
              <a:rPr lang="en-US" dirty="0"/>
              <a:t>Logging</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5" name="Picture 4">
            <a:extLst>
              <a:ext uri="{FF2B5EF4-FFF2-40B4-BE49-F238E27FC236}">
                <a16:creationId xmlns:a16="http://schemas.microsoft.com/office/drawing/2014/main" id="{FF90DFC9-BCE3-4F54-B9F9-42EFE1E1919C}"/>
              </a:ext>
            </a:extLst>
          </p:cNvPr>
          <p:cNvPicPr>
            <a:picLocks noChangeAspect="1"/>
          </p:cNvPicPr>
          <p:nvPr/>
        </p:nvPicPr>
        <p:blipFill>
          <a:blip r:embed="rId2"/>
          <a:stretch>
            <a:fillRect/>
          </a:stretch>
        </p:blipFill>
        <p:spPr>
          <a:xfrm>
            <a:off x="4841151" y="3785937"/>
            <a:ext cx="5369649" cy="2706303"/>
          </a:xfrm>
          <a:prstGeom prst="rect">
            <a:avLst/>
          </a:prstGeom>
        </p:spPr>
      </p:pic>
    </p:spTree>
    <p:extLst>
      <p:ext uri="{BB962C8B-B14F-4D97-AF65-F5344CB8AC3E}">
        <p14:creationId xmlns:p14="http://schemas.microsoft.com/office/powerpoint/2010/main" val="3417807115"/>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equipment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Keep access to network hardware tightly restricted by putting access controls on server rooms, file rooms, and telecommunications closets.</a:t>
            </a:r>
          </a:p>
          <a:p>
            <a:r>
              <a:rPr lang="en-US" dirty="0"/>
              <a:t>Use cable locks or locked cabinets to protect easily stolen equipment like workstations and lone servers, especially in low security areas.</a:t>
            </a:r>
          </a:p>
          <a:p>
            <a:r>
              <a:rPr lang="en-US" dirty="0"/>
              <a:t>Use lockable or tamper-detecting cases to prevent unauthorized users from opening computers up to access internal components.</a:t>
            </a:r>
          </a:p>
          <a:p>
            <a:r>
              <a:rPr lang="en-US" dirty="0"/>
              <a:t>Use </a:t>
            </a:r>
            <a:r>
              <a:rPr lang="en-US" i="1" dirty="0"/>
              <a:t>asset tracking tags</a:t>
            </a:r>
            <a:r>
              <a:rPr lang="en-US" dirty="0"/>
              <a:t> to keep tabs on mobile devices and portable equipment you can't lock down. Mobile computers may support tracking software.</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D3E0762A-554F-4267-A80E-9957983BC8C6}"/>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248482"/>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equipment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Put especially valuable items or data and documentation that doesn't need online accessibility in a locked safe.</a:t>
            </a:r>
          </a:p>
          <a:p>
            <a:r>
              <a:rPr lang="en-US" dirty="0"/>
              <a:t>Secure physical access to wireless access points. This can be a particular challenge since WAP antennas don't work well inside a locked cabinet.</a:t>
            </a:r>
          </a:p>
          <a:p>
            <a:r>
              <a:rPr lang="en-US" dirty="0"/>
              <a:t>Watch for where network outlets or even cables can be targeted by an attacker.</a:t>
            </a:r>
          </a:p>
          <a:p>
            <a:r>
              <a:rPr lang="en-US" dirty="0"/>
              <a:t>Watch for signs of intrusion or social engineering attacks. Where security personnel are unaware, it's easy for someone pretending to be IT to just walk off with entire computers.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083234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1E361A4E-D529-48A5-B09E-3F1F8E043F9B}"/>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a:xfrm>
            <a:off x="0" y="88901"/>
            <a:ext cx="3873500" cy="2997199"/>
          </a:xfrm>
        </p:spPr>
        <p:txBody>
          <a:bodyPr>
            <a:normAutofit/>
          </a:bodyPr>
          <a:lstStyle/>
          <a:p>
            <a:r>
              <a:rPr lang="en-GB" dirty="0">
                <a:solidFill>
                  <a:schemeClr val="bg1">
                    <a:lumMod val="95000"/>
                  </a:schemeClr>
                </a:solidFill>
              </a:rPr>
              <a:t>Performance concepts:</a:t>
            </a:r>
            <a:br>
              <a:rPr lang="en-GB" dirty="0">
                <a:solidFill>
                  <a:schemeClr val="bg1">
                    <a:lumMod val="95000"/>
                  </a:schemeClr>
                </a:solidFill>
              </a:rPr>
            </a:br>
            <a:r>
              <a:rPr lang="en-GB" dirty="0">
                <a:solidFill>
                  <a:schemeClr val="bg1">
                    <a:lumMod val="95000"/>
                  </a:schemeClr>
                </a:solidFill>
              </a:rPr>
              <a:t>Traffic Shaping</a:t>
            </a:r>
          </a:p>
        </p:txBody>
      </p:sp>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4084721" y="495300"/>
            <a:ext cx="7650079" cy="6247022"/>
          </a:xfrm>
        </p:spPr>
        <p:txBody>
          <a:bodyPr>
            <a:normAutofit lnSpcReduction="10000"/>
          </a:bodyPr>
          <a:lstStyle/>
          <a:p>
            <a:pPr marL="0" indent="0">
              <a:buNone/>
            </a:pPr>
            <a:r>
              <a:rPr lang="en-GB" sz="3200" dirty="0"/>
              <a:t>Ensure adequate bandwidth is available for mission-critical applications while few resources are dedicated to spam or peer-to-peer downloads</a:t>
            </a:r>
          </a:p>
          <a:p>
            <a:pPr marL="0" indent="0">
              <a:buNone/>
            </a:pPr>
            <a:r>
              <a:rPr lang="en-GB" sz="3200" dirty="0"/>
              <a:t>Need to monitor network traffic to ensure that data flows as you need it to</a:t>
            </a:r>
          </a:p>
          <a:p>
            <a:pPr marL="0" indent="0">
              <a:buNone/>
            </a:pPr>
            <a:r>
              <a:rPr lang="en-GB" sz="3200" dirty="0"/>
              <a:t>Describes the mechanisms used to control bandwidth usage on the network</a:t>
            </a:r>
          </a:p>
          <a:p>
            <a:pPr marL="0" indent="0">
              <a:buNone/>
            </a:pPr>
            <a:r>
              <a:rPr lang="en-GB" sz="3200" dirty="0"/>
              <a:t>Administrators can control who uses bandwidth, for what purpose, and what time of day bandwidth can be used</a:t>
            </a:r>
          </a:p>
          <a:p>
            <a:pPr marL="0" indent="0">
              <a:buNone/>
            </a:pPr>
            <a:r>
              <a:rPr lang="en-GB" sz="3200" dirty="0"/>
              <a:t>Establishes priorities for data traveling to and from the Internet and within the network</a:t>
            </a:r>
          </a:p>
        </p:txBody>
      </p:sp>
    </p:spTree>
    <p:extLst>
      <p:ext uri="{BB962C8B-B14F-4D97-AF65-F5344CB8AC3E}">
        <p14:creationId xmlns:p14="http://schemas.microsoft.com/office/powerpoint/2010/main" val="387282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Functions of Network Services</a:t>
            </a:r>
          </a:p>
        </p:txBody>
      </p:sp>
      <p:sp>
        <p:nvSpPr>
          <p:cNvPr id="3" name="Content Placeholder 2"/>
          <p:cNvSpPr>
            <a:spLocks noGrp="1"/>
          </p:cNvSpPr>
          <p:nvPr>
            <p:ph idx="1"/>
          </p:nvPr>
        </p:nvSpPr>
        <p:spPr/>
        <p:txBody>
          <a:bodyPr/>
          <a:lstStyle/>
          <a:p>
            <a:r>
              <a:rPr lang="en-GB" dirty="0"/>
              <a:t>The Network Time Protocol (NTP) is a networking protocol for clock synchronization between computer systems over packet-switched, variable-latency data networks</a:t>
            </a:r>
          </a:p>
          <a:p>
            <a:r>
              <a:rPr lang="en-GB" dirty="0"/>
              <a:t>In operation since before 1985, NTP is one of the oldest Internet protocols in current use</a:t>
            </a:r>
          </a:p>
          <a:p>
            <a:r>
              <a:rPr lang="en-GB" dirty="0"/>
              <a:t>Relies on UDP port 123</a:t>
            </a:r>
          </a:p>
          <a:p>
            <a:endParaRPr lang="en-GB" dirty="0"/>
          </a:p>
        </p:txBody>
      </p:sp>
    </p:spTree>
    <p:extLst>
      <p:ext uri="{BB962C8B-B14F-4D97-AF65-F5344CB8AC3E}">
        <p14:creationId xmlns:p14="http://schemas.microsoft.com/office/powerpoint/2010/main" val="403206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1318661" y="365125"/>
            <a:ext cx="8607659" cy="1325563"/>
          </a:xfrm>
        </p:spPr>
        <p:txBody>
          <a:bodyPr/>
          <a:lstStyle/>
          <a:p>
            <a:r>
              <a:rPr lang="en-GB" dirty="0"/>
              <a:t>Purposes And Uses Of Protocols - </a:t>
            </a:r>
            <a:r>
              <a:rPr lang="en-US" dirty="0"/>
              <a:t>Network ports </a:t>
            </a:r>
          </a:p>
        </p:txBody>
      </p:sp>
      <p:pic>
        <p:nvPicPr>
          <p:cNvPr id="5" name="Content Placeholder 4">
            <a:extLst>
              <a:ext uri="{FF2B5EF4-FFF2-40B4-BE49-F238E27FC236}">
                <a16:creationId xmlns:a16="http://schemas.microsoft.com/office/drawing/2014/main" id="{27032EA9-FC1F-4129-9997-2EC7DA9E48D8}"/>
              </a:ext>
            </a:extLst>
          </p:cNvPr>
          <p:cNvPicPr>
            <a:picLocks noGrp="1" noChangeAspect="1"/>
          </p:cNvPicPr>
          <p:nvPr>
            <p:ph idx="1"/>
          </p:nvPr>
        </p:nvPicPr>
        <p:blipFill>
          <a:blip r:embed="rId2"/>
          <a:stretch>
            <a:fillRect/>
          </a:stretch>
        </p:blipFill>
        <p:spPr>
          <a:xfrm>
            <a:off x="259810" y="2184400"/>
            <a:ext cx="11328850" cy="341376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67775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9791299" cy="1325563"/>
          </a:xfrm>
        </p:spPr>
        <p:txBody>
          <a:bodyPr>
            <a:normAutofit/>
          </a:bodyPr>
          <a:lstStyle/>
          <a:p>
            <a:r>
              <a:rPr lang="en-GB" dirty="0"/>
              <a:t>Placement of network devices on the network and installing/configuring them</a:t>
            </a:r>
          </a:p>
        </p:txBody>
      </p:sp>
      <p:sp>
        <p:nvSpPr>
          <p:cNvPr id="3" name="Content Placeholder 2"/>
          <p:cNvSpPr>
            <a:spLocks noGrp="1"/>
          </p:cNvSpPr>
          <p:nvPr>
            <p:ph idx="1"/>
          </p:nvPr>
        </p:nvSpPr>
        <p:spPr/>
        <p:txBody>
          <a:bodyPr/>
          <a:lstStyle/>
          <a:p>
            <a:r>
              <a:rPr lang="en-US" dirty="0"/>
              <a:t>Today, high performance TCP/IP networks augmented by additional technologies are increasingly displacing other options</a:t>
            </a:r>
          </a:p>
          <a:p>
            <a:r>
              <a:rPr lang="en-US" dirty="0"/>
              <a:t>Not only can the Internet be used to deliver voice and video directly, but wired and wireless providers alike are increasingly moving to </a:t>
            </a:r>
            <a:r>
              <a:rPr lang="en-US" i="1" dirty="0"/>
              <a:t>all IP</a:t>
            </a:r>
            <a:r>
              <a:rPr lang="en-US" dirty="0"/>
              <a:t> networks that reduce costs by combining data, voice, and media traffic into a single high-speed connection. </a:t>
            </a:r>
          </a:p>
          <a:p>
            <a:r>
              <a:rPr lang="en-GB" dirty="0"/>
              <a:t>VOIP endpoints</a:t>
            </a:r>
          </a:p>
          <a:p>
            <a:pPr lvl="1"/>
            <a:r>
              <a:rPr lang="en-GB" dirty="0"/>
              <a:t>IP telephones</a:t>
            </a:r>
          </a:p>
          <a:p>
            <a:pPr lvl="1"/>
            <a:r>
              <a:rPr lang="en-GB" dirty="0"/>
              <a:t>Headsets</a:t>
            </a:r>
          </a:p>
          <a:p>
            <a:pPr lvl="1"/>
            <a:r>
              <a:rPr lang="en-GB" dirty="0"/>
              <a:t>Conference phones</a:t>
            </a:r>
          </a:p>
          <a:p>
            <a:pPr marL="457200" lvl="1" indent="0">
              <a:buNone/>
            </a:pPr>
            <a:endParaRPr lang="en-GB" dirty="0"/>
          </a:p>
          <a:p>
            <a:endParaRPr lang="en-GB" dirty="0"/>
          </a:p>
        </p:txBody>
      </p:sp>
    </p:spTree>
    <p:extLst>
      <p:ext uri="{BB962C8B-B14F-4D97-AF65-F5344CB8AC3E}">
        <p14:creationId xmlns:p14="http://schemas.microsoft.com/office/powerpoint/2010/main" val="1658056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nchor="ctr">
            <a:normAutofit/>
          </a:bodyPr>
          <a:lstStyle/>
          <a:p>
            <a:r>
              <a:rPr lang="en-GB" dirty="0"/>
              <a:t>VOIP PBX</a:t>
            </a:r>
          </a:p>
        </p:txBody>
      </p:sp>
      <p:pic>
        <p:nvPicPr>
          <p:cNvPr id="6" name="Content Placeholder 5" descr="Diagram&#10;&#10;Description automatically generated">
            <a:extLst>
              <a:ext uri="{FF2B5EF4-FFF2-40B4-BE49-F238E27FC236}">
                <a16:creationId xmlns:a16="http://schemas.microsoft.com/office/drawing/2014/main" id="{56F02911-5AF2-4A87-92F9-4F74F51D490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88635" y="2645008"/>
            <a:ext cx="4086134" cy="2418605"/>
          </a:xfrm>
        </p:spPr>
      </p:pic>
      <p:graphicFrame>
        <p:nvGraphicFramePr>
          <p:cNvPr id="5" name="Content Placeholder 2">
            <a:extLst>
              <a:ext uri="{FF2B5EF4-FFF2-40B4-BE49-F238E27FC236}">
                <a16:creationId xmlns:a16="http://schemas.microsoft.com/office/drawing/2014/main" id="{F7B2B4BC-2D55-4382-946F-74091A4C57FE}"/>
              </a:ext>
            </a:extLst>
          </p:cNvPr>
          <p:cNvGraphicFramePr>
            <a:graphicFrameLocks noGrp="1"/>
          </p:cNvGraphicFramePr>
          <p:nvPr>
            <p:ph sz="half" idx="1"/>
          </p:nvPr>
        </p:nvGraphicFramePr>
        <p:xfrm>
          <a:off x="838199" y="1396182"/>
          <a:ext cx="6594987" cy="546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5756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p>
            <a:r>
              <a:rPr lang="en-GB" dirty="0"/>
              <a:t>VOIP gateways</a:t>
            </a:r>
          </a:p>
        </p:txBody>
      </p:sp>
      <p:graphicFrame>
        <p:nvGraphicFramePr>
          <p:cNvPr id="5" name="Content Placeholder 2">
            <a:extLst>
              <a:ext uri="{FF2B5EF4-FFF2-40B4-BE49-F238E27FC236}">
                <a16:creationId xmlns:a16="http://schemas.microsoft.com/office/drawing/2014/main" id="{C3901B14-8624-4018-9C83-A34BF7A14B20}"/>
              </a:ext>
            </a:extLst>
          </p:cNvPr>
          <p:cNvGraphicFramePr>
            <a:graphicFrameLocks noGrp="1"/>
          </p:cNvGraphicFramePr>
          <p:nvPr>
            <p:ph idx="1"/>
          </p:nvPr>
        </p:nvGraphicFramePr>
        <p:xfrm>
          <a:off x="5605976" y="1118317"/>
          <a:ext cx="6172200" cy="573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Graphical user interface&#10;&#10;Description automatically generated">
            <a:extLst>
              <a:ext uri="{FF2B5EF4-FFF2-40B4-BE49-F238E27FC236}">
                <a16:creationId xmlns:a16="http://schemas.microsoft.com/office/drawing/2014/main" id="{6CA6509F-1936-49C6-BF05-FD5EA5B2A0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856" y="2451100"/>
            <a:ext cx="5372100" cy="3419475"/>
          </a:xfrm>
          <a:prstGeom prst="rect">
            <a:avLst/>
          </a:prstGeom>
        </p:spPr>
      </p:pic>
    </p:spTree>
    <p:extLst>
      <p:ext uri="{BB962C8B-B14F-4D97-AF65-F5344CB8AC3E}">
        <p14:creationId xmlns:p14="http://schemas.microsoft.com/office/powerpoint/2010/main" val="2113114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Networking Devices</a:t>
            </a:r>
          </a:p>
        </p:txBody>
      </p:sp>
      <p:sp>
        <p:nvSpPr>
          <p:cNvPr id="3" name="Content Placeholder 2"/>
          <p:cNvSpPr>
            <a:spLocks noGrp="1"/>
          </p:cNvSpPr>
          <p:nvPr>
            <p:ph type="body" idx="1"/>
          </p:nvPr>
        </p:nvSpPr>
        <p:spPr>
          <a:xfrm>
            <a:off x="360947" y="4589463"/>
            <a:ext cx="11341769" cy="2086640"/>
          </a:xfrm>
        </p:spPr>
        <p:txBody>
          <a:bodyPr>
            <a:normAutofit fontScale="92500" lnSpcReduction="10000"/>
          </a:bodyPr>
          <a:lstStyle/>
          <a:p>
            <a:r>
              <a:rPr lang="en-GB" dirty="0"/>
              <a:t>Multilayer switches</a:t>
            </a:r>
          </a:p>
          <a:p>
            <a:r>
              <a:rPr lang="en-GB" dirty="0"/>
              <a:t>Load balancers</a:t>
            </a:r>
          </a:p>
          <a:p>
            <a:r>
              <a:rPr lang="en-GB" dirty="0"/>
              <a:t>IPS/IDS</a:t>
            </a:r>
          </a:p>
          <a:p>
            <a:r>
              <a:rPr lang="en-GB" dirty="0"/>
              <a:t>VOIP PBX</a:t>
            </a:r>
          </a:p>
          <a:p>
            <a:r>
              <a:rPr lang="en-GB" dirty="0"/>
              <a:t>VOIP gateways</a:t>
            </a:r>
          </a:p>
        </p:txBody>
      </p:sp>
    </p:spTree>
    <p:extLst>
      <p:ext uri="{BB962C8B-B14F-4D97-AF65-F5344CB8AC3E}">
        <p14:creationId xmlns:p14="http://schemas.microsoft.com/office/powerpoint/2010/main" val="3455598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992" y="378336"/>
            <a:ext cx="3932237" cy="1600200"/>
          </a:xfrm>
        </p:spPr>
        <p:txBody>
          <a:bodyPr anchor="b">
            <a:normAutofit/>
          </a:bodyPr>
          <a:lstStyle/>
          <a:p>
            <a:r>
              <a:rPr lang="en-GB" dirty="0"/>
              <a:t>Multilayer Switches</a:t>
            </a:r>
          </a:p>
        </p:txBody>
      </p:sp>
      <p:graphicFrame>
        <p:nvGraphicFramePr>
          <p:cNvPr id="7" name="Content Placeholder 2">
            <a:extLst>
              <a:ext uri="{FF2B5EF4-FFF2-40B4-BE49-F238E27FC236}">
                <a16:creationId xmlns:a16="http://schemas.microsoft.com/office/drawing/2014/main" id="{A55C0BB5-231C-4112-A5FE-8F668430F11A}"/>
              </a:ext>
            </a:extLst>
          </p:cNvPr>
          <p:cNvGraphicFramePr>
            <a:graphicFrameLocks noGrp="1"/>
          </p:cNvGraphicFramePr>
          <p:nvPr>
            <p:ph idx="1"/>
          </p:nvPr>
        </p:nvGraphicFramePr>
        <p:xfrm>
          <a:off x="5183188" y="987425"/>
          <a:ext cx="6172200" cy="573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text, music&#10;&#10;Description automatically generated">
            <a:extLst>
              <a:ext uri="{FF2B5EF4-FFF2-40B4-BE49-F238E27FC236}">
                <a16:creationId xmlns:a16="http://schemas.microsoft.com/office/drawing/2014/main" id="{3918B30C-C41A-4D7E-9E9F-372EB3AA1E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00" y="2855963"/>
            <a:ext cx="5071488" cy="2187985"/>
          </a:xfrm>
          <a:prstGeom prst="rect">
            <a:avLst/>
          </a:prstGeom>
        </p:spPr>
      </p:pic>
    </p:spTree>
    <p:extLst>
      <p:ext uri="{BB962C8B-B14F-4D97-AF65-F5344CB8AC3E}">
        <p14:creationId xmlns:p14="http://schemas.microsoft.com/office/powerpoint/2010/main" val="2167932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nchor="ctr">
            <a:normAutofit/>
          </a:bodyPr>
          <a:lstStyle/>
          <a:p>
            <a:r>
              <a:rPr lang="en-GB" dirty="0"/>
              <a:t>Load Balancers</a:t>
            </a:r>
          </a:p>
        </p:txBody>
      </p:sp>
      <p:graphicFrame>
        <p:nvGraphicFramePr>
          <p:cNvPr id="5" name="Content Placeholder 2">
            <a:extLst>
              <a:ext uri="{FF2B5EF4-FFF2-40B4-BE49-F238E27FC236}">
                <a16:creationId xmlns:a16="http://schemas.microsoft.com/office/drawing/2014/main" id="{DC5B22A3-202E-425D-9A14-A834CA4436DC}"/>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510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IPS/IDS</a:t>
            </a:r>
          </a:p>
        </p:txBody>
      </p:sp>
      <p:sp>
        <p:nvSpPr>
          <p:cNvPr id="3" name="Content Placeholder 2"/>
          <p:cNvSpPr>
            <a:spLocks noGrp="1"/>
          </p:cNvSpPr>
          <p:nvPr>
            <p:ph idx="1"/>
          </p:nvPr>
        </p:nvSpPr>
        <p:spPr>
          <a:xfrm>
            <a:off x="6678061" y="1957705"/>
            <a:ext cx="5605379" cy="4935956"/>
          </a:xfrm>
        </p:spPr>
        <p:txBody>
          <a:bodyPr>
            <a:normAutofit lnSpcReduction="10000"/>
          </a:bodyPr>
          <a:lstStyle/>
          <a:p>
            <a:r>
              <a:rPr lang="en-GB" dirty="0"/>
              <a:t>A variation on the IDS is the </a:t>
            </a:r>
            <a:r>
              <a:rPr lang="en-GB" i="1" dirty="0"/>
              <a:t>Intrusion Prevention System (IPS)</a:t>
            </a:r>
            <a:r>
              <a:rPr lang="en-GB" dirty="0"/>
              <a:t>, which is an active detection system</a:t>
            </a:r>
          </a:p>
          <a:p>
            <a:r>
              <a:rPr lang="en-GB" dirty="0"/>
              <a:t>With IPS, the device continually scans the network, looking for inappropriate activity</a:t>
            </a:r>
          </a:p>
          <a:p>
            <a:r>
              <a:rPr lang="en-GB" dirty="0"/>
              <a:t>It can shut down any potential threats</a:t>
            </a:r>
          </a:p>
          <a:p>
            <a:r>
              <a:rPr lang="en-GB" dirty="0"/>
              <a:t>The IPS looks for any known signatures of common attacks and automatically tries to prevent those attacks</a:t>
            </a:r>
          </a:p>
        </p:txBody>
      </p:sp>
      <p:sp>
        <p:nvSpPr>
          <p:cNvPr id="4" name="Content Placeholder 2"/>
          <p:cNvSpPr txBox="1">
            <a:spLocks/>
          </p:cNvSpPr>
          <p:nvPr/>
        </p:nvSpPr>
        <p:spPr>
          <a:xfrm>
            <a:off x="312821" y="1690688"/>
            <a:ext cx="5605379" cy="4935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An </a:t>
            </a:r>
            <a:r>
              <a:rPr lang="en-GB" i="1" dirty="0"/>
              <a:t>intrusion detection system (IDS)</a:t>
            </a:r>
            <a:r>
              <a:rPr lang="en-GB" dirty="0"/>
              <a:t> is a </a:t>
            </a:r>
            <a:r>
              <a:rPr lang="en-GB" b="1" dirty="0"/>
              <a:t>passive</a:t>
            </a:r>
            <a:r>
              <a:rPr lang="en-GB" dirty="0"/>
              <a:t> detection system</a:t>
            </a:r>
          </a:p>
          <a:p>
            <a:r>
              <a:rPr lang="en-GB" dirty="0"/>
              <a:t>The IDS can detect the presence of an attack and then log that information</a:t>
            </a:r>
          </a:p>
          <a:p>
            <a:r>
              <a:rPr lang="en-GB" dirty="0"/>
              <a:t>It also can alert an administrator to the potential threat</a:t>
            </a:r>
          </a:p>
          <a:p>
            <a:r>
              <a:rPr lang="en-GB" dirty="0"/>
              <a:t>The administrator then analyses the situation and takes corrective measures if needed</a:t>
            </a:r>
          </a:p>
        </p:txBody>
      </p:sp>
    </p:spTree>
    <p:extLst>
      <p:ext uri="{BB962C8B-B14F-4D97-AF65-F5344CB8AC3E}">
        <p14:creationId xmlns:p14="http://schemas.microsoft.com/office/powerpoint/2010/main" val="3896525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Variations on IDSs/IPSs</a:t>
            </a:r>
          </a:p>
        </p:txBody>
      </p:sp>
      <p:sp>
        <p:nvSpPr>
          <p:cNvPr id="3" name="Content Placeholder 2"/>
          <p:cNvSpPr>
            <a:spLocks noGrp="1"/>
          </p:cNvSpPr>
          <p:nvPr>
            <p:ph idx="1"/>
          </p:nvPr>
        </p:nvSpPr>
        <p:spPr/>
        <p:txBody>
          <a:bodyPr>
            <a:normAutofit lnSpcReduction="10000"/>
          </a:bodyPr>
          <a:lstStyle/>
          <a:p>
            <a:r>
              <a:rPr lang="en-GB" dirty="0"/>
              <a:t>Behaviour based: </a:t>
            </a:r>
          </a:p>
          <a:p>
            <a:pPr lvl="1"/>
            <a:r>
              <a:rPr lang="en-GB" dirty="0"/>
              <a:t>A behaviour-based system looks for variations in </a:t>
            </a:r>
            <a:r>
              <a:rPr lang="en-GB" dirty="0" err="1"/>
              <a:t>behavior</a:t>
            </a:r>
            <a:r>
              <a:rPr lang="en-GB" dirty="0"/>
              <a:t> such as unusually high traffic, policy violations, and so on</a:t>
            </a:r>
          </a:p>
          <a:p>
            <a:pPr lvl="1"/>
            <a:r>
              <a:rPr lang="en-GB" dirty="0"/>
              <a:t>By looking for deviations in behaviour, it can recognize potential threats and quickly respond</a:t>
            </a:r>
          </a:p>
          <a:p>
            <a:endParaRPr lang="en-GB" dirty="0"/>
          </a:p>
          <a:p>
            <a:r>
              <a:rPr lang="en-GB" dirty="0"/>
              <a:t>Signature based: </a:t>
            </a:r>
          </a:p>
          <a:p>
            <a:pPr lvl="1"/>
            <a:r>
              <a:rPr lang="en-GB" dirty="0"/>
              <a:t>A signature-based system, also commonly known as misuse-detection system (MD-IDS/MD-IPS), is primarily focused on evaluating attacks based on attack signatures and audit trails</a:t>
            </a:r>
          </a:p>
          <a:p>
            <a:pPr lvl="1"/>
            <a:r>
              <a:rPr lang="en-GB" dirty="0"/>
              <a:t>Attack signatures describe a generally established method of attacking a system</a:t>
            </a:r>
          </a:p>
        </p:txBody>
      </p:sp>
    </p:spTree>
    <p:extLst>
      <p:ext uri="{BB962C8B-B14F-4D97-AF65-F5344CB8AC3E}">
        <p14:creationId xmlns:p14="http://schemas.microsoft.com/office/powerpoint/2010/main" val="1058298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Variations on IDSs/IPSs</a:t>
            </a:r>
          </a:p>
        </p:txBody>
      </p:sp>
      <p:sp>
        <p:nvSpPr>
          <p:cNvPr id="3" name="Content Placeholder 2"/>
          <p:cNvSpPr>
            <a:spLocks noGrp="1"/>
          </p:cNvSpPr>
          <p:nvPr>
            <p:ph idx="1"/>
          </p:nvPr>
        </p:nvSpPr>
        <p:spPr/>
        <p:txBody>
          <a:bodyPr>
            <a:normAutofit/>
          </a:bodyPr>
          <a:lstStyle/>
          <a:p>
            <a:r>
              <a:rPr lang="en-GB" dirty="0"/>
              <a:t>Network-based intrusion detection/prevention system (NIDS or NIPS): </a:t>
            </a:r>
          </a:p>
          <a:p>
            <a:pPr lvl="1"/>
            <a:r>
              <a:rPr lang="en-GB" dirty="0"/>
              <a:t>The system examines all network traffic to and from network systems</a:t>
            </a:r>
          </a:p>
          <a:p>
            <a:pPr lvl="1"/>
            <a:r>
              <a:rPr lang="en-GB" dirty="0"/>
              <a:t>If it is software, it is installed on servers or other systems that can monitor inbound traffic</a:t>
            </a:r>
          </a:p>
          <a:p>
            <a:pPr lvl="1"/>
            <a:r>
              <a:rPr lang="en-GB" dirty="0"/>
              <a:t>If it is hardware, it may be connected to a hub or switch to monitor traffic.</a:t>
            </a:r>
          </a:p>
          <a:p>
            <a:endParaRPr lang="en-GB" dirty="0"/>
          </a:p>
          <a:p>
            <a:r>
              <a:rPr lang="en-GB" dirty="0"/>
              <a:t>Host-based intrusion detection/prevention system (HIDS or HIPS): </a:t>
            </a:r>
          </a:p>
          <a:p>
            <a:pPr lvl="1"/>
            <a:r>
              <a:rPr lang="en-GB" dirty="0"/>
              <a:t>This refers to applications such as spyware or virus applications that are installed on individual network systems</a:t>
            </a:r>
          </a:p>
          <a:p>
            <a:pPr lvl="1"/>
            <a:r>
              <a:rPr lang="en-GB" dirty="0"/>
              <a:t>The system monitors and creates logs on the local system.</a:t>
            </a:r>
          </a:p>
        </p:txBody>
      </p:sp>
    </p:spTree>
    <p:extLst>
      <p:ext uri="{BB962C8B-B14F-4D97-AF65-F5344CB8AC3E}">
        <p14:creationId xmlns:p14="http://schemas.microsoft.com/office/powerpoint/2010/main" val="1327048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a:t>
            </a:r>
          </a:p>
        </p:txBody>
      </p:sp>
      <p:sp>
        <p:nvSpPr>
          <p:cNvPr id="3" name="Content Placeholder 2"/>
          <p:cNvSpPr>
            <a:spLocks noGrp="1"/>
          </p:cNvSpPr>
          <p:nvPr>
            <p:ph type="body" idx="1"/>
          </p:nvPr>
        </p:nvSpPr>
        <p:spPr/>
        <p:txBody>
          <a:bodyPr/>
          <a:lstStyle/>
          <a:p>
            <a:r>
              <a:rPr lang="en-GB" dirty="0"/>
              <a:t>Common wired connectivity</a:t>
            </a:r>
          </a:p>
          <a:p>
            <a:r>
              <a:rPr lang="en-GB" dirty="0"/>
              <a:t>Common network service issues</a:t>
            </a:r>
          </a:p>
          <a:p>
            <a:endParaRPr lang="en-GB" dirty="0"/>
          </a:p>
        </p:txBody>
      </p:sp>
    </p:spTree>
    <p:extLst>
      <p:ext uri="{BB962C8B-B14F-4D97-AF65-F5344CB8AC3E}">
        <p14:creationId xmlns:p14="http://schemas.microsoft.com/office/powerpoint/2010/main" val="79250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Port ranges </a:t>
            </a:r>
          </a:p>
        </p:txBody>
      </p:sp>
      <p:pic>
        <p:nvPicPr>
          <p:cNvPr id="5" name="Content Placeholder 4">
            <a:extLst>
              <a:ext uri="{FF2B5EF4-FFF2-40B4-BE49-F238E27FC236}">
                <a16:creationId xmlns:a16="http://schemas.microsoft.com/office/drawing/2014/main" id="{BEB346EF-C955-431E-B411-85F4D9A36987}"/>
              </a:ext>
            </a:extLst>
          </p:cNvPr>
          <p:cNvPicPr>
            <a:picLocks noGrp="1" noChangeAspect="1"/>
          </p:cNvPicPr>
          <p:nvPr>
            <p:ph idx="1"/>
          </p:nvPr>
        </p:nvPicPr>
        <p:blipFill>
          <a:blip r:embed="rId2"/>
          <a:stretch>
            <a:fillRect/>
          </a:stretch>
        </p:blipFill>
        <p:spPr>
          <a:xfrm>
            <a:off x="2435225" y="2573020"/>
            <a:ext cx="7143750" cy="24765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34359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0649819" cy="1325563"/>
          </a:xfrm>
        </p:spPr>
        <p:txBody>
          <a:bodyPr>
            <a:normAutofit/>
          </a:bodyPr>
          <a:lstStyle/>
          <a:p>
            <a:r>
              <a:rPr lang="en-GB" dirty="0"/>
              <a:t>Troubleshooting - Common Wired Connectivity</a:t>
            </a:r>
          </a:p>
        </p:txBody>
      </p:sp>
      <p:sp>
        <p:nvSpPr>
          <p:cNvPr id="3" name="Content Placeholder 2"/>
          <p:cNvSpPr>
            <a:spLocks noGrp="1"/>
          </p:cNvSpPr>
          <p:nvPr>
            <p:ph idx="1"/>
          </p:nvPr>
        </p:nvSpPr>
        <p:spPr/>
        <p:txBody>
          <a:bodyPr/>
          <a:lstStyle/>
          <a:p>
            <a:r>
              <a:rPr lang="en-GB" dirty="0"/>
              <a:t>Latency</a:t>
            </a:r>
          </a:p>
          <a:p>
            <a:r>
              <a:rPr lang="en-GB" dirty="0"/>
              <a:t>Jitter</a:t>
            </a:r>
          </a:p>
          <a:p>
            <a:r>
              <a:rPr lang="en-GB" dirty="0"/>
              <a:t>Bottlenecks</a:t>
            </a:r>
          </a:p>
        </p:txBody>
      </p:sp>
    </p:spTree>
    <p:extLst>
      <p:ext uri="{BB962C8B-B14F-4D97-AF65-F5344CB8AC3E}">
        <p14:creationId xmlns:p14="http://schemas.microsoft.com/office/powerpoint/2010/main" val="180956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B08D-64E6-4282-A17F-F15B3CA2C39A}"/>
              </a:ext>
            </a:extLst>
          </p:cNvPr>
          <p:cNvSpPr>
            <a:spLocks noGrp="1"/>
          </p:cNvSpPr>
          <p:nvPr>
            <p:ph type="title"/>
          </p:nvPr>
        </p:nvSpPr>
        <p:spPr/>
        <p:txBody>
          <a:bodyPr/>
          <a:lstStyle/>
          <a:p>
            <a:r>
              <a:rPr lang="en-GB" dirty="0"/>
              <a:t>Latency</a:t>
            </a:r>
          </a:p>
        </p:txBody>
      </p:sp>
      <p:graphicFrame>
        <p:nvGraphicFramePr>
          <p:cNvPr id="4" name="Content Placeholder 3">
            <a:extLst>
              <a:ext uri="{FF2B5EF4-FFF2-40B4-BE49-F238E27FC236}">
                <a16:creationId xmlns:a16="http://schemas.microsoft.com/office/drawing/2014/main" id="{B942B0E7-35CF-4489-A7B8-A4651ECAD9F6}"/>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268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B08D-64E6-4282-A17F-F15B3CA2C39A}"/>
              </a:ext>
            </a:extLst>
          </p:cNvPr>
          <p:cNvSpPr>
            <a:spLocks noGrp="1"/>
          </p:cNvSpPr>
          <p:nvPr>
            <p:ph type="title"/>
          </p:nvPr>
        </p:nvSpPr>
        <p:spPr/>
        <p:txBody>
          <a:bodyPr/>
          <a:lstStyle/>
          <a:p>
            <a:r>
              <a:rPr lang="en-GB" dirty="0"/>
              <a:t>Latency</a:t>
            </a:r>
          </a:p>
        </p:txBody>
      </p:sp>
      <p:sp>
        <p:nvSpPr>
          <p:cNvPr id="6" name="Freeform: Shape 5">
            <a:extLst>
              <a:ext uri="{FF2B5EF4-FFF2-40B4-BE49-F238E27FC236}">
                <a16:creationId xmlns:a16="http://schemas.microsoft.com/office/drawing/2014/main" id="{EF4E40E9-AEF7-4F1B-A2EC-CF9B9B8FF560}"/>
              </a:ext>
            </a:extLst>
          </p:cNvPr>
          <p:cNvSpPr/>
          <p:nvPr/>
        </p:nvSpPr>
        <p:spPr>
          <a:xfrm>
            <a:off x="1631699" y="1790231"/>
            <a:ext cx="10039601" cy="1370733"/>
          </a:xfrm>
          <a:custGeom>
            <a:avLst/>
            <a:gdLst>
              <a:gd name="connsiteX0" fmla="*/ 0 w 7707629"/>
              <a:gd name="connsiteY0" fmla="*/ 0 h 1370731"/>
              <a:gd name="connsiteX1" fmla="*/ 7022264 w 7707629"/>
              <a:gd name="connsiteY1" fmla="*/ 0 h 1370731"/>
              <a:gd name="connsiteX2" fmla="*/ 7707629 w 7707629"/>
              <a:gd name="connsiteY2" fmla="*/ 685366 h 1370731"/>
              <a:gd name="connsiteX3" fmla="*/ 7022264 w 7707629"/>
              <a:gd name="connsiteY3" fmla="*/ 1370731 h 1370731"/>
              <a:gd name="connsiteX4" fmla="*/ 0 w 7707629"/>
              <a:gd name="connsiteY4" fmla="*/ 1370731 h 1370731"/>
              <a:gd name="connsiteX5" fmla="*/ 0 w 7707629"/>
              <a:gd name="connsiteY5" fmla="*/ 0 h 137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370731">
                <a:moveTo>
                  <a:pt x="7707629" y="1370730"/>
                </a:moveTo>
                <a:lnTo>
                  <a:pt x="685365" y="1370730"/>
                </a:lnTo>
                <a:lnTo>
                  <a:pt x="0" y="685365"/>
                </a:lnTo>
                <a:lnTo>
                  <a:pt x="685365" y="1"/>
                </a:lnTo>
                <a:lnTo>
                  <a:pt x="7707629" y="1"/>
                </a:lnTo>
                <a:lnTo>
                  <a:pt x="7707629" y="13707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7137" tIns="80011" rIns="149352" bIns="80011" numCol="1" spcCol="1270" anchor="ctr" anchorCtr="0">
            <a:noAutofit/>
          </a:bodyPr>
          <a:lstStyle/>
          <a:p>
            <a:pPr marL="0" lvl="0" indent="0" algn="ctr" defTabSz="933450">
              <a:lnSpc>
                <a:spcPct val="90000"/>
              </a:lnSpc>
              <a:spcBef>
                <a:spcPct val="0"/>
              </a:spcBef>
              <a:spcAft>
                <a:spcPct val="35000"/>
              </a:spcAft>
              <a:buNone/>
            </a:pPr>
            <a:r>
              <a:rPr lang="en-GB" sz="2400" b="0" i="0" kern="1200" baseline="0" dirty="0"/>
              <a:t>Attempts have been made to reduce latency by using satellites in lower orbit (thus a shorter distance to travel), but they usually offer service at lower rates of speed and thus have not been an ideal solution</a:t>
            </a:r>
            <a:endParaRPr lang="en-GB" sz="2400" kern="1200" dirty="0"/>
          </a:p>
        </p:txBody>
      </p:sp>
      <p:sp>
        <p:nvSpPr>
          <p:cNvPr id="7" name="Oval 6">
            <a:extLst>
              <a:ext uri="{FF2B5EF4-FFF2-40B4-BE49-F238E27FC236}">
                <a16:creationId xmlns:a16="http://schemas.microsoft.com/office/drawing/2014/main" id="{93E559E5-385E-40E3-836A-B112B948403E}"/>
              </a:ext>
            </a:extLst>
          </p:cNvPr>
          <p:cNvSpPr/>
          <p:nvPr/>
        </p:nvSpPr>
        <p:spPr>
          <a:xfrm>
            <a:off x="946333" y="1790232"/>
            <a:ext cx="1370731" cy="137073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DFA1D189-4ABD-46C1-9579-0B1C3C74A8D9}"/>
              </a:ext>
            </a:extLst>
          </p:cNvPr>
          <p:cNvSpPr/>
          <p:nvPr/>
        </p:nvSpPr>
        <p:spPr>
          <a:xfrm>
            <a:off x="1631699" y="3570136"/>
            <a:ext cx="10039601" cy="1370733"/>
          </a:xfrm>
          <a:custGeom>
            <a:avLst/>
            <a:gdLst>
              <a:gd name="connsiteX0" fmla="*/ 0 w 7707629"/>
              <a:gd name="connsiteY0" fmla="*/ 0 h 1370731"/>
              <a:gd name="connsiteX1" fmla="*/ 7022264 w 7707629"/>
              <a:gd name="connsiteY1" fmla="*/ 0 h 1370731"/>
              <a:gd name="connsiteX2" fmla="*/ 7707629 w 7707629"/>
              <a:gd name="connsiteY2" fmla="*/ 685366 h 1370731"/>
              <a:gd name="connsiteX3" fmla="*/ 7022264 w 7707629"/>
              <a:gd name="connsiteY3" fmla="*/ 1370731 h 1370731"/>
              <a:gd name="connsiteX4" fmla="*/ 0 w 7707629"/>
              <a:gd name="connsiteY4" fmla="*/ 1370731 h 1370731"/>
              <a:gd name="connsiteX5" fmla="*/ 0 w 7707629"/>
              <a:gd name="connsiteY5" fmla="*/ 0 h 137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370731">
                <a:moveTo>
                  <a:pt x="7707629" y="1370730"/>
                </a:moveTo>
                <a:lnTo>
                  <a:pt x="685365" y="1370730"/>
                </a:lnTo>
                <a:lnTo>
                  <a:pt x="0" y="685365"/>
                </a:lnTo>
                <a:lnTo>
                  <a:pt x="685365" y="1"/>
                </a:lnTo>
                <a:lnTo>
                  <a:pt x="7707629" y="1"/>
                </a:lnTo>
                <a:lnTo>
                  <a:pt x="7707629" y="13707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7137" tIns="80011" rIns="149352" bIns="80011" numCol="1" spcCol="1270" anchor="ctr" anchorCtr="0">
            <a:noAutofit/>
          </a:bodyPr>
          <a:lstStyle/>
          <a:p>
            <a:pPr marL="0" lvl="0" indent="0" algn="ctr" defTabSz="933450">
              <a:lnSpc>
                <a:spcPct val="90000"/>
              </a:lnSpc>
              <a:spcBef>
                <a:spcPct val="0"/>
              </a:spcBef>
              <a:spcAft>
                <a:spcPct val="35000"/>
              </a:spcAft>
              <a:buNone/>
            </a:pPr>
            <a:r>
              <a:rPr lang="en-GB" sz="2400" b="0" i="0" kern="1200" baseline="0" dirty="0"/>
              <a:t>While latency is not restricted solely to satellites, it is one of the easiest forms of transmission to associate with it</a:t>
            </a:r>
            <a:endParaRPr lang="en-GB" sz="2400" kern="1200" dirty="0"/>
          </a:p>
        </p:txBody>
      </p:sp>
      <p:sp>
        <p:nvSpPr>
          <p:cNvPr id="9" name="Oval 8">
            <a:extLst>
              <a:ext uri="{FF2B5EF4-FFF2-40B4-BE49-F238E27FC236}">
                <a16:creationId xmlns:a16="http://schemas.microsoft.com/office/drawing/2014/main" id="{840CC780-7C69-4EB5-A834-B3BA04B62DEB}"/>
              </a:ext>
            </a:extLst>
          </p:cNvPr>
          <p:cNvSpPr/>
          <p:nvPr/>
        </p:nvSpPr>
        <p:spPr>
          <a:xfrm>
            <a:off x="946333" y="3570137"/>
            <a:ext cx="1370731" cy="137073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C873EC00-8E60-459C-8565-CE4FC81CE11E}"/>
              </a:ext>
            </a:extLst>
          </p:cNvPr>
          <p:cNvSpPr/>
          <p:nvPr/>
        </p:nvSpPr>
        <p:spPr>
          <a:xfrm>
            <a:off x="1631699" y="5350041"/>
            <a:ext cx="10039601" cy="1370732"/>
          </a:xfrm>
          <a:custGeom>
            <a:avLst/>
            <a:gdLst>
              <a:gd name="connsiteX0" fmla="*/ 0 w 7707629"/>
              <a:gd name="connsiteY0" fmla="*/ 0 h 1370731"/>
              <a:gd name="connsiteX1" fmla="*/ 7022264 w 7707629"/>
              <a:gd name="connsiteY1" fmla="*/ 0 h 1370731"/>
              <a:gd name="connsiteX2" fmla="*/ 7707629 w 7707629"/>
              <a:gd name="connsiteY2" fmla="*/ 685366 h 1370731"/>
              <a:gd name="connsiteX3" fmla="*/ 7022264 w 7707629"/>
              <a:gd name="connsiteY3" fmla="*/ 1370731 h 1370731"/>
              <a:gd name="connsiteX4" fmla="*/ 0 w 7707629"/>
              <a:gd name="connsiteY4" fmla="*/ 1370731 h 1370731"/>
              <a:gd name="connsiteX5" fmla="*/ 0 w 7707629"/>
              <a:gd name="connsiteY5" fmla="*/ 0 h 137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370731">
                <a:moveTo>
                  <a:pt x="7707629" y="1370730"/>
                </a:moveTo>
                <a:lnTo>
                  <a:pt x="685365" y="1370730"/>
                </a:lnTo>
                <a:lnTo>
                  <a:pt x="0" y="685365"/>
                </a:lnTo>
                <a:lnTo>
                  <a:pt x="685365" y="1"/>
                </a:lnTo>
                <a:lnTo>
                  <a:pt x="7707629" y="1"/>
                </a:lnTo>
                <a:lnTo>
                  <a:pt x="7707629" y="13707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7137" tIns="80011" rIns="149352" bIns="80010" numCol="1" spcCol="1270" anchor="ctr" anchorCtr="0">
            <a:noAutofit/>
          </a:bodyPr>
          <a:lstStyle/>
          <a:p>
            <a:pPr marL="0" lvl="0" indent="0" algn="ctr" defTabSz="933450">
              <a:lnSpc>
                <a:spcPct val="90000"/>
              </a:lnSpc>
              <a:spcBef>
                <a:spcPct val="0"/>
              </a:spcBef>
              <a:spcAft>
                <a:spcPct val="35000"/>
              </a:spcAft>
              <a:buNone/>
            </a:pPr>
            <a:r>
              <a:rPr lang="en-GB" sz="2400" b="0" i="0" kern="1200" baseline="0" dirty="0"/>
              <a:t>In reality, latency can occur with almost any form of transmission</a:t>
            </a:r>
            <a:endParaRPr lang="en-GB" sz="2400" kern="1200" dirty="0"/>
          </a:p>
        </p:txBody>
      </p:sp>
      <p:sp>
        <p:nvSpPr>
          <p:cNvPr id="11" name="Oval 10">
            <a:extLst>
              <a:ext uri="{FF2B5EF4-FFF2-40B4-BE49-F238E27FC236}">
                <a16:creationId xmlns:a16="http://schemas.microsoft.com/office/drawing/2014/main" id="{BFEFAA06-1EE1-4BBF-9B47-08216F19792C}"/>
              </a:ext>
            </a:extLst>
          </p:cNvPr>
          <p:cNvSpPr/>
          <p:nvPr/>
        </p:nvSpPr>
        <p:spPr>
          <a:xfrm>
            <a:off x="946333" y="5350042"/>
            <a:ext cx="1370731" cy="137073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53691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380D-6F27-4A26-9E8C-12C71C8F389D}"/>
              </a:ext>
            </a:extLst>
          </p:cNvPr>
          <p:cNvSpPr>
            <a:spLocks noGrp="1"/>
          </p:cNvSpPr>
          <p:nvPr>
            <p:ph type="title"/>
          </p:nvPr>
        </p:nvSpPr>
        <p:spPr/>
        <p:txBody>
          <a:bodyPr/>
          <a:lstStyle/>
          <a:p>
            <a:r>
              <a:rPr lang="en-GB" dirty="0"/>
              <a:t>Jitter</a:t>
            </a:r>
          </a:p>
        </p:txBody>
      </p:sp>
      <p:graphicFrame>
        <p:nvGraphicFramePr>
          <p:cNvPr id="4" name="Content Placeholder 3">
            <a:extLst>
              <a:ext uri="{FF2B5EF4-FFF2-40B4-BE49-F238E27FC236}">
                <a16:creationId xmlns:a16="http://schemas.microsoft.com/office/drawing/2014/main" id="{AE9BCA84-E46E-4D4B-9624-7DAF2A723F7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269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BDD5-CE49-4A5A-8740-290F88575AF5}"/>
              </a:ext>
            </a:extLst>
          </p:cNvPr>
          <p:cNvSpPr>
            <a:spLocks noGrp="1"/>
          </p:cNvSpPr>
          <p:nvPr>
            <p:ph type="title"/>
          </p:nvPr>
        </p:nvSpPr>
        <p:spPr/>
        <p:txBody>
          <a:bodyPr/>
          <a:lstStyle/>
          <a:p>
            <a:r>
              <a:rPr lang="en-GB" dirty="0"/>
              <a:t>Bottlenecks</a:t>
            </a:r>
          </a:p>
        </p:txBody>
      </p:sp>
      <p:sp>
        <p:nvSpPr>
          <p:cNvPr id="3" name="Content Placeholder 2">
            <a:extLst>
              <a:ext uri="{FF2B5EF4-FFF2-40B4-BE49-F238E27FC236}">
                <a16:creationId xmlns:a16="http://schemas.microsoft.com/office/drawing/2014/main" id="{7CABB88F-D7C9-4CB3-A8A4-366B8B43E8B2}"/>
              </a:ext>
            </a:extLst>
          </p:cNvPr>
          <p:cNvSpPr>
            <a:spLocks noGrp="1"/>
          </p:cNvSpPr>
          <p:nvPr>
            <p:ph idx="1"/>
          </p:nvPr>
        </p:nvSpPr>
        <p:spPr/>
        <p:txBody>
          <a:bodyPr/>
          <a:lstStyle/>
          <a:p>
            <a:pPr algn="l"/>
            <a:r>
              <a:rPr lang="en-GB" sz="2800" b="0" i="0" u="none" strike="noStrike" baseline="0" dirty="0">
                <a:latin typeface="LiberationSerif"/>
              </a:rPr>
              <a:t>Network bottlenecks often lead to network breakdowns</a:t>
            </a:r>
          </a:p>
          <a:p>
            <a:pPr algn="l"/>
            <a:r>
              <a:rPr lang="en-GB" dirty="0">
                <a:latin typeface="LiberationSerif"/>
              </a:rPr>
              <a:t>Y</a:t>
            </a:r>
            <a:r>
              <a:rPr lang="en-GB" sz="2800" b="0" i="0" u="none" strike="noStrike" baseline="0" dirty="0">
                <a:latin typeface="LiberationSerif"/>
              </a:rPr>
              <a:t>ou want to always be scanning for them and identify them before they have the opportunity to bring your system down</a:t>
            </a:r>
          </a:p>
          <a:p>
            <a:pPr algn="l"/>
            <a:r>
              <a:rPr lang="en-GB" sz="2800" b="0" i="0" u="none" strike="noStrike" baseline="0" dirty="0">
                <a:latin typeface="LiberationSerif"/>
              </a:rPr>
              <a:t>A number of tools are useful in checking connectivity</a:t>
            </a:r>
          </a:p>
          <a:p>
            <a:pPr algn="l"/>
            <a:r>
              <a:rPr lang="en-GB" sz="2800" b="0" i="0" u="none" strike="noStrike" baseline="0" dirty="0">
                <a:latin typeface="LiberationSerif"/>
              </a:rPr>
              <a:t>One of the simplest might be </a:t>
            </a:r>
            <a:r>
              <a:rPr lang="en-GB" sz="2800" b="0" i="0" u="none" strike="noStrike" baseline="0" dirty="0">
                <a:latin typeface="LiberationMono"/>
              </a:rPr>
              <a:t>traceroute</a:t>
            </a:r>
            <a:r>
              <a:rPr lang="en-GB" sz="2800" b="0" i="0" u="none" strike="noStrike" baseline="0" dirty="0">
                <a:latin typeface="LiberationSerif"/>
              </a:rPr>
              <a:t>, which provides a lot of useful information, including:</a:t>
            </a:r>
          </a:p>
          <a:p>
            <a:pPr lvl="1"/>
            <a:r>
              <a:rPr lang="en-GB" b="0" i="0" u="none" strike="noStrike" baseline="0" dirty="0">
                <a:latin typeface="LiberationSerif"/>
              </a:rPr>
              <a:t>the IP address of every router connection it passes through </a:t>
            </a:r>
          </a:p>
          <a:p>
            <a:pPr lvl="1"/>
            <a:r>
              <a:rPr lang="en-GB" b="0" i="0" u="none" strike="noStrike" baseline="0" dirty="0">
                <a:latin typeface="LiberationSerif"/>
              </a:rPr>
              <a:t>the name of the router</a:t>
            </a:r>
          </a:p>
          <a:p>
            <a:pPr lvl="1"/>
            <a:r>
              <a:rPr lang="en-GB" dirty="0"/>
              <a:t>the length, in milliseconds, of the round-trip the packet made from the source location to the router and back</a:t>
            </a:r>
          </a:p>
        </p:txBody>
      </p:sp>
    </p:spTree>
    <p:extLst>
      <p:ext uri="{BB962C8B-B14F-4D97-AF65-F5344CB8AC3E}">
        <p14:creationId xmlns:p14="http://schemas.microsoft.com/office/powerpoint/2010/main" val="25964884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9583019" cy="1325563"/>
          </a:xfrm>
        </p:spPr>
        <p:txBody>
          <a:bodyPr>
            <a:normAutofit/>
          </a:bodyPr>
          <a:lstStyle/>
          <a:p>
            <a:r>
              <a:rPr lang="en-GB" dirty="0"/>
              <a:t>Troubleshooting - Common Network Service Issues</a:t>
            </a:r>
          </a:p>
        </p:txBody>
      </p:sp>
      <p:sp>
        <p:nvSpPr>
          <p:cNvPr id="3" name="Content Placeholder 2"/>
          <p:cNvSpPr>
            <a:spLocks noGrp="1"/>
          </p:cNvSpPr>
          <p:nvPr>
            <p:ph idx="1"/>
          </p:nvPr>
        </p:nvSpPr>
        <p:spPr>
          <a:xfrm>
            <a:off x="312821" y="1810385"/>
            <a:ext cx="11590421" cy="4935956"/>
          </a:xfrm>
        </p:spPr>
        <p:txBody>
          <a:bodyPr/>
          <a:lstStyle/>
          <a:p>
            <a:r>
              <a:rPr lang="en-GB" dirty="0"/>
              <a:t>Untrusted SSL certificates</a:t>
            </a:r>
          </a:p>
          <a:p>
            <a:r>
              <a:rPr lang="en-GB" dirty="0"/>
              <a:t>Incorrect time</a:t>
            </a:r>
          </a:p>
        </p:txBody>
      </p:sp>
    </p:spTree>
    <p:extLst>
      <p:ext uri="{BB962C8B-B14F-4D97-AF65-F5344CB8AC3E}">
        <p14:creationId xmlns:p14="http://schemas.microsoft.com/office/powerpoint/2010/main" val="2955910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BAB5-D2E4-4019-990C-514772585313}"/>
              </a:ext>
            </a:extLst>
          </p:cNvPr>
          <p:cNvSpPr>
            <a:spLocks noGrp="1"/>
          </p:cNvSpPr>
          <p:nvPr>
            <p:ph type="title"/>
          </p:nvPr>
        </p:nvSpPr>
        <p:spPr/>
        <p:txBody>
          <a:bodyPr/>
          <a:lstStyle/>
          <a:p>
            <a:r>
              <a:rPr lang="en-GB" dirty="0"/>
              <a:t>Untrusted SSL Certificates</a:t>
            </a:r>
          </a:p>
        </p:txBody>
      </p:sp>
      <p:sp>
        <p:nvSpPr>
          <p:cNvPr id="3" name="Content Placeholder 2">
            <a:extLst>
              <a:ext uri="{FF2B5EF4-FFF2-40B4-BE49-F238E27FC236}">
                <a16:creationId xmlns:a16="http://schemas.microsoft.com/office/drawing/2014/main" id="{37F05F5E-5333-44FA-B2C5-86AF96D5A0E0}"/>
              </a:ext>
            </a:extLst>
          </p:cNvPr>
          <p:cNvSpPr>
            <a:spLocks noGrp="1"/>
          </p:cNvSpPr>
          <p:nvPr>
            <p:ph idx="1"/>
          </p:nvPr>
        </p:nvSpPr>
        <p:spPr/>
        <p:txBody>
          <a:bodyPr/>
          <a:lstStyle/>
          <a:p>
            <a:r>
              <a:rPr lang="en-GB" dirty="0"/>
              <a:t>An untrusted SSL certificate is usually one that is not signed or that has expired</a:t>
            </a:r>
          </a:p>
          <a:p>
            <a:r>
              <a:rPr lang="en-GB" dirty="0"/>
              <a:t>Sometimes, this issue can be caused by a client using an older browser or one that is not widely supported</a:t>
            </a:r>
          </a:p>
          <a:p>
            <a:r>
              <a:rPr lang="en-GB" dirty="0"/>
              <a:t>As a general rule users should be instructed to stop attempting to visit a site if they see this error</a:t>
            </a:r>
          </a:p>
        </p:txBody>
      </p:sp>
    </p:spTree>
    <p:extLst>
      <p:ext uri="{BB962C8B-B14F-4D97-AF65-F5344CB8AC3E}">
        <p14:creationId xmlns:p14="http://schemas.microsoft.com/office/powerpoint/2010/main" val="414507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3C33-F513-45A5-9DD8-644CDF5D070D}"/>
              </a:ext>
            </a:extLst>
          </p:cNvPr>
          <p:cNvSpPr>
            <a:spLocks noGrp="1"/>
          </p:cNvSpPr>
          <p:nvPr>
            <p:ph type="title"/>
          </p:nvPr>
        </p:nvSpPr>
        <p:spPr/>
        <p:txBody>
          <a:bodyPr/>
          <a:lstStyle/>
          <a:p>
            <a:r>
              <a:rPr lang="en-GB" dirty="0"/>
              <a:t>Incorrect Time</a:t>
            </a:r>
          </a:p>
        </p:txBody>
      </p:sp>
      <p:grpSp>
        <p:nvGrpSpPr>
          <p:cNvPr id="22" name="Group 21">
            <a:extLst>
              <a:ext uri="{FF2B5EF4-FFF2-40B4-BE49-F238E27FC236}">
                <a16:creationId xmlns:a16="http://schemas.microsoft.com/office/drawing/2014/main" id="{D8B46496-B910-4D32-B362-C9F7374F4BA9}"/>
              </a:ext>
            </a:extLst>
          </p:cNvPr>
          <p:cNvGrpSpPr/>
          <p:nvPr/>
        </p:nvGrpSpPr>
        <p:grpSpPr>
          <a:xfrm>
            <a:off x="8371786" y="1953686"/>
            <a:ext cx="3531456" cy="4256612"/>
            <a:chOff x="8371786" y="1953686"/>
            <a:chExt cx="3531456" cy="4256612"/>
          </a:xfrm>
        </p:grpSpPr>
        <p:sp>
          <p:nvSpPr>
            <p:cNvPr id="10" name="Freeform: Shape 9">
              <a:extLst>
                <a:ext uri="{FF2B5EF4-FFF2-40B4-BE49-F238E27FC236}">
                  <a16:creationId xmlns:a16="http://schemas.microsoft.com/office/drawing/2014/main" id="{08FDCA83-B1E8-4736-B11C-3226E11A447A}"/>
                </a:ext>
              </a:extLst>
            </p:cNvPr>
            <p:cNvSpPr/>
            <p:nvPr/>
          </p:nvSpPr>
          <p:spPr>
            <a:xfrm>
              <a:off x="8371786" y="1953686"/>
              <a:ext cx="3531456" cy="3659713"/>
            </a:xfrm>
            <a:custGeom>
              <a:avLst/>
              <a:gdLst>
                <a:gd name="connsiteX0" fmla="*/ 0 w 3531456"/>
                <a:gd name="connsiteY0" fmla="*/ 0 h 1540126"/>
                <a:gd name="connsiteX1" fmla="*/ 3531456 w 3531456"/>
                <a:gd name="connsiteY1" fmla="*/ 0 h 1540126"/>
                <a:gd name="connsiteX2" fmla="*/ 3531456 w 3531456"/>
                <a:gd name="connsiteY2" fmla="*/ 1540126 h 1540126"/>
                <a:gd name="connsiteX3" fmla="*/ 0 w 3531456"/>
                <a:gd name="connsiteY3" fmla="*/ 1540126 h 1540126"/>
                <a:gd name="connsiteX4" fmla="*/ 0 w 3531456"/>
                <a:gd name="connsiteY4" fmla="*/ 0 h 154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56" h="1540126">
                  <a:moveTo>
                    <a:pt x="0" y="0"/>
                  </a:moveTo>
                  <a:lnTo>
                    <a:pt x="3531456" y="0"/>
                  </a:lnTo>
                  <a:lnTo>
                    <a:pt x="3531456" y="1540126"/>
                  </a:lnTo>
                  <a:lnTo>
                    <a:pt x="0" y="154012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2800" kern="1200" dirty="0"/>
                <a:t>Make sure that server has the correct time on it and is updated, patched, and secured just as you would any other network critical server</a:t>
              </a:r>
            </a:p>
          </p:txBody>
        </p:sp>
        <p:sp>
          <p:nvSpPr>
            <p:cNvPr id="13" name="Rectangle 12">
              <a:extLst>
                <a:ext uri="{FF2B5EF4-FFF2-40B4-BE49-F238E27FC236}">
                  <a16:creationId xmlns:a16="http://schemas.microsoft.com/office/drawing/2014/main" id="{55D6964E-A481-4469-9F1C-A1AFA4847577}"/>
                </a:ext>
              </a:extLst>
            </p:cNvPr>
            <p:cNvSpPr/>
            <p:nvPr/>
          </p:nvSpPr>
          <p:spPr>
            <a:xfrm>
              <a:off x="8371786" y="5613397"/>
              <a:ext cx="3531456" cy="59690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5" name="Graphic 14" descr="Hourglass 90% with solid fill">
              <a:extLst>
                <a:ext uri="{FF2B5EF4-FFF2-40B4-BE49-F238E27FC236}">
                  <a16:creationId xmlns:a16="http://schemas.microsoft.com/office/drawing/2014/main" id="{A161C419-9E2F-43C7-8CDA-968880CE5D6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60314" y="5655898"/>
              <a:ext cx="554400" cy="554400"/>
            </a:xfrm>
            <a:prstGeom prst="rect">
              <a:avLst/>
            </a:prstGeom>
          </p:spPr>
        </p:pic>
      </p:grpSp>
      <p:grpSp>
        <p:nvGrpSpPr>
          <p:cNvPr id="20" name="Group 19">
            <a:extLst>
              <a:ext uri="{FF2B5EF4-FFF2-40B4-BE49-F238E27FC236}">
                <a16:creationId xmlns:a16="http://schemas.microsoft.com/office/drawing/2014/main" id="{6737D0DC-64F9-49AB-8CC5-DCC5231B82EA}"/>
              </a:ext>
            </a:extLst>
          </p:cNvPr>
          <p:cNvGrpSpPr/>
          <p:nvPr/>
        </p:nvGrpSpPr>
        <p:grpSpPr>
          <a:xfrm>
            <a:off x="320066" y="1953686"/>
            <a:ext cx="3531456" cy="4256614"/>
            <a:chOff x="320066" y="1953686"/>
            <a:chExt cx="3531456" cy="4256614"/>
          </a:xfrm>
        </p:grpSpPr>
        <p:sp>
          <p:nvSpPr>
            <p:cNvPr id="6" name="Freeform: Shape 5">
              <a:extLst>
                <a:ext uri="{FF2B5EF4-FFF2-40B4-BE49-F238E27FC236}">
                  <a16:creationId xmlns:a16="http://schemas.microsoft.com/office/drawing/2014/main" id="{BB0661B6-A52C-449A-8D56-495CEAFD0FDC}"/>
                </a:ext>
              </a:extLst>
            </p:cNvPr>
            <p:cNvSpPr/>
            <p:nvPr/>
          </p:nvSpPr>
          <p:spPr>
            <a:xfrm>
              <a:off x="320066" y="1953686"/>
              <a:ext cx="3531456" cy="3659713"/>
            </a:xfrm>
            <a:custGeom>
              <a:avLst/>
              <a:gdLst>
                <a:gd name="connsiteX0" fmla="*/ 0 w 3531456"/>
                <a:gd name="connsiteY0" fmla="*/ 0 h 1540126"/>
                <a:gd name="connsiteX1" fmla="*/ 3531456 w 3531456"/>
                <a:gd name="connsiteY1" fmla="*/ 0 h 1540126"/>
                <a:gd name="connsiteX2" fmla="*/ 3531456 w 3531456"/>
                <a:gd name="connsiteY2" fmla="*/ 1540126 h 1540126"/>
                <a:gd name="connsiteX3" fmla="*/ 0 w 3531456"/>
                <a:gd name="connsiteY3" fmla="*/ 1540126 h 1540126"/>
                <a:gd name="connsiteX4" fmla="*/ 0 w 3531456"/>
                <a:gd name="connsiteY4" fmla="*/ 0 h 154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56" h="1540126">
                  <a:moveTo>
                    <a:pt x="0" y="0"/>
                  </a:moveTo>
                  <a:lnTo>
                    <a:pt x="3531456" y="0"/>
                  </a:lnTo>
                  <a:lnTo>
                    <a:pt x="3531456" y="1540126"/>
                  </a:lnTo>
                  <a:lnTo>
                    <a:pt x="0" y="154012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2800" kern="1200" dirty="0"/>
                <a:t>Incorrect time on a network can be more than just an annoyance, because timestamps are important in the event of trying to document an attack</a:t>
              </a:r>
            </a:p>
          </p:txBody>
        </p:sp>
        <p:sp>
          <p:nvSpPr>
            <p:cNvPr id="7" name="Rectangle 6">
              <a:extLst>
                <a:ext uri="{FF2B5EF4-FFF2-40B4-BE49-F238E27FC236}">
                  <a16:creationId xmlns:a16="http://schemas.microsoft.com/office/drawing/2014/main" id="{08B5F3BA-155C-4BBB-859C-7998E0D7082A}"/>
                </a:ext>
              </a:extLst>
            </p:cNvPr>
            <p:cNvSpPr/>
            <p:nvPr/>
          </p:nvSpPr>
          <p:spPr>
            <a:xfrm>
              <a:off x="320066" y="5613399"/>
              <a:ext cx="3531456" cy="59690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7" name="Graphic 16" descr="Hourglass 30% with solid fill">
              <a:extLst>
                <a:ext uri="{FF2B5EF4-FFF2-40B4-BE49-F238E27FC236}">
                  <a16:creationId xmlns:a16="http://schemas.microsoft.com/office/drawing/2014/main" id="{A145EF70-C5DC-4CF6-83C5-6B7F5BD257F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08594" y="5655898"/>
              <a:ext cx="554400" cy="554400"/>
            </a:xfrm>
            <a:prstGeom prst="rect">
              <a:avLst/>
            </a:prstGeom>
          </p:spPr>
        </p:pic>
      </p:grpSp>
      <p:grpSp>
        <p:nvGrpSpPr>
          <p:cNvPr id="21" name="Group 20">
            <a:extLst>
              <a:ext uri="{FF2B5EF4-FFF2-40B4-BE49-F238E27FC236}">
                <a16:creationId xmlns:a16="http://schemas.microsoft.com/office/drawing/2014/main" id="{BD8FC4C9-366F-4A65-9EBB-D76812210950}"/>
              </a:ext>
            </a:extLst>
          </p:cNvPr>
          <p:cNvGrpSpPr/>
          <p:nvPr/>
        </p:nvGrpSpPr>
        <p:grpSpPr>
          <a:xfrm>
            <a:off x="4345926" y="1953686"/>
            <a:ext cx="3531456" cy="4256613"/>
            <a:chOff x="4345926" y="1953686"/>
            <a:chExt cx="3531456" cy="4256613"/>
          </a:xfrm>
        </p:grpSpPr>
        <p:sp>
          <p:nvSpPr>
            <p:cNvPr id="8" name="Freeform: Shape 7">
              <a:extLst>
                <a:ext uri="{FF2B5EF4-FFF2-40B4-BE49-F238E27FC236}">
                  <a16:creationId xmlns:a16="http://schemas.microsoft.com/office/drawing/2014/main" id="{00EF859C-4C0F-4132-8633-93BA5A433A14}"/>
                </a:ext>
              </a:extLst>
            </p:cNvPr>
            <p:cNvSpPr/>
            <p:nvPr/>
          </p:nvSpPr>
          <p:spPr>
            <a:xfrm>
              <a:off x="4345926" y="1953686"/>
              <a:ext cx="3531456" cy="3659713"/>
            </a:xfrm>
            <a:custGeom>
              <a:avLst/>
              <a:gdLst>
                <a:gd name="connsiteX0" fmla="*/ 0 w 3531456"/>
                <a:gd name="connsiteY0" fmla="*/ 0 h 1540126"/>
                <a:gd name="connsiteX1" fmla="*/ 3531456 w 3531456"/>
                <a:gd name="connsiteY1" fmla="*/ 0 h 1540126"/>
                <a:gd name="connsiteX2" fmla="*/ 3531456 w 3531456"/>
                <a:gd name="connsiteY2" fmla="*/ 1540126 h 1540126"/>
                <a:gd name="connsiteX3" fmla="*/ 0 w 3531456"/>
                <a:gd name="connsiteY3" fmla="*/ 1540126 h 1540126"/>
                <a:gd name="connsiteX4" fmla="*/ 0 w 3531456"/>
                <a:gd name="connsiteY4" fmla="*/ 0 h 154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56" h="1540126">
                  <a:moveTo>
                    <a:pt x="0" y="0"/>
                  </a:moveTo>
                  <a:lnTo>
                    <a:pt x="3531456" y="0"/>
                  </a:lnTo>
                  <a:lnTo>
                    <a:pt x="3531456" y="1540126"/>
                  </a:lnTo>
                  <a:lnTo>
                    <a:pt x="0" y="154012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2800" kern="1200" dirty="0"/>
                <a:t>Most network devices use Network Time Protocol (NTP) to keep the system time as defined by a designated server</a:t>
              </a:r>
            </a:p>
          </p:txBody>
        </p:sp>
        <p:sp>
          <p:nvSpPr>
            <p:cNvPr id="12" name="Rectangle 11">
              <a:extLst>
                <a:ext uri="{FF2B5EF4-FFF2-40B4-BE49-F238E27FC236}">
                  <a16:creationId xmlns:a16="http://schemas.microsoft.com/office/drawing/2014/main" id="{8E44C249-A336-40EB-A244-49304F24F1EC}"/>
                </a:ext>
              </a:extLst>
            </p:cNvPr>
            <p:cNvSpPr/>
            <p:nvPr/>
          </p:nvSpPr>
          <p:spPr>
            <a:xfrm>
              <a:off x="4345926" y="5613398"/>
              <a:ext cx="3531456" cy="59690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9" name="Graphic 18" descr="Hourglass 60% with solid fill">
              <a:extLst>
                <a:ext uri="{FF2B5EF4-FFF2-40B4-BE49-F238E27FC236}">
                  <a16:creationId xmlns:a16="http://schemas.microsoft.com/office/drawing/2014/main" id="{111BAD3C-A7EA-4782-9134-2874B2B9DE9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5058" y="5634649"/>
              <a:ext cx="554400" cy="554400"/>
            </a:xfrm>
            <a:prstGeom prst="rect">
              <a:avLst/>
            </a:prstGeom>
          </p:spPr>
        </p:pic>
      </p:grpSp>
    </p:spTree>
    <p:extLst>
      <p:ext uri="{BB962C8B-B14F-4D97-AF65-F5344CB8AC3E}">
        <p14:creationId xmlns:p14="http://schemas.microsoft.com/office/powerpoint/2010/main" val="388609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25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3500"/>
                            </p:stCondLst>
                            <p:childTnLst>
                              <p:par>
                                <p:cTn id="17" presetID="53" presetClass="entr" presetSubtype="16" fill="hold" nodeType="afterEffect">
                                  <p:stCondLst>
                                    <p:cond delay="2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D09E-98C5-4E51-937D-A2F4B281F8D8}"/>
              </a:ext>
            </a:extLst>
          </p:cNvPr>
          <p:cNvSpPr>
            <a:spLocks noGrp="1"/>
          </p:cNvSpPr>
          <p:nvPr>
            <p:ph type="title"/>
          </p:nvPr>
        </p:nvSpPr>
        <p:spPr/>
        <p:txBody>
          <a:bodyPr/>
          <a:lstStyle/>
          <a:p>
            <a:r>
              <a:rPr lang="en-GB" dirty="0"/>
              <a:t>Virtualisation, SAN and Cloud Services</a:t>
            </a:r>
          </a:p>
        </p:txBody>
      </p:sp>
      <p:sp>
        <p:nvSpPr>
          <p:cNvPr id="3" name="Content Placeholder 2">
            <a:extLst>
              <a:ext uri="{FF2B5EF4-FFF2-40B4-BE49-F238E27FC236}">
                <a16:creationId xmlns:a16="http://schemas.microsoft.com/office/drawing/2014/main" id="{48D3A018-84D8-45CA-9FA0-B27F16228C00}"/>
              </a:ext>
            </a:extLst>
          </p:cNvPr>
          <p:cNvSpPr>
            <a:spLocks noGrp="1"/>
          </p:cNvSpPr>
          <p:nvPr>
            <p:ph type="body" idx="1"/>
          </p:nvPr>
        </p:nvSpPr>
        <p:spPr/>
        <p:txBody>
          <a:bodyPr/>
          <a:lstStyle/>
          <a:p>
            <a:r>
              <a:rPr lang="en-GB" dirty="0"/>
              <a:t>Cloud concepts and their purposes</a:t>
            </a:r>
          </a:p>
          <a:p>
            <a:r>
              <a:rPr lang="en-GB" dirty="0"/>
              <a:t>Purposes of virtualisation and network storage technologies</a:t>
            </a:r>
          </a:p>
        </p:txBody>
      </p:sp>
    </p:spTree>
    <p:extLst>
      <p:ext uri="{BB962C8B-B14F-4D97-AF65-F5344CB8AC3E}">
        <p14:creationId xmlns:p14="http://schemas.microsoft.com/office/powerpoint/2010/main" val="488481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concepts and their purposes</a:t>
            </a:r>
          </a:p>
        </p:txBody>
      </p:sp>
      <p:sp>
        <p:nvSpPr>
          <p:cNvPr id="3" name="Content Placeholder 2"/>
          <p:cNvSpPr>
            <a:spLocks noGrp="1"/>
          </p:cNvSpPr>
          <p:nvPr>
            <p:ph idx="1"/>
          </p:nvPr>
        </p:nvSpPr>
        <p:spPr>
          <a:xfrm>
            <a:off x="312821" y="1473200"/>
            <a:ext cx="11590421" cy="5288381"/>
          </a:xfrm>
        </p:spPr>
        <p:txBody>
          <a:bodyPr>
            <a:normAutofit/>
          </a:bodyPr>
          <a:lstStyle/>
          <a:p>
            <a:r>
              <a:rPr lang="en-GB" dirty="0"/>
              <a:t>Types of services</a:t>
            </a:r>
          </a:p>
          <a:p>
            <a:pPr lvl="1"/>
            <a:r>
              <a:rPr lang="en-GB" dirty="0"/>
              <a:t>SAAS</a:t>
            </a:r>
          </a:p>
          <a:p>
            <a:pPr lvl="1"/>
            <a:r>
              <a:rPr lang="en-GB" dirty="0"/>
              <a:t>PAAS</a:t>
            </a:r>
          </a:p>
          <a:p>
            <a:pPr lvl="1"/>
            <a:r>
              <a:rPr lang="en-GB" dirty="0"/>
              <a:t>IAAS</a:t>
            </a:r>
          </a:p>
          <a:p>
            <a:r>
              <a:rPr lang="en-GB" dirty="0"/>
              <a:t>Cloud delivery models</a:t>
            </a:r>
          </a:p>
          <a:p>
            <a:pPr lvl="1"/>
            <a:r>
              <a:rPr lang="en-GB" dirty="0"/>
              <a:t>Public</a:t>
            </a:r>
          </a:p>
          <a:p>
            <a:pPr lvl="1"/>
            <a:r>
              <a:rPr lang="en-GB" dirty="0"/>
              <a:t>Private</a:t>
            </a:r>
          </a:p>
          <a:p>
            <a:pPr lvl="1"/>
            <a:r>
              <a:rPr lang="en-GB" dirty="0"/>
              <a:t>Community</a:t>
            </a:r>
          </a:p>
          <a:p>
            <a:pPr lvl="1"/>
            <a:r>
              <a:rPr lang="en-GB" dirty="0"/>
              <a:t>Hybrid</a:t>
            </a:r>
          </a:p>
          <a:p>
            <a:r>
              <a:rPr lang="en-GB" dirty="0"/>
              <a:t>Connectivity methods</a:t>
            </a:r>
          </a:p>
          <a:p>
            <a:r>
              <a:rPr lang="en-GB" dirty="0"/>
              <a:t>Security implications/considerations</a:t>
            </a:r>
          </a:p>
          <a:p>
            <a:r>
              <a:rPr lang="en-GB" dirty="0"/>
              <a:t>Relationship between local and cloud resources</a:t>
            </a:r>
          </a:p>
          <a:p>
            <a:endParaRPr lang="en-GB" dirty="0"/>
          </a:p>
        </p:txBody>
      </p:sp>
    </p:spTree>
    <p:extLst>
      <p:ext uri="{BB962C8B-B14F-4D97-AF65-F5344CB8AC3E}">
        <p14:creationId xmlns:p14="http://schemas.microsoft.com/office/powerpoint/2010/main" val="268114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Common port assignments </a:t>
            </a:r>
          </a:p>
        </p:txBody>
      </p:sp>
      <p:graphicFrame>
        <p:nvGraphicFramePr>
          <p:cNvPr id="5" name="Table 5">
            <a:extLst>
              <a:ext uri="{FF2B5EF4-FFF2-40B4-BE49-F238E27FC236}">
                <a16:creationId xmlns:a16="http://schemas.microsoft.com/office/drawing/2014/main" id="{73D6DE6D-7091-4EA9-A392-B2DA1177BF93}"/>
              </a:ext>
            </a:extLst>
          </p:cNvPr>
          <p:cNvGraphicFramePr>
            <a:graphicFrameLocks noGrp="1"/>
          </p:cNvGraphicFramePr>
          <p:nvPr>
            <p:ph idx="1"/>
          </p:nvPr>
        </p:nvGraphicFramePr>
        <p:xfrm>
          <a:off x="1981200" y="1279525"/>
          <a:ext cx="8458200" cy="5323840"/>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1126276514"/>
                    </a:ext>
                  </a:extLst>
                </a:gridCol>
                <a:gridCol w="1475874">
                  <a:extLst>
                    <a:ext uri="{9D8B030D-6E8A-4147-A177-3AD203B41FA5}">
                      <a16:colId xmlns:a16="http://schemas.microsoft.com/office/drawing/2014/main" val="1817901978"/>
                    </a:ext>
                  </a:extLst>
                </a:gridCol>
                <a:gridCol w="4203032">
                  <a:extLst>
                    <a:ext uri="{9D8B030D-6E8A-4147-A177-3AD203B41FA5}">
                      <a16:colId xmlns:a16="http://schemas.microsoft.com/office/drawing/2014/main" val="2400088482"/>
                    </a:ext>
                  </a:extLst>
                </a:gridCol>
                <a:gridCol w="1648326">
                  <a:extLst>
                    <a:ext uri="{9D8B030D-6E8A-4147-A177-3AD203B41FA5}">
                      <a16:colId xmlns:a16="http://schemas.microsoft.com/office/drawing/2014/main" val="3498466232"/>
                    </a:ext>
                  </a:extLst>
                </a:gridCol>
              </a:tblGrid>
              <a:tr h="370840">
                <a:tc>
                  <a:txBody>
                    <a:bodyPr/>
                    <a:lstStyle/>
                    <a:p>
                      <a:pPr algn="l" rtl="0">
                        <a:spcAft>
                          <a:spcPts val="0"/>
                        </a:spcAft>
                      </a:pPr>
                      <a:r>
                        <a:rPr lang="en-US" sz="1400" dirty="0">
                          <a:effectLst/>
                        </a:rPr>
                        <a:t>Protocol</a:t>
                      </a:r>
                    </a:p>
                  </a:txBody>
                  <a:tcPr marL="38100" marR="38100" marT="38100" marB="38100"/>
                </a:tc>
                <a:tc>
                  <a:txBody>
                    <a:bodyPr/>
                    <a:lstStyle/>
                    <a:p>
                      <a:pPr algn="l" rtl="0">
                        <a:spcAft>
                          <a:spcPts val="0"/>
                        </a:spcAft>
                      </a:pPr>
                      <a:r>
                        <a:rPr lang="en-US" sz="1400">
                          <a:effectLst/>
                        </a:rPr>
                        <a:t>Name</a:t>
                      </a:r>
                    </a:p>
                  </a:txBody>
                  <a:tcPr marL="38100" marR="38100" marT="38100" marB="38100"/>
                </a:tc>
                <a:tc>
                  <a:txBody>
                    <a:bodyPr/>
                    <a:lstStyle/>
                    <a:p>
                      <a:pPr algn="l" rtl="0">
                        <a:spcAft>
                          <a:spcPts val="0"/>
                        </a:spcAft>
                      </a:pPr>
                      <a:r>
                        <a:rPr lang="en-US" sz="1400">
                          <a:effectLst/>
                        </a:rPr>
                        <a:t>Description</a:t>
                      </a:r>
                    </a:p>
                  </a:txBody>
                  <a:tcPr marL="38100" marR="38100" marT="38100" marB="38100"/>
                </a:tc>
                <a:tc>
                  <a:txBody>
                    <a:bodyPr/>
                    <a:lstStyle/>
                    <a:p>
                      <a:pPr algn="l" rtl="0">
                        <a:spcAft>
                          <a:spcPts val="0"/>
                        </a:spcAft>
                      </a:pPr>
                      <a:r>
                        <a:rPr lang="en-US" sz="1400">
                          <a:effectLst/>
                        </a:rPr>
                        <a:t>Ports</a:t>
                      </a:r>
                    </a:p>
                  </a:txBody>
                  <a:tcPr marL="38100" marR="38100" marT="38100" marB="38100"/>
                </a:tc>
                <a:extLst>
                  <a:ext uri="{0D108BD9-81ED-4DB2-BD59-A6C34878D82A}">
                    <a16:rowId xmlns:a16="http://schemas.microsoft.com/office/drawing/2014/main" val="3210198005"/>
                  </a:ext>
                </a:extLst>
              </a:tr>
              <a:tr h="370840">
                <a:tc>
                  <a:txBody>
                    <a:bodyPr/>
                    <a:lstStyle/>
                    <a:p>
                      <a:pPr marL="54864" rtl="0">
                        <a:spcBef>
                          <a:spcPts val="432"/>
                        </a:spcBef>
                        <a:spcAft>
                          <a:spcPts val="288"/>
                        </a:spcAft>
                      </a:pPr>
                      <a:r>
                        <a:rPr lang="en-US" sz="1400">
                          <a:effectLst/>
                        </a:rPr>
                        <a:t>HTTP</a:t>
                      </a:r>
                    </a:p>
                  </a:txBody>
                  <a:tcPr marL="38100" marR="38100" marT="38100" marB="38100"/>
                </a:tc>
                <a:tc>
                  <a:txBody>
                    <a:bodyPr/>
                    <a:lstStyle/>
                    <a:p>
                      <a:pPr marL="54864" rtl="0">
                        <a:spcBef>
                          <a:spcPts val="432"/>
                        </a:spcBef>
                        <a:spcAft>
                          <a:spcPts val="288"/>
                        </a:spcAft>
                      </a:pPr>
                      <a:r>
                        <a:rPr lang="en-US" sz="1400">
                          <a:effectLst/>
                        </a:rPr>
                        <a:t>Hypertext Transfer Protocol</a:t>
                      </a:r>
                    </a:p>
                  </a:txBody>
                  <a:tcPr marL="38100" marR="38100" marT="38100" marB="38100"/>
                </a:tc>
                <a:tc>
                  <a:txBody>
                    <a:bodyPr/>
                    <a:lstStyle/>
                    <a:p>
                      <a:pPr marL="54864" rtl="0">
                        <a:spcBef>
                          <a:spcPts val="432"/>
                        </a:spcBef>
                        <a:spcAft>
                          <a:spcPts val="288"/>
                        </a:spcAft>
                      </a:pPr>
                      <a:r>
                        <a:rPr lang="en-US" sz="1400">
                          <a:effectLst/>
                        </a:rPr>
                        <a:t>Used to retrieve data from web servers.</a:t>
                      </a:r>
                    </a:p>
                  </a:txBody>
                  <a:tcPr marL="38100" marR="38100" marT="38100" marB="38100"/>
                </a:tc>
                <a:tc>
                  <a:txBody>
                    <a:bodyPr/>
                    <a:lstStyle/>
                    <a:p>
                      <a:pPr marL="54864" rtl="0">
                        <a:spcBef>
                          <a:spcPts val="432"/>
                        </a:spcBef>
                        <a:spcAft>
                          <a:spcPts val="288"/>
                        </a:spcAft>
                      </a:pPr>
                      <a:r>
                        <a:rPr lang="en-US" sz="1400">
                          <a:effectLst/>
                        </a:rPr>
                        <a:t>TCP 80</a:t>
                      </a:r>
                    </a:p>
                  </a:txBody>
                  <a:tcPr marL="38100" marR="38100" marT="38100" marB="38100"/>
                </a:tc>
                <a:extLst>
                  <a:ext uri="{0D108BD9-81ED-4DB2-BD59-A6C34878D82A}">
                    <a16:rowId xmlns:a16="http://schemas.microsoft.com/office/drawing/2014/main" val="3845961627"/>
                  </a:ext>
                </a:extLst>
              </a:tr>
              <a:tr h="370840">
                <a:tc>
                  <a:txBody>
                    <a:bodyPr/>
                    <a:lstStyle/>
                    <a:p>
                      <a:pPr marL="54864" rtl="0">
                        <a:spcBef>
                          <a:spcPts val="432"/>
                        </a:spcBef>
                        <a:spcAft>
                          <a:spcPts val="288"/>
                        </a:spcAft>
                      </a:pPr>
                      <a:r>
                        <a:rPr lang="en-US" sz="1400">
                          <a:effectLst/>
                        </a:rPr>
                        <a:t>HTTPS</a:t>
                      </a:r>
                    </a:p>
                  </a:txBody>
                  <a:tcPr marL="38100" marR="38100" marT="38100" marB="38100"/>
                </a:tc>
                <a:tc>
                  <a:txBody>
                    <a:bodyPr/>
                    <a:lstStyle/>
                    <a:p>
                      <a:pPr marL="54864" rtl="0">
                        <a:spcBef>
                          <a:spcPts val="432"/>
                        </a:spcBef>
                        <a:spcAft>
                          <a:spcPts val="288"/>
                        </a:spcAft>
                      </a:pPr>
                      <a:r>
                        <a:rPr lang="en-US" sz="1400">
                          <a:effectLst/>
                        </a:rPr>
                        <a:t>HTTP over TLS/SSL</a:t>
                      </a:r>
                    </a:p>
                  </a:txBody>
                  <a:tcPr marL="38100" marR="38100" marT="38100" marB="38100"/>
                </a:tc>
                <a:tc>
                  <a:txBody>
                    <a:bodyPr/>
                    <a:lstStyle/>
                    <a:p>
                      <a:pPr marL="54864" rtl="0">
                        <a:spcBef>
                          <a:spcPts val="432"/>
                        </a:spcBef>
                        <a:spcAft>
                          <a:spcPts val="288"/>
                        </a:spcAft>
                      </a:pPr>
                      <a:r>
                        <a:rPr lang="en-US" sz="1400">
                          <a:effectLst/>
                        </a:rPr>
                        <a:t>Used for secure web pages and sites. Includes encryption services.</a:t>
                      </a:r>
                    </a:p>
                  </a:txBody>
                  <a:tcPr marL="38100" marR="38100" marT="38100" marB="38100"/>
                </a:tc>
                <a:tc>
                  <a:txBody>
                    <a:bodyPr/>
                    <a:lstStyle/>
                    <a:p>
                      <a:pPr marL="54864" rtl="0">
                        <a:spcBef>
                          <a:spcPts val="432"/>
                        </a:spcBef>
                        <a:spcAft>
                          <a:spcPts val="288"/>
                        </a:spcAft>
                      </a:pPr>
                      <a:r>
                        <a:rPr lang="en-US" sz="1400">
                          <a:effectLst/>
                        </a:rPr>
                        <a:t>TCP 443</a:t>
                      </a:r>
                    </a:p>
                  </a:txBody>
                  <a:tcPr marL="38100" marR="38100" marT="38100" marB="38100"/>
                </a:tc>
                <a:extLst>
                  <a:ext uri="{0D108BD9-81ED-4DB2-BD59-A6C34878D82A}">
                    <a16:rowId xmlns:a16="http://schemas.microsoft.com/office/drawing/2014/main" val="2703645057"/>
                  </a:ext>
                </a:extLst>
              </a:tr>
              <a:tr h="370840">
                <a:tc>
                  <a:txBody>
                    <a:bodyPr/>
                    <a:lstStyle/>
                    <a:p>
                      <a:pPr marL="54864" rtl="0">
                        <a:spcBef>
                          <a:spcPts val="432"/>
                        </a:spcBef>
                        <a:spcAft>
                          <a:spcPts val="288"/>
                        </a:spcAft>
                      </a:pPr>
                      <a:r>
                        <a:rPr lang="en-US" sz="1400">
                          <a:effectLst/>
                        </a:rPr>
                        <a:t>FTP</a:t>
                      </a:r>
                    </a:p>
                  </a:txBody>
                  <a:tcPr marL="38100" marR="38100" marT="38100" marB="38100"/>
                </a:tc>
                <a:tc>
                  <a:txBody>
                    <a:bodyPr/>
                    <a:lstStyle/>
                    <a:p>
                      <a:pPr marL="54864" rtl="0">
                        <a:spcBef>
                          <a:spcPts val="432"/>
                        </a:spcBef>
                        <a:spcAft>
                          <a:spcPts val="288"/>
                        </a:spcAft>
                      </a:pPr>
                      <a:r>
                        <a:rPr lang="en-US" sz="1400">
                          <a:effectLst/>
                        </a:rPr>
                        <a:t>File Transfer Protocol</a:t>
                      </a:r>
                    </a:p>
                  </a:txBody>
                  <a:tcPr marL="38100" marR="38100" marT="38100" marB="38100"/>
                </a:tc>
                <a:tc>
                  <a:txBody>
                    <a:bodyPr/>
                    <a:lstStyle/>
                    <a:p>
                      <a:pPr marL="54864" rtl="0">
                        <a:spcBef>
                          <a:spcPts val="432"/>
                        </a:spcBef>
                        <a:spcAft>
                          <a:spcPts val="288"/>
                        </a:spcAft>
                      </a:pPr>
                      <a:r>
                        <a:rPr lang="en-US" sz="1400">
                          <a:effectLst/>
                        </a:rPr>
                        <a:t>Used for transferring files between hosts. Contains basic authentication features.</a:t>
                      </a:r>
                    </a:p>
                  </a:txBody>
                  <a:tcPr marL="38100" marR="38100" marT="38100" marB="38100"/>
                </a:tc>
                <a:tc>
                  <a:txBody>
                    <a:bodyPr/>
                    <a:lstStyle/>
                    <a:p>
                      <a:pPr marL="54864" rtl="0">
                        <a:spcBef>
                          <a:spcPts val="432"/>
                        </a:spcBef>
                        <a:spcAft>
                          <a:spcPts val="288"/>
                        </a:spcAft>
                      </a:pPr>
                      <a:r>
                        <a:rPr lang="en-US" sz="1400">
                          <a:effectLst/>
                        </a:rPr>
                        <a:t>TCP 20 (data) TCP 21 (control)</a:t>
                      </a:r>
                    </a:p>
                  </a:txBody>
                  <a:tcPr marL="38100" marR="38100" marT="38100" marB="38100"/>
                </a:tc>
                <a:extLst>
                  <a:ext uri="{0D108BD9-81ED-4DB2-BD59-A6C34878D82A}">
                    <a16:rowId xmlns:a16="http://schemas.microsoft.com/office/drawing/2014/main" val="3508076945"/>
                  </a:ext>
                </a:extLst>
              </a:tr>
              <a:tr h="370840">
                <a:tc>
                  <a:txBody>
                    <a:bodyPr/>
                    <a:lstStyle/>
                    <a:p>
                      <a:pPr marL="54864" rtl="0">
                        <a:spcBef>
                          <a:spcPts val="432"/>
                        </a:spcBef>
                        <a:spcAft>
                          <a:spcPts val="288"/>
                        </a:spcAft>
                      </a:pPr>
                      <a:r>
                        <a:rPr lang="en-US" sz="1400">
                          <a:effectLst/>
                        </a:rPr>
                        <a:t>TFTP</a:t>
                      </a:r>
                    </a:p>
                  </a:txBody>
                  <a:tcPr marL="38100" marR="38100" marT="38100" marB="38100"/>
                </a:tc>
                <a:tc>
                  <a:txBody>
                    <a:bodyPr/>
                    <a:lstStyle/>
                    <a:p>
                      <a:pPr marL="54864" rtl="0">
                        <a:spcBef>
                          <a:spcPts val="432"/>
                        </a:spcBef>
                        <a:spcAft>
                          <a:spcPts val="288"/>
                        </a:spcAft>
                      </a:pPr>
                      <a:r>
                        <a:rPr lang="en-US" sz="1400">
                          <a:effectLst/>
                        </a:rPr>
                        <a:t>Trivial File Transfer Protocol</a:t>
                      </a:r>
                    </a:p>
                  </a:txBody>
                  <a:tcPr marL="38100" marR="38100" marT="38100" marB="38100"/>
                </a:tc>
                <a:tc>
                  <a:txBody>
                    <a:bodyPr/>
                    <a:lstStyle/>
                    <a:p>
                      <a:pPr marL="54864" rtl="0">
                        <a:spcBef>
                          <a:spcPts val="432"/>
                        </a:spcBef>
                        <a:spcAft>
                          <a:spcPts val="288"/>
                        </a:spcAft>
                      </a:pPr>
                      <a:r>
                        <a:rPr lang="en-US" sz="1400">
                          <a:effectLst/>
                        </a:rPr>
                        <a:t>Simpler, less secure file transfer protocol. Sometimes used for network boot software.</a:t>
                      </a:r>
                    </a:p>
                  </a:txBody>
                  <a:tcPr marL="38100" marR="38100" marT="38100" marB="38100"/>
                </a:tc>
                <a:tc>
                  <a:txBody>
                    <a:bodyPr/>
                    <a:lstStyle/>
                    <a:p>
                      <a:pPr marL="54864" rtl="0">
                        <a:spcBef>
                          <a:spcPts val="432"/>
                        </a:spcBef>
                        <a:spcAft>
                          <a:spcPts val="288"/>
                        </a:spcAft>
                      </a:pPr>
                      <a:r>
                        <a:rPr lang="en-US" sz="1400">
                          <a:effectLst/>
                        </a:rPr>
                        <a:t>UDP 69</a:t>
                      </a:r>
                    </a:p>
                  </a:txBody>
                  <a:tcPr marL="38100" marR="38100" marT="38100" marB="38100"/>
                </a:tc>
                <a:extLst>
                  <a:ext uri="{0D108BD9-81ED-4DB2-BD59-A6C34878D82A}">
                    <a16:rowId xmlns:a16="http://schemas.microsoft.com/office/drawing/2014/main" val="1025693758"/>
                  </a:ext>
                </a:extLst>
              </a:tr>
              <a:tr h="370840">
                <a:tc>
                  <a:txBody>
                    <a:bodyPr/>
                    <a:lstStyle/>
                    <a:p>
                      <a:pPr marL="54864" rtl="0">
                        <a:spcBef>
                          <a:spcPts val="432"/>
                        </a:spcBef>
                        <a:spcAft>
                          <a:spcPts val="288"/>
                        </a:spcAft>
                      </a:pPr>
                      <a:r>
                        <a:rPr lang="en-US" sz="1400">
                          <a:effectLst/>
                        </a:rPr>
                        <a:t>Telnet</a:t>
                      </a:r>
                    </a:p>
                  </a:txBody>
                  <a:tcPr marL="38100" marR="38100" marT="38100" marB="38100"/>
                </a:tc>
                <a:tc>
                  <a:txBody>
                    <a:bodyPr/>
                    <a:lstStyle/>
                    <a:p>
                      <a:pPr marL="54864" rtl="0">
                        <a:spcBef>
                          <a:spcPts val="432"/>
                        </a:spcBef>
                        <a:spcAft>
                          <a:spcPts val="288"/>
                        </a:spcAft>
                      </a:pPr>
                      <a:r>
                        <a:rPr lang="en-US" sz="1400">
                          <a:effectLst/>
                        </a:rPr>
                        <a:t>Telnet</a:t>
                      </a:r>
                    </a:p>
                  </a:txBody>
                  <a:tcPr marL="38100" marR="38100" marT="38100" marB="38100"/>
                </a:tc>
                <a:tc>
                  <a:txBody>
                    <a:bodyPr/>
                    <a:lstStyle/>
                    <a:p>
                      <a:pPr marL="54864" rtl="0">
                        <a:spcBef>
                          <a:spcPts val="432"/>
                        </a:spcBef>
                        <a:spcAft>
                          <a:spcPts val="288"/>
                        </a:spcAft>
                      </a:pPr>
                      <a:r>
                        <a:rPr lang="en-US" sz="1400">
                          <a:effectLst/>
                        </a:rPr>
                        <a:t>Used to log into remote systems via a virtual text terminal interface</a:t>
                      </a:r>
                    </a:p>
                  </a:txBody>
                  <a:tcPr marL="38100" marR="38100" marT="38100" marB="38100"/>
                </a:tc>
                <a:tc>
                  <a:txBody>
                    <a:bodyPr/>
                    <a:lstStyle/>
                    <a:p>
                      <a:pPr marL="54864" rtl="0">
                        <a:spcBef>
                          <a:spcPts val="432"/>
                        </a:spcBef>
                        <a:spcAft>
                          <a:spcPts val="288"/>
                        </a:spcAft>
                      </a:pPr>
                      <a:r>
                        <a:rPr lang="en-US" sz="1400">
                          <a:effectLst/>
                        </a:rPr>
                        <a:t>TCP 23</a:t>
                      </a:r>
                    </a:p>
                  </a:txBody>
                  <a:tcPr marL="38100" marR="38100" marT="38100" marB="38100"/>
                </a:tc>
                <a:extLst>
                  <a:ext uri="{0D108BD9-81ED-4DB2-BD59-A6C34878D82A}">
                    <a16:rowId xmlns:a16="http://schemas.microsoft.com/office/drawing/2014/main" val="419932027"/>
                  </a:ext>
                </a:extLst>
              </a:tr>
              <a:tr h="370840">
                <a:tc>
                  <a:txBody>
                    <a:bodyPr/>
                    <a:lstStyle/>
                    <a:p>
                      <a:pPr marL="54864" rtl="0">
                        <a:spcBef>
                          <a:spcPts val="432"/>
                        </a:spcBef>
                        <a:spcAft>
                          <a:spcPts val="288"/>
                        </a:spcAft>
                      </a:pPr>
                      <a:r>
                        <a:rPr lang="en-US" sz="1400">
                          <a:effectLst/>
                        </a:rPr>
                        <a:t>SSH</a:t>
                      </a:r>
                    </a:p>
                  </a:txBody>
                  <a:tcPr marL="38100" marR="38100" marT="38100" marB="38100"/>
                </a:tc>
                <a:tc>
                  <a:txBody>
                    <a:bodyPr/>
                    <a:lstStyle/>
                    <a:p>
                      <a:pPr marL="54864" rtl="0">
                        <a:spcBef>
                          <a:spcPts val="432"/>
                        </a:spcBef>
                        <a:spcAft>
                          <a:spcPts val="288"/>
                        </a:spcAft>
                      </a:pPr>
                      <a:r>
                        <a:rPr lang="en-US" sz="1400">
                          <a:effectLst/>
                        </a:rPr>
                        <a:t>Secure Shell</a:t>
                      </a:r>
                    </a:p>
                  </a:txBody>
                  <a:tcPr marL="38100" marR="38100" marT="38100" marB="38100"/>
                </a:tc>
                <a:tc>
                  <a:txBody>
                    <a:bodyPr/>
                    <a:lstStyle/>
                    <a:p>
                      <a:pPr marL="54864" rtl="0">
                        <a:spcBef>
                          <a:spcPts val="432"/>
                        </a:spcBef>
                        <a:spcAft>
                          <a:spcPts val="288"/>
                        </a:spcAft>
                      </a:pPr>
                      <a:r>
                        <a:rPr lang="en-US" sz="1400">
                          <a:effectLst/>
                        </a:rPr>
                        <a:t>Encrypted replacement for Telnet and FTP. Includes Secure Copy Protocol (SCP) and Secure Shell FTP (SFTP)</a:t>
                      </a:r>
                    </a:p>
                  </a:txBody>
                  <a:tcPr marL="38100" marR="38100" marT="38100" marB="38100"/>
                </a:tc>
                <a:tc>
                  <a:txBody>
                    <a:bodyPr/>
                    <a:lstStyle/>
                    <a:p>
                      <a:pPr marL="54864" rtl="0">
                        <a:spcBef>
                          <a:spcPts val="432"/>
                        </a:spcBef>
                        <a:spcAft>
                          <a:spcPts val="288"/>
                        </a:spcAft>
                      </a:pPr>
                      <a:r>
                        <a:rPr lang="en-US" sz="1400">
                          <a:effectLst/>
                        </a:rPr>
                        <a:t>TCP 22</a:t>
                      </a:r>
                    </a:p>
                  </a:txBody>
                  <a:tcPr marL="38100" marR="38100" marT="38100" marB="38100"/>
                </a:tc>
                <a:extLst>
                  <a:ext uri="{0D108BD9-81ED-4DB2-BD59-A6C34878D82A}">
                    <a16:rowId xmlns:a16="http://schemas.microsoft.com/office/drawing/2014/main" val="4112790164"/>
                  </a:ext>
                </a:extLst>
              </a:tr>
              <a:tr h="370840">
                <a:tc>
                  <a:txBody>
                    <a:bodyPr/>
                    <a:lstStyle/>
                    <a:p>
                      <a:pPr marL="54864" rtl="0">
                        <a:spcBef>
                          <a:spcPts val="432"/>
                        </a:spcBef>
                        <a:spcAft>
                          <a:spcPts val="288"/>
                        </a:spcAft>
                      </a:pPr>
                      <a:r>
                        <a:rPr lang="en-US" sz="1400" dirty="0">
                          <a:effectLst/>
                        </a:rPr>
                        <a:t>SMTP</a:t>
                      </a:r>
                    </a:p>
                  </a:txBody>
                  <a:tcPr marL="38100" marR="38100" marT="38100" marB="38100"/>
                </a:tc>
                <a:tc>
                  <a:txBody>
                    <a:bodyPr/>
                    <a:lstStyle/>
                    <a:p>
                      <a:pPr marL="54864" rtl="0">
                        <a:spcBef>
                          <a:spcPts val="432"/>
                        </a:spcBef>
                        <a:spcAft>
                          <a:spcPts val="288"/>
                        </a:spcAft>
                      </a:pPr>
                      <a:r>
                        <a:rPr lang="en-US" sz="1400">
                          <a:effectLst/>
                        </a:rPr>
                        <a:t>Simple Mail Transfer Protocol</a:t>
                      </a:r>
                    </a:p>
                  </a:txBody>
                  <a:tcPr marL="38100" marR="38100" marT="38100" marB="38100"/>
                </a:tc>
                <a:tc>
                  <a:txBody>
                    <a:bodyPr/>
                    <a:lstStyle/>
                    <a:p>
                      <a:pPr marL="54864" rtl="0">
                        <a:spcBef>
                          <a:spcPts val="432"/>
                        </a:spcBef>
                        <a:spcAft>
                          <a:spcPts val="288"/>
                        </a:spcAft>
                      </a:pPr>
                      <a:r>
                        <a:rPr lang="en-US" sz="1400">
                          <a:effectLst/>
                        </a:rPr>
                        <a:t>Sends email to and between mail servers.</a:t>
                      </a:r>
                    </a:p>
                  </a:txBody>
                  <a:tcPr marL="38100" marR="38100" marT="38100" marB="38100"/>
                </a:tc>
                <a:tc>
                  <a:txBody>
                    <a:bodyPr/>
                    <a:lstStyle/>
                    <a:p>
                      <a:pPr marL="54864" rtl="0">
                        <a:spcBef>
                          <a:spcPts val="432"/>
                        </a:spcBef>
                        <a:spcAft>
                          <a:spcPts val="288"/>
                        </a:spcAft>
                      </a:pPr>
                      <a:r>
                        <a:rPr lang="en-US" sz="1400">
                          <a:effectLst/>
                        </a:rPr>
                        <a:t>TCP 25</a:t>
                      </a:r>
                    </a:p>
                  </a:txBody>
                  <a:tcPr marL="38100" marR="38100" marT="38100" marB="38100"/>
                </a:tc>
                <a:extLst>
                  <a:ext uri="{0D108BD9-81ED-4DB2-BD59-A6C34878D82A}">
                    <a16:rowId xmlns:a16="http://schemas.microsoft.com/office/drawing/2014/main" val="350788703"/>
                  </a:ext>
                </a:extLst>
              </a:tr>
              <a:tr h="370840">
                <a:tc>
                  <a:txBody>
                    <a:bodyPr/>
                    <a:lstStyle/>
                    <a:p>
                      <a:pPr marL="54864" rtl="0">
                        <a:spcBef>
                          <a:spcPts val="432"/>
                        </a:spcBef>
                        <a:spcAft>
                          <a:spcPts val="288"/>
                        </a:spcAft>
                      </a:pPr>
                      <a:r>
                        <a:rPr lang="en-US" sz="1400">
                          <a:effectLst/>
                        </a:rPr>
                        <a:t>POP</a:t>
                      </a:r>
                    </a:p>
                  </a:txBody>
                  <a:tcPr marL="38100" marR="38100" marT="38100" marB="38100"/>
                </a:tc>
                <a:tc>
                  <a:txBody>
                    <a:bodyPr/>
                    <a:lstStyle/>
                    <a:p>
                      <a:pPr marL="54864" rtl="0">
                        <a:spcBef>
                          <a:spcPts val="432"/>
                        </a:spcBef>
                        <a:spcAft>
                          <a:spcPts val="288"/>
                        </a:spcAft>
                      </a:pPr>
                      <a:r>
                        <a:rPr lang="en-US" sz="1400">
                          <a:effectLst/>
                        </a:rPr>
                        <a:t>Post Office Protocol</a:t>
                      </a:r>
                    </a:p>
                  </a:txBody>
                  <a:tcPr marL="38100" marR="38100" marT="38100" marB="38100"/>
                </a:tc>
                <a:tc>
                  <a:txBody>
                    <a:bodyPr/>
                    <a:lstStyle/>
                    <a:p>
                      <a:pPr marL="54864" rtl="0">
                        <a:spcBef>
                          <a:spcPts val="432"/>
                        </a:spcBef>
                        <a:spcAft>
                          <a:spcPts val="288"/>
                        </a:spcAft>
                      </a:pPr>
                      <a:r>
                        <a:rPr lang="en-US" sz="1400">
                          <a:effectLst/>
                        </a:rPr>
                        <a:t>Retrieves email from mail servers.</a:t>
                      </a:r>
                    </a:p>
                  </a:txBody>
                  <a:tcPr marL="38100" marR="38100" marT="38100" marB="38100"/>
                </a:tc>
                <a:tc>
                  <a:txBody>
                    <a:bodyPr/>
                    <a:lstStyle/>
                    <a:p>
                      <a:pPr marL="54864" rtl="0">
                        <a:spcBef>
                          <a:spcPts val="432"/>
                        </a:spcBef>
                        <a:spcAft>
                          <a:spcPts val="288"/>
                        </a:spcAft>
                      </a:pPr>
                      <a:r>
                        <a:rPr lang="en-US" sz="1400">
                          <a:effectLst/>
                        </a:rPr>
                        <a:t>TCP 110</a:t>
                      </a:r>
                    </a:p>
                  </a:txBody>
                  <a:tcPr marL="38100" marR="38100" marT="38100" marB="38100"/>
                </a:tc>
                <a:extLst>
                  <a:ext uri="{0D108BD9-81ED-4DB2-BD59-A6C34878D82A}">
                    <a16:rowId xmlns:a16="http://schemas.microsoft.com/office/drawing/2014/main" val="3147635566"/>
                  </a:ext>
                </a:extLst>
              </a:tr>
              <a:tr h="370840">
                <a:tc>
                  <a:txBody>
                    <a:bodyPr/>
                    <a:lstStyle/>
                    <a:p>
                      <a:pPr marL="54864" rtl="0">
                        <a:spcBef>
                          <a:spcPts val="432"/>
                        </a:spcBef>
                        <a:spcAft>
                          <a:spcPts val="288"/>
                        </a:spcAft>
                      </a:pPr>
                      <a:r>
                        <a:rPr lang="en-US" sz="1400">
                          <a:effectLst/>
                        </a:rPr>
                        <a:t>IMAP</a:t>
                      </a:r>
                    </a:p>
                  </a:txBody>
                  <a:tcPr marL="38100" marR="38100" marT="38100" marB="38100"/>
                </a:tc>
                <a:tc>
                  <a:txBody>
                    <a:bodyPr/>
                    <a:lstStyle/>
                    <a:p>
                      <a:pPr marL="54864" rtl="0">
                        <a:spcBef>
                          <a:spcPts val="432"/>
                        </a:spcBef>
                        <a:spcAft>
                          <a:spcPts val="288"/>
                        </a:spcAft>
                      </a:pPr>
                      <a:r>
                        <a:rPr lang="en-US" sz="1400" dirty="0">
                          <a:effectLst/>
                        </a:rPr>
                        <a:t>Internet Message Access Protocol</a:t>
                      </a:r>
                    </a:p>
                  </a:txBody>
                  <a:tcPr marL="38100" marR="38100" marT="38100" marB="38100"/>
                </a:tc>
                <a:tc>
                  <a:txBody>
                    <a:bodyPr/>
                    <a:lstStyle/>
                    <a:p>
                      <a:pPr marL="54864" rtl="0">
                        <a:spcBef>
                          <a:spcPts val="432"/>
                        </a:spcBef>
                        <a:spcAft>
                          <a:spcPts val="288"/>
                        </a:spcAft>
                      </a:pPr>
                      <a:r>
                        <a:rPr lang="en-US" sz="1400">
                          <a:effectLst/>
                        </a:rPr>
                        <a:t>Retrieves email from mail servers.</a:t>
                      </a:r>
                    </a:p>
                  </a:txBody>
                  <a:tcPr marL="38100" marR="38100" marT="38100" marB="38100"/>
                </a:tc>
                <a:tc>
                  <a:txBody>
                    <a:bodyPr/>
                    <a:lstStyle/>
                    <a:p>
                      <a:pPr marL="54864" rtl="0">
                        <a:spcBef>
                          <a:spcPts val="432"/>
                        </a:spcBef>
                        <a:spcAft>
                          <a:spcPts val="288"/>
                        </a:spcAft>
                      </a:pPr>
                      <a:r>
                        <a:rPr lang="en-US" sz="1400" dirty="0">
                          <a:effectLst/>
                        </a:rPr>
                        <a:t>TCP 143</a:t>
                      </a:r>
                    </a:p>
                  </a:txBody>
                  <a:tcPr marL="38100" marR="38100" marT="38100" marB="38100"/>
                </a:tc>
                <a:extLst>
                  <a:ext uri="{0D108BD9-81ED-4DB2-BD59-A6C34878D82A}">
                    <a16:rowId xmlns:a16="http://schemas.microsoft.com/office/drawing/2014/main" val="2588007529"/>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7" name="Arrow: Right 6">
            <a:extLst>
              <a:ext uri="{FF2B5EF4-FFF2-40B4-BE49-F238E27FC236}">
                <a16:creationId xmlns:a16="http://schemas.microsoft.com/office/drawing/2014/main" id="{F417CF76-E053-4F58-91FD-52340EC293C3}"/>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436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Services</a:t>
            </a:r>
          </a:p>
        </p:txBody>
      </p:sp>
      <p:sp>
        <p:nvSpPr>
          <p:cNvPr id="3" name="Content Placeholder 2"/>
          <p:cNvSpPr>
            <a:spLocks noGrp="1"/>
          </p:cNvSpPr>
          <p:nvPr>
            <p:ph idx="1"/>
          </p:nvPr>
        </p:nvSpPr>
        <p:spPr/>
        <p:txBody>
          <a:bodyPr/>
          <a:lstStyle/>
          <a:p>
            <a:pPr lvl="1"/>
            <a:r>
              <a:rPr lang="en-GB" dirty="0"/>
              <a:t>SAAS</a:t>
            </a:r>
          </a:p>
          <a:p>
            <a:pPr lvl="1"/>
            <a:r>
              <a:rPr lang="en-GB" dirty="0"/>
              <a:t>PAAS</a:t>
            </a:r>
          </a:p>
          <a:p>
            <a:pPr lvl="1"/>
            <a:r>
              <a:rPr lang="en-GB" dirty="0"/>
              <a:t>IAAS</a:t>
            </a:r>
          </a:p>
        </p:txBody>
      </p:sp>
    </p:spTree>
    <p:extLst>
      <p:ext uri="{BB962C8B-B14F-4D97-AF65-F5344CB8AC3E}">
        <p14:creationId xmlns:p14="http://schemas.microsoft.com/office/powerpoint/2010/main" val="1183113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9574-CEE4-4FCC-9B62-2E3CB5DABC0A}"/>
              </a:ext>
            </a:extLst>
          </p:cNvPr>
          <p:cNvSpPr>
            <a:spLocks noGrp="1"/>
          </p:cNvSpPr>
          <p:nvPr>
            <p:ph type="title"/>
          </p:nvPr>
        </p:nvSpPr>
        <p:spPr/>
        <p:txBody>
          <a:bodyPr/>
          <a:lstStyle/>
          <a:p>
            <a:r>
              <a:rPr lang="en-GB" dirty="0"/>
              <a:t>SAAS</a:t>
            </a:r>
          </a:p>
        </p:txBody>
      </p:sp>
      <p:sp>
        <p:nvSpPr>
          <p:cNvPr id="3" name="Content Placeholder 2">
            <a:extLst>
              <a:ext uri="{FF2B5EF4-FFF2-40B4-BE49-F238E27FC236}">
                <a16:creationId xmlns:a16="http://schemas.microsoft.com/office/drawing/2014/main" id="{8ECF7403-7F30-4AE4-8823-BD533CC76BAA}"/>
              </a:ext>
            </a:extLst>
          </p:cNvPr>
          <p:cNvSpPr>
            <a:spLocks noGrp="1"/>
          </p:cNvSpPr>
          <p:nvPr>
            <p:ph idx="1"/>
          </p:nvPr>
        </p:nvSpPr>
        <p:spPr/>
        <p:txBody>
          <a:bodyPr>
            <a:normAutofit/>
          </a:bodyPr>
          <a:lstStyle/>
          <a:p>
            <a:r>
              <a:rPr lang="en-GB" dirty="0"/>
              <a:t>Software As a Service</a:t>
            </a:r>
          </a:p>
          <a:p>
            <a:r>
              <a:rPr lang="en-GB" dirty="0"/>
              <a:t>A cloud computing service model in which a user runs everything supplied by the provider</a:t>
            </a:r>
          </a:p>
          <a:p>
            <a:r>
              <a:rPr lang="en-GB" dirty="0"/>
              <a:t>Applications are accessible from various client devices through either a thin client interface, such as a web browser (for example, web-based email), or a program interface</a:t>
            </a:r>
          </a:p>
          <a:p>
            <a:r>
              <a:rPr lang="en-GB" dirty="0"/>
              <a:t>The consumer does not manage or control the underlying cloud infrastructure including network, servers, operating systems, storage, or even individual application capabilities, with the possible exception of limited user-specific application configuration settings</a:t>
            </a:r>
          </a:p>
          <a:p>
            <a:endParaRPr lang="en-GB" dirty="0"/>
          </a:p>
        </p:txBody>
      </p:sp>
    </p:spTree>
    <p:extLst>
      <p:ext uri="{BB962C8B-B14F-4D97-AF65-F5344CB8AC3E}">
        <p14:creationId xmlns:p14="http://schemas.microsoft.com/office/powerpoint/2010/main" val="833448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0A3686-9734-4046-BE31-225C9268F866}"/>
              </a:ext>
            </a:extLst>
          </p:cNvPr>
          <p:cNvSpPr/>
          <p:nvPr/>
        </p:nvSpPr>
        <p:spPr>
          <a:xfrm>
            <a:off x="1668379" y="1422400"/>
            <a:ext cx="8686800" cy="5270500"/>
          </a:xfrm>
          <a:prstGeom prst="rect">
            <a:avLst/>
          </a:pr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59BB1D-3630-42BF-9A04-ACAF1AC18098}"/>
              </a:ext>
            </a:extLst>
          </p:cNvPr>
          <p:cNvSpPr>
            <a:spLocks noGrp="1"/>
          </p:cNvSpPr>
          <p:nvPr>
            <p:ph type="title"/>
          </p:nvPr>
        </p:nvSpPr>
        <p:spPr/>
        <p:txBody>
          <a:bodyPr/>
          <a:lstStyle/>
          <a:p>
            <a:r>
              <a:rPr lang="en-GB" dirty="0"/>
              <a:t>SAAS Service Model</a:t>
            </a:r>
          </a:p>
        </p:txBody>
      </p:sp>
      <p:grpSp>
        <p:nvGrpSpPr>
          <p:cNvPr id="24" name="Group 23">
            <a:extLst>
              <a:ext uri="{FF2B5EF4-FFF2-40B4-BE49-F238E27FC236}">
                <a16:creationId xmlns:a16="http://schemas.microsoft.com/office/drawing/2014/main" id="{C2B103A4-1C3C-478E-A828-BA5EB0CBB9DA}"/>
              </a:ext>
            </a:extLst>
          </p:cNvPr>
          <p:cNvGrpSpPr/>
          <p:nvPr/>
        </p:nvGrpSpPr>
        <p:grpSpPr>
          <a:xfrm>
            <a:off x="2074778" y="1538714"/>
            <a:ext cx="3197733" cy="4811286"/>
            <a:chOff x="1396999" y="1538714"/>
            <a:chExt cx="3197733" cy="4811286"/>
          </a:xfrm>
        </p:grpSpPr>
        <p:sp>
          <p:nvSpPr>
            <p:cNvPr id="13" name="Rectangle 12">
              <a:extLst>
                <a:ext uri="{FF2B5EF4-FFF2-40B4-BE49-F238E27FC236}">
                  <a16:creationId xmlns:a16="http://schemas.microsoft.com/office/drawing/2014/main" id="{D41A9E24-92C9-4EC5-9B4C-6947E5C0751E}"/>
                </a:ext>
              </a:extLst>
            </p:cNvPr>
            <p:cNvSpPr/>
            <p:nvPr/>
          </p:nvSpPr>
          <p:spPr>
            <a:xfrm>
              <a:off x="1396999" y="1739275"/>
              <a:ext cx="3197733" cy="46107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8BD74E7-6B7A-4F87-AC5A-D2B2D8E46DC6}"/>
                </a:ext>
              </a:extLst>
            </p:cNvPr>
            <p:cNvSpPr/>
            <p:nvPr/>
          </p:nvSpPr>
          <p:spPr>
            <a:xfrm>
              <a:off x="1645712" y="2146624"/>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7269A4A-92BF-4564-8BFE-48B39280D71B}"/>
                </a:ext>
              </a:extLst>
            </p:cNvPr>
            <p:cNvSpPr/>
            <p:nvPr/>
          </p:nvSpPr>
          <p:spPr>
            <a:xfrm>
              <a:off x="1645712" y="2760600"/>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1D85317-463D-4561-A9E4-B651C173F846}"/>
                </a:ext>
              </a:extLst>
            </p:cNvPr>
            <p:cNvSpPr/>
            <p:nvPr/>
          </p:nvSpPr>
          <p:spPr>
            <a:xfrm>
              <a:off x="1645712" y="3374576"/>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8B2672-A75D-444D-9F27-4CA5621FCF56}"/>
                </a:ext>
              </a:extLst>
            </p:cNvPr>
            <p:cNvSpPr/>
            <p:nvPr/>
          </p:nvSpPr>
          <p:spPr>
            <a:xfrm>
              <a:off x="1645712" y="398855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EE1C106-7589-4C82-919E-45BAFCF2524C}"/>
                </a:ext>
              </a:extLst>
            </p:cNvPr>
            <p:cNvSpPr/>
            <p:nvPr/>
          </p:nvSpPr>
          <p:spPr>
            <a:xfrm>
              <a:off x="1645712" y="4602529"/>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E7C79B0-ABF8-4E82-A48C-BCAD68E79979}"/>
                </a:ext>
              </a:extLst>
            </p:cNvPr>
            <p:cNvSpPr/>
            <p:nvPr/>
          </p:nvSpPr>
          <p:spPr>
            <a:xfrm>
              <a:off x="1645712" y="5216505"/>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EC51274-9046-42FA-8AB6-D426341840AB}"/>
                </a:ext>
              </a:extLst>
            </p:cNvPr>
            <p:cNvSpPr txBox="1"/>
            <p:nvPr/>
          </p:nvSpPr>
          <p:spPr>
            <a:xfrm>
              <a:off x="1456638" y="1538714"/>
              <a:ext cx="1524249" cy="495978"/>
            </a:xfrm>
            <a:prstGeom prst="rect">
              <a:avLst/>
            </a:prstGeom>
            <a:noFill/>
          </p:spPr>
          <p:txBody>
            <a:bodyPr wrap="none" rtlCol="0">
              <a:spAutoFit/>
            </a:bodyPr>
            <a:lstStyle/>
            <a:p>
              <a:r>
                <a:rPr lang="en-GB" sz="2000" b="1" dirty="0"/>
                <a:t>Provider</a:t>
              </a:r>
              <a:endParaRPr lang="en-GB" b="1" dirty="0"/>
            </a:p>
          </p:txBody>
        </p:sp>
        <p:sp>
          <p:nvSpPr>
            <p:cNvPr id="14" name="TextBox 13">
              <a:extLst>
                <a:ext uri="{FF2B5EF4-FFF2-40B4-BE49-F238E27FC236}">
                  <a16:creationId xmlns:a16="http://schemas.microsoft.com/office/drawing/2014/main" id="{39AD36C5-56B3-457E-83F2-EB96D6509880}"/>
                </a:ext>
              </a:extLst>
            </p:cNvPr>
            <p:cNvSpPr txBox="1"/>
            <p:nvPr/>
          </p:nvSpPr>
          <p:spPr>
            <a:xfrm>
              <a:off x="2413621" y="5231609"/>
              <a:ext cx="1164490" cy="457826"/>
            </a:xfrm>
            <a:prstGeom prst="rect">
              <a:avLst/>
            </a:prstGeom>
            <a:noFill/>
          </p:spPr>
          <p:txBody>
            <a:bodyPr wrap="none" rtlCol="0">
              <a:spAutoFit/>
            </a:bodyPr>
            <a:lstStyle/>
            <a:p>
              <a:r>
                <a:rPr lang="en-GB" dirty="0"/>
                <a:t>Facility</a:t>
              </a:r>
            </a:p>
          </p:txBody>
        </p:sp>
        <p:sp>
          <p:nvSpPr>
            <p:cNvPr id="15" name="TextBox 14">
              <a:extLst>
                <a:ext uri="{FF2B5EF4-FFF2-40B4-BE49-F238E27FC236}">
                  <a16:creationId xmlns:a16="http://schemas.microsoft.com/office/drawing/2014/main" id="{28E5B2D0-0A81-47B7-BD7F-E7BD573518A2}"/>
                </a:ext>
              </a:extLst>
            </p:cNvPr>
            <p:cNvSpPr txBox="1"/>
            <p:nvPr/>
          </p:nvSpPr>
          <p:spPr>
            <a:xfrm>
              <a:off x="2300608" y="4585457"/>
              <a:ext cx="1390517" cy="457826"/>
            </a:xfrm>
            <a:prstGeom prst="rect">
              <a:avLst/>
            </a:prstGeom>
            <a:noFill/>
          </p:spPr>
          <p:txBody>
            <a:bodyPr wrap="none" rtlCol="0">
              <a:spAutoFit/>
            </a:bodyPr>
            <a:lstStyle/>
            <a:p>
              <a:r>
                <a:rPr lang="en-GB" dirty="0"/>
                <a:t>Network</a:t>
              </a:r>
            </a:p>
          </p:txBody>
        </p:sp>
        <p:sp>
          <p:nvSpPr>
            <p:cNvPr id="16" name="TextBox 15">
              <a:extLst>
                <a:ext uri="{FF2B5EF4-FFF2-40B4-BE49-F238E27FC236}">
                  <a16:creationId xmlns:a16="http://schemas.microsoft.com/office/drawing/2014/main" id="{D07C01DB-51EC-4873-9E4B-B6524381BE90}"/>
                </a:ext>
              </a:extLst>
            </p:cNvPr>
            <p:cNvSpPr txBox="1"/>
            <p:nvPr/>
          </p:nvSpPr>
          <p:spPr>
            <a:xfrm>
              <a:off x="2223651" y="4018759"/>
              <a:ext cx="1544431" cy="457826"/>
            </a:xfrm>
            <a:prstGeom prst="rect">
              <a:avLst/>
            </a:prstGeom>
            <a:noFill/>
          </p:spPr>
          <p:txBody>
            <a:bodyPr wrap="none" rtlCol="0">
              <a:spAutoFit/>
            </a:bodyPr>
            <a:lstStyle/>
            <a:p>
              <a:r>
                <a:rPr lang="en-GB" dirty="0"/>
                <a:t>Hardware</a:t>
              </a:r>
            </a:p>
          </p:txBody>
        </p:sp>
        <p:sp>
          <p:nvSpPr>
            <p:cNvPr id="17" name="TextBox 16">
              <a:extLst>
                <a:ext uri="{FF2B5EF4-FFF2-40B4-BE49-F238E27FC236}">
                  <a16:creationId xmlns:a16="http://schemas.microsoft.com/office/drawing/2014/main" id="{6ECAD634-C72A-4ACA-8004-99694E00E633}"/>
                </a:ext>
              </a:extLst>
            </p:cNvPr>
            <p:cNvSpPr txBox="1"/>
            <p:nvPr/>
          </p:nvSpPr>
          <p:spPr>
            <a:xfrm>
              <a:off x="2005427" y="3404783"/>
              <a:ext cx="1980879" cy="369332"/>
            </a:xfrm>
            <a:prstGeom prst="rect">
              <a:avLst/>
            </a:prstGeom>
            <a:noFill/>
          </p:spPr>
          <p:txBody>
            <a:bodyPr wrap="square" rtlCol="0">
              <a:spAutoFit/>
            </a:bodyPr>
            <a:lstStyle/>
            <a:p>
              <a:r>
                <a:rPr lang="en-GB" dirty="0"/>
                <a:t>Operating System</a:t>
              </a:r>
            </a:p>
          </p:txBody>
        </p:sp>
        <p:sp>
          <p:nvSpPr>
            <p:cNvPr id="18" name="TextBox 17">
              <a:extLst>
                <a:ext uri="{FF2B5EF4-FFF2-40B4-BE49-F238E27FC236}">
                  <a16:creationId xmlns:a16="http://schemas.microsoft.com/office/drawing/2014/main" id="{421711AF-B072-4656-845E-568784A6544D}"/>
                </a:ext>
              </a:extLst>
            </p:cNvPr>
            <p:cNvSpPr txBox="1"/>
            <p:nvPr/>
          </p:nvSpPr>
          <p:spPr>
            <a:xfrm>
              <a:off x="2078752" y="2775703"/>
              <a:ext cx="1834229" cy="457826"/>
            </a:xfrm>
            <a:prstGeom prst="rect">
              <a:avLst/>
            </a:prstGeom>
            <a:noFill/>
          </p:spPr>
          <p:txBody>
            <a:bodyPr wrap="none" rtlCol="0">
              <a:spAutoFit/>
            </a:bodyPr>
            <a:lstStyle/>
            <a:p>
              <a:r>
                <a:rPr lang="en-GB" dirty="0"/>
                <a:t>Middleware</a:t>
              </a:r>
            </a:p>
          </p:txBody>
        </p:sp>
        <p:sp>
          <p:nvSpPr>
            <p:cNvPr id="19" name="TextBox 18">
              <a:extLst>
                <a:ext uri="{FF2B5EF4-FFF2-40B4-BE49-F238E27FC236}">
                  <a16:creationId xmlns:a16="http://schemas.microsoft.com/office/drawing/2014/main" id="{BE15AB94-0B70-4352-9C7A-468A096FF73D}"/>
                </a:ext>
              </a:extLst>
            </p:cNvPr>
            <p:cNvSpPr txBox="1"/>
            <p:nvPr/>
          </p:nvSpPr>
          <p:spPr>
            <a:xfrm>
              <a:off x="2125078" y="2146624"/>
              <a:ext cx="1741577" cy="457826"/>
            </a:xfrm>
            <a:prstGeom prst="rect">
              <a:avLst/>
            </a:prstGeom>
            <a:noFill/>
          </p:spPr>
          <p:txBody>
            <a:bodyPr wrap="none" rtlCol="0">
              <a:spAutoFit/>
            </a:bodyPr>
            <a:lstStyle/>
            <a:p>
              <a:r>
                <a:rPr lang="en-GB" dirty="0"/>
                <a:t>Application</a:t>
              </a:r>
            </a:p>
          </p:txBody>
        </p:sp>
      </p:grpSp>
      <p:grpSp>
        <p:nvGrpSpPr>
          <p:cNvPr id="22" name="Group 21">
            <a:extLst>
              <a:ext uri="{FF2B5EF4-FFF2-40B4-BE49-F238E27FC236}">
                <a16:creationId xmlns:a16="http://schemas.microsoft.com/office/drawing/2014/main" id="{90294AE9-D200-47D9-AC08-E438F72FACA7}"/>
              </a:ext>
            </a:extLst>
          </p:cNvPr>
          <p:cNvGrpSpPr/>
          <p:nvPr/>
        </p:nvGrpSpPr>
        <p:grpSpPr>
          <a:xfrm>
            <a:off x="6751045" y="1631385"/>
            <a:ext cx="3197733" cy="4566215"/>
            <a:chOff x="6158006" y="1447094"/>
            <a:chExt cx="2286000" cy="3896371"/>
          </a:xfrm>
        </p:grpSpPr>
        <p:sp>
          <p:nvSpPr>
            <p:cNvPr id="20" name="Rectangle 19">
              <a:extLst>
                <a:ext uri="{FF2B5EF4-FFF2-40B4-BE49-F238E27FC236}">
                  <a16:creationId xmlns:a16="http://schemas.microsoft.com/office/drawing/2014/main" id="{F3B90768-6428-42FB-ABDB-5A0CB2151556}"/>
                </a:ext>
              </a:extLst>
            </p:cNvPr>
            <p:cNvSpPr/>
            <p:nvPr/>
          </p:nvSpPr>
          <p:spPr>
            <a:xfrm>
              <a:off x="6158006" y="1623953"/>
              <a:ext cx="2286000" cy="37195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48C36E4-3EF0-488A-9F01-54B49615288B}"/>
                </a:ext>
              </a:extLst>
            </p:cNvPr>
            <p:cNvSpPr/>
            <p:nvPr/>
          </p:nvSpPr>
          <p:spPr>
            <a:xfrm>
              <a:off x="6375400" y="2019300"/>
              <a:ext cx="19304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0F3CD80-D0B3-4810-A076-DB6FCF48B621}"/>
                </a:ext>
              </a:extLst>
            </p:cNvPr>
            <p:cNvSpPr txBox="1"/>
            <p:nvPr/>
          </p:nvSpPr>
          <p:spPr>
            <a:xfrm>
              <a:off x="6158006" y="1447094"/>
              <a:ext cx="1266693" cy="400110"/>
            </a:xfrm>
            <a:prstGeom prst="rect">
              <a:avLst/>
            </a:prstGeom>
            <a:noFill/>
          </p:spPr>
          <p:txBody>
            <a:bodyPr wrap="none" rtlCol="0">
              <a:spAutoFit/>
            </a:bodyPr>
            <a:lstStyle/>
            <a:p>
              <a:r>
                <a:rPr lang="en-GB" sz="2000" b="1" dirty="0"/>
                <a:t>Consumer</a:t>
              </a:r>
              <a:endParaRPr lang="en-GB" b="1" dirty="0"/>
            </a:p>
          </p:txBody>
        </p:sp>
        <p:sp>
          <p:nvSpPr>
            <p:cNvPr id="21" name="TextBox 20">
              <a:extLst>
                <a:ext uri="{FF2B5EF4-FFF2-40B4-BE49-F238E27FC236}">
                  <a16:creationId xmlns:a16="http://schemas.microsoft.com/office/drawing/2014/main" id="{5A254375-678C-4938-ADDA-58FB1B32171E}"/>
                </a:ext>
              </a:extLst>
            </p:cNvPr>
            <p:cNvSpPr txBox="1"/>
            <p:nvPr/>
          </p:nvSpPr>
          <p:spPr>
            <a:xfrm>
              <a:off x="6966619" y="1988522"/>
              <a:ext cx="668773" cy="400110"/>
            </a:xfrm>
            <a:prstGeom prst="rect">
              <a:avLst/>
            </a:prstGeom>
            <a:noFill/>
          </p:spPr>
          <p:txBody>
            <a:bodyPr wrap="none" rtlCol="0">
              <a:spAutoFit/>
            </a:bodyPr>
            <a:lstStyle/>
            <a:p>
              <a:r>
                <a:rPr lang="en-GB" sz="2000" dirty="0"/>
                <a:t>User</a:t>
              </a:r>
              <a:endParaRPr lang="en-GB" dirty="0"/>
            </a:p>
          </p:txBody>
        </p:sp>
      </p:grpSp>
    </p:spTree>
    <p:extLst>
      <p:ext uri="{BB962C8B-B14F-4D97-AF65-F5344CB8AC3E}">
        <p14:creationId xmlns:p14="http://schemas.microsoft.com/office/powerpoint/2010/main" val="4201791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3CF4-8155-4C52-81A3-8D73B3927212}"/>
              </a:ext>
            </a:extLst>
          </p:cNvPr>
          <p:cNvSpPr>
            <a:spLocks noGrp="1"/>
          </p:cNvSpPr>
          <p:nvPr>
            <p:ph type="title"/>
          </p:nvPr>
        </p:nvSpPr>
        <p:spPr/>
        <p:txBody>
          <a:bodyPr/>
          <a:lstStyle/>
          <a:p>
            <a:r>
              <a:rPr lang="en-GB" dirty="0"/>
              <a:t>PAAS</a:t>
            </a:r>
          </a:p>
        </p:txBody>
      </p:sp>
      <p:sp>
        <p:nvSpPr>
          <p:cNvPr id="3" name="Content Placeholder 2">
            <a:extLst>
              <a:ext uri="{FF2B5EF4-FFF2-40B4-BE49-F238E27FC236}">
                <a16:creationId xmlns:a16="http://schemas.microsoft.com/office/drawing/2014/main" id="{22CC22E7-8B60-423B-9FC0-11C9AEC99287}"/>
              </a:ext>
            </a:extLst>
          </p:cNvPr>
          <p:cNvSpPr>
            <a:spLocks noGrp="1"/>
          </p:cNvSpPr>
          <p:nvPr>
            <p:ph idx="1"/>
          </p:nvPr>
        </p:nvSpPr>
        <p:spPr/>
        <p:txBody>
          <a:bodyPr>
            <a:normAutofit/>
          </a:bodyPr>
          <a:lstStyle/>
          <a:p>
            <a:r>
              <a:rPr lang="en-GB" dirty="0"/>
              <a:t>Platform As a Service</a:t>
            </a:r>
          </a:p>
          <a:p>
            <a:r>
              <a:rPr lang="en-GB" dirty="0"/>
              <a:t>The capability provided to the consumer is to deploy onto the cloud infrastructure consumer-created or acquired applications created using programming languages, libraries, services and tools supported by the provider</a:t>
            </a:r>
          </a:p>
          <a:p>
            <a:r>
              <a:rPr lang="en-GB" dirty="0"/>
              <a:t>The consumer does not manage or control the underlying cloud infrastructure including network, servers, operating systems, or storage, but has control over the deployed applications and possible configuration settings for the application hosting environment.</a:t>
            </a:r>
          </a:p>
        </p:txBody>
      </p:sp>
    </p:spTree>
    <p:extLst>
      <p:ext uri="{BB962C8B-B14F-4D97-AF65-F5344CB8AC3E}">
        <p14:creationId xmlns:p14="http://schemas.microsoft.com/office/powerpoint/2010/main" val="3802680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9F8F-05F0-49AB-B302-5EE4E6834B61}"/>
              </a:ext>
            </a:extLst>
          </p:cNvPr>
          <p:cNvSpPr>
            <a:spLocks noGrp="1"/>
          </p:cNvSpPr>
          <p:nvPr>
            <p:ph type="title"/>
          </p:nvPr>
        </p:nvSpPr>
        <p:spPr/>
        <p:txBody>
          <a:bodyPr/>
          <a:lstStyle/>
          <a:p>
            <a:r>
              <a:rPr lang="en-GB" dirty="0"/>
              <a:t>PAAS Service Model</a:t>
            </a:r>
          </a:p>
        </p:txBody>
      </p:sp>
      <p:sp>
        <p:nvSpPr>
          <p:cNvPr id="4" name="Rectangle 3">
            <a:extLst>
              <a:ext uri="{FF2B5EF4-FFF2-40B4-BE49-F238E27FC236}">
                <a16:creationId xmlns:a16="http://schemas.microsoft.com/office/drawing/2014/main" id="{CF287FE3-6CAB-4876-B790-71F3EFDF5887}"/>
              </a:ext>
            </a:extLst>
          </p:cNvPr>
          <p:cNvSpPr/>
          <p:nvPr/>
        </p:nvSpPr>
        <p:spPr>
          <a:xfrm>
            <a:off x="1668379" y="1422400"/>
            <a:ext cx="8686800" cy="5270500"/>
          </a:xfrm>
          <a:prstGeom prst="rect">
            <a:avLst/>
          </a:pr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4540E1C9-BC68-40DC-8128-0EFF8567C046}"/>
              </a:ext>
            </a:extLst>
          </p:cNvPr>
          <p:cNvGrpSpPr/>
          <p:nvPr/>
        </p:nvGrpSpPr>
        <p:grpSpPr>
          <a:xfrm>
            <a:off x="6751045" y="1631385"/>
            <a:ext cx="3197733" cy="4566215"/>
            <a:chOff x="6158006" y="1447094"/>
            <a:chExt cx="2286000" cy="3896371"/>
          </a:xfrm>
        </p:grpSpPr>
        <p:sp>
          <p:nvSpPr>
            <p:cNvPr id="21" name="Rectangle 20">
              <a:extLst>
                <a:ext uri="{FF2B5EF4-FFF2-40B4-BE49-F238E27FC236}">
                  <a16:creationId xmlns:a16="http://schemas.microsoft.com/office/drawing/2014/main" id="{3D6BE189-AEB5-4640-AFB4-5FBFEAD93182}"/>
                </a:ext>
              </a:extLst>
            </p:cNvPr>
            <p:cNvSpPr/>
            <p:nvPr/>
          </p:nvSpPr>
          <p:spPr>
            <a:xfrm>
              <a:off x="6158006" y="1623953"/>
              <a:ext cx="2286000" cy="37195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BE68A02-CA52-4C9F-B683-426F6CD8D514}"/>
                </a:ext>
              </a:extLst>
            </p:cNvPr>
            <p:cNvSpPr/>
            <p:nvPr/>
          </p:nvSpPr>
          <p:spPr>
            <a:xfrm>
              <a:off x="6375400" y="2019300"/>
              <a:ext cx="19304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8045FD7-A501-4424-836A-C2DF2548FAF1}"/>
                </a:ext>
              </a:extLst>
            </p:cNvPr>
            <p:cNvSpPr txBox="1"/>
            <p:nvPr/>
          </p:nvSpPr>
          <p:spPr>
            <a:xfrm>
              <a:off x="6158006" y="1447094"/>
              <a:ext cx="1266693" cy="400110"/>
            </a:xfrm>
            <a:prstGeom prst="rect">
              <a:avLst/>
            </a:prstGeom>
            <a:noFill/>
          </p:spPr>
          <p:txBody>
            <a:bodyPr wrap="none" rtlCol="0">
              <a:spAutoFit/>
            </a:bodyPr>
            <a:lstStyle/>
            <a:p>
              <a:r>
                <a:rPr lang="en-GB" sz="2000" b="1" dirty="0"/>
                <a:t>Consumer</a:t>
              </a:r>
              <a:endParaRPr lang="en-GB" b="1" dirty="0"/>
            </a:p>
          </p:txBody>
        </p:sp>
        <p:sp>
          <p:nvSpPr>
            <p:cNvPr id="24" name="TextBox 23">
              <a:extLst>
                <a:ext uri="{FF2B5EF4-FFF2-40B4-BE49-F238E27FC236}">
                  <a16:creationId xmlns:a16="http://schemas.microsoft.com/office/drawing/2014/main" id="{B9C00E46-BBEF-416A-967E-37203204F105}"/>
                </a:ext>
              </a:extLst>
            </p:cNvPr>
            <p:cNvSpPr txBox="1"/>
            <p:nvPr/>
          </p:nvSpPr>
          <p:spPr>
            <a:xfrm>
              <a:off x="6966619" y="1988522"/>
              <a:ext cx="668773" cy="400110"/>
            </a:xfrm>
            <a:prstGeom prst="rect">
              <a:avLst/>
            </a:prstGeom>
            <a:noFill/>
          </p:spPr>
          <p:txBody>
            <a:bodyPr wrap="none" rtlCol="0">
              <a:spAutoFit/>
            </a:bodyPr>
            <a:lstStyle/>
            <a:p>
              <a:r>
                <a:rPr lang="en-GB" sz="2000" dirty="0"/>
                <a:t>User</a:t>
              </a:r>
              <a:endParaRPr lang="en-GB" dirty="0"/>
            </a:p>
          </p:txBody>
        </p:sp>
      </p:grpSp>
      <p:grpSp>
        <p:nvGrpSpPr>
          <p:cNvPr id="5" name="Group 4">
            <a:extLst>
              <a:ext uri="{FF2B5EF4-FFF2-40B4-BE49-F238E27FC236}">
                <a16:creationId xmlns:a16="http://schemas.microsoft.com/office/drawing/2014/main" id="{1A92A026-4F43-4BE0-BE0F-EA97F0D01732}"/>
              </a:ext>
            </a:extLst>
          </p:cNvPr>
          <p:cNvGrpSpPr/>
          <p:nvPr/>
        </p:nvGrpSpPr>
        <p:grpSpPr>
          <a:xfrm>
            <a:off x="2074778" y="1538714"/>
            <a:ext cx="7653308" cy="4811286"/>
            <a:chOff x="1396999" y="1538714"/>
            <a:chExt cx="7653308" cy="4811286"/>
          </a:xfrm>
        </p:grpSpPr>
        <p:sp>
          <p:nvSpPr>
            <p:cNvPr id="6" name="Rectangle 5">
              <a:extLst>
                <a:ext uri="{FF2B5EF4-FFF2-40B4-BE49-F238E27FC236}">
                  <a16:creationId xmlns:a16="http://schemas.microsoft.com/office/drawing/2014/main" id="{5A6488E2-4E1A-4245-A8A6-38955965C894}"/>
                </a:ext>
              </a:extLst>
            </p:cNvPr>
            <p:cNvSpPr/>
            <p:nvPr/>
          </p:nvSpPr>
          <p:spPr>
            <a:xfrm>
              <a:off x="1396999" y="1739275"/>
              <a:ext cx="3197733" cy="46107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C763896-2BC2-4BE6-85A6-6E3D929201E5}"/>
                </a:ext>
              </a:extLst>
            </p:cNvPr>
            <p:cNvSpPr/>
            <p:nvPr/>
          </p:nvSpPr>
          <p:spPr>
            <a:xfrm>
              <a:off x="6349999" y="298951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C3AC476-4201-465F-8931-A6EC65CB66CB}"/>
                </a:ext>
              </a:extLst>
            </p:cNvPr>
            <p:cNvSpPr/>
            <p:nvPr/>
          </p:nvSpPr>
          <p:spPr>
            <a:xfrm>
              <a:off x="1645712" y="2760600"/>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F4DC79B-5788-4ABC-B62A-F81EB088329B}"/>
                </a:ext>
              </a:extLst>
            </p:cNvPr>
            <p:cNvSpPr/>
            <p:nvPr/>
          </p:nvSpPr>
          <p:spPr>
            <a:xfrm>
              <a:off x="1645712" y="3374576"/>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52A5FA5-42C5-4ABF-8B52-A3843D5DC1E5}"/>
                </a:ext>
              </a:extLst>
            </p:cNvPr>
            <p:cNvSpPr/>
            <p:nvPr/>
          </p:nvSpPr>
          <p:spPr>
            <a:xfrm>
              <a:off x="1645712" y="398855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2DBC9DB-3D51-4D55-8C60-F5A0C35707F5}"/>
                </a:ext>
              </a:extLst>
            </p:cNvPr>
            <p:cNvSpPr/>
            <p:nvPr/>
          </p:nvSpPr>
          <p:spPr>
            <a:xfrm>
              <a:off x="1645712" y="4602529"/>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0C2EC4B-ECF5-416A-A490-65ABE05126E7}"/>
                </a:ext>
              </a:extLst>
            </p:cNvPr>
            <p:cNvSpPr/>
            <p:nvPr/>
          </p:nvSpPr>
          <p:spPr>
            <a:xfrm>
              <a:off x="1645712" y="5216505"/>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F70D63F-5CB7-4C07-8FED-610B2D170907}"/>
                </a:ext>
              </a:extLst>
            </p:cNvPr>
            <p:cNvSpPr txBox="1"/>
            <p:nvPr/>
          </p:nvSpPr>
          <p:spPr>
            <a:xfrm>
              <a:off x="1456638" y="1538714"/>
              <a:ext cx="1524249" cy="495978"/>
            </a:xfrm>
            <a:prstGeom prst="rect">
              <a:avLst/>
            </a:prstGeom>
            <a:noFill/>
          </p:spPr>
          <p:txBody>
            <a:bodyPr wrap="none" rtlCol="0">
              <a:spAutoFit/>
            </a:bodyPr>
            <a:lstStyle/>
            <a:p>
              <a:r>
                <a:rPr lang="en-GB" sz="2000" b="1" dirty="0"/>
                <a:t>Provider</a:t>
              </a:r>
              <a:endParaRPr lang="en-GB" b="1" dirty="0"/>
            </a:p>
          </p:txBody>
        </p:sp>
        <p:sp>
          <p:nvSpPr>
            <p:cNvPr id="14" name="TextBox 13">
              <a:extLst>
                <a:ext uri="{FF2B5EF4-FFF2-40B4-BE49-F238E27FC236}">
                  <a16:creationId xmlns:a16="http://schemas.microsoft.com/office/drawing/2014/main" id="{EE8EA673-9448-4D97-8B50-A7F3B8E13DD8}"/>
                </a:ext>
              </a:extLst>
            </p:cNvPr>
            <p:cNvSpPr txBox="1"/>
            <p:nvPr/>
          </p:nvSpPr>
          <p:spPr>
            <a:xfrm>
              <a:off x="2413621" y="5231609"/>
              <a:ext cx="1164490" cy="457826"/>
            </a:xfrm>
            <a:prstGeom prst="rect">
              <a:avLst/>
            </a:prstGeom>
            <a:noFill/>
          </p:spPr>
          <p:txBody>
            <a:bodyPr wrap="none" rtlCol="0">
              <a:spAutoFit/>
            </a:bodyPr>
            <a:lstStyle/>
            <a:p>
              <a:r>
                <a:rPr lang="en-GB" dirty="0"/>
                <a:t>Facility</a:t>
              </a:r>
            </a:p>
          </p:txBody>
        </p:sp>
        <p:sp>
          <p:nvSpPr>
            <p:cNvPr id="15" name="TextBox 14">
              <a:extLst>
                <a:ext uri="{FF2B5EF4-FFF2-40B4-BE49-F238E27FC236}">
                  <a16:creationId xmlns:a16="http://schemas.microsoft.com/office/drawing/2014/main" id="{CADA0D6B-9200-4BAB-BED7-ED91BBEEC56C}"/>
                </a:ext>
              </a:extLst>
            </p:cNvPr>
            <p:cNvSpPr txBox="1"/>
            <p:nvPr/>
          </p:nvSpPr>
          <p:spPr>
            <a:xfrm>
              <a:off x="2300608" y="4585457"/>
              <a:ext cx="1390517" cy="457826"/>
            </a:xfrm>
            <a:prstGeom prst="rect">
              <a:avLst/>
            </a:prstGeom>
            <a:noFill/>
          </p:spPr>
          <p:txBody>
            <a:bodyPr wrap="none" rtlCol="0">
              <a:spAutoFit/>
            </a:bodyPr>
            <a:lstStyle/>
            <a:p>
              <a:r>
                <a:rPr lang="en-GB" dirty="0"/>
                <a:t>Network</a:t>
              </a:r>
            </a:p>
          </p:txBody>
        </p:sp>
        <p:sp>
          <p:nvSpPr>
            <p:cNvPr id="16" name="TextBox 15">
              <a:extLst>
                <a:ext uri="{FF2B5EF4-FFF2-40B4-BE49-F238E27FC236}">
                  <a16:creationId xmlns:a16="http://schemas.microsoft.com/office/drawing/2014/main" id="{276E8BEC-D3D9-497D-A777-33DFFA1CFE81}"/>
                </a:ext>
              </a:extLst>
            </p:cNvPr>
            <p:cNvSpPr txBox="1"/>
            <p:nvPr/>
          </p:nvSpPr>
          <p:spPr>
            <a:xfrm>
              <a:off x="2223651" y="4018759"/>
              <a:ext cx="1544431" cy="457826"/>
            </a:xfrm>
            <a:prstGeom prst="rect">
              <a:avLst/>
            </a:prstGeom>
            <a:noFill/>
          </p:spPr>
          <p:txBody>
            <a:bodyPr wrap="none" rtlCol="0">
              <a:spAutoFit/>
            </a:bodyPr>
            <a:lstStyle/>
            <a:p>
              <a:r>
                <a:rPr lang="en-GB" dirty="0"/>
                <a:t>Hardware</a:t>
              </a:r>
            </a:p>
          </p:txBody>
        </p:sp>
        <p:sp>
          <p:nvSpPr>
            <p:cNvPr id="17" name="TextBox 16">
              <a:extLst>
                <a:ext uri="{FF2B5EF4-FFF2-40B4-BE49-F238E27FC236}">
                  <a16:creationId xmlns:a16="http://schemas.microsoft.com/office/drawing/2014/main" id="{8EE27104-1805-4132-966A-E97F6392947C}"/>
                </a:ext>
              </a:extLst>
            </p:cNvPr>
            <p:cNvSpPr txBox="1"/>
            <p:nvPr/>
          </p:nvSpPr>
          <p:spPr>
            <a:xfrm>
              <a:off x="2005427" y="3404783"/>
              <a:ext cx="1980879" cy="369332"/>
            </a:xfrm>
            <a:prstGeom prst="rect">
              <a:avLst/>
            </a:prstGeom>
            <a:noFill/>
          </p:spPr>
          <p:txBody>
            <a:bodyPr wrap="square" rtlCol="0">
              <a:spAutoFit/>
            </a:bodyPr>
            <a:lstStyle/>
            <a:p>
              <a:r>
                <a:rPr lang="en-GB" dirty="0"/>
                <a:t>Operating System</a:t>
              </a:r>
            </a:p>
          </p:txBody>
        </p:sp>
        <p:sp>
          <p:nvSpPr>
            <p:cNvPr id="18" name="TextBox 17">
              <a:extLst>
                <a:ext uri="{FF2B5EF4-FFF2-40B4-BE49-F238E27FC236}">
                  <a16:creationId xmlns:a16="http://schemas.microsoft.com/office/drawing/2014/main" id="{15176885-E58D-4E4B-93B4-7F6F52D5CE46}"/>
                </a:ext>
              </a:extLst>
            </p:cNvPr>
            <p:cNvSpPr txBox="1"/>
            <p:nvPr/>
          </p:nvSpPr>
          <p:spPr>
            <a:xfrm>
              <a:off x="2078752" y="2775703"/>
              <a:ext cx="1834229" cy="457826"/>
            </a:xfrm>
            <a:prstGeom prst="rect">
              <a:avLst/>
            </a:prstGeom>
            <a:noFill/>
          </p:spPr>
          <p:txBody>
            <a:bodyPr wrap="none" rtlCol="0">
              <a:spAutoFit/>
            </a:bodyPr>
            <a:lstStyle/>
            <a:p>
              <a:r>
                <a:rPr lang="en-GB" dirty="0"/>
                <a:t>Middleware</a:t>
              </a:r>
            </a:p>
          </p:txBody>
        </p:sp>
        <p:sp>
          <p:nvSpPr>
            <p:cNvPr id="19" name="TextBox 18">
              <a:extLst>
                <a:ext uri="{FF2B5EF4-FFF2-40B4-BE49-F238E27FC236}">
                  <a16:creationId xmlns:a16="http://schemas.microsoft.com/office/drawing/2014/main" id="{71C82847-1567-4C95-A861-BAB5EF26F14B}"/>
                </a:ext>
              </a:extLst>
            </p:cNvPr>
            <p:cNvSpPr txBox="1"/>
            <p:nvPr/>
          </p:nvSpPr>
          <p:spPr>
            <a:xfrm>
              <a:off x="6974370" y="3039339"/>
              <a:ext cx="1377551" cy="369332"/>
            </a:xfrm>
            <a:prstGeom prst="rect">
              <a:avLst/>
            </a:prstGeom>
            <a:noFill/>
          </p:spPr>
          <p:txBody>
            <a:bodyPr wrap="square" rtlCol="0">
              <a:spAutoFit/>
            </a:bodyPr>
            <a:lstStyle/>
            <a:p>
              <a:r>
                <a:rPr lang="en-GB" dirty="0"/>
                <a:t>Application</a:t>
              </a:r>
            </a:p>
          </p:txBody>
        </p:sp>
      </p:grpSp>
    </p:spTree>
    <p:extLst>
      <p:ext uri="{BB962C8B-B14F-4D97-AF65-F5344CB8AC3E}">
        <p14:creationId xmlns:p14="http://schemas.microsoft.com/office/powerpoint/2010/main" val="1805134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7F81-7693-4FF5-968F-ADD813194095}"/>
              </a:ext>
            </a:extLst>
          </p:cNvPr>
          <p:cNvSpPr>
            <a:spLocks noGrp="1"/>
          </p:cNvSpPr>
          <p:nvPr>
            <p:ph type="title"/>
          </p:nvPr>
        </p:nvSpPr>
        <p:spPr/>
        <p:txBody>
          <a:bodyPr/>
          <a:lstStyle/>
          <a:p>
            <a:r>
              <a:rPr lang="en-GB" dirty="0"/>
              <a:t>IAAS</a:t>
            </a:r>
          </a:p>
        </p:txBody>
      </p:sp>
      <p:sp>
        <p:nvSpPr>
          <p:cNvPr id="3" name="Content Placeholder 2">
            <a:extLst>
              <a:ext uri="{FF2B5EF4-FFF2-40B4-BE49-F238E27FC236}">
                <a16:creationId xmlns:a16="http://schemas.microsoft.com/office/drawing/2014/main" id="{B6600B1A-E8C9-41FA-B4DC-180F8771562E}"/>
              </a:ext>
            </a:extLst>
          </p:cNvPr>
          <p:cNvSpPr>
            <a:spLocks noGrp="1"/>
          </p:cNvSpPr>
          <p:nvPr>
            <p:ph idx="1"/>
          </p:nvPr>
        </p:nvSpPr>
        <p:spPr/>
        <p:txBody>
          <a:bodyPr>
            <a:normAutofit/>
          </a:bodyPr>
          <a:lstStyle/>
          <a:p>
            <a:r>
              <a:rPr lang="en-GB" dirty="0"/>
              <a:t>Infrastructure As a Service</a:t>
            </a:r>
          </a:p>
          <a:p>
            <a:r>
              <a:rPr lang="en-GB" dirty="0"/>
              <a:t>The capability provided to the consumer is to provision processing, storage, networks, and other fundamental computing resources where the consumer is able to deploy and run arbitrary software, which can include operating systems and applications</a:t>
            </a:r>
          </a:p>
          <a:p>
            <a:r>
              <a:rPr lang="en-GB" dirty="0"/>
              <a:t>The consumer does not manage or control the underlying cloud infrastructure but has control over operating systems, storage, and deployed applications; and possible limited control of select networking components (e.g., host firewalls)</a:t>
            </a:r>
          </a:p>
        </p:txBody>
      </p:sp>
    </p:spTree>
    <p:extLst>
      <p:ext uri="{BB962C8B-B14F-4D97-AF65-F5344CB8AC3E}">
        <p14:creationId xmlns:p14="http://schemas.microsoft.com/office/powerpoint/2010/main" val="3883378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00D6-207E-4948-BC69-0E635770AF48}"/>
              </a:ext>
            </a:extLst>
          </p:cNvPr>
          <p:cNvSpPr>
            <a:spLocks noGrp="1"/>
          </p:cNvSpPr>
          <p:nvPr>
            <p:ph type="title"/>
          </p:nvPr>
        </p:nvSpPr>
        <p:spPr/>
        <p:txBody>
          <a:bodyPr/>
          <a:lstStyle/>
          <a:p>
            <a:endParaRPr lang="en-GB"/>
          </a:p>
        </p:txBody>
      </p:sp>
      <p:sp>
        <p:nvSpPr>
          <p:cNvPr id="4" name="Rectangle 3">
            <a:extLst>
              <a:ext uri="{FF2B5EF4-FFF2-40B4-BE49-F238E27FC236}">
                <a16:creationId xmlns:a16="http://schemas.microsoft.com/office/drawing/2014/main" id="{0A432901-F130-40A8-BEE9-A98BBCDFCE8B}"/>
              </a:ext>
            </a:extLst>
          </p:cNvPr>
          <p:cNvSpPr/>
          <p:nvPr/>
        </p:nvSpPr>
        <p:spPr>
          <a:xfrm>
            <a:off x="1668379" y="1422400"/>
            <a:ext cx="8686800" cy="5270500"/>
          </a:xfrm>
          <a:prstGeom prst="rect">
            <a:avLst/>
          </a:pr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B337B796-C916-49B8-BFB1-263D279E8A62}"/>
              </a:ext>
            </a:extLst>
          </p:cNvPr>
          <p:cNvGrpSpPr/>
          <p:nvPr/>
        </p:nvGrpSpPr>
        <p:grpSpPr>
          <a:xfrm>
            <a:off x="6751045" y="1631385"/>
            <a:ext cx="3197733" cy="4566215"/>
            <a:chOff x="6158006" y="1447094"/>
            <a:chExt cx="2286000" cy="3896371"/>
          </a:xfrm>
        </p:grpSpPr>
        <p:sp>
          <p:nvSpPr>
            <p:cNvPr id="6" name="Rectangle 5">
              <a:extLst>
                <a:ext uri="{FF2B5EF4-FFF2-40B4-BE49-F238E27FC236}">
                  <a16:creationId xmlns:a16="http://schemas.microsoft.com/office/drawing/2014/main" id="{84975C4E-9905-453C-BAFA-D47E4D781B55}"/>
                </a:ext>
              </a:extLst>
            </p:cNvPr>
            <p:cNvSpPr/>
            <p:nvPr/>
          </p:nvSpPr>
          <p:spPr>
            <a:xfrm>
              <a:off x="6158006" y="1623953"/>
              <a:ext cx="2286000" cy="37195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EA9FD57-6DB3-4F0A-96C8-EAEF1577F546}"/>
                </a:ext>
              </a:extLst>
            </p:cNvPr>
            <p:cNvSpPr/>
            <p:nvPr/>
          </p:nvSpPr>
          <p:spPr>
            <a:xfrm>
              <a:off x="6355837" y="2061914"/>
              <a:ext cx="19304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A4FBE37-D9BB-4AF6-92A5-DAEB9DDBA18D}"/>
                </a:ext>
              </a:extLst>
            </p:cNvPr>
            <p:cNvSpPr txBox="1"/>
            <p:nvPr/>
          </p:nvSpPr>
          <p:spPr>
            <a:xfrm>
              <a:off x="6158006" y="1447094"/>
              <a:ext cx="1266693" cy="400110"/>
            </a:xfrm>
            <a:prstGeom prst="rect">
              <a:avLst/>
            </a:prstGeom>
            <a:noFill/>
          </p:spPr>
          <p:txBody>
            <a:bodyPr wrap="none" rtlCol="0">
              <a:spAutoFit/>
            </a:bodyPr>
            <a:lstStyle/>
            <a:p>
              <a:r>
                <a:rPr lang="en-GB" sz="2000" b="1" dirty="0"/>
                <a:t>Consumer</a:t>
              </a:r>
              <a:endParaRPr lang="en-GB" b="1" dirty="0"/>
            </a:p>
          </p:txBody>
        </p:sp>
        <p:sp>
          <p:nvSpPr>
            <p:cNvPr id="9" name="TextBox 8">
              <a:extLst>
                <a:ext uri="{FF2B5EF4-FFF2-40B4-BE49-F238E27FC236}">
                  <a16:creationId xmlns:a16="http://schemas.microsoft.com/office/drawing/2014/main" id="{C086E3C1-C8FA-43CF-B746-57EB93131E50}"/>
                </a:ext>
              </a:extLst>
            </p:cNvPr>
            <p:cNvSpPr txBox="1"/>
            <p:nvPr/>
          </p:nvSpPr>
          <p:spPr>
            <a:xfrm>
              <a:off x="7033426" y="2094905"/>
              <a:ext cx="575222" cy="341416"/>
            </a:xfrm>
            <a:prstGeom prst="rect">
              <a:avLst/>
            </a:prstGeom>
            <a:noFill/>
          </p:spPr>
          <p:txBody>
            <a:bodyPr wrap="square" rtlCol="0">
              <a:spAutoFit/>
            </a:bodyPr>
            <a:lstStyle/>
            <a:p>
              <a:r>
                <a:rPr lang="en-GB" sz="2000" dirty="0"/>
                <a:t>User</a:t>
              </a:r>
              <a:endParaRPr lang="en-GB" dirty="0"/>
            </a:p>
          </p:txBody>
        </p:sp>
      </p:grpSp>
      <p:grpSp>
        <p:nvGrpSpPr>
          <p:cNvPr id="10" name="Group 9">
            <a:extLst>
              <a:ext uri="{FF2B5EF4-FFF2-40B4-BE49-F238E27FC236}">
                <a16:creationId xmlns:a16="http://schemas.microsoft.com/office/drawing/2014/main" id="{ADC66736-7524-43AA-91C8-0A70C8F20B7A}"/>
              </a:ext>
            </a:extLst>
          </p:cNvPr>
          <p:cNvGrpSpPr/>
          <p:nvPr/>
        </p:nvGrpSpPr>
        <p:grpSpPr>
          <a:xfrm>
            <a:off x="2074778" y="1538714"/>
            <a:ext cx="7653308" cy="4811286"/>
            <a:chOff x="1396999" y="1538714"/>
            <a:chExt cx="7653308" cy="4811286"/>
          </a:xfrm>
        </p:grpSpPr>
        <p:sp>
          <p:nvSpPr>
            <p:cNvPr id="11" name="Rectangle 10">
              <a:extLst>
                <a:ext uri="{FF2B5EF4-FFF2-40B4-BE49-F238E27FC236}">
                  <a16:creationId xmlns:a16="http://schemas.microsoft.com/office/drawing/2014/main" id="{618FE8A5-0570-495E-BE65-A06D773B7AF3}"/>
                </a:ext>
              </a:extLst>
            </p:cNvPr>
            <p:cNvSpPr/>
            <p:nvPr/>
          </p:nvSpPr>
          <p:spPr>
            <a:xfrm>
              <a:off x="1396999" y="1739275"/>
              <a:ext cx="3197733" cy="46107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FB4C9D9-C641-412F-83C8-EF35BF777E36}"/>
                </a:ext>
              </a:extLst>
            </p:cNvPr>
            <p:cNvSpPr/>
            <p:nvPr/>
          </p:nvSpPr>
          <p:spPr>
            <a:xfrm>
              <a:off x="6349999" y="298951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201ECAE-0462-48D1-9C6D-3A8E3611E0EA}"/>
                </a:ext>
              </a:extLst>
            </p:cNvPr>
            <p:cNvSpPr/>
            <p:nvPr/>
          </p:nvSpPr>
          <p:spPr>
            <a:xfrm>
              <a:off x="6349999" y="3597936"/>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B23BD40-97D9-417D-9E54-A86E510756DF}"/>
                </a:ext>
              </a:extLst>
            </p:cNvPr>
            <p:cNvSpPr/>
            <p:nvPr/>
          </p:nvSpPr>
          <p:spPr>
            <a:xfrm>
              <a:off x="6349999" y="4211912"/>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5140422-0C68-4A83-91A1-E01BF088464F}"/>
                </a:ext>
              </a:extLst>
            </p:cNvPr>
            <p:cNvSpPr/>
            <p:nvPr/>
          </p:nvSpPr>
          <p:spPr>
            <a:xfrm>
              <a:off x="1645712" y="398855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4746855-1A46-4A1B-9A87-72E875CB81E0}"/>
                </a:ext>
              </a:extLst>
            </p:cNvPr>
            <p:cNvSpPr/>
            <p:nvPr/>
          </p:nvSpPr>
          <p:spPr>
            <a:xfrm>
              <a:off x="1645712" y="4602529"/>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8FA9CEE-8C68-4333-AB42-9C931E4984D7}"/>
                </a:ext>
              </a:extLst>
            </p:cNvPr>
            <p:cNvSpPr/>
            <p:nvPr/>
          </p:nvSpPr>
          <p:spPr>
            <a:xfrm>
              <a:off x="1645712" y="5216505"/>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F89A48C-4156-4C32-97FE-BC621895F020}"/>
                </a:ext>
              </a:extLst>
            </p:cNvPr>
            <p:cNvSpPr txBox="1"/>
            <p:nvPr/>
          </p:nvSpPr>
          <p:spPr>
            <a:xfrm>
              <a:off x="1456638" y="1538714"/>
              <a:ext cx="1524249" cy="495978"/>
            </a:xfrm>
            <a:prstGeom prst="rect">
              <a:avLst/>
            </a:prstGeom>
            <a:noFill/>
          </p:spPr>
          <p:txBody>
            <a:bodyPr wrap="none" rtlCol="0">
              <a:spAutoFit/>
            </a:bodyPr>
            <a:lstStyle/>
            <a:p>
              <a:r>
                <a:rPr lang="en-GB" sz="2000" b="1" dirty="0"/>
                <a:t>Provider</a:t>
              </a:r>
              <a:endParaRPr lang="en-GB" b="1" dirty="0"/>
            </a:p>
          </p:txBody>
        </p:sp>
        <p:sp>
          <p:nvSpPr>
            <p:cNvPr id="19" name="TextBox 18">
              <a:extLst>
                <a:ext uri="{FF2B5EF4-FFF2-40B4-BE49-F238E27FC236}">
                  <a16:creationId xmlns:a16="http://schemas.microsoft.com/office/drawing/2014/main" id="{5535A266-E318-4378-B7AF-BFFAFE3974F9}"/>
                </a:ext>
              </a:extLst>
            </p:cNvPr>
            <p:cNvSpPr txBox="1"/>
            <p:nvPr/>
          </p:nvSpPr>
          <p:spPr>
            <a:xfrm>
              <a:off x="2413621" y="5231609"/>
              <a:ext cx="1164490" cy="457826"/>
            </a:xfrm>
            <a:prstGeom prst="rect">
              <a:avLst/>
            </a:prstGeom>
            <a:noFill/>
          </p:spPr>
          <p:txBody>
            <a:bodyPr wrap="none" rtlCol="0">
              <a:spAutoFit/>
            </a:bodyPr>
            <a:lstStyle/>
            <a:p>
              <a:r>
                <a:rPr lang="en-GB" dirty="0"/>
                <a:t>Facility</a:t>
              </a:r>
            </a:p>
          </p:txBody>
        </p:sp>
        <p:sp>
          <p:nvSpPr>
            <p:cNvPr id="20" name="TextBox 19">
              <a:extLst>
                <a:ext uri="{FF2B5EF4-FFF2-40B4-BE49-F238E27FC236}">
                  <a16:creationId xmlns:a16="http://schemas.microsoft.com/office/drawing/2014/main" id="{2DA50679-3E3D-4BA0-AA53-425A3FC9D2CA}"/>
                </a:ext>
              </a:extLst>
            </p:cNvPr>
            <p:cNvSpPr txBox="1"/>
            <p:nvPr/>
          </p:nvSpPr>
          <p:spPr>
            <a:xfrm>
              <a:off x="2300608" y="4585457"/>
              <a:ext cx="1390517" cy="457826"/>
            </a:xfrm>
            <a:prstGeom prst="rect">
              <a:avLst/>
            </a:prstGeom>
            <a:noFill/>
          </p:spPr>
          <p:txBody>
            <a:bodyPr wrap="none" rtlCol="0">
              <a:spAutoFit/>
            </a:bodyPr>
            <a:lstStyle/>
            <a:p>
              <a:r>
                <a:rPr lang="en-GB" dirty="0"/>
                <a:t>Network</a:t>
              </a:r>
            </a:p>
          </p:txBody>
        </p:sp>
        <p:sp>
          <p:nvSpPr>
            <p:cNvPr id="21" name="TextBox 20">
              <a:extLst>
                <a:ext uri="{FF2B5EF4-FFF2-40B4-BE49-F238E27FC236}">
                  <a16:creationId xmlns:a16="http://schemas.microsoft.com/office/drawing/2014/main" id="{4A1D6DB7-1566-400F-A7DF-48B8B55C07D6}"/>
                </a:ext>
              </a:extLst>
            </p:cNvPr>
            <p:cNvSpPr txBox="1"/>
            <p:nvPr/>
          </p:nvSpPr>
          <p:spPr>
            <a:xfrm>
              <a:off x="2223651" y="4018759"/>
              <a:ext cx="1544431" cy="457826"/>
            </a:xfrm>
            <a:prstGeom prst="rect">
              <a:avLst/>
            </a:prstGeom>
            <a:noFill/>
          </p:spPr>
          <p:txBody>
            <a:bodyPr wrap="none" rtlCol="0">
              <a:spAutoFit/>
            </a:bodyPr>
            <a:lstStyle/>
            <a:p>
              <a:r>
                <a:rPr lang="en-GB" dirty="0"/>
                <a:t>Hardware</a:t>
              </a:r>
            </a:p>
          </p:txBody>
        </p:sp>
        <p:sp>
          <p:nvSpPr>
            <p:cNvPr id="22" name="TextBox 21">
              <a:extLst>
                <a:ext uri="{FF2B5EF4-FFF2-40B4-BE49-F238E27FC236}">
                  <a16:creationId xmlns:a16="http://schemas.microsoft.com/office/drawing/2014/main" id="{069AF878-97CC-4286-8D70-D503A34FF667}"/>
                </a:ext>
              </a:extLst>
            </p:cNvPr>
            <p:cNvSpPr txBox="1"/>
            <p:nvPr/>
          </p:nvSpPr>
          <p:spPr>
            <a:xfrm>
              <a:off x="6709714" y="4242119"/>
              <a:ext cx="1980879" cy="369332"/>
            </a:xfrm>
            <a:prstGeom prst="rect">
              <a:avLst/>
            </a:prstGeom>
            <a:noFill/>
          </p:spPr>
          <p:txBody>
            <a:bodyPr wrap="square" rtlCol="0">
              <a:spAutoFit/>
            </a:bodyPr>
            <a:lstStyle/>
            <a:p>
              <a:r>
                <a:rPr lang="en-GB" dirty="0"/>
                <a:t>Operating System</a:t>
              </a:r>
            </a:p>
          </p:txBody>
        </p:sp>
        <p:sp>
          <p:nvSpPr>
            <p:cNvPr id="23" name="TextBox 22">
              <a:extLst>
                <a:ext uri="{FF2B5EF4-FFF2-40B4-BE49-F238E27FC236}">
                  <a16:creationId xmlns:a16="http://schemas.microsoft.com/office/drawing/2014/main" id="{8D1D0AFC-3422-4842-8CE9-C317799AB36F}"/>
                </a:ext>
              </a:extLst>
            </p:cNvPr>
            <p:cNvSpPr txBox="1"/>
            <p:nvPr/>
          </p:nvSpPr>
          <p:spPr>
            <a:xfrm>
              <a:off x="6959212" y="3662245"/>
              <a:ext cx="1356843" cy="369332"/>
            </a:xfrm>
            <a:prstGeom prst="rect">
              <a:avLst/>
            </a:prstGeom>
            <a:noFill/>
          </p:spPr>
          <p:txBody>
            <a:bodyPr wrap="square" rtlCol="0">
              <a:spAutoFit/>
            </a:bodyPr>
            <a:lstStyle/>
            <a:p>
              <a:r>
                <a:rPr lang="en-GB" dirty="0"/>
                <a:t>Middleware</a:t>
              </a:r>
            </a:p>
          </p:txBody>
        </p:sp>
        <p:sp>
          <p:nvSpPr>
            <p:cNvPr id="24" name="TextBox 23">
              <a:extLst>
                <a:ext uri="{FF2B5EF4-FFF2-40B4-BE49-F238E27FC236}">
                  <a16:creationId xmlns:a16="http://schemas.microsoft.com/office/drawing/2014/main" id="{9E2B69AA-3E18-4F53-8982-AF5A4A89FCEB}"/>
                </a:ext>
              </a:extLst>
            </p:cNvPr>
            <p:cNvSpPr txBox="1"/>
            <p:nvPr/>
          </p:nvSpPr>
          <p:spPr>
            <a:xfrm>
              <a:off x="6974370" y="3039339"/>
              <a:ext cx="1377551" cy="369332"/>
            </a:xfrm>
            <a:prstGeom prst="rect">
              <a:avLst/>
            </a:prstGeom>
            <a:noFill/>
          </p:spPr>
          <p:txBody>
            <a:bodyPr wrap="square" rtlCol="0">
              <a:spAutoFit/>
            </a:bodyPr>
            <a:lstStyle/>
            <a:p>
              <a:r>
                <a:rPr lang="en-GB" dirty="0"/>
                <a:t>Application</a:t>
              </a:r>
            </a:p>
          </p:txBody>
        </p:sp>
      </p:grpSp>
    </p:spTree>
    <p:extLst>
      <p:ext uri="{BB962C8B-B14F-4D97-AF65-F5344CB8AC3E}">
        <p14:creationId xmlns:p14="http://schemas.microsoft.com/office/powerpoint/2010/main" val="1739435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Delivery Models</a:t>
            </a:r>
          </a:p>
        </p:txBody>
      </p:sp>
      <p:sp>
        <p:nvSpPr>
          <p:cNvPr id="3" name="Content Placeholder 2"/>
          <p:cNvSpPr>
            <a:spLocks noGrp="1"/>
          </p:cNvSpPr>
          <p:nvPr>
            <p:ph idx="1"/>
          </p:nvPr>
        </p:nvSpPr>
        <p:spPr/>
        <p:txBody>
          <a:bodyPr/>
          <a:lstStyle/>
          <a:p>
            <a:r>
              <a:rPr lang="en-GB" dirty="0"/>
              <a:t>Public</a:t>
            </a:r>
          </a:p>
          <a:p>
            <a:r>
              <a:rPr lang="en-GB" dirty="0"/>
              <a:t>Private</a:t>
            </a:r>
          </a:p>
          <a:p>
            <a:r>
              <a:rPr lang="en-GB" dirty="0"/>
              <a:t>Community</a:t>
            </a:r>
          </a:p>
          <a:p>
            <a:r>
              <a:rPr lang="en-GB" dirty="0"/>
              <a:t>Hybrid</a:t>
            </a:r>
          </a:p>
        </p:txBody>
      </p:sp>
    </p:spTree>
    <p:extLst>
      <p:ext uri="{BB962C8B-B14F-4D97-AF65-F5344CB8AC3E}">
        <p14:creationId xmlns:p14="http://schemas.microsoft.com/office/powerpoint/2010/main" val="4257105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A92C-24CB-4188-9919-DDA94335BB8E}"/>
              </a:ext>
            </a:extLst>
          </p:cNvPr>
          <p:cNvSpPr>
            <a:spLocks noGrp="1"/>
          </p:cNvSpPr>
          <p:nvPr>
            <p:ph type="title"/>
          </p:nvPr>
        </p:nvSpPr>
        <p:spPr/>
        <p:txBody>
          <a:bodyPr/>
          <a:lstStyle/>
          <a:p>
            <a:r>
              <a:rPr lang="en-GB" dirty="0"/>
              <a:t>Public Cloud</a:t>
            </a:r>
          </a:p>
        </p:txBody>
      </p:sp>
      <p:sp>
        <p:nvSpPr>
          <p:cNvPr id="3" name="Content Placeholder 2">
            <a:extLst>
              <a:ext uri="{FF2B5EF4-FFF2-40B4-BE49-F238E27FC236}">
                <a16:creationId xmlns:a16="http://schemas.microsoft.com/office/drawing/2014/main" id="{1B1DE038-5205-456F-8559-43A6B47E1B40}"/>
              </a:ext>
            </a:extLst>
          </p:cNvPr>
          <p:cNvSpPr>
            <a:spLocks noGrp="1"/>
          </p:cNvSpPr>
          <p:nvPr>
            <p:ph idx="1"/>
          </p:nvPr>
        </p:nvSpPr>
        <p:spPr/>
        <p:txBody>
          <a:bodyPr>
            <a:normAutofit fontScale="92500" lnSpcReduction="10000"/>
          </a:bodyPr>
          <a:lstStyle/>
          <a:p>
            <a:r>
              <a:rPr lang="en-GB" sz="3200" dirty="0"/>
              <a:t>The cloud infrastructure is provisioned for open use by the general public</a:t>
            </a:r>
          </a:p>
          <a:p>
            <a:r>
              <a:rPr lang="en-GB" sz="3200" dirty="0"/>
              <a:t>It may be owned, managed, and operated by a business, academic, or government organization, or some combination of them</a:t>
            </a:r>
          </a:p>
          <a:p>
            <a:r>
              <a:rPr lang="en-GB" sz="3200" dirty="0"/>
              <a:t>It exists on the premises of the cloud provider</a:t>
            </a:r>
          </a:p>
          <a:p>
            <a:r>
              <a:rPr lang="en-GB" sz="3200" dirty="0"/>
              <a:t>Under most circumstances, a public cloud is owned by the cloud provider, and it uses a pay-as-you-go model</a:t>
            </a:r>
          </a:p>
          <a:p>
            <a:r>
              <a:rPr lang="en-GB" sz="3200" dirty="0"/>
              <a:t>A good example of a public cloud is webmail or online document sharing/collaboration</a:t>
            </a:r>
          </a:p>
        </p:txBody>
      </p:sp>
    </p:spTree>
    <p:extLst>
      <p:ext uri="{BB962C8B-B14F-4D97-AF65-F5344CB8AC3E}">
        <p14:creationId xmlns:p14="http://schemas.microsoft.com/office/powerpoint/2010/main" val="36781727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0234-FD9F-45ED-9B35-884F4A12C719}"/>
              </a:ext>
            </a:extLst>
          </p:cNvPr>
          <p:cNvSpPr>
            <a:spLocks noGrp="1"/>
          </p:cNvSpPr>
          <p:nvPr>
            <p:ph type="title"/>
          </p:nvPr>
        </p:nvSpPr>
        <p:spPr/>
        <p:txBody>
          <a:bodyPr/>
          <a:lstStyle/>
          <a:p>
            <a:r>
              <a:rPr lang="en-GB" dirty="0"/>
              <a:t>Private Cloud</a:t>
            </a:r>
          </a:p>
        </p:txBody>
      </p:sp>
      <p:sp>
        <p:nvSpPr>
          <p:cNvPr id="3" name="Content Placeholder 2">
            <a:extLst>
              <a:ext uri="{FF2B5EF4-FFF2-40B4-BE49-F238E27FC236}">
                <a16:creationId xmlns:a16="http://schemas.microsoft.com/office/drawing/2014/main" id="{651B6B88-2208-450C-8C27-72C81346D952}"/>
              </a:ext>
            </a:extLst>
          </p:cNvPr>
          <p:cNvSpPr>
            <a:spLocks noGrp="1"/>
          </p:cNvSpPr>
          <p:nvPr>
            <p:ph idx="1"/>
          </p:nvPr>
        </p:nvSpPr>
        <p:spPr/>
        <p:txBody>
          <a:bodyPr>
            <a:normAutofit lnSpcReduction="10000"/>
          </a:bodyPr>
          <a:lstStyle/>
          <a:p>
            <a:r>
              <a:rPr lang="en-GB" sz="3200" dirty="0"/>
              <a:t>The cloud infrastructure is provisioned for exclusive use by a single organization comprising multiple consumers (e.g., business units). It may be owned, managed, and operated by the organization, a third party, or some combination of them, and it may exist on or off premises</a:t>
            </a:r>
          </a:p>
          <a:p>
            <a:r>
              <a:rPr lang="en-GB" sz="3200" dirty="0"/>
              <a:t>Under most circumstances, a private cloud is owned by the organization, and it acts as both the provider and the consumer</a:t>
            </a:r>
          </a:p>
          <a:p>
            <a:r>
              <a:rPr lang="en-GB" sz="3200" dirty="0"/>
              <a:t>It has a security-related advantage in not needing to put its data on the Internet</a:t>
            </a:r>
          </a:p>
        </p:txBody>
      </p:sp>
    </p:spTree>
    <p:extLst>
      <p:ext uri="{BB962C8B-B14F-4D97-AF65-F5344CB8AC3E}">
        <p14:creationId xmlns:p14="http://schemas.microsoft.com/office/powerpoint/2010/main" val="409703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Common port assignments (Cont.) </a:t>
            </a:r>
          </a:p>
        </p:txBody>
      </p:sp>
      <p:graphicFrame>
        <p:nvGraphicFramePr>
          <p:cNvPr id="5" name="Table 5">
            <a:extLst>
              <a:ext uri="{FF2B5EF4-FFF2-40B4-BE49-F238E27FC236}">
                <a16:creationId xmlns:a16="http://schemas.microsoft.com/office/drawing/2014/main" id="{73D6DE6D-7091-4EA9-A392-B2DA1177BF93}"/>
              </a:ext>
            </a:extLst>
          </p:cNvPr>
          <p:cNvGraphicFramePr>
            <a:graphicFrameLocks noGrp="1"/>
          </p:cNvGraphicFramePr>
          <p:nvPr>
            <p:ph idx="1"/>
          </p:nvPr>
        </p:nvGraphicFramePr>
        <p:xfrm>
          <a:off x="1981200" y="1279525"/>
          <a:ext cx="8458200" cy="5247640"/>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1126276514"/>
                    </a:ext>
                  </a:extLst>
                </a:gridCol>
                <a:gridCol w="1475874">
                  <a:extLst>
                    <a:ext uri="{9D8B030D-6E8A-4147-A177-3AD203B41FA5}">
                      <a16:colId xmlns:a16="http://schemas.microsoft.com/office/drawing/2014/main" val="1817901978"/>
                    </a:ext>
                  </a:extLst>
                </a:gridCol>
                <a:gridCol w="4203032">
                  <a:extLst>
                    <a:ext uri="{9D8B030D-6E8A-4147-A177-3AD203B41FA5}">
                      <a16:colId xmlns:a16="http://schemas.microsoft.com/office/drawing/2014/main" val="2400088482"/>
                    </a:ext>
                  </a:extLst>
                </a:gridCol>
                <a:gridCol w="1648326">
                  <a:extLst>
                    <a:ext uri="{9D8B030D-6E8A-4147-A177-3AD203B41FA5}">
                      <a16:colId xmlns:a16="http://schemas.microsoft.com/office/drawing/2014/main" val="3498466232"/>
                    </a:ext>
                  </a:extLst>
                </a:gridCol>
              </a:tblGrid>
              <a:tr h="370840">
                <a:tc>
                  <a:txBody>
                    <a:bodyPr/>
                    <a:lstStyle/>
                    <a:p>
                      <a:pPr algn="l" rtl="0">
                        <a:spcAft>
                          <a:spcPts val="0"/>
                        </a:spcAft>
                      </a:pPr>
                      <a:r>
                        <a:rPr lang="en-US" sz="1100">
                          <a:effectLst/>
                        </a:rPr>
                        <a:t>Protocol</a:t>
                      </a:r>
                    </a:p>
                  </a:txBody>
                  <a:tcPr marL="38100" marR="38100" marT="38100" marB="38100"/>
                </a:tc>
                <a:tc>
                  <a:txBody>
                    <a:bodyPr/>
                    <a:lstStyle/>
                    <a:p>
                      <a:pPr algn="l" rtl="0">
                        <a:spcAft>
                          <a:spcPts val="0"/>
                        </a:spcAft>
                      </a:pPr>
                      <a:r>
                        <a:rPr lang="en-US" sz="1100">
                          <a:effectLst/>
                        </a:rPr>
                        <a:t>Name</a:t>
                      </a:r>
                    </a:p>
                  </a:txBody>
                  <a:tcPr marL="38100" marR="38100" marT="38100" marB="38100"/>
                </a:tc>
                <a:tc>
                  <a:txBody>
                    <a:bodyPr/>
                    <a:lstStyle/>
                    <a:p>
                      <a:pPr algn="l" rtl="0">
                        <a:spcAft>
                          <a:spcPts val="0"/>
                        </a:spcAft>
                      </a:pPr>
                      <a:r>
                        <a:rPr lang="en-US" sz="1100">
                          <a:effectLst/>
                        </a:rPr>
                        <a:t>Description</a:t>
                      </a:r>
                    </a:p>
                  </a:txBody>
                  <a:tcPr marL="38100" marR="38100" marT="38100" marB="38100"/>
                </a:tc>
                <a:tc>
                  <a:txBody>
                    <a:bodyPr/>
                    <a:lstStyle/>
                    <a:p>
                      <a:pPr algn="l" rtl="0">
                        <a:spcAft>
                          <a:spcPts val="0"/>
                        </a:spcAft>
                      </a:pPr>
                      <a:r>
                        <a:rPr lang="en-US" sz="1100">
                          <a:effectLst/>
                        </a:rPr>
                        <a:t>Ports</a:t>
                      </a:r>
                    </a:p>
                  </a:txBody>
                  <a:tcPr marL="38100" marR="38100" marT="38100" marB="38100"/>
                </a:tc>
                <a:extLst>
                  <a:ext uri="{0D108BD9-81ED-4DB2-BD59-A6C34878D82A}">
                    <a16:rowId xmlns:a16="http://schemas.microsoft.com/office/drawing/2014/main" val="3210198005"/>
                  </a:ext>
                </a:extLst>
              </a:tr>
              <a:tr h="370840">
                <a:tc>
                  <a:txBody>
                    <a:bodyPr/>
                    <a:lstStyle/>
                    <a:p>
                      <a:pPr marL="54864" rtl="0">
                        <a:spcBef>
                          <a:spcPts val="432"/>
                        </a:spcBef>
                        <a:spcAft>
                          <a:spcPts val="288"/>
                        </a:spcAft>
                      </a:pPr>
                      <a:r>
                        <a:rPr lang="en-US" sz="1400">
                          <a:effectLst/>
                        </a:rPr>
                        <a:t>SMB</a:t>
                      </a:r>
                    </a:p>
                  </a:txBody>
                  <a:tcPr marL="38100" marR="38100" marT="38100" marB="38100"/>
                </a:tc>
                <a:tc>
                  <a:txBody>
                    <a:bodyPr/>
                    <a:lstStyle/>
                    <a:p>
                      <a:pPr marL="54864" rtl="0">
                        <a:spcBef>
                          <a:spcPts val="432"/>
                        </a:spcBef>
                        <a:spcAft>
                          <a:spcPts val="288"/>
                        </a:spcAft>
                      </a:pPr>
                      <a:r>
                        <a:rPr lang="en-US" sz="1400">
                          <a:effectLst/>
                        </a:rPr>
                        <a:t>Server Message Block</a:t>
                      </a:r>
                    </a:p>
                  </a:txBody>
                  <a:tcPr marL="38100" marR="38100" marT="38100" marB="38100"/>
                </a:tc>
                <a:tc>
                  <a:txBody>
                    <a:bodyPr/>
                    <a:lstStyle/>
                    <a:p>
                      <a:pPr marL="54864" rtl="0">
                        <a:spcBef>
                          <a:spcPts val="432"/>
                        </a:spcBef>
                        <a:spcAft>
                          <a:spcPts val="288"/>
                        </a:spcAft>
                      </a:pPr>
                      <a:r>
                        <a:rPr lang="en-US" sz="1400">
                          <a:effectLst/>
                        </a:rPr>
                        <a:t>Used to share files and resources like printers.</a:t>
                      </a:r>
                    </a:p>
                  </a:txBody>
                  <a:tcPr marL="38100" marR="38100" marT="38100" marB="38100"/>
                </a:tc>
                <a:tc>
                  <a:txBody>
                    <a:bodyPr/>
                    <a:lstStyle/>
                    <a:p>
                      <a:pPr marL="54864" rtl="0">
                        <a:spcBef>
                          <a:spcPts val="432"/>
                        </a:spcBef>
                        <a:spcAft>
                          <a:spcPts val="288"/>
                        </a:spcAft>
                      </a:pPr>
                      <a:r>
                        <a:rPr lang="en-US" sz="1400">
                          <a:effectLst/>
                        </a:rPr>
                        <a:t>TCP 445</a:t>
                      </a:r>
                    </a:p>
                  </a:txBody>
                  <a:tcPr marL="38100" marR="38100" marT="38100" marB="38100"/>
                </a:tc>
                <a:extLst>
                  <a:ext uri="{0D108BD9-81ED-4DB2-BD59-A6C34878D82A}">
                    <a16:rowId xmlns:a16="http://schemas.microsoft.com/office/drawing/2014/main" val="3845961627"/>
                  </a:ext>
                </a:extLst>
              </a:tr>
              <a:tr h="370840">
                <a:tc>
                  <a:txBody>
                    <a:bodyPr/>
                    <a:lstStyle/>
                    <a:p>
                      <a:pPr marL="54864" rtl="0">
                        <a:spcBef>
                          <a:spcPts val="432"/>
                        </a:spcBef>
                        <a:spcAft>
                          <a:spcPts val="288"/>
                        </a:spcAft>
                      </a:pPr>
                      <a:r>
                        <a:rPr lang="en-US" sz="1400">
                          <a:effectLst/>
                        </a:rPr>
                        <a:t>RDP</a:t>
                      </a:r>
                    </a:p>
                  </a:txBody>
                  <a:tcPr marL="38100" marR="38100" marT="38100" marB="38100"/>
                </a:tc>
                <a:tc>
                  <a:txBody>
                    <a:bodyPr/>
                    <a:lstStyle/>
                    <a:p>
                      <a:pPr marL="54864" rtl="0">
                        <a:spcBef>
                          <a:spcPts val="432"/>
                        </a:spcBef>
                        <a:spcAft>
                          <a:spcPts val="288"/>
                        </a:spcAft>
                      </a:pPr>
                      <a:r>
                        <a:rPr lang="en-US" sz="1400">
                          <a:effectLst/>
                        </a:rPr>
                        <a:t>Remote Desktop Protocol</a:t>
                      </a:r>
                    </a:p>
                  </a:txBody>
                  <a:tcPr marL="38100" marR="38100" marT="38100" marB="38100"/>
                </a:tc>
                <a:tc>
                  <a:txBody>
                    <a:bodyPr/>
                    <a:lstStyle/>
                    <a:p>
                      <a:pPr marL="54864" rtl="0">
                        <a:spcBef>
                          <a:spcPts val="432"/>
                        </a:spcBef>
                        <a:spcAft>
                          <a:spcPts val="288"/>
                        </a:spcAft>
                      </a:pPr>
                      <a:r>
                        <a:rPr lang="en-US" sz="1400">
                          <a:effectLst/>
                        </a:rPr>
                        <a:t>Used for remote logins to Windows systems.</a:t>
                      </a:r>
                    </a:p>
                  </a:txBody>
                  <a:tcPr marL="38100" marR="38100" marT="38100" marB="38100"/>
                </a:tc>
                <a:tc>
                  <a:txBody>
                    <a:bodyPr/>
                    <a:lstStyle/>
                    <a:p>
                      <a:pPr marL="54864" rtl="0">
                        <a:spcBef>
                          <a:spcPts val="432"/>
                        </a:spcBef>
                        <a:spcAft>
                          <a:spcPts val="288"/>
                        </a:spcAft>
                      </a:pPr>
                      <a:r>
                        <a:rPr lang="en-US" sz="1400">
                          <a:effectLst/>
                        </a:rPr>
                        <a:t>TCP 3389</a:t>
                      </a:r>
                    </a:p>
                  </a:txBody>
                  <a:tcPr marL="38100" marR="38100" marT="38100" marB="38100"/>
                </a:tc>
                <a:extLst>
                  <a:ext uri="{0D108BD9-81ED-4DB2-BD59-A6C34878D82A}">
                    <a16:rowId xmlns:a16="http://schemas.microsoft.com/office/drawing/2014/main" val="2703645057"/>
                  </a:ext>
                </a:extLst>
              </a:tr>
              <a:tr h="370840">
                <a:tc>
                  <a:txBody>
                    <a:bodyPr/>
                    <a:lstStyle/>
                    <a:p>
                      <a:pPr marL="54864" rtl="0">
                        <a:spcBef>
                          <a:spcPts val="432"/>
                        </a:spcBef>
                        <a:spcAft>
                          <a:spcPts val="288"/>
                        </a:spcAft>
                      </a:pPr>
                      <a:r>
                        <a:rPr lang="en-US" sz="1400">
                          <a:effectLst/>
                        </a:rPr>
                        <a:t>NetBIOS</a:t>
                      </a:r>
                    </a:p>
                  </a:txBody>
                  <a:tcPr marL="38100" marR="38100" marT="38100" marB="38100"/>
                </a:tc>
                <a:tc>
                  <a:txBody>
                    <a:bodyPr/>
                    <a:lstStyle/>
                    <a:p>
                      <a:pPr marL="54864" rtl="0">
                        <a:spcBef>
                          <a:spcPts val="432"/>
                        </a:spcBef>
                        <a:spcAft>
                          <a:spcPts val="288"/>
                        </a:spcAft>
                      </a:pPr>
                      <a:r>
                        <a:rPr lang="en-US" sz="1400">
                          <a:effectLst/>
                        </a:rPr>
                        <a:t>Network Basic Input/Output System</a:t>
                      </a:r>
                    </a:p>
                  </a:txBody>
                  <a:tcPr marL="38100" marR="38100" marT="38100" marB="38100"/>
                </a:tc>
                <a:tc>
                  <a:txBody>
                    <a:bodyPr/>
                    <a:lstStyle/>
                    <a:p>
                      <a:pPr marL="54864" rtl="0">
                        <a:spcBef>
                          <a:spcPts val="432"/>
                        </a:spcBef>
                        <a:spcAft>
                          <a:spcPts val="288"/>
                        </a:spcAft>
                      </a:pPr>
                      <a:r>
                        <a:rPr lang="en-US" sz="1400">
                          <a:effectLst/>
                        </a:rPr>
                        <a:t>Provides name, datagram, and session services for networks using the NetBIOS API.</a:t>
                      </a:r>
                    </a:p>
                  </a:txBody>
                  <a:tcPr marL="38100" marR="38100" marT="38100" marB="38100"/>
                </a:tc>
                <a:tc>
                  <a:txBody>
                    <a:bodyPr/>
                    <a:lstStyle/>
                    <a:p>
                      <a:pPr marL="54864" rtl="0">
                        <a:spcBef>
                          <a:spcPts val="432"/>
                        </a:spcBef>
                        <a:spcAft>
                          <a:spcPts val="288"/>
                        </a:spcAft>
                      </a:pPr>
                      <a:r>
                        <a:rPr lang="da-DK" sz="1400">
                          <a:effectLst/>
                        </a:rPr>
                        <a:t>UDP 137 - 138 TCP 138 - 139</a:t>
                      </a:r>
                    </a:p>
                  </a:txBody>
                  <a:tcPr marL="38100" marR="38100" marT="38100" marB="38100"/>
                </a:tc>
                <a:extLst>
                  <a:ext uri="{0D108BD9-81ED-4DB2-BD59-A6C34878D82A}">
                    <a16:rowId xmlns:a16="http://schemas.microsoft.com/office/drawing/2014/main" val="3508076945"/>
                  </a:ext>
                </a:extLst>
              </a:tr>
              <a:tr h="370840">
                <a:tc>
                  <a:txBody>
                    <a:bodyPr/>
                    <a:lstStyle/>
                    <a:p>
                      <a:pPr marL="54864" rtl="0">
                        <a:spcBef>
                          <a:spcPts val="432"/>
                        </a:spcBef>
                        <a:spcAft>
                          <a:spcPts val="288"/>
                        </a:spcAft>
                      </a:pPr>
                      <a:r>
                        <a:rPr lang="en-US" sz="1400">
                          <a:effectLst/>
                        </a:rPr>
                        <a:t>SNMP</a:t>
                      </a:r>
                    </a:p>
                  </a:txBody>
                  <a:tcPr marL="38100" marR="38100" marT="38100" marB="38100"/>
                </a:tc>
                <a:tc>
                  <a:txBody>
                    <a:bodyPr/>
                    <a:lstStyle/>
                    <a:p>
                      <a:pPr marL="54864" rtl="0">
                        <a:spcBef>
                          <a:spcPts val="432"/>
                        </a:spcBef>
                        <a:spcAft>
                          <a:spcPts val="288"/>
                        </a:spcAft>
                      </a:pPr>
                      <a:r>
                        <a:rPr lang="en-US" sz="1400">
                          <a:effectLst/>
                        </a:rPr>
                        <a:t>Simple Network Management Protocol</a:t>
                      </a:r>
                    </a:p>
                  </a:txBody>
                  <a:tcPr marL="38100" marR="38100" marT="38100" marB="38100"/>
                </a:tc>
                <a:tc>
                  <a:txBody>
                    <a:bodyPr/>
                    <a:lstStyle/>
                    <a:p>
                      <a:pPr marL="54864" rtl="0">
                        <a:spcBef>
                          <a:spcPts val="432"/>
                        </a:spcBef>
                        <a:spcAft>
                          <a:spcPts val="288"/>
                        </a:spcAft>
                      </a:pPr>
                      <a:r>
                        <a:rPr lang="en-US" sz="1400">
                          <a:effectLst/>
                        </a:rPr>
                        <a:t>Used to remotely manage and monitor network devices.</a:t>
                      </a:r>
                    </a:p>
                  </a:txBody>
                  <a:tcPr marL="38100" marR="38100" marT="38100" marB="38100"/>
                </a:tc>
                <a:tc>
                  <a:txBody>
                    <a:bodyPr/>
                    <a:lstStyle/>
                    <a:p>
                      <a:pPr marL="54864" rtl="0">
                        <a:spcBef>
                          <a:spcPts val="432"/>
                        </a:spcBef>
                        <a:spcAft>
                          <a:spcPts val="288"/>
                        </a:spcAft>
                      </a:pPr>
                      <a:r>
                        <a:rPr lang="en-US" sz="1400">
                          <a:effectLst/>
                        </a:rPr>
                        <a:t>TCP/UDP 161, 162 (Trap)</a:t>
                      </a:r>
                    </a:p>
                  </a:txBody>
                  <a:tcPr marL="38100" marR="38100" marT="38100" marB="38100"/>
                </a:tc>
                <a:extLst>
                  <a:ext uri="{0D108BD9-81ED-4DB2-BD59-A6C34878D82A}">
                    <a16:rowId xmlns:a16="http://schemas.microsoft.com/office/drawing/2014/main" val="1025693758"/>
                  </a:ext>
                </a:extLst>
              </a:tr>
              <a:tr h="370840">
                <a:tc>
                  <a:txBody>
                    <a:bodyPr/>
                    <a:lstStyle/>
                    <a:p>
                      <a:pPr marL="54864" rtl="0">
                        <a:spcBef>
                          <a:spcPts val="432"/>
                        </a:spcBef>
                        <a:spcAft>
                          <a:spcPts val="288"/>
                        </a:spcAft>
                      </a:pPr>
                      <a:r>
                        <a:rPr lang="en-US" sz="1400">
                          <a:effectLst/>
                        </a:rPr>
                        <a:t>LDAP</a:t>
                      </a:r>
                    </a:p>
                  </a:txBody>
                  <a:tcPr marL="38100" marR="38100" marT="38100" marB="38100"/>
                </a:tc>
                <a:tc>
                  <a:txBody>
                    <a:bodyPr/>
                    <a:lstStyle/>
                    <a:p>
                      <a:pPr marL="54864" rtl="0">
                        <a:spcBef>
                          <a:spcPts val="432"/>
                        </a:spcBef>
                        <a:spcAft>
                          <a:spcPts val="288"/>
                        </a:spcAft>
                      </a:pPr>
                      <a:r>
                        <a:rPr lang="en-US" sz="1400">
                          <a:effectLst/>
                        </a:rPr>
                        <a:t>Lightweight Directory Access Protocol</a:t>
                      </a:r>
                    </a:p>
                  </a:txBody>
                  <a:tcPr marL="38100" marR="38100" marT="38100" marB="38100"/>
                </a:tc>
                <a:tc>
                  <a:txBody>
                    <a:bodyPr/>
                    <a:lstStyle/>
                    <a:p>
                      <a:pPr marL="54864" rtl="0">
                        <a:spcBef>
                          <a:spcPts val="432"/>
                        </a:spcBef>
                        <a:spcAft>
                          <a:spcPts val="288"/>
                        </a:spcAft>
                      </a:pPr>
                      <a:r>
                        <a:rPr lang="en-US" sz="1400" dirty="0">
                          <a:effectLst/>
                        </a:rPr>
                        <a:t>Used for network directory services. </a:t>
                      </a:r>
                    </a:p>
                  </a:txBody>
                  <a:tcPr marL="38100" marR="38100" marT="38100" marB="38100"/>
                </a:tc>
                <a:tc>
                  <a:txBody>
                    <a:bodyPr/>
                    <a:lstStyle/>
                    <a:p>
                      <a:pPr marL="54864" rtl="0">
                        <a:spcBef>
                          <a:spcPts val="432"/>
                        </a:spcBef>
                        <a:spcAft>
                          <a:spcPts val="288"/>
                        </a:spcAft>
                      </a:pPr>
                      <a:r>
                        <a:rPr lang="en-US" sz="1400">
                          <a:effectLst/>
                        </a:rPr>
                        <a:t>TCP 389</a:t>
                      </a:r>
                    </a:p>
                  </a:txBody>
                  <a:tcPr marL="38100" marR="38100" marT="38100" marB="38100"/>
                </a:tc>
                <a:extLst>
                  <a:ext uri="{0D108BD9-81ED-4DB2-BD59-A6C34878D82A}">
                    <a16:rowId xmlns:a16="http://schemas.microsoft.com/office/drawing/2014/main" val="419932027"/>
                  </a:ext>
                </a:extLst>
              </a:tr>
              <a:tr h="370840">
                <a:tc>
                  <a:txBody>
                    <a:bodyPr/>
                    <a:lstStyle/>
                    <a:p>
                      <a:pPr marL="54864" rtl="0">
                        <a:spcBef>
                          <a:spcPts val="432"/>
                        </a:spcBef>
                        <a:spcAft>
                          <a:spcPts val="288"/>
                        </a:spcAft>
                      </a:pPr>
                      <a:r>
                        <a:rPr lang="en-US" sz="1400">
                          <a:effectLst/>
                        </a:rPr>
                        <a:t>LDAPS</a:t>
                      </a:r>
                    </a:p>
                  </a:txBody>
                  <a:tcPr marL="38100" marR="38100" marT="38100" marB="38100"/>
                </a:tc>
                <a:tc>
                  <a:txBody>
                    <a:bodyPr/>
                    <a:lstStyle/>
                    <a:p>
                      <a:pPr marL="54864" rtl="0">
                        <a:spcBef>
                          <a:spcPts val="432"/>
                        </a:spcBef>
                        <a:spcAft>
                          <a:spcPts val="288"/>
                        </a:spcAft>
                      </a:pPr>
                      <a:r>
                        <a:rPr lang="en-US" sz="1400">
                          <a:effectLst/>
                        </a:rPr>
                        <a:t>LDAP over SSL/TLS</a:t>
                      </a:r>
                    </a:p>
                  </a:txBody>
                  <a:tcPr marL="38100" marR="38100" marT="38100" marB="38100"/>
                </a:tc>
                <a:tc>
                  <a:txBody>
                    <a:bodyPr/>
                    <a:lstStyle/>
                    <a:p>
                      <a:pPr marL="54864" rtl="0">
                        <a:spcBef>
                          <a:spcPts val="432"/>
                        </a:spcBef>
                        <a:spcAft>
                          <a:spcPts val="288"/>
                        </a:spcAft>
                      </a:pPr>
                      <a:r>
                        <a:rPr lang="en-US" sz="1400">
                          <a:effectLst/>
                        </a:rPr>
                        <a:t>Used for secured network directory services</a:t>
                      </a:r>
                    </a:p>
                  </a:txBody>
                  <a:tcPr marL="38100" marR="38100" marT="38100" marB="38100"/>
                </a:tc>
                <a:tc>
                  <a:txBody>
                    <a:bodyPr/>
                    <a:lstStyle/>
                    <a:p>
                      <a:pPr marL="54864" rtl="0">
                        <a:spcBef>
                          <a:spcPts val="432"/>
                        </a:spcBef>
                        <a:spcAft>
                          <a:spcPts val="288"/>
                        </a:spcAft>
                      </a:pPr>
                      <a:r>
                        <a:rPr lang="en-US" sz="1400">
                          <a:effectLst/>
                        </a:rPr>
                        <a:t>TCP 636</a:t>
                      </a:r>
                    </a:p>
                  </a:txBody>
                  <a:tcPr marL="38100" marR="38100" marT="38100" marB="38100"/>
                </a:tc>
                <a:extLst>
                  <a:ext uri="{0D108BD9-81ED-4DB2-BD59-A6C34878D82A}">
                    <a16:rowId xmlns:a16="http://schemas.microsoft.com/office/drawing/2014/main" val="4112790164"/>
                  </a:ext>
                </a:extLst>
              </a:tr>
              <a:tr h="370840">
                <a:tc>
                  <a:txBody>
                    <a:bodyPr/>
                    <a:lstStyle/>
                    <a:p>
                      <a:pPr marL="54864" rtl="0">
                        <a:spcBef>
                          <a:spcPts val="432"/>
                        </a:spcBef>
                        <a:spcAft>
                          <a:spcPts val="288"/>
                        </a:spcAft>
                      </a:pPr>
                      <a:r>
                        <a:rPr lang="en-US" sz="1400">
                          <a:effectLst/>
                        </a:rPr>
                        <a:t>DNS</a:t>
                      </a:r>
                    </a:p>
                  </a:txBody>
                  <a:tcPr marL="38100" marR="38100" marT="38100" marB="38100"/>
                </a:tc>
                <a:tc>
                  <a:txBody>
                    <a:bodyPr/>
                    <a:lstStyle/>
                    <a:p>
                      <a:pPr marL="54864" rtl="0">
                        <a:spcBef>
                          <a:spcPts val="432"/>
                        </a:spcBef>
                        <a:spcAft>
                          <a:spcPts val="288"/>
                        </a:spcAft>
                      </a:pPr>
                      <a:r>
                        <a:rPr lang="en-US" sz="1400">
                          <a:effectLst/>
                        </a:rPr>
                        <a:t>Domain Name System</a:t>
                      </a:r>
                    </a:p>
                  </a:txBody>
                  <a:tcPr marL="38100" marR="38100" marT="38100" marB="38100"/>
                </a:tc>
                <a:tc>
                  <a:txBody>
                    <a:bodyPr/>
                    <a:lstStyle/>
                    <a:p>
                      <a:pPr marL="54864" rtl="0">
                        <a:spcBef>
                          <a:spcPts val="432"/>
                        </a:spcBef>
                        <a:spcAft>
                          <a:spcPts val="288"/>
                        </a:spcAft>
                      </a:pPr>
                      <a:r>
                        <a:rPr lang="en-US" sz="1400">
                          <a:effectLst/>
                        </a:rPr>
                        <a:t>Resolves domain names into IP addresses.</a:t>
                      </a:r>
                    </a:p>
                  </a:txBody>
                  <a:tcPr marL="38100" marR="38100" marT="38100" marB="38100"/>
                </a:tc>
                <a:tc>
                  <a:txBody>
                    <a:bodyPr/>
                    <a:lstStyle/>
                    <a:p>
                      <a:pPr marL="54864" rtl="0">
                        <a:spcBef>
                          <a:spcPts val="432"/>
                        </a:spcBef>
                        <a:spcAft>
                          <a:spcPts val="288"/>
                        </a:spcAft>
                      </a:pPr>
                      <a:r>
                        <a:rPr lang="en-US" sz="1400">
                          <a:effectLst/>
                        </a:rPr>
                        <a:t>TCP/UDP 53</a:t>
                      </a:r>
                    </a:p>
                  </a:txBody>
                  <a:tcPr marL="38100" marR="38100" marT="38100" marB="38100"/>
                </a:tc>
                <a:extLst>
                  <a:ext uri="{0D108BD9-81ED-4DB2-BD59-A6C34878D82A}">
                    <a16:rowId xmlns:a16="http://schemas.microsoft.com/office/drawing/2014/main" val="350788703"/>
                  </a:ext>
                </a:extLst>
              </a:tr>
              <a:tr h="370840">
                <a:tc>
                  <a:txBody>
                    <a:bodyPr/>
                    <a:lstStyle/>
                    <a:p>
                      <a:pPr marL="54864" rtl="0">
                        <a:spcBef>
                          <a:spcPts val="432"/>
                        </a:spcBef>
                        <a:spcAft>
                          <a:spcPts val="288"/>
                        </a:spcAft>
                      </a:pPr>
                      <a:r>
                        <a:rPr lang="en-US" sz="1400">
                          <a:effectLst/>
                        </a:rPr>
                        <a:t>DCHP</a:t>
                      </a:r>
                    </a:p>
                  </a:txBody>
                  <a:tcPr marL="38100" marR="38100" marT="38100" marB="38100"/>
                </a:tc>
                <a:tc>
                  <a:txBody>
                    <a:bodyPr/>
                    <a:lstStyle/>
                    <a:p>
                      <a:pPr marL="54864" rtl="0">
                        <a:spcBef>
                          <a:spcPts val="432"/>
                        </a:spcBef>
                        <a:spcAft>
                          <a:spcPts val="288"/>
                        </a:spcAft>
                      </a:pPr>
                      <a:r>
                        <a:rPr lang="en-US" sz="1400">
                          <a:effectLst/>
                        </a:rPr>
                        <a:t>Dynamic Host Configuration Protocol</a:t>
                      </a:r>
                    </a:p>
                  </a:txBody>
                  <a:tcPr marL="38100" marR="38100" marT="38100" marB="38100"/>
                </a:tc>
                <a:tc>
                  <a:txBody>
                    <a:bodyPr/>
                    <a:lstStyle/>
                    <a:p>
                      <a:pPr marL="54864" rtl="0">
                        <a:spcBef>
                          <a:spcPts val="432"/>
                        </a:spcBef>
                        <a:spcAft>
                          <a:spcPts val="288"/>
                        </a:spcAft>
                      </a:pPr>
                      <a:r>
                        <a:rPr lang="en-US" sz="1400">
                          <a:effectLst/>
                        </a:rPr>
                        <a:t>Dynamically assigns IP addresses and other network configuration on joining a network.</a:t>
                      </a:r>
                    </a:p>
                  </a:txBody>
                  <a:tcPr marL="38100" marR="38100" marT="38100" marB="38100"/>
                </a:tc>
                <a:tc>
                  <a:txBody>
                    <a:bodyPr/>
                    <a:lstStyle/>
                    <a:p>
                      <a:pPr marL="54864" rtl="0">
                        <a:spcBef>
                          <a:spcPts val="432"/>
                        </a:spcBef>
                        <a:spcAft>
                          <a:spcPts val="288"/>
                        </a:spcAft>
                      </a:pPr>
                      <a:r>
                        <a:rPr lang="en-US" sz="1400" dirty="0">
                          <a:effectLst/>
                        </a:rPr>
                        <a:t>UDP 67, 68</a:t>
                      </a:r>
                    </a:p>
                  </a:txBody>
                  <a:tcPr marL="38100" marR="38100" marT="38100" marB="38100"/>
                </a:tc>
                <a:extLst>
                  <a:ext uri="{0D108BD9-81ED-4DB2-BD59-A6C34878D82A}">
                    <a16:rowId xmlns:a16="http://schemas.microsoft.com/office/drawing/2014/main" val="3147635566"/>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6" name="Arrow: Right 5">
            <a:extLst>
              <a:ext uri="{FF2B5EF4-FFF2-40B4-BE49-F238E27FC236}">
                <a16:creationId xmlns:a16="http://schemas.microsoft.com/office/drawing/2014/main" id="{40C98D96-C5E1-4596-9B93-EC808C49D0C3}"/>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500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8A46-5266-4BBF-9638-F13AF8F69E86}"/>
              </a:ext>
            </a:extLst>
          </p:cNvPr>
          <p:cNvSpPr>
            <a:spLocks noGrp="1"/>
          </p:cNvSpPr>
          <p:nvPr>
            <p:ph type="title"/>
          </p:nvPr>
        </p:nvSpPr>
        <p:spPr/>
        <p:txBody>
          <a:bodyPr/>
          <a:lstStyle/>
          <a:p>
            <a:r>
              <a:rPr lang="en-GB" dirty="0"/>
              <a:t>Hybrid Cloud</a:t>
            </a:r>
          </a:p>
        </p:txBody>
      </p:sp>
      <p:sp>
        <p:nvSpPr>
          <p:cNvPr id="3" name="Content Placeholder 2">
            <a:extLst>
              <a:ext uri="{FF2B5EF4-FFF2-40B4-BE49-F238E27FC236}">
                <a16:creationId xmlns:a16="http://schemas.microsoft.com/office/drawing/2014/main" id="{10279C3B-7B4B-407D-84DD-8662375E0AD4}"/>
              </a:ext>
            </a:extLst>
          </p:cNvPr>
          <p:cNvSpPr>
            <a:spLocks noGrp="1"/>
          </p:cNvSpPr>
          <p:nvPr>
            <p:ph idx="1"/>
          </p:nvPr>
        </p:nvSpPr>
        <p:spPr/>
        <p:txBody>
          <a:bodyPr>
            <a:normAutofit/>
          </a:bodyPr>
          <a:lstStyle/>
          <a:p>
            <a:r>
              <a:rPr lang="en-GB" sz="3200" dirty="0"/>
              <a:t>The cloud infrastructure is a composition of two or more distinct cloud infrastructures (private, community, or public) that remain unique entities, but are bound together by standardized or proprietary technology that enables data and application portability (e.g., cloud bursting for load balancing between clouds)</a:t>
            </a:r>
          </a:p>
          <a:p>
            <a:r>
              <a:rPr lang="en-GB" sz="3200" dirty="0"/>
              <a:t>A hybrid can be any combination of other delivery models</a:t>
            </a:r>
          </a:p>
          <a:p>
            <a:r>
              <a:rPr lang="en-GB" sz="3200" dirty="0"/>
              <a:t>Not only are public and private listed in the definition, but also community</a:t>
            </a:r>
          </a:p>
        </p:txBody>
      </p:sp>
    </p:spTree>
    <p:extLst>
      <p:ext uri="{BB962C8B-B14F-4D97-AF65-F5344CB8AC3E}">
        <p14:creationId xmlns:p14="http://schemas.microsoft.com/office/powerpoint/2010/main" val="4019872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70F9-3B05-43DA-A4AA-9FA5B4032A88}"/>
              </a:ext>
            </a:extLst>
          </p:cNvPr>
          <p:cNvSpPr>
            <a:spLocks noGrp="1"/>
          </p:cNvSpPr>
          <p:nvPr>
            <p:ph type="title"/>
          </p:nvPr>
        </p:nvSpPr>
        <p:spPr/>
        <p:txBody>
          <a:bodyPr/>
          <a:lstStyle/>
          <a:p>
            <a:r>
              <a:rPr lang="en-GB" dirty="0"/>
              <a:t>Community Cloud</a:t>
            </a:r>
          </a:p>
        </p:txBody>
      </p:sp>
      <p:sp>
        <p:nvSpPr>
          <p:cNvPr id="3" name="Content Placeholder 2">
            <a:extLst>
              <a:ext uri="{FF2B5EF4-FFF2-40B4-BE49-F238E27FC236}">
                <a16:creationId xmlns:a16="http://schemas.microsoft.com/office/drawing/2014/main" id="{E87C0B0A-0F34-4DDB-A0D1-C15ECF2B2D8A}"/>
              </a:ext>
            </a:extLst>
          </p:cNvPr>
          <p:cNvSpPr>
            <a:spLocks noGrp="1"/>
          </p:cNvSpPr>
          <p:nvPr>
            <p:ph idx="1"/>
          </p:nvPr>
        </p:nvSpPr>
        <p:spPr/>
        <p:txBody>
          <a:bodyPr>
            <a:normAutofit/>
          </a:bodyPr>
          <a:lstStyle/>
          <a:p>
            <a:r>
              <a:rPr lang="en-GB" sz="3200" dirty="0"/>
              <a:t>CompTIA no longer includes the community cloud delivery model on the Network+ exam (but does require you to know it for its cloud-focused certifications)</a:t>
            </a:r>
          </a:p>
          <a:p>
            <a:r>
              <a:rPr lang="en-GB" sz="3200" dirty="0"/>
              <a:t>For real-world purposes, you should know that the key to distinguishing between a community cloud and other types of cloud delivery is that it serves a similar group</a:t>
            </a:r>
          </a:p>
          <a:p>
            <a:r>
              <a:rPr lang="en-GB" sz="3200" dirty="0"/>
              <a:t>There must be joint interests and limited enrolment</a:t>
            </a:r>
          </a:p>
        </p:txBody>
      </p:sp>
    </p:spTree>
    <p:extLst>
      <p:ext uri="{BB962C8B-B14F-4D97-AF65-F5344CB8AC3E}">
        <p14:creationId xmlns:p14="http://schemas.microsoft.com/office/powerpoint/2010/main" val="2614704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Connectivity Methods</a:t>
            </a:r>
          </a:p>
        </p:txBody>
      </p:sp>
      <p:sp>
        <p:nvSpPr>
          <p:cNvPr id="3" name="Content Placeholder 2"/>
          <p:cNvSpPr>
            <a:spLocks noGrp="1"/>
          </p:cNvSpPr>
          <p:nvPr>
            <p:ph idx="1"/>
          </p:nvPr>
        </p:nvSpPr>
        <p:spPr/>
        <p:txBody>
          <a:bodyPr>
            <a:normAutofit/>
          </a:bodyPr>
          <a:lstStyle/>
          <a:p>
            <a:r>
              <a:rPr lang="en-GB" dirty="0"/>
              <a:t>Most cloud providers offer a number of methods that clients can employ to connect to them</a:t>
            </a:r>
          </a:p>
          <a:p>
            <a:r>
              <a:rPr lang="en-GB" dirty="0"/>
              <a:t>It is important, before making an investment in infrastructure, to check with your provider and see what methods it recommends and supports</a:t>
            </a:r>
          </a:p>
          <a:p>
            <a:endParaRPr lang="en-GB" dirty="0"/>
          </a:p>
        </p:txBody>
      </p:sp>
    </p:spTree>
    <p:extLst>
      <p:ext uri="{BB962C8B-B14F-4D97-AF65-F5344CB8AC3E}">
        <p14:creationId xmlns:p14="http://schemas.microsoft.com/office/powerpoint/2010/main" val="1469130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Connectivity Methods</a:t>
            </a:r>
          </a:p>
        </p:txBody>
      </p:sp>
      <p:sp>
        <p:nvSpPr>
          <p:cNvPr id="3" name="Content Placeholder 2"/>
          <p:cNvSpPr>
            <a:spLocks noGrp="1"/>
          </p:cNvSpPr>
          <p:nvPr>
            <p:ph idx="1"/>
          </p:nvPr>
        </p:nvSpPr>
        <p:spPr/>
        <p:txBody>
          <a:bodyPr>
            <a:normAutofit/>
          </a:bodyPr>
          <a:lstStyle/>
          <a:p>
            <a:r>
              <a:rPr lang="en-GB" dirty="0"/>
              <a:t>One of the most common is to use an IPsec, hardware VPN connection between your network(s) and the cloud providers</a:t>
            </a:r>
          </a:p>
          <a:p>
            <a:r>
              <a:rPr lang="en-GB" dirty="0"/>
              <a:t>This method offers the capability to have a managed VPN endpoint that includes automated multidata centre redundancy and failover</a:t>
            </a:r>
          </a:p>
          <a:p>
            <a:r>
              <a:rPr lang="en-GB" dirty="0"/>
              <a:t>A dedicated direct connection is another, simpler, method</a:t>
            </a:r>
          </a:p>
          <a:p>
            <a:r>
              <a:rPr lang="en-GB" dirty="0"/>
              <a:t>You can combine the dedicated network connection(s) with the hardware VPN to create a combination that offers an IPsec-encrypted private connection while also reducing network costs</a:t>
            </a:r>
          </a:p>
        </p:txBody>
      </p:sp>
    </p:spTree>
    <p:extLst>
      <p:ext uri="{BB962C8B-B14F-4D97-AF65-F5344CB8AC3E}">
        <p14:creationId xmlns:p14="http://schemas.microsoft.com/office/powerpoint/2010/main" val="2400675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Implications/Considerations</a:t>
            </a:r>
          </a:p>
        </p:txBody>
      </p:sp>
      <p:sp>
        <p:nvSpPr>
          <p:cNvPr id="3" name="Content Placeholder 2"/>
          <p:cNvSpPr>
            <a:spLocks noGrp="1"/>
          </p:cNvSpPr>
          <p:nvPr>
            <p:ph idx="1"/>
          </p:nvPr>
        </p:nvSpPr>
        <p:spPr/>
        <p:txBody>
          <a:bodyPr>
            <a:normAutofit fontScale="92500"/>
          </a:bodyPr>
          <a:lstStyle/>
          <a:p>
            <a:r>
              <a:rPr lang="en-GB" dirty="0"/>
              <a:t>Security is one of the most important issues to discuss with your cloud provider</a:t>
            </a:r>
          </a:p>
          <a:p>
            <a:r>
              <a:rPr lang="en-GB" dirty="0"/>
              <a:t>Cloud computing holds great promise when it comes to scalability, cost savings, rapid deployment, and empowerment</a:t>
            </a:r>
          </a:p>
          <a:p>
            <a:r>
              <a:rPr lang="en-GB" dirty="0"/>
              <a:t>When so much control is removed risks are involved</a:t>
            </a:r>
          </a:p>
          <a:p>
            <a:r>
              <a:rPr lang="en-GB" dirty="0"/>
              <a:t>Each risk should be considered carefully to identify ways to help mitigate it</a:t>
            </a:r>
          </a:p>
          <a:p>
            <a:r>
              <a:rPr lang="en-GB" dirty="0"/>
              <a:t>The responsibilities of both the organisation and the cloud provider vary depending on the service model chosen</a:t>
            </a:r>
          </a:p>
          <a:p>
            <a:r>
              <a:rPr lang="en-GB" dirty="0"/>
              <a:t>Ultimately the organisation is accountable for the security and privacy of the outsourced service</a:t>
            </a:r>
          </a:p>
        </p:txBody>
      </p:sp>
    </p:spTree>
    <p:extLst>
      <p:ext uri="{BB962C8B-B14F-4D97-AF65-F5344CB8AC3E}">
        <p14:creationId xmlns:p14="http://schemas.microsoft.com/office/powerpoint/2010/main" val="668724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541" y="334645"/>
            <a:ext cx="10370419" cy="1325563"/>
          </a:xfrm>
        </p:spPr>
        <p:txBody>
          <a:bodyPr/>
          <a:lstStyle/>
          <a:p>
            <a:r>
              <a:rPr lang="en-GB" dirty="0"/>
              <a:t>Relationship Between Local and Cloud Resources</a:t>
            </a:r>
          </a:p>
        </p:txBody>
      </p:sp>
      <p:sp>
        <p:nvSpPr>
          <p:cNvPr id="3" name="Content Placeholder 2"/>
          <p:cNvSpPr>
            <a:spLocks noGrp="1"/>
          </p:cNvSpPr>
          <p:nvPr>
            <p:ph idx="1"/>
          </p:nvPr>
        </p:nvSpPr>
        <p:spPr/>
        <p:txBody>
          <a:bodyPr>
            <a:normAutofit fontScale="92500" lnSpcReduction="10000"/>
          </a:bodyPr>
          <a:lstStyle/>
          <a:p>
            <a:r>
              <a:rPr lang="en-GB" sz="3600" dirty="0"/>
              <a:t>Cloud offers the ability to store more and more data on it and to let a provider worry about scaling issues instead of local administrators</a:t>
            </a:r>
          </a:p>
          <a:p>
            <a:r>
              <a:rPr lang="en-GB" sz="3600" dirty="0"/>
              <a:t>From an economic perspective, this can be a blessing</a:t>
            </a:r>
          </a:p>
          <a:p>
            <a:r>
              <a:rPr lang="en-GB" sz="3600" dirty="0"/>
              <a:t>From an administrative point, though, it can present some issues</a:t>
            </a:r>
          </a:p>
          <a:p>
            <a:r>
              <a:rPr lang="en-GB" sz="3600" dirty="0"/>
              <a:t>To minimise problems, be sure that files are kept current, and synchronisation between local and remote files is always running</a:t>
            </a:r>
          </a:p>
        </p:txBody>
      </p:sp>
    </p:spTree>
    <p:extLst>
      <p:ext uri="{BB962C8B-B14F-4D97-AF65-F5344CB8AC3E}">
        <p14:creationId xmlns:p14="http://schemas.microsoft.com/office/powerpoint/2010/main" val="1083477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BB89D6-3D2D-4D9F-B7F4-630F337E8FBD}"/>
              </a:ext>
            </a:extLst>
          </p:cNvPr>
          <p:cNvSpPr>
            <a:spLocks noGrp="1"/>
          </p:cNvSpPr>
          <p:nvPr>
            <p:ph type="title"/>
          </p:nvPr>
        </p:nvSpPr>
        <p:spPr/>
        <p:txBody>
          <a:bodyPr/>
          <a:lstStyle/>
          <a:p>
            <a:r>
              <a:rPr lang="en-GB" dirty="0"/>
              <a:t>Assessment – Cloud Models</a:t>
            </a:r>
          </a:p>
        </p:txBody>
      </p:sp>
      <p:sp>
        <p:nvSpPr>
          <p:cNvPr id="5" name="Content Placeholder 4">
            <a:extLst>
              <a:ext uri="{FF2B5EF4-FFF2-40B4-BE49-F238E27FC236}">
                <a16:creationId xmlns:a16="http://schemas.microsoft.com/office/drawing/2014/main" id="{C47462AC-6700-4A3D-AEBE-06CEBF20C041}"/>
              </a:ext>
            </a:extLst>
          </p:cNvPr>
          <p:cNvSpPr>
            <a:spLocks noGrp="1"/>
          </p:cNvSpPr>
          <p:nvPr>
            <p:ph idx="1"/>
          </p:nvPr>
        </p:nvSpPr>
        <p:spPr>
          <a:xfrm>
            <a:off x="312821" y="1825625"/>
            <a:ext cx="11590421" cy="4384675"/>
          </a:xfrm>
        </p:spPr>
        <p:txBody>
          <a:bodyPr>
            <a:normAutofit/>
          </a:bodyPr>
          <a:lstStyle/>
          <a:p>
            <a:pPr marL="0" indent="0">
              <a:buNone/>
            </a:pPr>
            <a:r>
              <a:rPr lang="en-GB" dirty="0"/>
              <a:t>With which cloud service model can consumers use the provider’s applications but not manage or control any of the underlying cloud infrastructure?</a:t>
            </a:r>
          </a:p>
          <a:p>
            <a:endParaRPr lang="en-GB" dirty="0"/>
          </a:p>
          <a:p>
            <a:endParaRPr lang="en-GB" dirty="0"/>
          </a:p>
          <a:p>
            <a:pPr marL="0" indent="0">
              <a:buNone/>
            </a:pPr>
            <a:r>
              <a:rPr lang="en-GB" dirty="0"/>
              <a:t>A. SaaS</a:t>
            </a:r>
          </a:p>
          <a:p>
            <a:pPr marL="0" indent="0">
              <a:buNone/>
            </a:pPr>
            <a:r>
              <a:rPr lang="en-GB" dirty="0"/>
              <a:t>B. PaaS</a:t>
            </a:r>
          </a:p>
          <a:p>
            <a:pPr marL="0" indent="0">
              <a:buNone/>
            </a:pPr>
            <a:r>
              <a:rPr lang="en-GB" dirty="0"/>
              <a:t>C. IaaS</a:t>
            </a:r>
          </a:p>
          <a:p>
            <a:pPr marL="0" indent="0">
              <a:buNone/>
            </a:pPr>
            <a:r>
              <a:rPr lang="en-GB" dirty="0"/>
              <a:t>D. </a:t>
            </a:r>
            <a:r>
              <a:rPr lang="en-GB" dirty="0" err="1"/>
              <a:t>GaaS</a:t>
            </a:r>
            <a:endParaRPr lang="en-GB" dirty="0"/>
          </a:p>
          <a:p>
            <a:endParaRPr lang="en-GB" dirty="0"/>
          </a:p>
        </p:txBody>
      </p:sp>
      <p:sp>
        <p:nvSpPr>
          <p:cNvPr id="6" name="TextBox 5">
            <a:extLst>
              <a:ext uri="{FF2B5EF4-FFF2-40B4-BE49-F238E27FC236}">
                <a16:creationId xmlns:a16="http://schemas.microsoft.com/office/drawing/2014/main" id="{B8BC926F-7436-4572-819F-831C8941CFD7}"/>
              </a:ext>
            </a:extLst>
          </p:cNvPr>
          <p:cNvSpPr txBox="1"/>
          <p:nvPr/>
        </p:nvSpPr>
        <p:spPr>
          <a:xfrm>
            <a:off x="457200" y="6210300"/>
            <a:ext cx="402674" cy="523220"/>
          </a:xfrm>
          <a:prstGeom prst="rect">
            <a:avLst/>
          </a:prstGeom>
          <a:noFill/>
        </p:spPr>
        <p:txBody>
          <a:bodyPr wrap="none" rtlCol="0">
            <a:spAutoFit/>
          </a:bodyPr>
          <a:lstStyle/>
          <a:p>
            <a:r>
              <a:rPr lang="en-GB" sz="2800" b="1" dirty="0"/>
              <a:t>A</a:t>
            </a:r>
          </a:p>
        </p:txBody>
      </p:sp>
    </p:spTree>
    <p:extLst>
      <p:ext uri="{BB962C8B-B14F-4D97-AF65-F5344CB8AC3E}">
        <p14:creationId xmlns:p14="http://schemas.microsoft.com/office/powerpoint/2010/main" val="24935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E598-9F0D-4D7B-82BB-576EEBF24C3F}"/>
              </a:ext>
            </a:extLst>
          </p:cNvPr>
          <p:cNvSpPr>
            <a:spLocks noGrp="1"/>
          </p:cNvSpPr>
          <p:nvPr>
            <p:ph type="title"/>
          </p:nvPr>
        </p:nvSpPr>
        <p:spPr/>
        <p:txBody>
          <a:bodyPr/>
          <a:lstStyle/>
          <a:p>
            <a:r>
              <a:rPr lang="en-GB" dirty="0"/>
              <a:t>Assessment – Cloud Models</a:t>
            </a:r>
          </a:p>
        </p:txBody>
      </p:sp>
      <p:sp>
        <p:nvSpPr>
          <p:cNvPr id="3" name="Content Placeholder 2">
            <a:extLst>
              <a:ext uri="{FF2B5EF4-FFF2-40B4-BE49-F238E27FC236}">
                <a16:creationId xmlns:a16="http://schemas.microsoft.com/office/drawing/2014/main" id="{14BD58E5-62C4-4A61-A143-62CE8F15A3A8}"/>
              </a:ext>
            </a:extLst>
          </p:cNvPr>
          <p:cNvSpPr>
            <a:spLocks noGrp="1"/>
          </p:cNvSpPr>
          <p:nvPr>
            <p:ph idx="1"/>
          </p:nvPr>
        </p:nvSpPr>
        <p:spPr>
          <a:xfrm>
            <a:off x="312821" y="1825625"/>
            <a:ext cx="11590421" cy="4194175"/>
          </a:xfrm>
        </p:spPr>
        <p:txBody>
          <a:bodyPr>
            <a:normAutofit/>
          </a:bodyPr>
          <a:lstStyle/>
          <a:p>
            <a:pPr marL="0" indent="0">
              <a:buNone/>
            </a:pPr>
            <a:r>
              <a:rPr lang="en-GB" dirty="0"/>
              <a:t>Which of the following involves offloading traffic to resources from a cloud</a:t>
            </a:r>
          </a:p>
          <a:p>
            <a:pPr marL="0" indent="0">
              <a:buNone/>
            </a:pPr>
            <a:r>
              <a:rPr lang="en-GB" dirty="0"/>
              <a:t>provider if your own servers become too busy?</a:t>
            </a:r>
          </a:p>
          <a:p>
            <a:pPr marL="0" indent="0">
              <a:buNone/>
            </a:pPr>
            <a:endParaRPr lang="en-GB" dirty="0"/>
          </a:p>
          <a:p>
            <a:pPr marL="0" indent="0">
              <a:buNone/>
            </a:pPr>
            <a:endParaRPr lang="en-GB" dirty="0"/>
          </a:p>
          <a:p>
            <a:pPr marL="0" indent="0">
              <a:buNone/>
            </a:pPr>
            <a:r>
              <a:rPr lang="en-GB" dirty="0"/>
              <a:t>A. Ballooning</a:t>
            </a:r>
          </a:p>
          <a:p>
            <a:pPr marL="0" indent="0">
              <a:buNone/>
            </a:pPr>
            <a:r>
              <a:rPr lang="en-GB" dirty="0"/>
              <a:t>B. Cloud bursting</a:t>
            </a:r>
          </a:p>
          <a:p>
            <a:pPr marL="0" indent="0">
              <a:buNone/>
            </a:pPr>
            <a:r>
              <a:rPr lang="en-GB" dirty="0"/>
              <a:t>C. Bridging</a:t>
            </a:r>
          </a:p>
          <a:p>
            <a:pPr marL="0" indent="0">
              <a:buNone/>
            </a:pPr>
            <a:r>
              <a:rPr lang="en-GB" dirty="0"/>
              <a:t>D. Harvesting</a:t>
            </a:r>
          </a:p>
        </p:txBody>
      </p:sp>
      <p:sp>
        <p:nvSpPr>
          <p:cNvPr id="4" name="TextBox 3">
            <a:extLst>
              <a:ext uri="{FF2B5EF4-FFF2-40B4-BE49-F238E27FC236}">
                <a16:creationId xmlns:a16="http://schemas.microsoft.com/office/drawing/2014/main" id="{F3876C3B-39A5-4086-9AD8-43051B23737A}"/>
              </a:ext>
            </a:extLst>
          </p:cNvPr>
          <p:cNvSpPr txBox="1"/>
          <p:nvPr/>
        </p:nvSpPr>
        <p:spPr>
          <a:xfrm>
            <a:off x="457200" y="6210300"/>
            <a:ext cx="386644" cy="523220"/>
          </a:xfrm>
          <a:prstGeom prst="rect">
            <a:avLst/>
          </a:prstGeom>
          <a:noFill/>
        </p:spPr>
        <p:txBody>
          <a:bodyPr wrap="none" rtlCol="0">
            <a:spAutoFit/>
          </a:bodyPr>
          <a:lstStyle/>
          <a:p>
            <a:r>
              <a:rPr lang="en-GB" sz="2800" b="1" dirty="0"/>
              <a:t>B</a:t>
            </a:r>
          </a:p>
        </p:txBody>
      </p:sp>
    </p:spTree>
    <p:extLst>
      <p:ext uri="{BB962C8B-B14F-4D97-AF65-F5344CB8AC3E}">
        <p14:creationId xmlns:p14="http://schemas.microsoft.com/office/powerpoint/2010/main" val="147882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1F94-F4B0-4351-9879-BE5A38F46346}"/>
              </a:ext>
            </a:extLst>
          </p:cNvPr>
          <p:cNvSpPr>
            <a:spLocks noGrp="1"/>
          </p:cNvSpPr>
          <p:nvPr>
            <p:ph type="title"/>
          </p:nvPr>
        </p:nvSpPr>
        <p:spPr/>
        <p:txBody>
          <a:bodyPr/>
          <a:lstStyle/>
          <a:p>
            <a:r>
              <a:rPr lang="en-GB" dirty="0"/>
              <a:t>Assessment – Cloud Models</a:t>
            </a:r>
          </a:p>
        </p:txBody>
      </p:sp>
      <p:sp>
        <p:nvSpPr>
          <p:cNvPr id="3" name="Content Placeholder 2">
            <a:extLst>
              <a:ext uri="{FF2B5EF4-FFF2-40B4-BE49-F238E27FC236}">
                <a16:creationId xmlns:a16="http://schemas.microsoft.com/office/drawing/2014/main" id="{97F1F111-99D6-4E85-9A05-D785F22B7800}"/>
              </a:ext>
            </a:extLst>
          </p:cNvPr>
          <p:cNvSpPr>
            <a:spLocks noGrp="1"/>
          </p:cNvSpPr>
          <p:nvPr>
            <p:ph idx="1"/>
          </p:nvPr>
        </p:nvSpPr>
        <p:spPr>
          <a:xfrm>
            <a:off x="312821" y="1825625"/>
            <a:ext cx="11590421" cy="3711575"/>
          </a:xfrm>
        </p:spPr>
        <p:txBody>
          <a:bodyPr/>
          <a:lstStyle/>
          <a:p>
            <a:pPr marL="0" indent="0">
              <a:buNone/>
            </a:pPr>
            <a:r>
              <a:rPr lang="en-GB" dirty="0"/>
              <a:t>Which of the following does the NIST define as a composition of two or more distinct cloud infrastructures?</a:t>
            </a:r>
          </a:p>
          <a:p>
            <a:pPr marL="0" indent="0">
              <a:buNone/>
            </a:pPr>
            <a:endParaRPr lang="en-GB" dirty="0"/>
          </a:p>
          <a:p>
            <a:pPr marL="0" indent="0">
              <a:buNone/>
            </a:pPr>
            <a:r>
              <a:rPr lang="en-GB" dirty="0"/>
              <a:t>A. Private cloud</a:t>
            </a:r>
          </a:p>
          <a:p>
            <a:pPr marL="0" indent="0">
              <a:buNone/>
            </a:pPr>
            <a:r>
              <a:rPr lang="en-GB" dirty="0"/>
              <a:t>B. Public cloud</a:t>
            </a:r>
          </a:p>
          <a:p>
            <a:pPr marL="0" indent="0">
              <a:buNone/>
            </a:pPr>
            <a:r>
              <a:rPr lang="en-GB" dirty="0"/>
              <a:t>C. Community cloud</a:t>
            </a:r>
          </a:p>
          <a:p>
            <a:pPr marL="0" indent="0">
              <a:buNone/>
            </a:pPr>
            <a:r>
              <a:rPr lang="en-GB" dirty="0"/>
              <a:t>D. Hybrid cloud</a:t>
            </a:r>
          </a:p>
          <a:p>
            <a:endParaRPr lang="en-GB" dirty="0"/>
          </a:p>
        </p:txBody>
      </p:sp>
      <p:sp>
        <p:nvSpPr>
          <p:cNvPr id="4" name="TextBox 3">
            <a:extLst>
              <a:ext uri="{FF2B5EF4-FFF2-40B4-BE49-F238E27FC236}">
                <a16:creationId xmlns:a16="http://schemas.microsoft.com/office/drawing/2014/main" id="{8776B0CB-A8CF-4565-A310-BAC822613812}"/>
              </a:ext>
            </a:extLst>
          </p:cNvPr>
          <p:cNvSpPr txBox="1"/>
          <p:nvPr/>
        </p:nvSpPr>
        <p:spPr>
          <a:xfrm>
            <a:off x="457200" y="6210300"/>
            <a:ext cx="410690" cy="523220"/>
          </a:xfrm>
          <a:prstGeom prst="rect">
            <a:avLst/>
          </a:prstGeom>
          <a:noFill/>
        </p:spPr>
        <p:txBody>
          <a:bodyPr wrap="none" rtlCol="0">
            <a:spAutoFit/>
          </a:bodyPr>
          <a:lstStyle/>
          <a:p>
            <a:r>
              <a:rPr lang="en-GB" sz="2800" b="1" dirty="0"/>
              <a:t>D</a:t>
            </a:r>
          </a:p>
        </p:txBody>
      </p:sp>
    </p:spTree>
    <p:extLst>
      <p:ext uri="{BB962C8B-B14F-4D97-AF65-F5344CB8AC3E}">
        <p14:creationId xmlns:p14="http://schemas.microsoft.com/office/powerpoint/2010/main" val="351572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model would describe a cloud accounting service? Choose the best response.</a:t>
            </a:r>
          </a:p>
          <a:p>
            <a:pPr marL="0" indent="0">
              <a:buNone/>
            </a:pPr>
            <a:endParaRPr lang="en-US" dirty="0"/>
          </a:p>
          <a:p>
            <a:pPr marL="742950" indent="-742950">
              <a:buFont typeface="+mj-lt"/>
              <a:buAutoNum type="alphaUcPeriod"/>
            </a:pPr>
            <a:r>
              <a:rPr lang="en-US" dirty="0"/>
              <a:t>IaaS</a:t>
            </a:r>
          </a:p>
          <a:p>
            <a:pPr marL="742950" indent="-742950">
              <a:buFont typeface="+mj-lt"/>
              <a:buAutoNum type="alphaUcPeriod"/>
            </a:pPr>
            <a:r>
              <a:rPr lang="en-US" dirty="0"/>
              <a:t>PaaS</a:t>
            </a:r>
          </a:p>
          <a:p>
            <a:pPr marL="742950" indent="-742950">
              <a:buFont typeface="+mj-lt"/>
              <a:buAutoNum type="alphaUcPeriod"/>
            </a:pPr>
            <a:r>
              <a:rPr lang="en-US" dirty="0"/>
              <a:t>SaaS </a:t>
            </a:r>
          </a:p>
          <a:p>
            <a:pPr marL="742950" indent="-742950">
              <a:buFont typeface="+mj-lt"/>
              <a:buAutoNum type="alphaUcPeriod"/>
            </a:pPr>
            <a:r>
              <a:rPr lang="en-US" dirty="0"/>
              <a:t>SDN</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70152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Common port assignments (Cont.) </a:t>
            </a:r>
          </a:p>
        </p:txBody>
      </p:sp>
      <p:graphicFrame>
        <p:nvGraphicFramePr>
          <p:cNvPr id="5" name="Table 5">
            <a:extLst>
              <a:ext uri="{FF2B5EF4-FFF2-40B4-BE49-F238E27FC236}">
                <a16:creationId xmlns:a16="http://schemas.microsoft.com/office/drawing/2014/main" id="{73D6DE6D-7091-4EA9-A392-B2DA1177BF93}"/>
              </a:ext>
            </a:extLst>
          </p:cNvPr>
          <p:cNvGraphicFramePr>
            <a:graphicFrameLocks noGrp="1"/>
          </p:cNvGraphicFramePr>
          <p:nvPr>
            <p:ph idx="1"/>
          </p:nvPr>
        </p:nvGraphicFramePr>
        <p:xfrm>
          <a:off x="1981200" y="1279525"/>
          <a:ext cx="8458200" cy="4592320"/>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1126276514"/>
                    </a:ext>
                  </a:extLst>
                </a:gridCol>
                <a:gridCol w="1475874">
                  <a:extLst>
                    <a:ext uri="{9D8B030D-6E8A-4147-A177-3AD203B41FA5}">
                      <a16:colId xmlns:a16="http://schemas.microsoft.com/office/drawing/2014/main" val="1817901978"/>
                    </a:ext>
                  </a:extLst>
                </a:gridCol>
                <a:gridCol w="4203032">
                  <a:extLst>
                    <a:ext uri="{9D8B030D-6E8A-4147-A177-3AD203B41FA5}">
                      <a16:colId xmlns:a16="http://schemas.microsoft.com/office/drawing/2014/main" val="2400088482"/>
                    </a:ext>
                  </a:extLst>
                </a:gridCol>
                <a:gridCol w="1648326">
                  <a:extLst>
                    <a:ext uri="{9D8B030D-6E8A-4147-A177-3AD203B41FA5}">
                      <a16:colId xmlns:a16="http://schemas.microsoft.com/office/drawing/2014/main" val="3498466232"/>
                    </a:ext>
                  </a:extLst>
                </a:gridCol>
              </a:tblGrid>
              <a:tr h="370840">
                <a:tc>
                  <a:txBody>
                    <a:bodyPr/>
                    <a:lstStyle/>
                    <a:p>
                      <a:pPr algn="l" rtl="0">
                        <a:spcAft>
                          <a:spcPts val="0"/>
                        </a:spcAft>
                      </a:pPr>
                      <a:r>
                        <a:rPr lang="en-US" sz="1100">
                          <a:effectLst/>
                        </a:rPr>
                        <a:t>Protocol</a:t>
                      </a:r>
                    </a:p>
                  </a:txBody>
                  <a:tcPr marL="38100" marR="38100" marT="38100" marB="38100"/>
                </a:tc>
                <a:tc>
                  <a:txBody>
                    <a:bodyPr/>
                    <a:lstStyle/>
                    <a:p>
                      <a:pPr algn="l" rtl="0">
                        <a:spcAft>
                          <a:spcPts val="0"/>
                        </a:spcAft>
                      </a:pPr>
                      <a:r>
                        <a:rPr lang="en-US" sz="1100">
                          <a:effectLst/>
                        </a:rPr>
                        <a:t>Name</a:t>
                      </a:r>
                    </a:p>
                  </a:txBody>
                  <a:tcPr marL="38100" marR="38100" marT="38100" marB="38100"/>
                </a:tc>
                <a:tc>
                  <a:txBody>
                    <a:bodyPr/>
                    <a:lstStyle/>
                    <a:p>
                      <a:pPr algn="l" rtl="0">
                        <a:spcAft>
                          <a:spcPts val="0"/>
                        </a:spcAft>
                      </a:pPr>
                      <a:r>
                        <a:rPr lang="en-US" sz="1100">
                          <a:effectLst/>
                        </a:rPr>
                        <a:t>Description</a:t>
                      </a:r>
                    </a:p>
                  </a:txBody>
                  <a:tcPr marL="38100" marR="38100" marT="38100" marB="38100"/>
                </a:tc>
                <a:tc>
                  <a:txBody>
                    <a:bodyPr/>
                    <a:lstStyle/>
                    <a:p>
                      <a:pPr algn="l" rtl="0">
                        <a:spcAft>
                          <a:spcPts val="0"/>
                        </a:spcAft>
                      </a:pPr>
                      <a:r>
                        <a:rPr lang="en-US" sz="1100">
                          <a:effectLst/>
                        </a:rPr>
                        <a:t>Ports</a:t>
                      </a:r>
                    </a:p>
                  </a:txBody>
                  <a:tcPr marL="38100" marR="38100" marT="38100" marB="38100"/>
                </a:tc>
                <a:extLst>
                  <a:ext uri="{0D108BD9-81ED-4DB2-BD59-A6C34878D82A}">
                    <a16:rowId xmlns:a16="http://schemas.microsoft.com/office/drawing/2014/main" val="3210198005"/>
                  </a:ext>
                </a:extLst>
              </a:tr>
              <a:tr h="370840">
                <a:tc>
                  <a:txBody>
                    <a:bodyPr/>
                    <a:lstStyle/>
                    <a:p>
                      <a:pPr marL="54864" rtl="0">
                        <a:spcBef>
                          <a:spcPts val="432"/>
                        </a:spcBef>
                        <a:spcAft>
                          <a:spcPts val="288"/>
                        </a:spcAft>
                      </a:pPr>
                      <a:r>
                        <a:rPr lang="en-US">
                          <a:effectLst/>
                        </a:rPr>
                        <a:t>NTP</a:t>
                      </a:r>
                    </a:p>
                  </a:txBody>
                  <a:tcPr marL="38100" marR="38100" marT="38100" marB="38100"/>
                </a:tc>
                <a:tc>
                  <a:txBody>
                    <a:bodyPr/>
                    <a:lstStyle/>
                    <a:p>
                      <a:pPr marL="54864" rtl="0">
                        <a:spcBef>
                          <a:spcPts val="432"/>
                        </a:spcBef>
                        <a:spcAft>
                          <a:spcPts val="288"/>
                        </a:spcAft>
                      </a:pPr>
                      <a:r>
                        <a:rPr lang="en-US">
                          <a:effectLst/>
                        </a:rPr>
                        <a:t>Network Time Protocol</a:t>
                      </a:r>
                    </a:p>
                  </a:txBody>
                  <a:tcPr marL="38100" marR="38100" marT="38100" marB="38100"/>
                </a:tc>
                <a:tc>
                  <a:txBody>
                    <a:bodyPr/>
                    <a:lstStyle/>
                    <a:p>
                      <a:pPr marL="54864" rtl="0">
                        <a:spcBef>
                          <a:spcPts val="432"/>
                        </a:spcBef>
                        <a:spcAft>
                          <a:spcPts val="288"/>
                        </a:spcAft>
                      </a:pPr>
                      <a:r>
                        <a:rPr lang="en-US">
                          <a:effectLst/>
                        </a:rPr>
                        <a:t>Used to synchronize device clocks with time servers.</a:t>
                      </a:r>
                    </a:p>
                  </a:txBody>
                  <a:tcPr marL="38100" marR="38100" marT="38100" marB="38100"/>
                </a:tc>
                <a:tc>
                  <a:txBody>
                    <a:bodyPr/>
                    <a:lstStyle/>
                    <a:p>
                      <a:pPr marL="54864" rtl="0">
                        <a:spcBef>
                          <a:spcPts val="432"/>
                        </a:spcBef>
                        <a:spcAft>
                          <a:spcPts val="288"/>
                        </a:spcAft>
                      </a:pPr>
                      <a:r>
                        <a:rPr lang="en-US">
                          <a:effectLst/>
                        </a:rPr>
                        <a:t>UDP 123</a:t>
                      </a:r>
                    </a:p>
                  </a:txBody>
                  <a:tcPr marL="38100" marR="38100" marT="38100" marB="38100"/>
                </a:tc>
                <a:extLst>
                  <a:ext uri="{0D108BD9-81ED-4DB2-BD59-A6C34878D82A}">
                    <a16:rowId xmlns:a16="http://schemas.microsoft.com/office/drawing/2014/main" val="3845961627"/>
                  </a:ext>
                </a:extLst>
              </a:tr>
              <a:tr h="370840">
                <a:tc>
                  <a:txBody>
                    <a:bodyPr/>
                    <a:lstStyle/>
                    <a:p>
                      <a:pPr marL="54864" rtl="0">
                        <a:spcBef>
                          <a:spcPts val="432"/>
                        </a:spcBef>
                        <a:spcAft>
                          <a:spcPts val="288"/>
                        </a:spcAft>
                      </a:pPr>
                      <a:r>
                        <a:rPr lang="en-US">
                          <a:effectLst/>
                        </a:rPr>
                        <a:t>MGCP</a:t>
                      </a:r>
                    </a:p>
                  </a:txBody>
                  <a:tcPr marL="38100" marR="38100" marT="38100" marB="38100"/>
                </a:tc>
                <a:tc>
                  <a:txBody>
                    <a:bodyPr/>
                    <a:lstStyle/>
                    <a:p>
                      <a:pPr marL="54864" rtl="0">
                        <a:spcBef>
                          <a:spcPts val="432"/>
                        </a:spcBef>
                        <a:spcAft>
                          <a:spcPts val="288"/>
                        </a:spcAft>
                      </a:pPr>
                      <a:r>
                        <a:rPr lang="en-US">
                          <a:effectLst/>
                        </a:rPr>
                        <a:t>Media Gateway Control Protocol</a:t>
                      </a:r>
                    </a:p>
                  </a:txBody>
                  <a:tcPr marL="38100" marR="38100" marT="38100" marB="38100"/>
                </a:tc>
                <a:tc>
                  <a:txBody>
                    <a:bodyPr/>
                    <a:lstStyle/>
                    <a:p>
                      <a:pPr marL="54864" rtl="0">
                        <a:spcBef>
                          <a:spcPts val="432"/>
                        </a:spcBef>
                        <a:spcAft>
                          <a:spcPts val="288"/>
                        </a:spcAft>
                      </a:pPr>
                      <a:r>
                        <a:rPr lang="en-US" dirty="0">
                          <a:effectLst/>
                        </a:rPr>
                        <a:t>Controls media gateways used to connect Voice over IP (VoIP) systems to conventional telephone networks.</a:t>
                      </a:r>
                    </a:p>
                  </a:txBody>
                  <a:tcPr marL="38100" marR="38100" marT="38100" marB="38100"/>
                </a:tc>
                <a:tc>
                  <a:txBody>
                    <a:bodyPr/>
                    <a:lstStyle/>
                    <a:p>
                      <a:pPr marL="54864" rtl="0">
                        <a:spcBef>
                          <a:spcPts val="432"/>
                        </a:spcBef>
                        <a:spcAft>
                          <a:spcPts val="288"/>
                        </a:spcAft>
                      </a:pPr>
                      <a:r>
                        <a:rPr lang="en-US">
                          <a:effectLst/>
                        </a:rPr>
                        <a:t>TCP/UDP 2427, 2727</a:t>
                      </a:r>
                    </a:p>
                  </a:txBody>
                  <a:tcPr marL="38100" marR="38100" marT="38100" marB="38100"/>
                </a:tc>
                <a:extLst>
                  <a:ext uri="{0D108BD9-81ED-4DB2-BD59-A6C34878D82A}">
                    <a16:rowId xmlns:a16="http://schemas.microsoft.com/office/drawing/2014/main" val="2703645057"/>
                  </a:ext>
                </a:extLst>
              </a:tr>
              <a:tr h="370840">
                <a:tc>
                  <a:txBody>
                    <a:bodyPr/>
                    <a:lstStyle/>
                    <a:p>
                      <a:pPr marL="54864" rtl="0">
                        <a:spcBef>
                          <a:spcPts val="432"/>
                        </a:spcBef>
                        <a:spcAft>
                          <a:spcPts val="288"/>
                        </a:spcAft>
                      </a:pPr>
                      <a:r>
                        <a:rPr lang="en-US">
                          <a:effectLst/>
                        </a:rPr>
                        <a:t>SIP</a:t>
                      </a:r>
                    </a:p>
                  </a:txBody>
                  <a:tcPr marL="38100" marR="38100" marT="38100" marB="38100"/>
                </a:tc>
                <a:tc>
                  <a:txBody>
                    <a:bodyPr/>
                    <a:lstStyle/>
                    <a:p>
                      <a:pPr marL="54864" rtl="0">
                        <a:spcBef>
                          <a:spcPts val="432"/>
                        </a:spcBef>
                        <a:spcAft>
                          <a:spcPts val="288"/>
                        </a:spcAft>
                      </a:pPr>
                      <a:r>
                        <a:rPr lang="en-US">
                          <a:effectLst/>
                        </a:rPr>
                        <a:t>Session Initiation Protocol</a:t>
                      </a:r>
                    </a:p>
                  </a:txBody>
                  <a:tcPr marL="38100" marR="38100" marT="38100" marB="38100"/>
                </a:tc>
                <a:tc>
                  <a:txBody>
                    <a:bodyPr/>
                    <a:lstStyle/>
                    <a:p>
                      <a:pPr marL="54864" rtl="0">
                        <a:spcBef>
                          <a:spcPts val="432"/>
                        </a:spcBef>
                        <a:spcAft>
                          <a:spcPts val="288"/>
                        </a:spcAft>
                      </a:pPr>
                      <a:r>
                        <a:rPr lang="en-US">
                          <a:effectLst/>
                        </a:rPr>
                        <a:t>Sends control information for multimedia communication sessions, like VoIP, video, and instant messaging.</a:t>
                      </a:r>
                    </a:p>
                  </a:txBody>
                  <a:tcPr marL="38100" marR="38100" marT="38100" marB="38100"/>
                </a:tc>
                <a:tc>
                  <a:txBody>
                    <a:bodyPr/>
                    <a:lstStyle/>
                    <a:p>
                      <a:pPr marL="54864" rtl="0">
                        <a:spcBef>
                          <a:spcPts val="432"/>
                        </a:spcBef>
                        <a:spcAft>
                          <a:spcPts val="288"/>
                        </a:spcAft>
                      </a:pPr>
                      <a:r>
                        <a:rPr lang="en-US">
                          <a:effectLst/>
                        </a:rPr>
                        <a:t>TCP/UDP 5060, TCP 5061 (encrypted)</a:t>
                      </a:r>
                    </a:p>
                  </a:txBody>
                  <a:tcPr marL="38100" marR="38100" marT="38100" marB="38100"/>
                </a:tc>
                <a:extLst>
                  <a:ext uri="{0D108BD9-81ED-4DB2-BD59-A6C34878D82A}">
                    <a16:rowId xmlns:a16="http://schemas.microsoft.com/office/drawing/2014/main" val="3508076945"/>
                  </a:ext>
                </a:extLst>
              </a:tr>
              <a:tr h="370840">
                <a:tc>
                  <a:txBody>
                    <a:bodyPr/>
                    <a:lstStyle/>
                    <a:p>
                      <a:pPr marL="54864" rtl="0">
                        <a:spcBef>
                          <a:spcPts val="432"/>
                        </a:spcBef>
                        <a:spcAft>
                          <a:spcPts val="288"/>
                        </a:spcAft>
                      </a:pPr>
                      <a:r>
                        <a:rPr lang="en-US">
                          <a:effectLst/>
                        </a:rPr>
                        <a:t>RTP</a:t>
                      </a:r>
                    </a:p>
                  </a:txBody>
                  <a:tcPr marL="38100" marR="38100" marT="38100" marB="38100"/>
                </a:tc>
                <a:tc>
                  <a:txBody>
                    <a:bodyPr/>
                    <a:lstStyle/>
                    <a:p>
                      <a:pPr marL="54864" rtl="0">
                        <a:spcBef>
                          <a:spcPts val="432"/>
                        </a:spcBef>
                        <a:spcAft>
                          <a:spcPts val="288"/>
                        </a:spcAft>
                      </a:pPr>
                      <a:r>
                        <a:rPr lang="en-US">
                          <a:effectLst/>
                        </a:rPr>
                        <a:t>Real-time Transfer Protocol</a:t>
                      </a:r>
                    </a:p>
                  </a:txBody>
                  <a:tcPr marL="38100" marR="38100" marT="38100" marB="38100"/>
                </a:tc>
                <a:tc>
                  <a:txBody>
                    <a:bodyPr/>
                    <a:lstStyle/>
                    <a:p>
                      <a:pPr marL="54864" rtl="0">
                        <a:spcBef>
                          <a:spcPts val="432"/>
                        </a:spcBef>
                        <a:spcAft>
                          <a:spcPts val="288"/>
                        </a:spcAft>
                      </a:pPr>
                      <a:r>
                        <a:rPr lang="en-US">
                          <a:effectLst/>
                        </a:rPr>
                        <a:t>Delivers streaming audio and video data over networks. </a:t>
                      </a:r>
                    </a:p>
                  </a:txBody>
                  <a:tcPr marL="38100" marR="38100" marT="38100" marB="38100"/>
                </a:tc>
                <a:tc>
                  <a:txBody>
                    <a:bodyPr/>
                    <a:lstStyle/>
                    <a:p>
                      <a:pPr marL="54864" rtl="0">
                        <a:spcBef>
                          <a:spcPts val="432"/>
                        </a:spcBef>
                        <a:spcAft>
                          <a:spcPts val="288"/>
                        </a:spcAft>
                      </a:pPr>
                      <a:r>
                        <a:rPr lang="en-US">
                          <a:effectLst/>
                        </a:rPr>
                        <a:t>TCP/UDP 5004, 5005</a:t>
                      </a:r>
                    </a:p>
                  </a:txBody>
                  <a:tcPr marL="38100" marR="38100" marT="38100" marB="38100"/>
                </a:tc>
                <a:extLst>
                  <a:ext uri="{0D108BD9-81ED-4DB2-BD59-A6C34878D82A}">
                    <a16:rowId xmlns:a16="http://schemas.microsoft.com/office/drawing/2014/main" val="1025693758"/>
                  </a:ext>
                </a:extLst>
              </a:tr>
              <a:tr h="370840">
                <a:tc>
                  <a:txBody>
                    <a:bodyPr/>
                    <a:lstStyle/>
                    <a:p>
                      <a:pPr marL="54864" rtl="0">
                        <a:spcBef>
                          <a:spcPts val="432"/>
                        </a:spcBef>
                        <a:spcAft>
                          <a:spcPts val="288"/>
                        </a:spcAft>
                      </a:pPr>
                      <a:r>
                        <a:rPr lang="en-US">
                          <a:effectLst/>
                        </a:rPr>
                        <a:t>H.323</a:t>
                      </a:r>
                    </a:p>
                  </a:txBody>
                  <a:tcPr marL="38100" marR="38100" marT="38100" marB="38100"/>
                </a:tc>
                <a:tc>
                  <a:txBody>
                    <a:bodyPr/>
                    <a:lstStyle/>
                    <a:p>
                      <a:pPr marL="54864" rtl="0">
                        <a:spcBef>
                          <a:spcPts val="432"/>
                        </a:spcBef>
                        <a:spcAft>
                          <a:spcPts val="288"/>
                        </a:spcAft>
                      </a:pPr>
                      <a:r>
                        <a:rPr lang="en-US">
                          <a:effectLst/>
                        </a:rPr>
                        <a:t>H.323</a:t>
                      </a:r>
                    </a:p>
                  </a:txBody>
                  <a:tcPr marL="38100" marR="38100" marT="38100" marB="38100"/>
                </a:tc>
                <a:tc>
                  <a:txBody>
                    <a:bodyPr/>
                    <a:lstStyle/>
                    <a:p>
                      <a:pPr marL="54864" rtl="0">
                        <a:spcBef>
                          <a:spcPts val="432"/>
                        </a:spcBef>
                        <a:spcAft>
                          <a:spcPts val="288"/>
                        </a:spcAft>
                      </a:pPr>
                      <a:r>
                        <a:rPr lang="en-US">
                          <a:effectLst/>
                        </a:rPr>
                        <a:t>Provides signaling and control for multimedia transmissions.</a:t>
                      </a:r>
                    </a:p>
                  </a:txBody>
                  <a:tcPr marL="38100" marR="38100" marT="38100" marB="38100"/>
                </a:tc>
                <a:tc>
                  <a:txBody>
                    <a:bodyPr/>
                    <a:lstStyle/>
                    <a:p>
                      <a:pPr marL="54864" rtl="0">
                        <a:spcBef>
                          <a:spcPts val="432"/>
                        </a:spcBef>
                        <a:spcAft>
                          <a:spcPts val="288"/>
                        </a:spcAft>
                      </a:pPr>
                      <a:r>
                        <a:rPr lang="en-US" dirty="0">
                          <a:effectLst/>
                        </a:rPr>
                        <a:t>TCP/UDP 1720</a:t>
                      </a:r>
                    </a:p>
                  </a:txBody>
                  <a:tcPr marL="38100" marR="38100" marT="38100" marB="38100"/>
                </a:tc>
                <a:extLst>
                  <a:ext uri="{0D108BD9-81ED-4DB2-BD59-A6C34878D82A}">
                    <a16:rowId xmlns:a16="http://schemas.microsoft.com/office/drawing/2014/main" val="419932027"/>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5040446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All else being equal, bare metal hypervisors are more efficient than hosted ones. True or false?</a:t>
            </a:r>
          </a:p>
          <a:p>
            <a:pPr marL="0" indent="0">
              <a:buNone/>
            </a:pPr>
            <a:endParaRPr lang="en-US" dirty="0"/>
          </a:p>
          <a:p>
            <a:pPr marL="0" indent="0">
              <a:buNone/>
            </a:pPr>
            <a:endParaRPr lang="en-US" dirty="0"/>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2440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As long as the host machine has anti-malware protection, VMs are protected as well. True or false?</a:t>
            </a:r>
          </a:p>
          <a:p>
            <a:pPr marL="0" indent="0">
              <a:buNone/>
            </a:pPr>
            <a:endParaRPr lang="en-US" dirty="0"/>
          </a:p>
          <a:p>
            <a:pPr marL="0" indent="0">
              <a:buNone/>
            </a:pPr>
            <a:endParaRPr lang="en-US" dirty="0"/>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False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56221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 want to host three virtual web servers on one host computer. Which VM adapter setting will allow both to appear as entirely different addresses from the outside? Choose the best response.</a:t>
            </a:r>
          </a:p>
          <a:p>
            <a:pPr marL="0" indent="0">
              <a:buNone/>
            </a:pPr>
            <a:endParaRPr lang="en-US" dirty="0"/>
          </a:p>
          <a:p>
            <a:pPr marL="742950" indent="-742950">
              <a:buFont typeface="+mj-lt"/>
              <a:buAutoNum type="alphaUcPeriod"/>
            </a:pPr>
            <a:r>
              <a:rPr lang="en-US" dirty="0"/>
              <a:t>Bridged adapter </a:t>
            </a:r>
          </a:p>
          <a:p>
            <a:pPr marL="742950" indent="-742950">
              <a:buFont typeface="+mj-lt"/>
              <a:buAutoNum type="alphaUcPeriod"/>
            </a:pPr>
            <a:r>
              <a:rPr lang="en-US" dirty="0"/>
              <a:t>Internal subnet</a:t>
            </a:r>
          </a:p>
          <a:p>
            <a:pPr marL="742950" indent="-742950">
              <a:buFont typeface="+mj-lt"/>
              <a:buAutoNum type="alphaUcPeriod"/>
            </a:pPr>
            <a:r>
              <a:rPr lang="en-US" dirty="0"/>
              <a:t>Either, provided they're on the same subnet</a:t>
            </a:r>
          </a:p>
          <a:p>
            <a:pPr marL="742950" indent="-742950">
              <a:buFont typeface="+mj-lt"/>
              <a:buAutoNum type="alphaUcPeriod"/>
            </a:pPr>
            <a:r>
              <a:rPr lang="en-US" dirty="0"/>
              <a:t>Neither, unless you use special router configuration</a:t>
            </a:r>
          </a:p>
          <a:p>
            <a:pPr marL="0" indent="0">
              <a:buNone/>
            </a:pPr>
            <a:r>
              <a:rPr lang="en-US" dirty="0"/>
              <a:t>A</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8605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cloud model is likely to provide access to a software environment you can use to develop and host web-based applications, but not the applications themselves? Choose the best response.</a:t>
            </a:r>
          </a:p>
          <a:p>
            <a:pPr marL="0" indent="0">
              <a:buNone/>
            </a:pPr>
            <a:endParaRPr lang="en-US" dirty="0"/>
          </a:p>
          <a:p>
            <a:pPr marL="742950" indent="-742950">
              <a:buFont typeface="+mj-lt"/>
              <a:buAutoNum type="alphaUcPeriod"/>
            </a:pPr>
            <a:r>
              <a:rPr lang="en-US" dirty="0"/>
              <a:t>IaaS</a:t>
            </a:r>
          </a:p>
          <a:p>
            <a:pPr marL="742950" indent="-742950">
              <a:buFont typeface="+mj-lt"/>
              <a:buAutoNum type="alphaUcPeriod"/>
            </a:pPr>
            <a:r>
              <a:rPr lang="en-US" dirty="0"/>
              <a:t>PaaS </a:t>
            </a:r>
          </a:p>
          <a:p>
            <a:pPr marL="742950" indent="-742950">
              <a:buFont typeface="+mj-lt"/>
              <a:buAutoNum type="alphaUcPeriod"/>
            </a:pPr>
            <a:r>
              <a:rPr lang="en-US" dirty="0"/>
              <a:t>SaaS</a:t>
            </a:r>
          </a:p>
          <a:p>
            <a:pPr marL="742950" indent="-742950">
              <a:buFont typeface="+mj-lt"/>
              <a:buAutoNum type="alphaUcPeriod"/>
            </a:pPr>
            <a:r>
              <a:rPr lang="en-US" dirty="0"/>
              <a:t>Any of the above</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0714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fontScale="92500" lnSpcReduction="10000"/>
          </a:bodyPr>
          <a:lstStyle/>
          <a:p>
            <a:pPr marL="0" indent="0">
              <a:buNone/>
            </a:pPr>
            <a:r>
              <a:rPr lang="en-US" dirty="0"/>
              <a:t>A cloud provider hosts your enterprise network, but you want to centrally manage all authentication, encryption, activity logging, and other security policies for connections between local computers and the cloud. What security solution would address these issues? Choose the best response.</a:t>
            </a:r>
          </a:p>
          <a:p>
            <a:pPr marL="0" indent="0">
              <a:buNone/>
            </a:pPr>
            <a:endParaRPr lang="en-US" dirty="0"/>
          </a:p>
          <a:p>
            <a:pPr marL="742950" indent="-742950">
              <a:buFont typeface="+mj-lt"/>
              <a:buAutoNum type="alphaUcPeriod"/>
            </a:pPr>
            <a:r>
              <a:rPr lang="en-US" dirty="0"/>
              <a:t>On-premise policies</a:t>
            </a:r>
          </a:p>
          <a:p>
            <a:pPr marL="742950" indent="-742950">
              <a:buFont typeface="+mj-lt"/>
              <a:buAutoNum type="alphaUcPeriod"/>
            </a:pPr>
            <a:r>
              <a:rPr lang="en-US" dirty="0"/>
              <a:t>Private deployment</a:t>
            </a:r>
          </a:p>
          <a:p>
            <a:pPr marL="742950" indent="-742950">
              <a:buFont typeface="+mj-lt"/>
              <a:buAutoNum type="alphaUcPeriod"/>
            </a:pPr>
            <a:r>
              <a:rPr lang="en-US" dirty="0"/>
              <a:t>Security as a Service</a:t>
            </a:r>
          </a:p>
          <a:p>
            <a:pPr marL="742950" indent="-742950">
              <a:buFont typeface="+mj-lt"/>
              <a:buAutoNum type="alphaUcPeriod"/>
            </a:pPr>
            <a:r>
              <a:rPr lang="en-US" dirty="0"/>
              <a:t>Security broker </a:t>
            </a:r>
          </a:p>
          <a:p>
            <a:pPr marL="0" indent="0">
              <a:buNone/>
            </a:pPr>
            <a:r>
              <a:rPr lang="en-US" dirty="0"/>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2728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Purposes of virtualisation and network storage technologies</a:t>
            </a:r>
          </a:p>
        </p:txBody>
      </p:sp>
      <p:sp>
        <p:nvSpPr>
          <p:cNvPr id="3" name="Content Placeholder 2"/>
          <p:cNvSpPr>
            <a:spLocks noGrp="1"/>
          </p:cNvSpPr>
          <p:nvPr>
            <p:ph type="body" idx="1"/>
          </p:nvPr>
        </p:nvSpPr>
        <p:spPr>
          <a:xfrm>
            <a:off x="360947" y="4562475"/>
            <a:ext cx="5506453" cy="2072005"/>
          </a:xfrm>
        </p:spPr>
        <p:txBody>
          <a:bodyPr>
            <a:normAutofit fontScale="77500" lnSpcReduction="20000"/>
          </a:bodyPr>
          <a:lstStyle/>
          <a:p>
            <a:r>
              <a:rPr lang="en-GB" dirty="0"/>
              <a:t>Virtual networking components</a:t>
            </a:r>
          </a:p>
          <a:p>
            <a:pPr lvl="1"/>
            <a:r>
              <a:rPr lang="en-GB" dirty="0"/>
              <a:t>Virtual switch</a:t>
            </a:r>
          </a:p>
          <a:p>
            <a:pPr lvl="1"/>
            <a:r>
              <a:rPr lang="en-GB" dirty="0"/>
              <a:t>Virtual firewall</a:t>
            </a:r>
          </a:p>
          <a:p>
            <a:pPr lvl="1"/>
            <a:r>
              <a:rPr lang="en-GB" dirty="0"/>
              <a:t>Virtual NIC</a:t>
            </a:r>
          </a:p>
          <a:p>
            <a:pPr lvl="1"/>
            <a:r>
              <a:rPr lang="en-GB" dirty="0"/>
              <a:t>Virtual router, Hypervisor</a:t>
            </a:r>
          </a:p>
          <a:p>
            <a:r>
              <a:rPr lang="en-GB" dirty="0"/>
              <a:t>Network storage types</a:t>
            </a:r>
          </a:p>
          <a:p>
            <a:pPr lvl="1"/>
            <a:r>
              <a:rPr lang="en-GB" dirty="0"/>
              <a:t>NAS</a:t>
            </a:r>
          </a:p>
          <a:p>
            <a:pPr lvl="1"/>
            <a:r>
              <a:rPr lang="en-GB" dirty="0"/>
              <a:t>SAN</a:t>
            </a:r>
          </a:p>
          <a:p>
            <a:endParaRPr lang="en-GB" dirty="0"/>
          </a:p>
        </p:txBody>
      </p:sp>
      <p:sp>
        <p:nvSpPr>
          <p:cNvPr id="4" name="Content Placeholder 2"/>
          <p:cNvSpPr txBox="1">
            <a:spLocks/>
          </p:cNvSpPr>
          <p:nvPr/>
        </p:nvSpPr>
        <p:spPr>
          <a:xfrm>
            <a:off x="6578867" y="4562475"/>
            <a:ext cx="5506453" cy="207200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Connection Types</a:t>
            </a:r>
          </a:p>
          <a:p>
            <a:pPr lvl="1"/>
            <a:r>
              <a:rPr lang="en-GB" dirty="0" err="1"/>
              <a:t>FCoE</a:t>
            </a:r>
            <a:endParaRPr lang="en-GB" dirty="0"/>
          </a:p>
          <a:p>
            <a:pPr lvl="1"/>
            <a:r>
              <a:rPr lang="en-GB" dirty="0"/>
              <a:t>Fibre Channel</a:t>
            </a:r>
          </a:p>
          <a:p>
            <a:pPr lvl="1"/>
            <a:r>
              <a:rPr lang="en-GB" dirty="0"/>
              <a:t>iSCSI</a:t>
            </a:r>
          </a:p>
          <a:p>
            <a:pPr lvl="1"/>
            <a:r>
              <a:rPr lang="en-GB" dirty="0" err="1"/>
              <a:t>Infiniband</a:t>
            </a:r>
            <a:endParaRPr lang="en-GB" dirty="0"/>
          </a:p>
          <a:p>
            <a:r>
              <a:rPr lang="en-GB" dirty="0"/>
              <a:t>Jumbo frames</a:t>
            </a:r>
          </a:p>
        </p:txBody>
      </p:sp>
    </p:spTree>
    <p:extLst>
      <p:ext uri="{BB962C8B-B14F-4D97-AF65-F5344CB8AC3E}">
        <p14:creationId xmlns:p14="http://schemas.microsoft.com/office/powerpoint/2010/main" val="35242344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About </a:t>
            </a:r>
            <a:r>
              <a:rPr lang="en-US" dirty="0" err="1"/>
              <a:t>Virtualisation</a:t>
            </a:r>
            <a:endParaRPr lang="en-US" dirty="0"/>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92500" lnSpcReduction="10000"/>
          </a:bodyPr>
          <a:lstStyle/>
          <a:p>
            <a:pPr marL="0" indent="0">
              <a:buNone/>
            </a:pPr>
            <a:r>
              <a:rPr lang="en-US" sz="4800" dirty="0"/>
              <a:t>There are many </a:t>
            </a:r>
            <a:r>
              <a:rPr lang="en-US" sz="4800" dirty="0" err="1"/>
              <a:t>virtualisation</a:t>
            </a:r>
            <a:r>
              <a:rPr lang="en-US" sz="4800" dirty="0"/>
              <a:t> technologies applying to different technology fields, but the underlying concept is the same: </a:t>
            </a:r>
          </a:p>
          <a:p>
            <a:pPr marL="0" indent="0">
              <a:buNone/>
            </a:pPr>
            <a:endParaRPr lang="en-US" sz="4800" dirty="0"/>
          </a:p>
          <a:p>
            <a:pPr marL="0" indent="0">
              <a:buNone/>
            </a:pPr>
            <a:r>
              <a:rPr lang="en-US" sz="4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changing the way users or software see and use a hardware platform by applying abstraction layers between the two</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693686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Virtual machines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Host</a:t>
            </a:r>
          </a:p>
          <a:p>
            <a:r>
              <a:rPr lang="en-US" dirty="0"/>
              <a:t>Virtual Machine (VM)</a:t>
            </a:r>
          </a:p>
          <a:p>
            <a:r>
              <a:rPr lang="en-US" dirty="0"/>
              <a:t>Hypervisor</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6" name="Picture 5">
            <a:extLst>
              <a:ext uri="{FF2B5EF4-FFF2-40B4-BE49-F238E27FC236}">
                <a16:creationId xmlns:a16="http://schemas.microsoft.com/office/drawing/2014/main" id="{DEB736EE-7036-45F5-B0BF-80A7696F1B19}"/>
              </a:ext>
            </a:extLst>
          </p:cNvPr>
          <p:cNvPicPr>
            <a:picLocks noChangeAspect="1"/>
          </p:cNvPicPr>
          <p:nvPr/>
        </p:nvPicPr>
        <p:blipFill>
          <a:blip r:embed="rId3"/>
          <a:stretch>
            <a:fillRect/>
          </a:stretch>
        </p:blipFill>
        <p:spPr>
          <a:xfrm>
            <a:off x="1690603" y="3360839"/>
            <a:ext cx="9777467" cy="3246119"/>
          </a:xfrm>
          <a:prstGeom prst="rect">
            <a:avLst/>
          </a:prstGeom>
        </p:spPr>
      </p:pic>
    </p:spTree>
    <p:extLst>
      <p:ext uri="{BB962C8B-B14F-4D97-AF65-F5344CB8AC3E}">
        <p14:creationId xmlns:p14="http://schemas.microsoft.com/office/powerpoint/2010/main" val="230555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nchor="ctr">
            <a:normAutofit/>
          </a:bodyPr>
          <a:lstStyle/>
          <a:p>
            <a:r>
              <a:rPr lang="en-GB" dirty="0"/>
              <a:t>Virtual Networking Components</a:t>
            </a:r>
          </a:p>
        </p:txBody>
      </p:sp>
      <p:graphicFrame>
        <p:nvGraphicFramePr>
          <p:cNvPr id="5" name="Content Placeholder 2">
            <a:extLst>
              <a:ext uri="{FF2B5EF4-FFF2-40B4-BE49-F238E27FC236}">
                <a16:creationId xmlns:a16="http://schemas.microsoft.com/office/drawing/2014/main" id="{27BB4C97-18CD-4FE1-8635-0F0CC07217F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8651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BD16-A247-429F-B168-FEA828191177}"/>
              </a:ext>
            </a:extLst>
          </p:cNvPr>
          <p:cNvSpPr>
            <a:spLocks noGrp="1"/>
          </p:cNvSpPr>
          <p:nvPr>
            <p:ph type="title"/>
          </p:nvPr>
        </p:nvSpPr>
        <p:spPr/>
        <p:txBody>
          <a:bodyPr/>
          <a:lstStyle/>
          <a:p>
            <a:r>
              <a:rPr lang="en-GB" dirty="0"/>
              <a:t>Virtual Switch</a:t>
            </a:r>
          </a:p>
        </p:txBody>
      </p:sp>
      <p:sp>
        <p:nvSpPr>
          <p:cNvPr id="3" name="Content Placeholder 2">
            <a:extLst>
              <a:ext uri="{FF2B5EF4-FFF2-40B4-BE49-F238E27FC236}">
                <a16:creationId xmlns:a16="http://schemas.microsoft.com/office/drawing/2014/main" id="{5D15004E-DA1D-49F0-A073-9CBB394D7114}"/>
              </a:ext>
            </a:extLst>
          </p:cNvPr>
          <p:cNvSpPr>
            <a:spLocks noGrp="1"/>
          </p:cNvSpPr>
          <p:nvPr>
            <p:ph idx="1"/>
          </p:nvPr>
        </p:nvSpPr>
        <p:spPr/>
        <p:txBody>
          <a:bodyPr/>
          <a:lstStyle/>
          <a:p>
            <a:r>
              <a:rPr lang="en-GB" dirty="0"/>
              <a:t>A software program that allows one virtual machine (VM) to communicate with another</a:t>
            </a:r>
          </a:p>
          <a:p>
            <a:r>
              <a:rPr lang="en-GB" dirty="0"/>
              <a:t>The virtual switch allows the VM to use the hardware of the host OS (the NIC) to connect to the Internet</a:t>
            </a:r>
          </a:p>
        </p:txBody>
      </p:sp>
    </p:spTree>
    <p:extLst>
      <p:ext uri="{BB962C8B-B14F-4D97-AF65-F5344CB8AC3E}">
        <p14:creationId xmlns:p14="http://schemas.microsoft.com/office/powerpoint/2010/main" val="47999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Application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Application layer protocols host applications and services use to communicate. </a:t>
            </a:r>
          </a:p>
          <a:p>
            <a:r>
              <a:rPr lang="en-US" dirty="0"/>
              <a:t>These high level protocols are more than just the ports they connect to: each has its own purpose, features, and limitations.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1198349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6A8B-294A-4959-82D0-1F04EF324B79}"/>
              </a:ext>
            </a:extLst>
          </p:cNvPr>
          <p:cNvSpPr>
            <a:spLocks noGrp="1"/>
          </p:cNvSpPr>
          <p:nvPr>
            <p:ph type="title"/>
          </p:nvPr>
        </p:nvSpPr>
        <p:spPr>
          <a:xfrm>
            <a:off x="838200" y="365125"/>
            <a:ext cx="10467474" cy="1325563"/>
          </a:xfrm>
        </p:spPr>
        <p:txBody>
          <a:bodyPr anchor="ctr">
            <a:normAutofit/>
          </a:bodyPr>
          <a:lstStyle/>
          <a:p>
            <a:r>
              <a:rPr lang="en-GB" dirty="0"/>
              <a:t>Virtual Firewall</a:t>
            </a:r>
          </a:p>
        </p:txBody>
      </p:sp>
      <p:graphicFrame>
        <p:nvGraphicFramePr>
          <p:cNvPr id="7" name="Content Placeholder 2">
            <a:extLst>
              <a:ext uri="{FF2B5EF4-FFF2-40B4-BE49-F238E27FC236}">
                <a16:creationId xmlns:a16="http://schemas.microsoft.com/office/drawing/2014/main" id="{8F7B6283-2319-432D-B371-5698BC0B4BED}"/>
              </a:ext>
            </a:extLst>
          </p:cNvPr>
          <p:cNvGraphicFramePr>
            <a:graphicFrameLocks noGrp="1"/>
          </p:cNvGraphicFramePr>
          <p:nvPr>
            <p:ph sz="half" idx="1"/>
          </p:nvPr>
        </p:nvGraphicFramePr>
        <p:xfrm>
          <a:off x="838200" y="1111250"/>
          <a:ext cx="11036300" cy="4635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25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96C16404-EA87-4241-8670-65636599667D}"/>
                                            </p:graphicEl>
                                          </p:spTgt>
                                        </p:tgtEl>
                                        <p:attrNameLst>
                                          <p:attrName>style.visibility</p:attrName>
                                        </p:attrNameLst>
                                      </p:cBhvr>
                                      <p:to>
                                        <p:strVal val="visible"/>
                                      </p:to>
                                    </p:set>
                                    <p:anim calcmode="lin" valueType="num">
                                      <p:cBhvr>
                                        <p:cTn id="7" dur="500" fill="hold"/>
                                        <p:tgtEl>
                                          <p:spTgt spid="7">
                                            <p:graphicEl>
                                              <a:dgm id="{96C16404-EA87-4241-8670-65636599667D}"/>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96C16404-EA87-4241-8670-65636599667D}"/>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96C16404-EA87-4241-8670-65636599667D}"/>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graphicEl>
                                              <a:dgm id="{44108215-910E-46EA-9E36-479FC9454783}"/>
                                            </p:graphicEl>
                                          </p:spTgt>
                                        </p:tgtEl>
                                        <p:attrNameLst>
                                          <p:attrName>style.visibility</p:attrName>
                                        </p:attrNameLst>
                                      </p:cBhvr>
                                      <p:to>
                                        <p:strVal val="visible"/>
                                      </p:to>
                                    </p:set>
                                    <p:anim calcmode="lin" valueType="num">
                                      <p:cBhvr>
                                        <p:cTn id="12" dur="500" fill="hold"/>
                                        <p:tgtEl>
                                          <p:spTgt spid="7">
                                            <p:graphicEl>
                                              <a:dgm id="{44108215-910E-46EA-9E36-479FC9454783}"/>
                                            </p:graphicEl>
                                          </p:spTgt>
                                        </p:tgtEl>
                                        <p:attrNameLst>
                                          <p:attrName>ppt_w</p:attrName>
                                        </p:attrNameLst>
                                      </p:cBhvr>
                                      <p:tavLst>
                                        <p:tav tm="0">
                                          <p:val>
                                            <p:fltVal val="0"/>
                                          </p:val>
                                        </p:tav>
                                        <p:tav tm="100000">
                                          <p:val>
                                            <p:strVal val="#ppt_w"/>
                                          </p:val>
                                        </p:tav>
                                      </p:tavLst>
                                    </p:anim>
                                    <p:anim calcmode="lin" valueType="num">
                                      <p:cBhvr>
                                        <p:cTn id="13" dur="500" fill="hold"/>
                                        <p:tgtEl>
                                          <p:spTgt spid="7">
                                            <p:graphicEl>
                                              <a:dgm id="{44108215-910E-46EA-9E36-479FC9454783}"/>
                                            </p:graphicEl>
                                          </p:spTgt>
                                        </p:tgtEl>
                                        <p:attrNameLst>
                                          <p:attrName>ppt_h</p:attrName>
                                        </p:attrNameLst>
                                      </p:cBhvr>
                                      <p:tavLst>
                                        <p:tav tm="0">
                                          <p:val>
                                            <p:fltVal val="0"/>
                                          </p:val>
                                        </p:tav>
                                        <p:tav tm="100000">
                                          <p:val>
                                            <p:strVal val="#ppt_h"/>
                                          </p:val>
                                        </p:tav>
                                      </p:tavLst>
                                    </p:anim>
                                    <p:animEffect transition="in" filter="fade">
                                      <p:cBhvr>
                                        <p:cTn id="14" dur="500"/>
                                        <p:tgtEl>
                                          <p:spTgt spid="7">
                                            <p:graphicEl>
                                              <a:dgm id="{44108215-910E-46EA-9E36-479FC945478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graphicEl>
                                              <a:dgm id="{837A7F0D-99C3-4DE3-BDB3-61476726D39A}"/>
                                            </p:graphicEl>
                                          </p:spTgt>
                                        </p:tgtEl>
                                        <p:attrNameLst>
                                          <p:attrName>style.visibility</p:attrName>
                                        </p:attrNameLst>
                                      </p:cBhvr>
                                      <p:to>
                                        <p:strVal val="visible"/>
                                      </p:to>
                                    </p:set>
                                    <p:anim calcmode="lin" valueType="num">
                                      <p:cBhvr>
                                        <p:cTn id="19" dur="500" fill="hold"/>
                                        <p:tgtEl>
                                          <p:spTgt spid="7">
                                            <p:graphicEl>
                                              <a:dgm id="{837A7F0D-99C3-4DE3-BDB3-61476726D39A}"/>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837A7F0D-99C3-4DE3-BDB3-61476726D39A}"/>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837A7F0D-99C3-4DE3-BDB3-61476726D39A}"/>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graphicEl>
                                              <a:dgm id="{2BF960E3-40DB-418A-B661-19E853FE87B0}"/>
                                            </p:graphicEl>
                                          </p:spTgt>
                                        </p:tgtEl>
                                        <p:attrNameLst>
                                          <p:attrName>style.visibility</p:attrName>
                                        </p:attrNameLst>
                                      </p:cBhvr>
                                      <p:to>
                                        <p:strVal val="visible"/>
                                      </p:to>
                                    </p:set>
                                    <p:anim calcmode="lin" valueType="num">
                                      <p:cBhvr>
                                        <p:cTn id="24" dur="500" fill="hold"/>
                                        <p:tgtEl>
                                          <p:spTgt spid="7">
                                            <p:graphicEl>
                                              <a:dgm id="{2BF960E3-40DB-418A-B661-19E853FE87B0}"/>
                                            </p:graphicEl>
                                          </p:spTgt>
                                        </p:tgtEl>
                                        <p:attrNameLst>
                                          <p:attrName>ppt_w</p:attrName>
                                        </p:attrNameLst>
                                      </p:cBhvr>
                                      <p:tavLst>
                                        <p:tav tm="0">
                                          <p:val>
                                            <p:fltVal val="0"/>
                                          </p:val>
                                        </p:tav>
                                        <p:tav tm="100000">
                                          <p:val>
                                            <p:strVal val="#ppt_w"/>
                                          </p:val>
                                        </p:tav>
                                      </p:tavLst>
                                    </p:anim>
                                    <p:anim calcmode="lin" valueType="num">
                                      <p:cBhvr>
                                        <p:cTn id="25" dur="500" fill="hold"/>
                                        <p:tgtEl>
                                          <p:spTgt spid="7">
                                            <p:graphicEl>
                                              <a:dgm id="{2BF960E3-40DB-418A-B661-19E853FE87B0}"/>
                                            </p:graphicEl>
                                          </p:spTgt>
                                        </p:tgtEl>
                                        <p:attrNameLst>
                                          <p:attrName>ppt_h</p:attrName>
                                        </p:attrNameLst>
                                      </p:cBhvr>
                                      <p:tavLst>
                                        <p:tav tm="0">
                                          <p:val>
                                            <p:fltVal val="0"/>
                                          </p:val>
                                        </p:tav>
                                        <p:tav tm="100000">
                                          <p:val>
                                            <p:strVal val="#ppt_h"/>
                                          </p:val>
                                        </p:tav>
                                      </p:tavLst>
                                    </p:anim>
                                    <p:animEffect transition="in" filter="fade">
                                      <p:cBhvr>
                                        <p:cTn id="26" dur="500"/>
                                        <p:tgtEl>
                                          <p:spTgt spid="7">
                                            <p:graphicEl>
                                              <a:dgm id="{2BF960E3-40DB-418A-B661-19E853FE87B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FA1DD1C5-DF89-4033-B403-D797A3B65792}"/>
                                            </p:graphicEl>
                                          </p:spTgt>
                                        </p:tgtEl>
                                        <p:attrNameLst>
                                          <p:attrName>style.visibility</p:attrName>
                                        </p:attrNameLst>
                                      </p:cBhvr>
                                      <p:to>
                                        <p:strVal val="visible"/>
                                      </p:to>
                                    </p:set>
                                    <p:anim calcmode="lin" valueType="num">
                                      <p:cBhvr>
                                        <p:cTn id="31" dur="500" fill="hold"/>
                                        <p:tgtEl>
                                          <p:spTgt spid="7">
                                            <p:graphicEl>
                                              <a:dgm id="{FA1DD1C5-DF89-4033-B403-D797A3B65792}"/>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FA1DD1C5-DF89-4033-B403-D797A3B65792}"/>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FA1DD1C5-DF89-4033-B403-D797A3B65792}"/>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graphicEl>
                                              <a:dgm id="{1D6D3187-C9D5-4C7E-BDBA-CA693B6A6C9B}"/>
                                            </p:graphicEl>
                                          </p:spTgt>
                                        </p:tgtEl>
                                        <p:attrNameLst>
                                          <p:attrName>style.visibility</p:attrName>
                                        </p:attrNameLst>
                                      </p:cBhvr>
                                      <p:to>
                                        <p:strVal val="visible"/>
                                      </p:to>
                                    </p:set>
                                    <p:anim calcmode="lin" valueType="num">
                                      <p:cBhvr>
                                        <p:cTn id="36" dur="500" fill="hold"/>
                                        <p:tgtEl>
                                          <p:spTgt spid="7">
                                            <p:graphicEl>
                                              <a:dgm id="{1D6D3187-C9D5-4C7E-BDBA-CA693B6A6C9B}"/>
                                            </p:graphicEl>
                                          </p:spTgt>
                                        </p:tgtEl>
                                        <p:attrNameLst>
                                          <p:attrName>ppt_w</p:attrName>
                                        </p:attrNameLst>
                                      </p:cBhvr>
                                      <p:tavLst>
                                        <p:tav tm="0">
                                          <p:val>
                                            <p:fltVal val="0"/>
                                          </p:val>
                                        </p:tav>
                                        <p:tav tm="100000">
                                          <p:val>
                                            <p:strVal val="#ppt_w"/>
                                          </p:val>
                                        </p:tav>
                                      </p:tavLst>
                                    </p:anim>
                                    <p:anim calcmode="lin" valueType="num">
                                      <p:cBhvr>
                                        <p:cTn id="37" dur="500" fill="hold"/>
                                        <p:tgtEl>
                                          <p:spTgt spid="7">
                                            <p:graphicEl>
                                              <a:dgm id="{1D6D3187-C9D5-4C7E-BDBA-CA693B6A6C9B}"/>
                                            </p:graphicEl>
                                          </p:spTgt>
                                        </p:tgtEl>
                                        <p:attrNameLst>
                                          <p:attrName>ppt_h</p:attrName>
                                        </p:attrNameLst>
                                      </p:cBhvr>
                                      <p:tavLst>
                                        <p:tav tm="0">
                                          <p:val>
                                            <p:fltVal val="0"/>
                                          </p:val>
                                        </p:tav>
                                        <p:tav tm="100000">
                                          <p:val>
                                            <p:strVal val="#ppt_h"/>
                                          </p:val>
                                        </p:tav>
                                      </p:tavLst>
                                    </p:anim>
                                    <p:animEffect transition="in" filter="fade">
                                      <p:cBhvr>
                                        <p:cTn id="38" dur="500"/>
                                        <p:tgtEl>
                                          <p:spTgt spid="7">
                                            <p:graphicEl>
                                              <a:dgm id="{1D6D3187-C9D5-4C7E-BDBA-CA693B6A6C9B}"/>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9844CA8-CA0A-4BFA-8457-B0364FE09ABB}"/>
                                            </p:graphicEl>
                                          </p:spTgt>
                                        </p:tgtEl>
                                        <p:attrNameLst>
                                          <p:attrName>style.visibility</p:attrName>
                                        </p:attrNameLst>
                                      </p:cBhvr>
                                      <p:to>
                                        <p:strVal val="visible"/>
                                      </p:to>
                                    </p:set>
                                    <p:anim calcmode="lin" valueType="num">
                                      <p:cBhvr>
                                        <p:cTn id="43" dur="500" fill="hold"/>
                                        <p:tgtEl>
                                          <p:spTgt spid="7">
                                            <p:graphicEl>
                                              <a:dgm id="{29844CA8-CA0A-4BFA-8457-B0364FE09ABB}"/>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9844CA8-CA0A-4BFA-8457-B0364FE09ABB}"/>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9844CA8-CA0A-4BFA-8457-B0364FE09ABB}"/>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EA56E866-4933-4760-9CDD-9EA348D3291A}"/>
                                            </p:graphicEl>
                                          </p:spTgt>
                                        </p:tgtEl>
                                        <p:attrNameLst>
                                          <p:attrName>style.visibility</p:attrName>
                                        </p:attrNameLst>
                                      </p:cBhvr>
                                      <p:to>
                                        <p:strVal val="visible"/>
                                      </p:to>
                                    </p:set>
                                    <p:anim calcmode="lin" valueType="num">
                                      <p:cBhvr>
                                        <p:cTn id="48" dur="500" fill="hold"/>
                                        <p:tgtEl>
                                          <p:spTgt spid="7">
                                            <p:graphicEl>
                                              <a:dgm id="{EA56E866-4933-4760-9CDD-9EA348D3291A}"/>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EA56E866-4933-4760-9CDD-9EA348D3291A}"/>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EA56E866-4933-4760-9CDD-9EA348D3291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graphicEl>
                                              <a:dgm id="{66983BCC-A405-4C52-94DB-C3F4C42E20E5}"/>
                                            </p:graphicEl>
                                          </p:spTgt>
                                        </p:tgtEl>
                                        <p:attrNameLst>
                                          <p:attrName>style.visibility</p:attrName>
                                        </p:attrNameLst>
                                      </p:cBhvr>
                                      <p:to>
                                        <p:strVal val="visible"/>
                                      </p:to>
                                    </p:set>
                                    <p:anim calcmode="lin" valueType="num">
                                      <p:cBhvr>
                                        <p:cTn id="55" dur="500" fill="hold"/>
                                        <p:tgtEl>
                                          <p:spTgt spid="7">
                                            <p:graphicEl>
                                              <a:dgm id="{66983BCC-A405-4C52-94DB-C3F4C42E20E5}"/>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66983BCC-A405-4C52-94DB-C3F4C42E20E5}"/>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66983BCC-A405-4C52-94DB-C3F4C42E20E5}"/>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
                                            <p:graphicEl>
                                              <a:dgm id="{46CD0EAC-9BD7-424B-8928-4650D939B667}"/>
                                            </p:graphicEl>
                                          </p:spTgt>
                                        </p:tgtEl>
                                        <p:attrNameLst>
                                          <p:attrName>style.visibility</p:attrName>
                                        </p:attrNameLst>
                                      </p:cBhvr>
                                      <p:to>
                                        <p:strVal val="visible"/>
                                      </p:to>
                                    </p:set>
                                    <p:anim calcmode="lin" valueType="num">
                                      <p:cBhvr>
                                        <p:cTn id="60" dur="500" fill="hold"/>
                                        <p:tgtEl>
                                          <p:spTgt spid="7">
                                            <p:graphicEl>
                                              <a:dgm id="{46CD0EAC-9BD7-424B-8928-4650D939B667}"/>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46CD0EAC-9BD7-424B-8928-4650D939B667}"/>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46CD0EAC-9BD7-424B-8928-4650D939B6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ED1C985-E0B6-4653-A953-2079253D22E9}"/>
              </a:ext>
            </a:extLst>
          </p:cNvPr>
          <p:cNvSpPr/>
          <p:nvPr/>
        </p:nvSpPr>
        <p:spPr>
          <a:xfrm>
            <a:off x="0" y="1337844"/>
            <a:ext cx="3022600" cy="5520156"/>
          </a:xfrm>
          <a:custGeom>
            <a:avLst/>
            <a:gdLst>
              <a:gd name="connsiteX0" fmla="*/ 8233 w 3022600"/>
              <a:gd name="connsiteY0" fmla="*/ 0 h 5520156"/>
              <a:gd name="connsiteX1" fmla="*/ 3022600 w 3022600"/>
              <a:gd name="connsiteY1" fmla="*/ 0 h 5520156"/>
              <a:gd name="connsiteX2" fmla="*/ 1671137 w 3022600"/>
              <a:gd name="connsiteY2" fmla="*/ 5520156 h 5520156"/>
              <a:gd name="connsiteX3" fmla="*/ 0 w 3022600"/>
              <a:gd name="connsiteY3" fmla="*/ 5520156 h 5520156"/>
              <a:gd name="connsiteX4" fmla="*/ 0 w 3022600"/>
              <a:gd name="connsiteY4" fmla="*/ 33629 h 552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600" h="5520156">
                <a:moveTo>
                  <a:pt x="8233" y="0"/>
                </a:moveTo>
                <a:lnTo>
                  <a:pt x="3022600" y="0"/>
                </a:lnTo>
                <a:lnTo>
                  <a:pt x="1671137" y="5520156"/>
                </a:lnTo>
                <a:lnTo>
                  <a:pt x="0" y="5520156"/>
                </a:lnTo>
                <a:lnTo>
                  <a:pt x="0" y="336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D0EB9183-29D7-4FD4-85EF-29B0B0B91B96}"/>
              </a:ext>
            </a:extLst>
          </p:cNvPr>
          <p:cNvSpPr>
            <a:spLocks noGrp="1"/>
          </p:cNvSpPr>
          <p:nvPr>
            <p:ph type="title"/>
          </p:nvPr>
        </p:nvSpPr>
        <p:spPr>
          <a:xfrm>
            <a:off x="939800" y="12281"/>
            <a:ext cx="4546600" cy="1325563"/>
          </a:xfrm>
        </p:spPr>
        <p:txBody>
          <a:bodyPr/>
          <a:lstStyle/>
          <a:p>
            <a:r>
              <a:rPr lang="en-GB" dirty="0">
                <a:solidFill>
                  <a:srgbClr val="0070C0"/>
                </a:solidFill>
              </a:rPr>
              <a:t>Virtual NIC</a:t>
            </a:r>
          </a:p>
        </p:txBody>
      </p:sp>
      <p:graphicFrame>
        <p:nvGraphicFramePr>
          <p:cNvPr id="10" name="Content Placeholder 9">
            <a:extLst>
              <a:ext uri="{FF2B5EF4-FFF2-40B4-BE49-F238E27FC236}">
                <a16:creationId xmlns:a16="http://schemas.microsoft.com/office/drawing/2014/main" id="{A8BA00E6-FE1A-44B1-81A4-1FF821AF07B6}"/>
              </a:ext>
            </a:extLst>
          </p:cNvPr>
          <p:cNvGraphicFramePr>
            <a:graphicFrameLocks noGrp="1"/>
          </p:cNvGraphicFramePr>
          <p:nvPr>
            <p:ph idx="1"/>
          </p:nvPr>
        </p:nvGraphicFramePr>
        <p:xfrm>
          <a:off x="1362911" y="1477544"/>
          <a:ext cx="12060989"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8C39D92A-B01C-48C9-9C1C-9C532A82D7B6}"/>
              </a:ext>
            </a:extLst>
          </p:cNvPr>
          <p:cNvSpPr txBox="1"/>
          <p:nvPr/>
        </p:nvSpPr>
        <p:spPr>
          <a:xfrm>
            <a:off x="23061" y="2024574"/>
            <a:ext cx="2679700" cy="3046988"/>
          </a:xfrm>
          <a:prstGeom prst="rect">
            <a:avLst/>
          </a:prstGeom>
          <a:noFill/>
        </p:spPr>
        <p:txBody>
          <a:bodyPr wrap="square" rtlCol="0">
            <a:spAutoFit/>
          </a:bodyPr>
          <a:lstStyle/>
          <a:p>
            <a:r>
              <a:rPr lang="en-US" sz="3200" b="1" dirty="0">
                <a:solidFill>
                  <a:schemeClr val="bg1"/>
                </a:solidFill>
              </a:rPr>
              <a:t>At its most basic, the VNIC on a VM can be configured a few ways.</a:t>
            </a:r>
          </a:p>
        </p:txBody>
      </p:sp>
    </p:spTree>
    <p:extLst>
      <p:ext uri="{BB962C8B-B14F-4D97-AF65-F5344CB8AC3E}">
        <p14:creationId xmlns:p14="http://schemas.microsoft.com/office/powerpoint/2010/main" val="2910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graphicEl>
                                              <a:dgm id="{104C54A2-5DFD-4627-B8DA-C8E69563AB86}"/>
                                            </p:graphicEl>
                                          </p:spTgt>
                                        </p:tgtEl>
                                        <p:attrNameLst>
                                          <p:attrName>style.visibility</p:attrName>
                                        </p:attrNameLst>
                                      </p:cBhvr>
                                      <p:to>
                                        <p:strVal val="visible"/>
                                      </p:to>
                                    </p:set>
                                    <p:animEffect transition="in" filter="wipe(left)">
                                      <p:cBhvr>
                                        <p:cTn id="7" dur="500"/>
                                        <p:tgtEl>
                                          <p:spTgt spid="10">
                                            <p:graphicEl>
                                              <a:dgm id="{104C54A2-5DFD-4627-B8DA-C8E69563AB86}"/>
                                            </p:graphicEl>
                                          </p:spTgt>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0">
                                            <p:graphicEl>
                                              <a:dgm id="{F233BCE5-CCC2-4C85-B49B-D62D726C5025}"/>
                                            </p:graphicEl>
                                          </p:spTgt>
                                        </p:tgtEl>
                                        <p:attrNameLst>
                                          <p:attrName>style.visibility</p:attrName>
                                        </p:attrNameLst>
                                      </p:cBhvr>
                                      <p:to>
                                        <p:strVal val="visible"/>
                                      </p:to>
                                    </p:set>
                                    <p:animEffect transition="in" filter="wipe(left)">
                                      <p:cBhvr>
                                        <p:cTn id="11" dur="500"/>
                                        <p:tgtEl>
                                          <p:spTgt spid="10">
                                            <p:graphicEl>
                                              <a:dgm id="{F233BCE5-CCC2-4C85-B49B-D62D726C5025}"/>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graphicEl>
                                              <a:dgm id="{453A2AB4-700A-4AD4-B3EA-C360BDA75D6F}"/>
                                            </p:graphicEl>
                                          </p:spTgt>
                                        </p:tgtEl>
                                        <p:attrNameLst>
                                          <p:attrName>style.visibility</p:attrName>
                                        </p:attrNameLst>
                                      </p:cBhvr>
                                      <p:to>
                                        <p:strVal val="visible"/>
                                      </p:to>
                                    </p:set>
                                    <p:animEffect transition="in" filter="wipe(left)">
                                      <p:cBhvr>
                                        <p:cTn id="16" dur="500"/>
                                        <p:tgtEl>
                                          <p:spTgt spid="10">
                                            <p:graphicEl>
                                              <a:dgm id="{453A2AB4-700A-4AD4-B3EA-C360BDA75D6F}"/>
                                            </p:graphicEl>
                                          </p:spTgt>
                                        </p:tgtEl>
                                      </p:cBhvr>
                                    </p:animEffect>
                                  </p:childTnLst>
                                </p:cTn>
                              </p:par>
                            </p:childTnLst>
                          </p:cTn>
                        </p:par>
                        <p:par>
                          <p:cTn id="17" fill="hold">
                            <p:stCondLst>
                              <p:cond delay="500"/>
                            </p:stCondLst>
                            <p:childTnLst>
                              <p:par>
                                <p:cTn id="18" presetID="22" presetClass="entr" presetSubtype="8" fill="hold" grpId="0" nodeType="afterEffect">
                                  <p:stCondLst>
                                    <p:cond delay="500"/>
                                  </p:stCondLst>
                                  <p:childTnLst>
                                    <p:set>
                                      <p:cBhvr>
                                        <p:cTn id="19" dur="1" fill="hold">
                                          <p:stCondLst>
                                            <p:cond delay="0"/>
                                          </p:stCondLst>
                                        </p:cTn>
                                        <p:tgtEl>
                                          <p:spTgt spid="10">
                                            <p:graphicEl>
                                              <a:dgm id="{3593E335-CB10-4D33-9A2F-761E0D1B65FC}"/>
                                            </p:graphicEl>
                                          </p:spTgt>
                                        </p:tgtEl>
                                        <p:attrNameLst>
                                          <p:attrName>style.visibility</p:attrName>
                                        </p:attrNameLst>
                                      </p:cBhvr>
                                      <p:to>
                                        <p:strVal val="visible"/>
                                      </p:to>
                                    </p:set>
                                    <p:animEffect transition="in" filter="wipe(left)">
                                      <p:cBhvr>
                                        <p:cTn id="20" dur="500"/>
                                        <p:tgtEl>
                                          <p:spTgt spid="10">
                                            <p:graphicEl>
                                              <a:dgm id="{3593E335-CB10-4D33-9A2F-761E0D1B65F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graphicEl>
                                              <a:dgm id="{AB242AB7-8FAF-4225-9491-CEC98A01EC8F}"/>
                                            </p:graphicEl>
                                          </p:spTgt>
                                        </p:tgtEl>
                                        <p:attrNameLst>
                                          <p:attrName>style.visibility</p:attrName>
                                        </p:attrNameLst>
                                      </p:cBhvr>
                                      <p:to>
                                        <p:strVal val="visible"/>
                                      </p:to>
                                    </p:set>
                                    <p:animEffect transition="in" filter="wipe(left)">
                                      <p:cBhvr>
                                        <p:cTn id="25" dur="500"/>
                                        <p:tgtEl>
                                          <p:spTgt spid="10">
                                            <p:graphicEl>
                                              <a:dgm id="{AB242AB7-8FAF-4225-9491-CEC98A01EC8F}"/>
                                            </p:graphicEl>
                                          </p:spTgt>
                                        </p:tgtEl>
                                      </p:cBhvr>
                                    </p:animEffect>
                                  </p:childTnLst>
                                </p:cTn>
                              </p:par>
                            </p:childTnLst>
                          </p:cTn>
                        </p:par>
                        <p:par>
                          <p:cTn id="26" fill="hold">
                            <p:stCondLst>
                              <p:cond delay="500"/>
                            </p:stCondLst>
                            <p:childTnLst>
                              <p:par>
                                <p:cTn id="27" presetID="22" presetClass="entr" presetSubtype="8" fill="hold" grpId="0" nodeType="afterEffect">
                                  <p:stCondLst>
                                    <p:cond delay="500"/>
                                  </p:stCondLst>
                                  <p:childTnLst>
                                    <p:set>
                                      <p:cBhvr>
                                        <p:cTn id="28" dur="1" fill="hold">
                                          <p:stCondLst>
                                            <p:cond delay="0"/>
                                          </p:stCondLst>
                                        </p:cTn>
                                        <p:tgtEl>
                                          <p:spTgt spid="10">
                                            <p:graphicEl>
                                              <a:dgm id="{88B51154-20BD-484B-AF6D-E11E0B4869D7}"/>
                                            </p:graphicEl>
                                          </p:spTgt>
                                        </p:tgtEl>
                                        <p:attrNameLst>
                                          <p:attrName>style.visibility</p:attrName>
                                        </p:attrNameLst>
                                      </p:cBhvr>
                                      <p:to>
                                        <p:strVal val="visible"/>
                                      </p:to>
                                    </p:set>
                                    <p:animEffect transition="in" filter="wipe(left)">
                                      <p:cBhvr>
                                        <p:cTn id="29" dur="500"/>
                                        <p:tgtEl>
                                          <p:spTgt spid="10">
                                            <p:graphicEl>
                                              <a:dgm id="{88B51154-20BD-484B-AF6D-E11E0B4869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C049-1937-4441-A92E-F01C7204185F}"/>
              </a:ext>
            </a:extLst>
          </p:cNvPr>
          <p:cNvSpPr>
            <a:spLocks noGrp="1"/>
          </p:cNvSpPr>
          <p:nvPr>
            <p:ph type="title"/>
          </p:nvPr>
        </p:nvSpPr>
        <p:spPr/>
        <p:txBody>
          <a:bodyPr/>
          <a:lstStyle/>
          <a:p>
            <a:r>
              <a:rPr lang="en-GB" dirty="0"/>
              <a:t>Virtual Router</a:t>
            </a:r>
          </a:p>
        </p:txBody>
      </p:sp>
      <p:grpSp>
        <p:nvGrpSpPr>
          <p:cNvPr id="5" name="Group 4">
            <a:extLst>
              <a:ext uri="{FF2B5EF4-FFF2-40B4-BE49-F238E27FC236}">
                <a16:creationId xmlns:a16="http://schemas.microsoft.com/office/drawing/2014/main" id="{DD668428-C662-41D4-A08B-79159B9618D7}"/>
              </a:ext>
            </a:extLst>
          </p:cNvPr>
          <p:cNvGrpSpPr/>
          <p:nvPr/>
        </p:nvGrpSpPr>
        <p:grpSpPr>
          <a:xfrm>
            <a:off x="316579" y="2249314"/>
            <a:ext cx="11582903" cy="4088577"/>
            <a:chOff x="316579" y="2249314"/>
            <a:chExt cx="11582903" cy="4088577"/>
          </a:xfrm>
        </p:grpSpPr>
        <p:sp>
          <p:nvSpPr>
            <p:cNvPr id="6" name="Freeform: Shape 5">
              <a:extLst>
                <a:ext uri="{FF2B5EF4-FFF2-40B4-BE49-F238E27FC236}">
                  <a16:creationId xmlns:a16="http://schemas.microsoft.com/office/drawing/2014/main" id="{3729F7F5-33C0-472D-A9B4-F0CEDCA3DD3B}"/>
                </a:ext>
              </a:extLst>
            </p:cNvPr>
            <p:cNvSpPr/>
            <p:nvPr/>
          </p:nvSpPr>
          <p:spPr>
            <a:xfrm>
              <a:off x="543407" y="2495044"/>
              <a:ext cx="5443875" cy="1701211"/>
            </a:xfrm>
            <a:custGeom>
              <a:avLst/>
              <a:gdLst>
                <a:gd name="connsiteX0" fmla="*/ 0 w 5443875"/>
                <a:gd name="connsiteY0" fmla="*/ 0 h 1701211"/>
                <a:gd name="connsiteX1" fmla="*/ 5443875 w 5443875"/>
                <a:gd name="connsiteY1" fmla="*/ 0 h 1701211"/>
                <a:gd name="connsiteX2" fmla="*/ 5443875 w 5443875"/>
                <a:gd name="connsiteY2" fmla="*/ 1701211 h 1701211"/>
                <a:gd name="connsiteX3" fmla="*/ 0 w 5443875"/>
                <a:gd name="connsiteY3" fmla="*/ 1701211 h 1701211"/>
                <a:gd name="connsiteX4" fmla="*/ 0 w 5443875"/>
                <a:gd name="connsiteY4" fmla="*/ 0 h 170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75" h="1701211">
                  <a:moveTo>
                    <a:pt x="0" y="0"/>
                  </a:moveTo>
                  <a:lnTo>
                    <a:pt x="5443875" y="0"/>
                  </a:lnTo>
                  <a:lnTo>
                    <a:pt x="5443875" y="1701211"/>
                  </a:lnTo>
                  <a:lnTo>
                    <a:pt x="0" y="170121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52287"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 Virtual Router, or vRouter, is a software function that replicates in software the functionality of a hardware-based Layer 3 Internet Protocol (IP) routing, which has traditionally used a dedicated hardware device</a:t>
              </a:r>
            </a:p>
          </p:txBody>
        </p:sp>
        <p:sp>
          <p:nvSpPr>
            <p:cNvPr id="7" name="Rectangle 6">
              <a:extLst>
                <a:ext uri="{FF2B5EF4-FFF2-40B4-BE49-F238E27FC236}">
                  <a16:creationId xmlns:a16="http://schemas.microsoft.com/office/drawing/2014/main" id="{70D9F0EA-6BEA-4A2D-A514-B327590FAAE9}"/>
                </a:ext>
              </a:extLst>
            </p:cNvPr>
            <p:cNvSpPr/>
            <p:nvPr/>
          </p:nvSpPr>
          <p:spPr>
            <a:xfrm>
              <a:off x="316579" y="2249314"/>
              <a:ext cx="1190847" cy="178627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B1F4362D-3BA3-4BB4-BC8E-87A7E7587CB7}"/>
                </a:ext>
              </a:extLst>
            </p:cNvPr>
            <p:cNvSpPr/>
            <p:nvPr/>
          </p:nvSpPr>
          <p:spPr>
            <a:xfrm>
              <a:off x="6455607" y="2495044"/>
              <a:ext cx="5443875" cy="1701211"/>
            </a:xfrm>
            <a:custGeom>
              <a:avLst/>
              <a:gdLst>
                <a:gd name="connsiteX0" fmla="*/ 0 w 5443875"/>
                <a:gd name="connsiteY0" fmla="*/ 0 h 1701211"/>
                <a:gd name="connsiteX1" fmla="*/ 5443875 w 5443875"/>
                <a:gd name="connsiteY1" fmla="*/ 0 h 1701211"/>
                <a:gd name="connsiteX2" fmla="*/ 5443875 w 5443875"/>
                <a:gd name="connsiteY2" fmla="*/ 1701211 h 1701211"/>
                <a:gd name="connsiteX3" fmla="*/ 0 w 5443875"/>
                <a:gd name="connsiteY3" fmla="*/ 1701211 h 1701211"/>
                <a:gd name="connsiteX4" fmla="*/ 0 w 5443875"/>
                <a:gd name="connsiteY4" fmla="*/ 0 h 170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75" h="1701211">
                  <a:moveTo>
                    <a:pt x="0" y="0"/>
                  </a:moveTo>
                  <a:lnTo>
                    <a:pt x="5443875" y="0"/>
                  </a:lnTo>
                  <a:lnTo>
                    <a:pt x="5443875" y="1701211"/>
                  </a:lnTo>
                  <a:lnTo>
                    <a:pt x="0" y="170121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52287"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vRouter is often used as a generic term for virtual routing, but it is also included in the name of several brand-name commercial products</a:t>
              </a:r>
            </a:p>
          </p:txBody>
        </p:sp>
        <p:sp>
          <p:nvSpPr>
            <p:cNvPr id="9" name="Rectangle 8">
              <a:extLst>
                <a:ext uri="{FF2B5EF4-FFF2-40B4-BE49-F238E27FC236}">
                  <a16:creationId xmlns:a16="http://schemas.microsoft.com/office/drawing/2014/main" id="{F6E376EA-F238-4F80-9831-562649038D1B}"/>
                </a:ext>
              </a:extLst>
            </p:cNvPr>
            <p:cNvSpPr/>
            <p:nvPr/>
          </p:nvSpPr>
          <p:spPr>
            <a:xfrm>
              <a:off x="6228779" y="2249314"/>
              <a:ext cx="1190847" cy="178627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31BE4444-867F-431D-A002-782BAD7F2345}"/>
                </a:ext>
              </a:extLst>
            </p:cNvPr>
            <p:cNvSpPr/>
            <p:nvPr/>
          </p:nvSpPr>
          <p:spPr>
            <a:xfrm>
              <a:off x="3499507" y="4636680"/>
              <a:ext cx="5443875" cy="1701211"/>
            </a:xfrm>
            <a:custGeom>
              <a:avLst/>
              <a:gdLst>
                <a:gd name="connsiteX0" fmla="*/ 0 w 5443875"/>
                <a:gd name="connsiteY0" fmla="*/ 0 h 1701211"/>
                <a:gd name="connsiteX1" fmla="*/ 5443875 w 5443875"/>
                <a:gd name="connsiteY1" fmla="*/ 0 h 1701211"/>
                <a:gd name="connsiteX2" fmla="*/ 5443875 w 5443875"/>
                <a:gd name="connsiteY2" fmla="*/ 1701211 h 1701211"/>
                <a:gd name="connsiteX3" fmla="*/ 0 w 5443875"/>
                <a:gd name="connsiteY3" fmla="*/ 1701211 h 1701211"/>
                <a:gd name="connsiteX4" fmla="*/ 0 w 5443875"/>
                <a:gd name="connsiteY4" fmla="*/ 0 h 170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75" h="1701211">
                  <a:moveTo>
                    <a:pt x="0" y="0"/>
                  </a:moveTo>
                  <a:lnTo>
                    <a:pt x="5443875" y="0"/>
                  </a:lnTo>
                  <a:lnTo>
                    <a:pt x="5443875" y="1701211"/>
                  </a:lnTo>
                  <a:lnTo>
                    <a:pt x="0" y="170121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52287"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Virtual routing is a form of network functions virtualization (NFV), in which the functions of traditional hardware-based network appliances are converted to software that can be run on standard commercial off-the-shelf (COTS) hardware</a:t>
              </a:r>
            </a:p>
          </p:txBody>
        </p:sp>
        <p:sp>
          <p:nvSpPr>
            <p:cNvPr id="11" name="Rectangle 10">
              <a:extLst>
                <a:ext uri="{FF2B5EF4-FFF2-40B4-BE49-F238E27FC236}">
                  <a16:creationId xmlns:a16="http://schemas.microsoft.com/office/drawing/2014/main" id="{3A75030D-D7AB-4EA5-AC87-0C4095FB54CB}"/>
                </a:ext>
              </a:extLst>
            </p:cNvPr>
            <p:cNvSpPr/>
            <p:nvPr/>
          </p:nvSpPr>
          <p:spPr>
            <a:xfrm>
              <a:off x="3272679" y="4390950"/>
              <a:ext cx="1190847" cy="178627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3" name="Graphic 12" descr="Server with solid fill">
            <a:extLst>
              <a:ext uri="{FF2B5EF4-FFF2-40B4-BE49-F238E27FC236}">
                <a16:creationId xmlns:a16="http://schemas.microsoft.com/office/drawing/2014/main" id="{3F1CF68B-5ECF-4AE7-BC39-11B39ACDA75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0902" y="4758986"/>
            <a:ext cx="914400" cy="914400"/>
          </a:xfrm>
          <a:prstGeom prst="rect">
            <a:avLst/>
          </a:prstGeom>
        </p:spPr>
      </p:pic>
      <p:pic>
        <p:nvPicPr>
          <p:cNvPr id="15" name="Graphic 14" descr="Cloud Computing with solid fill">
            <a:extLst>
              <a:ext uri="{FF2B5EF4-FFF2-40B4-BE49-F238E27FC236}">
                <a16:creationId xmlns:a16="http://schemas.microsoft.com/office/drawing/2014/main" id="{7C6D65FA-59DD-4729-B465-FE9CB4D903F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802" y="2685249"/>
            <a:ext cx="914400" cy="914400"/>
          </a:xfrm>
          <a:prstGeom prst="rect">
            <a:avLst/>
          </a:prstGeom>
        </p:spPr>
      </p:pic>
      <p:pic>
        <p:nvPicPr>
          <p:cNvPr id="17" name="Graphic 16" descr="Computer with solid fill">
            <a:extLst>
              <a:ext uri="{FF2B5EF4-FFF2-40B4-BE49-F238E27FC236}">
                <a16:creationId xmlns:a16="http://schemas.microsoft.com/office/drawing/2014/main" id="{1BD699F1-03F5-4096-B584-236AB0394F5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7002" y="2706484"/>
            <a:ext cx="914400" cy="914400"/>
          </a:xfrm>
          <a:prstGeom prst="rect">
            <a:avLst/>
          </a:prstGeom>
        </p:spPr>
      </p:pic>
    </p:spTree>
    <p:extLst>
      <p:ext uri="{BB962C8B-B14F-4D97-AF65-F5344CB8AC3E}">
        <p14:creationId xmlns:p14="http://schemas.microsoft.com/office/powerpoint/2010/main" val="21761485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87F1715-EBC1-4636-8B36-7F9C85BFACE5}"/>
              </a:ext>
            </a:extLst>
          </p:cNvPr>
          <p:cNvSpPr/>
          <p:nvPr/>
        </p:nvSpPr>
        <p:spPr>
          <a:xfrm>
            <a:off x="7923310" y="457200"/>
            <a:ext cx="2811379" cy="5956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4129B4-DB4C-4421-9B7C-31AF13DDFE56}"/>
              </a:ext>
            </a:extLst>
          </p:cNvPr>
          <p:cNvSpPr>
            <a:spLocks noGrp="1"/>
          </p:cNvSpPr>
          <p:nvPr>
            <p:ph type="title"/>
          </p:nvPr>
        </p:nvSpPr>
        <p:spPr/>
        <p:txBody>
          <a:bodyPr/>
          <a:lstStyle/>
          <a:p>
            <a:r>
              <a:rPr lang="en-GB" dirty="0"/>
              <a:t>Hypervisor</a:t>
            </a:r>
          </a:p>
        </p:txBody>
      </p:sp>
      <p:sp>
        <p:nvSpPr>
          <p:cNvPr id="4" name="Rectangle 3">
            <a:extLst>
              <a:ext uri="{FF2B5EF4-FFF2-40B4-BE49-F238E27FC236}">
                <a16:creationId xmlns:a16="http://schemas.microsoft.com/office/drawing/2014/main" id="{D586F63C-D403-47C7-B78D-990906185A9B}"/>
              </a:ext>
            </a:extLst>
          </p:cNvPr>
          <p:cNvSpPr/>
          <p:nvPr/>
        </p:nvSpPr>
        <p:spPr>
          <a:xfrm>
            <a:off x="622300" y="2108200"/>
            <a:ext cx="185420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939937-E3A7-49F0-9DA2-050A8CD7EDBE}"/>
              </a:ext>
            </a:extLst>
          </p:cNvPr>
          <p:cNvSpPr txBox="1"/>
          <p:nvPr/>
        </p:nvSpPr>
        <p:spPr>
          <a:xfrm>
            <a:off x="743355" y="3326368"/>
            <a:ext cx="1104085" cy="369332"/>
          </a:xfrm>
          <a:prstGeom prst="rect">
            <a:avLst/>
          </a:prstGeom>
          <a:solidFill>
            <a:schemeClr val="bg1"/>
          </a:solidFill>
        </p:spPr>
        <p:txBody>
          <a:bodyPr wrap="none" rtlCol="0">
            <a:spAutoFit/>
          </a:bodyPr>
          <a:lstStyle/>
          <a:p>
            <a:r>
              <a:rPr lang="en-GB" dirty="0"/>
              <a:t>Hardware</a:t>
            </a:r>
          </a:p>
        </p:txBody>
      </p:sp>
      <p:grpSp>
        <p:nvGrpSpPr>
          <p:cNvPr id="28" name="Group 27">
            <a:extLst>
              <a:ext uri="{FF2B5EF4-FFF2-40B4-BE49-F238E27FC236}">
                <a16:creationId xmlns:a16="http://schemas.microsoft.com/office/drawing/2014/main" id="{AB8EB139-1BAC-4F6A-BEB7-254A477B4005}"/>
              </a:ext>
            </a:extLst>
          </p:cNvPr>
          <p:cNvGrpSpPr/>
          <p:nvPr/>
        </p:nvGrpSpPr>
        <p:grpSpPr>
          <a:xfrm>
            <a:off x="863600" y="2646402"/>
            <a:ext cx="1308100" cy="646331"/>
            <a:chOff x="863600" y="2646402"/>
            <a:chExt cx="1308100" cy="646331"/>
          </a:xfrm>
        </p:grpSpPr>
        <p:sp>
          <p:nvSpPr>
            <p:cNvPr id="5" name="Rectangle 4">
              <a:extLst>
                <a:ext uri="{FF2B5EF4-FFF2-40B4-BE49-F238E27FC236}">
                  <a16:creationId xmlns:a16="http://schemas.microsoft.com/office/drawing/2014/main" id="{3158E045-00E7-443C-92D9-919EEE156EEE}"/>
                </a:ext>
              </a:extLst>
            </p:cNvPr>
            <p:cNvSpPr/>
            <p:nvPr/>
          </p:nvSpPr>
          <p:spPr>
            <a:xfrm>
              <a:off x="863600" y="2736850"/>
              <a:ext cx="13081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78EE748-11A4-4B6D-AA1E-E64D79452AE1}"/>
                </a:ext>
              </a:extLst>
            </p:cNvPr>
            <p:cNvSpPr txBox="1"/>
            <p:nvPr/>
          </p:nvSpPr>
          <p:spPr>
            <a:xfrm>
              <a:off x="943168" y="2646402"/>
              <a:ext cx="1118768" cy="646331"/>
            </a:xfrm>
            <a:prstGeom prst="rect">
              <a:avLst/>
            </a:prstGeom>
            <a:noFill/>
          </p:spPr>
          <p:txBody>
            <a:bodyPr wrap="none" rtlCol="0">
              <a:spAutoFit/>
            </a:bodyPr>
            <a:lstStyle/>
            <a:p>
              <a:r>
                <a:rPr lang="en-GB" dirty="0"/>
                <a:t>Operating</a:t>
              </a:r>
            </a:p>
            <a:p>
              <a:r>
                <a:rPr lang="en-GB" dirty="0"/>
                <a:t>System</a:t>
              </a:r>
            </a:p>
          </p:txBody>
        </p:sp>
      </p:grpSp>
      <p:sp>
        <p:nvSpPr>
          <p:cNvPr id="8" name="TextBox 7">
            <a:extLst>
              <a:ext uri="{FF2B5EF4-FFF2-40B4-BE49-F238E27FC236}">
                <a16:creationId xmlns:a16="http://schemas.microsoft.com/office/drawing/2014/main" id="{7A772D89-15FC-4FEB-9DF5-ECC49AE8975E}"/>
              </a:ext>
            </a:extLst>
          </p:cNvPr>
          <p:cNvSpPr txBox="1"/>
          <p:nvPr/>
        </p:nvSpPr>
        <p:spPr>
          <a:xfrm>
            <a:off x="1847440" y="2108200"/>
            <a:ext cx="561372" cy="369332"/>
          </a:xfrm>
          <a:prstGeom prst="rect">
            <a:avLst/>
          </a:prstGeom>
          <a:noFill/>
        </p:spPr>
        <p:txBody>
          <a:bodyPr wrap="none" rtlCol="0">
            <a:spAutoFit/>
          </a:bodyPr>
          <a:lstStyle/>
          <a:p>
            <a:r>
              <a:rPr lang="en-GB" dirty="0"/>
              <a:t>App</a:t>
            </a:r>
          </a:p>
        </p:txBody>
      </p:sp>
      <p:sp>
        <p:nvSpPr>
          <p:cNvPr id="11" name="Rectangle 10">
            <a:extLst>
              <a:ext uri="{FF2B5EF4-FFF2-40B4-BE49-F238E27FC236}">
                <a16:creationId xmlns:a16="http://schemas.microsoft.com/office/drawing/2014/main" id="{13FD6BFA-DAB2-4CC3-B101-6BA406DD326B}"/>
              </a:ext>
            </a:extLst>
          </p:cNvPr>
          <p:cNvSpPr/>
          <p:nvPr/>
        </p:nvSpPr>
        <p:spPr>
          <a:xfrm>
            <a:off x="1295397" y="3717151"/>
            <a:ext cx="185420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2A37425-42C6-4037-91CA-2D9075AD2386}"/>
              </a:ext>
            </a:extLst>
          </p:cNvPr>
          <p:cNvSpPr txBox="1"/>
          <p:nvPr/>
        </p:nvSpPr>
        <p:spPr>
          <a:xfrm>
            <a:off x="1416452" y="4935319"/>
            <a:ext cx="1104085" cy="369332"/>
          </a:xfrm>
          <a:prstGeom prst="rect">
            <a:avLst/>
          </a:prstGeom>
          <a:solidFill>
            <a:schemeClr val="bg1"/>
          </a:solidFill>
        </p:spPr>
        <p:txBody>
          <a:bodyPr wrap="none" rtlCol="0">
            <a:spAutoFit/>
          </a:bodyPr>
          <a:lstStyle/>
          <a:p>
            <a:r>
              <a:rPr lang="en-GB" dirty="0"/>
              <a:t>Hardware</a:t>
            </a:r>
          </a:p>
        </p:txBody>
      </p:sp>
      <p:grpSp>
        <p:nvGrpSpPr>
          <p:cNvPr id="30" name="Group 29">
            <a:extLst>
              <a:ext uri="{FF2B5EF4-FFF2-40B4-BE49-F238E27FC236}">
                <a16:creationId xmlns:a16="http://schemas.microsoft.com/office/drawing/2014/main" id="{8F751B58-C58D-4730-9868-4400F67D8E36}"/>
              </a:ext>
            </a:extLst>
          </p:cNvPr>
          <p:cNvGrpSpPr/>
          <p:nvPr/>
        </p:nvGrpSpPr>
        <p:grpSpPr>
          <a:xfrm>
            <a:off x="1536697" y="4255353"/>
            <a:ext cx="1308100" cy="646331"/>
            <a:chOff x="1536697" y="4255353"/>
            <a:chExt cx="1308100" cy="646331"/>
          </a:xfrm>
        </p:grpSpPr>
        <p:sp>
          <p:nvSpPr>
            <p:cNvPr id="12" name="Rectangle 11">
              <a:extLst>
                <a:ext uri="{FF2B5EF4-FFF2-40B4-BE49-F238E27FC236}">
                  <a16:creationId xmlns:a16="http://schemas.microsoft.com/office/drawing/2014/main" id="{1F949F56-ED2A-4DC4-92A0-D4E10964B960}"/>
                </a:ext>
              </a:extLst>
            </p:cNvPr>
            <p:cNvSpPr/>
            <p:nvPr/>
          </p:nvSpPr>
          <p:spPr>
            <a:xfrm>
              <a:off x="1536697" y="4345801"/>
              <a:ext cx="13081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92B4DB0-DB74-438C-9700-2757735A075A}"/>
                </a:ext>
              </a:extLst>
            </p:cNvPr>
            <p:cNvSpPr txBox="1"/>
            <p:nvPr/>
          </p:nvSpPr>
          <p:spPr>
            <a:xfrm>
              <a:off x="1616265" y="4255353"/>
              <a:ext cx="1118768" cy="646331"/>
            </a:xfrm>
            <a:prstGeom prst="rect">
              <a:avLst/>
            </a:prstGeom>
            <a:noFill/>
          </p:spPr>
          <p:txBody>
            <a:bodyPr wrap="none" rtlCol="0">
              <a:spAutoFit/>
            </a:bodyPr>
            <a:lstStyle/>
            <a:p>
              <a:r>
                <a:rPr lang="en-GB" dirty="0"/>
                <a:t>Operating</a:t>
              </a:r>
            </a:p>
            <a:p>
              <a:r>
                <a:rPr lang="en-GB" dirty="0"/>
                <a:t>System</a:t>
              </a:r>
            </a:p>
          </p:txBody>
        </p:sp>
      </p:grpSp>
      <p:sp>
        <p:nvSpPr>
          <p:cNvPr id="15" name="TextBox 14">
            <a:extLst>
              <a:ext uri="{FF2B5EF4-FFF2-40B4-BE49-F238E27FC236}">
                <a16:creationId xmlns:a16="http://schemas.microsoft.com/office/drawing/2014/main" id="{683A625C-28B9-46D8-BCEE-4A874BD730A7}"/>
              </a:ext>
            </a:extLst>
          </p:cNvPr>
          <p:cNvSpPr txBox="1"/>
          <p:nvPr/>
        </p:nvSpPr>
        <p:spPr>
          <a:xfrm>
            <a:off x="2520537" y="3717151"/>
            <a:ext cx="561372" cy="369332"/>
          </a:xfrm>
          <a:prstGeom prst="rect">
            <a:avLst/>
          </a:prstGeom>
          <a:noFill/>
        </p:spPr>
        <p:txBody>
          <a:bodyPr wrap="none" rtlCol="0">
            <a:spAutoFit/>
          </a:bodyPr>
          <a:lstStyle/>
          <a:p>
            <a:r>
              <a:rPr lang="en-GB" dirty="0"/>
              <a:t>App</a:t>
            </a:r>
          </a:p>
        </p:txBody>
      </p:sp>
      <p:sp>
        <p:nvSpPr>
          <p:cNvPr id="17" name="Rectangle 16">
            <a:extLst>
              <a:ext uri="{FF2B5EF4-FFF2-40B4-BE49-F238E27FC236}">
                <a16:creationId xmlns:a16="http://schemas.microsoft.com/office/drawing/2014/main" id="{9557C015-EABE-4D41-BFB5-A23DD8B6783A}"/>
              </a:ext>
            </a:extLst>
          </p:cNvPr>
          <p:cNvSpPr/>
          <p:nvPr/>
        </p:nvSpPr>
        <p:spPr>
          <a:xfrm>
            <a:off x="2624704" y="2129651"/>
            <a:ext cx="185420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D3D5476-76F9-4DAD-9DEF-B64F8D82494F}"/>
              </a:ext>
            </a:extLst>
          </p:cNvPr>
          <p:cNvSpPr txBox="1"/>
          <p:nvPr/>
        </p:nvSpPr>
        <p:spPr>
          <a:xfrm>
            <a:off x="2745759" y="3347819"/>
            <a:ext cx="1104085" cy="369332"/>
          </a:xfrm>
          <a:prstGeom prst="rect">
            <a:avLst/>
          </a:prstGeom>
          <a:solidFill>
            <a:schemeClr val="bg1"/>
          </a:solidFill>
        </p:spPr>
        <p:txBody>
          <a:bodyPr wrap="none" rtlCol="0">
            <a:spAutoFit/>
          </a:bodyPr>
          <a:lstStyle/>
          <a:p>
            <a:r>
              <a:rPr lang="en-GB" dirty="0"/>
              <a:t>Hardware</a:t>
            </a:r>
          </a:p>
        </p:txBody>
      </p:sp>
      <p:grpSp>
        <p:nvGrpSpPr>
          <p:cNvPr id="29" name="Group 28">
            <a:extLst>
              <a:ext uri="{FF2B5EF4-FFF2-40B4-BE49-F238E27FC236}">
                <a16:creationId xmlns:a16="http://schemas.microsoft.com/office/drawing/2014/main" id="{69E8F425-4C88-47F3-B592-32D4CAC2E1D7}"/>
              </a:ext>
            </a:extLst>
          </p:cNvPr>
          <p:cNvGrpSpPr/>
          <p:nvPr/>
        </p:nvGrpSpPr>
        <p:grpSpPr>
          <a:xfrm>
            <a:off x="2866004" y="2667853"/>
            <a:ext cx="1308100" cy="646331"/>
            <a:chOff x="2866004" y="2667853"/>
            <a:chExt cx="1308100" cy="646331"/>
          </a:xfrm>
        </p:grpSpPr>
        <p:sp>
          <p:nvSpPr>
            <p:cNvPr id="18" name="Rectangle 17">
              <a:extLst>
                <a:ext uri="{FF2B5EF4-FFF2-40B4-BE49-F238E27FC236}">
                  <a16:creationId xmlns:a16="http://schemas.microsoft.com/office/drawing/2014/main" id="{89B5B00A-4726-4FEC-8E70-D4E4CA75FA48}"/>
                </a:ext>
              </a:extLst>
            </p:cNvPr>
            <p:cNvSpPr/>
            <p:nvPr/>
          </p:nvSpPr>
          <p:spPr>
            <a:xfrm>
              <a:off x="2866004" y="2758301"/>
              <a:ext cx="1308100" cy="4953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64333A1-C2A3-4CEA-83E0-69DAF14D985B}"/>
                </a:ext>
              </a:extLst>
            </p:cNvPr>
            <p:cNvSpPr txBox="1"/>
            <p:nvPr/>
          </p:nvSpPr>
          <p:spPr>
            <a:xfrm>
              <a:off x="2945572" y="2667853"/>
              <a:ext cx="1118768" cy="646331"/>
            </a:xfrm>
            <a:prstGeom prst="rect">
              <a:avLst/>
            </a:prstGeom>
            <a:noFill/>
          </p:spPr>
          <p:txBody>
            <a:bodyPr wrap="none" rtlCol="0">
              <a:spAutoFit/>
            </a:bodyPr>
            <a:lstStyle/>
            <a:p>
              <a:r>
                <a:rPr lang="en-GB" dirty="0"/>
                <a:t>Operating</a:t>
              </a:r>
            </a:p>
            <a:p>
              <a:r>
                <a:rPr lang="en-GB" dirty="0"/>
                <a:t>System</a:t>
              </a:r>
            </a:p>
          </p:txBody>
        </p:sp>
      </p:grpSp>
      <p:sp>
        <p:nvSpPr>
          <p:cNvPr id="21" name="TextBox 20">
            <a:extLst>
              <a:ext uri="{FF2B5EF4-FFF2-40B4-BE49-F238E27FC236}">
                <a16:creationId xmlns:a16="http://schemas.microsoft.com/office/drawing/2014/main" id="{05889A5D-8409-4940-A242-CA3E83A185E8}"/>
              </a:ext>
            </a:extLst>
          </p:cNvPr>
          <p:cNvSpPr txBox="1"/>
          <p:nvPr/>
        </p:nvSpPr>
        <p:spPr>
          <a:xfrm>
            <a:off x="3849844" y="2129651"/>
            <a:ext cx="561372" cy="369332"/>
          </a:xfrm>
          <a:prstGeom prst="rect">
            <a:avLst/>
          </a:prstGeom>
          <a:noFill/>
        </p:spPr>
        <p:txBody>
          <a:bodyPr wrap="none" rtlCol="0">
            <a:spAutoFit/>
          </a:bodyPr>
          <a:lstStyle/>
          <a:p>
            <a:r>
              <a:rPr lang="en-GB" dirty="0"/>
              <a:t>App</a:t>
            </a:r>
          </a:p>
        </p:txBody>
      </p:sp>
      <p:sp>
        <p:nvSpPr>
          <p:cNvPr id="24" name="TextBox 23">
            <a:extLst>
              <a:ext uri="{FF2B5EF4-FFF2-40B4-BE49-F238E27FC236}">
                <a16:creationId xmlns:a16="http://schemas.microsoft.com/office/drawing/2014/main" id="{B4F16436-ED50-4F8D-80A3-0934A251E01B}"/>
              </a:ext>
            </a:extLst>
          </p:cNvPr>
          <p:cNvSpPr txBox="1"/>
          <p:nvPr/>
        </p:nvSpPr>
        <p:spPr>
          <a:xfrm>
            <a:off x="7923310" y="6135697"/>
            <a:ext cx="1104085" cy="369332"/>
          </a:xfrm>
          <a:prstGeom prst="rect">
            <a:avLst/>
          </a:prstGeom>
          <a:noFill/>
        </p:spPr>
        <p:txBody>
          <a:bodyPr wrap="none" rtlCol="0">
            <a:spAutoFit/>
          </a:bodyPr>
          <a:lstStyle/>
          <a:p>
            <a:r>
              <a:rPr lang="en-GB" dirty="0"/>
              <a:t>Hardware</a:t>
            </a:r>
          </a:p>
        </p:txBody>
      </p:sp>
      <p:sp>
        <p:nvSpPr>
          <p:cNvPr id="22" name="TextBox 21">
            <a:extLst>
              <a:ext uri="{FF2B5EF4-FFF2-40B4-BE49-F238E27FC236}">
                <a16:creationId xmlns:a16="http://schemas.microsoft.com/office/drawing/2014/main" id="{5A20AB03-E70A-478A-B7C7-BC06D69D9446}"/>
              </a:ext>
            </a:extLst>
          </p:cNvPr>
          <p:cNvSpPr txBox="1"/>
          <p:nvPr/>
        </p:nvSpPr>
        <p:spPr>
          <a:xfrm>
            <a:off x="1616265" y="5568146"/>
            <a:ext cx="890950" cy="400110"/>
          </a:xfrm>
          <a:prstGeom prst="rect">
            <a:avLst/>
          </a:prstGeom>
          <a:noFill/>
        </p:spPr>
        <p:txBody>
          <a:bodyPr wrap="none" rtlCol="0">
            <a:spAutoFit/>
          </a:bodyPr>
          <a:lstStyle/>
          <a:p>
            <a:r>
              <a:rPr lang="en-GB" sz="2000" b="1" dirty="0"/>
              <a:t>Before</a:t>
            </a:r>
          </a:p>
        </p:txBody>
      </p:sp>
      <p:sp>
        <p:nvSpPr>
          <p:cNvPr id="25" name="Rectangle 24">
            <a:extLst>
              <a:ext uri="{FF2B5EF4-FFF2-40B4-BE49-F238E27FC236}">
                <a16:creationId xmlns:a16="http://schemas.microsoft.com/office/drawing/2014/main" id="{3D798F4E-4E8C-455E-B72C-291C40DED0B0}"/>
              </a:ext>
            </a:extLst>
          </p:cNvPr>
          <p:cNvSpPr/>
          <p:nvPr/>
        </p:nvSpPr>
        <p:spPr>
          <a:xfrm>
            <a:off x="8386974" y="719147"/>
            <a:ext cx="1884050" cy="162245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3540A15-F8B7-41D5-A21C-C78D0C00DE0A}"/>
              </a:ext>
            </a:extLst>
          </p:cNvPr>
          <p:cNvSpPr/>
          <p:nvPr/>
        </p:nvSpPr>
        <p:spPr>
          <a:xfrm>
            <a:off x="8386974" y="2478901"/>
            <a:ext cx="1884050" cy="162245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22AF3F1-F9DE-4F24-9FAF-67418D2A5748}"/>
              </a:ext>
            </a:extLst>
          </p:cNvPr>
          <p:cNvSpPr/>
          <p:nvPr/>
        </p:nvSpPr>
        <p:spPr>
          <a:xfrm>
            <a:off x="8386974" y="4238655"/>
            <a:ext cx="1884050" cy="162245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AE4CCA8F-1222-445F-B744-FC194AF56863}"/>
              </a:ext>
            </a:extLst>
          </p:cNvPr>
          <p:cNvGrpSpPr/>
          <p:nvPr/>
        </p:nvGrpSpPr>
        <p:grpSpPr>
          <a:xfrm>
            <a:off x="8685302" y="1402418"/>
            <a:ext cx="1308100" cy="646331"/>
            <a:chOff x="5531394" y="2753320"/>
            <a:chExt cx="1308100" cy="646331"/>
          </a:xfrm>
        </p:grpSpPr>
        <p:sp>
          <p:nvSpPr>
            <p:cNvPr id="32" name="Rectangle 31">
              <a:extLst>
                <a:ext uri="{FF2B5EF4-FFF2-40B4-BE49-F238E27FC236}">
                  <a16:creationId xmlns:a16="http://schemas.microsoft.com/office/drawing/2014/main" id="{8DC41681-14B2-4C15-B027-9FACDD55951C}"/>
                </a:ext>
              </a:extLst>
            </p:cNvPr>
            <p:cNvSpPr/>
            <p:nvPr/>
          </p:nvSpPr>
          <p:spPr>
            <a:xfrm>
              <a:off x="5531394" y="2828835"/>
              <a:ext cx="13081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10CCD9D-B24E-4208-8A88-C7913839A273}"/>
                </a:ext>
              </a:extLst>
            </p:cNvPr>
            <p:cNvSpPr txBox="1"/>
            <p:nvPr/>
          </p:nvSpPr>
          <p:spPr>
            <a:xfrm>
              <a:off x="5674245" y="2753320"/>
              <a:ext cx="1118768" cy="646331"/>
            </a:xfrm>
            <a:prstGeom prst="rect">
              <a:avLst/>
            </a:prstGeom>
            <a:noFill/>
          </p:spPr>
          <p:txBody>
            <a:bodyPr wrap="none" rtlCol="0">
              <a:spAutoFit/>
            </a:bodyPr>
            <a:lstStyle/>
            <a:p>
              <a:r>
                <a:rPr lang="en-GB" dirty="0"/>
                <a:t>Operating</a:t>
              </a:r>
            </a:p>
            <a:p>
              <a:r>
                <a:rPr lang="en-GB" dirty="0"/>
                <a:t>System</a:t>
              </a:r>
            </a:p>
          </p:txBody>
        </p:sp>
      </p:grpSp>
      <p:grpSp>
        <p:nvGrpSpPr>
          <p:cNvPr id="34" name="Group 33">
            <a:extLst>
              <a:ext uri="{FF2B5EF4-FFF2-40B4-BE49-F238E27FC236}">
                <a16:creationId xmlns:a16="http://schemas.microsoft.com/office/drawing/2014/main" id="{DD600747-3D96-40B7-A2D1-EF759937D954}"/>
              </a:ext>
            </a:extLst>
          </p:cNvPr>
          <p:cNvGrpSpPr/>
          <p:nvPr/>
        </p:nvGrpSpPr>
        <p:grpSpPr>
          <a:xfrm>
            <a:off x="8674949" y="4765403"/>
            <a:ext cx="1308100" cy="646331"/>
            <a:chOff x="1536697" y="4255353"/>
            <a:chExt cx="1308100" cy="646331"/>
          </a:xfrm>
        </p:grpSpPr>
        <p:sp>
          <p:nvSpPr>
            <p:cNvPr id="35" name="Rectangle 34">
              <a:extLst>
                <a:ext uri="{FF2B5EF4-FFF2-40B4-BE49-F238E27FC236}">
                  <a16:creationId xmlns:a16="http://schemas.microsoft.com/office/drawing/2014/main" id="{500EBD40-D55D-479A-8561-18016CE80479}"/>
                </a:ext>
              </a:extLst>
            </p:cNvPr>
            <p:cNvSpPr/>
            <p:nvPr/>
          </p:nvSpPr>
          <p:spPr>
            <a:xfrm>
              <a:off x="1536697" y="4345801"/>
              <a:ext cx="13081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89D3A827-93E9-4EC7-B88C-F7F058A3005C}"/>
                </a:ext>
              </a:extLst>
            </p:cNvPr>
            <p:cNvSpPr txBox="1"/>
            <p:nvPr/>
          </p:nvSpPr>
          <p:spPr>
            <a:xfrm>
              <a:off x="1616265" y="4255353"/>
              <a:ext cx="1118768" cy="646331"/>
            </a:xfrm>
            <a:prstGeom prst="rect">
              <a:avLst/>
            </a:prstGeom>
            <a:noFill/>
          </p:spPr>
          <p:txBody>
            <a:bodyPr wrap="none" rtlCol="0">
              <a:spAutoFit/>
            </a:bodyPr>
            <a:lstStyle/>
            <a:p>
              <a:r>
                <a:rPr lang="en-GB" dirty="0"/>
                <a:t>Operating</a:t>
              </a:r>
            </a:p>
            <a:p>
              <a:r>
                <a:rPr lang="en-GB" dirty="0"/>
                <a:t>System</a:t>
              </a:r>
            </a:p>
          </p:txBody>
        </p:sp>
      </p:grpSp>
      <p:grpSp>
        <p:nvGrpSpPr>
          <p:cNvPr id="37" name="Group 36">
            <a:extLst>
              <a:ext uri="{FF2B5EF4-FFF2-40B4-BE49-F238E27FC236}">
                <a16:creationId xmlns:a16="http://schemas.microsoft.com/office/drawing/2014/main" id="{64415847-65D7-4F28-A34F-24BE8CD5D745}"/>
              </a:ext>
            </a:extLst>
          </p:cNvPr>
          <p:cNvGrpSpPr/>
          <p:nvPr/>
        </p:nvGrpSpPr>
        <p:grpSpPr>
          <a:xfrm>
            <a:off x="8664095" y="3131865"/>
            <a:ext cx="1308100" cy="646331"/>
            <a:chOff x="2866004" y="2667853"/>
            <a:chExt cx="1308100" cy="646331"/>
          </a:xfrm>
        </p:grpSpPr>
        <p:sp>
          <p:nvSpPr>
            <p:cNvPr id="38" name="Rectangle 37">
              <a:extLst>
                <a:ext uri="{FF2B5EF4-FFF2-40B4-BE49-F238E27FC236}">
                  <a16:creationId xmlns:a16="http://schemas.microsoft.com/office/drawing/2014/main" id="{AFDA1DB4-AB1A-4184-9C13-688CA843106A}"/>
                </a:ext>
              </a:extLst>
            </p:cNvPr>
            <p:cNvSpPr/>
            <p:nvPr/>
          </p:nvSpPr>
          <p:spPr>
            <a:xfrm>
              <a:off x="2866004" y="2758301"/>
              <a:ext cx="1308100" cy="4953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9A9C0ECD-6797-49D4-A2FC-86607F0DB3C1}"/>
                </a:ext>
              </a:extLst>
            </p:cNvPr>
            <p:cNvSpPr txBox="1"/>
            <p:nvPr/>
          </p:nvSpPr>
          <p:spPr>
            <a:xfrm>
              <a:off x="2945572" y="2667853"/>
              <a:ext cx="1118768" cy="646331"/>
            </a:xfrm>
            <a:prstGeom prst="rect">
              <a:avLst/>
            </a:prstGeom>
            <a:noFill/>
          </p:spPr>
          <p:txBody>
            <a:bodyPr wrap="none" rtlCol="0">
              <a:spAutoFit/>
            </a:bodyPr>
            <a:lstStyle/>
            <a:p>
              <a:r>
                <a:rPr lang="en-GB" dirty="0"/>
                <a:t>Operating</a:t>
              </a:r>
            </a:p>
            <a:p>
              <a:r>
                <a:rPr lang="en-GB" dirty="0"/>
                <a:t>System</a:t>
              </a:r>
            </a:p>
          </p:txBody>
        </p:sp>
      </p:grpSp>
      <p:sp>
        <p:nvSpPr>
          <p:cNvPr id="40" name="TextBox 39">
            <a:extLst>
              <a:ext uri="{FF2B5EF4-FFF2-40B4-BE49-F238E27FC236}">
                <a16:creationId xmlns:a16="http://schemas.microsoft.com/office/drawing/2014/main" id="{D372B980-68AC-477C-B8A0-3264C50DDE01}"/>
              </a:ext>
            </a:extLst>
          </p:cNvPr>
          <p:cNvSpPr txBox="1"/>
          <p:nvPr/>
        </p:nvSpPr>
        <p:spPr>
          <a:xfrm>
            <a:off x="9581745" y="876117"/>
            <a:ext cx="561372" cy="369332"/>
          </a:xfrm>
          <a:prstGeom prst="rect">
            <a:avLst/>
          </a:prstGeom>
          <a:noFill/>
        </p:spPr>
        <p:txBody>
          <a:bodyPr wrap="none" rtlCol="0">
            <a:spAutoFit/>
          </a:bodyPr>
          <a:lstStyle/>
          <a:p>
            <a:r>
              <a:rPr lang="en-GB" dirty="0"/>
              <a:t>App</a:t>
            </a:r>
          </a:p>
        </p:txBody>
      </p:sp>
      <p:sp>
        <p:nvSpPr>
          <p:cNvPr id="41" name="TextBox 40">
            <a:extLst>
              <a:ext uri="{FF2B5EF4-FFF2-40B4-BE49-F238E27FC236}">
                <a16:creationId xmlns:a16="http://schemas.microsoft.com/office/drawing/2014/main" id="{988FE95C-2CAA-49F7-BA24-DBFE05EF8092}"/>
              </a:ext>
            </a:extLst>
          </p:cNvPr>
          <p:cNvSpPr txBox="1"/>
          <p:nvPr/>
        </p:nvSpPr>
        <p:spPr>
          <a:xfrm>
            <a:off x="9590199" y="2599666"/>
            <a:ext cx="561372" cy="369332"/>
          </a:xfrm>
          <a:prstGeom prst="rect">
            <a:avLst/>
          </a:prstGeom>
          <a:noFill/>
        </p:spPr>
        <p:txBody>
          <a:bodyPr wrap="none" rtlCol="0">
            <a:spAutoFit/>
          </a:bodyPr>
          <a:lstStyle/>
          <a:p>
            <a:r>
              <a:rPr lang="en-GB" dirty="0"/>
              <a:t>App</a:t>
            </a:r>
          </a:p>
        </p:txBody>
      </p:sp>
      <p:sp>
        <p:nvSpPr>
          <p:cNvPr id="42" name="TextBox 41">
            <a:extLst>
              <a:ext uri="{FF2B5EF4-FFF2-40B4-BE49-F238E27FC236}">
                <a16:creationId xmlns:a16="http://schemas.microsoft.com/office/drawing/2014/main" id="{24B299FE-0B6D-4F6E-9825-F4593698F8EB}"/>
              </a:ext>
            </a:extLst>
          </p:cNvPr>
          <p:cNvSpPr txBox="1"/>
          <p:nvPr/>
        </p:nvSpPr>
        <p:spPr>
          <a:xfrm>
            <a:off x="9598653" y="4323215"/>
            <a:ext cx="561372" cy="369332"/>
          </a:xfrm>
          <a:prstGeom prst="rect">
            <a:avLst/>
          </a:prstGeom>
          <a:noFill/>
        </p:spPr>
        <p:txBody>
          <a:bodyPr wrap="none" rtlCol="0">
            <a:spAutoFit/>
          </a:bodyPr>
          <a:lstStyle/>
          <a:p>
            <a:r>
              <a:rPr lang="en-GB" dirty="0"/>
              <a:t>App</a:t>
            </a:r>
          </a:p>
        </p:txBody>
      </p:sp>
      <p:sp>
        <p:nvSpPr>
          <p:cNvPr id="43" name="Arrow: Right 42">
            <a:extLst>
              <a:ext uri="{FF2B5EF4-FFF2-40B4-BE49-F238E27FC236}">
                <a16:creationId xmlns:a16="http://schemas.microsoft.com/office/drawing/2014/main" id="{AEE2D1FB-DD08-42B5-AF55-9C93EA995AB1}"/>
              </a:ext>
            </a:extLst>
          </p:cNvPr>
          <p:cNvSpPr/>
          <p:nvPr/>
        </p:nvSpPr>
        <p:spPr>
          <a:xfrm>
            <a:off x="4795417" y="3491984"/>
            <a:ext cx="281137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23D2EB6E-CFE9-4303-A462-69DCC29FB389}"/>
              </a:ext>
            </a:extLst>
          </p:cNvPr>
          <p:cNvSpPr txBox="1"/>
          <p:nvPr/>
        </p:nvSpPr>
        <p:spPr>
          <a:xfrm>
            <a:off x="9023207" y="6468424"/>
            <a:ext cx="728148" cy="400110"/>
          </a:xfrm>
          <a:prstGeom prst="rect">
            <a:avLst/>
          </a:prstGeom>
          <a:noFill/>
        </p:spPr>
        <p:txBody>
          <a:bodyPr wrap="none" rtlCol="0">
            <a:spAutoFit/>
          </a:bodyPr>
          <a:lstStyle/>
          <a:p>
            <a:r>
              <a:rPr lang="en-GB" sz="2000" b="1" dirty="0"/>
              <a:t>After</a:t>
            </a:r>
          </a:p>
        </p:txBody>
      </p:sp>
    </p:spTree>
    <p:extLst>
      <p:ext uri="{BB962C8B-B14F-4D97-AF65-F5344CB8AC3E}">
        <p14:creationId xmlns:p14="http://schemas.microsoft.com/office/powerpoint/2010/main" val="424370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150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150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150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150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150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150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150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150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150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150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150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6" grpId="0" animBg="1"/>
      <p:bldP spid="8" grpId="0"/>
      <p:bldP spid="11" grpId="0" animBg="1"/>
      <p:bldP spid="13" grpId="0" animBg="1"/>
      <p:bldP spid="15" grpId="0"/>
      <p:bldP spid="17" grpId="0" animBg="1"/>
      <p:bldP spid="19" grpId="0" animBg="1"/>
      <p:bldP spid="21" grpId="0"/>
      <p:bldP spid="24" grpId="0"/>
      <p:bldP spid="22" grpId="0"/>
      <p:bldP spid="25" grpId="0" animBg="1"/>
      <p:bldP spid="26" grpId="0" animBg="1"/>
      <p:bldP spid="27" grpId="0" animBg="1"/>
      <p:bldP spid="40" grpId="0"/>
      <p:bldP spid="41" grpId="0"/>
      <p:bldP spid="42" grpId="0"/>
      <p:bldP spid="43" grpId="0" animBg="1"/>
      <p:bldP spid="4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540E-8C12-4E9C-8224-4FBD85284DE5}"/>
              </a:ext>
            </a:extLst>
          </p:cNvPr>
          <p:cNvSpPr>
            <a:spLocks noGrp="1"/>
          </p:cNvSpPr>
          <p:nvPr>
            <p:ph type="title"/>
          </p:nvPr>
        </p:nvSpPr>
        <p:spPr>
          <a:xfrm>
            <a:off x="839788" y="365125"/>
            <a:ext cx="10515600" cy="1247107"/>
          </a:xfrm>
        </p:spPr>
        <p:txBody>
          <a:bodyPr vert="horz" lIns="91440" tIns="45720" rIns="91440" bIns="45720" rtlCol="0" anchor="ctr">
            <a:normAutofit/>
          </a:bodyPr>
          <a:lstStyle/>
          <a:p>
            <a:r>
              <a:rPr lang="en-GB" b="1" dirty="0"/>
              <a:t>Hypervisor</a:t>
            </a:r>
          </a:p>
        </p:txBody>
      </p:sp>
      <p:sp>
        <p:nvSpPr>
          <p:cNvPr id="14" name="Text Placeholder 2">
            <a:extLst>
              <a:ext uri="{FF2B5EF4-FFF2-40B4-BE49-F238E27FC236}">
                <a16:creationId xmlns:a16="http://schemas.microsoft.com/office/drawing/2014/main" id="{750C072F-B0BF-4F4E-8876-39972636DA2D}"/>
              </a:ext>
            </a:extLst>
          </p:cNvPr>
          <p:cNvSpPr>
            <a:spLocks noGrp="1"/>
          </p:cNvSpPr>
          <p:nvPr>
            <p:ph type="body" idx="1"/>
          </p:nvPr>
        </p:nvSpPr>
        <p:spPr>
          <a:xfrm>
            <a:off x="839788" y="1681163"/>
            <a:ext cx="5157787" cy="823912"/>
          </a:xfrm>
        </p:spPr>
        <p:txBody>
          <a:bodyPr>
            <a:normAutofit/>
          </a:bodyPr>
          <a:lstStyle/>
          <a:p>
            <a:r>
              <a:rPr lang="en-US" sz="3600" b="1" kern="1200" dirty="0">
                <a:latin typeface="+mn-lt"/>
                <a:ea typeface="+mn-ea"/>
                <a:cs typeface="+mn-cs"/>
              </a:rPr>
              <a:t>Two types of hypervisor</a:t>
            </a:r>
          </a:p>
        </p:txBody>
      </p:sp>
      <p:sp>
        <p:nvSpPr>
          <p:cNvPr id="7" name="Freeform: Shape 6">
            <a:extLst>
              <a:ext uri="{FF2B5EF4-FFF2-40B4-BE49-F238E27FC236}">
                <a16:creationId xmlns:a16="http://schemas.microsoft.com/office/drawing/2014/main" id="{4E277F8B-1C44-408A-AF41-A71511CDC02E}"/>
              </a:ext>
            </a:extLst>
          </p:cNvPr>
          <p:cNvSpPr/>
          <p:nvPr/>
        </p:nvSpPr>
        <p:spPr>
          <a:xfrm>
            <a:off x="5602787" y="3118932"/>
            <a:ext cx="1617067" cy="1858697"/>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3A68CE"/>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58673" tIns="396327" rIns="358673" bIns="396327" numCol="1" spcCol="1270" anchor="ctr" anchorCtr="0">
            <a:noAutofit/>
          </a:bodyPr>
          <a:lstStyle/>
          <a:p>
            <a:pPr marL="0" lvl="0" indent="0" algn="ctr" defTabSz="1244600">
              <a:lnSpc>
                <a:spcPct val="90000"/>
              </a:lnSpc>
              <a:spcBef>
                <a:spcPct val="0"/>
              </a:spcBef>
              <a:spcAft>
                <a:spcPct val="35000"/>
              </a:spcAft>
              <a:buNone/>
            </a:pPr>
            <a:r>
              <a:rPr lang="en-GB" sz="2800" kern="1200" dirty="0"/>
              <a:t>Type 1</a:t>
            </a:r>
            <a:endParaRPr lang="en-US" sz="2800" kern="1200" dirty="0"/>
          </a:p>
        </p:txBody>
      </p:sp>
      <p:sp>
        <p:nvSpPr>
          <p:cNvPr id="9" name="Rectangle 8">
            <a:extLst>
              <a:ext uri="{FF2B5EF4-FFF2-40B4-BE49-F238E27FC236}">
                <a16:creationId xmlns:a16="http://schemas.microsoft.com/office/drawing/2014/main" id="{76C86C47-0271-42AD-8B7F-7772B5DFBD02}"/>
              </a:ext>
            </a:extLst>
          </p:cNvPr>
          <p:cNvSpPr/>
          <p:nvPr/>
        </p:nvSpPr>
        <p:spPr>
          <a:xfrm>
            <a:off x="7268924" y="3490671"/>
            <a:ext cx="2074306" cy="11152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CE904BB1-1978-474F-83E2-F18491320B15}"/>
              </a:ext>
            </a:extLst>
          </p:cNvPr>
          <p:cNvSpPr/>
          <p:nvPr/>
        </p:nvSpPr>
        <p:spPr>
          <a:xfrm>
            <a:off x="3856354" y="3118932"/>
            <a:ext cx="1617067" cy="1858697"/>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C4D5EB"/>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1993" tIns="289647" rIns="251993" bIns="289647"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3" name="Freeform: Shape 12">
            <a:extLst>
              <a:ext uri="{FF2B5EF4-FFF2-40B4-BE49-F238E27FC236}">
                <a16:creationId xmlns:a16="http://schemas.microsoft.com/office/drawing/2014/main" id="{965B1DA0-8200-4563-86BB-617D5B0EEDD7}"/>
              </a:ext>
            </a:extLst>
          </p:cNvPr>
          <p:cNvSpPr/>
          <p:nvPr/>
        </p:nvSpPr>
        <p:spPr>
          <a:xfrm>
            <a:off x="4726225" y="4696595"/>
            <a:ext cx="1617068" cy="1858698"/>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3C9FF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58673" tIns="396327" rIns="358674" bIns="396328" numCol="1" spcCol="1270" anchor="ctr" anchorCtr="0">
            <a:noAutofit/>
          </a:bodyPr>
          <a:lstStyle/>
          <a:p>
            <a:pPr marL="0" lvl="0" indent="0" algn="ctr" defTabSz="1244600">
              <a:lnSpc>
                <a:spcPct val="90000"/>
              </a:lnSpc>
              <a:spcBef>
                <a:spcPct val="0"/>
              </a:spcBef>
              <a:spcAft>
                <a:spcPct val="35000"/>
              </a:spcAft>
              <a:buNone/>
            </a:pPr>
            <a:r>
              <a:rPr lang="en-GB" sz="2800" kern="1200" dirty="0"/>
              <a:t>Type 2</a:t>
            </a:r>
            <a:endParaRPr lang="en-US" sz="2800" kern="1200" dirty="0"/>
          </a:p>
        </p:txBody>
      </p:sp>
      <p:sp>
        <p:nvSpPr>
          <p:cNvPr id="16" name="Rectangle 15">
            <a:extLst>
              <a:ext uri="{FF2B5EF4-FFF2-40B4-BE49-F238E27FC236}">
                <a16:creationId xmlns:a16="http://schemas.microsoft.com/office/drawing/2014/main" id="{6761332D-7CC3-4A63-821E-E5E63CB5E735}"/>
              </a:ext>
            </a:extLst>
          </p:cNvPr>
          <p:cNvSpPr/>
          <p:nvPr/>
        </p:nvSpPr>
        <p:spPr>
          <a:xfrm>
            <a:off x="2651919" y="5068334"/>
            <a:ext cx="2007393" cy="11152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C062006B-7312-4D83-894C-88985A83C869}"/>
              </a:ext>
            </a:extLst>
          </p:cNvPr>
          <p:cNvSpPr/>
          <p:nvPr/>
        </p:nvSpPr>
        <p:spPr>
          <a:xfrm>
            <a:off x="6472657" y="4696595"/>
            <a:ext cx="1617067" cy="1858697"/>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77A6D3"/>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1993" tIns="289647" rIns="251993" bIns="289647"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Tree>
    <p:extLst>
      <p:ext uri="{BB962C8B-B14F-4D97-AF65-F5344CB8AC3E}">
        <p14:creationId xmlns:p14="http://schemas.microsoft.com/office/powerpoint/2010/main" val="16877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03D41C-EC19-4AA1-A234-01F8E7F74F3B}"/>
              </a:ext>
            </a:extLst>
          </p:cNvPr>
          <p:cNvSpPr/>
          <p:nvPr/>
        </p:nvSpPr>
        <p:spPr>
          <a:xfrm>
            <a:off x="5740400"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B495AE75-F93B-44E2-BD80-DDFAD9135E08}"/>
              </a:ext>
            </a:extLst>
          </p:cNvPr>
          <p:cNvSpPr>
            <a:spLocks noGrp="1"/>
          </p:cNvSpPr>
          <p:nvPr>
            <p:ph type="title"/>
          </p:nvPr>
        </p:nvSpPr>
        <p:spPr>
          <a:xfrm>
            <a:off x="909721" y="-231380"/>
            <a:ext cx="11590421" cy="1325563"/>
          </a:xfrm>
        </p:spPr>
        <p:txBody>
          <a:bodyPr/>
          <a:lstStyle/>
          <a:p>
            <a:r>
              <a:rPr lang="en-GB" dirty="0"/>
              <a:t>Type 1 Hypervisor</a:t>
            </a:r>
          </a:p>
        </p:txBody>
      </p:sp>
      <p:sp>
        <p:nvSpPr>
          <p:cNvPr id="9" name="Pentagon 8">
            <a:extLst>
              <a:ext uri="{FF2B5EF4-FFF2-40B4-BE49-F238E27FC236}">
                <a16:creationId xmlns:a16="http://schemas.microsoft.com/office/drawing/2014/main" id="{1C667CAE-7462-4EEC-AE90-3245DEC950C5}"/>
              </a:ext>
            </a:extLst>
          </p:cNvPr>
          <p:cNvSpPr/>
          <p:nvPr/>
        </p:nvSpPr>
        <p:spPr>
          <a:xfrm>
            <a:off x="427121" y="2273300"/>
            <a:ext cx="3627120" cy="3454400"/>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Hypervisors run directly on the system hardware – A “bare metal” embedded hypervisor</a:t>
            </a:r>
          </a:p>
        </p:txBody>
      </p:sp>
      <p:sp>
        <p:nvSpPr>
          <p:cNvPr id="10" name="Rectangle 9">
            <a:extLst>
              <a:ext uri="{FF2B5EF4-FFF2-40B4-BE49-F238E27FC236}">
                <a16:creationId xmlns:a16="http://schemas.microsoft.com/office/drawing/2014/main" id="{CA4452D5-3A3B-473B-9D61-5C115FB823E9}"/>
              </a:ext>
            </a:extLst>
          </p:cNvPr>
          <p:cNvSpPr/>
          <p:nvPr/>
        </p:nvSpPr>
        <p:spPr>
          <a:xfrm>
            <a:off x="5740400" y="5130800"/>
            <a:ext cx="5804844" cy="596900"/>
          </a:xfrm>
          <a:prstGeom prst="rect">
            <a:avLst/>
          </a:prstGeom>
          <a:solidFill>
            <a:srgbClr val="C5F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F26FECF-B576-45B1-8E27-AF8AB0FE00E7}"/>
              </a:ext>
            </a:extLst>
          </p:cNvPr>
          <p:cNvSpPr/>
          <p:nvPr/>
        </p:nvSpPr>
        <p:spPr>
          <a:xfrm>
            <a:off x="5740400" y="4381500"/>
            <a:ext cx="5804844" cy="5969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42E34CF-A5EC-4AAF-9660-DAEF0DEC6395}"/>
              </a:ext>
            </a:extLst>
          </p:cNvPr>
          <p:cNvSpPr/>
          <p:nvPr/>
        </p:nvSpPr>
        <p:spPr>
          <a:xfrm>
            <a:off x="7715722"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67D2751-4FF4-4373-8711-C61234F3FF7E}"/>
              </a:ext>
            </a:extLst>
          </p:cNvPr>
          <p:cNvSpPr/>
          <p:nvPr/>
        </p:nvSpPr>
        <p:spPr>
          <a:xfrm>
            <a:off x="9691044"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9C4EB80-C713-40DD-9DED-A4049DF1E482}"/>
              </a:ext>
            </a:extLst>
          </p:cNvPr>
          <p:cNvSpPr/>
          <p:nvPr/>
        </p:nvSpPr>
        <p:spPr>
          <a:xfrm>
            <a:off x="6069931" y="324802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63C7EADB-B278-4E33-B7A7-8BDE73FB66F8}"/>
              </a:ext>
            </a:extLst>
          </p:cNvPr>
          <p:cNvGrpSpPr/>
          <p:nvPr/>
        </p:nvGrpSpPr>
        <p:grpSpPr>
          <a:xfrm>
            <a:off x="6515100" y="3288107"/>
            <a:ext cx="647700" cy="570708"/>
            <a:chOff x="7270750" y="2075654"/>
            <a:chExt cx="647700" cy="570708"/>
          </a:xfrm>
        </p:grpSpPr>
        <p:sp>
          <p:nvSpPr>
            <p:cNvPr id="18" name="Rectangle 17">
              <a:extLst>
                <a:ext uri="{FF2B5EF4-FFF2-40B4-BE49-F238E27FC236}">
                  <a16:creationId xmlns:a16="http://schemas.microsoft.com/office/drawing/2014/main" id="{6B896E33-9659-4186-848A-9849525EF4D2}"/>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88FF3B6-7DDB-492A-BE15-46A9AA37F350}"/>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a:extLst>
              <a:ext uri="{FF2B5EF4-FFF2-40B4-BE49-F238E27FC236}">
                <a16:creationId xmlns:a16="http://schemas.microsoft.com/office/drawing/2014/main" id="{6E0DF994-8872-43B6-93FA-5CE68CF5DDB9}"/>
              </a:ext>
            </a:extLst>
          </p:cNvPr>
          <p:cNvSpPr/>
          <p:nvPr/>
        </p:nvSpPr>
        <p:spPr>
          <a:xfrm>
            <a:off x="6210300" y="337899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19EFDB7-4AEC-48EA-9489-BEF32ACDD520}"/>
              </a:ext>
            </a:extLst>
          </p:cNvPr>
          <p:cNvSpPr/>
          <p:nvPr/>
        </p:nvSpPr>
        <p:spPr>
          <a:xfrm>
            <a:off x="8065169" y="326548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7E69601F-9CE6-403C-83A4-4BE0C49480D4}"/>
              </a:ext>
            </a:extLst>
          </p:cNvPr>
          <p:cNvGrpSpPr/>
          <p:nvPr/>
        </p:nvGrpSpPr>
        <p:grpSpPr>
          <a:xfrm>
            <a:off x="8510338" y="3305567"/>
            <a:ext cx="647700" cy="570708"/>
            <a:chOff x="7270750" y="2075654"/>
            <a:chExt cx="647700" cy="570708"/>
          </a:xfrm>
        </p:grpSpPr>
        <p:sp>
          <p:nvSpPr>
            <p:cNvPr id="27" name="Rectangle 26">
              <a:extLst>
                <a:ext uri="{FF2B5EF4-FFF2-40B4-BE49-F238E27FC236}">
                  <a16:creationId xmlns:a16="http://schemas.microsoft.com/office/drawing/2014/main" id="{9850BD0D-3D40-420D-A945-9F01E199A2C1}"/>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0F4EC58-3775-4916-B1C9-82AE09D54A9A}"/>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a:extLst>
              <a:ext uri="{FF2B5EF4-FFF2-40B4-BE49-F238E27FC236}">
                <a16:creationId xmlns:a16="http://schemas.microsoft.com/office/drawing/2014/main" id="{AFACAED0-D64E-447F-ADDF-95B2EAFB45DD}"/>
              </a:ext>
            </a:extLst>
          </p:cNvPr>
          <p:cNvSpPr/>
          <p:nvPr/>
        </p:nvSpPr>
        <p:spPr>
          <a:xfrm>
            <a:off x="8205538" y="339645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8B88DD7-C798-4161-BBBA-7FECB582C9EB}"/>
              </a:ext>
            </a:extLst>
          </p:cNvPr>
          <p:cNvSpPr/>
          <p:nvPr/>
        </p:nvSpPr>
        <p:spPr>
          <a:xfrm>
            <a:off x="10060407" y="328294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7DDF6051-52CF-4F97-B03F-A80B54D4A8A8}"/>
              </a:ext>
            </a:extLst>
          </p:cNvPr>
          <p:cNvGrpSpPr/>
          <p:nvPr/>
        </p:nvGrpSpPr>
        <p:grpSpPr>
          <a:xfrm>
            <a:off x="10505576" y="3323027"/>
            <a:ext cx="647700" cy="570708"/>
            <a:chOff x="7270750" y="2075654"/>
            <a:chExt cx="647700" cy="570708"/>
          </a:xfrm>
        </p:grpSpPr>
        <p:sp>
          <p:nvSpPr>
            <p:cNvPr id="33" name="Rectangle 32">
              <a:extLst>
                <a:ext uri="{FF2B5EF4-FFF2-40B4-BE49-F238E27FC236}">
                  <a16:creationId xmlns:a16="http://schemas.microsoft.com/office/drawing/2014/main" id="{F0E7CD36-07B5-4C6D-A2BC-AB15FA4BDCF2}"/>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8F78257-B667-4515-B585-422C57ABF094}"/>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Rectangle 31">
            <a:extLst>
              <a:ext uri="{FF2B5EF4-FFF2-40B4-BE49-F238E27FC236}">
                <a16:creationId xmlns:a16="http://schemas.microsoft.com/office/drawing/2014/main" id="{55680367-2B44-4402-9788-D624ABC34AD7}"/>
              </a:ext>
            </a:extLst>
          </p:cNvPr>
          <p:cNvSpPr/>
          <p:nvPr/>
        </p:nvSpPr>
        <p:spPr>
          <a:xfrm>
            <a:off x="10200776" y="341391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BE0C042A-4505-4C4B-9897-27952EC6C13D}"/>
              </a:ext>
            </a:extLst>
          </p:cNvPr>
          <p:cNvSpPr txBox="1"/>
          <p:nvPr/>
        </p:nvSpPr>
        <p:spPr>
          <a:xfrm>
            <a:off x="6027882" y="3813337"/>
            <a:ext cx="1245021" cy="369332"/>
          </a:xfrm>
          <a:prstGeom prst="rect">
            <a:avLst/>
          </a:prstGeom>
          <a:noFill/>
        </p:spPr>
        <p:txBody>
          <a:bodyPr wrap="none" rtlCol="0">
            <a:spAutoFit/>
          </a:bodyPr>
          <a:lstStyle/>
          <a:p>
            <a:r>
              <a:rPr lang="en-GB" dirty="0"/>
              <a:t>Application</a:t>
            </a:r>
          </a:p>
        </p:txBody>
      </p:sp>
      <p:sp>
        <p:nvSpPr>
          <p:cNvPr id="36" name="TextBox 35">
            <a:extLst>
              <a:ext uri="{FF2B5EF4-FFF2-40B4-BE49-F238E27FC236}">
                <a16:creationId xmlns:a16="http://schemas.microsoft.com/office/drawing/2014/main" id="{00CFFCF2-F1EA-425B-B768-0D1246733C4F}"/>
              </a:ext>
            </a:extLst>
          </p:cNvPr>
          <p:cNvSpPr txBox="1"/>
          <p:nvPr/>
        </p:nvSpPr>
        <p:spPr>
          <a:xfrm>
            <a:off x="8020311" y="3837774"/>
            <a:ext cx="1245021" cy="369332"/>
          </a:xfrm>
          <a:prstGeom prst="rect">
            <a:avLst/>
          </a:prstGeom>
          <a:noFill/>
        </p:spPr>
        <p:txBody>
          <a:bodyPr wrap="none" rtlCol="0">
            <a:spAutoFit/>
          </a:bodyPr>
          <a:lstStyle/>
          <a:p>
            <a:r>
              <a:rPr lang="en-GB" dirty="0"/>
              <a:t>Application</a:t>
            </a:r>
          </a:p>
        </p:txBody>
      </p:sp>
      <p:sp>
        <p:nvSpPr>
          <p:cNvPr id="37" name="TextBox 36">
            <a:extLst>
              <a:ext uri="{FF2B5EF4-FFF2-40B4-BE49-F238E27FC236}">
                <a16:creationId xmlns:a16="http://schemas.microsoft.com/office/drawing/2014/main" id="{A6C9E741-043E-463F-8DB4-5C2675F2C5B3}"/>
              </a:ext>
            </a:extLst>
          </p:cNvPr>
          <p:cNvSpPr txBox="1"/>
          <p:nvPr/>
        </p:nvSpPr>
        <p:spPr>
          <a:xfrm>
            <a:off x="10012740" y="3862211"/>
            <a:ext cx="1245021" cy="369332"/>
          </a:xfrm>
          <a:prstGeom prst="rect">
            <a:avLst/>
          </a:prstGeom>
          <a:noFill/>
        </p:spPr>
        <p:txBody>
          <a:bodyPr wrap="none" rtlCol="0">
            <a:spAutoFit/>
          </a:bodyPr>
          <a:lstStyle/>
          <a:p>
            <a:r>
              <a:rPr lang="en-GB" dirty="0"/>
              <a:t>Application</a:t>
            </a:r>
          </a:p>
        </p:txBody>
      </p:sp>
      <p:sp>
        <p:nvSpPr>
          <p:cNvPr id="38" name="TextBox 37">
            <a:extLst>
              <a:ext uri="{FF2B5EF4-FFF2-40B4-BE49-F238E27FC236}">
                <a16:creationId xmlns:a16="http://schemas.microsoft.com/office/drawing/2014/main" id="{AF0E291E-8D7F-4C0B-A8BF-F1D7AEA114B5}"/>
              </a:ext>
            </a:extLst>
          </p:cNvPr>
          <p:cNvSpPr txBox="1"/>
          <p:nvPr/>
        </p:nvSpPr>
        <p:spPr>
          <a:xfrm>
            <a:off x="10446969" y="2581651"/>
            <a:ext cx="1118768" cy="646331"/>
          </a:xfrm>
          <a:prstGeom prst="rect">
            <a:avLst/>
          </a:prstGeom>
          <a:noFill/>
        </p:spPr>
        <p:txBody>
          <a:bodyPr wrap="none" rtlCol="0">
            <a:spAutoFit/>
          </a:bodyPr>
          <a:lstStyle/>
          <a:p>
            <a:r>
              <a:rPr lang="en-GB" dirty="0"/>
              <a:t>Operating</a:t>
            </a:r>
          </a:p>
          <a:p>
            <a:r>
              <a:rPr lang="en-GB" dirty="0"/>
              <a:t>System</a:t>
            </a:r>
          </a:p>
        </p:txBody>
      </p:sp>
      <p:sp>
        <p:nvSpPr>
          <p:cNvPr id="39" name="TextBox 38">
            <a:extLst>
              <a:ext uri="{FF2B5EF4-FFF2-40B4-BE49-F238E27FC236}">
                <a16:creationId xmlns:a16="http://schemas.microsoft.com/office/drawing/2014/main" id="{9022DCA4-7D52-4993-8778-5CBA319F3D6D}"/>
              </a:ext>
            </a:extLst>
          </p:cNvPr>
          <p:cNvSpPr txBox="1"/>
          <p:nvPr/>
        </p:nvSpPr>
        <p:spPr>
          <a:xfrm>
            <a:off x="8468275" y="2581651"/>
            <a:ext cx="1118768" cy="646331"/>
          </a:xfrm>
          <a:prstGeom prst="rect">
            <a:avLst/>
          </a:prstGeom>
          <a:noFill/>
        </p:spPr>
        <p:txBody>
          <a:bodyPr wrap="none" rtlCol="0">
            <a:spAutoFit/>
          </a:bodyPr>
          <a:lstStyle/>
          <a:p>
            <a:r>
              <a:rPr lang="en-GB" dirty="0"/>
              <a:t>Operating</a:t>
            </a:r>
          </a:p>
          <a:p>
            <a:r>
              <a:rPr lang="en-GB" dirty="0"/>
              <a:t>System</a:t>
            </a:r>
          </a:p>
        </p:txBody>
      </p:sp>
      <p:sp>
        <p:nvSpPr>
          <p:cNvPr id="40" name="TextBox 39">
            <a:extLst>
              <a:ext uri="{FF2B5EF4-FFF2-40B4-BE49-F238E27FC236}">
                <a16:creationId xmlns:a16="http://schemas.microsoft.com/office/drawing/2014/main" id="{BBD037B5-341B-4763-9844-E22B42C5E502}"/>
              </a:ext>
            </a:extLst>
          </p:cNvPr>
          <p:cNvSpPr txBox="1"/>
          <p:nvPr/>
        </p:nvSpPr>
        <p:spPr>
          <a:xfrm>
            <a:off x="6489581"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53" name="Group 52">
            <a:extLst>
              <a:ext uri="{FF2B5EF4-FFF2-40B4-BE49-F238E27FC236}">
                <a16:creationId xmlns:a16="http://schemas.microsoft.com/office/drawing/2014/main" id="{6BA13505-6B75-42C3-99F8-CF411E014260}"/>
              </a:ext>
            </a:extLst>
          </p:cNvPr>
          <p:cNvGrpSpPr/>
          <p:nvPr/>
        </p:nvGrpSpPr>
        <p:grpSpPr>
          <a:xfrm>
            <a:off x="5843718" y="2277466"/>
            <a:ext cx="431800" cy="904875"/>
            <a:chOff x="4584700" y="6194425"/>
            <a:chExt cx="431800" cy="904875"/>
          </a:xfrm>
        </p:grpSpPr>
        <p:sp>
          <p:nvSpPr>
            <p:cNvPr id="41" name="Rectangle 40">
              <a:extLst>
                <a:ext uri="{FF2B5EF4-FFF2-40B4-BE49-F238E27FC236}">
                  <a16:creationId xmlns:a16="http://schemas.microsoft.com/office/drawing/2014/main" id="{DEF68D2D-8B80-4271-B8EE-FDFFC8F5EAEE}"/>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E3301CF8-ADD9-4EFC-98FA-ABFA313EE8B6}"/>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CFD203E-C12B-4B76-98E4-CAFBF16F6283}"/>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B5D3911-5D1F-4DE3-A1D5-858005A24491}"/>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84FC6D6-EFD2-474B-A976-C56DCA0C3D14}"/>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CEBE15-9FCA-421C-8D27-0CBC558DACDC}"/>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3B7811-B666-4236-96AD-6CE846A83920}"/>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2D982EA-DC4D-406C-8CD2-77ABB99BCE87}"/>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A940587-DC41-4507-A512-F889482F617F}"/>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3095336B-188A-4097-A024-BF664621240E}"/>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E129B5CC-8913-4859-B7EB-A38A79C5D8E5}"/>
              </a:ext>
            </a:extLst>
          </p:cNvPr>
          <p:cNvGrpSpPr/>
          <p:nvPr/>
        </p:nvGrpSpPr>
        <p:grpSpPr>
          <a:xfrm>
            <a:off x="7804411" y="2277465"/>
            <a:ext cx="431800" cy="904875"/>
            <a:chOff x="4584700" y="6194425"/>
            <a:chExt cx="431800" cy="904875"/>
          </a:xfrm>
        </p:grpSpPr>
        <p:sp>
          <p:nvSpPr>
            <p:cNvPr id="55" name="Rectangle 54">
              <a:extLst>
                <a:ext uri="{FF2B5EF4-FFF2-40B4-BE49-F238E27FC236}">
                  <a16:creationId xmlns:a16="http://schemas.microsoft.com/office/drawing/2014/main" id="{996208D3-6DA1-469D-9B31-6F9D38655FF3}"/>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E252BD8D-6B2D-41C6-A109-D7D59CBB5AC3}"/>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683BE46-1BDE-44B3-AA92-C7ECCE64CE5C}"/>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5183046-EDD3-42BE-ADBE-6A5D80099266}"/>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A370D9-5EE9-4185-813D-D97D69D69308}"/>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9441D5B-CE87-4DB5-9C75-62BB5438BB39}"/>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EDC3D48-D170-41B1-B2EA-225E53709789}"/>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DB4EF4-5E2B-411E-87FB-328EAB3008E5}"/>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DE254006-2D16-4B5C-95FB-FEDD7FCA7AC3}"/>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524790B9-4999-44E3-BB37-82A4C0C5A31A}"/>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E4D42B60-7841-48BC-9622-E30A27CB68DE}"/>
              </a:ext>
            </a:extLst>
          </p:cNvPr>
          <p:cNvGrpSpPr/>
          <p:nvPr/>
        </p:nvGrpSpPr>
        <p:grpSpPr>
          <a:xfrm>
            <a:off x="9765104" y="2277464"/>
            <a:ext cx="431800" cy="904875"/>
            <a:chOff x="4584700" y="6194425"/>
            <a:chExt cx="431800" cy="904875"/>
          </a:xfrm>
        </p:grpSpPr>
        <p:sp>
          <p:nvSpPr>
            <p:cNvPr id="66" name="Rectangle 65">
              <a:extLst>
                <a:ext uri="{FF2B5EF4-FFF2-40B4-BE49-F238E27FC236}">
                  <a16:creationId xmlns:a16="http://schemas.microsoft.com/office/drawing/2014/main" id="{2DF1DEED-F584-42F6-8D18-237B7179E322}"/>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013E30A1-2302-4BE0-BC30-A50986EA2AFC}"/>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5DE4BB9-C881-4AAF-BD2C-18DA0B98B01B}"/>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5371E8D-4291-4DAC-B389-E248763BF010}"/>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879FB10-11A1-4302-8F03-A339334C1AB8}"/>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AEA997-7D5A-470C-90D0-A02BBF57EE96}"/>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FF30DDE-D238-4EFD-8E11-6A6B590EDC79}"/>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CEE8C4F-3F60-4E69-9E92-34CE0FAF72D4}"/>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4908B102-DE1D-44D3-B8FC-84CE12301307}"/>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6472EA5D-704E-4A0C-9C0B-CDC4E8971B65}"/>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TextBox 75">
            <a:extLst>
              <a:ext uri="{FF2B5EF4-FFF2-40B4-BE49-F238E27FC236}">
                <a16:creationId xmlns:a16="http://schemas.microsoft.com/office/drawing/2014/main" id="{7B33F93A-3C40-4F1C-97DD-4F0323084E17}"/>
              </a:ext>
            </a:extLst>
          </p:cNvPr>
          <p:cNvSpPr txBox="1"/>
          <p:nvPr/>
        </p:nvSpPr>
        <p:spPr>
          <a:xfrm>
            <a:off x="7883151" y="4447306"/>
            <a:ext cx="1703892" cy="461665"/>
          </a:xfrm>
          <a:prstGeom prst="rect">
            <a:avLst/>
          </a:prstGeom>
          <a:noFill/>
        </p:spPr>
        <p:txBody>
          <a:bodyPr wrap="square" rtlCol="0">
            <a:spAutoFit/>
          </a:bodyPr>
          <a:lstStyle/>
          <a:p>
            <a:r>
              <a:rPr lang="en-GB" sz="2400" dirty="0"/>
              <a:t>Hypervisor</a:t>
            </a:r>
          </a:p>
        </p:txBody>
      </p:sp>
      <p:sp>
        <p:nvSpPr>
          <p:cNvPr id="77" name="TextBox 76">
            <a:extLst>
              <a:ext uri="{FF2B5EF4-FFF2-40B4-BE49-F238E27FC236}">
                <a16:creationId xmlns:a16="http://schemas.microsoft.com/office/drawing/2014/main" id="{1BAA4629-4E37-4CB6-B095-BC7B89F97810}"/>
              </a:ext>
            </a:extLst>
          </p:cNvPr>
          <p:cNvSpPr txBox="1"/>
          <p:nvPr/>
        </p:nvSpPr>
        <p:spPr>
          <a:xfrm>
            <a:off x="7664761" y="5205710"/>
            <a:ext cx="2198815" cy="461665"/>
          </a:xfrm>
          <a:prstGeom prst="rect">
            <a:avLst/>
          </a:prstGeom>
          <a:noFill/>
        </p:spPr>
        <p:txBody>
          <a:bodyPr wrap="square" rtlCol="0">
            <a:spAutoFit/>
          </a:bodyPr>
          <a:lstStyle/>
          <a:p>
            <a:r>
              <a:rPr lang="en-GB" sz="2400" dirty="0"/>
              <a:t>Host Hardware</a:t>
            </a:r>
          </a:p>
        </p:txBody>
      </p:sp>
    </p:spTree>
    <p:extLst>
      <p:ext uri="{BB962C8B-B14F-4D97-AF65-F5344CB8AC3E}">
        <p14:creationId xmlns:p14="http://schemas.microsoft.com/office/powerpoint/2010/main" val="2426665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4BD913-D162-480A-B6BE-4890BC9E1C81}"/>
              </a:ext>
            </a:extLst>
          </p:cNvPr>
          <p:cNvSpPr>
            <a:spLocks noGrp="1"/>
          </p:cNvSpPr>
          <p:nvPr>
            <p:ph type="title"/>
          </p:nvPr>
        </p:nvSpPr>
        <p:spPr/>
        <p:txBody>
          <a:bodyPr/>
          <a:lstStyle/>
          <a:p>
            <a:r>
              <a:rPr lang="en-GB" dirty="0"/>
              <a:t>Type 1 Hypervisors</a:t>
            </a:r>
          </a:p>
        </p:txBody>
      </p:sp>
      <p:graphicFrame>
        <p:nvGraphicFramePr>
          <p:cNvPr id="9" name="Content Placeholder 8">
            <a:extLst>
              <a:ext uri="{FF2B5EF4-FFF2-40B4-BE49-F238E27FC236}">
                <a16:creationId xmlns:a16="http://schemas.microsoft.com/office/drawing/2014/main" id="{89CB6EA7-CAA8-4156-91FD-C7203D3A49F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6589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95AE75-F93B-44E2-BD80-DDFAD9135E08}"/>
              </a:ext>
            </a:extLst>
          </p:cNvPr>
          <p:cNvSpPr>
            <a:spLocks noGrp="1"/>
          </p:cNvSpPr>
          <p:nvPr>
            <p:ph type="title"/>
          </p:nvPr>
        </p:nvSpPr>
        <p:spPr/>
        <p:txBody>
          <a:bodyPr/>
          <a:lstStyle/>
          <a:p>
            <a:r>
              <a:rPr lang="en-GB" dirty="0"/>
              <a:t>Type 2 Hypervisor</a:t>
            </a:r>
          </a:p>
        </p:txBody>
      </p:sp>
      <p:sp>
        <p:nvSpPr>
          <p:cNvPr id="9" name="Pentagon 8">
            <a:extLst>
              <a:ext uri="{FF2B5EF4-FFF2-40B4-BE49-F238E27FC236}">
                <a16:creationId xmlns:a16="http://schemas.microsoft.com/office/drawing/2014/main" id="{1C667CAE-7462-4EEC-AE90-3245DEC950C5}"/>
              </a:ext>
            </a:extLst>
          </p:cNvPr>
          <p:cNvSpPr/>
          <p:nvPr/>
        </p:nvSpPr>
        <p:spPr>
          <a:xfrm>
            <a:off x="427120" y="2273300"/>
            <a:ext cx="4411579" cy="4201504"/>
          </a:xfrm>
          <a:prstGeom prst="pentagon">
            <a:avLst/>
          </a:prstGeom>
          <a:solidFill>
            <a:srgbClr val="34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Hypervisors run on a host operating system that provides virtualisation services, such as I/O device support and memory management</a:t>
            </a:r>
          </a:p>
        </p:txBody>
      </p:sp>
      <p:sp>
        <p:nvSpPr>
          <p:cNvPr id="5" name="Rectangle 4">
            <a:extLst>
              <a:ext uri="{FF2B5EF4-FFF2-40B4-BE49-F238E27FC236}">
                <a16:creationId xmlns:a16="http://schemas.microsoft.com/office/drawing/2014/main" id="{BCC1CBBD-0375-4301-BB92-96C45C43D1A0}"/>
              </a:ext>
            </a:extLst>
          </p:cNvPr>
          <p:cNvSpPr/>
          <p:nvPr/>
        </p:nvSpPr>
        <p:spPr>
          <a:xfrm>
            <a:off x="5740400" y="5818579"/>
            <a:ext cx="5804844" cy="596900"/>
          </a:xfrm>
          <a:prstGeom prst="rect">
            <a:avLst/>
          </a:prstGeom>
          <a:solidFill>
            <a:srgbClr val="C5F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32CAA56-0BCF-420B-B809-52F994ED2AE8}"/>
              </a:ext>
            </a:extLst>
          </p:cNvPr>
          <p:cNvSpPr/>
          <p:nvPr/>
        </p:nvSpPr>
        <p:spPr>
          <a:xfrm>
            <a:off x="5740400" y="4381500"/>
            <a:ext cx="5804844" cy="5969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9" name="Group 68">
            <a:extLst>
              <a:ext uri="{FF2B5EF4-FFF2-40B4-BE49-F238E27FC236}">
                <a16:creationId xmlns:a16="http://schemas.microsoft.com/office/drawing/2014/main" id="{00273ADE-D114-4B1F-962D-67328032BA99}"/>
              </a:ext>
            </a:extLst>
          </p:cNvPr>
          <p:cNvGrpSpPr/>
          <p:nvPr/>
        </p:nvGrpSpPr>
        <p:grpSpPr>
          <a:xfrm>
            <a:off x="5740400" y="2277466"/>
            <a:ext cx="1867949" cy="1951633"/>
            <a:chOff x="5740400" y="2277466"/>
            <a:chExt cx="1867949" cy="1951633"/>
          </a:xfrm>
        </p:grpSpPr>
        <p:sp>
          <p:nvSpPr>
            <p:cNvPr id="4" name="Rectangle 3">
              <a:extLst>
                <a:ext uri="{FF2B5EF4-FFF2-40B4-BE49-F238E27FC236}">
                  <a16:creationId xmlns:a16="http://schemas.microsoft.com/office/drawing/2014/main" id="{8FE32FE8-CBCF-43C0-A3D1-4AB1C5333CD0}"/>
                </a:ext>
              </a:extLst>
            </p:cNvPr>
            <p:cNvSpPr/>
            <p:nvPr/>
          </p:nvSpPr>
          <p:spPr>
            <a:xfrm>
              <a:off x="5740400"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5838D95-1929-4747-B099-BFE179053411}"/>
                </a:ext>
              </a:extLst>
            </p:cNvPr>
            <p:cNvSpPr/>
            <p:nvPr/>
          </p:nvSpPr>
          <p:spPr>
            <a:xfrm>
              <a:off x="6069931" y="324802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9E4DFBB8-B1F6-4BB0-8F15-53880C85DA1F}"/>
                </a:ext>
              </a:extLst>
            </p:cNvPr>
            <p:cNvGrpSpPr/>
            <p:nvPr/>
          </p:nvGrpSpPr>
          <p:grpSpPr>
            <a:xfrm>
              <a:off x="6515100" y="3288107"/>
              <a:ext cx="647700" cy="570708"/>
              <a:chOff x="7270750" y="2075654"/>
              <a:chExt cx="647700" cy="570708"/>
            </a:xfrm>
          </p:grpSpPr>
          <p:sp>
            <p:nvSpPr>
              <p:cNvPr id="13" name="Rectangle 12">
                <a:extLst>
                  <a:ext uri="{FF2B5EF4-FFF2-40B4-BE49-F238E27FC236}">
                    <a16:creationId xmlns:a16="http://schemas.microsoft.com/office/drawing/2014/main" id="{7B71E414-77B2-4544-A4C7-4BF7D29BA893}"/>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178B1A9-068C-4347-BE4F-D8C9E794BBEE}"/>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7ECFAA23-F524-4029-8F30-C2320B8106B1}"/>
                </a:ext>
              </a:extLst>
            </p:cNvPr>
            <p:cNvSpPr/>
            <p:nvPr/>
          </p:nvSpPr>
          <p:spPr>
            <a:xfrm>
              <a:off x="6210300" y="337899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7FCB88C-C75B-4906-B43D-E146839B00B7}"/>
                </a:ext>
              </a:extLst>
            </p:cNvPr>
            <p:cNvSpPr txBox="1"/>
            <p:nvPr/>
          </p:nvSpPr>
          <p:spPr>
            <a:xfrm>
              <a:off x="6027882" y="3813337"/>
              <a:ext cx="1245021" cy="369332"/>
            </a:xfrm>
            <a:prstGeom prst="rect">
              <a:avLst/>
            </a:prstGeom>
            <a:noFill/>
          </p:spPr>
          <p:txBody>
            <a:bodyPr wrap="none" rtlCol="0">
              <a:spAutoFit/>
            </a:bodyPr>
            <a:lstStyle/>
            <a:p>
              <a:r>
                <a:rPr lang="en-GB" dirty="0"/>
                <a:t>Application</a:t>
              </a:r>
            </a:p>
          </p:txBody>
        </p:sp>
        <p:sp>
          <p:nvSpPr>
            <p:cNvPr id="31" name="TextBox 30">
              <a:extLst>
                <a:ext uri="{FF2B5EF4-FFF2-40B4-BE49-F238E27FC236}">
                  <a16:creationId xmlns:a16="http://schemas.microsoft.com/office/drawing/2014/main" id="{AEB2D9C0-AB2F-4F88-8C26-0A6E6409CD5C}"/>
                </a:ext>
              </a:extLst>
            </p:cNvPr>
            <p:cNvSpPr txBox="1"/>
            <p:nvPr/>
          </p:nvSpPr>
          <p:spPr>
            <a:xfrm>
              <a:off x="6489581"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32" name="Group 31">
              <a:extLst>
                <a:ext uri="{FF2B5EF4-FFF2-40B4-BE49-F238E27FC236}">
                  <a16:creationId xmlns:a16="http://schemas.microsoft.com/office/drawing/2014/main" id="{4728CC98-8F28-4038-B698-C7CE992D83DD}"/>
                </a:ext>
              </a:extLst>
            </p:cNvPr>
            <p:cNvGrpSpPr/>
            <p:nvPr/>
          </p:nvGrpSpPr>
          <p:grpSpPr>
            <a:xfrm>
              <a:off x="5843718" y="2277466"/>
              <a:ext cx="431800" cy="904875"/>
              <a:chOff x="4584700" y="6194425"/>
              <a:chExt cx="431800" cy="904875"/>
            </a:xfrm>
          </p:grpSpPr>
          <p:sp>
            <p:nvSpPr>
              <p:cNvPr id="33" name="Rectangle 32">
                <a:extLst>
                  <a:ext uri="{FF2B5EF4-FFF2-40B4-BE49-F238E27FC236}">
                    <a16:creationId xmlns:a16="http://schemas.microsoft.com/office/drawing/2014/main" id="{20DB2BAA-2063-4E80-96FE-5078F8D576E3}"/>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E44A926D-6506-4F98-9754-D75816C4DEA9}"/>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7093B7-F37F-455D-BF0B-6A446DAA63D6}"/>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1B9390-0A2A-4298-A70F-E31E81374D7D}"/>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5A020C-2B4F-4F6E-9497-2D9B3F44E18D}"/>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26BCE4C-098A-44BE-A285-F46B9E57A4B0}"/>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0EACA49-CB72-4A2E-AB35-8A7520A31702}"/>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47C72D-CF71-4C2B-BA40-CA87C6B9E020}"/>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ECD8E28-78D3-4259-86BE-1F12926D3B0D}"/>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905897A4-86D5-4505-B956-055348BBB3ED}"/>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 name="Group 2">
            <a:extLst>
              <a:ext uri="{FF2B5EF4-FFF2-40B4-BE49-F238E27FC236}">
                <a16:creationId xmlns:a16="http://schemas.microsoft.com/office/drawing/2014/main" id="{183BC408-70BA-4152-B288-859598C78DC8}"/>
              </a:ext>
            </a:extLst>
          </p:cNvPr>
          <p:cNvGrpSpPr/>
          <p:nvPr/>
        </p:nvGrpSpPr>
        <p:grpSpPr>
          <a:xfrm>
            <a:off x="7715722" y="2277465"/>
            <a:ext cx="1871321" cy="1951634"/>
            <a:chOff x="7715722" y="2277465"/>
            <a:chExt cx="1871321" cy="1951634"/>
          </a:xfrm>
        </p:grpSpPr>
        <p:sp>
          <p:nvSpPr>
            <p:cNvPr id="8" name="Rectangle 7">
              <a:extLst>
                <a:ext uri="{FF2B5EF4-FFF2-40B4-BE49-F238E27FC236}">
                  <a16:creationId xmlns:a16="http://schemas.microsoft.com/office/drawing/2014/main" id="{07481700-F575-4773-BA9D-11050C906D13}"/>
                </a:ext>
              </a:extLst>
            </p:cNvPr>
            <p:cNvSpPr/>
            <p:nvPr/>
          </p:nvSpPr>
          <p:spPr>
            <a:xfrm>
              <a:off x="7715722"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11BC497-435E-42D3-AC35-538B7DD8BE0A}"/>
                </a:ext>
              </a:extLst>
            </p:cNvPr>
            <p:cNvSpPr/>
            <p:nvPr/>
          </p:nvSpPr>
          <p:spPr>
            <a:xfrm>
              <a:off x="8065169" y="326548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CAE7887-3F4E-44BC-84BE-A915675159D0}"/>
                </a:ext>
              </a:extLst>
            </p:cNvPr>
            <p:cNvGrpSpPr/>
            <p:nvPr/>
          </p:nvGrpSpPr>
          <p:grpSpPr>
            <a:xfrm>
              <a:off x="8510338" y="3305567"/>
              <a:ext cx="647700" cy="570708"/>
              <a:chOff x="7270750" y="2075654"/>
              <a:chExt cx="647700" cy="570708"/>
            </a:xfrm>
          </p:grpSpPr>
          <p:sp>
            <p:nvSpPr>
              <p:cNvPr id="18" name="Rectangle 17">
                <a:extLst>
                  <a:ext uri="{FF2B5EF4-FFF2-40B4-BE49-F238E27FC236}">
                    <a16:creationId xmlns:a16="http://schemas.microsoft.com/office/drawing/2014/main" id="{73D29856-4126-4F12-B485-DD85305D8F6D}"/>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2776298-BC51-4149-87CC-875228A715C6}"/>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A48A8958-A0BE-48B3-84CE-8AC549E58D90}"/>
                </a:ext>
              </a:extLst>
            </p:cNvPr>
            <p:cNvSpPr/>
            <p:nvPr/>
          </p:nvSpPr>
          <p:spPr>
            <a:xfrm>
              <a:off x="8205538" y="339645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6B348FB-71A8-40D9-8139-5E2D5DB64FCE}"/>
                </a:ext>
              </a:extLst>
            </p:cNvPr>
            <p:cNvSpPr txBox="1"/>
            <p:nvPr/>
          </p:nvSpPr>
          <p:spPr>
            <a:xfrm>
              <a:off x="8020311" y="3837774"/>
              <a:ext cx="1245021" cy="369332"/>
            </a:xfrm>
            <a:prstGeom prst="rect">
              <a:avLst/>
            </a:prstGeom>
            <a:noFill/>
          </p:spPr>
          <p:txBody>
            <a:bodyPr wrap="none" rtlCol="0">
              <a:spAutoFit/>
            </a:bodyPr>
            <a:lstStyle/>
            <a:p>
              <a:r>
                <a:rPr lang="en-GB" dirty="0"/>
                <a:t>Application</a:t>
              </a:r>
            </a:p>
          </p:txBody>
        </p:sp>
        <p:sp>
          <p:nvSpPr>
            <p:cNvPr id="30" name="TextBox 29">
              <a:extLst>
                <a:ext uri="{FF2B5EF4-FFF2-40B4-BE49-F238E27FC236}">
                  <a16:creationId xmlns:a16="http://schemas.microsoft.com/office/drawing/2014/main" id="{4DDC544A-8CCD-4782-9E18-419015EB0C1E}"/>
                </a:ext>
              </a:extLst>
            </p:cNvPr>
            <p:cNvSpPr txBox="1"/>
            <p:nvPr/>
          </p:nvSpPr>
          <p:spPr>
            <a:xfrm>
              <a:off x="8468275"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43" name="Group 42">
              <a:extLst>
                <a:ext uri="{FF2B5EF4-FFF2-40B4-BE49-F238E27FC236}">
                  <a16:creationId xmlns:a16="http://schemas.microsoft.com/office/drawing/2014/main" id="{F317C188-D9C8-4708-B514-02D5AEE23AEF}"/>
                </a:ext>
              </a:extLst>
            </p:cNvPr>
            <p:cNvGrpSpPr/>
            <p:nvPr/>
          </p:nvGrpSpPr>
          <p:grpSpPr>
            <a:xfrm>
              <a:off x="7804411" y="2277465"/>
              <a:ext cx="431800" cy="904875"/>
              <a:chOff x="4584700" y="6194425"/>
              <a:chExt cx="431800" cy="904875"/>
            </a:xfrm>
          </p:grpSpPr>
          <p:sp>
            <p:nvSpPr>
              <p:cNvPr id="44" name="Rectangle 43">
                <a:extLst>
                  <a:ext uri="{FF2B5EF4-FFF2-40B4-BE49-F238E27FC236}">
                    <a16:creationId xmlns:a16="http://schemas.microsoft.com/office/drawing/2014/main" id="{6E29BE7D-FC5F-49C9-B2A1-4E53C228E06D}"/>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D1F33666-62E6-4C36-B100-9E81A3E2F406}"/>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896B102-E7D9-436F-ACC5-274B73C77174}"/>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7F63FD9-C260-4EBA-858D-23563C89A340}"/>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2C818C1-E210-4055-BE33-EFAEB7FA1F15}"/>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32A6ED-C221-4126-B7E4-404C999F7489}"/>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460CAEF-ADBE-4F09-8F65-432C19E4859F}"/>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FC2358-8A15-40E5-97CA-6A7040D8FB7F}"/>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796F6DE-C2AE-4930-A0FF-736CB9A8CD83}"/>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EEFFFA6-E513-4F1A-9D89-1936C92C256A}"/>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B7EE1792-C564-47C6-9355-B9BF74E00AC0}"/>
              </a:ext>
            </a:extLst>
          </p:cNvPr>
          <p:cNvGrpSpPr/>
          <p:nvPr/>
        </p:nvGrpSpPr>
        <p:grpSpPr>
          <a:xfrm>
            <a:off x="9691044" y="2277464"/>
            <a:ext cx="1874693" cy="1954079"/>
            <a:chOff x="9691044" y="2277464"/>
            <a:chExt cx="1874693" cy="1954079"/>
          </a:xfrm>
        </p:grpSpPr>
        <p:sp>
          <p:nvSpPr>
            <p:cNvPr id="10" name="Rectangle 9">
              <a:extLst>
                <a:ext uri="{FF2B5EF4-FFF2-40B4-BE49-F238E27FC236}">
                  <a16:creationId xmlns:a16="http://schemas.microsoft.com/office/drawing/2014/main" id="{BD119D27-526A-4463-8C6C-0512F76F64F1}"/>
                </a:ext>
              </a:extLst>
            </p:cNvPr>
            <p:cNvSpPr/>
            <p:nvPr/>
          </p:nvSpPr>
          <p:spPr>
            <a:xfrm>
              <a:off x="9691044"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9E7B91B-DFCA-46F5-A80E-7CD3B05B1541}"/>
                </a:ext>
              </a:extLst>
            </p:cNvPr>
            <p:cNvSpPr/>
            <p:nvPr/>
          </p:nvSpPr>
          <p:spPr>
            <a:xfrm>
              <a:off x="10060407" y="328294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89E5A69D-97B3-43AE-B241-37A3EF41A6E8}"/>
                </a:ext>
              </a:extLst>
            </p:cNvPr>
            <p:cNvGrpSpPr/>
            <p:nvPr/>
          </p:nvGrpSpPr>
          <p:grpSpPr>
            <a:xfrm>
              <a:off x="10505576" y="3323027"/>
              <a:ext cx="647700" cy="570708"/>
              <a:chOff x="7270750" y="2075654"/>
              <a:chExt cx="647700" cy="570708"/>
            </a:xfrm>
          </p:grpSpPr>
          <p:sp>
            <p:nvSpPr>
              <p:cNvPr id="23" name="Rectangle 22">
                <a:extLst>
                  <a:ext uri="{FF2B5EF4-FFF2-40B4-BE49-F238E27FC236}">
                    <a16:creationId xmlns:a16="http://schemas.microsoft.com/office/drawing/2014/main" id="{14BDB4C6-AE74-41AC-93C3-6E962502AC86}"/>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1F898CC-7E38-4E38-A27D-869960DB921E}"/>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a:extLst>
                <a:ext uri="{FF2B5EF4-FFF2-40B4-BE49-F238E27FC236}">
                  <a16:creationId xmlns:a16="http://schemas.microsoft.com/office/drawing/2014/main" id="{60127037-8502-46A5-9D82-DB53BC8AE087}"/>
                </a:ext>
              </a:extLst>
            </p:cNvPr>
            <p:cNvSpPr/>
            <p:nvPr/>
          </p:nvSpPr>
          <p:spPr>
            <a:xfrm>
              <a:off x="10200776" y="341391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5E28E78-EA37-4F77-BF3D-61331705C967}"/>
                </a:ext>
              </a:extLst>
            </p:cNvPr>
            <p:cNvSpPr txBox="1"/>
            <p:nvPr/>
          </p:nvSpPr>
          <p:spPr>
            <a:xfrm>
              <a:off x="10012740" y="3862211"/>
              <a:ext cx="1245021" cy="369332"/>
            </a:xfrm>
            <a:prstGeom prst="rect">
              <a:avLst/>
            </a:prstGeom>
            <a:noFill/>
          </p:spPr>
          <p:txBody>
            <a:bodyPr wrap="none" rtlCol="0">
              <a:spAutoFit/>
            </a:bodyPr>
            <a:lstStyle/>
            <a:p>
              <a:r>
                <a:rPr lang="en-GB" dirty="0"/>
                <a:t>Application</a:t>
              </a:r>
            </a:p>
          </p:txBody>
        </p:sp>
        <p:sp>
          <p:nvSpPr>
            <p:cNvPr id="29" name="TextBox 28">
              <a:extLst>
                <a:ext uri="{FF2B5EF4-FFF2-40B4-BE49-F238E27FC236}">
                  <a16:creationId xmlns:a16="http://schemas.microsoft.com/office/drawing/2014/main" id="{CB8EF5DE-0827-41BB-A302-071827970A76}"/>
                </a:ext>
              </a:extLst>
            </p:cNvPr>
            <p:cNvSpPr txBox="1"/>
            <p:nvPr/>
          </p:nvSpPr>
          <p:spPr>
            <a:xfrm>
              <a:off x="10446969"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54" name="Group 53">
              <a:extLst>
                <a:ext uri="{FF2B5EF4-FFF2-40B4-BE49-F238E27FC236}">
                  <a16:creationId xmlns:a16="http://schemas.microsoft.com/office/drawing/2014/main" id="{2A6CE22C-4248-4C86-B72D-209162F903BD}"/>
                </a:ext>
              </a:extLst>
            </p:cNvPr>
            <p:cNvGrpSpPr/>
            <p:nvPr/>
          </p:nvGrpSpPr>
          <p:grpSpPr>
            <a:xfrm>
              <a:off x="9765104" y="2277464"/>
              <a:ext cx="431800" cy="904875"/>
              <a:chOff x="4584700" y="6194425"/>
              <a:chExt cx="431800" cy="904875"/>
            </a:xfrm>
          </p:grpSpPr>
          <p:sp>
            <p:nvSpPr>
              <p:cNvPr id="55" name="Rectangle 54">
                <a:extLst>
                  <a:ext uri="{FF2B5EF4-FFF2-40B4-BE49-F238E27FC236}">
                    <a16:creationId xmlns:a16="http://schemas.microsoft.com/office/drawing/2014/main" id="{712E397F-0D89-4537-9BEB-505E2FE8E2C0}"/>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46845B2E-B200-4819-85C9-B1B9568EF185}"/>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5AAEA7A-9C95-469E-AF82-2DF0BD7097FD}"/>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33E906C-4C1E-466B-9A7F-FFE9757A8AEE}"/>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1750D5-F558-4584-AB05-20AC8A2A6324}"/>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C2B5997-8030-4633-9982-3A24CD378610}"/>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9C7B693-9176-4EDB-9D6F-CC5BF2F7A9EF}"/>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5AE7E41-35F2-4982-9A02-3DB22E84183E}"/>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C541F341-A11C-4DCA-A319-0727AA320702}"/>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6005171C-AFCB-4B77-BA20-3B854BD7C39F}"/>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5" name="TextBox 64">
            <a:extLst>
              <a:ext uri="{FF2B5EF4-FFF2-40B4-BE49-F238E27FC236}">
                <a16:creationId xmlns:a16="http://schemas.microsoft.com/office/drawing/2014/main" id="{E7286CFB-3E4C-48EE-A188-84E6152025AD}"/>
              </a:ext>
            </a:extLst>
          </p:cNvPr>
          <p:cNvSpPr txBox="1"/>
          <p:nvPr/>
        </p:nvSpPr>
        <p:spPr>
          <a:xfrm>
            <a:off x="7883151" y="4447306"/>
            <a:ext cx="1703892" cy="461665"/>
          </a:xfrm>
          <a:prstGeom prst="rect">
            <a:avLst/>
          </a:prstGeom>
          <a:noFill/>
        </p:spPr>
        <p:txBody>
          <a:bodyPr wrap="square" rtlCol="0">
            <a:spAutoFit/>
          </a:bodyPr>
          <a:lstStyle/>
          <a:p>
            <a:r>
              <a:rPr lang="en-GB" sz="2400" dirty="0"/>
              <a:t>Hypervisor</a:t>
            </a:r>
          </a:p>
        </p:txBody>
      </p:sp>
      <p:sp>
        <p:nvSpPr>
          <p:cNvPr id="66" name="TextBox 65">
            <a:extLst>
              <a:ext uri="{FF2B5EF4-FFF2-40B4-BE49-F238E27FC236}">
                <a16:creationId xmlns:a16="http://schemas.microsoft.com/office/drawing/2014/main" id="{A4DFF35A-183A-4A86-B977-4D75E53480DE}"/>
              </a:ext>
            </a:extLst>
          </p:cNvPr>
          <p:cNvSpPr txBox="1"/>
          <p:nvPr/>
        </p:nvSpPr>
        <p:spPr>
          <a:xfrm>
            <a:off x="7664761" y="5893489"/>
            <a:ext cx="2198815" cy="461665"/>
          </a:xfrm>
          <a:prstGeom prst="rect">
            <a:avLst/>
          </a:prstGeom>
          <a:noFill/>
        </p:spPr>
        <p:txBody>
          <a:bodyPr wrap="square" rtlCol="0">
            <a:spAutoFit/>
          </a:bodyPr>
          <a:lstStyle/>
          <a:p>
            <a:r>
              <a:rPr lang="en-GB" sz="2400" dirty="0"/>
              <a:t>Host Hardware</a:t>
            </a:r>
          </a:p>
        </p:txBody>
      </p:sp>
      <p:sp>
        <p:nvSpPr>
          <p:cNvPr id="67" name="Rectangle 66">
            <a:extLst>
              <a:ext uri="{FF2B5EF4-FFF2-40B4-BE49-F238E27FC236}">
                <a16:creationId xmlns:a16="http://schemas.microsoft.com/office/drawing/2014/main" id="{E7DF0212-E12C-4363-8758-C2AB21220892}"/>
              </a:ext>
            </a:extLst>
          </p:cNvPr>
          <p:cNvSpPr/>
          <p:nvPr/>
        </p:nvSpPr>
        <p:spPr>
          <a:xfrm>
            <a:off x="5740400" y="5112019"/>
            <a:ext cx="5804844" cy="596900"/>
          </a:xfrm>
          <a:prstGeom prst="rect">
            <a:avLst/>
          </a:prstGeom>
          <a:solidFill>
            <a:srgbClr val="FAF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BF795ABA-6A4C-403D-BAF9-C6A6DE98A430}"/>
              </a:ext>
            </a:extLst>
          </p:cNvPr>
          <p:cNvSpPr txBox="1"/>
          <p:nvPr/>
        </p:nvSpPr>
        <p:spPr>
          <a:xfrm>
            <a:off x="7480301" y="5186929"/>
            <a:ext cx="2599764" cy="461665"/>
          </a:xfrm>
          <a:prstGeom prst="rect">
            <a:avLst/>
          </a:prstGeom>
          <a:noFill/>
        </p:spPr>
        <p:txBody>
          <a:bodyPr wrap="square" rtlCol="0">
            <a:spAutoFit/>
          </a:bodyPr>
          <a:lstStyle/>
          <a:p>
            <a:r>
              <a:rPr lang="en-GB" sz="2400" dirty="0"/>
              <a:t>Operating System</a:t>
            </a:r>
          </a:p>
        </p:txBody>
      </p:sp>
    </p:spTree>
    <p:extLst>
      <p:ext uri="{BB962C8B-B14F-4D97-AF65-F5344CB8AC3E}">
        <p14:creationId xmlns:p14="http://schemas.microsoft.com/office/powerpoint/2010/main" val="29812658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4BD913-D162-480A-B6BE-4890BC9E1C81}"/>
              </a:ext>
            </a:extLst>
          </p:cNvPr>
          <p:cNvSpPr>
            <a:spLocks noGrp="1"/>
          </p:cNvSpPr>
          <p:nvPr>
            <p:ph type="title"/>
          </p:nvPr>
        </p:nvSpPr>
        <p:spPr/>
        <p:txBody>
          <a:bodyPr/>
          <a:lstStyle/>
          <a:p>
            <a:r>
              <a:rPr lang="en-GB" dirty="0"/>
              <a:t>Type 2 Hypervisors</a:t>
            </a:r>
          </a:p>
        </p:txBody>
      </p:sp>
      <p:graphicFrame>
        <p:nvGraphicFramePr>
          <p:cNvPr id="2" name="Content Placeholder 1">
            <a:extLst>
              <a:ext uri="{FF2B5EF4-FFF2-40B4-BE49-F238E27FC236}">
                <a16:creationId xmlns:a16="http://schemas.microsoft.com/office/drawing/2014/main" id="{8969F8FD-F4F8-4A9C-A55B-567E8E7707C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753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Storage Types</a:t>
            </a:r>
          </a:p>
        </p:txBody>
      </p:sp>
      <p:sp>
        <p:nvSpPr>
          <p:cNvPr id="3" name="Content Placeholder 2"/>
          <p:cNvSpPr>
            <a:spLocks noGrp="1"/>
          </p:cNvSpPr>
          <p:nvPr>
            <p:ph idx="1"/>
          </p:nvPr>
        </p:nvSpPr>
        <p:spPr/>
        <p:txBody>
          <a:bodyPr/>
          <a:lstStyle/>
          <a:p>
            <a:pPr lvl="1"/>
            <a:r>
              <a:rPr lang="en-GB" dirty="0"/>
              <a:t>NAS</a:t>
            </a:r>
          </a:p>
          <a:p>
            <a:pPr lvl="1"/>
            <a:r>
              <a:rPr lang="en-GB" dirty="0"/>
              <a:t>SAN</a:t>
            </a:r>
          </a:p>
          <a:p>
            <a:endParaRPr lang="en-GB" dirty="0"/>
          </a:p>
        </p:txBody>
      </p:sp>
    </p:spTree>
    <p:extLst>
      <p:ext uri="{BB962C8B-B14F-4D97-AF65-F5344CB8AC3E}">
        <p14:creationId xmlns:p14="http://schemas.microsoft.com/office/powerpoint/2010/main" val="629150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21015</Words>
  <Application>Microsoft Office PowerPoint</Application>
  <PresentationFormat>Widescreen</PresentationFormat>
  <Paragraphs>2757</Paragraphs>
  <Slides>376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376</vt:i4>
      </vt:variant>
    </vt:vector>
  </HeadingPairs>
  <TitlesOfParts>
    <vt:vector size="385" baseType="lpstr">
      <vt:lpstr>Arial</vt:lpstr>
      <vt:lpstr>Calibri</vt:lpstr>
      <vt:lpstr>Calibri Light</vt:lpstr>
      <vt:lpstr>LiberationMono</vt:lpstr>
      <vt:lpstr>LiberationSerif</vt:lpstr>
      <vt:lpstr>LiberationSerif-Bold</vt:lpstr>
      <vt:lpstr>LiberationSerif-Italic</vt:lpstr>
      <vt:lpstr>Tahoma</vt:lpstr>
      <vt:lpstr>Office Theme</vt:lpstr>
      <vt:lpstr>PowerPoint Presentation</vt:lpstr>
      <vt:lpstr>Module 4 - Applications and Security</vt:lpstr>
      <vt:lpstr>Applications and Services</vt:lpstr>
      <vt:lpstr>Purposes And Uses Of Protocols - Network ports </vt:lpstr>
      <vt:lpstr>Port ranges </vt:lpstr>
      <vt:lpstr>Common port assignments </vt:lpstr>
      <vt:lpstr>Common port assignments (Cont.) </vt:lpstr>
      <vt:lpstr>Common port assignments (Cont.) </vt:lpstr>
      <vt:lpstr>Application protocols </vt:lpstr>
      <vt:lpstr>Email protocols </vt:lpstr>
      <vt:lpstr>Remote access protocols </vt:lpstr>
      <vt:lpstr>Resource sharing protocols </vt:lpstr>
      <vt:lpstr>TCP/IP tools </vt:lpstr>
      <vt:lpstr>ipconfig </vt:lpstr>
      <vt:lpstr>Ipconfig (Cont.) </vt:lpstr>
      <vt:lpstr>ifconfig </vt:lpstr>
      <vt:lpstr>netstat </vt:lpstr>
      <vt:lpstr>netstat (Cont.)</vt:lpstr>
      <vt:lpstr>arp </vt:lpstr>
      <vt:lpstr>nslookup </vt:lpstr>
      <vt:lpstr>ping </vt:lpstr>
      <vt:lpstr>Ping (Cont.) </vt:lpstr>
      <vt:lpstr>traceroute </vt:lpstr>
      <vt:lpstr>pathping </vt:lpstr>
      <vt:lpstr>Assessment: Network ports and applications</vt:lpstr>
      <vt:lpstr>Assessment: Network ports and applications </vt:lpstr>
      <vt:lpstr>Assessment: Network ports and applications </vt:lpstr>
      <vt:lpstr>Assessment: Network ports and applications </vt:lpstr>
      <vt:lpstr>Assessment: Network ports and applications </vt:lpstr>
      <vt:lpstr>Assessment: Network ports and applications </vt:lpstr>
      <vt:lpstr>Assessment: Network ports and applications </vt:lpstr>
      <vt:lpstr>Concepts of and Characteristics of Routing and Switching</vt:lpstr>
      <vt:lpstr>Performance concepts - QoS</vt:lpstr>
      <vt:lpstr>Quality of Service</vt:lpstr>
      <vt:lpstr>Performance concepts: DiffServ</vt:lpstr>
      <vt:lpstr>Performance concepts:  CoS</vt:lpstr>
      <vt:lpstr>PowerPoint Presentation</vt:lpstr>
      <vt:lpstr>Performance concepts: Traffic Shaping</vt:lpstr>
      <vt:lpstr>Functions of Network Services</vt:lpstr>
      <vt:lpstr>Placement of network devices on the network and installing/configuring them</vt:lpstr>
      <vt:lpstr>VOIP PBX</vt:lpstr>
      <vt:lpstr>VOIP gateways</vt:lpstr>
      <vt:lpstr>Advanced Networking Devices</vt:lpstr>
      <vt:lpstr>Multilayer Switches</vt:lpstr>
      <vt:lpstr>Load Balancers</vt:lpstr>
      <vt:lpstr>IPS/IDS</vt:lpstr>
      <vt:lpstr>Variations on IDSs/IPSs</vt:lpstr>
      <vt:lpstr>Variations on IDSs/IPSs</vt:lpstr>
      <vt:lpstr>Troubleshooting</vt:lpstr>
      <vt:lpstr>Troubleshooting - Common Wired Connectivity</vt:lpstr>
      <vt:lpstr>Latency</vt:lpstr>
      <vt:lpstr>Latency</vt:lpstr>
      <vt:lpstr>Jitter</vt:lpstr>
      <vt:lpstr>Bottlenecks</vt:lpstr>
      <vt:lpstr>Troubleshooting - Common Network Service Issues</vt:lpstr>
      <vt:lpstr>Untrusted SSL Certificates</vt:lpstr>
      <vt:lpstr>Incorrect Time</vt:lpstr>
      <vt:lpstr>Virtualisation, SAN and Cloud Services</vt:lpstr>
      <vt:lpstr>Cloud concepts and their purposes</vt:lpstr>
      <vt:lpstr>Types of Services</vt:lpstr>
      <vt:lpstr>SAAS</vt:lpstr>
      <vt:lpstr>SAAS Service Model</vt:lpstr>
      <vt:lpstr>PAAS</vt:lpstr>
      <vt:lpstr>PAAS Service Model</vt:lpstr>
      <vt:lpstr>IAAS</vt:lpstr>
      <vt:lpstr>PowerPoint Presentation</vt:lpstr>
      <vt:lpstr>Cloud Delivery Models</vt:lpstr>
      <vt:lpstr>Public Cloud</vt:lpstr>
      <vt:lpstr>Private Cloud</vt:lpstr>
      <vt:lpstr>Hybrid Cloud</vt:lpstr>
      <vt:lpstr>Community Cloud</vt:lpstr>
      <vt:lpstr>Connectivity Methods</vt:lpstr>
      <vt:lpstr>Connectivity Methods</vt:lpstr>
      <vt:lpstr>Security Implications/Considerations</vt:lpstr>
      <vt:lpstr>Relationship Between Local and Cloud Resources</vt:lpstr>
      <vt:lpstr>Assessment – Cloud Models</vt:lpstr>
      <vt:lpstr>Assessment – Cloud Models</vt:lpstr>
      <vt:lpstr>Assessment – Cloud Models</vt:lpstr>
      <vt:lpstr>Assessment: Virtual and cloud systems</vt:lpstr>
      <vt:lpstr>Assessment: Virtual and cloud systems</vt:lpstr>
      <vt:lpstr>Assessment: Virtual and cloud systems</vt:lpstr>
      <vt:lpstr>Assessment: Virtual and cloud systems</vt:lpstr>
      <vt:lpstr>Assessment: Virtual and cloud systems</vt:lpstr>
      <vt:lpstr>Assessment: Virtual and cloud systems</vt:lpstr>
      <vt:lpstr>Purposes of virtualisation and network storage technologies</vt:lpstr>
      <vt:lpstr>About Virtualisation</vt:lpstr>
      <vt:lpstr>Virtual machines </vt:lpstr>
      <vt:lpstr>Virtual Networking Components</vt:lpstr>
      <vt:lpstr>Virtual Switch</vt:lpstr>
      <vt:lpstr>Virtual Firewall</vt:lpstr>
      <vt:lpstr>Virtual NIC</vt:lpstr>
      <vt:lpstr>Virtual Router</vt:lpstr>
      <vt:lpstr>Hypervisor</vt:lpstr>
      <vt:lpstr>Hypervisor</vt:lpstr>
      <vt:lpstr>Type 1 Hypervisor</vt:lpstr>
      <vt:lpstr>Type 1 Hypervisors</vt:lpstr>
      <vt:lpstr>Type 2 Hypervisor</vt:lpstr>
      <vt:lpstr>Type 2 Hypervisors</vt:lpstr>
      <vt:lpstr>Network Storage Types</vt:lpstr>
      <vt:lpstr>NAS</vt:lpstr>
      <vt:lpstr>SAN</vt:lpstr>
      <vt:lpstr>SAN</vt:lpstr>
      <vt:lpstr>SAN architecture </vt:lpstr>
      <vt:lpstr>Network storage</vt:lpstr>
      <vt:lpstr>Connection Types</vt:lpstr>
      <vt:lpstr>Fibre Channel and FCoE</vt:lpstr>
      <vt:lpstr>iSCSI</vt:lpstr>
      <vt:lpstr>iSCSI</vt:lpstr>
      <vt:lpstr>Infiniband</vt:lpstr>
      <vt:lpstr>Jumbo Frames</vt:lpstr>
      <vt:lpstr>Network Security Design</vt:lpstr>
      <vt:lpstr>Physical security </vt:lpstr>
      <vt:lpstr>Surveillance systems </vt:lpstr>
      <vt:lpstr>Secure entryways </vt:lpstr>
      <vt:lpstr>Securing equipment </vt:lpstr>
      <vt:lpstr>Securing equipment (Cont.) </vt:lpstr>
      <vt:lpstr>Discussion: Physical security </vt:lpstr>
      <vt:lpstr>Assessment: Network security components</vt:lpstr>
      <vt:lpstr>Assessment: Network security components</vt:lpstr>
      <vt:lpstr>Assessment: Network security components</vt:lpstr>
      <vt:lpstr>Assessment: Network security components</vt:lpstr>
      <vt:lpstr>Assessment: Network security components</vt:lpstr>
      <vt:lpstr>Assessment: Network security components</vt:lpstr>
      <vt:lpstr>Assessment: Network security components</vt:lpstr>
      <vt:lpstr>Module B: Network authentication systems </vt:lpstr>
      <vt:lpstr>Authentication systems </vt:lpstr>
      <vt:lpstr>Single sign-on</vt:lpstr>
      <vt:lpstr>Windows account types </vt:lpstr>
      <vt:lpstr>Network authentication standards </vt:lpstr>
      <vt:lpstr>PPP authentication </vt:lpstr>
      <vt:lpstr>Kerberos </vt:lpstr>
      <vt:lpstr>Kerberos authentication </vt:lpstr>
      <vt:lpstr>RADIUS </vt:lpstr>
      <vt:lpstr>RADIUS (Cont.) </vt:lpstr>
      <vt:lpstr>TACACS+ </vt:lpstr>
      <vt:lpstr>802.1X </vt:lpstr>
      <vt:lpstr>Discussion: Authentication systems </vt:lpstr>
      <vt:lpstr>Exercise: Installing a RADIUS server </vt:lpstr>
      <vt:lpstr>Assessment: Network authentication systems</vt:lpstr>
      <vt:lpstr>Assessment: Network authentication systems</vt:lpstr>
      <vt:lpstr>Assessment: Network authentication systems</vt:lpstr>
      <vt:lpstr>Assessment: Network authentication systems</vt:lpstr>
      <vt:lpstr>Assessment: Network authentication systems</vt:lpstr>
      <vt:lpstr>Module C: Hardening networks </vt:lpstr>
      <vt:lpstr>Defense in depth </vt:lpstr>
      <vt:lpstr>Securing data </vt:lpstr>
      <vt:lpstr>Securing data (Cont.) </vt:lpstr>
      <vt:lpstr>Securing applications </vt:lpstr>
      <vt:lpstr>Securing hosts </vt:lpstr>
      <vt:lpstr>Securing hosts (Cont.) </vt:lpstr>
      <vt:lpstr>Securing the internal network </vt:lpstr>
      <vt:lpstr>Securing the internal network (Cont.) </vt:lpstr>
      <vt:lpstr>Securing the perimeter network </vt:lpstr>
      <vt:lpstr>Securing the physical environment </vt:lpstr>
      <vt:lpstr>Promoting secure practices </vt:lpstr>
      <vt:lpstr>Discussion: Defense in depth </vt:lpstr>
      <vt:lpstr>Vulnerability assessments </vt:lpstr>
      <vt:lpstr>Vulnerability assessments (Cont.) </vt:lpstr>
      <vt:lpstr>Vulnerability scanners </vt:lpstr>
      <vt:lpstr>Penetration testing </vt:lpstr>
      <vt:lpstr>Security troubleshooting </vt:lpstr>
      <vt:lpstr>Exercise: Scanning the network </vt:lpstr>
      <vt:lpstr>Assessment: Hardening networks</vt:lpstr>
      <vt:lpstr>Assessment: Hardening networks</vt:lpstr>
      <vt:lpstr>Assessment: Hardening networks</vt:lpstr>
      <vt:lpstr>Assessment: Hardening networks</vt:lpstr>
      <vt:lpstr>Assessment: Hardening networks</vt:lpstr>
      <vt:lpstr>Assessment: Hardening networks</vt:lpstr>
      <vt:lpstr>Summary: Defending networks</vt:lpstr>
      <vt:lpstr>Network Security Appliances</vt:lpstr>
      <vt:lpstr>Authentication and Endpoint Security</vt:lpstr>
      <vt:lpstr>PowerPoint Presentation</vt:lpstr>
      <vt:lpstr>Module 4 - Applications and Security</vt:lpstr>
      <vt:lpstr>Applications and Services</vt:lpstr>
      <vt:lpstr>Purposes And Uses Of Protocols - Network ports </vt:lpstr>
      <vt:lpstr>Port ranges </vt:lpstr>
      <vt:lpstr>Common port assignments </vt:lpstr>
      <vt:lpstr>Common port assignments (Cont.) </vt:lpstr>
      <vt:lpstr>Common port assignments (Cont.) </vt:lpstr>
      <vt:lpstr>Application protocols </vt:lpstr>
      <vt:lpstr>Email protocols </vt:lpstr>
      <vt:lpstr>Remote access protocols </vt:lpstr>
      <vt:lpstr>Resource sharing protocols </vt:lpstr>
      <vt:lpstr>TCP/IP tools </vt:lpstr>
      <vt:lpstr>ipconfig </vt:lpstr>
      <vt:lpstr>Ipconfig (Cont.) </vt:lpstr>
      <vt:lpstr>ifconfig </vt:lpstr>
      <vt:lpstr>netstat </vt:lpstr>
      <vt:lpstr>netstat (Cont.)</vt:lpstr>
      <vt:lpstr>arp </vt:lpstr>
      <vt:lpstr>nslookup </vt:lpstr>
      <vt:lpstr>ping </vt:lpstr>
      <vt:lpstr>Ping (Cont.) </vt:lpstr>
      <vt:lpstr>traceroute </vt:lpstr>
      <vt:lpstr>pathping </vt:lpstr>
      <vt:lpstr>Assessment: Network ports and applications</vt:lpstr>
      <vt:lpstr>Assessment: Network ports and applications </vt:lpstr>
      <vt:lpstr>Assessment: Network ports and applications </vt:lpstr>
      <vt:lpstr>Assessment: Network ports and applications </vt:lpstr>
      <vt:lpstr>Assessment: Network ports and applications </vt:lpstr>
      <vt:lpstr>Assessment: Network ports and applications </vt:lpstr>
      <vt:lpstr>Assessment: Network ports and applications </vt:lpstr>
      <vt:lpstr>Concepts of and Characteristics of Routing and Switching</vt:lpstr>
      <vt:lpstr>Performance concepts - QoS</vt:lpstr>
      <vt:lpstr>Quality of Service</vt:lpstr>
      <vt:lpstr>Performance concepts: DiffServ</vt:lpstr>
      <vt:lpstr>Performance concepts:  CoS</vt:lpstr>
      <vt:lpstr>PowerPoint Presentation</vt:lpstr>
      <vt:lpstr>Performance concepts: Traffic Shaping</vt:lpstr>
      <vt:lpstr>Functions of Network Services</vt:lpstr>
      <vt:lpstr>Placement of network devices on the network and installing/configuring them</vt:lpstr>
      <vt:lpstr>VOIP PBX</vt:lpstr>
      <vt:lpstr>VOIP gateways</vt:lpstr>
      <vt:lpstr>Advanced Networking Devices</vt:lpstr>
      <vt:lpstr>Multilayer Switches</vt:lpstr>
      <vt:lpstr>Load Balancers</vt:lpstr>
      <vt:lpstr>IPS/IDS</vt:lpstr>
      <vt:lpstr>Variations on IDSs/IPSs</vt:lpstr>
      <vt:lpstr>Variations on IDSs/IPSs</vt:lpstr>
      <vt:lpstr>Troubleshooting</vt:lpstr>
      <vt:lpstr>Troubleshooting - Common Wired Connectivity</vt:lpstr>
      <vt:lpstr>Latency</vt:lpstr>
      <vt:lpstr>Latency</vt:lpstr>
      <vt:lpstr>Jitter</vt:lpstr>
      <vt:lpstr>Bottlenecks</vt:lpstr>
      <vt:lpstr>Troubleshooting - Common Network Service Issues</vt:lpstr>
      <vt:lpstr>Untrusted SSL Certificates</vt:lpstr>
      <vt:lpstr>Incorrect Time</vt:lpstr>
      <vt:lpstr>Virtualisation, SAN and Cloud Services</vt:lpstr>
      <vt:lpstr>Cloud concepts and their purposes</vt:lpstr>
      <vt:lpstr>Types of Services</vt:lpstr>
      <vt:lpstr>SAAS</vt:lpstr>
      <vt:lpstr>SAAS Service Model</vt:lpstr>
      <vt:lpstr>PAAS</vt:lpstr>
      <vt:lpstr>PAAS Service Model</vt:lpstr>
      <vt:lpstr>IAAS</vt:lpstr>
      <vt:lpstr>PowerPoint Presentation</vt:lpstr>
      <vt:lpstr>Cloud Delivery Models</vt:lpstr>
      <vt:lpstr>Public Cloud</vt:lpstr>
      <vt:lpstr>Private Cloud</vt:lpstr>
      <vt:lpstr>Hybrid Cloud</vt:lpstr>
      <vt:lpstr>Community Cloud</vt:lpstr>
      <vt:lpstr>Connectivity Methods</vt:lpstr>
      <vt:lpstr>Connectivity Methods</vt:lpstr>
      <vt:lpstr>Security Implications/Considerations</vt:lpstr>
      <vt:lpstr>Relationship Between Local and Cloud Resources</vt:lpstr>
      <vt:lpstr>Assessment – Cloud Models</vt:lpstr>
      <vt:lpstr>Assessment – Cloud Models</vt:lpstr>
      <vt:lpstr>Assessment – Cloud Models</vt:lpstr>
      <vt:lpstr>Assessment: Virtual and cloud systems</vt:lpstr>
      <vt:lpstr>Assessment: Virtual and cloud systems</vt:lpstr>
      <vt:lpstr>Assessment: Virtual and cloud systems</vt:lpstr>
      <vt:lpstr>Assessment: Virtual and cloud systems</vt:lpstr>
      <vt:lpstr>Assessment: Virtual and cloud systems</vt:lpstr>
      <vt:lpstr>Assessment: Virtual and cloud systems</vt:lpstr>
      <vt:lpstr>Purposes of virtualisation and network storage technologies</vt:lpstr>
      <vt:lpstr>About Virtualisation</vt:lpstr>
      <vt:lpstr>Virtual machines </vt:lpstr>
      <vt:lpstr>Virtual Networking Components</vt:lpstr>
      <vt:lpstr>Virtual Switch</vt:lpstr>
      <vt:lpstr>Virtual Firewall</vt:lpstr>
      <vt:lpstr>Virtual NIC</vt:lpstr>
      <vt:lpstr>Virtual Router</vt:lpstr>
      <vt:lpstr>Hypervisor</vt:lpstr>
      <vt:lpstr>Hypervisor</vt:lpstr>
      <vt:lpstr>Type 1 Hypervisor</vt:lpstr>
      <vt:lpstr>Type 1 Hypervisors</vt:lpstr>
      <vt:lpstr>Type 2 Hypervisor</vt:lpstr>
      <vt:lpstr>Type 2 Hypervisors</vt:lpstr>
      <vt:lpstr>Network Storage Types</vt:lpstr>
      <vt:lpstr>NAS</vt:lpstr>
      <vt:lpstr>SAN</vt:lpstr>
      <vt:lpstr>SAN</vt:lpstr>
      <vt:lpstr>SAN architecture </vt:lpstr>
      <vt:lpstr>Network storage</vt:lpstr>
      <vt:lpstr>Connection Types</vt:lpstr>
      <vt:lpstr>Fibre Channel and FCoE</vt:lpstr>
      <vt:lpstr>iSCSI</vt:lpstr>
      <vt:lpstr>iSCSI</vt:lpstr>
      <vt:lpstr>Infiniband</vt:lpstr>
      <vt:lpstr>Jumbo Frames</vt:lpstr>
      <vt:lpstr>Network Security Design</vt:lpstr>
      <vt:lpstr>Physical security </vt:lpstr>
      <vt:lpstr>Surveillance systems </vt:lpstr>
      <vt:lpstr>Secure entryways </vt:lpstr>
      <vt:lpstr>Securing equipment </vt:lpstr>
      <vt:lpstr>Securing equipment (Cont.) </vt:lpstr>
      <vt:lpstr>Discussion: Physical security </vt:lpstr>
      <vt:lpstr>Assessment: Network security components</vt:lpstr>
      <vt:lpstr>Assessment: Network security components</vt:lpstr>
      <vt:lpstr>Assessment: Network security components</vt:lpstr>
      <vt:lpstr>Assessment: Network security components</vt:lpstr>
      <vt:lpstr>Assessment: Network security components</vt:lpstr>
      <vt:lpstr>Assessment: Network security components</vt:lpstr>
      <vt:lpstr>Assessment: Network security components</vt:lpstr>
      <vt:lpstr>Module B: Network authentication systems </vt:lpstr>
      <vt:lpstr>Authentication systems </vt:lpstr>
      <vt:lpstr>Single sign-on</vt:lpstr>
      <vt:lpstr>Windows account types </vt:lpstr>
      <vt:lpstr>Network authentication standards </vt:lpstr>
      <vt:lpstr>PPP authentication </vt:lpstr>
      <vt:lpstr>Kerberos </vt:lpstr>
      <vt:lpstr>Kerberos authentication </vt:lpstr>
      <vt:lpstr>RADIUS </vt:lpstr>
      <vt:lpstr>RADIUS (Cont.) </vt:lpstr>
      <vt:lpstr>TACACS+ </vt:lpstr>
      <vt:lpstr>802.1X </vt:lpstr>
      <vt:lpstr>Discussion: Authentication systems </vt:lpstr>
      <vt:lpstr>Exercise: Installing a RADIUS server </vt:lpstr>
      <vt:lpstr>Assessment: Network authentication systems</vt:lpstr>
      <vt:lpstr>Assessment: Network authentication systems</vt:lpstr>
      <vt:lpstr>Assessment: Network authentication systems</vt:lpstr>
      <vt:lpstr>Assessment: Network authentication systems</vt:lpstr>
      <vt:lpstr>Assessment: Network authentication systems</vt:lpstr>
      <vt:lpstr>Module C: Hardening networks </vt:lpstr>
      <vt:lpstr>Defense in depth </vt:lpstr>
      <vt:lpstr>Securing data </vt:lpstr>
      <vt:lpstr>Securing data (Cont.) </vt:lpstr>
      <vt:lpstr>Securing applications </vt:lpstr>
      <vt:lpstr>Securing hosts </vt:lpstr>
      <vt:lpstr>Securing hosts (Cont.) </vt:lpstr>
      <vt:lpstr>Securing the internal network </vt:lpstr>
      <vt:lpstr>Securing the internal network (Cont.) </vt:lpstr>
      <vt:lpstr>Securing the perimeter network </vt:lpstr>
      <vt:lpstr>Securing the physical environment </vt:lpstr>
      <vt:lpstr>Promoting secure practices </vt:lpstr>
      <vt:lpstr>Discussion: Defense in depth </vt:lpstr>
      <vt:lpstr>Vulnerability assessments </vt:lpstr>
      <vt:lpstr>Vulnerability assessments (Cont.) </vt:lpstr>
      <vt:lpstr>Vulnerability scanners </vt:lpstr>
      <vt:lpstr>Penetration testing </vt:lpstr>
      <vt:lpstr>Security troubleshooting </vt:lpstr>
      <vt:lpstr>Exercise: Scanning the network </vt:lpstr>
      <vt:lpstr>Assessment: Hardening networks</vt:lpstr>
      <vt:lpstr>Assessment: Hardening networks</vt:lpstr>
      <vt:lpstr>Assessment: Hardening networks</vt:lpstr>
      <vt:lpstr>Assessment: Hardening networks</vt:lpstr>
      <vt:lpstr>Assessment: Hardening networks</vt:lpstr>
      <vt:lpstr>Assessment: Hardening networks</vt:lpstr>
      <vt:lpstr>Summary: Defending networks</vt:lpstr>
      <vt:lpstr>Network Security Appliances</vt:lpstr>
      <vt:lpstr>Authentication and Endpoint Security</vt:lpstr>
      <vt:lpstr>About firewalls </vt:lpstr>
      <vt:lpstr>Stateful filtering </vt:lpstr>
      <vt:lpstr>Stateful filtering (Cont.)</vt:lpstr>
      <vt:lpstr>Application layer firewalls </vt:lpstr>
      <vt:lpstr>DMZ topology </vt:lpstr>
      <vt:lpstr>DMZ topology (Cont.) </vt:lpstr>
      <vt:lpstr>DMZ topology (Cont.) </vt:lpstr>
      <vt:lpstr>Content filtering </vt:lpstr>
      <vt:lpstr>Network Access Control </vt:lpstr>
      <vt:lpstr>Application Firewall</vt:lpstr>
      <vt:lpstr>Personal Firewall</vt:lpstr>
      <vt:lpstr>Personal Firewall</vt:lpstr>
      <vt:lpstr>Discussion: Firewalls </vt:lpstr>
      <vt:lpstr>Exercise: Configuring a firewall </vt:lpstr>
      <vt:lpstr>Firewall Ruleset</vt:lpstr>
      <vt:lpstr>ipTables</vt:lpstr>
      <vt:lpstr>PowerPoint Presentation</vt:lpstr>
      <vt:lpstr>ACL</vt:lpstr>
      <vt:lpstr>Deploying a Proxy</vt:lpstr>
      <vt:lpstr>Proxy servers </vt:lpstr>
      <vt:lpstr>Intrusion detection and prevention </vt:lpstr>
      <vt:lpstr>Intrusion detection and prevention (Cont.)</vt:lpstr>
      <vt:lpstr>IDS vs IPS </vt:lpstr>
      <vt:lpstr>IDS vs IPS (Cont.) </vt:lpstr>
      <vt:lpstr>Anti-malware </vt:lpstr>
      <vt:lpstr>Data loss prevention (DLP) </vt:lpstr>
      <vt:lpstr>Unified threat management </vt:lpstr>
      <vt:lpstr>Honeypots and honeynets </vt:lpstr>
      <vt:lpstr>Discussion: Threat detection methods </vt:lpstr>
      <vt:lpstr>Physical security </vt:lpstr>
      <vt:lpstr>Surveillance systems </vt:lpstr>
      <vt:lpstr>Secure entryways </vt:lpstr>
      <vt:lpstr>Securing equipment </vt:lpstr>
      <vt:lpstr>Securing equipment (Cont.)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Shand</dc:creator>
  <cp:lastModifiedBy>Leonard Shand</cp:lastModifiedBy>
  <cp:revision>2</cp:revision>
  <dcterms:created xsi:type="dcterms:W3CDTF">2021-01-11T08:07:43Z</dcterms:created>
  <dcterms:modified xsi:type="dcterms:W3CDTF">2021-01-11T08:37:57Z</dcterms:modified>
</cp:coreProperties>
</file>