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16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411" r:id="rId39"/>
    <p:sldId id="413" r:id="rId40"/>
    <p:sldId id="414" r:id="rId41"/>
    <p:sldId id="415" r:id="rId42"/>
    <p:sldId id="416" r:id="rId43"/>
    <p:sldId id="417" r:id="rId44"/>
    <p:sldId id="41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418" r:id="rId149"/>
    <p:sldId id="393" r:id="rId150"/>
    <p:sldId id="394" r:id="rId151"/>
    <p:sldId id="395" r:id="rId152"/>
    <p:sldId id="396" r:id="rId153"/>
    <p:sldId id="397" r:id="rId154"/>
    <p:sldId id="398" r:id="rId155"/>
    <p:sldId id="402" r:id="rId156"/>
    <p:sldId id="399" r:id="rId157"/>
    <p:sldId id="400" r:id="rId158"/>
    <p:sldId id="404" r:id="rId159"/>
    <p:sldId id="403" r:id="rId160"/>
    <p:sldId id="401" r:id="rId161"/>
    <p:sldId id="406" r:id="rId162"/>
    <p:sldId id="407" r:id="rId163"/>
    <p:sldId id="408"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9"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000000"/>
                </a:solidFill>
                <a:latin typeface="Calibri"/>
              </a:rPr>
              <a:t>Click to move the slide</a:t>
            </a:r>
          </a:p>
        </p:txBody>
      </p:sp>
      <p:sp>
        <p:nvSpPr>
          <p:cNvPr id="130"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31"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 </a:t>
            </a:r>
          </a:p>
        </p:txBody>
      </p:sp>
      <p:sp>
        <p:nvSpPr>
          <p:cNvPr id="132"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 </a:t>
            </a:r>
          </a:p>
        </p:txBody>
      </p:sp>
      <p:sp>
        <p:nvSpPr>
          <p:cNvPr id="133"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 </a:t>
            </a:r>
          </a:p>
        </p:txBody>
      </p:sp>
      <p:sp>
        <p:nvSpPr>
          <p:cNvPr id="134"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8E48A18D-E205-4192-93FA-33738933B1DA}"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216.92.67.219/free/t_SMTPCommunicationandMessageTransportMethodsClientS.htm" TargetMode="External"/><Relationship Id="rId7" Type="http://schemas.openxmlformats.org/officeDocument/2006/relationships/hyperlink" Target="http://216.92.67.219/free/t_TCPIPElectronicMailAliasesAddressBooksMultipleReci.htm"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216.92.67.219/free/t_TCPIPHistoricalandSpecialElectronicMailAddressing.htm" TargetMode="External"/><Relationship Id="rId5" Type="http://schemas.openxmlformats.org/officeDocument/2006/relationships/hyperlink" Target="http://216.92.67.219/free/t_SMTPSecurityIssues.htm" TargetMode="External"/><Relationship Id="rId4" Type="http://schemas.openxmlformats.org/officeDocument/2006/relationships/hyperlink" Target="http://216.92.67.219/free/t_DNSElectronicMailSupportandMailExchangeMXResourceR.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mnisecu.com/tcpip/transmission-control-protocol-tcp.php"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www.omnisecu.com/tcpip/tcp-port-numbers.ph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noRot="1" noChangeAspect="1"/>
          </p:cNvSpPr>
          <p:nvPr>
            <p:ph type="sldImg"/>
          </p:nvPr>
        </p:nvSpPr>
        <p:spPr>
          <a:xfrm>
            <a:off x="685800" y="1143000"/>
            <a:ext cx="5486400" cy="3086100"/>
          </a:xfrm>
          <a:prstGeom prst="rect">
            <a:avLst/>
          </a:prstGeom>
        </p:spPr>
      </p:sp>
      <p:sp>
        <p:nvSpPr>
          <p:cNvPr id="521"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52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EB94DCB8-1EFB-42C6-B294-ED31FFBA579C}" type="slidenum">
              <a:rPr lang="en-GB" sz="1200" b="0" strike="noStrike" spc="-1">
                <a:solidFill>
                  <a:srgbClr val="000000"/>
                </a:solidFill>
                <a:latin typeface="+mn-lt"/>
                <a:ea typeface="+mn-ea"/>
              </a:rPr>
              <a:t>14</a:t>
            </a:fld>
            <a:endParaRPr lang="en-GB"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38</a:t>
            </a:fld>
            <a:endParaRPr lang="en-US"/>
          </a:p>
        </p:txBody>
      </p:sp>
    </p:spTree>
    <p:extLst>
      <p:ext uri="{BB962C8B-B14F-4D97-AF65-F5344CB8AC3E}">
        <p14:creationId xmlns:p14="http://schemas.microsoft.com/office/powerpoint/2010/main" val="71241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39</a:t>
            </a:fld>
            <a:endParaRPr lang="en-US"/>
          </a:p>
        </p:txBody>
      </p:sp>
    </p:spTree>
    <p:extLst>
      <p:ext uri="{BB962C8B-B14F-4D97-AF65-F5344CB8AC3E}">
        <p14:creationId xmlns:p14="http://schemas.microsoft.com/office/powerpoint/2010/main" val="287171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40</a:t>
            </a:fld>
            <a:endParaRPr lang="en-US"/>
          </a:p>
        </p:txBody>
      </p:sp>
    </p:spTree>
    <p:extLst>
      <p:ext uri="{BB962C8B-B14F-4D97-AF65-F5344CB8AC3E}">
        <p14:creationId xmlns:p14="http://schemas.microsoft.com/office/powerpoint/2010/main" val="303361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PlaceHolder 1"/>
          <p:cNvSpPr>
            <a:spLocks noGrp="1" noRot="1" noChangeAspect="1"/>
          </p:cNvSpPr>
          <p:nvPr>
            <p:ph type="sldImg"/>
          </p:nvPr>
        </p:nvSpPr>
        <p:spPr>
          <a:xfrm>
            <a:off x="685800" y="1143000"/>
            <a:ext cx="5486400" cy="3086100"/>
          </a:xfrm>
          <a:prstGeom prst="rect">
            <a:avLst/>
          </a:prstGeom>
        </p:spPr>
      </p:sp>
      <p:sp>
        <p:nvSpPr>
          <p:cNvPr id="524"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Arial"/>
              </a:rPr>
              <a:t>You can think of a protocol as a spoken language. Each language has its own rules and vocabulary. If two people share the same language, they can communicate effectively. Similarly, if two hardware devices support the same protocol, they can communicate with each other, regardless of the manufacturer or type of device. For example, an Apple iPhone can send an email to an Android device using a standard mail protocol.</a:t>
            </a:r>
          </a:p>
        </p:txBody>
      </p:sp>
      <p:sp>
        <p:nvSpPr>
          <p:cNvPr id="52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5589E78-F0F8-419A-8B5C-7F92841B4CF1}" type="slidenum">
              <a:rPr lang="en-GB" sz="1200" b="0" strike="noStrike" spc="-1">
                <a:solidFill>
                  <a:srgbClr val="000000"/>
                </a:solidFill>
                <a:latin typeface="+mn-lt"/>
                <a:ea typeface="+mn-ea"/>
              </a:rPr>
              <a:t>46</a:t>
            </a:fld>
            <a:endParaRPr lang="en-GB"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noRot="1" noChangeAspect="1"/>
          </p:cNvSpPr>
          <p:nvPr>
            <p:ph type="sldImg"/>
          </p:nvPr>
        </p:nvSpPr>
        <p:spPr>
          <a:xfrm>
            <a:off x="685800" y="1143000"/>
            <a:ext cx="5486400" cy="3086100"/>
          </a:xfrm>
          <a:prstGeom prst="rect">
            <a:avLst/>
          </a:prstGeom>
        </p:spPr>
      </p:sp>
      <p:sp>
        <p:nvSpPr>
          <p:cNvPr id="52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1200" b="0" strike="noStrike" spc="-1">
                <a:solidFill>
                  <a:srgbClr val="000000"/>
                </a:solidFill>
                <a:latin typeface="+mn-lt"/>
                <a:ea typeface="+mn-ea"/>
              </a:rPr>
              <a:t>The TCP/IP architectural model has four layers that approximately match six of the seven layers in the OSI Reference Model. The TCP/IP model does not address the physical layer, which is where hardware devices reside. The next three layers—</a:t>
            </a:r>
            <a:r>
              <a:rPr lang="en-GB" sz="1200" b="0" i="1" strike="noStrike" spc="-1">
                <a:solidFill>
                  <a:srgbClr val="000000"/>
                </a:solidFill>
                <a:latin typeface="+mn-lt"/>
                <a:ea typeface="+mn-ea"/>
              </a:rPr>
              <a:t>network interface</a:t>
            </a:r>
            <a:r>
              <a:rPr lang="en-GB" sz="1200" b="0" strike="noStrike" spc="-1">
                <a:solidFill>
                  <a:srgbClr val="000000"/>
                </a:solidFill>
                <a:latin typeface="+mn-lt"/>
                <a:ea typeface="+mn-ea"/>
              </a:rPr>
              <a:t>, </a:t>
            </a:r>
            <a:r>
              <a:rPr lang="en-GB" sz="1200" b="0" i="1" strike="noStrike" spc="-1">
                <a:solidFill>
                  <a:srgbClr val="000000"/>
                </a:solidFill>
                <a:latin typeface="+mn-lt"/>
                <a:ea typeface="+mn-ea"/>
              </a:rPr>
              <a:t>internet</a:t>
            </a:r>
            <a:r>
              <a:rPr lang="en-GB" sz="1200" b="0" strike="noStrike" spc="-1">
                <a:solidFill>
                  <a:srgbClr val="000000"/>
                </a:solidFill>
                <a:latin typeface="+mn-lt"/>
                <a:ea typeface="+mn-ea"/>
              </a:rPr>
              <a:t> and </a:t>
            </a:r>
            <a:r>
              <a:rPr lang="en-GB" sz="1200" b="0" i="1" strike="noStrike" spc="-1">
                <a:solidFill>
                  <a:srgbClr val="000000"/>
                </a:solidFill>
                <a:latin typeface="+mn-lt"/>
                <a:ea typeface="+mn-ea"/>
              </a:rPr>
              <a:t>(host-to-host) transport</a:t>
            </a:r>
            <a:r>
              <a:rPr lang="en-GB" sz="1200" b="0" strike="noStrike" spc="-1">
                <a:solidFill>
                  <a:srgbClr val="000000"/>
                </a:solidFill>
                <a:latin typeface="+mn-lt"/>
                <a:ea typeface="+mn-ea"/>
              </a:rPr>
              <a:t>—correspond to layers 2, 3 and 4 of the OSI model. The TCP/IP </a:t>
            </a:r>
            <a:r>
              <a:rPr lang="en-GB" sz="1200" b="0" i="1" strike="noStrike" spc="-1">
                <a:solidFill>
                  <a:srgbClr val="000000"/>
                </a:solidFill>
                <a:latin typeface="+mn-lt"/>
                <a:ea typeface="+mn-ea"/>
              </a:rPr>
              <a:t>application</a:t>
            </a:r>
            <a:r>
              <a:rPr lang="en-GB" sz="1200" b="0" strike="noStrike" spc="-1">
                <a:solidFill>
                  <a:srgbClr val="000000"/>
                </a:solidFill>
                <a:latin typeface="+mn-lt"/>
                <a:ea typeface="+mn-ea"/>
              </a:rPr>
              <a:t> layer conceptually “blurs” the top three OSI layers. It’s also worth noting that some people consider certain aspects of the OSI session layer to be arguably part of the TCP/IP host-to-host transport layer.</a:t>
            </a:r>
            <a:endParaRPr lang="en-GB" sz="1200" b="0" strike="noStrike" spc="-1">
              <a:latin typeface="Arial"/>
            </a:endParaRPr>
          </a:p>
        </p:txBody>
      </p:sp>
      <p:sp>
        <p:nvSpPr>
          <p:cNvPr id="52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91F7E6A5-67A3-44E8-AB0A-BA77FA143504}" type="slidenum">
              <a:rPr lang="en-GB" sz="1200" b="0" strike="noStrike" spc="-1">
                <a:solidFill>
                  <a:srgbClr val="000000"/>
                </a:solidFill>
                <a:latin typeface="+mn-lt"/>
                <a:ea typeface="+mn-ea"/>
              </a:rPr>
              <a:t>48</a:t>
            </a:fld>
            <a:endParaRPr lang="en-GB"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noRot="1" noChangeAspect="1"/>
          </p:cNvSpPr>
          <p:nvPr>
            <p:ph type="sldImg"/>
          </p:nvPr>
        </p:nvSpPr>
        <p:spPr>
          <a:xfrm>
            <a:off x="685800" y="1143000"/>
            <a:ext cx="5486400" cy="3086100"/>
          </a:xfrm>
          <a:prstGeom prst="rect">
            <a:avLst/>
          </a:prstGeom>
        </p:spPr>
      </p:sp>
      <p:sp>
        <p:nvSpPr>
          <p:cNvPr id="530"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1200" b="1" strike="noStrike" spc="-1">
                <a:solidFill>
                  <a:srgbClr val="000000"/>
                </a:solidFill>
                <a:latin typeface="+mn-lt"/>
                <a:ea typeface="+mn-ea"/>
              </a:rPr>
              <a:t>Mail Relaying:</a:t>
            </a:r>
            <a:r>
              <a:rPr lang="en-GB" sz="1200" b="0" strike="noStrike" spc="-1">
                <a:solidFill>
                  <a:srgbClr val="000000"/>
                </a:solidFill>
                <a:latin typeface="+mn-lt"/>
                <a:ea typeface="+mn-ea"/>
              </a:rPr>
              <a:t> As discussed in the </a:t>
            </a:r>
            <a:r>
              <a:rPr lang="en-GB" sz="1200" b="0" u="sng" strike="noStrike" spc="-1">
                <a:solidFill>
                  <a:srgbClr val="000000"/>
                </a:solidFill>
                <a:uFillTx/>
                <a:latin typeface="+mn-lt"/>
                <a:ea typeface="+mn-ea"/>
                <a:hlinkClick r:id="rId3"/>
              </a:rPr>
              <a:t>SMTP communication overview</a:t>
            </a:r>
            <a:r>
              <a:rPr lang="en-GB" sz="1200" b="0" strike="noStrike" spc="-1">
                <a:solidFill>
                  <a:srgbClr val="000000"/>
                </a:solidFill>
                <a:latin typeface="+mn-lt"/>
                <a:ea typeface="+mn-ea"/>
              </a:rPr>
              <a:t>, the protocol was once widely used in a “relaying mode” where e-mail was routed from one SMTP server to another to reach its destination. Today, the normal method of e-mail transfer on the Internet today is directly from the sender's SMTP server to the recipient's, using </a:t>
            </a:r>
            <a:r>
              <a:rPr lang="en-GB" sz="1200" b="0" u="sng" strike="noStrike" spc="-1">
                <a:solidFill>
                  <a:srgbClr val="000000"/>
                </a:solidFill>
                <a:uFillTx/>
                <a:latin typeface="+mn-lt"/>
                <a:ea typeface="+mn-ea"/>
                <a:hlinkClick r:id="rId4"/>
              </a:rPr>
              <a:t>DNS MX records</a:t>
            </a:r>
            <a:r>
              <a:rPr lang="en-GB" sz="1200" b="0" strike="noStrike" spc="-1">
                <a:solidFill>
                  <a:srgbClr val="000000"/>
                </a:solidFill>
                <a:latin typeface="+mn-lt"/>
                <a:ea typeface="+mn-ea"/>
              </a:rPr>
              <a:t> to determine the recipient SMTP server address. SMTP still includes the ability to relay mail from one server to another, provided certain conditions are met. Note that in addition to the inefficiency of relaying, many servers won't relay mail because this feature has been </a:t>
            </a:r>
            <a:r>
              <a:rPr lang="en-GB" sz="1200" b="0" u="sng" strike="noStrike" spc="-1">
                <a:solidFill>
                  <a:srgbClr val="000000"/>
                </a:solidFill>
                <a:uFillTx/>
                <a:latin typeface="+mn-lt"/>
                <a:ea typeface="+mn-ea"/>
                <a:hlinkClick r:id="rId5"/>
              </a:rPr>
              <a:t>abused for spamming and hacking</a:t>
            </a:r>
            <a:r>
              <a:rPr lang="en-GB" sz="1200" b="0" strike="noStrike" spc="-1">
                <a:solidFill>
                  <a:srgbClr val="000000"/>
                </a:solidFill>
                <a:latin typeface="+mn-lt"/>
                <a:ea typeface="+mn-ea"/>
              </a:rPr>
              <a:t>.</a:t>
            </a:r>
            <a:r>
              <a:rPr lang="en-GB" sz="2000" b="0" strike="noStrike" spc="-1">
                <a:solidFill>
                  <a:srgbClr val="000000"/>
                </a:solidFill>
                <a:latin typeface="+mn-lt"/>
                <a:ea typeface="+mn-ea"/>
              </a:rPr>
              <a:t> </a:t>
            </a:r>
            <a:r>
              <a:t/>
            </a:r>
            <a:br/>
            <a:r>
              <a:t/>
            </a:r>
            <a:br/>
            <a:endParaRPr lang="en-GB" sz="2000" b="0" strike="noStrike" spc="-1">
              <a:latin typeface="Arial"/>
            </a:endParaRPr>
          </a:p>
          <a:p>
            <a:pPr marL="216000" indent="-216000">
              <a:lnSpc>
                <a:spcPct val="100000"/>
              </a:lnSpc>
            </a:pPr>
            <a:r>
              <a:rPr lang="en-GB" sz="1200" b="1" strike="noStrike" spc="-1">
                <a:solidFill>
                  <a:srgbClr val="000000"/>
                </a:solidFill>
                <a:latin typeface="+mn-lt"/>
                <a:ea typeface="+mn-ea"/>
              </a:rPr>
              <a:t>Mail Forwarding:</a:t>
            </a:r>
            <a:r>
              <a:rPr lang="en-GB" sz="1200" b="0" strike="noStrike" spc="-1">
                <a:solidFill>
                  <a:srgbClr val="000000"/>
                </a:solidFill>
                <a:latin typeface="+mn-lt"/>
                <a:ea typeface="+mn-ea"/>
              </a:rPr>
              <a:t> Under certain conditions, an SMTP server may agree to accept e-mail for a non-local mailbox and forward it to the appropriate destination. This sounds similar to relaying but is used in a different way. A common example is when a user changes his or her e-mail address. If I have worked at XYZ Industries for years and then retire, the company may no longer wish to let me receive e-mail at the company's SMTP server. As a courtesy, however, they may forward e-mail sent to me there so I still receive it at my new company.</a:t>
            </a:r>
            <a:r>
              <a:rPr lang="en-GB" sz="2000" b="0" strike="noStrike" spc="-1">
                <a:solidFill>
                  <a:srgbClr val="000000"/>
                </a:solidFill>
                <a:latin typeface="+mn-lt"/>
                <a:ea typeface="+mn-ea"/>
              </a:rPr>
              <a:t> </a:t>
            </a:r>
            <a:r>
              <a:t/>
            </a:r>
            <a:br/>
            <a:r>
              <a:t/>
            </a:r>
            <a:br/>
            <a:endParaRPr lang="en-GB" sz="2000" b="0" strike="noStrike" spc="-1">
              <a:latin typeface="Arial"/>
            </a:endParaRPr>
          </a:p>
          <a:p>
            <a:pPr marL="216000" indent="-216000">
              <a:lnSpc>
                <a:spcPct val="100000"/>
              </a:lnSpc>
            </a:pPr>
            <a:r>
              <a:rPr lang="en-GB" sz="1200" b="1" strike="noStrike" spc="-1">
                <a:solidFill>
                  <a:srgbClr val="000000"/>
                </a:solidFill>
                <a:latin typeface="+mn-lt"/>
                <a:ea typeface="+mn-ea"/>
              </a:rPr>
              <a:t>Mail Gatewaying:</a:t>
            </a:r>
            <a:r>
              <a:rPr lang="en-GB" sz="1200" b="0" strike="noStrike" spc="-1">
                <a:solidFill>
                  <a:srgbClr val="000000"/>
                </a:solidFill>
                <a:latin typeface="+mn-lt"/>
                <a:ea typeface="+mn-ea"/>
              </a:rPr>
              <a:t> Certain SMTP servers may be configured as e-mail gateways. These devices “translate” TCP/IP e-mail into a form suitable for another e-mail system, and vice-versa. Gatewaying is a complex topic because e-mail systems can be so different; one of the more important problems is the </a:t>
            </a:r>
            <a:r>
              <a:rPr lang="en-GB" sz="1200" b="0" u="sng" strike="noStrike" spc="-1">
                <a:solidFill>
                  <a:srgbClr val="000000"/>
                </a:solidFill>
                <a:uFillTx/>
                <a:latin typeface="+mn-lt"/>
                <a:ea typeface="+mn-ea"/>
                <a:hlinkClick r:id="rId6"/>
              </a:rPr>
              <a:t>inconsistency of addressing methods of different e-mail systems</a:t>
            </a:r>
            <a:r>
              <a:rPr lang="en-GB" sz="1200" b="0" strike="noStrike" spc="-1">
                <a:solidFill>
                  <a:srgbClr val="000000"/>
                </a:solidFill>
                <a:latin typeface="+mn-lt"/>
                <a:ea typeface="+mn-ea"/>
              </a:rPr>
              <a:t>.</a:t>
            </a:r>
            <a:r>
              <a:rPr lang="en-GB" sz="2000" b="0" strike="noStrike" spc="-1">
                <a:solidFill>
                  <a:srgbClr val="000000"/>
                </a:solidFill>
                <a:latin typeface="+mn-lt"/>
                <a:ea typeface="+mn-ea"/>
              </a:rPr>
              <a:t> </a:t>
            </a:r>
            <a:r>
              <a:t/>
            </a:r>
            <a:br/>
            <a:r>
              <a:t/>
            </a:r>
            <a:br/>
            <a:endParaRPr lang="en-GB" sz="2000" b="0" strike="noStrike" spc="-1">
              <a:latin typeface="Arial"/>
            </a:endParaRPr>
          </a:p>
          <a:p>
            <a:pPr marL="216000" indent="-216000">
              <a:lnSpc>
                <a:spcPct val="100000"/>
              </a:lnSpc>
            </a:pPr>
            <a:r>
              <a:rPr lang="en-GB" sz="1200" b="1" strike="noStrike" spc="-1">
                <a:solidFill>
                  <a:srgbClr val="000000"/>
                </a:solidFill>
                <a:latin typeface="+mn-lt"/>
                <a:ea typeface="+mn-ea"/>
              </a:rPr>
              <a:t>Address Debugging:</a:t>
            </a:r>
            <a:r>
              <a:rPr lang="en-GB" sz="1200" b="0" strike="noStrike" spc="-1">
                <a:solidFill>
                  <a:srgbClr val="000000"/>
                </a:solidFill>
                <a:latin typeface="+mn-lt"/>
                <a:ea typeface="+mn-ea"/>
              </a:rPr>
              <a:t> SMTP includes a </a:t>
            </a:r>
            <a:r>
              <a:rPr lang="en-GB" sz="1200" b="0" i="1" strike="noStrike" spc="-1">
                <a:solidFill>
                  <a:srgbClr val="000000"/>
                </a:solidFill>
                <a:latin typeface="+mn-lt"/>
                <a:ea typeface="+mn-ea"/>
              </a:rPr>
              <a:t>VRFY (verify)</a:t>
            </a:r>
            <a:r>
              <a:rPr lang="en-GB" sz="1200" b="0" strike="noStrike" spc="-1">
                <a:solidFill>
                  <a:srgbClr val="000000"/>
                </a:solidFill>
                <a:latin typeface="+mn-lt"/>
                <a:ea typeface="+mn-ea"/>
              </a:rPr>
              <a:t> command, which can be used to check the validity of an e-mail address without actually sending mail to it.</a:t>
            </a:r>
            <a:r>
              <a:rPr lang="en-GB" sz="2000" b="0" strike="noStrike" spc="-1">
                <a:solidFill>
                  <a:srgbClr val="000000"/>
                </a:solidFill>
                <a:latin typeface="+mn-lt"/>
                <a:ea typeface="+mn-ea"/>
              </a:rPr>
              <a:t> </a:t>
            </a:r>
            <a:r>
              <a:t/>
            </a:r>
            <a:br/>
            <a:r>
              <a:t/>
            </a:r>
            <a:br/>
            <a:endParaRPr lang="en-GB" sz="2000" b="0" strike="noStrike" spc="-1">
              <a:latin typeface="Arial"/>
            </a:endParaRPr>
          </a:p>
          <a:p>
            <a:pPr marL="216000" indent="-216000">
              <a:lnSpc>
                <a:spcPct val="100000"/>
              </a:lnSpc>
            </a:pPr>
            <a:r>
              <a:rPr lang="en-GB" sz="1200" b="1" strike="noStrike" spc="-1">
                <a:solidFill>
                  <a:srgbClr val="000000"/>
                </a:solidFill>
                <a:latin typeface="+mn-lt"/>
                <a:ea typeface="+mn-ea"/>
              </a:rPr>
              <a:t>Mailing List Expansion:</a:t>
            </a:r>
            <a:r>
              <a:rPr lang="en-GB" sz="1200" b="0" strike="noStrike" spc="-1">
                <a:solidFill>
                  <a:srgbClr val="000000"/>
                </a:solidFill>
                <a:latin typeface="+mn-lt"/>
                <a:ea typeface="+mn-ea"/>
              </a:rPr>
              <a:t> The SMTP command </a:t>
            </a:r>
            <a:r>
              <a:rPr lang="en-GB" sz="1200" b="0" i="1" strike="noStrike" spc="-1">
                <a:solidFill>
                  <a:srgbClr val="000000"/>
                </a:solidFill>
                <a:latin typeface="+mn-lt"/>
                <a:ea typeface="+mn-ea"/>
              </a:rPr>
              <a:t>EXPN (expand)</a:t>
            </a:r>
            <a:r>
              <a:rPr lang="en-GB" sz="1200" b="0" strike="noStrike" spc="-1">
                <a:solidFill>
                  <a:srgbClr val="000000"/>
                </a:solidFill>
                <a:latin typeface="+mn-lt"/>
                <a:ea typeface="+mn-ea"/>
              </a:rPr>
              <a:t> can be used to determine the individual e-mail addresses associated with a </a:t>
            </a:r>
            <a:r>
              <a:rPr lang="en-GB" sz="1200" b="0" u="sng" strike="noStrike" spc="-1">
                <a:solidFill>
                  <a:srgbClr val="000000"/>
                </a:solidFill>
                <a:uFillTx/>
                <a:latin typeface="+mn-lt"/>
                <a:ea typeface="+mn-ea"/>
                <a:hlinkClick r:id="rId7"/>
              </a:rPr>
              <a:t>mailing list</a:t>
            </a:r>
            <a:r>
              <a:rPr lang="en-GB" sz="1200" b="0" strike="noStrike" spc="-1">
                <a:solidFill>
                  <a:srgbClr val="000000"/>
                </a:solidFill>
                <a:latin typeface="+mn-lt"/>
                <a:ea typeface="+mn-ea"/>
              </a:rPr>
              <a:t>. (Note however that this has nothing directly to do with mailing list software like </a:t>
            </a:r>
            <a:r>
              <a:rPr lang="en-GB" sz="1200" b="0" i="1" strike="noStrike" spc="-1">
                <a:solidFill>
                  <a:srgbClr val="000000"/>
                </a:solidFill>
                <a:latin typeface="+mn-lt"/>
                <a:ea typeface="+mn-ea"/>
              </a:rPr>
              <a:t>Majordomo</a:t>
            </a:r>
            <a:r>
              <a:rPr lang="en-GB" sz="1200" b="0" strike="noStrike" spc="-1">
                <a:solidFill>
                  <a:srgbClr val="000000"/>
                </a:solidFill>
                <a:latin typeface="+mn-lt"/>
                <a:ea typeface="+mn-ea"/>
              </a:rPr>
              <a:t>.)</a:t>
            </a:r>
            <a:r>
              <a:rPr lang="en-GB" sz="2000" b="0" strike="noStrike" spc="-1">
                <a:solidFill>
                  <a:srgbClr val="000000"/>
                </a:solidFill>
                <a:latin typeface="+mn-lt"/>
                <a:ea typeface="+mn-ea"/>
              </a:rPr>
              <a:t> </a:t>
            </a:r>
            <a:r>
              <a:t/>
            </a:r>
            <a:br/>
            <a:r>
              <a:t/>
            </a:r>
            <a:br/>
            <a:endParaRPr lang="en-GB" sz="2000" b="0" strike="noStrike" spc="-1">
              <a:latin typeface="Arial"/>
            </a:endParaRPr>
          </a:p>
          <a:p>
            <a:pPr marL="216000" indent="-216000">
              <a:lnSpc>
                <a:spcPct val="100000"/>
              </a:lnSpc>
            </a:pPr>
            <a:r>
              <a:rPr lang="en-GB" sz="1200" b="1" strike="noStrike" spc="-1">
                <a:solidFill>
                  <a:srgbClr val="000000"/>
                </a:solidFill>
                <a:latin typeface="+mn-lt"/>
                <a:ea typeface="+mn-ea"/>
              </a:rPr>
              <a:t>“Turning”:</a:t>
            </a:r>
            <a:r>
              <a:rPr lang="en-GB" sz="1200" b="0" strike="noStrike" spc="-1">
                <a:solidFill>
                  <a:srgbClr val="000000"/>
                </a:solidFill>
                <a:latin typeface="+mn-lt"/>
                <a:ea typeface="+mn-ea"/>
              </a:rPr>
              <a:t> The original SMTP protocol included a command that allows the SMTP sender and SMTP receiver to change roles. This could be used to allow SMTP server A to send e-mail to server B, and then have B send e-mail it has queued for A in the same session. In practice, this capability was not widely used for a variety of reasons, including security considerations. It is now officially “not recommended”, but may still be implemented in some SMTP software.</a:t>
            </a:r>
            <a:r>
              <a:rPr lang="en-GB" sz="2000" b="0" strike="noStrike" spc="-1">
                <a:solidFill>
                  <a:srgbClr val="000000"/>
                </a:solidFill>
                <a:latin typeface="+mn-lt"/>
                <a:ea typeface="+mn-ea"/>
              </a:rPr>
              <a:t> </a:t>
            </a:r>
            <a:endParaRPr lang="en-GB" sz="2000" b="0" strike="noStrike" spc="-1">
              <a:latin typeface="Arial"/>
            </a:endParaRPr>
          </a:p>
          <a:p>
            <a:pPr marL="216000" indent="-216000">
              <a:lnSpc>
                <a:spcPct val="100000"/>
              </a:lnSpc>
            </a:pPr>
            <a:endParaRPr lang="en-GB" sz="2000" b="0" strike="noStrike" spc="-1">
              <a:latin typeface="Arial"/>
            </a:endParaRPr>
          </a:p>
        </p:txBody>
      </p:sp>
      <p:sp>
        <p:nvSpPr>
          <p:cNvPr id="531"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F2651D53-E5F6-4C84-A3DC-8F974D5F38D7}" type="slidenum">
              <a:rPr lang="en-GB" sz="1200" b="0" strike="noStrike" spc="-1">
                <a:solidFill>
                  <a:srgbClr val="000000"/>
                </a:solidFill>
                <a:latin typeface="+mn-lt"/>
                <a:ea typeface="+mn-ea"/>
              </a:rPr>
              <a:t>60</a:t>
            </a:fld>
            <a:endParaRPr lang="en-GB"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PlaceHolder 1"/>
          <p:cNvSpPr>
            <a:spLocks noGrp="1" noRot="1" noChangeAspect="1"/>
          </p:cNvSpPr>
          <p:nvPr>
            <p:ph type="sldImg"/>
          </p:nvPr>
        </p:nvSpPr>
        <p:spPr>
          <a:xfrm>
            <a:off x="685800" y="1143000"/>
            <a:ext cx="5486400" cy="3086100"/>
          </a:xfrm>
          <a:prstGeom prst="rect">
            <a:avLst/>
          </a:prstGeom>
        </p:spPr>
      </p:sp>
      <p:sp>
        <p:nvSpPr>
          <p:cNvPr id="533"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Arial"/>
              </a:rPr>
              <a:t>1) </a:t>
            </a:r>
            <a:r>
              <a:rPr lang="en-GB" sz="2000" b="0" u="sng" strike="noStrike" spc="-1">
                <a:uFillTx/>
                <a:latin typeface="Arial"/>
              </a:rPr>
              <a:t>Multi-Vendor Support.</a:t>
            </a:r>
            <a:r>
              <a:rPr lang="en-GB" sz="2000" b="0" strike="noStrike" spc="-1">
                <a:latin typeface="Arial"/>
              </a:rPr>
              <a:t> TCP/IP is implemented by many hardware and software vendors. It is an industry standard and not limited to any specific vendor. </a:t>
            </a:r>
          </a:p>
          <a:p>
            <a:pPr marL="216000" indent="-216000">
              <a:lnSpc>
                <a:spcPct val="100000"/>
              </a:lnSpc>
            </a:pPr>
            <a:r>
              <a:rPr lang="en-GB" sz="2000" b="0" strike="noStrike" spc="-1">
                <a:latin typeface="Arial"/>
              </a:rPr>
              <a:t>2) </a:t>
            </a:r>
            <a:r>
              <a:rPr lang="en-GB" sz="2000" b="0" u="sng" strike="noStrike" spc="-1">
                <a:uFillTx/>
                <a:latin typeface="Arial"/>
              </a:rPr>
              <a:t>Interoperability.</a:t>
            </a:r>
            <a:r>
              <a:rPr lang="en-GB" sz="2000" b="0" strike="noStrike" spc="-1">
                <a:latin typeface="Arial"/>
              </a:rPr>
              <a:t> Today we can work in a heterogeneous network because of TCP/IP. A user who is sitting on a Windows box can download files from a Linux machine, because both Operating Systems support TCP/IP. TCP/IP eliminates the cross-platform boundaries.</a:t>
            </a:r>
          </a:p>
          <a:p>
            <a:pPr marL="216000" indent="-216000">
              <a:lnSpc>
                <a:spcPct val="100000"/>
              </a:lnSpc>
            </a:pPr>
            <a:r>
              <a:rPr lang="en-GB" sz="2000" b="0" strike="noStrike" spc="-1">
                <a:latin typeface="Arial"/>
              </a:rPr>
              <a:t>3) </a:t>
            </a:r>
            <a:r>
              <a:rPr lang="en-GB" sz="2000" b="0" u="sng" strike="noStrike" spc="-1">
                <a:uFillTx/>
                <a:latin typeface="Arial"/>
              </a:rPr>
              <a:t>Logical Addressing.</a:t>
            </a:r>
            <a:r>
              <a:rPr lang="en-GB" sz="2000" b="0" strike="noStrike" spc="-1">
                <a:latin typeface="Arial"/>
              </a:rPr>
              <a:t> Every network adapter has a globally unique and permanent physical address, which is known as MAC address (or hardware address). The physical address is burnt into the card while manufacturing. Low-lying hardware-conscious protocols on a LAN deliver data packets using the adapter's physical address. The network adapter of each computer listens to every transmission on the local network to determine whether a message is addressed to its own physical address. </a:t>
            </a:r>
          </a:p>
          <a:p>
            <a:pPr marL="216000" indent="-216000">
              <a:lnSpc>
                <a:spcPct val="100000"/>
              </a:lnSpc>
            </a:pPr>
            <a:r>
              <a:rPr lang="en-GB" sz="2000" b="0" strike="noStrike" spc="-1">
                <a:latin typeface="Arial"/>
              </a:rPr>
              <a:t>For a small LAN, this will work well. But when your computer is connected to a big network like internet, it may need to listen to millions of transmissions per second. This may cause your network connection to stop functioning. </a:t>
            </a:r>
          </a:p>
          <a:p>
            <a:pPr marL="216000" indent="-216000">
              <a:lnSpc>
                <a:spcPct val="100000"/>
              </a:lnSpc>
            </a:pPr>
            <a:r>
              <a:rPr lang="en-GB" sz="2000" b="0" strike="noStrike" spc="-1">
                <a:latin typeface="Arial"/>
              </a:rPr>
              <a:t>To avoid this, network administrators often segment (divide) big networks into smaller networks using devices such as routers to reduce network traffic, so that the unwanted data traffic from one network may not create problem in another network. A network can be again subdivided into smaller subnets so that a message can travel efficiently from its source to the destination. TCP/IP has a robust subnetting capability achieved using logical addressing. A logical address is an address configured through the network software. The logical addressing system used in TCP/IP protocol suit is known as IP address. </a:t>
            </a:r>
          </a:p>
          <a:p>
            <a:pPr marL="216000" indent="-216000">
              <a:lnSpc>
                <a:spcPct val="100000"/>
              </a:lnSpc>
            </a:pPr>
            <a:r>
              <a:rPr lang="en-GB" sz="2000" b="0" strike="noStrike" spc="-1">
                <a:latin typeface="Arial"/>
              </a:rPr>
              <a:t>4) </a:t>
            </a:r>
            <a:r>
              <a:rPr lang="en-GB" sz="2000" b="0" u="sng" strike="noStrike" spc="-1">
                <a:uFillTx/>
                <a:latin typeface="Arial"/>
              </a:rPr>
              <a:t>Routability.</a:t>
            </a:r>
            <a:r>
              <a:rPr lang="en-GB" sz="2000" b="0" strike="noStrike" spc="-1">
                <a:latin typeface="Arial"/>
              </a:rPr>
              <a:t> A router is a network infrastructure device which can read logical addressing information and direct data across the network to its destination.TCP/IP is a routable protocol, which means the TCP/IP data packets can be moved from one network segment to another. </a:t>
            </a:r>
          </a:p>
          <a:p>
            <a:pPr marL="216000" indent="-216000">
              <a:lnSpc>
                <a:spcPct val="100000"/>
              </a:lnSpc>
            </a:pPr>
            <a:r>
              <a:rPr lang="en-GB" sz="2000" b="0" strike="noStrike" spc="-1">
                <a:latin typeface="Arial"/>
              </a:rPr>
              <a:t>5) </a:t>
            </a:r>
            <a:r>
              <a:rPr lang="en-GB" sz="2000" b="0" u="sng" strike="noStrike" spc="-1">
                <a:uFillTx/>
                <a:latin typeface="Arial"/>
              </a:rPr>
              <a:t>Name Resolution.</a:t>
            </a:r>
            <a:r>
              <a:rPr lang="en-GB" sz="2000" b="0" strike="noStrike" spc="-1">
                <a:latin typeface="Arial"/>
              </a:rPr>
              <a:t> IP addresses are designed for the computers and it is difficult for humans to remember many IP addresses. TCP/IP allows us to use human-friendly names, which are very easy to remember (Ex. www.omnisecu.com). Name Resolutions servers (DNS Servers) are used to resolve a human readable name (also known as Fully Qualified Domain Names (FQDN)) to an IP address and vice versa. </a:t>
            </a:r>
          </a:p>
          <a:p>
            <a:pPr marL="216000" indent="-216000">
              <a:lnSpc>
                <a:spcPct val="100000"/>
              </a:lnSpc>
            </a:pPr>
            <a:r>
              <a:rPr lang="en-GB" sz="2000" b="0" strike="noStrike" spc="-1">
                <a:latin typeface="Arial"/>
              </a:rPr>
              <a:t>6) </a:t>
            </a:r>
            <a:r>
              <a:rPr lang="en-GB" sz="2000" b="0" u="sng" strike="noStrike" spc="-1">
                <a:uFillTx/>
                <a:latin typeface="Arial"/>
              </a:rPr>
              <a:t>Error Control and Flow Control.</a:t>
            </a:r>
            <a:r>
              <a:rPr lang="en-GB" sz="2000" b="0" strike="noStrike" spc="-1">
                <a:latin typeface="Arial"/>
              </a:rPr>
              <a:t>The TCP/IP protocol has features that ensure the reliable delivery of data from source computer to the destination computer. </a:t>
            </a:r>
            <a:r>
              <a:rPr lang="en-GB" sz="2000" b="0" u="sng" strike="noStrike" spc="-1">
                <a:solidFill>
                  <a:srgbClr val="000000"/>
                </a:solidFill>
                <a:uFillTx/>
                <a:latin typeface="Arial"/>
                <a:hlinkClick r:id="rId3"/>
              </a:rPr>
              <a:t>TCP (Transmisssion Control Protocol)</a:t>
            </a:r>
            <a:r>
              <a:rPr lang="en-GB" sz="2000" b="0" strike="noStrike" spc="-1">
                <a:solidFill>
                  <a:srgbClr val="000000"/>
                </a:solidFill>
                <a:latin typeface="Arial"/>
              </a:rPr>
              <a:t> defines many of these error-checking, flow-control, and acknowledgement functions. </a:t>
            </a:r>
            <a:endParaRPr lang="en-GB" sz="2000" b="0" strike="noStrike" spc="-1">
              <a:latin typeface="Arial"/>
            </a:endParaRPr>
          </a:p>
          <a:p>
            <a:pPr marL="216000" indent="-216000">
              <a:lnSpc>
                <a:spcPct val="100000"/>
              </a:lnSpc>
            </a:pPr>
            <a:r>
              <a:rPr lang="en-GB" sz="2000" b="0" strike="noStrike" spc="-1">
                <a:solidFill>
                  <a:srgbClr val="000000"/>
                </a:solidFill>
                <a:latin typeface="Arial"/>
              </a:rPr>
              <a:t>7)</a:t>
            </a:r>
            <a:r>
              <a:rPr lang="en-GB" sz="2000" b="0" u="sng" strike="noStrike" spc="-1">
                <a:solidFill>
                  <a:srgbClr val="000000"/>
                </a:solidFill>
                <a:uFillTx/>
                <a:latin typeface="Arial"/>
              </a:rPr>
              <a:t> Multiplexing/De-multiplexing.</a:t>
            </a:r>
            <a:r>
              <a:rPr lang="en-GB" sz="2000" b="0" strike="noStrike" spc="-1">
                <a:solidFill>
                  <a:srgbClr val="000000"/>
                </a:solidFill>
                <a:latin typeface="Arial"/>
              </a:rPr>
              <a:t> Multiplexing means accepting data from different applications and directing that data to different applications listening on different receiving computers. On the receiving side the data need to be directed to the correct application, for that data was meant for. This is called De-multiplexing. We can run many network applications on the same computer. By using logical channels called ports, TCP/IP provides means for delivering packets to the correct application. In TCP/IP, ports are identified by using </a:t>
            </a:r>
            <a:r>
              <a:rPr lang="en-GB" sz="2000" b="0" u="sng" strike="noStrike" spc="-1">
                <a:solidFill>
                  <a:srgbClr val="000000"/>
                </a:solidFill>
                <a:uFillTx/>
                <a:latin typeface="Arial"/>
                <a:hlinkClick r:id="rId4"/>
              </a:rPr>
              <a:t>TCP or UDP port numbers</a:t>
            </a:r>
            <a:r>
              <a:rPr lang="en-GB" sz="2000" b="0" strike="noStrike" spc="-1">
                <a:solidFill>
                  <a:srgbClr val="000000"/>
                </a:solidFill>
                <a:latin typeface="Arial"/>
              </a:rPr>
              <a:t>.</a:t>
            </a:r>
            <a:endParaRPr lang="en-GB" sz="2000" b="0" strike="noStrike" spc="-1">
              <a:latin typeface="Arial"/>
            </a:endParaRPr>
          </a:p>
          <a:p>
            <a:pPr marL="216000" indent="-216000">
              <a:lnSpc>
                <a:spcPct val="100000"/>
              </a:lnSpc>
            </a:pPr>
            <a:endParaRPr lang="en-GB" sz="2000" b="0" strike="noStrike" spc="-1">
              <a:latin typeface="Arial"/>
            </a:endParaRPr>
          </a:p>
        </p:txBody>
      </p:sp>
      <p:sp>
        <p:nvSpPr>
          <p:cNvPr id="53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3B38379-179E-4087-9081-247E41461D69}" type="slidenum">
              <a:rPr lang="en-GB" sz="1200" b="0" strike="noStrike" spc="-1">
                <a:solidFill>
                  <a:srgbClr val="000000"/>
                </a:solidFill>
                <a:latin typeface="+mn-lt"/>
                <a:ea typeface="+mn-ea"/>
              </a:rPr>
              <a:t>75</a:t>
            </a:fld>
            <a:endParaRPr lang="en-GB"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PlaceHolder 1"/>
          <p:cNvSpPr>
            <a:spLocks noGrp="1" noRot="1" noChangeAspect="1"/>
          </p:cNvSpPr>
          <p:nvPr>
            <p:ph type="sldImg"/>
          </p:nvPr>
        </p:nvSpPr>
        <p:spPr>
          <a:xfrm>
            <a:off x="217488" y="812800"/>
            <a:ext cx="7124700" cy="4008438"/>
          </a:xfrm>
          <a:prstGeom prst="rect">
            <a:avLst/>
          </a:prstGeom>
        </p:spPr>
      </p:sp>
      <p:sp>
        <p:nvSpPr>
          <p:cNvPr id="536" name="PlaceHolder 2"/>
          <p:cNvSpPr>
            <a:spLocks noGrp="1"/>
          </p:cNvSpPr>
          <p:nvPr>
            <p:ph type="body"/>
          </p:nvPr>
        </p:nvSpPr>
        <p:spPr>
          <a:xfrm>
            <a:off x="756000" y="5078520"/>
            <a:ext cx="6047640" cy="4811040"/>
          </a:xfrm>
          <a:prstGeom prst="rect">
            <a:avLst/>
          </a:prstGeom>
        </p:spPr>
        <p:txBody>
          <a:bodyPr lIns="0" tIns="0" rIns="0" bIns="0">
            <a:spAutoFit/>
          </a:bodyPr>
          <a:lstStyle/>
          <a:p>
            <a:r>
              <a:rPr lang="en-GB" sz="2000" b="0" strike="noStrike" spc="-1">
                <a:latin typeface="Arial"/>
              </a:rPr>
              <a:t>Highlight the security and cyber aspects in this section as well.</a:t>
            </a:r>
          </a:p>
          <a:p>
            <a:r>
              <a:rPr lang="en-GB" sz="2000" b="0" strike="noStrike" spc="-1">
                <a:latin typeface="Arial"/>
              </a:rPr>
              <a:t>In the management part, look at standard management procedures, and then look at some SIEM stuff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1" name="PlaceHolder 2"/>
          <p:cNvSpPr>
            <a:spLocks noGrp="1"/>
          </p:cNvSpPr>
          <p:nvPr>
            <p:ph type="body"/>
          </p:nvPr>
        </p:nvSpPr>
        <p:spPr>
          <a:xfrm>
            <a:off x="361080" y="458964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2" name="PlaceHolder 3"/>
          <p:cNvSpPr>
            <a:spLocks noGrp="1"/>
          </p:cNvSpPr>
          <p:nvPr>
            <p:ph type="body"/>
          </p:nvPr>
        </p:nvSpPr>
        <p:spPr>
          <a:xfrm>
            <a:off x="361080" y="537336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4"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5"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6" name="PlaceHolder 4"/>
          <p:cNvSpPr>
            <a:spLocks noGrp="1"/>
          </p:cNvSpPr>
          <p:nvPr>
            <p:ph type="body"/>
          </p:nvPr>
        </p:nvSpPr>
        <p:spPr>
          <a:xfrm>
            <a:off x="36108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7" name="PlaceHolder 5"/>
          <p:cNvSpPr>
            <a:spLocks noGrp="1"/>
          </p:cNvSpPr>
          <p:nvPr>
            <p:ph type="body"/>
          </p:nvPr>
        </p:nvSpPr>
        <p:spPr>
          <a:xfrm>
            <a:off x="617256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9" name="PlaceHolder 2"/>
          <p:cNvSpPr>
            <a:spLocks noGrp="1"/>
          </p:cNvSpPr>
          <p:nvPr>
            <p:ph type="body"/>
          </p:nvPr>
        </p:nvSpPr>
        <p:spPr>
          <a:xfrm>
            <a:off x="36108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0" name="PlaceHolder 3"/>
          <p:cNvSpPr>
            <a:spLocks noGrp="1"/>
          </p:cNvSpPr>
          <p:nvPr>
            <p:ph type="body"/>
          </p:nvPr>
        </p:nvSpPr>
        <p:spPr>
          <a:xfrm>
            <a:off x="419580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1" name="PlaceHolder 4"/>
          <p:cNvSpPr>
            <a:spLocks noGrp="1"/>
          </p:cNvSpPr>
          <p:nvPr>
            <p:ph type="body"/>
          </p:nvPr>
        </p:nvSpPr>
        <p:spPr>
          <a:xfrm>
            <a:off x="803088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2" name="PlaceHolder 5"/>
          <p:cNvSpPr>
            <a:spLocks noGrp="1"/>
          </p:cNvSpPr>
          <p:nvPr>
            <p:ph type="body"/>
          </p:nvPr>
        </p:nvSpPr>
        <p:spPr>
          <a:xfrm>
            <a:off x="36108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3" name="PlaceHolder 6"/>
          <p:cNvSpPr>
            <a:spLocks noGrp="1"/>
          </p:cNvSpPr>
          <p:nvPr>
            <p:ph type="body"/>
          </p:nvPr>
        </p:nvSpPr>
        <p:spPr>
          <a:xfrm>
            <a:off x="419580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4" name="PlaceHolder 7"/>
          <p:cNvSpPr>
            <a:spLocks noGrp="1"/>
          </p:cNvSpPr>
          <p:nvPr>
            <p:ph type="body"/>
          </p:nvPr>
        </p:nvSpPr>
        <p:spPr>
          <a:xfrm>
            <a:off x="803088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2" name="PlaceHolder 2"/>
          <p:cNvSpPr>
            <a:spLocks noGrp="1"/>
          </p:cNvSpPr>
          <p:nvPr>
            <p:ph type="subTitle"/>
          </p:nvPr>
        </p:nvSpPr>
        <p:spPr>
          <a:xfrm>
            <a:off x="361080" y="4589640"/>
            <a:ext cx="11341440" cy="1499760"/>
          </a:xfrm>
          <a:prstGeom prst="rect">
            <a:avLst/>
          </a:prstGeom>
        </p:spPr>
        <p:txBody>
          <a:bodyPr lIns="0" tIns="0" rIns="0" bIns="0" anchor="ctr">
            <a:sp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4" name="PlaceHolder 2"/>
          <p:cNvSpPr>
            <a:spLocks noGrp="1"/>
          </p:cNvSpPr>
          <p:nvPr>
            <p:ph type="body"/>
          </p:nvPr>
        </p:nvSpPr>
        <p:spPr>
          <a:xfrm>
            <a:off x="361080" y="4589640"/>
            <a:ext cx="11341440" cy="14997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36108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7" name="PlaceHolder 3"/>
          <p:cNvSpPr>
            <a:spLocks noGrp="1"/>
          </p:cNvSpPr>
          <p:nvPr>
            <p:ph type="body"/>
          </p:nvPr>
        </p:nvSpPr>
        <p:spPr>
          <a:xfrm>
            <a:off x="617256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361080" y="1709640"/>
            <a:ext cx="11341440" cy="13222800"/>
          </a:xfrm>
          <a:prstGeom prst="rect">
            <a:avLst/>
          </a:prstGeom>
        </p:spPr>
        <p:txBody>
          <a:bodyPr lIns="0" tIns="0" rIns="0" bIns="0" anchor="ctr">
            <a:sp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1"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2" name="PlaceHolder 3"/>
          <p:cNvSpPr>
            <a:spLocks noGrp="1"/>
          </p:cNvSpPr>
          <p:nvPr>
            <p:ph type="body"/>
          </p:nvPr>
        </p:nvSpPr>
        <p:spPr>
          <a:xfrm>
            <a:off x="617256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3" name="PlaceHolder 4"/>
          <p:cNvSpPr>
            <a:spLocks noGrp="1"/>
          </p:cNvSpPr>
          <p:nvPr>
            <p:ph type="body"/>
          </p:nvPr>
        </p:nvSpPr>
        <p:spPr>
          <a:xfrm>
            <a:off x="36108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 name="PlaceHolder 2"/>
          <p:cNvSpPr>
            <a:spLocks noGrp="1"/>
          </p:cNvSpPr>
          <p:nvPr>
            <p:ph type="subTitle"/>
          </p:nvPr>
        </p:nvSpPr>
        <p:spPr>
          <a:xfrm>
            <a:off x="361080" y="4589640"/>
            <a:ext cx="11341440" cy="1499760"/>
          </a:xfrm>
          <a:prstGeom prst="rect">
            <a:avLst/>
          </a:prstGeom>
        </p:spPr>
        <p:txBody>
          <a:bodyPr lIns="0" tIns="0" rIns="0" bIns="0" anchor="ctr">
            <a:sp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5" name="PlaceHolder 2"/>
          <p:cNvSpPr>
            <a:spLocks noGrp="1"/>
          </p:cNvSpPr>
          <p:nvPr>
            <p:ph type="body"/>
          </p:nvPr>
        </p:nvSpPr>
        <p:spPr>
          <a:xfrm>
            <a:off x="36108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6"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7" name="PlaceHolder 4"/>
          <p:cNvSpPr>
            <a:spLocks noGrp="1"/>
          </p:cNvSpPr>
          <p:nvPr>
            <p:ph type="body"/>
          </p:nvPr>
        </p:nvSpPr>
        <p:spPr>
          <a:xfrm>
            <a:off x="617256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9"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0"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1" name="PlaceHolder 4"/>
          <p:cNvSpPr>
            <a:spLocks noGrp="1"/>
          </p:cNvSpPr>
          <p:nvPr>
            <p:ph type="body"/>
          </p:nvPr>
        </p:nvSpPr>
        <p:spPr>
          <a:xfrm>
            <a:off x="361080" y="537336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3" name="PlaceHolder 2"/>
          <p:cNvSpPr>
            <a:spLocks noGrp="1"/>
          </p:cNvSpPr>
          <p:nvPr>
            <p:ph type="body"/>
          </p:nvPr>
        </p:nvSpPr>
        <p:spPr>
          <a:xfrm>
            <a:off x="361080" y="458964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4" name="PlaceHolder 3"/>
          <p:cNvSpPr>
            <a:spLocks noGrp="1"/>
          </p:cNvSpPr>
          <p:nvPr>
            <p:ph type="body"/>
          </p:nvPr>
        </p:nvSpPr>
        <p:spPr>
          <a:xfrm>
            <a:off x="361080" y="537336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7"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8" name="PlaceHolder 4"/>
          <p:cNvSpPr>
            <a:spLocks noGrp="1"/>
          </p:cNvSpPr>
          <p:nvPr>
            <p:ph type="body"/>
          </p:nvPr>
        </p:nvSpPr>
        <p:spPr>
          <a:xfrm>
            <a:off x="36108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9" name="PlaceHolder 5"/>
          <p:cNvSpPr>
            <a:spLocks noGrp="1"/>
          </p:cNvSpPr>
          <p:nvPr>
            <p:ph type="body"/>
          </p:nvPr>
        </p:nvSpPr>
        <p:spPr>
          <a:xfrm>
            <a:off x="617256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81" name="PlaceHolder 2"/>
          <p:cNvSpPr>
            <a:spLocks noGrp="1"/>
          </p:cNvSpPr>
          <p:nvPr>
            <p:ph type="body"/>
          </p:nvPr>
        </p:nvSpPr>
        <p:spPr>
          <a:xfrm>
            <a:off x="36108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2" name="PlaceHolder 3"/>
          <p:cNvSpPr>
            <a:spLocks noGrp="1"/>
          </p:cNvSpPr>
          <p:nvPr>
            <p:ph type="body"/>
          </p:nvPr>
        </p:nvSpPr>
        <p:spPr>
          <a:xfrm>
            <a:off x="419580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3" name="PlaceHolder 4"/>
          <p:cNvSpPr>
            <a:spLocks noGrp="1"/>
          </p:cNvSpPr>
          <p:nvPr>
            <p:ph type="body"/>
          </p:nvPr>
        </p:nvSpPr>
        <p:spPr>
          <a:xfrm>
            <a:off x="803088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4" name="PlaceHolder 5"/>
          <p:cNvSpPr>
            <a:spLocks noGrp="1"/>
          </p:cNvSpPr>
          <p:nvPr>
            <p:ph type="body"/>
          </p:nvPr>
        </p:nvSpPr>
        <p:spPr>
          <a:xfrm>
            <a:off x="36108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5" name="PlaceHolder 6"/>
          <p:cNvSpPr>
            <a:spLocks noGrp="1"/>
          </p:cNvSpPr>
          <p:nvPr>
            <p:ph type="body"/>
          </p:nvPr>
        </p:nvSpPr>
        <p:spPr>
          <a:xfrm>
            <a:off x="419580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6" name="PlaceHolder 7"/>
          <p:cNvSpPr>
            <a:spLocks noGrp="1"/>
          </p:cNvSpPr>
          <p:nvPr>
            <p:ph type="body"/>
          </p:nvPr>
        </p:nvSpPr>
        <p:spPr>
          <a:xfrm>
            <a:off x="803088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94" name="PlaceHolder 2"/>
          <p:cNvSpPr>
            <a:spLocks noGrp="1"/>
          </p:cNvSpPr>
          <p:nvPr>
            <p:ph type="subTitle"/>
          </p:nvPr>
        </p:nvSpPr>
        <p:spPr>
          <a:xfrm>
            <a:off x="361080" y="4589640"/>
            <a:ext cx="11341440" cy="1499760"/>
          </a:xfrm>
          <a:prstGeom prst="rect">
            <a:avLst/>
          </a:prstGeom>
        </p:spPr>
        <p:txBody>
          <a:bodyPr lIns="0" tIns="0" rIns="0" bIns="0" anchor="ctr">
            <a:sp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96" name="PlaceHolder 2"/>
          <p:cNvSpPr>
            <a:spLocks noGrp="1"/>
          </p:cNvSpPr>
          <p:nvPr>
            <p:ph type="body"/>
          </p:nvPr>
        </p:nvSpPr>
        <p:spPr>
          <a:xfrm>
            <a:off x="361080" y="4589640"/>
            <a:ext cx="11341440" cy="14997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98" name="PlaceHolder 2"/>
          <p:cNvSpPr>
            <a:spLocks noGrp="1"/>
          </p:cNvSpPr>
          <p:nvPr>
            <p:ph type="body"/>
          </p:nvPr>
        </p:nvSpPr>
        <p:spPr>
          <a:xfrm>
            <a:off x="36108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9" name="PlaceHolder 3"/>
          <p:cNvSpPr>
            <a:spLocks noGrp="1"/>
          </p:cNvSpPr>
          <p:nvPr>
            <p:ph type="body"/>
          </p:nvPr>
        </p:nvSpPr>
        <p:spPr>
          <a:xfrm>
            <a:off x="617256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 name="PlaceHolder 2"/>
          <p:cNvSpPr>
            <a:spLocks noGrp="1"/>
          </p:cNvSpPr>
          <p:nvPr>
            <p:ph type="body"/>
          </p:nvPr>
        </p:nvSpPr>
        <p:spPr>
          <a:xfrm>
            <a:off x="361080" y="4589640"/>
            <a:ext cx="11341440" cy="14997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361080" y="1709640"/>
            <a:ext cx="11341440" cy="13222800"/>
          </a:xfrm>
          <a:prstGeom prst="rect">
            <a:avLst/>
          </a:prstGeom>
        </p:spPr>
        <p:txBody>
          <a:bodyPr lIns="0" tIns="0" rIns="0" bIns="0" anchor="ctr">
            <a:sp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3"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4" name="PlaceHolder 3"/>
          <p:cNvSpPr>
            <a:spLocks noGrp="1"/>
          </p:cNvSpPr>
          <p:nvPr>
            <p:ph type="body"/>
          </p:nvPr>
        </p:nvSpPr>
        <p:spPr>
          <a:xfrm>
            <a:off x="617256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5" name="PlaceHolder 4"/>
          <p:cNvSpPr>
            <a:spLocks noGrp="1"/>
          </p:cNvSpPr>
          <p:nvPr>
            <p:ph type="body"/>
          </p:nvPr>
        </p:nvSpPr>
        <p:spPr>
          <a:xfrm>
            <a:off x="36108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7" name="PlaceHolder 2"/>
          <p:cNvSpPr>
            <a:spLocks noGrp="1"/>
          </p:cNvSpPr>
          <p:nvPr>
            <p:ph type="body"/>
          </p:nvPr>
        </p:nvSpPr>
        <p:spPr>
          <a:xfrm>
            <a:off x="36108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8"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9" name="PlaceHolder 4"/>
          <p:cNvSpPr>
            <a:spLocks noGrp="1"/>
          </p:cNvSpPr>
          <p:nvPr>
            <p:ph type="body"/>
          </p:nvPr>
        </p:nvSpPr>
        <p:spPr>
          <a:xfrm>
            <a:off x="617256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11"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2"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3" name="PlaceHolder 4"/>
          <p:cNvSpPr>
            <a:spLocks noGrp="1"/>
          </p:cNvSpPr>
          <p:nvPr>
            <p:ph type="body"/>
          </p:nvPr>
        </p:nvSpPr>
        <p:spPr>
          <a:xfrm>
            <a:off x="361080" y="537336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15" name="PlaceHolder 2"/>
          <p:cNvSpPr>
            <a:spLocks noGrp="1"/>
          </p:cNvSpPr>
          <p:nvPr>
            <p:ph type="body"/>
          </p:nvPr>
        </p:nvSpPr>
        <p:spPr>
          <a:xfrm>
            <a:off x="361080" y="458964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6" name="PlaceHolder 3"/>
          <p:cNvSpPr>
            <a:spLocks noGrp="1"/>
          </p:cNvSpPr>
          <p:nvPr>
            <p:ph type="body"/>
          </p:nvPr>
        </p:nvSpPr>
        <p:spPr>
          <a:xfrm>
            <a:off x="361080" y="537336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18"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9"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0" name="PlaceHolder 4"/>
          <p:cNvSpPr>
            <a:spLocks noGrp="1"/>
          </p:cNvSpPr>
          <p:nvPr>
            <p:ph type="body"/>
          </p:nvPr>
        </p:nvSpPr>
        <p:spPr>
          <a:xfrm>
            <a:off x="36108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1" name="PlaceHolder 5"/>
          <p:cNvSpPr>
            <a:spLocks noGrp="1"/>
          </p:cNvSpPr>
          <p:nvPr>
            <p:ph type="body"/>
          </p:nvPr>
        </p:nvSpPr>
        <p:spPr>
          <a:xfrm>
            <a:off x="617256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3" name="PlaceHolder 2"/>
          <p:cNvSpPr>
            <a:spLocks noGrp="1"/>
          </p:cNvSpPr>
          <p:nvPr>
            <p:ph type="body"/>
          </p:nvPr>
        </p:nvSpPr>
        <p:spPr>
          <a:xfrm>
            <a:off x="36108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4" name="PlaceHolder 3"/>
          <p:cNvSpPr>
            <a:spLocks noGrp="1"/>
          </p:cNvSpPr>
          <p:nvPr>
            <p:ph type="body"/>
          </p:nvPr>
        </p:nvSpPr>
        <p:spPr>
          <a:xfrm>
            <a:off x="419580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5" name="PlaceHolder 4"/>
          <p:cNvSpPr>
            <a:spLocks noGrp="1"/>
          </p:cNvSpPr>
          <p:nvPr>
            <p:ph type="body"/>
          </p:nvPr>
        </p:nvSpPr>
        <p:spPr>
          <a:xfrm>
            <a:off x="8030880" y="458964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6" name="PlaceHolder 5"/>
          <p:cNvSpPr>
            <a:spLocks noGrp="1"/>
          </p:cNvSpPr>
          <p:nvPr>
            <p:ph type="body"/>
          </p:nvPr>
        </p:nvSpPr>
        <p:spPr>
          <a:xfrm>
            <a:off x="36108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7" name="PlaceHolder 6"/>
          <p:cNvSpPr>
            <a:spLocks noGrp="1"/>
          </p:cNvSpPr>
          <p:nvPr>
            <p:ph type="body"/>
          </p:nvPr>
        </p:nvSpPr>
        <p:spPr>
          <a:xfrm>
            <a:off x="419580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8" name="PlaceHolder 7"/>
          <p:cNvSpPr>
            <a:spLocks noGrp="1"/>
          </p:cNvSpPr>
          <p:nvPr>
            <p:ph type="body"/>
          </p:nvPr>
        </p:nvSpPr>
        <p:spPr>
          <a:xfrm>
            <a:off x="8030880" y="5373360"/>
            <a:ext cx="36518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6" name="Slide Number Placeholder 5"/>
          <p:cNvSpPr>
            <a:spLocks noGrp="1"/>
          </p:cNvSpPr>
          <p:nvPr>
            <p:ph type="sldNum" sz="quarter" idx="12"/>
          </p:nvPr>
        </p:nvSpPr>
        <p:spPr>
          <a:xfrm>
            <a:off x="11568608" y="6237312"/>
            <a:ext cx="50410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16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2" y="365127"/>
            <a:ext cx="11590421" cy="1325563"/>
          </a:xfrm>
        </p:spPr>
        <p:txBody>
          <a:bodyPr/>
          <a:lstStyle>
            <a:lvl1pPr>
              <a:defRPr b="1">
                <a:solidFill>
                  <a:schemeClr val="accent1">
                    <a:lumMod val="75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312822" y="1825625"/>
            <a:ext cx="11590421" cy="49359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11442032" y="6396458"/>
            <a:ext cx="46121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594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75000"/>
                  </a:schemeClr>
                </a:solidFill>
                <a:latin typeface="+mn-lt"/>
              </a:defRPr>
            </a:lvl1pPr>
          </a:lstStyle>
          <a:p>
            <a:r>
              <a:rPr lang="en-US"/>
              <a:t>Click to edit Master title style</a:t>
            </a:r>
            <a:endParaRPr lang="en-GB" dirty="0"/>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76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4" name="PlaceHolder 2"/>
          <p:cNvSpPr>
            <a:spLocks noGrp="1"/>
          </p:cNvSpPr>
          <p:nvPr>
            <p:ph type="body"/>
          </p:nvPr>
        </p:nvSpPr>
        <p:spPr>
          <a:xfrm>
            <a:off x="36108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 name="PlaceHolder 3"/>
          <p:cNvSpPr>
            <a:spLocks noGrp="1"/>
          </p:cNvSpPr>
          <p:nvPr>
            <p:ph type="body"/>
          </p:nvPr>
        </p:nvSpPr>
        <p:spPr>
          <a:xfrm>
            <a:off x="617256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467475" cy="1325563"/>
          </a:xfrm>
        </p:spPr>
        <p:txBody>
          <a:bodyPr/>
          <a:lstStyle>
            <a:lvl1pPr>
              <a:defRPr>
                <a:solidFill>
                  <a:schemeClr val="accent1">
                    <a:lumMod val="75000"/>
                  </a:schemeClr>
                </a:solidFill>
                <a:latin typeface="+mn-lt"/>
              </a:defRPr>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33475"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11305675" y="6315578"/>
            <a:ext cx="533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956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247107"/>
          </a:xfrm>
        </p:spPr>
        <p:txBody>
          <a:bodyPr/>
          <a:lstStyle/>
          <a:p>
            <a:r>
              <a:rPr lang="en-US"/>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11530013" y="6356352"/>
            <a:ext cx="50410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326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79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69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660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56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25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527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2960"/>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lgn="ctr">
              <a:defRPr/>
            </a:lvl1pPr>
          </a:lstStyle>
          <a:p>
            <a:r>
              <a:rPr lang="en-US"/>
              <a:t>Click to edit Master title style</a:t>
            </a:r>
            <a:endParaRPr lang="en-US" dirty="0"/>
          </a:p>
        </p:txBody>
      </p:sp>
      <p:sp>
        <p:nvSpPr>
          <p:cNvPr id="6" name="Content Placeholder 2"/>
          <p:cNvSpPr>
            <a:spLocks noGrp="1"/>
          </p:cNvSpPr>
          <p:nvPr>
            <p:ph idx="12"/>
          </p:nvPr>
        </p:nvSpPr>
        <p:spPr>
          <a:xfrm>
            <a:off x="0" y="3617807"/>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3"/>
          </p:nvPr>
        </p:nvSpPr>
        <p:spPr>
          <a:xfrm>
            <a:off x="680322" y="5936190"/>
            <a:ext cx="687066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1.1 Motherboard Components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4"/>
          </p:nvPr>
        </p:nvSpPr>
        <p:spPr/>
        <p:txBody>
          <a:bodyPr/>
          <a:lstStyle>
            <a:lvl1pPr algn="ct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TBC</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189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56960" y="822960"/>
            <a:ext cx="60350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2331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4"/>
          </p:nvPr>
        </p:nvSpPr>
        <p:spPr>
          <a:xfrm>
            <a:off x="680322" y="5936190"/>
            <a:ext cx="687066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1.1 Motherboard Components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TBC</a:t>
            </a:r>
          </a:p>
        </p:txBody>
      </p:sp>
    </p:spTree>
    <p:extLst>
      <p:ext uri="{BB962C8B-B14F-4D97-AF65-F5344CB8AC3E}">
        <p14:creationId xmlns:p14="http://schemas.microsoft.com/office/powerpoint/2010/main" val="1488641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80010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156960" y="3629898"/>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a:xfrm>
            <a:off x="0" y="6537960"/>
            <a:ext cx="12192000" cy="32004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2.2 System Memory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Number Placeholder 10"/>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TBC</a:t>
            </a:r>
          </a:p>
        </p:txBody>
      </p:sp>
    </p:spTree>
    <p:extLst>
      <p:ext uri="{BB962C8B-B14F-4D97-AF65-F5344CB8AC3E}">
        <p14:creationId xmlns:p14="http://schemas.microsoft.com/office/powerpoint/2010/main" val="4105302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1188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4"/>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5"/>
          </p:nvPr>
        </p:nvSpPr>
        <p:spPr>
          <a:xfrm>
            <a:off x="615696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6"/>
          </p:nvPr>
        </p:nvSpPr>
        <p:spPr>
          <a:xfrm>
            <a:off x="0" y="6537960"/>
            <a:ext cx="12192000" cy="32004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2.4 BIOS and UEFI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7"/>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TBC</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698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361080" y="1709640"/>
            <a:ext cx="11341440" cy="13222800"/>
          </a:xfrm>
          <a:prstGeom prst="rect">
            <a:avLst/>
          </a:prstGeom>
        </p:spPr>
        <p:txBody>
          <a:bodyPr lIns="0" tIns="0" rIns="0" bIns="0" anchor="ctr">
            <a:sp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 name="PlaceHolder 3"/>
          <p:cNvSpPr>
            <a:spLocks noGrp="1"/>
          </p:cNvSpPr>
          <p:nvPr>
            <p:ph type="body"/>
          </p:nvPr>
        </p:nvSpPr>
        <p:spPr>
          <a:xfrm>
            <a:off x="617256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 name="PlaceHolder 4"/>
          <p:cNvSpPr>
            <a:spLocks noGrp="1"/>
          </p:cNvSpPr>
          <p:nvPr>
            <p:ph type="body"/>
          </p:nvPr>
        </p:nvSpPr>
        <p:spPr>
          <a:xfrm>
            <a:off x="36108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361080" y="4589640"/>
            <a:ext cx="5534280" cy="14997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4"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 name="PlaceHolder 4"/>
          <p:cNvSpPr>
            <a:spLocks noGrp="1"/>
          </p:cNvSpPr>
          <p:nvPr>
            <p:ph type="body"/>
          </p:nvPr>
        </p:nvSpPr>
        <p:spPr>
          <a:xfrm>
            <a:off x="6172560" y="537336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61080" y="1709640"/>
            <a:ext cx="11341440" cy="285228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36108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8" name="PlaceHolder 3"/>
          <p:cNvSpPr>
            <a:spLocks noGrp="1"/>
          </p:cNvSpPr>
          <p:nvPr>
            <p:ph type="body"/>
          </p:nvPr>
        </p:nvSpPr>
        <p:spPr>
          <a:xfrm>
            <a:off x="6172560" y="4589640"/>
            <a:ext cx="5534280" cy="71532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9" name="PlaceHolder 4"/>
          <p:cNvSpPr>
            <a:spLocks noGrp="1"/>
          </p:cNvSpPr>
          <p:nvPr>
            <p:ph type="body"/>
          </p:nvPr>
        </p:nvSpPr>
        <p:spPr>
          <a:xfrm>
            <a:off x="361080" y="5373360"/>
            <a:ext cx="11341440" cy="71532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pn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6.jpe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6"/>
          <p:cNvPicPr/>
          <p:nvPr/>
        </p:nvPicPr>
        <p:blipFill>
          <a:blip r:embed="rId14"/>
          <a:stretch/>
        </p:blipFill>
        <p:spPr>
          <a:xfrm>
            <a:off x="10849680" y="738360"/>
            <a:ext cx="1121400" cy="383400"/>
          </a:xfrm>
          <a:prstGeom prst="rect">
            <a:avLst/>
          </a:prstGeom>
          <a:ln>
            <a:noFill/>
          </a:ln>
        </p:spPr>
      </p:pic>
      <p:pic>
        <p:nvPicPr>
          <p:cNvPr id="10" name="Picture 7"/>
          <p:cNvPicPr/>
          <p:nvPr/>
        </p:nvPicPr>
        <p:blipFill>
          <a:blip r:embed="rId15"/>
          <a:stretch/>
        </p:blipFill>
        <p:spPr>
          <a:xfrm>
            <a:off x="10206360" y="32400"/>
            <a:ext cx="1764720" cy="705600"/>
          </a:xfrm>
          <a:prstGeom prst="rect">
            <a:avLst/>
          </a:prstGeom>
          <a:ln>
            <a:noFill/>
          </a:ln>
        </p:spPr>
      </p:pic>
      <p:pic>
        <p:nvPicPr>
          <p:cNvPr id="2" name="Picture 8"/>
          <p:cNvPicPr/>
          <p:nvPr/>
        </p:nvPicPr>
        <p:blipFill>
          <a:blip r:embed="rId16"/>
          <a:stretch/>
        </p:blipFill>
        <p:spPr>
          <a:xfrm>
            <a:off x="176400" y="118440"/>
            <a:ext cx="420120" cy="533880"/>
          </a:xfrm>
          <a:prstGeom prst="rect">
            <a:avLst/>
          </a:prstGeom>
          <a:ln>
            <a:noFill/>
          </a:ln>
        </p:spPr>
      </p:pic>
      <p:sp>
        <p:nvSpPr>
          <p:cNvPr id="3" name="PlaceHolder 1"/>
          <p:cNvSpPr>
            <a:spLocks noGrp="1"/>
          </p:cNvSpPr>
          <p:nvPr>
            <p:ph type="title"/>
          </p:nvPr>
        </p:nvSpPr>
        <p:spPr>
          <a:xfrm>
            <a:off x="1523880" y="1122480"/>
            <a:ext cx="9143640" cy="2387160"/>
          </a:xfrm>
          <a:prstGeom prst="rect">
            <a:avLst/>
          </a:prstGeom>
        </p:spPr>
        <p:txBody>
          <a:bodyPr anchor="b">
            <a:noAutofit/>
          </a:bodyPr>
          <a:lstStyle/>
          <a:p>
            <a:pPr algn="ctr">
              <a:lnSpc>
                <a:spcPct val="90000"/>
              </a:lnSpc>
            </a:pPr>
            <a:r>
              <a:rPr lang="en-US" sz="6000" b="0" strike="noStrike" spc="-1">
                <a:solidFill>
                  <a:srgbClr val="2E75B6"/>
                </a:solidFill>
                <a:latin typeface="Calibri"/>
              </a:rPr>
              <a:t>Click to edit Master title style</a:t>
            </a:r>
            <a:endParaRPr lang="en-US" sz="6000" b="0" strike="noStrike" spc="-1">
              <a:solidFill>
                <a:srgbClr val="000000"/>
              </a:solidFill>
              <a:latin typeface="Calibri"/>
            </a:endParaRPr>
          </a:p>
        </p:txBody>
      </p:sp>
      <p:sp>
        <p:nvSpPr>
          <p:cNvPr id="4" name="PlaceHolder 2"/>
          <p:cNvSpPr>
            <a:spLocks noGrp="1"/>
          </p:cNvSpPr>
          <p:nvPr>
            <p:ph type="sldNum"/>
          </p:nvPr>
        </p:nvSpPr>
        <p:spPr>
          <a:xfrm>
            <a:off x="11467440" y="6348240"/>
            <a:ext cx="503640" cy="364680"/>
          </a:xfrm>
          <a:prstGeom prst="rect">
            <a:avLst/>
          </a:prstGeom>
        </p:spPr>
        <p:txBody>
          <a:bodyPr anchor="ctr">
            <a:noAutofit/>
          </a:bodyPr>
          <a:lstStyle/>
          <a:p>
            <a:pPr algn="r">
              <a:lnSpc>
                <a:spcPct val="100000"/>
              </a:lnSpc>
            </a:pPr>
            <a:fld id="{179EC72F-0351-46FE-B016-21512781584A}" type="slidenum">
              <a:rPr lang="en-GB" sz="1200" b="0" strike="noStrike" spc="-1">
                <a:solidFill>
                  <a:srgbClr val="8B8B8B"/>
                </a:solidFill>
                <a:latin typeface="Calibri"/>
              </a:rPr>
              <a:t>‹#›</a:t>
            </a:fld>
            <a:endParaRPr lang="en-GB" sz="1200" b="0" strike="noStrike" spc="-1">
              <a:latin typeface="Times New Roman"/>
            </a:endParaRPr>
          </a:p>
        </p:txBody>
      </p:sp>
      <p:pic>
        <p:nvPicPr>
          <p:cNvPr id="5" name="Picture 6"/>
          <p:cNvPicPr/>
          <p:nvPr/>
        </p:nvPicPr>
        <p:blipFill>
          <a:blip r:embed="rId14"/>
          <a:stretch/>
        </p:blipFill>
        <p:spPr>
          <a:xfrm>
            <a:off x="10849680" y="738360"/>
            <a:ext cx="1121400" cy="383400"/>
          </a:xfrm>
          <a:prstGeom prst="rect">
            <a:avLst/>
          </a:prstGeom>
          <a:ln>
            <a:noFill/>
          </a:ln>
        </p:spPr>
      </p:pic>
      <p:pic>
        <p:nvPicPr>
          <p:cNvPr id="6" name="Picture 7"/>
          <p:cNvPicPr/>
          <p:nvPr/>
        </p:nvPicPr>
        <p:blipFill>
          <a:blip r:embed="rId15"/>
          <a:stretch/>
        </p:blipFill>
        <p:spPr>
          <a:xfrm>
            <a:off x="10206360" y="32400"/>
            <a:ext cx="1764720" cy="705600"/>
          </a:xfrm>
          <a:prstGeom prst="rect">
            <a:avLst/>
          </a:prstGeom>
          <a:ln>
            <a:noFill/>
          </a:ln>
        </p:spPr>
      </p:pic>
      <p:pic>
        <p:nvPicPr>
          <p:cNvPr id="7" name="Picture 8"/>
          <p:cNvPicPr/>
          <p:nvPr/>
        </p:nvPicPr>
        <p:blipFill>
          <a:blip r:embed="rId16"/>
          <a:stretch/>
        </p:blipFill>
        <p:spPr>
          <a:xfrm>
            <a:off x="176400" y="118440"/>
            <a:ext cx="420120" cy="533880"/>
          </a:xfrm>
          <a:prstGeom prst="rect">
            <a:avLst/>
          </a:prstGeom>
          <a:ln>
            <a:noFill/>
          </a:ln>
        </p:spPr>
      </p:pic>
      <p:sp>
        <p:nvSpPr>
          <p:cNvPr id="8"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Picture 6"/>
          <p:cNvPicPr/>
          <p:nvPr/>
        </p:nvPicPr>
        <p:blipFill>
          <a:blip r:embed="rId14"/>
          <a:stretch/>
        </p:blipFill>
        <p:spPr>
          <a:xfrm>
            <a:off x="10849680" y="738360"/>
            <a:ext cx="1121400" cy="383400"/>
          </a:xfrm>
          <a:prstGeom prst="rect">
            <a:avLst/>
          </a:prstGeom>
          <a:ln>
            <a:noFill/>
          </a:ln>
        </p:spPr>
      </p:pic>
      <p:pic>
        <p:nvPicPr>
          <p:cNvPr id="46" name="Picture 7"/>
          <p:cNvPicPr/>
          <p:nvPr/>
        </p:nvPicPr>
        <p:blipFill>
          <a:blip r:embed="rId15"/>
          <a:stretch/>
        </p:blipFill>
        <p:spPr>
          <a:xfrm>
            <a:off x="10206360" y="32400"/>
            <a:ext cx="1764720" cy="705600"/>
          </a:xfrm>
          <a:prstGeom prst="rect">
            <a:avLst/>
          </a:prstGeom>
          <a:ln>
            <a:noFill/>
          </a:ln>
        </p:spPr>
      </p:pic>
      <p:pic>
        <p:nvPicPr>
          <p:cNvPr id="47" name="Picture 8"/>
          <p:cNvPicPr/>
          <p:nvPr/>
        </p:nvPicPr>
        <p:blipFill>
          <a:blip r:embed="rId16"/>
          <a:stretch/>
        </p:blipFill>
        <p:spPr>
          <a:xfrm>
            <a:off x="176400" y="118440"/>
            <a:ext cx="420120" cy="533880"/>
          </a:xfrm>
          <a:prstGeom prst="rect">
            <a:avLst/>
          </a:prstGeom>
          <a:ln>
            <a:noFill/>
          </a:ln>
        </p:spPr>
      </p:pic>
      <p:sp>
        <p:nvSpPr>
          <p:cNvPr id="48" name="PlaceHolder 1"/>
          <p:cNvSpPr>
            <a:spLocks noGrp="1"/>
          </p:cNvSpPr>
          <p:nvPr>
            <p:ph type="title"/>
          </p:nvPr>
        </p:nvSpPr>
        <p:spPr>
          <a:xfrm>
            <a:off x="312840" y="365040"/>
            <a:ext cx="11590200" cy="1325160"/>
          </a:xfrm>
          <a:prstGeom prst="rect">
            <a:avLst/>
          </a:prstGeom>
        </p:spPr>
        <p:txBody>
          <a:bodyPr anchor="ctr">
            <a:noAutofit/>
          </a:bodyPr>
          <a:lstStyle/>
          <a:p>
            <a:pPr>
              <a:lnSpc>
                <a:spcPct val="90000"/>
              </a:lnSpc>
            </a:pPr>
            <a:r>
              <a:rPr lang="en-US" sz="4400" b="1" strike="noStrike" spc="-1">
                <a:solidFill>
                  <a:srgbClr val="2E75B6"/>
                </a:solidFill>
                <a:latin typeface="Calibri"/>
              </a:rPr>
              <a:t>Click to edit Master title style</a:t>
            </a:r>
            <a:endParaRPr lang="en-US" sz="4400" b="0" strike="noStrike" spc="-1">
              <a:solidFill>
                <a:srgbClr val="000000"/>
              </a:solidFill>
              <a:latin typeface="Calibri"/>
            </a:endParaRPr>
          </a:p>
        </p:txBody>
      </p:sp>
      <p:sp>
        <p:nvSpPr>
          <p:cNvPr id="49" name="PlaceHolder 2"/>
          <p:cNvSpPr>
            <a:spLocks noGrp="1"/>
          </p:cNvSpPr>
          <p:nvPr>
            <p:ph type="body"/>
          </p:nvPr>
        </p:nvSpPr>
        <p:spPr>
          <a:xfrm>
            <a:off x="312840" y="1825560"/>
            <a:ext cx="11590200" cy="4935600"/>
          </a:xfrm>
          <a:prstGeom prst="rect">
            <a:avLst/>
          </a:prstGeom>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Edit Master text styles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Second level</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Third level</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Fourth level</a:t>
            </a:r>
          </a:p>
          <a:p>
            <a:pPr marL="2057400" lvl="4" indent="-228240">
              <a:lnSpc>
                <a:spcPct val="90000"/>
              </a:lnSpc>
              <a:spcBef>
                <a:spcPts val="499"/>
              </a:spcBef>
              <a:buClr>
                <a:srgbClr val="000000"/>
              </a:buClr>
              <a:buFont typeface="Arial"/>
              <a:buChar char="•"/>
            </a:pPr>
            <a:r>
              <a:rPr lang="en-US" sz="1800" b="0" strike="noStrike" spc="-1">
                <a:solidFill>
                  <a:srgbClr val="000000"/>
                </a:solidFill>
                <a:latin typeface="Calibri"/>
              </a:rPr>
              <a:t>Fifth level</a:t>
            </a:r>
          </a:p>
        </p:txBody>
      </p:sp>
      <p:sp>
        <p:nvSpPr>
          <p:cNvPr id="50" name="PlaceHolder 3"/>
          <p:cNvSpPr>
            <a:spLocks noGrp="1"/>
          </p:cNvSpPr>
          <p:nvPr>
            <p:ph type="sldNum"/>
          </p:nvPr>
        </p:nvSpPr>
        <p:spPr>
          <a:xfrm>
            <a:off x="11441880" y="6396480"/>
            <a:ext cx="460800" cy="364680"/>
          </a:xfrm>
          <a:prstGeom prst="rect">
            <a:avLst/>
          </a:prstGeom>
        </p:spPr>
        <p:txBody>
          <a:bodyPr anchor="ctr">
            <a:noAutofit/>
          </a:bodyPr>
          <a:lstStyle/>
          <a:p>
            <a:pPr algn="r">
              <a:lnSpc>
                <a:spcPct val="100000"/>
              </a:lnSpc>
            </a:pPr>
            <a:fld id="{CA918A06-1916-4B5F-88D5-9612B776D416}" type="slidenum">
              <a:rPr lang="en-GB" sz="1200" b="0" strike="noStrike" spc="-1">
                <a:solidFill>
                  <a:srgbClr val="8B8B8B"/>
                </a:solidFill>
                <a:latin typeface="Calibri"/>
              </a:rPr>
              <a:t>‹#›</a:t>
            </a:fld>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7" name="Picture 6"/>
          <p:cNvPicPr/>
          <p:nvPr/>
        </p:nvPicPr>
        <p:blipFill>
          <a:blip r:embed="rId14"/>
          <a:stretch/>
        </p:blipFill>
        <p:spPr>
          <a:xfrm>
            <a:off x="10849680" y="738360"/>
            <a:ext cx="1121400" cy="383400"/>
          </a:xfrm>
          <a:prstGeom prst="rect">
            <a:avLst/>
          </a:prstGeom>
          <a:ln>
            <a:noFill/>
          </a:ln>
        </p:spPr>
      </p:pic>
      <p:pic>
        <p:nvPicPr>
          <p:cNvPr id="88" name="Picture 7"/>
          <p:cNvPicPr/>
          <p:nvPr/>
        </p:nvPicPr>
        <p:blipFill>
          <a:blip r:embed="rId15"/>
          <a:stretch/>
        </p:blipFill>
        <p:spPr>
          <a:xfrm>
            <a:off x="10206360" y="32400"/>
            <a:ext cx="1764720" cy="705600"/>
          </a:xfrm>
          <a:prstGeom prst="rect">
            <a:avLst/>
          </a:prstGeom>
          <a:ln>
            <a:noFill/>
          </a:ln>
        </p:spPr>
      </p:pic>
      <p:pic>
        <p:nvPicPr>
          <p:cNvPr id="89" name="Picture 8"/>
          <p:cNvPicPr/>
          <p:nvPr/>
        </p:nvPicPr>
        <p:blipFill>
          <a:blip r:embed="rId16"/>
          <a:stretch/>
        </p:blipFill>
        <p:spPr>
          <a:xfrm>
            <a:off x="176400" y="118440"/>
            <a:ext cx="420120" cy="533880"/>
          </a:xfrm>
          <a:prstGeom prst="rect">
            <a:avLst/>
          </a:prstGeom>
          <a:ln>
            <a:noFill/>
          </a:ln>
        </p:spPr>
      </p:pic>
      <p:sp>
        <p:nvSpPr>
          <p:cNvPr id="90" name="PlaceHolder 1"/>
          <p:cNvSpPr>
            <a:spLocks noGrp="1"/>
          </p:cNvSpPr>
          <p:nvPr>
            <p:ph type="title"/>
          </p:nvPr>
        </p:nvSpPr>
        <p:spPr>
          <a:xfrm>
            <a:off x="361080" y="1709640"/>
            <a:ext cx="11341440" cy="2852280"/>
          </a:xfrm>
          <a:prstGeom prst="rect">
            <a:avLst/>
          </a:prstGeom>
        </p:spPr>
        <p:txBody>
          <a:bodyPr anchor="b">
            <a:noAutofit/>
          </a:bodyPr>
          <a:lstStyle/>
          <a:p>
            <a:pPr>
              <a:lnSpc>
                <a:spcPct val="90000"/>
              </a:lnSpc>
            </a:pPr>
            <a:r>
              <a:rPr lang="en-US" sz="6000" b="0" strike="noStrike" spc="-1">
                <a:solidFill>
                  <a:srgbClr val="2E75B6"/>
                </a:solidFill>
                <a:latin typeface="Calibri"/>
              </a:rPr>
              <a:t>Click to edit Master title style</a:t>
            </a:r>
            <a:endParaRPr lang="en-US" sz="6000" b="0" strike="noStrike" spc="-1">
              <a:solidFill>
                <a:srgbClr val="000000"/>
              </a:solidFill>
              <a:latin typeface="Calibri"/>
            </a:endParaRPr>
          </a:p>
        </p:txBody>
      </p:sp>
      <p:sp>
        <p:nvSpPr>
          <p:cNvPr id="91" name="PlaceHolder 2"/>
          <p:cNvSpPr>
            <a:spLocks noGrp="1"/>
          </p:cNvSpPr>
          <p:nvPr>
            <p:ph type="body"/>
          </p:nvPr>
        </p:nvSpPr>
        <p:spPr>
          <a:xfrm>
            <a:off x="361080" y="4589640"/>
            <a:ext cx="11341440" cy="1499760"/>
          </a:xfrm>
          <a:prstGeom prst="rect">
            <a:avLst/>
          </a:prstGeom>
        </p:spPr>
        <p:txBody>
          <a:bodyPr>
            <a:noAutofit/>
          </a:bodyPr>
          <a:lstStyle/>
          <a:p>
            <a:pPr>
              <a:lnSpc>
                <a:spcPct val="90000"/>
              </a:lnSpc>
              <a:spcBef>
                <a:spcPts val="1001"/>
              </a:spcBef>
            </a:pPr>
            <a:r>
              <a:rPr lang="en-US" sz="2400" b="0" strike="noStrike" spc="-1">
                <a:solidFill>
                  <a:srgbClr val="8B8B8B"/>
                </a:solidFill>
                <a:latin typeface="Calibri"/>
              </a:rPr>
              <a:t>Edit Master text styles</a:t>
            </a:r>
            <a:endParaRPr lang="en-US" sz="2400" b="0" strike="noStrike" spc="-1">
              <a:solidFill>
                <a:srgbClr val="000000"/>
              </a:solidFill>
              <a:latin typeface="Calibri"/>
            </a:endParaRPr>
          </a:p>
        </p:txBody>
      </p:sp>
      <p:sp>
        <p:nvSpPr>
          <p:cNvPr id="92" name="PlaceHolder 3"/>
          <p:cNvSpPr>
            <a:spLocks noGrp="1"/>
          </p:cNvSpPr>
          <p:nvPr>
            <p:ph type="sldNum"/>
          </p:nvPr>
        </p:nvSpPr>
        <p:spPr>
          <a:xfrm>
            <a:off x="11265480" y="6356520"/>
            <a:ext cx="436680" cy="364680"/>
          </a:xfrm>
          <a:prstGeom prst="rect">
            <a:avLst/>
          </a:prstGeom>
        </p:spPr>
        <p:txBody>
          <a:bodyPr anchor="ctr">
            <a:noAutofit/>
          </a:bodyPr>
          <a:lstStyle/>
          <a:p>
            <a:pPr algn="r">
              <a:lnSpc>
                <a:spcPct val="100000"/>
              </a:lnSpc>
            </a:pPr>
            <a:fld id="{8E607839-4E0A-4277-AA45-6C54D06F3933}" type="slidenum">
              <a:rPr lang="en-GB" sz="1200" b="0" strike="noStrike" spc="-1">
                <a:solidFill>
                  <a:srgbClr val="8B8B8B"/>
                </a:solidFill>
                <a:latin typeface="Calibri"/>
              </a:rPr>
              <a:t>‹#›</a:t>
            </a:fld>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08568" y="31740"/>
            <a:ext cx="891770" cy="305145"/>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72464" y="22313"/>
            <a:ext cx="838200" cy="335280"/>
          </a:xfrm>
          <a:prstGeom prst="rect">
            <a:avLst/>
          </a:prstGeom>
        </p:spPr>
      </p:pic>
      <p:sp>
        <p:nvSpPr>
          <p:cNvPr id="4" name="Rectangle 3"/>
          <p:cNvSpPr/>
          <p:nvPr userDrawn="1"/>
        </p:nvSpPr>
        <p:spPr>
          <a:xfrm>
            <a:off x="0" y="6525344"/>
            <a:ext cx="12192000" cy="332656"/>
          </a:xfrm>
          <a:prstGeom prst="rect">
            <a:avLst/>
          </a:prstGeom>
          <a:solidFill>
            <a:srgbClr val="015A2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1496600" y="6266473"/>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19085"/>
            <a:ext cx="1032960" cy="346042"/>
          </a:xfrm>
          <a:prstGeom prst="rect">
            <a:avLst/>
          </a:prstGeom>
        </p:spPr>
      </p:pic>
    </p:spTree>
    <p:extLst>
      <p:ext uri="{BB962C8B-B14F-4D97-AF65-F5344CB8AC3E}">
        <p14:creationId xmlns:p14="http://schemas.microsoft.com/office/powerpoint/2010/main" val="7570973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hf hdr="0" ftr="0" dt="0"/>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1.tif"/><Relationship Id="rId4" Type="http://schemas.openxmlformats.org/officeDocument/2006/relationships/image" Target="../media/image9.ti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7.t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7.ti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1523880" y="1122480"/>
            <a:ext cx="9143640" cy="2387160"/>
          </a:xfrm>
          <a:prstGeom prst="rect">
            <a:avLst/>
          </a:prstGeom>
          <a:noFill/>
          <a:ln>
            <a:noFill/>
          </a:ln>
        </p:spPr>
        <p:txBody>
          <a:bodyPr anchor="b">
            <a:normAutofit lnSpcReduction="10000"/>
          </a:bodyPr>
          <a:lstStyle/>
          <a:p>
            <a:pPr algn="ctr">
              <a:lnSpc>
                <a:spcPct val="90000"/>
              </a:lnSpc>
            </a:pPr>
            <a:r>
              <a:rPr lang="en-US" sz="6000" b="0" strike="noStrike" spc="-1">
                <a:solidFill>
                  <a:srgbClr val="2E75B6"/>
                </a:solidFill>
                <a:latin typeface="Calibri"/>
              </a:rPr>
              <a:t>BCS Level 4 Certificate in Network and Digital Communications Theory </a:t>
            </a:r>
            <a:endParaRPr lang="en-US" sz="6000" b="0" strike="noStrike" spc="-1">
              <a:solidFill>
                <a:srgbClr val="000000"/>
              </a:solidFill>
              <a:latin typeface="Calibri"/>
            </a:endParaRPr>
          </a:p>
        </p:txBody>
      </p:sp>
      <p:sp>
        <p:nvSpPr>
          <p:cNvPr id="136" name="TextShape 2"/>
          <p:cNvSpPr txBox="1"/>
          <p:nvPr/>
        </p:nvSpPr>
        <p:spPr>
          <a:xfrm>
            <a:off x="1523880" y="3602160"/>
            <a:ext cx="9143640" cy="1655280"/>
          </a:xfrm>
          <a:prstGeom prst="rect">
            <a:avLst/>
          </a:prstGeom>
          <a:noFill/>
          <a:ln>
            <a:noFill/>
          </a:ln>
        </p:spPr>
        <p:txBody>
          <a:bodyPr>
            <a:noAutofit/>
          </a:bodyPr>
          <a:lstStyle/>
          <a:p>
            <a:pPr algn="ctr">
              <a:lnSpc>
                <a:spcPct val="90000"/>
              </a:lnSpc>
              <a:spcBef>
                <a:spcPts val="1001"/>
              </a:spcBef>
            </a:pPr>
            <a:r>
              <a:rPr lang="en-GB" sz="2400" b="0" strike="noStrike" spc="-1">
                <a:solidFill>
                  <a:srgbClr val="000000"/>
                </a:solidFill>
                <a:latin typeface="Calibri"/>
              </a:rPr>
              <a:t>QAN 603/0703/1 </a:t>
            </a:r>
            <a:endParaRPr lang="en-GB" sz="24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Local Area Network</a:t>
            </a:r>
            <a:endParaRPr lang="en-US" sz="4400" b="0" strike="noStrike" spc="-1">
              <a:solidFill>
                <a:srgbClr val="000000"/>
              </a:solidFill>
              <a:latin typeface="Calibri"/>
            </a:endParaRPr>
          </a:p>
        </p:txBody>
      </p:sp>
      <p:sp>
        <p:nvSpPr>
          <p:cNvPr id="189"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When the area covered is small, such as an office, this is known as a Local Area Network (LAN)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Devices connected to the switches are called Hosts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hosts are typically clients, servers or LAN attached peripherals, such as printers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LAN can be wired or wireless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Switches can be cascaded to increase the number of hosts </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 Model Layer 5: The Session Layer</a:t>
            </a:r>
            <a:endParaRPr lang="en-US" sz="4400" b="0" strike="noStrike" spc="-1">
              <a:solidFill>
                <a:srgbClr val="000000"/>
              </a:solidFill>
              <a:latin typeface="Calibri"/>
            </a:endParaRPr>
          </a:p>
        </p:txBody>
      </p:sp>
      <p:sp>
        <p:nvSpPr>
          <p:cNvPr id="408"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Session Layer manages and synchronize the conversation between two different applications.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Transfer of data from source to destination session layer streams of data are marked and are resynchronized properly, so that the ends of the messages are not cut prematurely and data loss is avoided</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 Model Layer 6: The Presentation Layer</a:t>
            </a:r>
            <a:endParaRPr lang="en-US" sz="4400" b="0" strike="noStrike" spc="-1">
              <a:solidFill>
                <a:srgbClr val="000000"/>
              </a:solidFill>
              <a:latin typeface="Calibri"/>
            </a:endParaRPr>
          </a:p>
        </p:txBody>
      </p:sp>
      <p:sp>
        <p:nvSpPr>
          <p:cNvPr id="41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Presentation Layer takes care that the data is sent in such a way that the receiver will understand the information (data) and will be able to use the data</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While receiving the data, presentation layer transforms the data to be ready for the application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Languages(syntax) can be different of the two communicating systems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Under this condition presentation layer plays a role of translator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performs Data compression, Data encryption, Data conversion etc.</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 Model Layer 7: Application Layer</a:t>
            </a:r>
            <a:endParaRPr lang="en-US" sz="4400" b="0" strike="noStrike" spc="-1">
              <a:solidFill>
                <a:srgbClr val="000000"/>
              </a:solidFill>
              <a:latin typeface="Calibri"/>
            </a:endParaRPr>
          </a:p>
        </p:txBody>
      </p:sp>
      <p:sp>
        <p:nvSpPr>
          <p:cNvPr id="412"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Application Layer is the topmost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Transferring of files disturbing the results to the user is also done in this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Mail services, directory services, network resource etc. are services provided by application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layer mainly holds application programs to act upon the received and to be sent data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Merits of OSI reference model</a:t>
            </a:r>
            <a:endParaRPr lang="en-US" sz="4400" b="0" strike="noStrike" spc="-1">
              <a:solidFill>
                <a:srgbClr val="000000"/>
              </a:solidFill>
              <a:latin typeface="Calibri"/>
            </a:endParaRPr>
          </a:p>
        </p:txBody>
      </p:sp>
      <p:sp>
        <p:nvSpPr>
          <p:cNvPr id="41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OSI model distinguishes well between the services, interfaces and protocols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Protocols of OSI model are very well hidden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Protocols can be replaced by new protocols as technology changes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Supports connection oriented services as well as connectionless service</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Demerits of OSI reference model</a:t>
            </a:r>
            <a:endParaRPr lang="en-US" sz="4400" b="0" strike="noStrike" spc="-1">
              <a:solidFill>
                <a:srgbClr val="000000"/>
              </a:solidFill>
              <a:latin typeface="Calibri"/>
            </a:endParaRPr>
          </a:p>
        </p:txBody>
      </p:sp>
      <p:sp>
        <p:nvSpPr>
          <p:cNvPr id="416"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Model was devised before the invention of protocols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Fitting of protocols is tedious task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just used as a reference model</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a:solidFill>
                <a:srgbClr val="000000"/>
              </a:solidFill>
              <a:latin typeface="Calibri"/>
            </a:endParaRPr>
          </a:p>
        </p:txBody>
      </p:sp>
      <p:pic>
        <p:nvPicPr>
          <p:cNvPr id="418" name="Content Placeholder 7"/>
          <p:cNvPicPr/>
          <p:nvPr/>
        </p:nvPicPr>
        <p:blipFill>
          <a:blip r:embed="rId2"/>
          <a:stretch/>
        </p:blipFill>
        <p:spPr>
          <a:xfrm>
            <a:off x="3191040" y="1825560"/>
            <a:ext cx="5833080" cy="4935240"/>
          </a:xfrm>
          <a:prstGeom prst="rect">
            <a:avLst/>
          </a:prstGeom>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a:solidFill>
                <a:srgbClr val="000000"/>
              </a:solidFill>
              <a:latin typeface="Calibri"/>
            </a:endParaRPr>
          </a:p>
        </p:txBody>
      </p:sp>
      <p:pic>
        <p:nvPicPr>
          <p:cNvPr id="420" name="Content Placeholder 5"/>
          <p:cNvPicPr/>
          <p:nvPr/>
        </p:nvPicPr>
        <p:blipFill>
          <a:blip r:embed="rId2"/>
          <a:stretch/>
        </p:blipFill>
        <p:spPr>
          <a:xfrm>
            <a:off x="1733760" y="2338200"/>
            <a:ext cx="8935200" cy="3308040"/>
          </a:xfrm>
          <a:prstGeom prst="rect">
            <a:avLst/>
          </a:prstGeom>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TCP/IP</a:t>
            </a:r>
            <a:endParaRPr lang="en-US" sz="4400" b="0" strike="noStrike" spc="-1">
              <a:solidFill>
                <a:srgbClr val="000000"/>
              </a:solidFill>
              <a:latin typeface="Calibri"/>
            </a:endParaRPr>
          </a:p>
        </p:txBody>
      </p:sp>
      <p:sp>
        <p:nvSpPr>
          <p:cNvPr id="422" name="TextShape 2"/>
          <p:cNvSpPr txBox="1"/>
          <p:nvPr/>
        </p:nvSpPr>
        <p:spPr>
          <a:xfrm>
            <a:off x="312840" y="1825560"/>
            <a:ext cx="11590200" cy="4935600"/>
          </a:xfrm>
          <a:prstGeom prst="rect">
            <a:avLst/>
          </a:prstGeom>
          <a:noFill/>
          <a:ln>
            <a:noFill/>
          </a:ln>
        </p:spPr>
        <p:txBody>
          <a:bodyPr>
            <a:normAutofit fontScale="91000" lnSpcReduction="2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TCP/IP model was developed prior to the OSI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TCP/IP model is not exactly similar to the OSI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TCP/IP model consists of five layers: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application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transport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network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data link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physical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first four layers provide physical standards, network interface, internetworking, and transport functions that correspond to the first four layers of the OSI model and these four layers are represented in TCP/IP model by a single layer called the application layer </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TCP/IP is a hierarchical protocol made up of interactive modules, and each of them provides specific functionality</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Functions of TCP/IP layers</a:t>
            </a:r>
            <a:endParaRPr lang="en-US" sz="4400" b="0" strike="noStrike" spc="-1">
              <a:solidFill>
                <a:srgbClr val="000000"/>
              </a:solidFill>
              <a:latin typeface="Calibri"/>
            </a:endParaRPr>
          </a:p>
        </p:txBody>
      </p:sp>
      <p:pic>
        <p:nvPicPr>
          <p:cNvPr id="424" name="Content Placeholder 3"/>
          <p:cNvPicPr/>
          <p:nvPr/>
        </p:nvPicPr>
        <p:blipFill>
          <a:blip r:embed="rId2"/>
          <a:stretch/>
        </p:blipFill>
        <p:spPr>
          <a:xfrm>
            <a:off x="1912680" y="1690560"/>
            <a:ext cx="7552080" cy="4685040"/>
          </a:xfrm>
          <a:prstGeom prst="rect">
            <a:avLst/>
          </a:prstGeom>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Network Access Layer</a:t>
            </a:r>
            <a:endParaRPr lang="en-US" sz="4400" b="0" strike="noStrike" spc="-1">
              <a:solidFill>
                <a:srgbClr val="000000"/>
              </a:solidFill>
              <a:latin typeface="Calibri"/>
            </a:endParaRPr>
          </a:p>
        </p:txBody>
      </p:sp>
      <p:sp>
        <p:nvSpPr>
          <p:cNvPr id="426"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network layer is the lowest layer of the TCP/IP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network layer is the combination of the Physical layer and Data Link layer defined in the OSI reference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defines how the data should be sent physically through the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layer is mainly responsible for the transmission of the data between two devices on the same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functions carried out by this layer are encapsulating the IP datagram into frames transmitted by the network and mapping of IP addresses into physical addresses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protocols used by this layer are ethernet, token ring, FDDI, X.25, frame relay</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Increasing the number of hosts</a:t>
            </a:r>
            <a:endParaRPr lang="en-US" sz="4400" b="0" strike="noStrike" spc="-1">
              <a:solidFill>
                <a:srgbClr val="000000"/>
              </a:solidFill>
              <a:latin typeface="Calibri"/>
            </a:endParaRPr>
          </a:p>
        </p:txBody>
      </p:sp>
      <p:sp>
        <p:nvSpPr>
          <p:cNvPr id="191"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Adding switches is inefficient</a:t>
            </a:r>
            <a:r>
              <a:t/>
            </a:r>
            <a:br/>
            <a:r>
              <a:rPr lang="en-US" sz="2800" b="0" strike="noStrike" spc="-1">
                <a:solidFill>
                  <a:srgbClr val="000000"/>
                </a:solidFill>
                <a:latin typeface="Calibri"/>
              </a:rPr>
              <a:t>(inactive hosts are flushed from the MAC address table after 300s)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Adding hosts increases traffic congestion on the LAN</a:t>
            </a:r>
            <a:r>
              <a:t/>
            </a:r>
            <a:br/>
            <a:r>
              <a:rPr lang="en-US" sz="2800" b="0" strike="noStrike" spc="-1">
                <a:solidFill>
                  <a:srgbClr val="000000"/>
                </a:solidFill>
                <a:latin typeface="Calibri"/>
              </a:rPr>
              <a:t>(more collisions and failed transmissions)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Adding hosts means increased processing loads</a:t>
            </a:r>
          </a:p>
          <a:p>
            <a:pPr>
              <a:lnSpc>
                <a:spcPct val="90000"/>
              </a:lnSpc>
              <a:spcBef>
                <a:spcPts val="1001"/>
              </a:spcBef>
            </a:pP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solution is to create additional physical networks</a:t>
            </a:r>
          </a:p>
          <a:p>
            <a:pPr>
              <a:lnSpc>
                <a:spcPct val="90000"/>
              </a:lnSpc>
              <a:spcBef>
                <a:spcPts val="1001"/>
              </a:spcBef>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Internet Layer</a:t>
            </a:r>
            <a:endParaRPr lang="en-US" sz="4400" b="0" strike="noStrike" spc="-1">
              <a:solidFill>
                <a:srgbClr val="000000"/>
              </a:solidFill>
              <a:latin typeface="Calibri"/>
            </a:endParaRPr>
          </a:p>
        </p:txBody>
      </p:sp>
      <p:sp>
        <p:nvSpPr>
          <p:cNvPr id="428"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internet layer is the second layer of the TCP/IP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internet layer is also known as the network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main responsibility of the internet layer is to send the packets from any network, and they arrive at the destination irrespective of the route they take</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Following are the protocols used in this layer</a:t>
            </a:r>
            <a:endParaRPr lang="en-US" sz="4400" b="0" strike="noStrike" spc="-1">
              <a:solidFill>
                <a:srgbClr val="000000"/>
              </a:solidFill>
              <a:latin typeface="Calibri"/>
            </a:endParaRPr>
          </a:p>
        </p:txBody>
      </p:sp>
      <p:sp>
        <p:nvSpPr>
          <p:cNvPr id="43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IP Protocol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ARP Protocol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ICMP Protocol</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Responsibilities of the IP protocol</a:t>
            </a:r>
            <a:endParaRPr lang="en-US" sz="4400" b="0" strike="noStrike" spc="-1">
              <a:solidFill>
                <a:srgbClr val="000000"/>
              </a:solidFill>
              <a:latin typeface="Calibri"/>
            </a:endParaRPr>
          </a:p>
        </p:txBody>
      </p:sp>
      <p:sp>
        <p:nvSpPr>
          <p:cNvPr id="432" name="TextShape 2"/>
          <p:cNvSpPr txBox="1"/>
          <p:nvPr/>
        </p:nvSpPr>
        <p:spPr>
          <a:xfrm>
            <a:off x="312840" y="1825560"/>
            <a:ext cx="11590200" cy="4935600"/>
          </a:xfrm>
          <a:prstGeom prst="rect">
            <a:avLst/>
          </a:prstGeom>
          <a:noFill/>
          <a:ln>
            <a:noFill/>
          </a:ln>
        </p:spPr>
        <p:txBody>
          <a:bodyPr>
            <a:normAutofit fontScale="64500" lnSpcReduction="20000"/>
          </a:bodyPr>
          <a:lstStyle/>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IP Addressing:</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protocol implements logical host addresses known as IP addresses. The IP addresses are used by the internet and higher layers to identify the device and to provide internetwork routing.</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Host-to-host communication:</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determines the path through which the data is to be transmitted.</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Data Encapsulation and Formatting:</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IP protocol accepts the data from the transport layer protocol. An IP protocol ensures that the data is sent and received securely, it encapsulates the data into message known as IP datagram.</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Fragmentation and Reassembly:</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limit imposed on the size of the IP datagram by data link layer protocol is known as Maximum Transmission unit (MTU). If the size of IP datagram is greater than the MTU unit, then the IP protocol splits the datagram into smaller units so that they can travel over the local network. Fragmentation can be done by the sender or intermediate router. At the receiver side, all the fragments are reassembled to form an original message.</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Routing:</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When IP datagram is sent over the same local network such as LAN, MAN, WAN, it is known as direct delivery. When source and destination are on the distant network, then the IP datagram is sent indirectly. This can be accomplished by routing the IP datagram through various devices such as routers.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ARP Protocol</a:t>
            </a:r>
            <a:endParaRPr lang="en-US" sz="4400" b="0" strike="noStrike" spc="-1">
              <a:solidFill>
                <a:srgbClr val="000000"/>
              </a:solidFill>
              <a:latin typeface="Calibri"/>
            </a:endParaRPr>
          </a:p>
        </p:txBody>
      </p:sp>
      <p:sp>
        <p:nvSpPr>
          <p:cNvPr id="43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ARP stands for </a:t>
            </a:r>
            <a:r>
              <a:rPr lang="en-US" sz="2800" b="1" strike="noStrike" spc="-1">
                <a:solidFill>
                  <a:srgbClr val="000000"/>
                </a:solidFill>
                <a:latin typeface="Calibri"/>
              </a:rPr>
              <a:t>Address Resolution Protocol</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ARP is a network layer protocol which is used to find the physical address from the IP address</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The two terms are mainly associated with the ARP Protocol:</a:t>
            </a:r>
            <a:r>
              <a:rPr lang="en-US" sz="2800" b="0" strike="noStrike" spc="-1">
                <a:solidFill>
                  <a:srgbClr val="000000"/>
                </a:solidFill>
                <a:latin typeface="Calibri"/>
              </a:rPr>
              <a:t> </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ARP request:</a:t>
            </a:r>
            <a:r>
              <a:rPr lang="en-US" sz="2400" b="0" strike="noStrike" spc="-1">
                <a:solidFill>
                  <a:srgbClr val="000000"/>
                </a:solidFill>
                <a:latin typeface="Calibri"/>
              </a:rPr>
              <a:t> When a sender wants to know the physical address of the device, it broadcasts the ARP request to the network</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ARP reply:</a:t>
            </a:r>
            <a:r>
              <a:rPr lang="en-US" sz="2400" b="0" strike="noStrike" spc="-1">
                <a:solidFill>
                  <a:srgbClr val="000000"/>
                </a:solidFill>
                <a:latin typeface="Calibri"/>
              </a:rPr>
              <a:t> Every device attached to the network will accept the ARP request and process the request, but only recipient recognize the IP address and sends back its physical address in the form of ARP reply</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recipient adds the physical address both to its cache memory and to the datagram header</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ICMP Protocol</a:t>
            </a:r>
            <a:endParaRPr lang="en-US" sz="4400" b="0" strike="noStrike" spc="-1">
              <a:solidFill>
                <a:srgbClr val="000000"/>
              </a:solidFill>
              <a:latin typeface="Calibri"/>
            </a:endParaRPr>
          </a:p>
        </p:txBody>
      </p:sp>
      <p:sp>
        <p:nvSpPr>
          <p:cNvPr id="436" name="TextShape 2"/>
          <p:cNvSpPr txBox="1"/>
          <p:nvPr/>
        </p:nvSpPr>
        <p:spPr>
          <a:xfrm>
            <a:off x="312840" y="1825560"/>
            <a:ext cx="11590200" cy="4935600"/>
          </a:xfrm>
          <a:prstGeom prst="rect">
            <a:avLst/>
          </a:prstGeom>
          <a:noFill/>
          <a:ln>
            <a:noFill/>
          </a:ln>
        </p:spPr>
        <p:txBody>
          <a:bodyPr>
            <a:normAutofit fontScale="83000" lnSpcReduction="20000"/>
          </a:bodyPr>
          <a:lstStyle/>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ICMP</a:t>
            </a:r>
            <a:r>
              <a:rPr lang="en-US" sz="2800" b="0" strike="noStrike" spc="-1">
                <a:solidFill>
                  <a:srgbClr val="000000"/>
                </a:solidFill>
                <a:latin typeface="Calibri"/>
              </a:rPr>
              <a:t> stands for Internet Control Message Protocol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a mechanism used by the hosts or routers to send notifications regarding datagram problems back to the sender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datagram travels from router-to-router until it reaches its destination. If a router is unable to route the data because of some unusual conditions such as disabled links, a device is on fire or network congestion, then the ICMP protocol is used to inform the sender that the datagram is undeliverable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ICMP protocol mainly uses two terms: </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ICMP Test:</a:t>
            </a:r>
            <a:r>
              <a:rPr lang="en-US" sz="2400" b="0" strike="noStrike" spc="-1">
                <a:solidFill>
                  <a:srgbClr val="000000"/>
                </a:solidFill>
                <a:latin typeface="Calibri"/>
              </a:rPr>
              <a:t> ICMP Test is used to test whether the destination is reachable or not</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ICMP Reply:</a:t>
            </a:r>
            <a:r>
              <a:rPr lang="en-US" sz="2400" b="0" strike="noStrike" spc="-1">
                <a:solidFill>
                  <a:srgbClr val="000000"/>
                </a:solidFill>
                <a:latin typeface="Calibri"/>
              </a:rPr>
              <a:t> ICMP Reply is used to check whether the destination device is responding or not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core responsibility of the ICMP protocol is to report the problems, not correct them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responsibility of the correction lies with the sender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ICMP can send the messages only to the source, but not to the intermediate routers because the IP datagram carries the addresses of the source and destination but not of the router that it is passed to</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Transport Layer</a:t>
            </a:r>
            <a:endParaRPr lang="en-US" sz="4400" b="0" strike="noStrike" spc="-1">
              <a:solidFill>
                <a:srgbClr val="000000"/>
              </a:solidFill>
              <a:latin typeface="Calibri"/>
            </a:endParaRPr>
          </a:p>
        </p:txBody>
      </p:sp>
      <p:sp>
        <p:nvSpPr>
          <p:cNvPr id="438"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transport layer is responsible for the reliability, flow control, and correction of data which is being sent over the network</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Transport Layer</a:t>
            </a:r>
            <a:endParaRPr lang="en-US" sz="4400" b="0" strike="noStrike" spc="-1">
              <a:solidFill>
                <a:srgbClr val="000000"/>
              </a:solidFill>
              <a:latin typeface="Calibri"/>
            </a:endParaRPr>
          </a:p>
        </p:txBody>
      </p:sp>
      <p:sp>
        <p:nvSpPr>
          <p:cNvPr id="44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two protocols used in the transport layer are </a:t>
            </a:r>
            <a:r>
              <a:rPr lang="en-US" sz="2800" b="1" strike="noStrike" spc="-1">
                <a:solidFill>
                  <a:srgbClr val="000000"/>
                </a:solidFill>
                <a:latin typeface="Calibri"/>
              </a:rPr>
              <a:t>User Datagram protocol and Transmission control protocol</a:t>
            </a: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User Datagram Protocol (UDP) </a:t>
            </a:r>
            <a:endParaRPr lang="en-US" sz="4400" b="0" strike="noStrike" spc="-1">
              <a:solidFill>
                <a:srgbClr val="000000"/>
              </a:solidFill>
              <a:latin typeface="Calibri"/>
            </a:endParaRPr>
          </a:p>
        </p:txBody>
      </p:sp>
      <p:sp>
        <p:nvSpPr>
          <p:cNvPr id="442" name="TextShape 2"/>
          <p:cNvSpPr txBox="1"/>
          <p:nvPr/>
        </p:nvSpPr>
        <p:spPr>
          <a:xfrm>
            <a:off x="312840" y="1825560"/>
            <a:ext cx="11590200" cy="4935600"/>
          </a:xfrm>
          <a:prstGeom prst="rect">
            <a:avLst/>
          </a:prstGeom>
          <a:noFill/>
          <a:ln>
            <a:noFill/>
          </a:ln>
        </p:spPr>
        <p:txBody>
          <a:bodyPr>
            <a:normAutofit/>
          </a:bodyPr>
          <a:lstStyle/>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It provides connectionless service and end-to-end delivery of transmission</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It is an unreliable protocol as it discovers the errors but not specify the error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User Datagram Protocol discovers the error, and ICMP protocol reports the error to the sender that user datagram has been damaged</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UDP consists of the following fields:</a:t>
            </a:r>
            <a:r>
              <a:t/>
            </a:r>
            <a:br/>
            <a:r>
              <a:rPr lang="en-US" sz="2400" b="1" strike="noStrike" spc="-1">
                <a:solidFill>
                  <a:srgbClr val="000000"/>
                </a:solidFill>
                <a:latin typeface="Calibri"/>
              </a:rPr>
              <a:t>Source port address:</a:t>
            </a:r>
            <a:r>
              <a:rPr lang="en-US" sz="2400" b="0" strike="noStrike" spc="-1">
                <a:solidFill>
                  <a:srgbClr val="000000"/>
                </a:solidFill>
                <a:latin typeface="Calibri"/>
              </a:rPr>
              <a:t> The source port address is the address of the application program that has created the message</a:t>
            </a:r>
            <a:r>
              <a:t/>
            </a:r>
            <a:br/>
            <a:r>
              <a:rPr lang="en-US" sz="2400" b="1" strike="noStrike" spc="-1">
                <a:solidFill>
                  <a:srgbClr val="000000"/>
                </a:solidFill>
                <a:latin typeface="Calibri"/>
              </a:rPr>
              <a:t>Destination port address:</a:t>
            </a:r>
            <a:r>
              <a:rPr lang="en-US" sz="2400" b="0" strike="noStrike" spc="-1">
                <a:solidFill>
                  <a:srgbClr val="000000"/>
                </a:solidFill>
                <a:latin typeface="Calibri"/>
              </a:rPr>
              <a:t> The destination port address is the address of the application program that receives the message</a:t>
            </a:r>
            <a:r>
              <a:t/>
            </a:r>
            <a:br/>
            <a:r>
              <a:rPr lang="en-US" sz="2400" b="1" strike="noStrike" spc="-1">
                <a:solidFill>
                  <a:srgbClr val="000000"/>
                </a:solidFill>
                <a:latin typeface="Calibri"/>
              </a:rPr>
              <a:t>Total length:</a:t>
            </a:r>
            <a:r>
              <a:rPr lang="en-US" sz="2400" b="0" strike="noStrike" spc="-1">
                <a:solidFill>
                  <a:srgbClr val="000000"/>
                </a:solidFill>
                <a:latin typeface="Calibri"/>
              </a:rPr>
              <a:t> It defines the total number of bytes of the user datagram in bytes.</a:t>
            </a:r>
            <a:r>
              <a:t/>
            </a:r>
            <a:br/>
            <a:r>
              <a:rPr lang="en-US" sz="2400" b="1" strike="noStrike" spc="-1">
                <a:solidFill>
                  <a:srgbClr val="000000"/>
                </a:solidFill>
                <a:latin typeface="Calibri"/>
              </a:rPr>
              <a:t>Checksum:</a:t>
            </a:r>
            <a:r>
              <a:rPr lang="en-US" sz="2400" b="0" strike="noStrike" spc="-1">
                <a:solidFill>
                  <a:srgbClr val="000000"/>
                </a:solidFill>
                <a:latin typeface="Calibri"/>
              </a:rPr>
              <a:t> The checksum is a 16-bit field used in error detection</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UDP does not specify which packet is lost. UDP contains only checksum; it does not contain any ID of a data segment</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User Datagram Protocol (UDP) </a:t>
            </a:r>
            <a:endParaRPr lang="en-US" sz="4400" b="0" strike="noStrike" spc="-1">
              <a:solidFill>
                <a:srgbClr val="000000"/>
              </a:solidFill>
              <a:latin typeface="Calibri"/>
            </a:endParaRPr>
          </a:p>
        </p:txBody>
      </p:sp>
      <p:pic>
        <p:nvPicPr>
          <p:cNvPr id="444" name="Content Placeholder 3"/>
          <p:cNvPicPr/>
          <p:nvPr/>
        </p:nvPicPr>
        <p:blipFill>
          <a:blip r:embed="rId2"/>
          <a:stretch/>
        </p:blipFill>
        <p:spPr>
          <a:xfrm>
            <a:off x="895680" y="2669400"/>
            <a:ext cx="4392360" cy="1878480"/>
          </a:xfrm>
          <a:prstGeom prst="rect">
            <a:avLst/>
          </a:prstGeom>
          <a:ln>
            <a:noFill/>
          </a:ln>
        </p:spPr>
      </p:pic>
      <p:pic>
        <p:nvPicPr>
          <p:cNvPr id="445" name="Picture 4"/>
          <p:cNvPicPr/>
          <p:nvPr/>
        </p:nvPicPr>
        <p:blipFill>
          <a:blip r:embed="rId3"/>
          <a:stretch/>
        </p:blipFill>
        <p:spPr>
          <a:xfrm>
            <a:off x="6992280" y="2586240"/>
            <a:ext cx="4012560" cy="2162880"/>
          </a:xfrm>
          <a:prstGeom prst="rect">
            <a:avLst/>
          </a:prstGeom>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Transmission Control Protocol (TCP) </a:t>
            </a:r>
            <a:endParaRPr lang="en-US" sz="4400" b="0" strike="noStrike" spc="-1">
              <a:solidFill>
                <a:srgbClr val="000000"/>
              </a:solidFill>
              <a:latin typeface="Calibri"/>
            </a:endParaRPr>
          </a:p>
        </p:txBody>
      </p:sp>
      <p:sp>
        <p:nvSpPr>
          <p:cNvPr id="447" name="TextShape 2"/>
          <p:cNvSpPr txBox="1"/>
          <p:nvPr/>
        </p:nvSpPr>
        <p:spPr>
          <a:xfrm>
            <a:off x="312840" y="1825560"/>
            <a:ext cx="11590200" cy="4935600"/>
          </a:xfrm>
          <a:prstGeom prst="rect">
            <a:avLst/>
          </a:prstGeom>
          <a:noFill/>
          <a:ln>
            <a:noFill/>
          </a:ln>
        </p:spPr>
        <p:txBody>
          <a:bodyPr>
            <a:normAutofit fontScale="92500"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provides a full transport layer services to applications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creates a virtual circuit between the sender and receiver, and it is active for the duration of the transmission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TCP is a reliable protocol as it detects the error and retransmits the damaged frames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Therefore, it ensures all the segments must be received and acknowledged before the transmission is considered to be completed and a virtual circuit is discarded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At the sending end, TCP divides the whole message into smaller units known as segment, and each segment contains a sequence number which is required for reordering the frames to form an original message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At the receiving end, TCP collects all the segments and reorders them based on sequence numbers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IP addresses</a:t>
            </a:r>
            <a:endParaRPr lang="en-US" sz="4400" b="0" strike="noStrike" spc="-1">
              <a:solidFill>
                <a:srgbClr val="000000"/>
              </a:solidFill>
              <a:latin typeface="Calibri"/>
            </a:endParaRPr>
          </a:p>
        </p:txBody>
      </p:sp>
      <p:sp>
        <p:nvSpPr>
          <p:cNvPr id="193"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MAC address is physical, it allows packets to be delivered from one NIC to another (hop to hop)</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IP addresses are logical and allow delivery of packets across networks (from end to end)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IP addresses work at OSI layer 3 –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address is a 32 bit binary number represented as 4 octets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E.g. 192.168.1.123 (IP v4)</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Destination and source IP addresses are added to the data payload of the ethernet packet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Application Layer</a:t>
            </a:r>
            <a:endParaRPr lang="en-US" sz="4400" b="0" strike="noStrike" spc="-1">
              <a:solidFill>
                <a:srgbClr val="000000"/>
              </a:solidFill>
              <a:latin typeface="Calibri"/>
            </a:endParaRPr>
          </a:p>
        </p:txBody>
      </p:sp>
      <p:sp>
        <p:nvSpPr>
          <p:cNvPr id="449"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application layer is the topmost layer in the TCP/IP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responsible for handling high-level protocols, issues of representation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layer allows the user to interact with the application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When one application layer protocol wants to communicate with another application layer, it forwards its data to the transport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There is an ambiguity that occurs in the application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Every application cannot be placed inside the application layer except those who interact with the communication system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For example: text editor cannot be considered in application layer while web browser using HTTP protocol to interact with the network where HTTP protocol is an application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Main Protocols Used in the Application Layer</a:t>
            </a:r>
            <a:endParaRPr lang="en-US" sz="4400" b="0" strike="noStrike" spc="-1">
              <a:solidFill>
                <a:srgbClr val="000000"/>
              </a:solidFill>
              <a:latin typeface="Calibri"/>
            </a:endParaRPr>
          </a:p>
        </p:txBody>
      </p:sp>
      <p:sp>
        <p:nvSpPr>
          <p:cNvPr id="451" name="TextShape 2"/>
          <p:cNvSpPr txBox="1"/>
          <p:nvPr/>
        </p:nvSpPr>
        <p:spPr>
          <a:xfrm>
            <a:off x="312840" y="1825560"/>
            <a:ext cx="11590200" cy="4935600"/>
          </a:xfrm>
          <a:prstGeom prst="rect">
            <a:avLst/>
          </a:prstGeom>
          <a:noFill/>
          <a:ln>
            <a:noFill/>
          </a:ln>
        </p:spPr>
        <p:txBody>
          <a:bodyPr>
            <a:normAutofit fontScale="78500" lnSpcReduction="20000"/>
          </a:bodyPr>
          <a:lstStyle/>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HTTP:</a:t>
            </a:r>
            <a:r>
              <a:rPr lang="en-US" sz="2800" b="0" strike="noStrike" spc="-1">
                <a:solidFill>
                  <a:srgbClr val="000000"/>
                </a:solidFill>
                <a:latin typeface="Calibri"/>
              </a:rPr>
              <a:t> HTTP stands for Hypertext transfer protocol. This protocol allows us to access the data over the world wide web. It transfers the data in the form of plain text, audio, video. It is known as a Hypertext transfer protocol as it has the efficiency to use in a hypertext environment where there are rapid jumps from one document to another.</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SNMP:</a:t>
            </a:r>
            <a:r>
              <a:rPr lang="en-US" sz="2800" b="0" strike="noStrike" spc="-1">
                <a:solidFill>
                  <a:srgbClr val="000000"/>
                </a:solidFill>
                <a:latin typeface="Calibri"/>
              </a:rPr>
              <a:t> SNMP stands for Simple Network Management Protocol. It is a framework used for managing the devices on the internet by using the TCP/IP protocol suite.</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SMTP:</a:t>
            </a:r>
            <a:r>
              <a:rPr lang="en-US" sz="2800" b="0" strike="noStrike" spc="-1">
                <a:solidFill>
                  <a:srgbClr val="000000"/>
                </a:solidFill>
                <a:latin typeface="Calibri"/>
              </a:rPr>
              <a:t> SMTP stands for Simple mail transfer protocol. The TCP/IP protocol that supports the e-mail is known as a Simple mail transfer protocol. This protocol is used to send the data to another e-mail address.</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DNS:</a:t>
            </a:r>
            <a:r>
              <a:rPr lang="en-US" sz="2800" b="0" strike="noStrike" spc="-1">
                <a:solidFill>
                  <a:srgbClr val="000000"/>
                </a:solidFill>
                <a:latin typeface="Calibri"/>
              </a:rPr>
              <a:t> DNS stands for Domain Name System. An IP address is used to identify the connection of a host to the internet uniquely. But, people prefer to use the names instead of addresses. Therefore, the system that maps the name to the address is known as Domain Name System.</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TELNET:</a:t>
            </a:r>
            <a:r>
              <a:rPr lang="en-US" sz="2800" b="0" strike="noStrike" spc="-1">
                <a:solidFill>
                  <a:srgbClr val="000000"/>
                </a:solidFill>
                <a:latin typeface="Calibri"/>
              </a:rPr>
              <a:t> It is an abbreviation for Terminal Network. It establishes the connection between the local computer and remote computer in such a way that the local terminal appears to be a terminal at the remote system.</a:t>
            </a:r>
          </a:p>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FTP:</a:t>
            </a:r>
            <a:r>
              <a:rPr lang="en-US" sz="2800" b="0" strike="noStrike" spc="-1">
                <a:solidFill>
                  <a:srgbClr val="000000"/>
                </a:solidFill>
                <a:latin typeface="Calibri"/>
              </a:rPr>
              <a:t> FTP stands for File Transfer Protocol. FTP is a standard internet protocol used for transmitting the files from one computer to another computer.</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TextShape 1"/>
          <p:cNvSpPr txBox="1"/>
          <p:nvPr/>
        </p:nvSpPr>
        <p:spPr>
          <a:xfrm>
            <a:off x="361080" y="1709640"/>
            <a:ext cx="11341440" cy="2852280"/>
          </a:xfrm>
          <a:prstGeom prst="rect">
            <a:avLst/>
          </a:prstGeom>
          <a:noFill/>
          <a:ln>
            <a:noFill/>
          </a:ln>
        </p:spPr>
        <p:txBody>
          <a:bodyPr anchor="b">
            <a:normAutofit fontScale="92500"/>
          </a:bodyPr>
          <a:lstStyle/>
          <a:p>
            <a:pPr>
              <a:lnSpc>
                <a:spcPct val="90000"/>
              </a:lnSpc>
            </a:pPr>
            <a:r>
              <a:rPr lang="en-US" sz="6000" b="0" strike="noStrike" spc="-1">
                <a:solidFill>
                  <a:srgbClr val="2E75B6"/>
                </a:solidFill>
                <a:latin typeface="Calibri"/>
              </a:rPr>
              <a:t>2.2 Compare the differences between the following physical layer categories and datalink layer protocols: </a:t>
            </a:r>
            <a:endParaRPr lang="en-US" sz="6000" b="0" strike="noStrike" spc="-1">
              <a:solidFill>
                <a:srgbClr val="000000"/>
              </a:solidFill>
              <a:latin typeface="Calibri"/>
            </a:endParaRPr>
          </a:p>
        </p:txBody>
      </p:sp>
      <p:sp>
        <p:nvSpPr>
          <p:cNvPr id="453" name="TextShape 2"/>
          <p:cNvSpPr txBox="1"/>
          <p:nvPr/>
        </p:nvSpPr>
        <p:spPr>
          <a:xfrm>
            <a:off x="361080" y="4589640"/>
            <a:ext cx="11341440" cy="1499760"/>
          </a:xfrm>
          <a:prstGeom prst="rect">
            <a:avLst/>
          </a:prstGeom>
          <a:noFill/>
          <a:ln>
            <a:noFill/>
          </a:ln>
        </p:spPr>
        <p:txBody>
          <a:bodyPr>
            <a:normAutofit/>
          </a:bodyPr>
          <a:lstStyle/>
          <a:p>
            <a:pPr marL="457200">
              <a:lnSpc>
                <a:spcPct val="90000"/>
              </a:lnSpc>
              <a:spcBef>
                <a:spcPts val="499"/>
              </a:spcBef>
            </a:pPr>
            <a:r>
              <a:rPr lang="en-US" sz="2000" b="0" strike="noStrike" spc="-1">
                <a:solidFill>
                  <a:srgbClr val="8B8B8B"/>
                </a:solidFill>
                <a:latin typeface="Calibri"/>
              </a:rPr>
              <a:t>Physical Layers (including, but not limited to: Wireless, Fibre, Wired)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Data Link Layer (including, but not limited to: Ethernet [802.3], Wireless LAN [802.11], Bluetooth) </a:t>
            </a:r>
            <a:endParaRPr lang="en-US" sz="2000" b="0" strike="noStrike" spc="-1">
              <a:solidFill>
                <a:srgbClr val="000000"/>
              </a:solidFill>
              <a:latin typeface="Calibri"/>
            </a:endParaRPr>
          </a:p>
          <a:p>
            <a:pPr>
              <a:lnSpc>
                <a:spcPct val="90000"/>
              </a:lnSpc>
              <a:spcBef>
                <a:spcPts val="1001"/>
              </a:spcBef>
            </a:pPr>
            <a:endParaRPr lang="en-US" sz="2000" b="0" strike="noStrike" spc="-1">
              <a:solidFill>
                <a:srgbClr val="000000"/>
              </a:solidFill>
              <a:latin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a:solidFill>
                <a:srgbClr val="000000"/>
              </a:solidFill>
              <a:latin typeface="Calibri"/>
            </a:endParaRPr>
          </a:p>
        </p:txBody>
      </p:sp>
      <p:sp>
        <p:nvSpPr>
          <p:cNvPr id="455"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Done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Digital Transmission</a:t>
            </a:r>
            <a:endParaRPr lang="en-US" sz="4400" b="0" strike="noStrike" spc="-1">
              <a:solidFill>
                <a:srgbClr val="000000"/>
              </a:solidFill>
              <a:latin typeface="Calibri"/>
            </a:endParaRPr>
          </a:p>
        </p:txBody>
      </p:sp>
      <p:sp>
        <p:nvSpPr>
          <p:cNvPr id="457"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1" strike="noStrike" spc="-1">
                <a:solidFill>
                  <a:srgbClr val="000000"/>
                </a:solidFill>
                <a:latin typeface="Calibri"/>
              </a:rPr>
              <a:t>DIGITAL-TO-DIGITAL CONVERSION</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Digital-to-digital encoding is the representation of digital information by a digital signal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When binary 1s and 0s generated by the computer are translated into a sequence of voltage pulses that can be propagated over a wire, this process is known as digital-to-digital encoding </a:t>
            </a:r>
          </a:p>
          <a:p>
            <a:pPr>
              <a:lnSpc>
                <a:spcPct val="90000"/>
              </a:lnSpc>
              <a:spcBef>
                <a:spcPts val="1001"/>
              </a:spcBef>
            </a:pPr>
            <a:endParaRPr lang="en-US" sz="2800" b="0" strike="noStrike" spc="-1">
              <a:solidFill>
                <a:srgbClr val="000000"/>
              </a:solidFill>
              <a:latin typeface="Calibri"/>
            </a:endParaRPr>
          </a:p>
        </p:txBody>
      </p:sp>
      <p:pic>
        <p:nvPicPr>
          <p:cNvPr id="458" name="Picture 3"/>
          <p:cNvPicPr/>
          <p:nvPr/>
        </p:nvPicPr>
        <p:blipFill>
          <a:blip r:embed="rId2"/>
          <a:stretch/>
        </p:blipFill>
        <p:spPr>
          <a:xfrm>
            <a:off x="2509200" y="4699800"/>
            <a:ext cx="6114600" cy="971280"/>
          </a:xfrm>
          <a:prstGeom prst="rect">
            <a:avLst/>
          </a:prstGeom>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ANALOG-TO-DIGITAL CONVERSION</a:t>
            </a:r>
            <a:endParaRPr lang="en-US" sz="4400" b="0" strike="noStrike" spc="-1">
              <a:solidFill>
                <a:srgbClr val="000000"/>
              </a:solidFill>
              <a:latin typeface="Calibri"/>
            </a:endParaRPr>
          </a:p>
        </p:txBody>
      </p:sp>
      <p:sp>
        <p:nvSpPr>
          <p:cNvPr id="46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When an analog signal is digitalized, this is called an analog-to-digital conversion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Suppose human sends a voice in the form of an analog signal, we need to digitalize the analog signal which is less prone to noise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requires a reduction in the number of values in an analog message so that they can be represented in the digital stream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 analog-to-digital conversion, the information contained in a continuous wave form is converted in digital pulses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Techniques for Analog-To-Digital Conversion</a:t>
            </a:r>
            <a:endParaRPr lang="en-US" sz="4400" b="0" strike="noStrike" spc="-1">
              <a:solidFill>
                <a:srgbClr val="000000"/>
              </a:solidFill>
              <a:latin typeface="Calibri"/>
            </a:endParaRPr>
          </a:p>
        </p:txBody>
      </p:sp>
      <p:sp>
        <p:nvSpPr>
          <p:cNvPr id="462"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PAM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PAM stands for pulse amplitude modulation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PAM is a technique used in analog-to-digital conversion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PAM technique takes an analog signal, samples it, and generates a series of digital pulses based on the result of sampling where sampling means measuring the amplitude of a signal at equal intervals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PAM technique is not useful in data communication as it translates the original wave form into pulses, but these pulses are not digital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To make them digital, PAM technique is modified to PCM technique</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a:solidFill>
                <a:srgbClr val="000000"/>
              </a:solidFill>
              <a:latin typeface="Calibri"/>
            </a:endParaRPr>
          </a:p>
        </p:txBody>
      </p:sp>
      <p:pic>
        <p:nvPicPr>
          <p:cNvPr id="464" name="Content Placeholder 3"/>
          <p:cNvPicPr/>
          <p:nvPr/>
        </p:nvPicPr>
        <p:blipFill>
          <a:blip r:embed="rId2"/>
          <a:stretch/>
        </p:blipFill>
        <p:spPr>
          <a:xfrm>
            <a:off x="3411720" y="583200"/>
            <a:ext cx="4285440" cy="2799720"/>
          </a:xfrm>
          <a:prstGeom prst="rect">
            <a:avLst/>
          </a:prstGeom>
          <a:ln>
            <a:noFill/>
          </a:ln>
        </p:spPr>
      </p:pic>
      <p:pic>
        <p:nvPicPr>
          <p:cNvPr id="465" name="Picture 4"/>
          <p:cNvPicPr/>
          <p:nvPr/>
        </p:nvPicPr>
        <p:blipFill>
          <a:blip r:embed="rId3"/>
          <a:stretch/>
        </p:blipFill>
        <p:spPr>
          <a:xfrm>
            <a:off x="2219760" y="4502160"/>
            <a:ext cx="7142400" cy="1723320"/>
          </a:xfrm>
          <a:prstGeom prst="rect">
            <a:avLst/>
          </a:prstGeom>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PCM</a:t>
            </a:r>
            <a:endParaRPr lang="en-US" sz="4400" b="0" strike="noStrike" spc="-1">
              <a:solidFill>
                <a:srgbClr val="000000"/>
              </a:solidFill>
              <a:latin typeface="Calibri"/>
            </a:endParaRPr>
          </a:p>
        </p:txBody>
      </p:sp>
      <p:sp>
        <p:nvSpPr>
          <p:cNvPr id="467"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PCM stands for </a:t>
            </a:r>
            <a:r>
              <a:rPr lang="en-US" sz="2800" b="1" strike="noStrike" spc="-1">
                <a:solidFill>
                  <a:srgbClr val="000000"/>
                </a:solidFill>
                <a:latin typeface="Calibri"/>
              </a:rPr>
              <a:t>Pulse Code Modulation</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PCM technique is used to modify the pulses created by PAM to form a digital signal. To achieve this, PCM quantizes PAM pulses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Quantization is a process of assigning integral values in a specific range to sampled instances </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PCM is made of four separate processes: PAM, quantization, binary encoding, and digital-to-digital encoding.</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a:solidFill>
                <a:srgbClr val="000000"/>
              </a:solidFill>
              <a:latin typeface="Calibri"/>
            </a:endParaRPr>
          </a:p>
        </p:txBody>
      </p:sp>
      <p:pic>
        <p:nvPicPr>
          <p:cNvPr id="469" name="Content Placeholder 3"/>
          <p:cNvPicPr/>
          <p:nvPr/>
        </p:nvPicPr>
        <p:blipFill>
          <a:blip r:embed="rId2"/>
          <a:stretch/>
        </p:blipFill>
        <p:spPr>
          <a:xfrm>
            <a:off x="3062520" y="261000"/>
            <a:ext cx="4237920" cy="4577040"/>
          </a:xfrm>
          <a:prstGeom prst="rect">
            <a:avLst/>
          </a:prstGeom>
          <a:ln>
            <a:noFill/>
          </a:ln>
        </p:spPr>
      </p:pic>
      <p:pic>
        <p:nvPicPr>
          <p:cNvPr id="470" name="Picture 4"/>
          <p:cNvPicPr/>
          <p:nvPr/>
        </p:nvPicPr>
        <p:blipFill>
          <a:blip r:embed="rId3"/>
          <a:stretch/>
        </p:blipFill>
        <p:spPr>
          <a:xfrm>
            <a:off x="1757520" y="5193360"/>
            <a:ext cx="6848280" cy="159984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Packets with IP addresses</a:t>
            </a:r>
            <a:endParaRPr lang="en-US" sz="4400" b="0" strike="noStrike" spc="-1">
              <a:solidFill>
                <a:srgbClr val="000000"/>
              </a:solidFill>
              <a:latin typeface="Calibri"/>
            </a:endParaRPr>
          </a:p>
        </p:txBody>
      </p:sp>
      <p:graphicFrame>
        <p:nvGraphicFramePr>
          <p:cNvPr id="195" name="Table 2"/>
          <p:cNvGraphicFramePr/>
          <p:nvPr/>
        </p:nvGraphicFramePr>
        <p:xfrm>
          <a:off x="997560" y="2147400"/>
          <a:ext cx="9296280" cy="2576520"/>
        </p:xfrm>
        <a:graphic>
          <a:graphicData uri="http://schemas.openxmlformats.org/drawingml/2006/table">
            <a:tbl>
              <a:tblPr/>
              <a:tblGrid>
                <a:gridCol w="1335960">
                  <a:extLst>
                    <a:ext uri="{9D8B030D-6E8A-4147-A177-3AD203B41FA5}">
                      <a16:colId xmlns:a16="http://schemas.microsoft.com/office/drawing/2014/main" val="20000"/>
                    </a:ext>
                  </a:extLst>
                </a:gridCol>
                <a:gridCol w="1326600">
                  <a:extLst>
                    <a:ext uri="{9D8B030D-6E8A-4147-A177-3AD203B41FA5}">
                      <a16:colId xmlns:a16="http://schemas.microsoft.com/office/drawing/2014/main" val="20001"/>
                    </a:ext>
                  </a:extLst>
                </a:gridCol>
                <a:gridCol w="1521000">
                  <a:extLst>
                    <a:ext uri="{9D8B030D-6E8A-4147-A177-3AD203B41FA5}">
                      <a16:colId xmlns:a16="http://schemas.microsoft.com/office/drawing/2014/main" val="20002"/>
                    </a:ext>
                  </a:extLst>
                </a:gridCol>
                <a:gridCol w="1132200">
                  <a:extLst>
                    <a:ext uri="{9D8B030D-6E8A-4147-A177-3AD203B41FA5}">
                      <a16:colId xmlns:a16="http://schemas.microsoft.com/office/drawing/2014/main" val="20003"/>
                    </a:ext>
                  </a:extLst>
                </a:gridCol>
                <a:gridCol w="1326600">
                  <a:extLst>
                    <a:ext uri="{9D8B030D-6E8A-4147-A177-3AD203B41FA5}">
                      <a16:colId xmlns:a16="http://schemas.microsoft.com/office/drawing/2014/main" val="20004"/>
                    </a:ext>
                  </a:extLst>
                </a:gridCol>
                <a:gridCol w="1326600">
                  <a:extLst>
                    <a:ext uri="{9D8B030D-6E8A-4147-A177-3AD203B41FA5}">
                      <a16:colId xmlns:a16="http://schemas.microsoft.com/office/drawing/2014/main" val="20005"/>
                    </a:ext>
                  </a:extLst>
                </a:gridCol>
                <a:gridCol w="1327320">
                  <a:extLst>
                    <a:ext uri="{9D8B030D-6E8A-4147-A177-3AD203B41FA5}">
                      <a16:colId xmlns:a16="http://schemas.microsoft.com/office/drawing/2014/main" val="20006"/>
                    </a:ext>
                  </a:extLst>
                </a:gridCol>
              </a:tblGrid>
              <a:tr h="918360">
                <a:tc>
                  <a:txBody>
                    <a:bodyPr/>
                    <a:lstStyle/>
                    <a:p>
                      <a:pPr>
                        <a:lnSpc>
                          <a:spcPct val="100000"/>
                        </a:lnSpc>
                      </a:pPr>
                      <a:r>
                        <a:rPr lang="en-GB" sz="1800" b="0" strike="noStrike" spc="-1">
                          <a:solidFill>
                            <a:srgbClr val="000000"/>
                          </a:solidFill>
                          <a:latin typeface="Calibri"/>
                        </a:rPr>
                        <a:t>Preamble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Start of frame delimiter</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Destination</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Source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Length</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Data</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CRC</a:t>
                      </a:r>
                      <a:endParaRPr lang="en-GB" sz="1800" b="0" strike="noStrike" spc="-1">
                        <a:latin typeface="Arial"/>
                      </a:endParaRPr>
                    </a:p>
                  </a:txBody>
                  <a:tcPr>
                    <a:noFill/>
                  </a:tcPr>
                </a:tc>
                <a:extLst>
                  <a:ext uri="{0D108BD9-81ED-4DB2-BD59-A6C34878D82A}">
                    <a16:rowId xmlns:a16="http://schemas.microsoft.com/office/drawing/2014/main" val="10000"/>
                  </a:ext>
                </a:extLst>
              </a:tr>
              <a:tr h="642600">
                <a:tc gridSpan="2">
                  <a:txBody>
                    <a:bodyPr/>
                    <a:lstStyle/>
                    <a:p>
                      <a:pPr>
                        <a:lnSpc>
                          <a:spcPct val="100000"/>
                        </a:lnSpc>
                      </a:pPr>
                      <a:r>
                        <a:rPr lang="en-GB" sz="1800" b="0" strike="noStrike" spc="-1">
                          <a:solidFill>
                            <a:srgbClr val="000000"/>
                          </a:solidFill>
                          <a:latin typeface="Calibri"/>
                        </a:rPr>
                        <a:t>Timing</a:t>
                      </a:r>
                      <a:endParaRPr lang="en-GB" sz="1800" b="0" strike="noStrike" spc="-1">
                        <a:latin typeface="Arial"/>
                      </a:endParaRPr>
                    </a:p>
                  </a:txBody>
                  <a:tcPr>
                    <a:noFill/>
                  </a:tcPr>
                </a:tc>
                <a:tc hMerge="1">
                  <a:txBody>
                    <a:bodyPr/>
                    <a:lstStyle/>
                    <a:p>
                      <a:endParaRPr lang="en-US"/>
                    </a:p>
                  </a:txBody>
                  <a:tcPr marL="90000" marR="90000">
                    <a:solidFill>
                      <a:srgbClr val="729FCF"/>
                    </a:solidFill>
                  </a:tcPr>
                </a:tc>
                <a:tc gridSpan="2">
                  <a:txBody>
                    <a:bodyPr/>
                    <a:lstStyle/>
                    <a:p>
                      <a:pPr>
                        <a:lnSpc>
                          <a:spcPct val="100000"/>
                        </a:lnSpc>
                      </a:pPr>
                      <a:r>
                        <a:rPr lang="en-GB" sz="1800" b="0" strike="noStrike" spc="-1">
                          <a:solidFill>
                            <a:srgbClr val="000000"/>
                          </a:solidFill>
                          <a:latin typeface="Calibri"/>
                        </a:rPr>
                        <a:t>MAC Addressing</a:t>
                      </a:r>
                      <a:endParaRPr lang="en-GB" sz="1800" b="0" strike="noStrike" spc="-1">
                        <a:latin typeface="Arial"/>
                      </a:endParaRPr>
                    </a:p>
                  </a:txBody>
                  <a:tcPr>
                    <a:noFill/>
                  </a:tcPr>
                </a:tc>
                <a:tc hMerge="1">
                  <a:txBody>
                    <a:bodyPr/>
                    <a:lstStyle/>
                    <a:p>
                      <a:endParaRPr lang="en-US"/>
                    </a:p>
                  </a:txBody>
                  <a:tcPr marL="90000" marR="90000">
                    <a:solidFill>
                      <a:srgbClr val="729FCF"/>
                    </a:solidFill>
                  </a:tcPr>
                </a:tc>
                <a:tc>
                  <a:txBody>
                    <a:bodyPr/>
                    <a:lstStyle/>
                    <a:p>
                      <a:pPr>
                        <a:lnSpc>
                          <a:spcPct val="100000"/>
                        </a:lnSpc>
                      </a:pPr>
                      <a:r>
                        <a:rPr lang="en-GB" sz="1800" b="0" strike="noStrike" spc="-1">
                          <a:solidFill>
                            <a:srgbClr val="000000"/>
                          </a:solidFill>
                          <a:latin typeface="Calibri"/>
                        </a:rPr>
                        <a:t>Amount of data</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Payload</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Checksum</a:t>
                      </a:r>
                      <a:endParaRPr lang="en-GB" sz="1800" b="0" strike="noStrike" spc="-1">
                        <a:latin typeface="Arial"/>
                      </a:endParaRPr>
                    </a:p>
                  </a:txBody>
                  <a:tcPr>
                    <a:noFill/>
                  </a:tcPr>
                </a:tc>
                <a:extLst>
                  <a:ext uri="{0D108BD9-81ED-4DB2-BD59-A6C34878D82A}">
                    <a16:rowId xmlns:a16="http://schemas.microsoft.com/office/drawing/2014/main" val="10001"/>
                  </a:ext>
                </a:extLst>
              </a:tr>
              <a:tr h="642600">
                <a:tc>
                  <a:txBody>
                    <a:bodyPr/>
                    <a:lstStyle/>
                    <a:p>
                      <a:pPr>
                        <a:lnSpc>
                          <a:spcPct val="100000"/>
                        </a:lnSpc>
                      </a:pPr>
                      <a:r>
                        <a:rPr lang="en-GB" sz="1800" b="0" strike="noStrike" spc="-1">
                          <a:solidFill>
                            <a:srgbClr val="000000"/>
                          </a:solidFill>
                          <a:latin typeface="Calibri"/>
                        </a:rPr>
                        <a:t>7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 byte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46-1500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 bytes</a:t>
                      </a:r>
                      <a:endParaRPr lang="en-GB" sz="1800" b="0" strike="noStrike" spc="-1">
                        <a:latin typeface="Arial"/>
                      </a:endParaRPr>
                    </a:p>
                  </a:txBody>
                  <a:tcPr>
                    <a:noFill/>
                  </a:tcPr>
                </a:tc>
                <a:extLst>
                  <a:ext uri="{0D108BD9-81ED-4DB2-BD59-A6C34878D82A}">
                    <a16:rowId xmlns:a16="http://schemas.microsoft.com/office/drawing/2014/main" val="10002"/>
                  </a:ext>
                </a:extLst>
              </a:tr>
              <a:tr h="372960">
                <a:tc gridSpan="7">
                  <a:txBody>
                    <a:bodyPr/>
                    <a:lstStyle/>
                    <a:p>
                      <a:pPr>
                        <a:lnSpc>
                          <a:spcPct val="100000"/>
                        </a:lnSpc>
                      </a:pPr>
                      <a:r>
                        <a:rPr lang="en-GB" sz="1800" b="0" strike="noStrike" spc="-1">
                          <a:solidFill>
                            <a:srgbClr val="000000"/>
                          </a:solidFill>
                          <a:latin typeface="Calibri"/>
                        </a:rPr>
                        <a:t>PACKET</a:t>
                      </a:r>
                      <a:endParaRPr lang="en-GB" sz="1800" b="0" strike="noStrike" spc="-1">
                        <a:latin typeface="Arial"/>
                      </a:endParaRPr>
                    </a:p>
                  </a:txBody>
                  <a:tcPr>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3"/>
                  </a:ext>
                </a:extLst>
              </a:tr>
            </a:tbl>
          </a:graphicData>
        </a:graphic>
      </p:graphicFrame>
      <p:graphicFrame>
        <p:nvGraphicFramePr>
          <p:cNvPr id="196" name="Table 3"/>
          <p:cNvGraphicFramePr/>
          <p:nvPr/>
        </p:nvGraphicFramePr>
        <p:xfrm>
          <a:off x="997560" y="5568840"/>
          <a:ext cx="5028840" cy="776160"/>
        </p:xfrm>
        <a:graphic>
          <a:graphicData uri="http://schemas.openxmlformats.org/drawingml/2006/table">
            <a:tbl>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388080">
                <a:tc>
                  <a:txBody>
                    <a:bodyPr/>
                    <a:lstStyle/>
                    <a:p>
                      <a:pPr>
                        <a:lnSpc>
                          <a:spcPct val="100000"/>
                        </a:lnSpc>
                      </a:pPr>
                      <a:r>
                        <a:rPr lang="en-GB" sz="1800" b="0" strike="noStrike" spc="-1">
                          <a:solidFill>
                            <a:srgbClr val="000000"/>
                          </a:solidFill>
                          <a:latin typeface="Calibri"/>
                        </a:rPr>
                        <a:t>Source IP address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Destination IP address</a:t>
                      </a:r>
                      <a:endParaRPr lang="en-GB" sz="1800" b="0" strike="noStrike" spc="-1">
                        <a:latin typeface="Arial"/>
                      </a:endParaRPr>
                    </a:p>
                  </a:txBody>
                  <a:tcPr>
                    <a:noFill/>
                  </a:tcPr>
                </a:tc>
                <a:extLst>
                  <a:ext uri="{0D108BD9-81ED-4DB2-BD59-A6C34878D82A}">
                    <a16:rowId xmlns:a16="http://schemas.microsoft.com/office/drawing/2014/main" val="10000"/>
                  </a:ext>
                </a:extLst>
              </a:tr>
              <a:tr h="388080">
                <a:tc>
                  <a:txBody>
                    <a:bodyPr/>
                    <a:lstStyle/>
                    <a:p>
                      <a:pPr>
                        <a:lnSpc>
                          <a:spcPct val="100000"/>
                        </a:lnSpc>
                      </a:pPr>
                      <a:r>
                        <a:rPr lang="en-GB" sz="1800" b="0" strike="noStrike" spc="-1">
                          <a:solidFill>
                            <a:srgbClr val="000000"/>
                          </a:solidFill>
                          <a:latin typeface="Calibri"/>
                        </a:rPr>
                        <a:t>4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 bytes</a:t>
                      </a:r>
                      <a:endParaRPr lang="en-GB" sz="1800" b="0" strike="noStrike" spc="-1">
                        <a:latin typeface="Arial"/>
                      </a:endParaRPr>
                    </a:p>
                  </a:txBody>
                  <a:tcPr>
                    <a:noFill/>
                  </a:tcPr>
                </a:tc>
                <a:extLst>
                  <a:ext uri="{0D108BD9-81ED-4DB2-BD59-A6C34878D82A}">
                    <a16:rowId xmlns:a16="http://schemas.microsoft.com/office/drawing/2014/main" val="10001"/>
                  </a:ext>
                </a:extLst>
              </a:tr>
            </a:tbl>
          </a:graphicData>
        </a:graphic>
      </p:graphicFrame>
      <p:sp>
        <p:nvSpPr>
          <p:cNvPr id="197" name="CustomShape 4"/>
          <p:cNvSpPr/>
          <p:nvPr/>
        </p:nvSpPr>
        <p:spPr>
          <a:xfrm flipV="1">
            <a:off x="3505320" y="4030560"/>
            <a:ext cx="4239000" cy="1536840"/>
          </a:xfrm>
          <a:custGeom>
            <a:avLst/>
            <a:gdLst/>
            <a:ahLst/>
            <a:cxnLst/>
            <a:rect l="l" t="t" r="r" b="b"/>
            <a:pathLst>
              <a:path w="21600" h="21600">
                <a:moveTo>
                  <a:pt x="0" y="0"/>
                </a:moveTo>
                <a:lnTo>
                  <a:pt x="21600" y="21600"/>
                </a:lnTo>
              </a:path>
            </a:pathLst>
          </a:custGeom>
          <a:noFill/>
          <a:ln w="41400">
            <a:tailEnd type="triangle" w="med" len="med"/>
          </a:ln>
        </p:spPr>
        <p:style>
          <a:lnRef idx="1">
            <a:schemeClr val="accent1"/>
          </a:lnRef>
          <a:fillRef idx="0">
            <a:schemeClr val="accent1"/>
          </a:fillRef>
          <a:effectRef idx="0">
            <a:schemeClr val="accent1"/>
          </a:effectRef>
          <a:fontRef idx="minor"/>
        </p:style>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End of Day 2</a:t>
            </a:r>
            <a:endParaRPr lang="en-US" sz="6000" b="0" strike="noStrike" spc="-1">
              <a:solidFill>
                <a:srgbClr val="000000"/>
              </a:solidFill>
              <a:latin typeface="Calibri"/>
            </a:endParaRPr>
          </a:p>
        </p:txBody>
      </p:sp>
      <p:sp>
        <p:nvSpPr>
          <p:cNvPr id="472" name="TextShape 2"/>
          <p:cNvSpPr txBox="1"/>
          <p:nvPr/>
        </p:nvSpPr>
        <p:spPr>
          <a:xfrm>
            <a:off x="361080" y="4589640"/>
            <a:ext cx="11341440" cy="1499760"/>
          </a:xfrm>
          <a:prstGeom prst="rect">
            <a:avLst/>
          </a:prstGeom>
          <a:noFill/>
          <a:ln>
            <a:noFill/>
          </a:ln>
        </p:spPr>
        <p:txBody>
          <a:bodyPr>
            <a:noAutofit/>
          </a:bodyPr>
          <a:lstStyle/>
          <a:p>
            <a:endParaRPr lang="en-US" sz="2800" b="0" strike="noStrike" spc="-1">
              <a:solidFill>
                <a:srgbClr val="000000"/>
              </a:solidFill>
              <a:latin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3. Network Routing Protocols (30%, K3) </a:t>
            </a:r>
            <a:endParaRPr lang="en-US" sz="6000" b="0" strike="noStrike" spc="-1">
              <a:solidFill>
                <a:srgbClr val="000000"/>
              </a:solidFill>
              <a:latin typeface="Calibri"/>
            </a:endParaRPr>
          </a:p>
        </p:txBody>
      </p:sp>
      <p:sp>
        <p:nvSpPr>
          <p:cNvPr id="474" name="TextShape 2"/>
          <p:cNvSpPr txBox="1"/>
          <p:nvPr/>
        </p:nvSpPr>
        <p:spPr>
          <a:xfrm>
            <a:off x="361080" y="4589640"/>
            <a:ext cx="11341440" cy="1499760"/>
          </a:xfrm>
          <a:prstGeom prst="rect">
            <a:avLst/>
          </a:prstGeom>
          <a:noFill/>
          <a:ln>
            <a:noFill/>
          </a:ln>
        </p:spPr>
        <p:txBody>
          <a:bodyPr>
            <a:normAutofit fontScale="92500" lnSpcReduction="10000"/>
          </a:bodyPr>
          <a:lstStyle/>
          <a:p>
            <a:pPr>
              <a:lnSpc>
                <a:spcPct val="90000"/>
              </a:lnSpc>
              <a:spcBef>
                <a:spcPts val="1001"/>
              </a:spcBef>
            </a:pPr>
            <a:r>
              <a:rPr lang="en-US" sz="2400" b="0" strike="noStrike" spc="-1">
                <a:solidFill>
                  <a:srgbClr val="8B8B8B"/>
                </a:solidFill>
                <a:latin typeface="Calibri"/>
              </a:rPr>
              <a:t>In this key topic, the apprentice will describe and explain network routing protocols. Outcomes should include an ability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3.1    Describe current network routing protocols in use</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3.2    Compare the differences between static and dynamic routing </a:t>
            </a:r>
            <a:endParaRPr lang="en-US" sz="2400" b="0" strike="noStrike" spc="-1">
              <a:solidFill>
                <a:srgbClr val="000000"/>
              </a:solidFill>
              <a:latin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TextShape 1"/>
          <p:cNvSpPr txBox="1"/>
          <p:nvPr/>
        </p:nvSpPr>
        <p:spPr>
          <a:xfrm>
            <a:off x="361080" y="1709640"/>
            <a:ext cx="11341440" cy="2852280"/>
          </a:xfrm>
          <a:prstGeom prst="rect">
            <a:avLst/>
          </a:prstGeom>
          <a:noFill/>
          <a:ln>
            <a:noFill/>
          </a:ln>
        </p:spPr>
        <p:txBody>
          <a:bodyPr anchor="b">
            <a:normAutofit/>
          </a:bodyPr>
          <a:lstStyle/>
          <a:p>
            <a:pPr>
              <a:lnSpc>
                <a:spcPct val="90000"/>
              </a:lnSpc>
            </a:pPr>
            <a:r>
              <a:rPr lang="en-US" sz="6000" b="0" strike="noStrike" spc="-1">
                <a:solidFill>
                  <a:srgbClr val="2E75B6"/>
                </a:solidFill>
                <a:latin typeface="Calibri"/>
              </a:rPr>
              <a:t>3.1    Describe current network routing protocols in use; including, but not limited to:  </a:t>
            </a:r>
            <a:endParaRPr lang="en-US" sz="6000" b="0" strike="noStrike" spc="-1">
              <a:solidFill>
                <a:srgbClr val="000000"/>
              </a:solidFill>
              <a:latin typeface="Calibri"/>
            </a:endParaRPr>
          </a:p>
        </p:txBody>
      </p:sp>
      <p:sp>
        <p:nvSpPr>
          <p:cNvPr id="476" name="TextShape 2"/>
          <p:cNvSpPr txBox="1"/>
          <p:nvPr/>
        </p:nvSpPr>
        <p:spPr>
          <a:xfrm>
            <a:off x="831960" y="4589640"/>
            <a:ext cx="10515240" cy="2188080"/>
          </a:xfrm>
          <a:prstGeom prst="rect">
            <a:avLst/>
          </a:prstGeom>
          <a:noFill/>
          <a:ln>
            <a:noFill/>
          </a:ln>
        </p:spPr>
        <p:txBody>
          <a:bodyPr>
            <a:normAutofit fontScale="50000" lnSpcReduction="20000"/>
          </a:bodyPr>
          <a:lstStyle/>
          <a:p>
            <a:pPr marL="457200">
              <a:lnSpc>
                <a:spcPct val="90000"/>
              </a:lnSpc>
              <a:spcBef>
                <a:spcPts val="499"/>
              </a:spcBef>
            </a:pPr>
            <a:r>
              <a:rPr lang="en-US" sz="2000" b="0" strike="noStrike" spc="-1">
                <a:solidFill>
                  <a:srgbClr val="8B8B8B"/>
                </a:solidFill>
                <a:latin typeface="Calibri"/>
              </a:rPr>
              <a:t>RIP/RIP2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RIP-NG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OSPF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OSPFv2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OSPFv3 </a:t>
            </a:r>
            <a:endParaRPr lang="en-US" sz="2000" b="0" strike="noStrike" spc="-1">
              <a:solidFill>
                <a:srgbClr val="000000"/>
              </a:solidFill>
              <a:latin typeface="Calibri"/>
            </a:endParaRPr>
          </a:p>
          <a:p>
            <a:pPr>
              <a:lnSpc>
                <a:spcPct val="90000"/>
              </a:lnSpc>
              <a:spcBef>
                <a:spcPts val="1001"/>
              </a:spcBef>
            </a:pPr>
            <a:r>
              <a:rPr lang="en-US" sz="2400" b="0" i="1" strike="noStrike" spc="-1">
                <a:solidFill>
                  <a:srgbClr val="8B8B8B"/>
                </a:solidFill>
                <a:latin typeface="Calibri"/>
              </a:rPr>
              <a:t>A candidate should be able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Explain the technical specification of network routing protocols.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Describe the main features of network routing protocols.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Explain the advantages and disadvantages of current network routing protocols, such as security, complexity / simplicity, resilience and scalability </a:t>
            </a:r>
            <a:endParaRPr lang="en-US" sz="2400" b="0" strike="noStrike" spc="-1">
              <a:solidFill>
                <a:srgbClr val="000000"/>
              </a:solidFill>
              <a:latin typeface="Calibri"/>
            </a:endParaRPr>
          </a:p>
          <a:p>
            <a:pPr marL="457200">
              <a:lnSpc>
                <a:spcPct val="90000"/>
              </a:lnSpc>
              <a:spcBef>
                <a:spcPts val="499"/>
              </a:spcBef>
            </a:pPr>
            <a:endParaRPr lang="en-US" sz="2400" b="0" strike="noStrike" spc="-1">
              <a:solidFill>
                <a:srgbClr val="000000"/>
              </a:solidFill>
              <a:latin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This table lists the administrative distance default values of the protocols</a:t>
            </a:r>
            <a:endParaRPr lang="en-US" sz="4400" b="0" strike="noStrike" spc="-1">
              <a:solidFill>
                <a:srgbClr val="000000"/>
              </a:solidFill>
              <a:latin typeface="Calibri"/>
            </a:endParaRPr>
          </a:p>
        </p:txBody>
      </p:sp>
      <p:graphicFrame>
        <p:nvGraphicFramePr>
          <p:cNvPr id="478" name="Table 2"/>
          <p:cNvGraphicFramePr/>
          <p:nvPr/>
        </p:nvGraphicFramePr>
        <p:xfrm>
          <a:off x="312840" y="1825560"/>
          <a:ext cx="11437920" cy="5043600"/>
        </p:xfrm>
        <a:graphic>
          <a:graphicData uri="http://schemas.openxmlformats.org/drawingml/2006/table">
            <a:tbl>
              <a:tblPr/>
              <a:tblGrid>
                <a:gridCol w="5718960">
                  <a:extLst>
                    <a:ext uri="{9D8B030D-6E8A-4147-A177-3AD203B41FA5}">
                      <a16:colId xmlns:a16="http://schemas.microsoft.com/office/drawing/2014/main" val="20000"/>
                    </a:ext>
                  </a:extLst>
                </a:gridCol>
                <a:gridCol w="5718960">
                  <a:extLst>
                    <a:ext uri="{9D8B030D-6E8A-4147-A177-3AD203B41FA5}">
                      <a16:colId xmlns:a16="http://schemas.microsoft.com/office/drawing/2014/main" val="20001"/>
                    </a:ext>
                  </a:extLst>
                </a:gridCol>
              </a:tblGrid>
              <a:tr h="373320">
                <a:tc>
                  <a:txBody>
                    <a:bodyPr/>
                    <a:lstStyle/>
                    <a:p>
                      <a:pPr algn="ctr">
                        <a:lnSpc>
                          <a:spcPct val="100000"/>
                        </a:lnSpc>
                      </a:pPr>
                      <a:r>
                        <a:rPr lang="en-GB" sz="2400" b="1" strike="noStrike" spc="-1">
                          <a:solidFill>
                            <a:srgbClr val="FFFFFF"/>
                          </a:solidFill>
                          <a:latin typeface="Calibri"/>
                        </a:rPr>
                        <a:t>Route Source</a:t>
                      </a:r>
                      <a:endParaRPr lang="en-GB" sz="2400" b="0" strike="noStrike" spc="-1">
                        <a:latin typeface="Arial"/>
                      </a:endParaRPr>
                    </a:p>
                  </a:txBody>
                  <a:tcPr marL="28440" marR="28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gn="ctr">
                        <a:lnSpc>
                          <a:spcPct val="100000"/>
                        </a:lnSpc>
                      </a:pPr>
                      <a:r>
                        <a:rPr lang="en-GB" sz="2400" b="1" strike="noStrike" spc="-1">
                          <a:solidFill>
                            <a:srgbClr val="FFFFFF"/>
                          </a:solidFill>
                          <a:latin typeface="Calibri"/>
                        </a:rPr>
                        <a:t>Default Distance Values</a:t>
                      </a:r>
                      <a:endParaRPr lang="en-GB" sz="2400" b="0" strike="noStrike" spc="-1">
                        <a:latin typeface="Arial"/>
                      </a:endParaRPr>
                    </a:p>
                  </a:txBody>
                  <a:tcPr marL="28440" marR="28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extLst>
                  <a:ext uri="{0D108BD9-81ED-4DB2-BD59-A6C34878D82A}">
                    <a16:rowId xmlns:a16="http://schemas.microsoft.com/office/drawing/2014/main" val="10000"/>
                  </a:ext>
                </a:extLst>
              </a:tr>
              <a:tr h="327600">
                <a:tc>
                  <a:txBody>
                    <a:bodyPr/>
                    <a:lstStyle/>
                    <a:p>
                      <a:pPr>
                        <a:lnSpc>
                          <a:spcPct val="100000"/>
                        </a:lnSpc>
                      </a:pPr>
                      <a:r>
                        <a:rPr lang="en-GB" sz="1050" b="0" strike="noStrike" spc="-1">
                          <a:solidFill>
                            <a:srgbClr val="000000"/>
                          </a:solidFill>
                          <a:latin typeface="Calibri"/>
                        </a:rPr>
                        <a:t>Connected interface</a:t>
                      </a:r>
                      <a:endParaRPr lang="en-GB" sz="1050" b="0" strike="noStrike" spc="-1">
                        <a:latin typeface="Arial"/>
                      </a:endParaRPr>
                    </a:p>
                  </a:txBody>
                  <a:tcPr marL="28440" marR="284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en-GB" sz="1050" b="0" strike="noStrike" spc="-1">
                          <a:solidFill>
                            <a:srgbClr val="000000"/>
                          </a:solidFill>
                          <a:latin typeface="Calibri"/>
                        </a:rPr>
                        <a:t>0</a:t>
                      </a:r>
                      <a:endParaRPr lang="en-GB" sz="1050" b="0" strike="noStrike" spc="-1">
                        <a:latin typeface="Arial"/>
                      </a:endParaRPr>
                    </a:p>
                  </a:txBody>
                  <a:tcPr marL="28440" marR="284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extLst>
                  <a:ext uri="{0D108BD9-81ED-4DB2-BD59-A6C34878D82A}">
                    <a16:rowId xmlns:a16="http://schemas.microsoft.com/office/drawing/2014/main" val="10001"/>
                  </a:ext>
                </a:extLst>
              </a:tr>
              <a:tr h="327600">
                <a:tc>
                  <a:txBody>
                    <a:bodyPr/>
                    <a:lstStyle/>
                    <a:p>
                      <a:pPr>
                        <a:lnSpc>
                          <a:spcPct val="100000"/>
                        </a:lnSpc>
                      </a:pPr>
                      <a:r>
                        <a:rPr lang="en-GB" sz="1050" b="0" strike="noStrike" spc="-1">
                          <a:solidFill>
                            <a:srgbClr val="000000"/>
                          </a:solidFill>
                          <a:latin typeface="Calibri"/>
                        </a:rPr>
                        <a:t>Static route</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050" b="0" strike="noStrike" spc="-1">
                          <a:solidFill>
                            <a:srgbClr val="000000"/>
                          </a:solidFill>
                          <a:latin typeface="Calibri"/>
                        </a:rPr>
                        <a:t>1</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2"/>
                  </a:ext>
                </a:extLst>
              </a:tr>
              <a:tr h="327600">
                <a:tc>
                  <a:txBody>
                    <a:bodyPr/>
                    <a:lstStyle/>
                    <a:p>
                      <a:pPr>
                        <a:lnSpc>
                          <a:spcPct val="100000"/>
                        </a:lnSpc>
                      </a:pPr>
                      <a:r>
                        <a:rPr lang="en-GB" sz="1050" b="0" strike="noStrike" spc="-1">
                          <a:solidFill>
                            <a:srgbClr val="000000"/>
                          </a:solidFill>
                          <a:latin typeface="Calibri"/>
                        </a:rPr>
                        <a:t>Enhanced Interior Gateway Routing Protocol (EIGRP) summary route</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en-GB" sz="1050" b="0" strike="noStrike" spc="-1">
                          <a:solidFill>
                            <a:srgbClr val="000000"/>
                          </a:solidFill>
                          <a:latin typeface="Calibri"/>
                        </a:rPr>
                        <a:t>5</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3"/>
                  </a:ext>
                </a:extLst>
              </a:tr>
              <a:tr h="327600">
                <a:tc>
                  <a:txBody>
                    <a:bodyPr/>
                    <a:lstStyle/>
                    <a:p>
                      <a:pPr>
                        <a:lnSpc>
                          <a:spcPct val="100000"/>
                        </a:lnSpc>
                      </a:pPr>
                      <a:r>
                        <a:rPr lang="en-GB" sz="1050" b="0" strike="noStrike" spc="-1">
                          <a:solidFill>
                            <a:srgbClr val="000000"/>
                          </a:solidFill>
                          <a:latin typeface="Calibri"/>
                        </a:rPr>
                        <a:t>External Border Gateway Protocol (BGP)</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050" b="0" strike="noStrike" spc="-1">
                          <a:solidFill>
                            <a:srgbClr val="000000"/>
                          </a:solidFill>
                          <a:latin typeface="Calibri"/>
                        </a:rPr>
                        <a:t>20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4"/>
                  </a:ext>
                </a:extLst>
              </a:tr>
              <a:tr h="327600">
                <a:tc>
                  <a:txBody>
                    <a:bodyPr/>
                    <a:lstStyle/>
                    <a:p>
                      <a:pPr>
                        <a:lnSpc>
                          <a:spcPct val="100000"/>
                        </a:lnSpc>
                      </a:pPr>
                      <a:r>
                        <a:rPr lang="en-GB" sz="1050" b="0" strike="noStrike" spc="-1">
                          <a:solidFill>
                            <a:srgbClr val="000000"/>
                          </a:solidFill>
                          <a:latin typeface="Calibri"/>
                        </a:rPr>
                        <a:t>Internal EIGRP</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en-GB" sz="1050" b="0" strike="noStrike" spc="-1">
                          <a:solidFill>
                            <a:srgbClr val="000000"/>
                          </a:solidFill>
                          <a:latin typeface="Calibri"/>
                        </a:rPr>
                        <a:t>90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5"/>
                  </a:ext>
                </a:extLst>
              </a:tr>
              <a:tr h="327600">
                <a:tc>
                  <a:txBody>
                    <a:bodyPr/>
                    <a:lstStyle/>
                    <a:p>
                      <a:pPr>
                        <a:lnSpc>
                          <a:spcPct val="100000"/>
                        </a:lnSpc>
                      </a:pPr>
                      <a:r>
                        <a:rPr lang="en-GB" sz="1050" b="0" strike="noStrike" spc="-1">
                          <a:solidFill>
                            <a:srgbClr val="000000"/>
                          </a:solidFill>
                          <a:latin typeface="Calibri"/>
                        </a:rPr>
                        <a:t>IGRP</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050" b="0" strike="noStrike" spc="-1">
                          <a:solidFill>
                            <a:srgbClr val="000000"/>
                          </a:solidFill>
                          <a:latin typeface="Calibri"/>
                        </a:rPr>
                        <a:t>100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6"/>
                  </a:ext>
                </a:extLst>
              </a:tr>
              <a:tr h="327600">
                <a:tc>
                  <a:txBody>
                    <a:bodyPr/>
                    <a:lstStyle/>
                    <a:p>
                      <a:pPr>
                        <a:lnSpc>
                          <a:spcPct val="100000"/>
                        </a:lnSpc>
                      </a:pPr>
                      <a:r>
                        <a:rPr lang="en-GB" sz="1050" b="0" strike="noStrike" spc="-1">
                          <a:solidFill>
                            <a:srgbClr val="000000"/>
                          </a:solidFill>
                          <a:latin typeface="Calibri"/>
                        </a:rPr>
                        <a:t>OSPF</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en-GB" sz="1050" b="0" strike="noStrike" spc="-1">
                          <a:solidFill>
                            <a:srgbClr val="000000"/>
                          </a:solidFill>
                          <a:latin typeface="Calibri"/>
                        </a:rPr>
                        <a:t>110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7"/>
                  </a:ext>
                </a:extLst>
              </a:tr>
              <a:tr h="327600">
                <a:tc>
                  <a:txBody>
                    <a:bodyPr/>
                    <a:lstStyle/>
                    <a:p>
                      <a:pPr>
                        <a:lnSpc>
                          <a:spcPct val="100000"/>
                        </a:lnSpc>
                      </a:pPr>
                      <a:r>
                        <a:rPr lang="en-GB" sz="1050" b="0" strike="noStrike" spc="-1">
                          <a:solidFill>
                            <a:srgbClr val="000000"/>
                          </a:solidFill>
                          <a:latin typeface="Calibri"/>
                        </a:rPr>
                        <a:t>Intermediate System-to-Intermediate System (IS-IS)</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050" b="0" strike="noStrike" spc="-1">
                          <a:solidFill>
                            <a:srgbClr val="000000"/>
                          </a:solidFill>
                          <a:latin typeface="Calibri"/>
                        </a:rPr>
                        <a:t>115</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8"/>
                  </a:ext>
                </a:extLst>
              </a:tr>
              <a:tr h="327600">
                <a:tc>
                  <a:txBody>
                    <a:bodyPr/>
                    <a:lstStyle/>
                    <a:p>
                      <a:pPr>
                        <a:lnSpc>
                          <a:spcPct val="100000"/>
                        </a:lnSpc>
                      </a:pPr>
                      <a:r>
                        <a:rPr lang="en-GB" sz="1050" b="0" strike="noStrike" spc="-1">
                          <a:solidFill>
                            <a:srgbClr val="000000"/>
                          </a:solidFill>
                          <a:latin typeface="Calibri"/>
                        </a:rPr>
                        <a:t>Routing Information Protocol (RIP)</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en-GB" sz="1050" b="0" strike="noStrike" spc="-1">
                          <a:solidFill>
                            <a:srgbClr val="000000"/>
                          </a:solidFill>
                          <a:latin typeface="Calibri"/>
                        </a:rPr>
                        <a:t>120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9"/>
                  </a:ext>
                </a:extLst>
              </a:tr>
              <a:tr h="327600">
                <a:tc>
                  <a:txBody>
                    <a:bodyPr/>
                    <a:lstStyle/>
                    <a:p>
                      <a:pPr>
                        <a:lnSpc>
                          <a:spcPct val="100000"/>
                        </a:lnSpc>
                      </a:pPr>
                      <a:r>
                        <a:rPr lang="en-GB" sz="1050" b="0" strike="noStrike" spc="-1">
                          <a:solidFill>
                            <a:srgbClr val="000000"/>
                          </a:solidFill>
                          <a:latin typeface="Calibri"/>
                        </a:rPr>
                        <a:t>Exterior Gateway Protocol (EGP)</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050" b="0" strike="noStrike" spc="-1">
                          <a:solidFill>
                            <a:srgbClr val="000000"/>
                          </a:solidFill>
                          <a:latin typeface="Calibri"/>
                        </a:rPr>
                        <a:t>140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10"/>
                  </a:ext>
                </a:extLst>
              </a:tr>
              <a:tr h="327600">
                <a:tc>
                  <a:txBody>
                    <a:bodyPr/>
                    <a:lstStyle/>
                    <a:p>
                      <a:pPr>
                        <a:lnSpc>
                          <a:spcPct val="100000"/>
                        </a:lnSpc>
                      </a:pPr>
                      <a:r>
                        <a:rPr lang="en-GB" sz="1050" b="0" strike="noStrike" spc="-1">
                          <a:solidFill>
                            <a:srgbClr val="000000"/>
                          </a:solidFill>
                          <a:latin typeface="Calibri"/>
                        </a:rPr>
                        <a:t>On Demand Routing (ODR)</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en-GB" sz="1050" b="0" strike="noStrike" spc="-1">
                          <a:solidFill>
                            <a:srgbClr val="000000"/>
                          </a:solidFill>
                          <a:latin typeface="Calibri"/>
                        </a:rPr>
                        <a:t>160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11"/>
                  </a:ext>
                </a:extLst>
              </a:tr>
              <a:tr h="327600">
                <a:tc>
                  <a:txBody>
                    <a:bodyPr/>
                    <a:lstStyle/>
                    <a:p>
                      <a:pPr>
                        <a:lnSpc>
                          <a:spcPct val="100000"/>
                        </a:lnSpc>
                      </a:pPr>
                      <a:r>
                        <a:rPr lang="en-GB" sz="1050" b="0" strike="noStrike" spc="-1">
                          <a:solidFill>
                            <a:srgbClr val="000000"/>
                          </a:solidFill>
                          <a:latin typeface="Calibri"/>
                        </a:rPr>
                        <a:t>External EIGRP</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050" b="0" strike="noStrike" spc="-1">
                          <a:solidFill>
                            <a:srgbClr val="000000"/>
                          </a:solidFill>
                          <a:latin typeface="Calibri"/>
                        </a:rPr>
                        <a:t>170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12"/>
                  </a:ext>
                </a:extLst>
              </a:tr>
              <a:tr h="327600">
                <a:tc>
                  <a:txBody>
                    <a:bodyPr/>
                    <a:lstStyle/>
                    <a:p>
                      <a:pPr>
                        <a:lnSpc>
                          <a:spcPct val="100000"/>
                        </a:lnSpc>
                      </a:pPr>
                      <a:r>
                        <a:rPr lang="en-GB" sz="1050" b="0" strike="noStrike" spc="-1">
                          <a:solidFill>
                            <a:srgbClr val="000000"/>
                          </a:solidFill>
                          <a:latin typeface="Calibri"/>
                        </a:rPr>
                        <a:t>Internal BGP</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en-GB" sz="1050" b="0" strike="noStrike" spc="-1">
                          <a:solidFill>
                            <a:srgbClr val="000000"/>
                          </a:solidFill>
                          <a:latin typeface="Calibri"/>
                        </a:rPr>
                        <a:t>200</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13"/>
                  </a:ext>
                </a:extLst>
              </a:tr>
              <a:tr h="327600">
                <a:tc>
                  <a:txBody>
                    <a:bodyPr/>
                    <a:lstStyle/>
                    <a:p>
                      <a:pPr>
                        <a:lnSpc>
                          <a:spcPct val="100000"/>
                        </a:lnSpc>
                      </a:pPr>
                      <a:r>
                        <a:rPr lang="en-GB" sz="1050" b="0" strike="noStrike" spc="-1">
                          <a:solidFill>
                            <a:srgbClr val="000000"/>
                          </a:solidFill>
                          <a:latin typeface="Calibri"/>
                        </a:rPr>
                        <a:t>Unknown*</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050" b="0" strike="noStrike" spc="-1">
                          <a:solidFill>
                            <a:srgbClr val="000000"/>
                          </a:solidFill>
                          <a:latin typeface="Calibri"/>
                        </a:rPr>
                        <a:t>255</a:t>
                      </a:r>
                      <a:endParaRPr lang="en-GB" sz="1050" b="0" strike="noStrike" spc="-1">
                        <a:latin typeface="Arial"/>
                      </a:endParaRPr>
                    </a:p>
                  </a:txBody>
                  <a:tcPr marL="28440" marR="28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Routing Information Protocol - RIP/RIP2</a:t>
            </a:r>
            <a:endParaRPr lang="en-US" sz="4400" b="0" strike="noStrike" spc="-1">
              <a:solidFill>
                <a:srgbClr val="000000"/>
              </a:solidFill>
              <a:latin typeface="Calibri"/>
            </a:endParaRPr>
          </a:p>
        </p:txBody>
      </p:sp>
      <p:sp>
        <p:nvSpPr>
          <p:cNvPr id="48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Routing Information Protocol (RIP) is a dynamic routing protocol which uses hop count as a routing metric to find the best path between the source and the destination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a distance vector routing protocol which has an administrative distance (AD) value 120 and works on the application layer of OSI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RIP uses port number 520</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an Interior Gateway Protocol (IGP)</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Hop Count </a:t>
            </a:r>
            <a:endParaRPr lang="en-US" sz="4400" b="0" strike="noStrike" spc="-1">
              <a:solidFill>
                <a:srgbClr val="000000"/>
              </a:solidFill>
              <a:latin typeface="Calibri"/>
            </a:endParaRPr>
          </a:p>
        </p:txBody>
      </p:sp>
      <p:sp>
        <p:nvSpPr>
          <p:cNvPr id="482"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Hop count is the number of routers occurring in between the source and destination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path with the lowest hop count is considered as the best route to reach a network and therefore placed in the routing table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RIP prevents routing loops by limiting the number of hopes allowed in a path from source and destination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maximum hop count allowed for RIP is 15 and hop count of 16 is considered as network unreachable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Features of RIP </a:t>
            </a:r>
            <a:endParaRPr lang="en-US" sz="4400" b="0" strike="noStrike" spc="-1">
              <a:solidFill>
                <a:srgbClr val="000000"/>
              </a:solidFill>
              <a:latin typeface="Calibri"/>
            </a:endParaRPr>
          </a:p>
        </p:txBody>
      </p:sp>
      <p:sp>
        <p:nvSpPr>
          <p:cNvPr id="48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Updates of the network are exchanged periodically</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Updates (routing information) are always broadcast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Full routing tables are sent in updates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Routers always trust on routing information received from neighbor routers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is also known as ‘</a:t>
            </a:r>
            <a:r>
              <a:rPr lang="en-US" sz="2800" b="0" i="1" strike="noStrike" spc="-1">
                <a:solidFill>
                  <a:srgbClr val="000000"/>
                </a:solidFill>
                <a:latin typeface="Calibri"/>
              </a:rPr>
              <a:t>Routing on rumours’</a:t>
            </a: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RIP requires routers to send the entire routing table to neighbours every 30 seconds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RIP versions</a:t>
            </a:r>
            <a:endParaRPr lang="en-US" sz="4400" b="0" strike="noStrike" spc="-1">
              <a:solidFill>
                <a:srgbClr val="000000"/>
              </a:solidFill>
              <a:latin typeface="Calibri"/>
            </a:endParaRPr>
          </a:p>
        </p:txBody>
      </p:sp>
      <p:graphicFrame>
        <p:nvGraphicFramePr>
          <p:cNvPr id="486" name="Table 2"/>
          <p:cNvGraphicFramePr/>
          <p:nvPr/>
        </p:nvGraphicFramePr>
        <p:xfrm>
          <a:off x="312840" y="1825560"/>
          <a:ext cx="11589840" cy="2394000"/>
        </p:xfrm>
        <a:graphic>
          <a:graphicData uri="http://schemas.openxmlformats.org/drawingml/2006/table">
            <a:tbl>
              <a:tblPr/>
              <a:tblGrid>
                <a:gridCol w="3863160">
                  <a:extLst>
                    <a:ext uri="{9D8B030D-6E8A-4147-A177-3AD203B41FA5}">
                      <a16:colId xmlns:a16="http://schemas.microsoft.com/office/drawing/2014/main" val="20000"/>
                    </a:ext>
                  </a:extLst>
                </a:gridCol>
                <a:gridCol w="3863160">
                  <a:extLst>
                    <a:ext uri="{9D8B030D-6E8A-4147-A177-3AD203B41FA5}">
                      <a16:colId xmlns:a16="http://schemas.microsoft.com/office/drawing/2014/main" val="20001"/>
                    </a:ext>
                  </a:extLst>
                </a:gridCol>
                <a:gridCol w="3863520">
                  <a:extLst>
                    <a:ext uri="{9D8B030D-6E8A-4147-A177-3AD203B41FA5}">
                      <a16:colId xmlns:a16="http://schemas.microsoft.com/office/drawing/2014/main" val="20002"/>
                    </a:ext>
                  </a:extLst>
                </a:gridCol>
              </a:tblGrid>
              <a:tr h="382320">
                <a:tc>
                  <a:txBody>
                    <a:bodyPr/>
                    <a:lstStyle/>
                    <a:p>
                      <a:pPr algn="ctr">
                        <a:lnSpc>
                          <a:spcPct val="100000"/>
                        </a:lnSpc>
                      </a:pPr>
                      <a:r>
                        <a:rPr lang="en-GB" sz="1800" b="1" strike="noStrike" spc="-1">
                          <a:solidFill>
                            <a:srgbClr val="FFFFFF"/>
                          </a:solidFill>
                          <a:latin typeface="Calibri"/>
                        </a:rPr>
                        <a:t>RIP v1</a:t>
                      </a:r>
                      <a:endParaRPr lang="en-GB" sz="1800" b="0" strike="noStrike" spc="-1">
                        <a:latin typeface="Arial"/>
                      </a:endParaRPr>
                    </a:p>
                  </a:txBody>
                  <a:tcPr marL="75960" marR="7596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gn="ctr">
                        <a:lnSpc>
                          <a:spcPct val="100000"/>
                        </a:lnSpc>
                      </a:pPr>
                      <a:r>
                        <a:rPr lang="en-GB" sz="1800" b="1" strike="noStrike" spc="-1">
                          <a:solidFill>
                            <a:srgbClr val="FFFFFF"/>
                          </a:solidFill>
                          <a:latin typeface="Calibri"/>
                        </a:rPr>
                        <a:t>RIP v2</a:t>
                      </a:r>
                      <a:endParaRPr lang="en-GB" sz="1800" b="0" strike="noStrike" spc="-1">
                        <a:latin typeface="Arial"/>
                      </a:endParaRPr>
                    </a:p>
                  </a:txBody>
                  <a:tcPr marL="75960" marR="7596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gn="ctr">
                        <a:lnSpc>
                          <a:spcPct val="100000"/>
                        </a:lnSpc>
                      </a:pPr>
                      <a:r>
                        <a:rPr lang="en-GB" sz="1800" b="1" strike="noStrike" spc="-1">
                          <a:solidFill>
                            <a:srgbClr val="FFFFFF"/>
                          </a:solidFill>
                          <a:latin typeface="Calibri"/>
                        </a:rPr>
                        <a:t>RIPng</a:t>
                      </a:r>
                      <a:endParaRPr lang="en-GB" sz="1800" b="0" strike="noStrike" spc="-1">
                        <a:latin typeface="Arial"/>
                      </a:endParaRPr>
                    </a:p>
                  </a:txBody>
                  <a:tcPr marL="75960" marR="7596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extLst>
                  <a:ext uri="{0D108BD9-81ED-4DB2-BD59-A6C34878D82A}">
                    <a16:rowId xmlns:a16="http://schemas.microsoft.com/office/drawing/2014/main" val="10000"/>
                  </a:ext>
                </a:extLst>
              </a:tr>
              <a:tr h="321840">
                <a:tc>
                  <a:txBody>
                    <a:bodyPr/>
                    <a:lstStyle/>
                    <a:p>
                      <a:pPr>
                        <a:lnSpc>
                          <a:spcPct val="100000"/>
                        </a:lnSpc>
                      </a:pPr>
                      <a:r>
                        <a:rPr lang="en-GB" sz="1800" b="0" strike="noStrike" spc="-1">
                          <a:solidFill>
                            <a:srgbClr val="000000"/>
                          </a:solidFill>
                          <a:latin typeface="Calibri"/>
                        </a:rPr>
                        <a:t>Sends update as broadcast</a:t>
                      </a:r>
                      <a:endParaRPr lang="en-GB"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en-GB" sz="1800" b="0" strike="noStrike" spc="-1">
                          <a:solidFill>
                            <a:srgbClr val="000000"/>
                          </a:solidFill>
                          <a:latin typeface="Calibri"/>
                        </a:rPr>
                        <a:t>Sends update as multicast</a:t>
                      </a:r>
                      <a:endParaRPr lang="en-GB"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en-GB" sz="1800" b="0" strike="noStrike" spc="-1">
                          <a:solidFill>
                            <a:srgbClr val="000000"/>
                          </a:solidFill>
                          <a:latin typeface="Calibri"/>
                        </a:rPr>
                        <a:t>Sends update as multicast</a:t>
                      </a:r>
                      <a:endParaRPr lang="en-GB"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extLst>
                  <a:ext uri="{0D108BD9-81ED-4DB2-BD59-A6C34878D82A}">
                    <a16:rowId xmlns:a16="http://schemas.microsoft.com/office/drawing/2014/main" val="10001"/>
                  </a:ext>
                </a:extLst>
              </a:tr>
              <a:tr h="551880">
                <a:tc>
                  <a:txBody>
                    <a:bodyPr/>
                    <a:lstStyle/>
                    <a:p>
                      <a:pPr>
                        <a:lnSpc>
                          <a:spcPct val="100000"/>
                        </a:lnSpc>
                      </a:pPr>
                      <a:r>
                        <a:rPr lang="en-GB" sz="1800" b="0" strike="noStrike" spc="-1">
                          <a:solidFill>
                            <a:srgbClr val="000000"/>
                          </a:solidFill>
                          <a:latin typeface="Calibri"/>
                        </a:rPr>
                        <a:t>Broadcast at 255.255.255.255</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800" b="0" strike="noStrike" spc="-1">
                          <a:solidFill>
                            <a:srgbClr val="000000"/>
                          </a:solidFill>
                          <a:latin typeface="Calibri"/>
                        </a:rPr>
                        <a:t>Multicast at 224.0.0.9</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800" b="0" strike="noStrike" spc="-1">
                          <a:solidFill>
                            <a:srgbClr val="000000"/>
                          </a:solidFill>
                          <a:latin typeface="Calibri"/>
                        </a:rPr>
                        <a:t>Multicast at FF02::9 (RIPng can only run on IPv6 networks) </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2"/>
                  </a:ext>
                </a:extLst>
              </a:tr>
              <a:tr h="551880">
                <a:tc>
                  <a:txBody>
                    <a:bodyPr/>
                    <a:lstStyle/>
                    <a:p>
                      <a:pPr>
                        <a:lnSpc>
                          <a:spcPct val="100000"/>
                        </a:lnSpc>
                      </a:pPr>
                      <a:r>
                        <a:rPr lang="en-GB" sz="1800" b="0" strike="noStrike" spc="-1">
                          <a:solidFill>
                            <a:srgbClr val="000000"/>
                          </a:solidFill>
                          <a:latin typeface="Calibri"/>
                        </a:rPr>
                        <a:t>Doesn’t support authentication of update messages</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en-GB" sz="1800" b="0" strike="noStrike" spc="-1">
                          <a:solidFill>
                            <a:srgbClr val="000000"/>
                          </a:solidFill>
                          <a:latin typeface="Calibri"/>
                        </a:rPr>
                        <a:t>Supports authentication of RIPv2 update messages</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gn="ctr">
                        <a:lnSpc>
                          <a:spcPct val="100000"/>
                        </a:lnSpc>
                      </a:pPr>
                      <a:r>
                        <a:rPr lang="en-GB" sz="1800" b="0" strike="noStrike" spc="-1">
                          <a:solidFill>
                            <a:srgbClr val="000000"/>
                          </a:solidFill>
                          <a:latin typeface="Calibri"/>
                        </a:rPr>
                        <a:t>–</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3"/>
                  </a:ext>
                </a:extLst>
              </a:tr>
              <a:tr h="321840">
                <a:tc>
                  <a:txBody>
                    <a:bodyPr/>
                    <a:lstStyle/>
                    <a:p>
                      <a:pPr>
                        <a:lnSpc>
                          <a:spcPct val="100000"/>
                        </a:lnSpc>
                      </a:pPr>
                      <a:r>
                        <a:rPr lang="en-GB" sz="1800" b="0" strike="noStrike" spc="-1">
                          <a:solidFill>
                            <a:srgbClr val="000000"/>
                          </a:solidFill>
                          <a:latin typeface="Calibri"/>
                        </a:rPr>
                        <a:t>Classful routing protocol</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800" b="0" strike="noStrike" spc="-1">
                          <a:solidFill>
                            <a:srgbClr val="000000"/>
                          </a:solidFill>
                          <a:latin typeface="Calibri"/>
                        </a:rPr>
                        <a:t>Classless protocol, supports classful</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GB" sz="1800" b="0" strike="noStrike" spc="-1">
                          <a:solidFill>
                            <a:srgbClr val="000000"/>
                          </a:solidFill>
                          <a:latin typeface="Calibri"/>
                        </a:rPr>
                        <a:t>Classless updates are sent</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4"/>
                  </a:ext>
                </a:extLst>
              </a:tr>
            </a:tbl>
          </a:graphicData>
        </a:graphic>
      </p:graphicFrame>
      <p:sp>
        <p:nvSpPr>
          <p:cNvPr id="487" name="CustomShape 3"/>
          <p:cNvSpPr/>
          <p:nvPr/>
        </p:nvSpPr>
        <p:spPr>
          <a:xfrm>
            <a:off x="591480" y="5237640"/>
            <a:ext cx="1103220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1" strike="noStrike" spc="-1">
                <a:solidFill>
                  <a:srgbClr val="000000"/>
                </a:solidFill>
                <a:latin typeface="Calibri"/>
              </a:rPr>
              <a:t>RIP v1 </a:t>
            </a:r>
            <a:r>
              <a:rPr lang="en-GB" sz="1800" b="0" strike="noStrike" spc="-1">
                <a:solidFill>
                  <a:srgbClr val="000000"/>
                </a:solidFill>
                <a:latin typeface="Calibri"/>
              </a:rPr>
              <a:t>is known as </a:t>
            </a:r>
            <a:r>
              <a:rPr lang="en-GB" sz="1800" b="0" i="1" strike="noStrike" spc="-1">
                <a:solidFill>
                  <a:srgbClr val="000000"/>
                </a:solidFill>
                <a:latin typeface="Calibri"/>
              </a:rPr>
              <a:t>Classful</a:t>
            </a:r>
            <a:r>
              <a:rPr lang="en-GB" sz="1800" b="0" strike="noStrike" spc="-1">
                <a:solidFill>
                  <a:srgbClr val="000000"/>
                </a:solidFill>
                <a:latin typeface="Calibri"/>
              </a:rPr>
              <a:t> Routing Protocol because it doesn’t send information of subnet mask in its routing update</a:t>
            </a:r>
            <a:r>
              <a:t/>
            </a:r>
            <a:br/>
            <a:r>
              <a:rPr lang="en-GB" sz="1800" b="1" strike="noStrike" spc="-1">
                <a:solidFill>
                  <a:srgbClr val="000000"/>
                </a:solidFill>
                <a:latin typeface="Calibri"/>
              </a:rPr>
              <a:t>RIP v2</a:t>
            </a:r>
            <a:r>
              <a:rPr lang="en-GB" sz="1800" b="0" strike="noStrike" spc="-1">
                <a:solidFill>
                  <a:srgbClr val="000000"/>
                </a:solidFill>
                <a:latin typeface="Calibri"/>
              </a:rPr>
              <a:t> is known as </a:t>
            </a:r>
            <a:r>
              <a:rPr lang="en-GB" sz="1800" b="0" i="1" strike="noStrike" spc="-1">
                <a:solidFill>
                  <a:srgbClr val="000000"/>
                </a:solidFill>
                <a:latin typeface="Calibri"/>
              </a:rPr>
              <a:t>Classless </a:t>
            </a:r>
            <a:r>
              <a:rPr lang="en-GB" sz="1800" b="0" strike="noStrike" spc="-1">
                <a:solidFill>
                  <a:srgbClr val="000000"/>
                </a:solidFill>
                <a:latin typeface="Calibri"/>
              </a:rPr>
              <a:t>Routing Protocol because it sends information of subnet mask in its routing update</a:t>
            </a:r>
            <a:endParaRPr lang="en-GB" sz="1800" b="0" strike="noStrike" spc="-1">
              <a:latin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TextShape 1"/>
          <p:cNvSpPr txBox="1"/>
          <p:nvPr/>
        </p:nvSpPr>
        <p:spPr>
          <a:xfrm>
            <a:off x="312840" y="365040"/>
            <a:ext cx="11590200" cy="1325160"/>
          </a:xfrm>
          <a:prstGeom prst="rect">
            <a:avLst/>
          </a:prstGeom>
          <a:noFill/>
          <a:ln>
            <a:noFill/>
          </a:ln>
        </p:spPr>
        <p:txBody>
          <a:bodyPr anchor="ctr">
            <a:normAutofit/>
          </a:bodyPr>
          <a:lstStyle/>
          <a:p>
            <a:pPr>
              <a:lnSpc>
                <a:spcPct val="90000"/>
              </a:lnSpc>
            </a:pPr>
            <a:r>
              <a:rPr lang="en-US" sz="3600" b="1" strike="noStrike" spc="-1">
                <a:solidFill>
                  <a:srgbClr val="2E75B6"/>
                </a:solidFill>
                <a:latin typeface="Calibri"/>
              </a:rPr>
              <a:t>RIP-NG</a:t>
            </a:r>
            <a:endParaRPr lang="en-US" sz="3600" b="0" strike="noStrike" spc="-1">
              <a:solidFill>
                <a:srgbClr val="000000"/>
              </a:solidFill>
              <a:latin typeface="Calibri"/>
            </a:endParaRPr>
          </a:p>
        </p:txBody>
      </p:sp>
      <p:sp>
        <p:nvSpPr>
          <p:cNvPr id="489"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RIP-ng is an extension of RIP developed for support of IPv6</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Features: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just like RIP for IPv4, it uses hop count as the metric</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sends updates every 30 seconds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RIPng messages use the UDP port 521 and the multicast address of FF02::9</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OSPF</a:t>
            </a:r>
            <a:endParaRPr lang="en-US" sz="4400" b="0" strike="noStrike" spc="-1">
              <a:solidFill>
                <a:srgbClr val="000000"/>
              </a:solidFill>
              <a:latin typeface="Calibri"/>
            </a:endParaRPr>
          </a:p>
        </p:txBody>
      </p:sp>
      <p:sp>
        <p:nvSpPr>
          <p:cNvPr id="491"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Routers connect networks using the Internet Protocol (IP), and OSPF (Open Shortest Path First) is a router protocol used to find the best path for packets as they pass through a set of connected networks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OSPF is an Interior Gateway Protocols (IGPs): that is, protocols aimed at traffic moving around within a larger autonomous system network like a single enterprise's network, which may in turn be made up of many separate local area networks linked through routers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OSPF routing protocol has largely replaced the older Routing Information Protocol (RIP) in corporate networks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Two networks</a:t>
            </a:r>
            <a:endParaRPr lang="en-US" sz="4400" b="0" strike="noStrike" spc="-1">
              <a:solidFill>
                <a:srgbClr val="000000"/>
              </a:solidFill>
              <a:latin typeface="Calibri"/>
            </a:endParaRPr>
          </a:p>
        </p:txBody>
      </p:sp>
      <p:pic>
        <p:nvPicPr>
          <p:cNvPr id="199" name="Picture 5"/>
          <p:cNvPicPr/>
          <p:nvPr/>
        </p:nvPicPr>
        <p:blipFill>
          <a:blip r:embed="rId3"/>
          <a:stretch/>
        </p:blipFill>
        <p:spPr>
          <a:xfrm>
            <a:off x="8336520" y="3058920"/>
            <a:ext cx="557280" cy="460440"/>
          </a:xfrm>
          <a:prstGeom prst="rect">
            <a:avLst/>
          </a:prstGeom>
          <a:ln>
            <a:noFill/>
          </a:ln>
        </p:spPr>
      </p:pic>
      <p:pic>
        <p:nvPicPr>
          <p:cNvPr id="200" name="Picture 6"/>
          <p:cNvPicPr/>
          <p:nvPr/>
        </p:nvPicPr>
        <p:blipFill>
          <a:blip r:embed="rId3"/>
          <a:stretch/>
        </p:blipFill>
        <p:spPr>
          <a:xfrm>
            <a:off x="9860760" y="3058920"/>
            <a:ext cx="557280" cy="460440"/>
          </a:xfrm>
          <a:prstGeom prst="rect">
            <a:avLst/>
          </a:prstGeom>
          <a:ln>
            <a:noFill/>
          </a:ln>
        </p:spPr>
      </p:pic>
      <p:pic>
        <p:nvPicPr>
          <p:cNvPr id="201" name="Picture 7"/>
          <p:cNvPicPr/>
          <p:nvPr/>
        </p:nvPicPr>
        <p:blipFill>
          <a:blip r:embed="rId3"/>
          <a:stretch/>
        </p:blipFill>
        <p:spPr>
          <a:xfrm>
            <a:off x="8336520" y="4032360"/>
            <a:ext cx="557280" cy="460440"/>
          </a:xfrm>
          <a:prstGeom prst="rect">
            <a:avLst/>
          </a:prstGeom>
          <a:ln>
            <a:noFill/>
          </a:ln>
        </p:spPr>
      </p:pic>
      <p:pic>
        <p:nvPicPr>
          <p:cNvPr id="202" name="Picture 8"/>
          <p:cNvPicPr/>
          <p:nvPr/>
        </p:nvPicPr>
        <p:blipFill>
          <a:blip r:embed="rId3"/>
          <a:stretch/>
        </p:blipFill>
        <p:spPr>
          <a:xfrm>
            <a:off x="9860040" y="4022640"/>
            <a:ext cx="557280" cy="460440"/>
          </a:xfrm>
          <a:prstGeom prst="rect">
            <a:avLst/>
          </a:prstGeom>
          <a:ln>
            <a:noFill/>
          </a:ln>
        </p:spPr>
      </p:pic>
      <p:pic>
        <p:nvPicPr>
          <p:cNvPr id="203" name="Picture 4"/>
          <p:cNvPicPr/>
          <p:nvPr/>
        </p:nvPicPr>
        <p:blipFill>
          <a:blip r:embed="rId4"/>
          <a:stretch/>
        </p:blipFill>
        <p:spPr>
          <a:xfrm>
            <a:off x="8979480" y="3542400"/>
            <a:ext cx="795600" cy="397800"/>
          </a:xfrm>
          <a:prstGeom prst="rect">
            <a:avLst/>
          </a:prstGeom>
          <a:ln>
            <a:noFill/>
          </a:ln>
        </p:spPr>
      </p:pic>
      <p:pic>
        <p:nvPicPr>
          <p:cNvPr id="204" name="Picture 19"/>
          <p:cNvPicPr/>
          <p:nvPr/>
        </p:nvPicPr>
        <p:blipFill>
          <a:blip r:embed="rId3"/>
          <a:stretch/>
        </p:blipFill>
        <p:spPr>
          <a:xfrm>
            <a:off x="820800" y="3054960"/>
            <a:ext cx="557280" cy="460440"/>
          </a:xfrm>
          <a:prstGeom prst="rect">
            <a:avLst/>
          </a:prstGeom>
          <a:ln>
            <a:noFill/>
          </a:ln>
        </p:spPr>
      </p:pic>
      <p:pic>
        <p:nvPicPr>
          <p:cNvPr id="205" name="Picture 20"/>
          <p:cNvPicPr/>
          <p:nvPr/>
        </p:nvPicPr>
        <p:blipFill>
          <a:blip r:embed="rId3"/>
          <a:stretch/>
        </p:blipFill>
        <p:spPr>
          <a:xfrm>
            <a:off x="2345040" y="3054960"/>
            <a:ext cx="557280" cy="460440"/>
          </a:xfrm>
          <a:prstGeom prst="rect">
            <a:avLst/>
          </a:prstGeom>
          <a:ln>
            <a:noFill/>
          </a:ln>
        </p:spPr>
      </p:pic>
      <p:pic>
        <p:nvPicPr>
          <p:cNvPr id="206" name="Picture 21"/>
          <p:cNvPicPr/>
          <p:nvPr/>
        </p:nvPicPr>
        <p:blipFill>
          <a:blip r:embed="rId3"/>
          <a:stretch/>
        </p:blipFill>
        <p:spPr>
          <a:xfrm>
            <a:off x="820800" y="4028400"/>
            <a:ext cx="557280" cy="460440"/>
          </a:xfrm>
          <a:prstGeom prst="rect">
            <a:avLst/>
          </a:prstGeom>
          <a:ln>
            <a:noFill/>
          </a:ln>
        </p:spPr>
      </p:pic>
      <p:pic>
        <p:nvPicPr>
          <p:cNvPr id="207" name="Picture 22"/>
          <p:cNvPicPr/>
          <p:nvPr/>
        </p:nvPicPr>
        <p:blipFill>
          <a:blip r:embed="rId3"/>
          <a:stretch/>
        </p:blipFill>
        <p:spPr>
          <a:xfrm>
            <a:off x="2344320" y="4018320"/>
            <a:ext cx="557280" cy="460440"/>
          </a:xfrm>
          <a:prstGeom prst="rect">
            <a:avLst/>
          </a:prstGeom>
          <a:ln>
            <a:noFill/>
          </a:ln>
        </p:spPr>
      </p:pic>
      <p:pic>
        <p:nvPicPr>
          <p:cNvPr id="208" name="Picture 23"/>
          <p:cNvPicPr/>
          <p:nvPr/>
        </p:nvPicPr>
        <p:blipFill>
          <a:blip r:embed="rId4"/>
          <a:stretch/>
        </p:blipFill>
        <p:spPr>
          <a:xfrm>
            <a:off x="1463760" y="3579840"/>
            <a:ext cx="795600" cy="397800"/>
          </a:xfrm>
          <a:prstGeom prst="rect">
            <a:avLst/>
          </a:prstGeom>
          <a:ln>
            <a:noFill/>
          </a:ln>
        </p:spPr>
      </p:pic>
      <p:sp>
        <p:nvSpPr>
          <p:cNvPr id="209" name="CustomShape 2"/>
          <p:cNvSpPr/>
          <p:nvPr/>
        </p:nvSpPr>
        <p:spPr>
          <a:xfrm>
            <a:off x="283680" y="4599720"/>
            <a:ext cx="1917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192.168.1.12</a:t>
            </a:r>
            <a:endParaRPr lang="en-GB" sz="1800" b="0" strike="noStrike" spc="-1">
              <a:latin typeface="Arial"/>
            </a:endParaRPr>
          </a:p>
        </p:txBody>
      </p:sp>
      <p:sp>
        <p:nvSpPr>
          <p:cNvPr id="210" name="CustomShape 3"/>
          <p:cNvSpPr/>
          <p:nvPr/>
        </p:nvSpPr>
        <p:spPr>
          <a:xfrm>
            <a:off x="9775440" y="4489200"/>
            <a:ext cx="1917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192.168.2.7</a:t>
            </a:r>
            <a:endParaRPr lang="en-GB" sz="1800" b="0" strike="noStrike" spc="-1">
              <a:latin typeface="Arial"/>
            </a:endParaRPr>
          </a:p>
        </p:txBody>
      </p:sp>
      <p:pic>
        <p:nvPicPr>
          <p:cNvPr id="211" name="Picture 17"/>
          <p:cNvPicPr/>
          <p:nvPr/>
        </p:nvPicPr>
        <p:blipFill>
          <a:blip r:embed="rId5"/>
          <a:stretch/>
        </p:blipFill>
        <p:spPr>
          <a:xfrm>
            <a:off x="4613400" y="2773440"/>
            <a:ext cx="2010240" cy="2010240"/>
          </a:xfrm>
          <a:prstGeom prst="rect">
            <a:avLst/>
          </a:prstGeom>
          <a:ln>
            <a:noFill/>
          </a:ln>
        </p:spPr>
      </p:pic>
      <p:sp>
        <p:nvSpPr>
          <p:cNvPr id="212" name="CustomShape 4"/>
          <p:cNvSpPr/>
          <p:nvPr/>
        </p:nvSpPr>
        <p:spPr>
          <a:xfrm>
            <a:off x="5179320" y="4109760"/>
            <a:ext cx="808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Router</a:t>
            </a:r>
            <a:endParaRPr lang="en-GB" sz="1800" b="0" strike="noStrike" spc="-1">
              <a:latin typeface="Arial"/>
            </a:endParaRPr>
          </a:p>
        </p:txBody>
      </p:sp>
      <p:sp>
        <p:nvSpPr>
          <p:cNvPr id="213" name="CustomShape 5"/>
          <p:cNvSpPr/>
          <p:nvPr/>
        </p:nvSpPr>
        <p:spPr>
          <a:xfrm>
            <a:off x="2259720" y="3778920"/>
            <a:ext cx="2353320" cy="1368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214" name="CustomShape 6"/>
          <p:cNvSpPr/>
          <p:nvPr/>
        </p:nvSpPr>
        <p:spPr>
          <a:xfrm>
            <a:off x="6624360" y="3741480"/>
            <a:ext cx="2354760" cy="36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215" name="CustomShape 7"/>
          <p:cNvSpPr/>
          <p:nvPr/>
        </p:nvSpPr>
        <p:spPr>
          <a:xfrm flipV="1">
            <a:off x="1378440" y="3977280"/>
            <a:ext cx="483120" cy="28044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216" name="CustomShape 8"/>
          <p:cNvSpPr/>
          <p:nvPr/>
        </p:nvSpPr>
        <p:spPr>
          <a:xfrm>
            <a:off x="9377640" y="3940560"/>
            <a:ext cx="482400" cy="31212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217" name="CustomShape 9"/>
          <p:cNvSpPr/>
          <p:nvPr/>
        </p:nvSpPr>
        <p:spPr>
          <a:xfrm>
            <a:off x="927720" y="3990240"/>
            <a:ext cx="313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A</a:t>
            </a:r>
            <a:endParaRPr lang="en-GB" sz="1800" b="0" strike="noStrike" spc="-1">
              <a:latin typeface="Arial"/>
            </a:endParaRPr>
          </a:p>
        </p:txBody>
      </p:sp>
      <p:sp>
        <p:nvSpPr>
          <p:cNvPr id="218" name="CustomShape 10"/>
          <p:cNvSpPr/>
          <p:nvPr/>
        </p:nvSpPr>
        <p:spPr>
          <a:xfrm>
            <a:off x="9982440" y="3990240"/>
            <a:ext cx="3060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B</a:t>
            </a:r>
            <a:endParaRPr lang="en-GB" sz="1800" b="0" strike="noStrike" spc="-1">
              <a:latin typeface="Arial"/>
            </a:endParaRPr>
          </a:p>
        </p:txBody>
      </p:sp>
      <p:sp>
        <p:nvSpPr>
          <p:cNvPr id="219" name="CustomShape 11"/>
          <p:cNvSpPr/>
          <p:nvPr/>
        </p:nvSpPr>
        <p:spPr>
          <a:xfrm>
            <a:off x="4320360" y="3168360"/>
            <a:ext cx="799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R1 NIC</a:t>
            </a:r>
            <a:endParaRPr lang="en-GB" sz="1800" b="0" strike="noStrike" spc="-1">
              <a:latin typeface="Arial"/>
            </a:endParaRPr>
          </a:p>
        </p:txBody>
      </p:sp>
      <p:sp>
        <p:nvSpPr>
          <p:cNvPr id="220" name="CustomShape 12"/>
          <p:cNvSpPr/>
          <p:nvPr/>
        </p:nvSpPr>
        <p:spPr>
          <a:xfrm>
            <a:off x="6116760" y="3183480"/>
            <a:ext cx="799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R2 NIC</a:t>
            </a:r>
            <a:endParaRPr lang="en-GB" sz="1800" b="0" strike="noStrike" spc="-1">
              <a:latin typeface="Arial"/>
            </a:endParaRPr>
          </a:p>
        </p:txBody>
      </p:sp>
      <p:graphicFrame>
        <p:nvGraphicFramePr>
          <p:cNvPr id="221" name="Table 13"/>
          <p:cNvGraphicFramePr/>
          <p:nvPr/>
        </p:nvGraphicFramePr>
        <p:xfrm>
          <a:off x="450720" y="5171400"/>
          <a:ext cx="5133240" cy="741240"/>
        </p:xfrm>
        <a:graphic>
          <a:graphicData uri="http://schemas.openxmlformats.org/drawingml/2006/table">
            <a:tbl>
              <a:tblPr/>
              <a:tblGrid>
                <a:gridCol w="1218240">
                  <a:extLst>
                    <a:ext uri="{9D8B030D-6E8A-4147-A177-3AD203B41FA5}">
                      <a16:colId xmlns:a16="http://schemas.microsoft.com/office/drawing/2014/main" val="20000"/>
                    </a:ext>
                  </a:extLst>
                </a:gridCol>
                <a:gridCol w="1269000">
                  <a:extLst>
                    <a:ext uri="{9D8B030D-6E8A-4147-A177-3AD203B41FA5}">
                      <a16:colId xmlns:a16="http://schemas.microsoft.com/office/drawing/2014/main" val="20001"/>
                    </a:ext>
                  </a:extLst>
                </a:gridCol>
                <a:gridCol w="1366560">
                  <a:extLst>
                    <a:ext uri="{9D8B030D-6E8A-4147-A177-3AD203B41FA5}">
                      <a16:colId xmlns:a16="http://schemas.microsoft.com/office/drawing/2014/main" val="20002"/>
                    </a:ext>
                  </a:extLst>
                </a:gridCol>
                <a:gridCol w="1279440">
                  <a:extLst>
                    <a:ext uri="{9D8B030D-6E8A-4147-A177-3AD203B41FA5}">
                      <a16:colId xmlns:a16="http://schemas.microsoft.com/office/drawing/2014/main" val="20003"/>
                    </a:ext>
                  </a:extLst>
                </a:gridCol>
              </a:tblGrid>
              <a:tr h="370800">
                <a:tc>
                  <a:txBody>
                    <a:bodyPr/>
                    <a:lstStyle/>
                    <a:p>
                      <a:pPr>
                        <a:lnSpc>
                          <a:spcPct val="100000"/>
                        </a:lnSpc>
                      </a:pPr>
                      <a:r>
                        <a:rPr lang="en-GB" sz="1400" b="0" strike="noStrike" spc="-1">
                          <a:solidFill>
                            <a:srgbClr val="000000"/>
                          </a:solidFill>
                          <a:latin typeface="Calibri"/>
                        </a:rPr>
                        <a:t>Source MAC</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Destination MAC</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Source IP</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Destination IP</a:t>
                      </a:r>
                      <a:endParaRPr lang="en-GB" sz="14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400" b="0" strike="noStrike" spc="-1">
                          <a:solidFill>
                            <a:srgbClr val="000000"/>
                          </a:solidFill>
                          <a:latin typeface="Calibri"/>
                        </a:rPr>
                        <a:t>Host A</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Router R1</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192.168.1.12</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192.168.2.7</a:t>
                      </a:r>
                      <a:endParaRPr lang="en-GB" sz="1400" b="0" strike="noStrike" spc="-1">
                        <a:latin typeface="Arial"/>
                      </a:endParaRPr>
                    </a:p>
                  </a:txBody>
                  <a:tcPr>
                    <a:noFill/>
                  </a:tcPr>
                </a:tc>
                <a:extLst>
                  <a:ext uri="{0D108BD9-81ED-4DB2-BD59-A6C34878D82A}">
                    <a16:rowId xmlns:a16="http://schemas.microsoft.com/office/drawing/2014/main" val="10001"/>
                  </a:ext>
                </a:extLst>
              </a:tr>
            </a:tbl>
          </a:graphicData>
        </a:graphic>
      </p:graphicFrame>
      <p:graphicFrame>
        <p:nvGraphicFramePr>
          <p:cNvPr id="222" name="Table 14"/>
          <p:cNvGraphicFramePr/>
          <p:nvPr/>
        </p:nvGraphicFramePr>
        <p:xfrm>
          <a:off x="6412680" y="5157720"/>
          <a:ext cx="5133240" cy="741240"/>
        </p:xfrm>
        <a:graphic>
          <a:graphicData uri="http://schemas.openxmlformats.org/drawingml/2006/table">
            <a:tbl>
              <a:tblPr/>
              <a:tblGrid>
                <a:gridCol w="1218240">
                  <a:extLst>
                    <a:ext uri="{9D8B030D-6E8A-4147-A177-3AD203B41FA5}">
                      <a16:colId xmlns:a16="http://schemas.microsoft.com/office/drawing/2014/main" val="20000"/>
                    </a:ext>
                  </a:extLst>
                </a:gridCol>
                <a:gridCol w="1269000">
                  <a:extLst>
                    <a:ext uri="{9D8B030D-6E8A-4147-A177-3AD203B41FA5}">
                      <a16:colId xmlns:a16="http://schemas.microsoft.com/office/drawing/2014/main" val="20001"/>
                    </a:ext>
                  </a:extLst>
                </a:gridCol>
                <a:gridCol w="1366560">
                  <a:extLst>
                    <a:ext uri="{9D8B030D-6E8A-4147-A177-3AD203B41FA5}">
                      <a16:colId xmlns:a16="http://schemas.microsoft.com/office/drawing/2014/main" val="20002"/>
                    </a:ext>
                  </a:extLst>
                </a:gridCol>
                <a:gridCol w="1279440">
                  <a:extLst>
                    <a:ext uri="{9D8B030D-6E8A-4147-A177-3AD203B41FA5}">
                      <a16:colId xmlns:a16="http://schemas.microsoft.com/office/drawing/2014/main" val="20003"/>
                    </a:ext>
                  </a:extLst>
                </a:gridCol>
              </a:tblGrid>
              <a:tr h="370800">
                <a:tc>
                  <a:txBody>
                    <a:bodyPr/>
                    <a:lstStyle/>
                    <a:p>
                      <a:pPr>
                        <a:lnSpc>
                          <a:spcPct val="100000"/>
                        </a:lnSpc>
                      </a:pPr>
                      <a:r>
                        <a:rPr lang="en-GB" sz="1400" b="0" strike="noStrike" spc="-1">
                          <a:solidFill>
                            <a:srgbClr val="000000"/>
                          </a:solidFill>
                          <a:latin typeface="Calibri"/>
                        </a:rPr>
                        <a:t>Source MAC</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Destination MAC</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Source IP</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Destination IP</a:t>
                      </a:r>
                      <a:endParaRPr lang="en-GB" sz="14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400" b="0" strike="noStrike" spc="-1">
                          <a:solidFill>
                            <a:srgbClr val="000000"/>
                          </a:solidFill>
                          <a:latin typeface="Calibri"/>
                        </a:rPr>
                        <a:t>Router R2</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Host B</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192.168.1.12</a:t>
                      </a:r>
                      <a:endParaRPr lang="en-GB" sz="1400" b="0" strike="noStrike" spc="-1">
                        <a:latin typeface="Arial"/>
                      </a:endParaRPr>
                    </a:p>
                  </a:txBody>
                  <a:tcPr>
                    <a:noFill/>
                  </a:tcPr>
                </a:tc>
                <a:tc>
                  <a:txBody>
                    <a:bodyPr/>
                    <a:lstStyle/>
                    <a:p>
                      <a:pPr>
                        <a:lnSpc>
                          <a:spcPct val="100000"/>
                        </a:lnSpc>
                      </a:pPr>
                      <a:r>
                        <a:rPr lang="en-GB" sz="1400" b="0" strike="noStrike" spc="-1">
                          <a:solidFill>
                            <a:srgbClr val="000000"/>
                          </a:solidFill>
                          <a:latin typeface="Calibri"/>
                        </a:rPr>
                        <a:t>192.168.2.7</a:t>
                      </a:r>
                      <a:endParaRPr lang="en-GB" sz="1400" b="0" strike="noStrike" spc="-1">
                        <a:latin typeface="Arial"/>
                      </a:endParaRPr>
                    </a:p>
                  </a:txBody>
                  <a:tcPr>
                    <a:noFill/>
                  </a:tcPr>
                </a:tc>
                <a:extLst>
                  <a:ext uri="{0D108BD9-81ED-4DB2-BD59-A6C34878D82A}">
                    <a16:rowId xmlns:a16="http://schemas.microsoft.com/office/drawing/2014/main" val="10001"/>
                  </a:ext>
                </a:extLst>
              </a:tr>
            </a:tbl>
          </a:graphicData>
        </a:graphic>
      </p:graphicFrame>
      <p:sp>
        <p:nvSpPr>
          <p:cNvPr id="223" name="CustomShape 15"/>
          <p:cNvSpPr/>
          <p:nvPr/>
        </p:nvSpPr>
        <p:spPr>
          <a:xfrm>
            <a:off x="948600" y="3016800"/>
            <a:ext cx="2998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X</a:t>
            </a:r>
            <a:endParaRPr lang="en-GB" sz="1800" b="0" strike="noStrike" spc="-1">
              <a:latin typeface="Arial"/>
            </a:endParaRPr>
          </a:p>
        </p:txBody>
      </p:sp>
      <p:sp>
        <p:nvSpPr>
          <p:cNvPr id="224" name="CustomShape 16"/>
          <p:cNvSpPr/>
          <p:nvPr/>
        </p:nvSpPr>
        <p:spPr>
          <a:xfrm>
            <a:off x="363600" y="2660400"/>
            <a:ext cx="1917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192.168.1.9</a:t>
            </a:r>
            <a:endParaRPr lang="en-GB" sz="1800" b="0" strike="noStrike" spc="-1">
              <a:latin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OSPF</a:t>
            </a:r>
            <a:endParaRPr lang="en-US" sz="4400" b="0" strike="noStrike" spc="-1">
              <a:solidFill>
                <a:srgbClr val="000000"/>
              </a:solidFill>
              <a:latin typeface="Calibri"/>
            </a:endParaRPr>
          </a:p>
        </p:txBody>
      </p:sp>
      <p:sp>
        <p:nvSpPr>
          <p:cNvPr id="493"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Routers that use OSPF learns about changes to the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reads the routing table, learns of a change, and immediately broadcasts it to all other OSPF hosts in the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OSPF sends only the part that has changed and only when a change has taken place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When routes change -- sometimes due to equipment failure -- the time it takes OSPF routers to find a new path between endpoints with no loops (which is called "open") and that minimizes the length of the path is called the </a:t>
            </a:r>
            <a:r>
              <a:rPr lang="en-US" sz="2800" b="1" i="1" strike="noStrike" spc="-1">
                <a:solidFill>
                  <a:srgbClr val="000000"/>
                </a:solidFill>
                <a:latin typeface="Calibri"/>
              </a:rPr>
              <a:t>convergence time</a:t>
            </a:r>
            <a:endParaRPr lang="en-US" sz="2800" b="0" strike="noStrike" spc="-1">
              <a:solidFill>
                <a:srgbClr val="000000"/>
              </a:solidFill>
              <a:latin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OSPF</a:t>
            </a:r>
            <a:endParaRPr lang="en-US" sz="4400" b="0" strike="noStrike" spc="-1">
              <a:solidFill>
                <a:srgbClr val="000000"/>
              </a:solidFill>
              <a:latin typeface="Calibri"/>
            </a:endParaRPr>
          </a:p>
        </p:txBody>
      </p:sp>
      <p:sp>
        <p:nvSpPr>
          <p:cNvPr id="495"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Rather than simply counting the number of router hops between hosts on a network, as RIP does, OSPF bases its path choices on "link states"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takes into account additional network information, including IT-assigned cost metrics that give some paths higher assigned costs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OSPF has RIP support built in both for router-to-host communication and for compatibility with older networks using RIP as their primary protocol</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OSPF v2</a:t>
            </a:r>
            <a:endParaRPr lang="en-US" sz="4400" b="0" strike="noStrike" spc="-1">
              <a:solidFill>
                <a:srgbClr val="000000"/>
              </a:solidFill>
              <a:latin typeface="Calibri"/>
            </a:endParaRPr>
          </a:p>
        </p:txBody>
      </p:sp>
      <p:sp>
        <p:nvSpPr>
          <p:cNvPr id="497" name="TextShape 2"/>
          <p:cNvSpPr txBox="1"/>
          <p:nvPr/>
        </p:nvSpPr>
        <p:spPr>
          <a:xfrm>
            <a:off x="312840" y="183348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routing protocol which is described in RFC 2328</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OSPFv2 is an IGP</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See previous slides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(OSPF v1 (RFC1131) has never gone beyond the experimental stage)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OSPFv3</a:t>
            </a:r>
            <a:endParaRPr lang="en-US" sz="4400" b="0" strike="noStrike" spc="-1">
              <a:solidFill>
                <a:srgbClr val="000000"/>
              </a:solidFill>
              <a:latin typeface="Calibri"/>
            </a:endParaRPr>
          </a:p>
        </p:txBody>
      </p:sp>
      <p:sp>
        <p:nvSpPr>
          <p:cNvPr id="499"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OSPFv3 is the Open Shortest Path First routing protocol for IPv6</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similar to OSPFv2 in its concept of a link state database, intra- and inter-area, and AS external routes and virtual links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OSPFv3 still establishes neighbour adjacencies, has areas, different network types, the same metrics, runs SPF, etc.</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There are however some differences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OSPFv2 runs on top of IPv4 and since OSPFv3 runs on IPv6, some changes had to be made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OSPF Differences</a:t>
            </a:r>
            <a:endParaRPr lang="en-US" sz="4400" b="0" strike="noStrike" spc="-1">
              <a:solidFill>
                <a:srgbClr val="000000"/>
              </a:solidFill>
              <a:latin typeface="Calibri"/>
            </a:endParaRPr>
          </a:p>
        </p:txBody>
      </p:sp>
      <p:pic>
        <p:nvPicPr>
          <p:cNvPr id="501" name="Content Placeholder 3"/>
          <p:cNvPicPr/>
          <p:nvPr/>
        </p:nvPicPr>
        <p:blipFill>
          <a:blip r:embed="rId2"/>
          <a:stretch/>
        </p:blipFill>
        <p:spPr>
          <a:xfrm>
            <a:off x="2469240" y="1384560"/>
            <a:ext cx="6863040" cy="5336640"/>
          </a:xfrm>
          <a:prstGeom prst="rect">
            <a:avLst/>
          </a:prstGeom>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dirty="0">
                <a:solidFill>
                  <a:srgbClr val="2E75B6"/>
                </a:solidFill>
                <a:latin typeface="Calibri"/>
              </a:rPr>
              <a:t>OSPF Differences</a:t>
            </a:r>
            <a:endParaRPr lang="en-US" sz="4400" b="0" strike="noStrike" spc="-1" dirty="0">
              <a:solidFill>
                <a:srgbClr val="000000"/>
              </a:solidFill>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3378798518"/>
              </p:ext>
            </p:extLst>
          </p:nvPr>
        </p:nvGraphicFramePr>
        <p:xfrm>
          <a:off x="2043940" y="1454312"/>
          <a:ext cx="8128000" cy="3876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25004846"/>
                    </a:ext>
                  </a:extLst>
                </a:gridCol>
                <a:gridCol w="4064000">
                  <a:extLst>
                    <a:ext uri="{9D8B030D-6E8A-4147-A177-3AD203B41FA5}">
                      <a16:colId xmlns:a16="http://schemas.microsoft.com/office/drawing/2014/main" val="3884831293"/>
                    </a:ext>
                  </a:extLst>
                </a:gridCol>
              </a:tblGrid>
              <a:tr h="370840">
                <a:tc>
                  <a:txBody>
                    <a:bodyPr/>
                    <a:lstStyle/>
                    <a:p>
                      <a:r>
                        <a:rPr lang="en-GB" dirty="0" smtClean="0"/>
                        <a:t>Advantage</a:t>
                      </a:r>
                      <a:endParaRPr lang="en-GB" dirty="0"/>
                    </a:p>
                  </a:txBody>
                  <a:tcPr/>
                </a:tc>
                <a:tc>
                  <a:txBody>
                    <a:bodyPr/>
                    <a:lstStyle/>
                    <a:p>
                      <a:r>
                        <a:rPr lang="en-GB" dirty="0" smtClean="0"/>
                        <a:t>Disadvantage</a:t>
                      </a:r>
                      <a:endParaRPr lang="en-GB" dirty="0"/>
                    </a:p>
                  </a:txBody>
                  <a:tcPr/>
                </a:tc>
                <a:extLst>
                  <a:ext uri="{0D108BD9-81ED-4DB2-BD59-A6C34878D82A}">
                    <a16:rowId xmlns:a16="http://schemas.microsoft.com/office/drawing/2014/main" val="3873667612"/>
                  </a:ext>
                </a:extLst>
              </a:tr>
              <a:tr h="370840">
                <a:tc>
                  <a:txBody>
                    <a:bodyPr/>
                    <a:lstStyle/>
                    <a:p>
                      <a:r>
                        <a:rPr lang="en-GB" dirty="0" smtClean="0"/>
                        <a:t>Changes are quick to propagate</a:t>
                      </a:r>
                      <a:endParaRPr lang="en-GB" dirty="0"/>
                    </a:p>
                  </a:txBody>
                  <a:tcPr/>
                </a:tc>
                <a:tc>
                  <a:txBody>
                    <a:bodyPr/>
                    <a:lstStyle/>
                    <a:p>
                      <a:r>
                        <a:rPr lang="en-GB" dirty="0" smtClean="0"/>
                        <a:t>Processor intensive</a:t>
                      </a:r>
                      <a:endParaRPr lang="en-GB" dirty="0"/>
                    </a:p>
                  </a:txBody>
                  <a:tcPr/>
                </a:tc>
                <a:extLst>
                  <a:ext uri="{0D108BD9-81ED-4DB2-BD59-A6C34878D82A}">
                    <a16:rowId xmlns:a16="http://schemas.microsoft.com/office/drawing/2014/main" val="2715528307"/>
                  </a:ext>
                </a:extLst>
              </a:tr>
              <a:tr h="370840">
                <a:tc>
                  <a:txBody>
                    <a:bodyPr/>
                    <a:lstStyle/>
                    <a:p>
                      <a:r>
                        <a:rPr lang="en-GB" dirty="0" smtClean="0"/>
                        <a:t>Hierarchical</a:t>
                      </a:r>
                      <a:r>
                        <a:rPr lang="en-GB" baseline="0" dirty="0" smtClean="0"/>
                        <a:t> – area 0 is the top</a:t>
                      </a:r>
                      <a:endParaRPr lang="en-GB" dirty="0"/>
                    </a:p>
                  </a:txBody>
                  <a:tcPr/>
                </a:tc>
                <a:tc>
                  <a:txBody>
                    <a:bodyPr/>
                    <a:lstStyle/>
                    <a:p>
                      <a:r>
                        <a:rPr lang="en-GB" dirty="0" smtClean="0"/>
                        <a:t>Multiple copies of routing information</a:t>
                      </a:r>
                      <a:endParaRPr lang="en-GB" dirty="0"/>
                    </a:p>
                  </a:txBody>
                  <a:tcPr/>
                </a:tc>
                <a:extLst>
                  <a:ext uri="{0D108BD9-81ED-4DB2-BD59-A6C34878D82A}">
                    <a16:rowId xmlns:a16="http://schemas.microsoft.com/office/drawing/2014/main" val="2803129928"/>
                  </a:ext>
                </a:extLst>
              </a:tr>
              <a:tr h="370840">
                <a:tc>
                  <a:txBody>
                    <a:bodyPr/>
                    <a:lstStyle/>
                    <a:p>
                      <a:r>
                        <a:rPr lang="en-GB" dirty="0" smtClean="0"/>
                        <a:t>Link State algorithm</a:t>
                      </a:r>
                      <a:endParaRPr lang="en-GB" dirty="0"/>
                    </a:p>
                  </a:txBody>
                  <a:tcPr/>
                </a:tc>
                <a:tc>
                  <a:txBody>
                    <a:bodyPr/>
                    <a:lstStyle/>
                    <a:p>
                      <a:r>
                        <a:rPr lang="en-GB" dirty="0" smtClean="0"/>
                        <a:t>Not as easy</a:t>
                      </a:r>
                      <a:r>
                        <a:rPr lang="en-GB" baseline="0" dirty="0" smtClean="0"/>
                        <a:t> to learn</a:t>
                      </a:r>
                      <a:endParaRPr lang="en-GB" dirty="0"/>
                    </a:p>
                  </a:txBody>
                  <a:tcPr/>
                </a:tc>
                <a:extLst>
                  <a:ext uri="{0D108BD9-81ED-4DB2-BD59-A6C34878D82A}">
                    <a16:rowId xmlns:a16="http://schemas.microsoft.com/office/drawing/2014/main" val="2577149056"/>
                  </a:ext>
                </a:extLst>
              </a:tr>
              <a:tr h="370840">
                <a:tc>
                  <a:txBody>
                    <a:bodyPr/>
                    <a:lstStyle/>
                    <a:p>
                      <a:r>
                        <a:rPr lang="en-GB" dirty="0" smtClean="0"/>
                        <a:t>Variable length subnet masks</a:t>
                      </a:r>
                      <a:r>
                        <a:rPr lang="en-GB" baseline="0" dirty="0" smtClean="0"/>
                        <a:t> (VLSM)</a:t>
                      </a:r>
                      <a:endParaRPr lang="en-GB" dirty="0"/>
                    </a:p>
                  </a:txBody>
                  <a:tcPr/>
                </a:tc>
                <a:tc>
                  <a:txBody>
                    <a:bodyPr/>
                    <a:lstStyle/>
                    <a:p>
                      <a:endParaRPr lang="en-GB" dirty="0"/>
                    </a:p>
                  </a:txBody>
                  <a:tcPr/>
                </a:tc>
                <a:extLst>
                  <a:ext uri="{0D108BD9-81ED-4DB2-BD59-A6C34878D82A}">
                    <a16:rowId xmlns:a16="http://schemas.microsoft.com/office/drawing/2014/main" val="3707890067"/>
                  </a:ext>
                </a:extLst>
              </a:tr>
              <a:tr h="370840">
                <a:tc>
                  <a:txBody>
                    <a:bodyPr/>
                    <a:lstStyle/>
                    <a:p>
                      <a:r>
                        <a:rPr lang="en-GB" dirty="0" smtClean="0"/>
                        <a:t>Multicasting</a:t>
                      </a:r>
                      <a:r>
                        <a:rPr lang="en-GB" baseline="0" dirty="0" smtClean="0"/>
                        <a:t> in areas (broadcast if not in an area)</a:t>
                      </a:r>
                      <a:endParaRPr lang="en-GB" dirty="0"/>
                    </a:p>
                  </a:txBody>
                  <a:tcPr/>
                </a:tc>
                <a:tc>
                  <a:txBody>
                    <a:bodyPr/>
                    <a:lstStyle/>
                    <a:p>
                      <a:endParaRPr lang="en-GB"/>
                    </a:p>
                  </a:txBody>
                  <a:tcPr/>
                </a:tc>
                <a:extLst>
                  <a:ext uri="{0D108BD9-81ED-4DB2-BD59-A6C34878D82A}">
                    <a16:rowId xmlns:a16="http://schemas.microsoft.com/office/drawing/2014/main" val="2086746531"/>
                  </a:ext>
                </a:extLst>
              </a:tr>
              <a:tr h="370840">
                <a:tc>
                  <a:txBody>
                    <a:bodyPr/>
                    <a:lstStyle/>
                    <a:p>
                      <a:r>
                        <a:rPr lang="en-GB" dirty="0" smtClean="0"/>
                        <a:t>Only sends what has changed</a:t>
                      </a:r>
                      <a:endParaRPr lang="en-GB" dirty="0"/>
                    </a:p>
                  </a:txBody>
                  <a:tcPr/>
                </a:tc>
                <a:tc>
                  <a:txBody>
                    <a:bodyPr/>
                    <a:lstStyle/>
                    <a:p>
                      <a:endParaRPr lang="en-GB" dirty="0"/>
                    </a:p>
                  </a:txBody>
                  <a:tcPr/>
                </a:tc>
                <a:extLst>
                  <a:ext uri="{0D108BD9-81ED-4DB2-BD59-A6C34878D82A}">
                    <a16:rowId xmlns:a16="http://schemas.microsoft.com/office/drawing/2014/main" val="1833317610"/>
                  </a:ext>
                </a:extLst>
              </a:tr>
              <a:tr h="370840">
                <a:tc>
                  <a:txBody>
                    <a:bodyPr/>
                    <a:lstStyle/>
                    <a:p>
                      <a:r>
                        <a:rPr lang="en-GB" dirty="0" smtClean="0"/>
                        <a:t>Logically segmented</a:t>
                      </a:r>
                      <a:r>
                        <a:rPr lang="en-GB" baseline="0" dirty="0" smtClean="0"/>
                        <a:t> to reduce routing table size</a:t>
                      </a:r>
                    </a:p>
                  </a:txBody>
                  <a:tcPr/>
                </a:tc>
                <a:tc>
                  <a:txBody>
                    <a:bodyPr/>
                    <a:lstStyle/>
                    <a:p>
                      <a:endParaRPr lang="en-GB" dirty="0"/>
                    </a:p>
                  </a:txBody>
                  <a:tcPr/>
                </a:tc>
                <a:extLst>
                  <a:ext uri="{0D108BD9-81ED-4DB2-BD59-A6C34878D82A}">
                    <a16:rowId xmlns:a16="http://schemas.microsoft.com/office/drawing/2014/main" val="40693523"/>
                  </a:ext>
                </a:extLst>
              </a:tr>
              <a:tr h="370840">
                <a:tc>
                  <a:txBody>
                    <a:bodyPr/>
                    <a:lstStyle/>
                    <a:p>
                      <a:r>
                        <a:rPr lang="en-GB" baseline="0" dirty="0" smtClean="0"/>
                        <a:t>Open standard</a:t>
                      </a:r>
                    </a:p>
                  </a:txBody>
                  <a:tcPr/>
                </a:tc>
                <a:tc>
                  <a:txBody>
                    <a:bodyPr/>
                    <a:lstStyle/>
                    <a:p>
                      <a:endParaRPr lang="en-GB" dirty="0"/>
                    </a:p>
                  </a:txBody>
                  <a:tcPr/>
                </a:tc>
                <a:extLst>
                  <a:ext uri="{0D108BD9-81ED-4DB2-BD59-A6C34878D82A}">
                    <a16:rowId xmlns:a16="http://schemas.microsoft.com/office/drawing/2014/main" val="3213123560"/>
                  </a:ext>
                </a:extLst>
              </a:tr>
            </a:tbl>
          </a:graphicData>
        </a:graphic>
      </p:graphicFrame>
    </p:spTree>
    <p:extLst>
      <p:ext uri="{BB962C8B-B14F-4D97-AF65-F5344CB8AC3E}">
        <p14:creationId xmlns:p14="http://schemas.microsoft.com/office/powerpoint/2010/main" val="30000043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TextShape 1"/>
          <p:cNvSpPr txBox="1"/>
          <p:nvPr/>
        </p:nvSpPr>
        <p:spPr>
          <a:xfrm>
            <a:off x="361080" y="1709640"/>
            <a:ext cx="11341440" cy="2852280"/>
          </a:xfrm>
          <a:prstGeom prst="rect">
            <a:avLst/>
          </a:prstGeom>
          <a:noFill/>
          <a:ln>
            <a:noFill/>
          </a:ln>
        </p:spPr>
        <p:txBody>
          <a:bodyPr anchor="b">
            <a:normAutofit/>
          </a:bodyPr>
          <a:lstStyle/>
          <a:p>
            <a:pPr>
              <a:lnSpc>
                <a:spcPct val="90000"/>
              </a:lnSpc>
            </a:pPr>
            <a:r>
              <a:rPr lang="en-US" sz="6000" b="0" strike="noStrike" spc="-1">
                <a:solidFill>
                  <a:srgbClr val="2E75B6"/>
                </a:solidFill>
                <a:latin typeface="Calibri"/>
              </a:rPr>
              <a:t>3.2    Compare the differences between static and dynamic routing </a:t>
            </a:r>
            <a:endParaRPr lang="en-US" sz="6000" b="0" strike="noStrike" spc="-1">
              <a:solidFill>
                <a:srgbClr val="000000"/>
              </a:solidFill>
              <a:latin typeface="Calibri"/>
            </a:endParaRPr>
          </a:p>
        </p:txBody>
      </p:sp>
      <p:sp>
        <p:nvSpPr>
          <p:cNvPr id="503" name="TextShape 2"/>
          <p:cNvSpPr txBox="1"/>
          <p:nvPr/>
        </p:nvSpPr>
        <p:spPr>
          <a:xfrm>
            <a:off x="361080" y="4589640"/>
            <a:ext cx="11341440" cy="1499760"/>
          </a:xfrm>
          <a:prstGeom prst="rect">
            <a:avLst/>
          </a:prstGeom>
          <a:noFill/>
          <a:ln>
            <a:noFill/>
          </a:ln>
        </p:spPr>
        <p:txBody>
          <a:bodyPr>
            <a:normAutofit fontScale="77500" lnSpcReduction="20000"/>
          </a:bodyPr>
          <a:lstStyle/>
          <a:p>
            <a:pPr>
              <a:lnSpc>
                <a:spcPct val="90000"/>
              </a:lnSpc>
              <a:spcBef>
                <a:spcPts val="1001"/>
              </a:spcBef>
            </a:pPr>
            <a:r>
              <a:rPr lang="en-US" sz="2400" b="0" i="1" strike="noStrike" spc="-1">
                <a:solidFill>
                  <a:srgbClr val="8B8B8B"/>
                </a:solidFill>
                <a:latin typeface="Calibri"/>
              </a:rPr>
              <a:t>A candidate should be able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Explain the static and dynamic routing.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Compare static and dynamic routing.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Explain the advantages and disadvantages of static and dynamic routing such as security, complexity / simplicity, resilience and scalability. </a:t>
            </a:r>
            <a:endParaRPr lang="en-US" sz="2400" b="0" strike="noStrike" spc="-1">
              <a:solidFill>
                <a:srgbClr val="000000"/>
              </a:solidFill>
              <a:latin typeface="Calibri"/>
            </a:endParaRP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Static And Dynamic Routing</a:t>
            </a:r>
            <a:endParaRPr lang="en-US" sz="4400" b="0" strike="noStrike" spc="-1">
              <a:solidFill>
                <a:srgbClr val="000000"/>
              </a:solidFill>
              <a:latin typeface="Calibri"/>
            </a:endParaRPr>
          </a:p>
        </p:txBody>
      </p:sp>
      <p:sp>
        <p:nvSpPr>
          <p:cNvPr id="505"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Routers are designed to communicate with each other and to share information about networks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Routers can be configured to work with static and dynamic routes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Static Routing</a:t>
            </a:r>
            <a:endParaRPr lang="en-US" sz="4400" b="0" strike="noStrike" spc="-1">
              <a:solidFill>
                <a:srgbClr val="000000"/>
              </a:solidFill>
              <a:latin typeface="Calibri"/>
            </a:endParaRPr>
          </a:p>
        </p:txBody>
      </p:sp>
      <p:sp>
        <p:nvSpPr>
          <p:cNvPr id="507"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Static route is a route that is manually entered by a network administrator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is known as non-adaptive routing because the router will always use this static route when sending data</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data path is predetermined by the administrator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Static routes are useful for network security</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fault with any of the routes requires the system administrator to go to the affected routers and make the required changes to get the system working again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overuse of static routing is not recommended because the main function of a router is to learn and devise new paths for data in the event of system failures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Dynamic Routing</a:t>
            </a:r>
            <a:endParaRPr lang="en-US" sz="4400" b="0" strike="noStrike" spc="-1">
              <a:solidFill>
                <a:srgbClr val="000000"/>
              </a:solidFill>
              <a:latin typeface="Calibri"/>
            </a:endParaRPr>
          </a:p>
        </p:txBody>
      </p:sp>
      <p:sp>
        <p:nvSpPr>
          <p:cNvPr id="509"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Most routers are dynamic with the capability of being statically configured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Dynamic routing involves the regular communication of routers with other routers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Allows the routers to learn and adapt to a changing environment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is the embodiment of packet switching with routers automatically adapting to network changes and even system failures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ARP Address Resolution Protocol</a:t>
            </a:r>
            <a:endParaRPr lang="en-US" sz="4400" b="0" strike="noStrike" spc="-1">
              <a:solidFill>
                <a:srgbClr val="000000"/>
              </a:solidFill>
              <a:latin typeface="Calibri"/>
            </a:endParaRPr>
          </a:p>
        </p:txBody>
      </p:sp>
      <p:sp>
        <p:nvSpPr>
          <p:cNvPr id="226"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Used to find the MAC address for a given IP</a:t>
            </a:r>
          </a:p>
          <a:p>
            <a:pPr>
              <a:lnSpc>
                <a:spcPct val="90000"/>
              </a:lnSpc>
              <a:spcBef>
                <a:spcPts val="1001"/>
              </a:spcBef>
            </a:pP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Host A (192.168.1.12) needs to send to Host B (192.168.2.7)</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knows 192.168.2.7 is in a different network </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has a default gateway of 192.168.1.1 (the router)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sends a broadcast ARP message (MAC ff:ff:ff:ff:ff:ff) for 192.168.1.1 (this goes to all hosts on the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Only the router replies with its Mac and IP addresses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Host A updates its ARP table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Sends packet to 192.168.2.7 with router MAC address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4. Network Performance (30%, K3) </a:t>
            </a:r>
            <a:endParaRPr lang="en-US" sz="6000" b="0" strike="noStrike" spc="-1">
              <a:solidFill>
                <a:srgbClr val="000000"/>
              </a:solidFill>
              <a:latin typeface="Calibri"/>
            </a:endParaRPr>
          </a:p>
        </p:txBody>
      </p:sp>
      <p:sp>
        <p:nvSpPr>
          <p:cNvPr id="511" name="TextShape 2"/>
          <p:cNvSpPr txBox="1"/>
          <p:nvPr/>
        </p:nvSpPr>
        <p:spPr>
          <a:xfrm>
            <a:off x="361080" y="4589640"/>
            <a:ext cx="11341440" cy="1499760"/>
          </a:xfrm>
          <a:prstGeom prst="rect">
            <a:avLst/>
          </a:prstGeom>
          <a:noFill/>
          <a:ln>
            <a:noFill/>
          </a:ln>
        </p:spPr>
        <p:txBody>
          <a:bodyPr>
            <a:normAutofit fontScale="92500" lnSpcReduction="10000"/>
          </a:bodyPr>
          <a:lstStyle/>
          <a:p>
            <a:pPr>
              <a:lnSpc>
                <a:spcPct val="90000"/>
              </a:lnSpc>
              <a:spcBef>
                <a:spcPts val="1001"/>
              </a:spcBef>
            </a:pPr>
            <a:r>
              <a:rPr lang="en-US" sz="2400" b="0" strike="noStrike" spc="-1">
                <a:solidFill>
                  <a:srgbClr val="8B8B8B"/>
                </a:solidFill>
                <a:latin typeface="Calibri"/>
              </a:rPr>
              <a:t>In this key topic, the apprentice will describe and explain the factors that affect network performance. Outcomes should include an ability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4.1 Demonstrate the relationship between factors that affect network performance</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4.2    Explain methods of improving network performance</a:t>
            </a:r>
            <a:endParaRPr lang="en-US" sz="2400" b="0" strike="noStrike" spc="-1">
              <a:solidFill>
                <a:srgbClr val="000000"/>
              </a:solidFill>
              <a:latin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TextShape 1"/>
          <p:cNvSpPr txBox="1"/>
          <p:nvPr/>
        </p:nvSpPr>
        <p:spPr>
          <a:xfrm>
            <a:off x="361080" y="1709640"/>
            <a:ext cx="11341440" cy="2852280"/>
          </a:xfrm>
          <a:prstGeom prst="rect">
            <a:avLst/>
          </a:prstGeom>
          <a:noFill/>
          <a:ln>
            <a:noFill/>
          </a:ln>
        </p:spPr>
        <p:txBody>
          <a:bodyPr anchor="b">
            <a:normAutofit/>
          </a:bodyPr>
          <a:lstStyle/>
          <a:p>
            <a:pPr>
              <a:lnSpc>
                <a:spcPct val="90000"/>
              </a:lnSpc>
            </a:pPr>
            <a:r>
              <a:rPr lang="en-US" sz="6000" b="0" strike="noStrike" spc="-1">
                <a:solidFill>
                  <a:srgbClr val="2E75B6"/>
                </a:solidFill>
                <a:latin typeface="Calibri"/>
              </a:rPr>
              <a:t>4.1 Demonstrate the relationship between factors that affect network performance</a:t>
            </a:r>
            <a:endParaRPr lang="en-US" sz="6000" b="0" strike="noStrike" spc="-1">
              <a:solidFill>
                <a:srgbClr val="000000"/>
              </a:solidFill>
              <a:latin typeface="Calibri"/>
            </a:endParaRPr>
          </a:p>
        </p:txBody>
      </p:sp>
      <p:sp>
        <p:nvSpPr>
          <p:cNvPr id="513" name="TextShape 2"/>
          <p:cNvSpPr txBox="1"/>
          <p:nvPr/>
        </p:nvSpPr>
        <p:spPr>
          <a:xfrm>
            <a:off x="831960" y="4589640"/>
            <a:ext cx="10515240" cy="2147760"/>
          </a:xfrm>
          <a:prstGeom prst="rect">
            <a:avLst/>
          </a:prstGeom>
          <a:noFill/>
          <a:ln>
            <a:noFill/>
          </a:ln>
        </p:spPr>
        <p:txBody>
          <a:bodyPr>
            <a:normAutofit fontScale="74500" lnSpcReduction="20000"/>
          </a:bodyPr>
          <a:lstStyle/>
          <a:p>
            <a:pPr marL="457200">
              <a:lnSpc>
                <a:spcPct val="90000"/>
              </a:lnSpc>
              <a:spcBef>
                <a:spcPts val="499"/>
              </a:spcBef>
            </a:pPr>
            <a:r>
              <a:rPr lang="en-US" sz="2000" b="0" strike="noStrike" spc="-1">
                <a:solidFill>
                  <a:srgbClr val="8B8B8B"/>
                </a:solidFill>
                <a:latin typeface="Calibri"/>
              </a:rPr>
              <a:t>Bandwidth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Number of users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Nature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Contention </a:t>
            </a:r>
            <a:endParaRPr lang="en-US" sz="2000" b="0" strike="noStrike" spc="-1">
              <a:solidFill>
                <a:srgbClr val="000000"/>
              </a:solidFill>
              <a:latin typeface="Calibri"/>
            </a:endParaRPr>
          </a:p>
          <a:p>
            <a:pPr>
              <a:lnSpc>
                <a:spcPct val="90000"/>
              </a:lnSpc>
              <a:spcBef>
                <a:spcPts val="1001"/>
              </a:spcBef>
            </a:pPr>
            <a:r>
              <a:rPr lang="en-US" sz="2400" b="0" i="1" strike="noStrike" spc="-1">
                <a:solidFill>
                  <a:srgbClr val="8B8B8B"/>
                </a:solidFill>
                <a:latin typeface="Calibri"/>
              </a:rPr>
              <a:t>A candidate should be able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Describe the factors affecting network performance (such as Bandwidth, Number of users, Nature of traffic, traffic contention) and explain how they affect performance.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Explain the interaction between the factors (e.g. how a change in one factor will affect other factors). </a:t>
            </a:r>
            <a:endParaRPr lang="en-US" sz="2400" b="0" strike="noStrike" spc="-1">
              <a:solidFill>
                <a:srgbClr val="000000"/>
              </a:solidFill>
              <a:latin typeface="Calibri"/>
            </a:endParaRPr>
          </a:p>
          <a:p>
            <a:pPr marL="457200">
              <a:lnSpc>
                <a:spcPct val="90000"/>
              </a:lnSpc>
              <a:spcBef>
                <a:spcPts val="499"/>
              </a:spcBef>
            </a:pPr>
            <a:endParaRPr lang="en-US" sz="2400" b="0" strike="noStrike" spc="-1">
              <a:solidFill>
                <a:srgbClr val="000000"/>
              </a:solidFill>
              <a:latin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TextShape 1"/>
          <p:cNvSpPr txBox="1"/>
          <p:nvPr/>
        </p:nvSpPr>
        <p:spPr>
          <a:xfrm>
            <a:off x="487012" y="408583"/>
            <a:ext cx="11590200" cy="1325160"/>
          </a:xfrm>
          <a:prstGeom prst="rect">
            <a:avLst/>
          </a:prstGeom>
          <a:noFill/>
          <a:ln>
            <a:noFill/>
          </a:ln>
        </p:spPr>
        <p:txBody>
          <a:bodyPr anchor="ctr">
            <a:noAutofit/>
          </a:bodyPr>
          <a:lstStyle/>
          <a:p>
            <a:pPr>
              <a:lnSpc>
                <a:spcPct val="90000"/>
              </a:lnSpc>
            </a:pPr>
            <a:r>
              <a:rPr lang="en-US" sz="4400" spc="-1" dirty="0">
                <a:solidFill>
                  <a:schemeClr val="accent1"/>
                </a:solidFill>
                <a:latin typeface="Calibri"/>
              </a:rPr>
              <a:t>Bandwidth</a:t>
            </a:r>
            <a:endParaRPr lang="en-US" sz="4400" b="0" strike="noStrike" spc="-1" dirty="0">
              <a:solidFill>
                <a:schemeClr val="accent1"/>
              </a:solidFill>
              <a:latin typeface="Calibri"/>
            </a:endParaRPr>
          </a:p>
        </p:txBody>
      </p:sp>
      <p:sp>
        <p:nvSpPr>
          <p:cNvPr id="509"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endParaRPr lang="en-US" sz="2800" b="0" strike="noStrike" spc="-1" dirty="0">
              <a:solidFill>
                <a:srgbClr val="000000"/>
              </a:solidFill>
              <a:latin typeface="Calibri"/>
            </a:endParaRPr>
          </a:p>
          <a:p>
            <a:pPr marL="457200" indent="-457200">
              <a:lnSpc>
                <a:spcPct val="90000"/>
              </a:lnSpc>
              <a:spcBef>
                <a:spcPts val="1001"/>
              </a:spcBef>
              <a:buFont typeface="Arial" panose="020B0604020202020204" pitchFamily="34" charset="0"/>
              <a:buChar char="•"/>
            </a:pPr>
            <a:r>
              <a:rPr lang="en-US" sz="2800" b="0" strike="noStrike" spc="-1" dirty="0">
                <a:solidFill>
                  <a:srgbClr val="000000"/>
                </a:solidFill>
                <a:latin typeface="Calibri"/>
              </a:rPr>
              <a:t>How much information can you handle</a:t>
            </a:r>
          </a:p>
          <a:p>
            <a:pPr marL="457200" indent="-457200">
              <a:lnSpc>
                <a:spcPct val="90000"/>
              </a:lnSpc>
              <a:spcBef>
                <a:spcPts val="1001"/>
              </a:spcBef>
              <a:buFont typeface="Arial" panose="020B0604020202020204" pitchFamily="34" charset="0"/>
              <a:buChar char="•"/>
            </a:pPr>
            <a:r>
              <a:rPr lang="en-US" sz="2800" spc="-1" dirty="0">
                <a:solidFill>
                  <a:srgbClr val="000000"/>
                </a:solidFill>
                <a:latin typeface="Calibri"/>
              </a:rPr>
              <a:t>A 10 Mbps line doesn’t have the same Bandwidth as a 100Mbps</a:t>
            </a:r>
          </a:p>
          <a:p>
            <a:pPr marL="457200" indent="-457200">
              <a:lnSpc>
                <a:spcPct val="90000"/>
              </a:lnSpc>
              <a:spcBef>
                <a:spcPts val="1001"/>
              </a:spcBef>
              <a:buFont typeface="Arial" panose="020B0604020202020204" pitchFamily="34" charset="0"/>
              <a:buChar char="•"/>
            </a:pPr>
            <a:endParaRPr lang="en-US" sz="2800" spc="-1" dirty="0">
              <a:solidFill>
                <a:srgbClr val="000000"/>
              </a:solidFill>
              <a:latin typeface="Calibri"/>
            </a:endParaRPr>
          </a:p>
        </p:txBody>
      </p:sp>
    </p:spTree>
    <p:extLst>
      <p:ext uri="{BB962C8B-B14F-4D97-AF65-F5344CB8AC3E}">
        <p14:creationId xmlns:p14="http://schemas.microsoft.com/office/powerpoint/2010/main" val="8578159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dirty="0">
              <a:solidFill>
                <a:srgbClr val="000000"/>
              </a:solidFill>
              <a:latin typeface="Calibri"/>
            </a:endParaRPr>
          </a:p>
        </p:txBody>
      </p:sp>
      <p:sp>
        <p:nvSpPr>
          <p:cNvPr id="515" name="TextShape 2"/>
          <p:cNvSpPr txBox="1"/>
          <p:nvPr/>
        </p:nvSpPr>
        <p:spPr>
          <a:xfrm>
            <a:off x="312840" y="1825560"/>
            <a:ext cx="11590200" cy="4935600"/>
          </a:xfrm>
          <a:prstGeom prst="rect">
            <a:avLst/>
          </a:prstGeom>
          <a:noFill/>
          <a:ln>
            <a:noFill/>
          </a:ln>
        </p:spPr>
        <p:txBody>
          <a:bodyPr>
            <a:noAutofit/>
          </a:bodyPr>
          <a:lstStyle/>
          <a:p>
            <a:pPr marL="457200" indent="-457200">
              <a:buFont typeface="Arial" panose="020B0604020202020204" pitchFamily="34" charset="0"/>
              <a:buChar char="•"/>
            </a:pPr>
            <a:r>
              <a:rPr lang="en-US" sz="2800" spc="-1" dirty="0">
                <a:solidFill>
                  <a:srgbClr val="000000"/>
                </a:solidFill>
                <a:latin typeface="Calibri"/>
              </a:rPr>
              <a:t>The number of users can affect the speed and quality of your network</a:t>
            </a:r>
            <a:r>
              <a:rPr lang="en-US" sz="2800" spc="-1" dirty="0" smtClean="0">
                <a:solidFill>
                  <a:srgbClr val="000000"/>
                </a:solidFill>
                <a:latin typeface="Calibri"/>
              </a:rPr>
              <a:t>.</a:t>
            </a:r>
          </a:p>
          <a:p>
            <a:pPr marL="457200" indent="-457200">
              <a:buFont typeface="Arial" panose="020B0604020202020204" pitchFamily="34" charset="0"/>
              <a:buChar char="•"/>
            </a:pPr>
            <a:r>
              <a:rPr lang="en-US" sz="2800" spc="-1" dirty="0" smtClean="0">
                <a:solidFill>
                  <a:srgbClr val="000000"/>
                </a:solidFill>
                <a:latin typeface="Calibri"/>
              </a:rPr>
              <a:t>More users accessing the same bandwidth will start to reduce the network performance</a:t>
            </a:r>
          </a:p>
          <a:p>
            <a:pPr marL="457200" indent="-457200">
              <a:buFont typeface="Arial" panose="020B0604020202020204" pitchFamily="34" charset="0"/>
              <a:buChar char="•"/>
            </a:pPr>
            <a:endParaRPr lang="en-US" sz="2800" spc="-1" dirty="0" smtClean="0">
              <a:solidFill>
                <a:srgbClr val="000000"/>
              </a:solidFill>
              <a:latin typeface="Calibri"/>
            </a:endParaRPr>
          </a:p>
          <a:p>
            <a:pPr marL="457200" indent="-457200">
              <a:buFont typeface="Arial" panose="020B0604020202020204" pitchFamily="34" charset="0"/>
              <a:buChar char="•"/>
            </a:pPr>
            <a:r>
              <a:rPr lang="en-US" sz="2800" spc="-1" dirty="0" smtClean="0">
                <a:solidFill>
                  <a:srgbClr val="000000"/>
                </a:solidFill>
                <a:latin typeface="Calibri"/>
              </a:rPr>
              <a:t>We can reduce the amount of users allowed.</a:t>
            </a:r>
          </a:p>
          <a:p>
            <a:pPr marL="457200" indent="-457200">
              <a:buFont typeface="Arial" panose="020B0604020202020204" pitchFamily="34" charset="0"/>
              <a:buChar char="•"/>
            </a:pPr>
            <a:r>
              <a:rPr lang="en-US" sz="2800" spc="-1" dirty="0" smtClean="0">
                <a:solidFill>
                  <a:srgbClr val="000000"/>
                </a:solidFill>
                <a:latin typeface="Calibri"/>
              </a:rPr>
              <a:t>Or we can reduce the amount of bandwidth each user can access to allow more users </a:t>
            </a:r>
            <a:endParaRPr lang="en-US" sz="2800" spc="-1" dirty="0">
              <a:solidFill>
                <a:srgbClr val="000000"/>
              </a:solidFill>
              <a:latin typeface="Calibri"/>
            </a:endParaRPr>
          </a:p>
          <a:p>
            <a:endParaRPr lang="en-US" sz="2800" b="0" strike="noStrike" spc="-1" dirty="0">
              <a:solidFill>
                <a:srgbClr val="000000"/>
              </a:solidFill>
              <a:latin typeface="Calibri"/>
            </a:endParaRPr>
          </a:p>
        </p:txBody>
      </p:sp>
      <p:sp>
        <p:nvSpPr>
          <p:cNvPr id="4" name="TextShape 1">
            <a:extLst>
              <a:ext uri="{FF2B5EF4-FFF2-40B4-BE49-F238E27FC236}">
                <a16:creationId xmlns:a16="http://schemas.microsoft.com/office/drawing/2014/main" id="{C3F0B631-4B0F-4849-A1AA-A7C9F742A1EE}"/>
              </a:ext>
            </a:extLst>
          </p:cNvPr>
          <p:cNvSpPr txBox="1"/>
          <p:nvPr/>
        </p:nvSpPr>
        <p:spPr>
          <a:xfrm>
            <a:off x="465240" y="517440"/>
            <a:ext cx="11590200" cy="1325160"/>
          </a:xfrm>
          <a:prstGeom prst="rect">
            <a:avLst/>
          </a:prstGeom>
          <a:noFill/>
          <a:ln>
            <a:noFill/>
          </a:ln>
        </p:spPr>
        <p:txBody>
          <a:bodyPr anchor="ctr">
            <a:noAutofit/>
          </a:bodyPr>
          <a:lstStyle/>
          <a:p>
            <a:pPr>
              <a:lnSpc>
                <a:spcPct val="90000"/>
              </a:lnSpc>
            </a:pPr>
            <a:r>
              <a:rPr lang="en-US" sz="4400" b="0" strike="noStrike" spc="-1" dirty="0">
                <a:solidFill>
                  <a:schemeClr val="accent1"/>
                </a:solidFill>
                <a:latin typeface="Calibri"/>
              </a:rPr>
              <a:t>Number of Users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dirty="0">
              <a:solidFill>
                <a:srgbClr val="000000"/>
              </a:solidFill>
              <a:latin typeface="Calibri"/>
            </a:endParaRPr>
          </a:p>
        </p:txBody>
      </p:sp>
      <p:sp>
        <p:nvSpPr>
          <p:cNvPr id="517" name="TextShape 2"/>
          <p:cNvSpPr txBox="1"/>
          <p:nvPr/>
        </p:nvSpPr>
        <p:spPr>
          <a:xfrm>
            <a:off x="312840" y="1825560"/>
            <a:ext cx="11590200" cy="4935600"/>
          </a:xfrm>
          <a:prstGeom prst="rect">
            <a:avLst/>
          </a:prstGeom>
          <a:noFill/>
          <a:ln>
            <a:noFill/>
          </a:ln>
        </p:spPr>
        <p:txBody>
          <a:bodyPr>
            <a:noAutofit/>
          </a:bodyPr>
          <a:lstStyle/>
          <a:p>
            <a:pPr marL="457200" indent="-457200">
              <a:buFont typeface="Arial" panose="020B0604020202020204" pitchFamily="34" charset="0"/>
              <a:buChar char="•"/>
            </a:pPr>
            <a:r>
              <a:rPr lang="en-US" sz="2800" spc="-1" dirty="0">
                <a:solidFill>
                  <a:srgbClr val="000000"/>
                </a:solidFill>
                <a:latin typeface="Calibri"/>
              </a:rPr>
              <a:t>What is the network doing?</a:t>
            </a:r>
          </a:p>
          <a:p>
            <a:pPr marL="457200" indent="-457200">
              <a:buFont typeface="Arial" panose="020B0604020202020204" pitchFamily="34" charset="0"/>
              <a:buChar char="•"/>
            </a:pPr>
            <a:r>
              <a:rPr lang="en-US" sz="2800" spc="-1" dirty="0">
                <a:solidFill>
                  <a:srgbClr val="000000"/>
                </a:solidFill>
                <a:latin typeface="Calibri"/>
              </a:rPr>
              <a:t>How is it connected?</a:t>
            </a:r>
          </a:p>
          <a:p>
            <a:pPr marL="457200" indent="-457200">
              <a:buFont typeface="Arial" panose="020B0604020202020204" pitchFamily="34" charset="0"/>
              <a:buChar char="•"/>
            </a:pPr>
            <a:endParaRPr lang="en-US" sz="2800" b="0" strike="noStrike" spc="-1" dirty="0">
              <a:solidFill>
                <a:srgbClr val="000000"/>
              </a:solidFill>
              <a:latin typeface="Calibri"/>
            </a:endParaRPr>
          </a:p>
          <a:p>
            <a:pPr marL="457200" indent="-457200">
              <a:buFont typeface="Arial" panose="020B0604020202020204" pitchFamily="34" charset="0"/>
              <a:buChar char="•"/>
            </a:pPr>
            <a:r>
              <a:rPr lang="en-US" sz="2800" b="0" strike="noStrike" spc="-1" dirty="0">
                <a:solidFill>
                  <a:srgbClr val="000000"/>
                </a:solidFill>
                <a:latin typeface="Calibri"/>
              </a:rPr>
              <a:t>We can also account for </a:t>
            </a:r>
            <a:r>
              <a:rPr lang="en-US" sz="2800" b="0" strike="noStrike" spc="-1" dirty="0" err="1">
                <a:solidFill>
                  <a:srgbClr val="000000"/>
                </a:solidFill>
                <a:latin typeface="Calibri"/>
              </a:rPr>
              <a:t>fibre</a:t>
            </a:r>
            <a:r>
              <a:rPr lang="en-US" sz="2800" b="0" strike="noStrike" spc="-1" dirty="0">
                <a:solidFill>
                  <a:srgbClr val="000000"/>
                </a:solidFill>
                <a:latin typeface="Calibri"/>
              </a:rPr>
              <a:t> links or wireless links to different WANs</a:t>
            </a:r>
          </a:p>
          <a:p>
            <a:pPr marL="457200" indent="-457200">
              <a:buFont typeface="Arial" panose="020B0604020202020204" pitchFamily="34" charset="0"/>
              <a:buChar char="•"/>
            </a:pPr>
            <a:endParaRPr lang="en-US" sz="2800" spc="-1" dirty="0">
              <a:solidFill>
                <a:srgbClr val="000000"/>
              </a:solidFill>
              <a:latin typeface="Calibri"/>
            </a:endParaRPr>
          </a:p>
          <a:p>
            <a:pPr marL="457200" indent="-457200">
              <a:buFont typeface="Arial" panose="020B0604020202020204" pitchFamily="34" charset="0"/>
              <a:buChar char="•"/>
            </a:pPr>
            <a:r>
              <a:rPr lang="en-US" sz="2800" b="0" strike="noStrike" spc="-1" dirty="0">
                <a:solidFill>
                  <a:srgbClr val="000000"/>
                </a:solidFill>
                <a:latin typeface="Calibri"/>
              </a:rPr>
              <a:t>Is the network wireless? </a:t>
            </a:r>
            <a:endParaRPr lang="en-US" sz="2800" spc="-1" dirty="0">
              <a:solidFill>
                <a:srgbClr val="000000"/>
              </a:solidFill>
              <a:latin typeface="Calibri"/>
            </a:endParaRPr>
          </a:p>
          <a:p>
            <a:pPr marL="457200" indent="-457200">
              <a:buFont typeface="Arial" panose="020B0604020202020204" pitchFamily="34" charset="0"/>
              <a:buChar char="•"/>
            </a:pPr>
            <a:r>
              <a:rPr lang="en-US" sz="2800" b="0" strike="noStrike" spc="-1" dirty="0">
                <a:solidFill>
                  <a:srgbClr val="000000"/>
                </a:solidFill>
                <a:latin typeface="Calibri"/>
              </a:rPr>
              <a:t>Does it use 802.11…</a:t>
            </a:r>
          </a:p>
          <a:p>
            <a:pPr marL="457200" indent="-457200">
              <a:buFont typeface="Arial" panose="020B0604020202020204" pitchFamily="34" charset="0"/>
              <a:buChar char="•"/>
            </a:pPr>
            <a:r>
              <a:rPr lang="en-US" sz="2800" spc="-1" dirty="0">
                <a:solidFill>
                  <a:srgbClr val="000000"/>
                </a:solidFill>
                <a:latin typeface="Calibri"/>
              </a:rPr>
              <a:t>Does it use 2.4 or 5ghz?</a:t>
            </a:r>
            <a:endParaRPr lang="en-US" sz="2800" b="0" strike="noStrike" spc="-1" dirty="0">
              <a:solidFill>
                <a:srgbClr val="000000"/>
              </a:solidFill>
              <a:latin typeface="Calibri"/>
            </a:endParaRPr>
          </a:p>
        </p:txBody>
      </p:sp>
      <p:sp>
        <p:nvSpPr>
          <p:cNvPr id="4" name="TextShape 1">
            <a:extLst>
              <a:ext uri="{FF2B5EF4-FFF2-40B4-BE49-F238E27FC236}">
                <a16:creationId xmlns:a16="http://schemas.microsoft.com/office/drawing/2014/main" id="{62762D72-A0CF-4452-9F4B-822543D87D15}"/>
              </a:ext>
            </a:extLst>
          </p:cNvPr>
          <p:cNvSpPr txBox="1"/>
          <p:nvPr/>
        </p:nvSpPr>
        <p:spPr>
          <a:xfrm>
            <a:off x="465240" y="517440"/>
            <a:ext cx="11590200" cy="1325160"/>
          </a:xfrm>
          <a:prstGeom prst="rect">
            <a:avLst/>
          </a:prstGeom>
          <a:noFill/>
          <a:ln>
            <a:noFill/>
          </a:ln>
        </p:spPr>
        <p:txBody>
          <a:bodyPr anchor="ctr">
            <a:noAutofit/>
          </a:bodyPr>
          <a:lstStyle/>
          <a:p>
            <a:pPr>
              <a:lnSpc>
                <a:spcPct val="90000"/>
              </a:lnSpc>
            </a:pPr>
            <a:r>
              <a:rPr lang="en-US" sz="4400" b="0" strike="noStrike" spc="-1" dirty="0" smtClean="0">
                <a:solidFill>
                  <a:schemeClr val="accent1"/>
                </a:solidFill>
                <a:latin typeface="Calibri"/>
              </a:rPr>
              <a:t>Nature and architecture</a:t>
            </a:r>
            <a:endParaRPr lang="en-US" sz="4400" b="0" strike="noStrike" spc="-1" dirty="0">
              <a:solidFill>
                <a:schemeClr val="accent1"/>
              </a:solidFill>
              <a:latin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dirty="0">
              <a:solidFill>
                <a:srgbClr val="000000"/>
              </a:solidFill>
              <a:latin typeface="Calibri"/>
            </a:endParaRPr>
          </a:p>
        </p:txBody>
      </p:sp>
      <p:sp>
        <p:nvSpPr>
          <p:cNvPr id="517" name="TextShape 2"/>
          <p:cNvSpPr txBox="1"/>
          <p:nvPr/>
        </p:nvSpPr>
        <p:spPr>
          <a:xfrm>
            <a:off x="312840" y="1825560"/>
            <a:ext cx="11590200" cy="4935600"/>
          </a:xfrm>
          <a:prstGeom prst="rect">
            <a:avLst/>
          </a:prstGeom>
          <a:noFill/>
          <a:ln>
            <a:noFill/>
          </a:ln>
        </p:spPr>
        <p:txBody>
          <a:bodyPr>
            <a:noAutofit/>
          </a:bodyPr>
          <a:lstStyle/>
          <a:p>
            <a:pPr marL="457200" indent="-457200">
              <a:buFont typeface="Arial" panose="020B0604020202020204" pitchFamily="34" charset="0"/>
              <a:buChar char="•"/>
            </a:pPr>
            <a:r>
              <a:rPr lang="en-US" sz="2800" spc="-1" dirty="0">
                <a:solidFill>
                  <a:srgbClr val="000000"/>
                </a:solidFill>
                <a:latin typeface="Calibri"/>
              </a:rPr>
              <a:t>What traffic is going through the network</a:t>
            </a:r>
          </a:p>
          <a:p>
            <a:pPr marL="457200" indent="-457200">
              <a:buFont typeface="Arial" panose="020B0604020202020204" pitchFamily="34" charset="0"/>
              <a:buChar char="•"/>
            </a:pPr>
            <a:r>
              <a:rPr lang="en-US" sz="2800" b="0" strike="noStrike" spc="-1" dirty="0">
                <a:solidFill>
                  <a:srgbClr val="000000"/>
                </a:solidFill>
                <a:latin typeface="Calibri"/>
              </a:rPr>
              <a:t>General </a:t>
            </a:r>
          </a:p>
          <a:p>
            <a:pPr marL="457200" indent="-457200">
              <a:buFont typeface="Arial" panose="020B0604020202020204" pitchFamily="34" charset="0"/>
              <a:buChar char="•"/>
            </a:pPr>
            <a:r>
              <a:rPr lang="en-US" sz="2800" spc="-1" dirty="0">
                <a:solidFill>
                  <a:srgbClr val="000000"/>
                </a:solidFill>
                <a:latin typeface="Calibri"/>
              </a:rPr>
              <a:t>Load balance </a:t>
            </a:r>
          </a:p>
          <a:p>
            <a:pPr marL="457200" indent="-457200">
              <a:buFont typeface="Arial" panose="020B0604020202020204" pitchFamily="34" charset="0"/>
              <a:buChar char="•"/>
            </a:pPr>
            <a:r>
              <a:rPr lang="en-US" sz="2800" b="0" strike="noStrike" spc="-1" dirty="0" err="1">
                <a:solidFill>
                  <a:srgbClr val="000000"/>
                </a:solidFill>
                <a:latin typeface="Calibri"/>
              </a:rPr>
              <a:t>Voip</a:t>
            </a:r>
            <a:r>
              <a:rPr lang="en-US" sz="2800" b="0" strike="noStrike" spc="-1" dirty="0">
                <a:solidFill>
                  <a:srgbClr val="000000"/>
                </a:solidFill>
                <a:latin typeface="Calibri"/>
              </a:rPr>
              <a:t> (</a:t>
            </a:r>
            <a:r>
              <a:rPr lang="en-US" sz="2800" b="0" strike="noStrike" spc="-1" dirty="0" err="1">
                <a:solidFill>
                  <a:srgbClr val="000000"/>
                </a:solidFill>
                <a:latin typeface="Calibri"/>
              </a:rPr>
              <a:t>qos</a:t>
            </a:r>
            <a:r>
              <a:rPr lang="en-US" sz="2800" b="0" strike="noStrike" spc="-1" dirty="0">
                <a:solidFill>
                  <a:srgbClr val="000000"/>
                </a:solidFill>
                <a:latin typeface="Calibri"/>
              </a:rPr>
              <a:t>)</a:t>
            </a:r>
          </a:p>
          <a:p>
            <a:pPr marL="457200" indent="-457200">
              <a:buFont typeface="Arial" panose="020B0604020202020204" pitchFamily="34" charset="0"/>
              <a:buChar char="•"/>
            </a:pPr>
            <a:r>
              <a:rPr lang="en-US" sz="2800" spc="-1" dirty="0">
                <a:solidFill>
                  <a:srgbClr val="000000"/>
                </a:solidFill>
                <a:latin typeface="Calibri"/>
              </a:rPr>
              <a:t>Data comms</a:t>
            </a:r>
          </a:p>
          <a:p>
            <a:pPr marL="457200" indent="-457200">
              <a:buFont typeface="Arial" panose="020B0604020202020204" pitchFamily="34" charset="0"/>
              <a:buChar char="•"/>
            </a:pPr>
            <a:r>
              <a:rPr lang="en-US" sz="2800" b="0" strike="noStrike" spc="-1" dirty="0">
                <a:solidFill>
                  <a:srgbClr val="000000"/>
                </a:solidFill>
                <a:latin typeface="Calibri"/>
              </a:rPr>
              <a:t>Data centers </a:t>
            </a:r>
          </a:p>
          <a:p>
            <a:pPr marL="457200" indent="-457200">
              <a:buFont typeface="Arial" panose="020B0604020202020204" pitchFamily="34" charset="0"/>
              <a:buChar char="•"/>
            </a:pPr>
            <a:r>
              <a:rPr lang="en-US" sz="2800" spc="-1" dirty="0">
                <a:solidFill>
                  <a:srgbClr val="000000"/>
                </a:solidFill>
                <a:latin typeface="Calibri"/>
              </a:rPr>
              <a:t>Malicious traffic</a:t>
            </a:r>
          </a:p>
          <a:p>
            <a:pPr marL="457200" indent="-457200">
              <a:buFont typeface="Arial" panose="020B0604020202020204" pitchFamily="34" charset="0"/>
              <a:buChar char="•"/>
            </a:pPr>
            <a:endParaRPr lang="en-US" sz="2800" b="0" strike="noStrike" spc="-1" dirty="0">
              <a:solidFill>
                <a:srgbClr val="000000"/>
              </a:solidFill>
              <a:latin typeface="Calibri"/>
            </a:endParaRPr>
          </a:p>
          <a:p>
            <a:pPr marL="457200" indent="-457200">
              <a:buFont typeface="Arial" panose="020B0604020202020204" pitchFamily="34" charset="0"/>
              <a:buChar char="•"/>
            </a:pPr>
            <a:r>
              <a:rPr lang="en-US" sz="2800" spc="-1" dirty="0" err="1">
                <a:solidFill>
                  <a:srgbClr val="000000"/>
                </a:solidFill>
                <a:latin typeface="Calibri"/>
              </a:rPr>
              <a:t>Bursty</a:t>
            </a:r>
            <a:r>
              <a:rPr lang="en-US" sz="2800" spc="-1" dirty="0">
                <a:solidFill>
                  <a:srgbClr val="000000"/>
                </a:solidFill>
                <a:latin typeface="Calibri"/>
              </a:rPr>
              <a:t> data Small but many</a:t>
            </a:r>
          </a:p>
          <a:p>
            <a:pPr marL="457200" indent="-457200">
              <a:buFont typeface="Arial" panose="020B0604020202020204" pitchFamily="34" charset="0"/>
              <a:buChar char="•"/>
            </a:pPr>
            <a:r>
              <a:rPr lang="en-US" sz="2800" spc="-1" dirty="0">
                <a:solidFill>
                  <a:srgbClr val="000000"/>
                </a:solidFill>
                <a:latin typeface="Calibri"/>
              </a:rPr>
              <a:t>and leaky data fixed data but low bandwidth</a:t>
            </a:r>
          </a:p>
          <a:p>
            <a:pPr marL="457200" indent="-457200">
              <a:buFont typeface="Arial" panose="020B0604020202020204" pitchFamily="34" charset="0"/>
              <a:buChar char="•"/>
            </a:pPr>
            <a:endParaRPr lang="en-US" sz="2800" b="0" strike="noStrike" spc="-1" dirty="0">
              <a:solidFill>
                <a:srgbClr val="000000"/>
              </a:solidFill>
              <a:latin typeface="Calibri"/>
            </a:endParaRPr>
          </a:p>
        </p:txBody>
      </p:sp>
      <p:sp>
        <p:nvSpPr>
          <p:cNvPr id="4" name="TextShape 1">
            <a:extLst>
              <a:ext uri="{FF2B5EF4-FFF2-40B4-BE49-F238E27FC236}">
                <a16:creationId xmlns:a16="http://schemas.microsoft.com/office/drawing/2014/main" id="{62762D72-A0CF-4452-9F4B-822543D87D15}"/>
              </a:ext>
            </a:extLst>
          </p:cNvPr>
          <p:cNvSpPr txBox="1"/>
          <p:nvPr/>
        </p:nvSpPr>
        <p:spPr>
          <a:xfrm>
            <a:off x="465240" y="517440"/>
            <a:ext cx="11590200" cy="1325160"/>
          </a:xfrm>
          <a:prstGeom prst="rect">
            <a:avLst/>
          </a:prstGeom>
          <a:noFill/>
          <a:ln>
            <a:noFill/>
          </a:ln>
        </p:spPr>
        <p:txBody>
          <a:bodyPr anchor="ctr">
            <a:noAutofit/>
          </a:bodyPr>
          <a:lstStyle/>
          <a:p>
            <a:pPr>
              <a:lnSpc>
                <a:spcPct val="90000"/>
              </a:lnSpc>
            </a:pPr>
            <a:r>
              <a:rPr lang="en-US" sz="4400" b="0" strike="noStrike" spc="-1" dirty="0">
                <a:solidFill>
                  <a:schemeClr val="accent1"/>
                </a:solidFill>
                <a:latin typeface="Calibri"/>
              </a:rPr>
              <a:t>Nature</a:t>
            </a:r>
          </a:p>
        </p:txBody>
      </p:sp>
    </p:spTree>
    <p:extLst>
      <p:ext uri="{BB962C8B-B14F-4D97-AF65-F5344CB8AC3E}">
        <p14:creationId xmlns:p14="http://schemas.microsoft.com/office/powerpoint/2010/main" val="30897281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dirty="0">
              <a:solidFill>
                <a:srgbClr val="000000"/>
              </a:solidFill>
              <a:latin typeface="Calibri"/>
            </a:endParaRPr>
          </a:p>
        </p:txBody>
      </p:sp>
      <p:sp>
        <p:nvSpPr>
          <p:cNvPr id="517" name="TextShape 2"/>
          <p:cNvSpPr txBox="1"/>
          <p:nvPr/>
        </p:nvSpPr>
        <p:spPr>
          <a:xfrm>
            <a:off x="312840" y="1825560"/>
            <a:ext cx="11590200" cy="4935600"/>
          </a:xfrm>
          <a:prstGeom prst="rect">
            <a:avLst/>
          </a:prstGeom>
          <a:noFill/>
          <a:ln>
            <a:noFill/>
          </a:ln>
        </p:spPr>
        <p:txBody>
          <a:bodyPr>
            <a:noAutofit/>
          </a:bodyPr>
          <a:lstStyle/>
          <a:p>
            <a:pPr marL="457200" indent="-457200">
              <a:buFont typeface="Arial" panose="020B0604020202020204" pitchFamily="34" charset="0"/>
              <a:buChar char="•"/>
            </a:pPr>
            <a:r>
              <a:rPr lang="en-US" sz="2800" spc="-1" dirty="0">
                <a:solidFill>
                  <a:srgbClr val="000000"/>
                </a:solidFill>
                <a:latin typeface="Calibri"/>
              </a:rPr>
              <a:t>More than one device trying to access a file at the same time</a:t>
            </a:r>
          </a:p>
          <a:p>
            <a:pPr marL="457200" indent="-457200">
              <a:buFont typeface="Arial" panose="020B0604020202020204" pitchFamily="34" charset="0"/>
              <a:buChar char="•"/>
            </a:pPr>
            <a:r>
              <a:rPr lang="en-US" sz="2800" spc="-1" dirty="0">
                <a:solidFill>
                  <a:srgbClr val="000000"/>
                </a:solidFill>
                <a:latin typeface="Calibri"/>
              </a:rPr>
              <a:t>This is more noticeable when you think about your Broadband at home.</a:t>
            </a:r>
          </a:p>
          <a:p>
            <a:pPr marL="457200" indent="-457200">
              <a:buFont typeface="Arial" panose="020B0604020202020204" pitchFamily="34" charset="0"/>
              <a:buChar char="•"/>
            </a:pPr>
            <a:endParaRPr lang="en-US" sz="2800" b="0" strike="noStrike" spc="-1" dirty="0">
              <a:solidFill>
                <a:srgbClr val="000000"/>
              </a:solidFill>
              <a:latin typeface="Calibri"/>
            </a:endParaRPr>
          </a:p>
          <a:p>
            <a:pPr marL="457200" indent="-457200">
              <a:buFont typeface="Arial" panose="020B0604020202020204" pitchFamily="34" charset="0"/>
              <a:buChar char="•"/>
            </a:pPr>
            <a:endParaRPr lang="en-US" sz="2800" spc="-1" dirty="0">
              <a:solidFill>
                <a:srgbClr val="000000"/>
              </a:solidFill>
              <a:latin typeface="Calibri"/>
            </a:endParaRPr>
          </a:p>
          <a:p>
            <a:pPr marL="457200" indent="-457200">
              <a:buFont typeface="Arial" panose="020B0604020202020204" pitchFamily="34" charset="0"/>
              <a:buChar char="•"/>
            </a:pPr>
            <a:r>
              <a:rPr lang="en-US" sz="2800" b="0" strike="noStrike" spc="-1" dirty="0">
                <a:solidFill>
                  <a:srgbClr val="000000"/>
                </a:solidFill>
                <a:latin typeface="Calibri"/>
              </a:rPr>
              <a:t>We can prioritize traffic to try and stop </a:t>
            </a:r>
            <a:r>
              <a:rPr lang="en-US" sz="2800" b="0" strike="noStrike" spc="-1" dirty="0" smtClean="0">
                <a:solidFill>
                  <a:srgbClr val="000000"/>
                </a:solidFill>
                <a:latin typeface="Calibri"/>
              </a:rPr>
              <a:t>this but it will always cause some network performance issues</a:t>
            </a:r>
            <a:endParaRPr lang="en-US" sz="2800" b="0" strike="noStrike" spc="-1" dirty="0">
              <a:solidFill>
                <a:srgbClr val="000000"/>
              </a:solidFill>
              <a:latin typeface="Calibri"/>
            </a:endParaRPr>
          </a:p>
        </p:txBody>
      </p:sp>
      <p:sp>
        <p:nvSpPr>
          <p:cNvPr id="4" name="TextShape 1">
            <a:extLst>
              <a:ext uri="{FF2B5EF4-FFF2-40B4-BE49-F238E27FC236}">
                <a16:creationId xmlns:a16="http://schemas.microsoft.com/office/drawing/2014/main" id="{62762D72-A0CF-4452-9F4B-822543D87D15}"/>
              </a:ext>
            </a:extLst>
          </p:cNvPr>
          <p:cNvSpPr txBox="1"/>
          <p:nvPr/>
        </p:nvSpPr>
        <p:spPr>
          <a:xfrm>
            <a:off x="465240" y="517440"/>
            <a:ext cx="11590200" cy="1325160"/>
          </a:xfrm>
          <a:prstGeom prst="rect">
            <a:avLst/>
          </a:prstGeom>
          <a:noFill/>
          <a:ln>
            <a:noFill/>
          </a:ln>
        </p:spPr>
        <p:txBody>
          <a:bodyPr anchor="ctr">
            <a:noAutofit/>
          </a:bodyPr>
          <a:lstStyle/>
          <a:p>
            <a:pPr>
              <a:lnSpc>
                <a:spcPct val="90000"/>
              </a:lnSpc>
            </a:pPr>
            <a:r>
              <a:rPr lang="en-US" sz="4400" spc="-1" dirty="0">
                <a:solidFill>
                  <a:schemeClr val="accent1"/>
                </a:solidFill>
                <a:latin typeface="Calibri"/>
              </a:rPr>
              <a:t>Contention</a:t>
            </a:r>
            <a:endParaRPr lang="en-US" sz="4400" b="0" strike="noStrike" spc="-1" dirty="0">
              <a:solidFill>
                <a:schemeClr val="accent1"/>
              </a:solidFill>
              <a:latin typeface="Calibri"/>
            </a:endParaRPr>
          </a:p>
        </p:txBody>
      </p:sp>
    </p:spTree>
    <p:extLst>
      <p:ext uri="{BB962C8B-B14F-4D97-AF65-F5344CB8AC3E}">
        <p14:creationId xmlns:p14="http://schemas.microsoft.com/office/powerpoint/2010/main" val="40430558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Shape 1"/>
          <p:cNvSpPr txBox="1"/>
          <p:nvPr/>
        </p:nvSpPr>
        <p:spPr>
          <a:xfrm>
            <a:off x="361080" y="1709640"/>
            <a:ext cx="11341440" cy="2852280"/>
          </a:xfrm>
          <a:prstGeom prst="rect">
            <a:avLst/>
          </a:prstGeom>
          <a:noFill/>
          <a:ln>
            <a:noFill/>
          </a:ln>
        </p:spPr>
        <p:txBody>
          <a:bodyPr anchor="b">
            <a:normAutofit fontScale="85000" lnSpcReduction="10000"/>
          </a:bodyPr>
          <a:lstStyle/>
          <a:p>
            <a:pPr>
              <a:lnSpc>
                <a:spcPct val="90000"/>
              </a:lnSpc>
            </a:pPr>
            <a:r>
              <a:rPr lang="en-US" sz="6000" b="0" strike="noStrike" spc="-1">
                <a:solidFill>
                  <a:srgbClr val="2E75B6"/>
                </a:solidFill>
                <a:latin typeface="Calibri"/>
              </a:rPr>
              <a:t>4.2    </a:t>
            </a:r>
            <a:r>
              <a:t/>
            </a:r>
            <a:br/>
            <a:r>
              <a:rPr lang="en-US" sz="6000" b="0" strike="noStrike" spc="-1">
                <a:solidFill>
                  <a:srgbClr val="2E75B6"/>
                </a:solidFill>
                <a:latin typeface="Calibri"/>
              </a:rPr>
              <a:t>Explain methods of improving network performance, such as traffic shaping, architecture and network policy </a:t>
            </a:r>
            <a:endParaRPr lang="en-US" sz="6000" b="0" strike="noStrike" spc="-1">
              <a:solidFill>
                <a:srgbClr val="000000"/>
              </a:solidFill>
              <a:latin typeface="Calibri"/>
            </a:endParaRPr>
          </a:p>
        </p:txBody>
      </p:sp>
      <p:sp>
        <p:nvSpPr>
          <p:cNvPr id="519" name="TextShape 2"/>
          <p:cNvSpPr txBox="1"/>
          <p:nvPr/>
        </p:nvSpPr>
        <p:spPr>
          <a:xfrm>
            <a:off x="831960" y="4589640"/>
            <a:ext cx="10515240" cy="1762920"/>
          </a:xfrm>
          <a:prstGeom prst="rect">
            <a:avLst/>
          </a:prstGeom>
          <a:noFill/>
          <a:ln>
            <a:noFill/>
          </a:ln>
        </p:spPr>
        <p:txBody>
          <a:bodyPr>
            <a:normAutofit fontScale="80500" lnSpcReduction="10000"/>
          </a:bodyPr>
          <a:lstStyle/>
          <a:p>
            <a:pPr>
              <a:lnSpc>
                <a:spcPct val="90000"/>
              </a:lnSpc>
              <a:spcBef>
                <a:spcPts val="1001"/>
              </a:spcBef>
            </a:pPr>
            <a:r>
              <a:rPr lang="en-US" sz="2400" b="0" i="1" strike="noStrike" spc="-1" dirty="0">
                <a:solidFill>
                  <a:srgbClr val="8B8B8B"/>
                </a:solidFill>
                <a:latin typeface="Calibri"/>
              </a:rPr>
              <a:t>A candidate should be able to: </a:t>
            </a:r>
            <a:endParaRPr lang="en-US" sz="2400" b="0" strike="noStrike" spc="-1" dirty="0">
              <a:solidFill>
                <a:srgbClr val="000000"/>
              </a:solidFill>
              <a:latin typeface="Calibri"/>
            </a:endParaRPr>
          </a:p>
          <a:p>
            <a:pPr>
              <a:lnSpc>
                <a:spcPct val="90000"/>
              </a:lnSpc>
              <a:spcBef>
                <a:spcPts val="1001"/>
              </a:spcBef>
            </a:pPr>
            <a:r>
              <a:rPr lang="en-US" sz="2400" b="0" strike="noStrike" spc="-1" dirty="0">
                <a:solidFill>
                  <a:srgbClr val="8B8B8B"/>
                </a:solidFill>
                <a:latin typeface="Calibri"/>
              </a:rPr>
              <a:t>• </a:t>
            </a:r>
            <a:r>
              <a:rPr lang="en-US" sz="2400" b="0" i="1" strike="noStrike" spc="-1" dirty="0">
                <a:solidFill>
                  <a:srgbClr val="8B8B8B"/>
                </a:solidFill>
                <a:latin typeface="Calibri"/>
              </a:rPr>
              <a:t>Explain methods of network management such as traffic shaping, network architecture and network policies. </a:t>
            </a:r>
            <a:endParaRPr lang="en-US" sz="2400" b="0" strike="noStrike" spc="-1" dirty="0">
              <a:solidFill>
                <a:srgbClr val="000000"/>
              </a:solidFill>
              <a:latin typeface="Calibri"/>
            </a:endParaRPr>
          </a:p>
          <a:p>
            <a:pPr>
              <a:lnSpc>
                <a:spcPct val="90000"/>
              </a:lnSpc>
              <a:spcBef>
                <a:spcPts val="1001"/>
              </a:spcBef>
            </a:pPr>
            <a:r>
              <a:rPr lang="en-US" sz="2400" b="0" strike="noStrike" spc="-1" dirty="0">
                <a:solidFill>
                  <a:srgbClr val="8B8B8B"/>
                </a:solidFill>
                <a:latin typeface="Calibri"/>
              </a:rPr>
              <a:t>• </a:t>
            </a:r>
            <a:r>
              <a:rPr lang="en-US" sz="2400" b="0" i="1" strike="noStrike" spc="-1" dirty="0">
                <a:solidFill>
                  <a:srgbClr val="8B8B8B"/>
                </a:solidFill>
                <a:latin typeface="Calibri"/>
              </a:rPr>
              <a:t>Explain the effects of network management on users. </a:t>
            </a:r>
            <a:endParaRPr lang="en-US" sz="2400" b="0" strike="noStrike" spc="-1" dirty="0">
              <a:solidFill>
                <a:srgbClr val="000000"/>
              </a:solidFill>
              <a:latin typeface="Calibri"/>
            </a:endParaRPr>
          </a:p>
          <a:p>
            <a:pPr>
              <a:lnSpc>
                <a:spcPct val="90000"/>
              </a:lnSpc>
              <a:spcBef>
                <a:spcPts val="1001"/>
              </a:spcBef>
            </a:pPr>
            <a:r>
              <a:rPr lang="en-US" sz="2400" b="0" strike="noStrike" spc="-1" dirty="0">
                <a:solidFill>
                  <a:srgbClr val="8B8B8B"/>
                </a:solidFill>
                <a:latin typeface="Calibri"/>
              </a:rPr>
              <a:t>• </a:t>
            </a:r>
            <a:r>
              <a:rPr lang="en-US" sz="2400" b="0" i="1" strike="noStrike" spc="-1" dirty="0">
                <a:solidFill>
                  <a:srgbClr val="8B8B8B"/>
                </a:solidFill>
                <a:latin typeface="Calibri"/>
              </a:rPr>
              <a:t>Explain common causes of sub-optimal network performance such as bottlenecks and streaming. </a:t>
            </a:r>
            <a:endParaRPr lang="en-US" sz="2400" b="0" strike="noStrike" spc="-1" dirty="0">
              <a:solidFill>
                <a:srgbClr val="000000"/>
              </a:solidFill>
              <a:latin typeface="Calibri"/>
            </a:endParaRPr>
          </a:p>
          <a:p>
            <a:pPr>
              <a:lnSpc>
                <a:spcPct val="90000"/>
              </a:lnSpc>
              <a:spcBef>
                <a:spcPts val="1001"/>
              </a:spcBef>
            </a:pPr>
            <a:endParaRPr lang="en-US" sz="2400" b="0" strike="noStrike" spc="-1" dirty="0">
              <a:solidFill>
                <a:srgbClr val="000000"/>
              </a:solidFill>
              <a:latin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dirty="0">
              <a:solidFill>
                <a:srgbClr val="000000"/>
              </a:solidFill>
              <a:latin typeface="Calibri"/>
            </a:endParaRPr>
          </a:p>
        </p:txBody>
      </p:sp>
      <p:sp>
        <p:nvSpPr>
          <p:cNvPr id="517" name="TextShape 2"/>
          <p:cNvSpPr txBox="1"/>
          <p:nvPr/>
        </p:nvSpPr>
        <p:spPr>
          <a:xfrm>
            <a:off x="312840" y="1842600"/>
            <a:ext cx="11590200" cy="4935600"/>
          </a:xfrm>
          <a:prstGeom prst="rect">
            <a:avLst/>
          </a:prstGeom>
          <a:noFill/>
          <a:ln>
            <a:noFill/>
          </a:ln>
        </p:spPr>
        <p:txBody>
          <a:bodyPr>
            <a:noAutofit/>
          </a:bodyPr>
          <a:lstStyle/>
          <a:p>
            <a:pPr marL="457200" indent="-457200">
              <a:buFont typeface="Arial" panose="020B0604020202020204" pitchFamily="34" charset="0"/>
              <a:buChar char="•"/>
            </a:pPr>
            <a:r>
              <a:rPr lang="en-US" sz="2800" b="0" strike="noStrike" spc="-1" dirty="0" err="1">
                <a:solidFill>
                  <a:srgbClr val="000000"/>
                </a:solidFill>
                <a:latin typeface="Calibri"/>
              </a:rPr>
              <a:t>CoDel</a:t>
            </a:r>
            <a:endParaRPr lang="en-US" sz="2800" b="0" strike="noStrike" spc="-1" dirty="0">
              <a:solidFill>
                <a:srgbClr val="000000"/>
              </a:solidFill>
              <a:latin typeface="Calibri"/>
            </a:endParaRPr>
          </a:p>
          <a:p>
            <a:pPr marL="914400" lvl="1" indent="-457200">
              <a:buFont typeface="Arial" panose="020B0604020202020204" pitchFamily="34" charset="0"/>
              <a:buChar char="•"/>
            </a:pPr>
            <a:r>
              <a:rPr lang="en-US" sz="2800" spc="-1" dirty="0">
                <a:solidFill>
                  <a:srgbClr val="000000"/>
                </a:solidFill>
                <a:latin typeface="Calibri"/>
              </a:rPr>
              <a:t>Controlled delay designed to overcome </a:t>
            </a:r>
            <a:r>
              <a:rPr lang="en-US" sz="2800" spc="-1" dirty="0" err="1">
                <a:solidFill>
                  <a:srgbClr val="000000"/>
                </a:solidFill>
                <a:latin typeface="Calibri"/>
              </a:rPr>
              <a:t>bufferbloat</a:t>
            </a:r>
            <a:endParaRPr lang="en-US" sz="2800" spc="-1" dirty="0">
              <a:solidFill>
                <a:srgbClr val="000000"/>
              </a:solidFill>
              <a:latin typeface="Calibri"/>
            </a:endParaRPr>
          </a:p>
          <a:p>
            <a:pPr marL="914400" lvl="1" indent="-457200">
              <a:buFont typeface="Arial" panose="020B0604020202020204" pitchFamily="34" charset="0"/>
              <a:buChar char="•"/>
            </a:pPr>
            <a:r>
              <a:rPr lang="en-US" sz="2800" b="0" strike="noStrike" spc="-1" dirty="0" err="1">
                <a:solidFill>
                  <a:srgbClr val="000000"/>
                </a:solidFill>
                <a:latin typeface="Calibri"/>
              </a:rPr>
              <a:t>Bufferbloat</a:t>
            </a:r>
            <a:r>
              <a:rPr lang="en-US" sz="2800" b="0" strike="noStrike" spc="-1" dirty="0">
                <a:solidFill>
                  <a:srgbClr val="000000"/>
                </a:solidFill>
                <a:latin typeface="Calibri"/>
              </a:rPr>
              <a:t> – flow of traffic </a:t>
            </a:r>
            <a:r>
              <a:rPr lang="en-US" sz="2800" spc="-1" dirty="0">
                <a:solidFill>
                  <a:srgbClr val="000000"/>
                </a:solidFill>
                <a:latin typeface="Calibri"/>
              </a:rPr>
              <a:t>changes from a fast and slow network.</a:t>
            </a:r>
          </a:p>
          <a:p>
            <a:pPr marL="914400" lvl="1" indent="-457200">
              <a:buFont typeface="Arial" panose="020B0604020202020204" pitchFamily="34" charset="0"/>
              <a:buChar char="•"/>
            </a:pPr>
            <a:r>
              <a:rPr lang="en-US" sz="2800" b="0" strike="noStrike" spc="-1" dirty="0">
                <a:solidFill>
                  <a:srgbClr val="000000"/>
                </a:solidFill>
                <a:latin typeface="Calibri"/>
              </a:rPr>
              <a:t>Buffers allow a fast network to store the packets</a:t>
            </a:r>
            <a:endParaRPr lang="en-US" sz="2800" spc="-1" dirty="0">
              <a:solidFill>
                <a:srgbClr val="000000"/>
              </a:solidFill>
              <a:latin typeface="Calibri"/>
            </a:endParaRPr>
          </a:p>
          <a:p>
            <a:endParaRPr lang="en-US" sz="2800" b="0" strike="noStrike" spc="-1" dirty="0">
              <a:solidFill>
                <a:srgbClr val="000000"/>
              </a:solidFill>
              <a:latin typeface="Calibri"/>
            </a:endParaRPr>
          </a:p>
          <a:p>
            <a:pPr marL="457200" indent="-457200">
              <a:buFont typeface="Arial" panose="020B0604020202020204" pitchFamily="34" charset="0"/>
              <a:buChar char="•"/>
            </a:pPr>
            <a:r>
              <a:rPr lang="en-US" sz="2800" spc="-1" dirty="0">
                <a:solidFill>
                  <a:srgbClr val="000000"/>
                </a:solidFill>
                <a:latin typeface="Calibri"/>
              </a:rPr>
              <a:t>PIE</a:t>
            </a:r>
          </a:p>
          <a:p>
            <a:pPr marL="914400" lvl="1" indent="-457200">
              <a:buFont typeface="Arial" panose="020B0604020202020204" pitchFamily="34" charset="0"/>
              <a:buChar char="•"/>
            </a:pPr>
            <a:r>
              <a:rPr lang="en-US" sz="2800" spc="-1" dirty="0">
                <a:solidFill>
                  <a:srgbClr val="000000"/>
                </a:solidFill>
                <a:latin typeface="Calibri"/>
              </a:rPr>
              <a:t>Aims to attain high link utilization</a:t>
            </a:r>
          </a:p>
          <a:p>
            <a:pPr marL="914400" lvl="1" indent="-457200">
              <a:buFont typeface="Arial" panose="020B0604020202020204" pitchFamily="34" charset="0"/>
              <a:buChar char="•"/>
            </a:pPr>
            <a:r>
              <a:rPr lang="en-US" sz="2800" spc="-1" dirty="0">
                <a:solidFill>
                  <a:srgbClr val="000000"/>
                </a:solidFill>
                <a:latin typeface="Calibri"/>
              </a:rPr>
              <a:t>Works based on queue latency not length</a:t>
            </a:r>
          </a:p>
          <a:p>
            <a:pPr marL="914400" lvl="1" indent="-457200">
              <a:buFont typeface="Arial" panose="020B0604020202020204" pitchFamily="34" charset="0"/>
              <a:buChar char="•"/>
            </a:pPr>
            <a:r>
              <a:rPr lang="en-US" sz="2800" spc="-1" dirty="0">
                <a:solidFill>
                  <a:srgbClr val="000000"/>
                </a:solidFill>
                <a:latin typeface="Calibri"/>
              </a:rPr>
              <a:t>If latency can be controlled it frees up buffers for sporadic </a:t>
            </a:r>
            <a:r>
              <a:rPr lang="en-US" sz="2800" spc="-1" dirty="0" smtClean="0">
                <a:solidFill>
                  <a:srgbClr val="000000"/>
                </a:solidFill>
                <a:latin typeface="Calibri"/>
              </a:rPr>
              <a:t>use</a:t>
            </a:r>
          </a:p>
          <a:p>
            <a:pPr marL="457200" indent="-457200">
              <a:buFont typeface="Arial" panose="020B0604020202020204" pitchFamily="34" charset="0"/>
              <a:buChar char="•"/>
            </a:pPr>
            <a:endParaRPr lang="en-US" sz="2800" spc="-1" dirty="0">
              <a:solidFill>
                <a:srgbClr val="000000"/>
              </a:solidFill>
              <a:latin typeface="Calibri"/>
            </a:endParaRPr>
          </a:p>
          <a:p>
            <a:pPr marL="457200" indent="-457200">
              <a:buFont typeface="Arial" panose="020B0604020202020204" pitchFamily="34" charset="0"/>
              <a:buChar char="•"/>
            </a:pPr>
            <a:r>
              <a:rPr lang="en-US" sz="2800" spc="-1" dirty="0">
                <a:solidFill>
                  <a:srgbClr val="000000"/>
                </a:solidFill>
                <a:latin typeface="Calibri"/>
              </a:rPr>
              <a:t>Happens at network layer</a:t>
            </a:r>
          </a:p>
          <a:p>
            <a:pPr marL="457200" indent="-457200">
              <a:buFont typeface="Arial" panose="020B0604020202020204" pitchFamily="34" charset="0"/>
              <a:buChar char="•"/>
            </a:pPr>
            <a:endParaRPr lang="en-US" sz="2800" spc="-1" dirty="0">
              <a:solidFill>
                <a:srgbClr val="000000"/>
              </a:solidFill>
              <a:latin typeface="Calibri"/>
            </a:endParaRPr>
          </a:p>
          <a:p>
            <a:pPr marL="457200" indent="-457200">
              <a:buFont typeface="Arial" panose="020B0604020202020204" pitchFamily="34" charset="0"/>
              <a:buChar char="•"/>
            </a:pPr>
            <a:endParaRPr lang="en-US" sz="2800" b="0" strike="noStrike" spc="-1" dirty="0">
              <a:solidFill>
                <a:srgbClr val="000000"/>
              </a:solidFill>
              <a:latin typeface="Calibri"/>
            </a:endParaRPr>
          </a:p>
          <a:p>
            <a:pPr marL="457200" indent="-457200">
              <a:buFont typeface="Arial" panose="020B0604020202020204" pitchFamily="34" charset="0"/>
              <a:buChar char="•"/>
            </a:pPr>
            <a:endParaRPr lang="en-US" sz="2800" spc="-1" dirty="0">
              <a:solidFill>
                <a:srgbClr val="000000"/>
              </a:solidFill>
              <a:latin typeface="Calibri"/>
            </a:endParaRPr>
          </a:p>
          <a:p>
            <a:pPr marL="457200" indent="-457200">
              <a:buFont typeface="Arial" panose="020B0604020202020204" pitchFamily="34" charset="0"/>
              <a:buChar char="•"/>
            </a:pPr>
            <a:endParaRPr lang="en-US" sz="2800" b="0" strike="noStrike" spc="-1" dirty="0">
              <a:solidFill>
                <a:srgbClr val="000000"/>
              </a:solidFill>
              <a:latin typeface="Calibri"/>
            </a:endParaRPr>
          </a:p>
        </p:txBody>
      </p:sp>
      <p:sp>
        <p:nvSpPr>
          <p:cNvPr id="4" name="TextShape 1">
            <a:extLst>
              <a:ext uri="{FF2B5EF4-FFF2-40B4-BE49-F238E27FC236}">
                <a16:creationId xmlns:a16="http://schemas.microsoft.com/office/drawing/2014/main" id="{62762D72-A0CF-4452-9F4B-822543D87D15}"/>
              </a:ext>
            </a:extLst>
          </p:cNvPr>
          <p:cNvSpPr txBox="1"/>
          <p:nvPr/>
        </p:nvSpPr>
        <p:spPr>
          <a:xfrm>
            <a:off x="465240" y="517440"/>
            <a:ext cx="11590200" cy="1325160"/>
          </a:xfrm>
          <a:prstGeom prst="rect">
            <a:avLst/>
          </a:prstGeom>
          <a:noFill/>
          <a:ln>
            <a:noFill/>
          </a:ln>
        </p:spPr>
        <p:txBody>
          <a:bodyPr anchor="ctr">
            <a:noAutofit/>
          </a:bodyPr>
          <a:lstStyle/>
          <a:p>
            <a:pPr>
              <a:lnSpc>
                <a:spcPct val="90000"/>
              </a:lnSpc>
            </a:pPr>
            <a:r>
              <a:rPr lang="en-US" sz="4400" spc="-1" dirty="0">
                <a:solidFill>
                  <a:schemeClr val="accent1"/>
                </a:solidFill>
                <a:latin typeface="Calibri"/>
              </a:rPr>
              <a:t>Traffic shaping</a:t>
            </a:r>
            <a:endParaRPr lang="en-US" sz="4400" b="0" strike="noStrike" spc="-1" dirty="0">
              <a:solidFill>
                <a:schemeClr val="accent1"/>
              </a:solidFill>
              <a:latin typeface="Calibri"/>
            </a:endParaRPr>
          </a:p>
        </p:txBody>
      </p:sp>
    </p:spTree>
    <p:extLst>
      <p:ext uri="{BB962C8B-B14F-4D97-AF65-F5344CB8AC3E}">
        <p14:creationId xmlns:p14="http://schemas.microsoft.com/office/powerpoint/2010/main" val="31589976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dirty="0">
              <a:solidFill>
                <a:srgbClr val="000000"/>
              </a:solidFill>
              <a:latin typeface="Calibri"/>
            </a:endParaRPr>
          </a:p>
        </p:txBody>
      </p:sp>
      <p:sp>
        <p:nvSpPr>
          <p:cNvPr id="517" name="TextShape 2"/>
          <p:cNvSpPr txBox="1"/>
          <p:nvPr/>
        </p:nvSpPr>
        <p:spPr>
          <a:xfrm>
            <a:off x="312840" y="1825560"/>
            <a:ext cx="11590200" cy="4935600"/>
          </a:xfrm>
          <a:prstGeom prst="rect">
            <a:avLst/>
          </a:prstGeom>
          <a:noFill/>
          <a:ln>
            <a:noFill/>
          </a:ln>
        </p:spPr>
        <p:txBody>
          <a:bodyPr>
            <a:noAutofit/>
          </a:bodyPr>
          <a:lstStyle/>
          <a:p>
            <a:pPr marL="457200" indent="-457200">
              <a:buFont typeface="Arial" panose="020B0604020202020204" pitchFamily="34" charset="0"/>
              <a:buChar char="•"/>
            </a:pPr>
            <a:endParaRPr lang="en-US" sz="2800" b="0" strike="noStrike" spc="-1" dirty="0">
              <a:solidFill>
                <a:srgbClr val="000000"/>
              </a:solidFill>
              <a:latin typeface="Calibri"/>
            </a:endParaRPr>
          </a:p>
          <a:p>
            <a:pPr marL="457200" indent="-457200">
              <a:buFont typeface="Arial" panose="020B0604020202020204" pitchFamily="34" charset="0"/>
              <a:buChar char="•"/>
            </a:pPr>
            <a:r>
              <a:rPr lang="en-US" sz="2800" spc="-1" dirty="0" smtClean="0">
                <a:solidFill>
                  <a:srgbClr val="000000"/>
                </a:solidFill>
                <a:latin typeface="Calibri"/>
              </a:rPr>
              <a:t>Restrict the types of traffic</a:t>
            </a:r>
          </a:p>
          <a:p>
            <a:pPr marL="457200" indent="-457200">
              <a:buFont typeface="Arial" panose="020B0604020202020204" pitchFamily="34" charset="0"/>
              <a:buChar char="•"/>
            </a:pPr>
            <a:r>
              <a:rPr lang="en-US" sz="2800" spc="-1" dirty="0" smtClean="0">
                <a:solidFill>
                  <a:srgbClr val="000000"/>
                </a:solidFill>
                <a:latin typeface="Calibri"/>
              </a:rPr>
              <a:t>Internet user permissions – Why do they need access to certain parts of the web?</a:t>
            </a:r>
          </a:p>
          <a:p>
            <a:pPr marL="457200" indent="-457200">
              <a:buFont typeface="Arial" panose="020B0604020202020204" pitchFamily="34" charset="0"/>
              <a:buChar char="•"/>
            </a:pPr>
            <a:endParaRPr lang="en-US" sz="2800" spc="-1" dirty="0">
              <a:solidFill>
                <a:srgbClr val="000000"/>
              </a:solidFill>
              <a:latin typeface="Calibri"/>
            </a:endParaRPr>
          </a:p>
          <a:p>
            <a:pPr marL="457200" indent="-457200">
              <a:buFont typeface="Arial" panose="020B0604020202020204" pitchFamily="34" charset="0"/>
              <a:buChar char="•"/>
            </a:pPr>
            <a:endParaRPr lang="en-US" sz="2800" b="0" strike="noStrike" spc="-1" dirty="0">
              <a:solidFill>
                <a:srgbClr val="000000"/>
              </a:solidFill>
              <a:latin typeface="Calibri"/>
            </a:endParaRPr>
          </a:p>
        </p:txBody>
      </p:sp>
      <p:sp>
        <p:nvSpPr>
          <p:cNvPr id="4" name="TextShape 1">
            <a:extLst>
              <a:ext uri="{FF2B5EF4-FFF2-40B4-BE49-F238E27FC236}">
                <a16:creationId xmlns:a16="http://schemas.microsoft.com/office/drawing/2014/main" id="{62762D72-A0CF-4452-9F4B-822543D87D15}"/>
              </a:ext>
            </a:extLst>
          </p:cNvPr>
          <p:cNvSpPr txBox="1"/>
          <p:nvPr/>
        </p:nvSpPr>
        <p:spPr>
          <a:xfrm>
            <a:off x="465240" y="517440"/>
            <a:ext cx="11590200" cy="1325160"/>
          </a:xfrm>
          <a:prstGeom prst="rect">
            <a:avLst/>
          </a:prstGeom>
          <a:noFill/>
          <a:ln>
            <a:noFill/>
          </a:ln>
        </p:spPr>
        <p:txBody>
          <a:bodyPr anchor="ctr">
            <a:noAutofit/>
          </a:bodyPr>
          <a:lstStyle/>
          <a:p>
            <a:pPr>
              <a:lnSpc>
                <a:spcPct val="90000"/>
              </a:lnSpc>
            </a:pPr>
            <a:r>
              <a:rPr lang="en-US" sz="4400" spc="-1" dirty="0" smtClean="0">
                <a:solidFill>
                  <a:schemeClr val="accent1"/>
                </a:solidFill>
                <a:latin typeface="Calibri"/>
              </a:rPr>
              <a:t>Network Policies </a:t>
            </a:r>
            <a:endParaRPr lang="en-US" sz="4400" b="0" strike="noStrike" spc="-1" dirty="0">
              <a:solidFill>
                <a:schemeClr val="accent1"/>
              </a:solidFill>
              <a:latin typeface="Calibri"/>
            </a:endParaRPr>
          </a:p>
        </p:txBody>
      </p:sp>
    </p:spTree>
    <p:extLst>
      <p:ext uri="{BB962C8B-B14F-4D97-AF65-F5344CB8AC3E}">
        <p14:creationId xmlns:p14="http://schemas.microsoft.com/office/powerpoint/2010/main" val="4184735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ARP table</a:t>
            </a:r>
            <a:endParaRPr lang="en-US" sz="4400" b="0" strike="noStrike" spc="-1">
              <a:solidFill>
                <a:srgbClr val="000000"/>
              </a:solidFill>
              <a:latin typeface="Calibri"/>
            </a:endParaRPr>
          </a:p>
        </p:txBody>
      </p:sp>
      <p:pic>
        <p:nvPicPr>
          <p:cNvPr id="228" name="Picture 6"/>
          <p:cNvPicPr/>
          <p:nvPr/>
        </p:nvPicPr>
        <p:blipFill>
          <a:blip r:embed="rId2"/>
          <a:stretch/>
        </p:blipFill>
        <p:spPr>
          <a:xfrm>
            <a:off x="680400" y="2368080"/>
            <a:ext cx="9734760" cy="3547440"/>
          </a:xfrm>
          <a:prstGeom prst="rect">
            <a:avLst/>
          </a:prstGeom>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312840" y="365040"/>
            <a:ext cx="11590200" cy="1325160"/>
          </a:xfrm>
          <a:prstGeom prst="rect">
            <a:avLst/>
          </a:prstGeom>
          <a:noFill/>
          <a:ln>
            <a:noFill/>
          </a:ln>
        </p:spPr>
        <p:txBody>
          <a:bodyPr anchor="ctr">
            <a:noAutofit/>
          </a:bodyPr>
          <a:lstStyle/>
          <a:p>
            <a:endParaRPr lang="en-US" sz="1800" b="0" strike="noStrike" spc="-1" dirty="0">
              <a:solidFill>
                <a:srgbClr val="000000"/>
              </a:solidFill>
              <a:latin typeface="Calibri"/>
            </a:endParaRPr>
          </a:p>
        </p:txBody>
      </p:sp>
      <p:sp>
        <p:nvSpPr>
          <p:cNvPr id="517" name="TextShape 2"/>
          <p:cNvSpPr txBox="1"/>
          <p:nvPr/>
        </p:nvSpPr>
        <p:spPr>
          <a:xfrm>
            <a:off x="312840" y="1825560"/>
            <a:ext cx="11590200" cy="4935600"/>
          </a:xfrm>
          <a:prstGeom prst="rect">
            <a:avLst/>
          </a:prstGeom>
          <a:noFill/>
          <a:ln>
            <a:noFill/>
          </a:ln>
        </p:spPr>
        <p:txBody>
          <a:bodyPr>
            <a:noAutofit/>
          </a:bodyPr>
          <a:lstStyle/>
          <a:p>
            <a:pPr marL="457200" indent="-457200">
              <a:buFont typeface="Arial" panose="020B0604020202020204" pitchFamily="34" charset="0"/>
              <a:buChar char="•"/>
            </a:pPr>
            <a:r>
              <a:rPr lang="en-US" sz="2800" b="0" strike="noStrike" spc="-1" dirty="0" smtClean="0">
                <a:solidFill>
                  <a:srgbClr val="000000"/>
                </a:solidFill>
                <a:latin typeface="Calibri"/>
              </a:rPr>
              <a:t>Congestion and bottle necks are more of a risk now. Even with increased bandwidth</a:t>
            </a:r>
          </a:p>
          <a:p>
            <a:pPr marL="457200" indent="-457200">
              <a:buFont typeface="Arial" panose="020B0604020202020204" pitchFamily="34" charset="0"/>
              <a:buChar char="•"/>
            </a:pPr>
            <a:r>
              <a:rPr lang="en-US" sz="2800" b="0" strike="noStrike" spc="-1" dirty="0" smtClean="0">
                <a:solidFill>
                  <a:srgbClr val="000000"/>
                </a:solidFill>
                <a:latin typeface="Calibri"/>
              </a:rPr>
              <a:t>Most downloads come from HTTP – Hard to identify what is needed and what's not</a:t>
            </a:r>
          </a:p>
          <a:p>
            <a:pPr marL="457200" indent="-457200">
              <a:buFont typeface="Arial" panose="020B0604020202020204" pitchFamily="34" charset="0"/>
              <a:buChar char="•"/>
            </a:pPr>
            <a:endParaRPr lang="en-US" sz="2800" b="0" strike="noStrike" spc="-1" dirty="0" smtClean="0">
              <a:solidFill>
                <a:srgbClr val="000000"/>
              </a:solidFill>
              <a:latin typeface="Calibri"/>
            </a:endParaRPr>
          </a:p>
          <a:p>
            <a:pPr marL="457200" indent="-457200">
              <a:buFont typeface="Arial" panose="020B0604020202020204" pitchFamily="34" charset="0"/>
              <a:buChar char="•"/>
            </a:pPr>
            <a:r>
              <a:rPr lang="en-US" sz="2800" b="0" strike="noStrike" spc="-1" dirty="0" smtClean="0">
                <a:solidFill>
                  <a:srgbClr val="000000"/>
                </a:solidFill>
                <a:latin typeface="Calibri"/>
              </a:rPr>
              <a:t>Traffic shaping and user education can help with these</a:t>
            </a:r>
            <a:endParaRPr lang="en-US" sz="2800" b="0" strike="noStrike" spc="-1" dirty="0">
              <a:solidFill>
                <a:srgbClr val="000000"/>
              </a:solidFill>
              <a:latin typeface="Calibri"/>
            </a:endParaRPr>
          </a:p>
          <a:p>
            <a:pPr marL="457200" indent="-457200">
              <a:buFont typeface="Arial" panose="020B0604020202020204" pitchFamily="34" charset="0"/>
              <a:buChar char="•"/>
            </a:pPr>
            <a:endParaRPr lang="en-US" sz="2800" spc="-1" dirty="0">
              <a:solidFill>
                <a:srgbClr val="000000"/>
              </a:solidFill>
              <a:latin typeface="Calibri"/>
            </a:endParaRPr>
          </a:p>
          <a:p>
            <a:pPr marL="457200" indent="-457200">
              <a:buFont typeface="Arial" panose="020B0604020202020204" pitchFamily="34" charset="0"/>
              <a:buChar char="•"/>
            </a:pPr>
            <a:endParaRPr lang="en-US" sz="2800" b="0" strike="noStrike" spc="-1" dirty="0">
              <a:solidFill>
                <a:srgbClr val="000000"/>
              </a:solidFill>
              <a:latin typeface="Calibri"/>
            </a:endParaRPr>
          </a:p>
        </p:txBody>
      </p:sp>
      <p:sp>
        <p:nvSpPr>
          <p:cNvPr id="4" name="TextShape 1">
            <a:extLst>
              <a:ext uri="{FF2B5EF4-FFF2-40B4-BE49-F238E27FC236}">
                <a16:creationId xmlns:a16="http://schemas.microsoft.com/office/drawing/2014/main" id="{62762D72-A0CF-4452-9F4B-822543D87D15}"/>
              </a:ext>
            </a:extLst>
          </p:cNvPr>
          <p:cNvSpPr txBox="1"/>
          <p:nvPr/>
        </p:nvSpPr>
        <p:spPr>
          <a:xfrm>
            <a:off x="465240" y="517440"/>
            <a:ext cx="11590200" cy="1538006"/>
          </a:xfrm>
          <a:prstGeom prst="rect">
            <a:avLst/>
          </a:prstGeom>
          <a:noFill/>
          <a:ln>
            <a:noFill/>
          </a:ln>
        </p:spPr>
        <p:txBody>
          <a:bodyPr anchor="ctr">
            <a:noAutofit/>
          </a:bodyPr>
          <a:lstStyle/>
          <a:p>
            <a:pPr>
              <a:lnSpc>
                <a:spcPct val="90000"/>
              </a:lnSpc>
            </a:pPr>
            <a:r>
              <a:rPr lang="en-US" sz="4400" spc="-1" dirty="0" smtClean="0">
                <a:solidFill>
                  <a:schemeClr val="accent1"/>
                </a:solidFill>
                <a:latin typeface="Calibri"/>
              </a:rPr>
              <a:t>Bottlenecks </a:t>
            </a:r>
            <a:r>
              <a:rPr lang="en-US" sz="4400" spc="-1" dirty="0">
                <a:solidFill>
                  <a:schemeClr val="accent1"/>
                </a:solidFill>
                <a:latin typeface="Calibri"/>
              </a:rPr>
              <a:t>and </a:t>
            </a:r>
            <a:r>
              <a:rPr lang="en-US" sz="4400" spc="-1" dirty="0" smtClean="0">
                <a:solidFill>
                  <a:schemeClr val="accent1"/>
                </a:solidFill>
                <a:latin typeface="Calibri"/>
              </a:rPr>
              <a:t>Streaming </a:t>
            </a:r>
            <a:endParaRPr lang="en-US" sz="4400" spc="-1" dirty="0">
              <a:solidFill>
                <a:schemeClr val="accent1"/>
              </a:solidFill>
              <a:latin typeface="Calibri"/>
            </a:endParaRPr>
          </a:p>
        </p:txBody>
      </p:sp>
    </p:spTree>
    <p:extLst>
      <p:ext uri="{BB962C8B-B14F-4D97-AF65-F5344CB8AC3E}">
        <p14:creationId xmlns:p14="http://schemas.microsoft.com/office/powerpoint/2010/main" val="3734075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Router Table In Host A (192.168.1.12)</a:t>
            </a:r>
            <a:endParaRPr lang="en-US" sz="4400" b="0" strike="noStrike" spc="-1">
              <a:solidFill>
                <a:srgbClr val="000000"/>
              </a:solidFill>
              <a:latin typeface="Calibri"/>
            </a:endParaRPr>
          </a:p>
        </p:txBody>
      </p:sp>
      <p:sp>
        <p:nvSpPr>
          <p:cNvPr id="230" name="TextShape 2"/>
          <p:cNvSpPr txBox="1"/>
          <p:nvPr/>
        </p:nvSpPr>
        <p:spPr>
          <a:xfrm>
            <a:off x="680400" y="2281320"/>
            <a:ext cx="9793440" cy="4188240"/>
          </a:xfrm>
          <a:prstGeom prst="rect">
            <a:avLst/>
          </a:prstGeom>
          <a:noFill/>
          <a:ln>
            <a:noFill/>
          </a:ln>
        </p:spPr>
        <p:txBody>
          <a:bodyPr>
            <a:normAutofit lnSpcReduction="10000"/>
          </a:bodyPr>
          <a:lstStyle/>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Contains a 0.0.0.0 entry which points to the default gateway 192.168.1.1</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Contains other IP addresses on its own network and the address of its own NIC</a:t>
            </a:r>
            <a:r>
              <a:t/>
            </a:r>
            <a:br/>
            <a:r>
              <a:t/>
            </a:r>
            <a:br/>
            <a:r>
              <a:t/>
            </a:r>
            <a:br/>
            <a:r>
              <a:t/>
            </a:r>
            <a:br/>
            <a:r>
              <a:t/>
            </a:r>
            <a:br/>
            <a:r>
              <a:t/>
            </a:r>
            <a:br/>
            <a:r>
              <a:t/>
            </a:r>
            <a:br/>
            <a:r>
              <a:rPr lang="en-US" sz="2400" b="0" strike="noStrike" spc="-1">
                <a:solidFill>
                  <a:srgbClr val="000000"/>
                </a:solidFill>
                <a:latin typeface="Calibri"/>
              </a:rPr>
              <a:t>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If sending to Host X it will look in the table and send directly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If sending to Host B (192.168.2.7) will find 0.0.0.0 as the closest match in the table and send to the gateway</a:t>
            </a:r>
          </a:p>
          <a:p>
            <a:pPr>
              <a:lnSpc>
                <a:spcPct val="90000"/>
              </a:lnSpc>
              <a:spcBef>
                <a:spcPts val="1001"/>
              </a:spcBef>
            </a:pPr>
            <a:endParaRPr lang="en-US" sz="2400" b="0" strike="noStrike" spc="-1">
              <a:solidFill>
                <a:srgbClr val="000000"/>
              </a:solidFill>
              <a:latin typeface="Calibri"/>
            </a:endParaRPr>
          </a:p>
        </p:txBody>
      </p:sp>
      <p:graphicFrame>
        <p:nvGraphicFramePr>
          <p:cNvPr id="231" name="Table 3"/>
          <p:cNvGraphicFramePr/>
          <p:nvPr/>
        </p:nvGraphicFramePr>
        <p:xfrm>
          <a:off x="1423080" y="3171960"/>
          <a:ext cx="7415640" cy="1482840"/>
        </p:xfrm>
        <a:graphic>
          <a:graphicData uri="http://schemas.openxmlformats.org/drawingml/2006/table">
            <a:tbl>
              <a:tblPr/>
              <a:tblGrid>
                <a:gridCol w="2483640">
                  <a:extLst>
                    <a:ext uri="{9D8B030D-6E8A-4147-A177-3AD203B41FA5}">
                      <a16:colId xmlns:a16="http://schemas.microsoft.com/office/drawing/2014/main" val="20000"/>
                    </a:ext>
                  </a:extLst>
                </a:gridCol>
                <a:gridCol w="1580040">
                  <a:extLst>
                    <a:ext uri="{9D8B030D-6E8A-4147-A177-3AD203B41FA5}">
                      <a16:colId xmlns:a16="http://schemas.microsoft.com/office/drawing/2014/main" val="20001"/>
                    </a:ext>
                  </a:extLst>
                </a:gridCol>
                <a:gridCol w="2031840">
                  <a:extLst>
                    <a:ext uri="{9D8B030D-6E8A-4147-A177-3AD203B41FA5}">
                      <a16:colId xmlns:a16="http://schemas.microsoft.com/office/drawing/2014/main" val="20002"/>
                    </a:ext>
                  </a:extLst>
                </a:gridCol>
                <a:gridCol w="1320120">
                  <a:extLst>
                    <a:ext uri="{9D8B030D-6E8A-4147-A177-3AD203B41FA5}">
                      <a16:colId xmlns:a16="http://schemas.microsoft.com/office/drawing/2014/main" val="20003"/>
                    </a:ext>
                  </a:extLst>
                </a:gridCol>
              </a:tblGrid>
              <a:tr h="370800">
                <a:tc>
                  <a:txBody>
                    <a:bodyPr/>
                    <a:lstStyle/>
                    <a:p>
                      <a:pPr>
                        <a:lnSpc>
                          <a:spcPct val="100000"/>
                        </a:lnSpc>
                      </a:pPr>
                      <a:r>
                        <a:rPr lang="en-GB" sz="1800" b="0" strike="noStrike" spc="-1">
                          <a:solidFill>
                            <a:srgbClr val="000000"/>
                          </a:solidFill>
                          <a:latin typeface="Calibri"/>
                        </a:rPr>
                        <a:t>Network Destination</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Gateway</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Interface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Notes</a:t>
                      </a:r>
                      <a:endParaRPr lang="en-GB" sz="18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Calibri"/>
                        </a:rPr>
                        <a:t>0.0.0.0</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192.168.1.1</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192.168.1.12</a:t>
                      </a:r>
                      <a:endParaRPr lang="en-GB" sz="1800" b="0" strike="noStrike" spc="-1">
                        <a:latin typeface="Arial"/>
                      </a:endParaRPr>
                    </a:p>
                  </a:txBody>
                  <a:tcPr>
                    <a:noFill/>
                  </a:tcPr>
                </a:tc>
                <a:tc>
                  <a:txBody>
                    <a:bodyPr/>
                    <a:lstStyle/>
                    <a:p>
                      <a:endParaRPr lang="en-US"/>
                    </a:p>
                  </a:txBody>
                  <a:tcPr>
                    <a:no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000000"/>
                          </a:solidFill>
                          <a:latin typeface="Calibri"/>
                        </a:rPr>
                        <a:t>127.0.0.1</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On-Link</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127.0.0.1</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Loopback</a:t>
                      </a:r>
                      <a:endParaRPr lang="en-GB" sz="1800" b="0" strike="noStrike" spc="-1">
                        <a:latin typeface="Arial"/>
                      </a:endParaRPr>
                    </a:p>
                  </a:txBody>
                  <a:tcPr>
                    <a:noFill/>
                  </a:tcPr>
                </a:tc>
                <a:extLst>
                  <a:ext uri="{0D108BD9-81ED-4DB2-BD59-A6C34878D82A}">
                    <a16:rowId xmlns:a16="http://schemas.microsoft.com/office/drawing/2014/main" val="10002"/>
                  </a:ext>
                </a:extLst>
              </a:tr>
              <a:tr h="370800">
                <a:tc>
                  <a:txBody>
                    <a:bodyPr/>
                    <a:lstStyle/>
                    <a:p>
                      <a:pPr>
                        <a:lnSpc>
                          <a:spcPct val="100000"/>
                        </a:lnSpc>
                      </a:pPr>
                      <a:r>
                        <a:rPr lang="en-GB" sz="1800" b="0" strike="noStrike" spc="-1">
                          <a:solidFill>
                            <a:srgbClr val="000000"/>
                          </a:solidFill>
                          <a:latin typeface="Calibri"/>
                        </a:rPr>
                        <a:t>192.168.1.9</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On-Link</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192.168.1.12</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Host X</a:t>
                      </a:r>
                      <a:endParaRPr lang="en-GB" sz="1800" b="0" strike="noStrike" spc="-1">
                        <a:latin typeface="Arial"/>
                      </a:endParaRPr>
                    </a:p>
                  </a:txBody>
                  <a:tcP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Router’s Table</a:t>
            </a:r>
            <a:endParaRPr lang="en-US" sz="4400" b="0" strike="noStrike" spc="-1">
              <a:solidFill>
                <a:srgbClr val="000000"/>
              </a:solidFill>
              <a:latin typeface="Calibri"/>
            </a:endParaRPr>
          </a:p>
        </p:txBody>
      </p:sp>
      <p:sp>
        <p:nvSpPr>
          <p:cNvPr id="233" name="TextShape 2"/>
          <p:cNvSpPr txBox="1"/>
          <p:nvPr/>
        </p:nvSpPr>
        <p:spPr>
          <a:xfrm>
            <a:off x="680400" y="2281320"/>
            <a:ext cx="9793440" cy="4188240"/>
          </a:xfrm>
          <a:prstGeom prst="rect">
            <a:avLst/>
          </a:prstGeom>
          <a:noFill/>
          <a:ln>
            <a:noFill/>
          </a:ln>
        </p:spPr>
        <p:txBody>
          <a:bodyPr>
            <a:normAutofit/>
          </a:bodyPr>
          <a:lstStyle/>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Contains a list of IP addresses and interfaces</a:t>
            </a:r>
            <a:r>
              <a:t/>
            </a:r>
            <a:br/>
            <a:r>
              <a:t/>
            </a:r>
            <a:br/>
            <a:r>
              <a:t/>
            </a:r>
            <a:br/>
            <a:r>
              <a:t/>
            </a:r>
            <a:br/>
            <a:r>
              <a:t/>
            </a:r>
            <a:br/>
            <a:r>
              <a:t/>
            </a:r>
            <a:br/>
            <a:r>
              <a:t/>
            </a:r>
            <a:br/>
            <a:r>
              <a:rPr lang="en-US" sz="2400" b="0" strike="noStrike" spc="-1">
                <a:solidFill>
                  <a:srgbClr val="000000"/>
                </a:solidFill>
                <a:latin typeface="Calibri"/>
              </a:rPr>
              <a:t>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If sending to 192.168.1.n will forward via R1 NIC</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If sending to 192.168.2.n will forward via R2 NIC</a:t>
            </a:r>
            <a:r>
              <a:t/>
            </a:r>
            <a:br/>
            <a:r>
              <a:t/>
            </a:r>
            <a:br/>
            <a:r>
              <a:rPr lang="en-US" sz="2400" b="0" strike="noStrike" spc="-1">
                <a:solidFill>
                  <a:srgbClr val="000000"/>
                </a:solidFill>
                <a:latin typeface="Calibri"/>
              </a:rPr>
              <a:t>/24 refers indirectly to the number of hosts on the network</a:t>
            </a:r>
            <a:r>
              <a:t/>
            </a:r>
            <a:br/>
            <a:r>
              <a:rPr lang="en-US" sz="2400" b="0" strike="noStrike" spc="-1">
                <a:solidFill>
                  <a:srgbClr val="000000"/>
                </a:solidFill>
                <a:latin typeface="Calibri"/>
              </a:rPr>
              <a:t>and is covered in subnetting (not in the BCS Cloud syllabus)</a:t>
            </a:r>
          </a:p>
          <a:p>
            <a:pPr>
              <a:lnSpc>
                <a:spcPct val="90000"/>
              </a:lnSpc>
              <a:spcBef>
                <a:spcPts val="1001"/>
              </a:spcBef>
            </a:pPr>
            <a:endParaRPr lang="en-US" sz="2400" b="0" strike="noStrike" spc="-1">
              <a:solidFill>
                <a:srgbClr val="000000"/>
              </a:solidFill>
              <a:latin typeface="Calibri"/>
            </a:endParaRPr>
          </a:p>
        </p:txBody>
      </p:sp>
      <p:graphicFrame>
        <p:nvGraphicFramePr>
          <p:cNvPr id="234" name="Table 3"/>
          <p:cNvGraphicFramePr/>
          <p:nvPr/>
        </p:nvGraphicFramePr>
        <p:xfrm>
          <a:off x="1437120" y="2892240"/>
          <a:ext cx="5101920" cy="1112040"/>
        </p:xfrm>
        <a:graphic>
          <a:graphicData uri="http://schemas.openxmlformats.org/drawingml/2006/table">
            <a:tbl>
              <a:tblPr/>
              <a:tblGrid>
                <a:gridCol w="3117960">
                  <a:extLst>
                    <a:ext uri="{9D8B030D-6E8A-4147-A177-3AD203B41FA5}">
                      <a16:colId xmlns:a16="http://schemas.microsoft.com/office/drawing/2014/main" val="20000"/>
                    </a:ext>
                  </a:extLst>
                </a:gridCol>
                <a:gridCol w="1983960">
                  <a:extLst>
                    <a:ext uri="{9D8B030D-6E8A-4147-A177-3AD203B41FA5}">
                      <a16:colId xmlns:a16="http://schemas.microsoft.com/office/drawing/2014/main" val="20001"/>
                    </a:ext>
                  </a:extLst>
                </a:gridCol>
              </a:tblGrid>
              <a:tr h="370800">
                <a:tc>
                  <a:txBody>
                    <a:bodyPr/>
                    <a:lstStyle/>
                    <a:p>
                      <a:pPr>
                        <a:lnSpc>
                          <a:spcPct val="100000"/>
                        </a:lnSpc>
                      </a:pPr>
                      <a:r>
                        <a:rPr lang="en-GB" sz="1800" b="0" strike="noStrike" spc="-1">
                          <a:solidFill>
                            <a:srgbClr val="000000"/>
                          </a:solidFill>
                          <a:latin typeface="Calibri"/>
                        </a:rPr>
                        <a:t>IP address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Interface</a:t>
                      </a:r>
                      <a:endParaRPr lang="en-GB" sz="18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Calibri"/>
                        </a:rPr>
                        <a:t>192.168.1.0/24</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R1 NIC</a:t>
                      </a:r>
                      <a:endParaRPr lang="en-GB" sz="1800" b="0" strike="noStrike" spc="-1">
                        <a:latin typeface="Arial"/>
                      </a:endParaRPr>
                    </a:p>
                  </a:txBody>
                  <a:tcPr>
                    <a:no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000000"/>
                          </a:solidFill>
                          <a:latin typeface="Calibri"/>
                        </a:rPr>
                        <a:t>192.168.2.0/24</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R2 NIC</a:t>
                      </a:r>
                      <a:endParaRPr lang="en-GB" sz="1800" b="0" strike="noStrike" spc="-1">
                        <a:latin typeface="Arial"/>
                      </a:endParaRPr>
                    </a:p>
                  </a:txBody>
                  <a:tcP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Windows Network Utilities</a:t>
            </a:r>
            <a:endParaRPr lang="en-US" sz="4400" b="0" strike="noStrike" spc="-1">
              <a:solidFill>
                <a:srgbClr val="000000"/>
              </a:solidFill>
              <a:latin typeface="Calibri"/>
            </a:endParaRPr>
          </a:p>
        </p:txBody>
      </p:sp>
      <p:pic>
        <p:nvPicPr>
          <p:cNvPr id="236" name="Picture 7"/>
          <p:cNvPicPr/>
          <p:nvPr/>
        </p:nvPicPr>
        <p:blipFill>
          <a:blip r:embed="rId2"/>
          <a:stretch/>
        </p:blipFill>
        <p:spPr>
          <a:xfrm>
            <a:off x="3457800" y="1437480"/>
            <a:ext cx="8053560" cy="8055360"/>
          </a:xfrm>
          <a:prstGeom prst="rect">
            <a:avLst/>
          </a:prstGeom>
          <a:ln>
            <a:noFill/>
          </a:ln>
        </p:spPr>
      </p:pic>
      <p:sp>
        <p:nvSpPr>
          <p:cNvPr id="237" name="CustomShape 2"/>
          <p:cNvSpPr/>
          <p:nvPr/>
        </p:nvSpPr>
        <p:spPr>
          <a:xfrm>
            <a:off x="5181480" y="3297600"/>
            <a:ext cx="1828440" cy="1828440"/>
          </a:xfrm>
          <a:prstGeom prst="rect">
            <a:avLst/>
          </a:prstGeom>
          <a:noFill/>
          <a:ln>
            <a:noFill/>
          </a:ln>
        </p:spPr>
        <p:style>
          <a:lnRef idx="0">
            <a:scrgbClr r="0" g="0" b="0"/>
          </a:lnRef>
          <a:fillRef idx="0">
            <a:scrgbClr r="0" g="0" b="0"/>
          </a:fillRef>
          <a:effectRef idx="0">
            <a:scrgbClr r="0" g="0" b="0"/>
          </a:effectRef>
          <a:fontRef idx="minor"/>
        </p:style>
      </p:sp>
      <p:sp>
        <p:nvSpPr>
          <p:cNvPr id="238" name="CustomShape 3"/>
          <p:cNvSpPr/>
          <p:nvPr/>
        </p:nvSpPr>
        <p:spPr>
          <a:xfrm>
            <a:off x="817920" y="2463480"/>
            <a:ext cx="3320280" cy="201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00000"/>
              </a:lnSpc>
              <a:buClr>
                <a:srgbClr val="000000"/>
              </a:buClr>
              <a:buFont typeface="Arial"/>
              <a:buChar char="•"/>
            </a:pPr>
            <a:r>
              <a:rPr lang="en-GB" sz="1800" b="0" strike="noStrike" spc="-1">
                <a:solidFill>
                  <a:srgbClr val="000000"/>
                </a:solidFill>
                <a:latin typeface="Calibri"/>
              </a:rPr>
              <a:t>Ping</a:t>
            </a:r>
            <a:endParaRPr lang="en-GB" sz="1800" b="0" strike="noStrike" spc="-1">
              <a:latin typeface="Arial"/>
            </a:endParaRPr>
          </a:p>
          <a:p>
            <a:pPr marL="743040" lvl="1" indent="-285480">
              <a:lnSpc>
                <a:spcPct val="100000"/>
              </a:lnSpc>
              <a:buClr>
                <a:srgbClr val="000000"/>
              </a:buClr>
              <a:buFont typeface="Arial"/>
              <a:buChar char="•"/>
            </a:pPr>
            <a:r>
              <a:rPr lang="en-GB" sz="1800" b="0" strike="noStrike" spc="-1">
                <a:solidFill>
                  <a:srgbClr val="000000"/>
                </a:solidFill>
                <a:latin typeface="Calibri"/>
              </a:rPr>
              <a:t>Tests connectivity</a:t>
            </a:r>
            <a:endParaRPr lang="en-GB" sz="1800" b="0" strike="noStrike" spc="-1">
              <a:latin typeface="Arial"/>
            </a:endParaRPr>
          </a:p>
          <a:p>
            <a:pPr marL="743040" lvl="1" indent="-285480">
              <a:lnSpc>
                <a:spcPct val="100000"/>
              </a:lnSpc>
              <a:buClr>
                <a:srgbClr val="000000"/>
              </a:buClr>
              <a:buFont typeface="Arial"/>
              <a:buChar char="•"/>
            </a:pPr>
            <a:r>
              <a:rPr lang="en-GB" sz="1800" b="0" strike="noStrike" spc="-1">
                <a:solidFill>
                  <a:srgbClr val="000000"/>
                </a:solidFill>
                <a:latin typeface="Courier New"/>
              </a:rPr>
              <a:t>ping 192.168.2.7</a:t>
            </a:r>
            <a:endParaRPr lang="en-GB" sz="1800" b="0" strike="noStrike" spc="-1">
              <a:latin typeface="Arial"/>
            </a:endParaRPr>
          </a:p>
          <a:p>
            <a:pPr marL="285840" indent="-285480">
              <a:lnSpc>
                <a:spcPct val="100000"/>
              </a:lnSpc>
              <a:buClr>
                <a:srgbClr val="000000"/>
              </a:buClr>
              <a:buFont typeface="Arial"/>
              <a:buChar char="•"/>
            </a:pPr>
            <a:r>
              <a:rPr lang="en-GB" sz="1800" b="0" strike="noStrike" spc="-1">
                <a:solidFill>
                  <a:srgbClr val="000000"/>
                </a:solidFill>
                <a:latin typeface="Calibri"/>
              </a:rPr>
              <a:t>ARP</a:t>
            </a:r>
            <a:endParaRPr lang="en-GB" sz="1800" b="0" strike="noStrike" spc="-1">
              <a:latin typeface="Arial"/>
            </a:endParaRPr>
          </a:p>
          <a:p>
            <a:pPr marL="743040" lvl="1" indent="-285480">
              <a:lnSpc>
                <a:spcPct val="100000"/>
              </a:lnSpc>
              <a:buClr>
                <a:srgbClr val="000000"/>
              </a:buClr>
              <a:buFont typeface="Arial"/>
              <a:buChar char="•"/>
            </a:pPr>
            <a:r>
              <a:rPr lang="en-GB" sz="1800" b="0" strike="noStrike" spc="-1">
                <a:solidFill>
                  <a:srgbClr val="000000"/>
                </a:solidFill>
                <a:latin typeface="Calibri"/>
              </a:rPr>
              <a:t>Shows MAC addresses for IP addresses</a:t>
            </a:r>
            <a:endParaRPr lang="en-GB" sz="1800" b="0" strike="noStrike" spc="-1">
              <a:latin typeface="Arial"/>
            </a:endParaRPr>
          </a:p>
          <a:p>
            <a:pPr>
              <a:lnSpc>
                <a:spcPct val="100000"/>
              </a:lnSpc>
            </a:pPr>
            <a:endParaRPr lang="en-GB" sz="18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1523880" y="1122480"/>
            <a:ext cx="9143640" cy="2387160"/>
          </a:xfrm>
          <a:prstGeom prst="rect">
            <a:avLst/>
          </a:prstGeom>
          <a:noFill/>
          <a:ln>
            <a:noFill/>
          </a:ln>
        </p:spPr>
        <p:txBody>
          <a:bodyPr anchor="b">
            <a:noAutofit/>
          </a:bodyPr>
          <a:lstStyle/>
          <a:p>
            <a:pPr algn="ctr">
              <a:lnSpc>
                <a:spcPct val="90000"/>
              </a:lnSpc>
            </a:pPr>
            <a:r>
              <a:rPr lang="en-US" sz="4800" b="0" strike="noStrike" spc="-1">
                <a:solidFill>
                  <a:srgbClr val="2E75B6"/>
                </a:solidFill>
                <a:latin typeface="Calibri"/>
              </a:rPr>
              <a:t>Networking Basics </a:t>
            </a:r>
            <a:endParaRPr lang="en-US" sz="4800" b="0" strike="noStrike" spc="-1">
              <a:solidFill>
                <a:srgbClr val="000000"/>
              </a:solidFill>
              <a:latin typeface="Calibri"/>
            </a:endParaRPr>
          </a:p>
        </p:txBody>
      </p:sp>
      <p:sp>
        <p:nvSpPr>
          <p:cNvPr id="138" name="TextShape 2"/>
          <p:cNvSpPr txBox="1"/>
          <p:nvPr/>
        </p:nvSpPr>
        <p:spPr>
          <a:xfrm>
            <a:off x="1523880" y="3602160"/>
            <a:ext cx="9143640" cy="1655280"/>
          </a:xfrm>
          <a:prstGeom prst="rect">
            <a:avLst/>
          </a:prstGeom>
          <a:noFill/>
          <a:ln>
            <a:noFill/>
          </a:ln>
        </p:spPr>
        <p:txBody>
          <a:bodyPr>
            <a:noAutofit/>
          </a:bodyPr>
          <a:lstStyle/>
          <a:p>
            <a:pPr algn="ctr"/>
            <a:endParaRPr lang="en-GB" sz="32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IP addresses</a:t>
            </a:r>
            <a:endParaRPr lang="en-US" sz="4400" b="0" strike="noStrike" spc="-1">
              <a:solidFill>
                <a:srgbClr val="000000"/>
              </a:solidFill>
              <a:latin typeface="Calibri"/>
            </a:endParaRPr>
          </a:p>
        </p:txBody>
      </p:sp>
      <p:sp>
        <p:nvSpPr>
          <p:cNvPr id="240" name="TextShape 2"/>
          <p:cNvSpPr txBox="1"/>
          <p:nvPr/>
        </p:nvSpPr>
        <p:spPr>
          <a:xfrm>
            <a:off x="680400" y="2281320"/>
            <a:ext cx="9793440" cy="4188240"/>
          </a:xfrm>
          <a:prstGeom prst="rect">
            <a:avLst/>
          </a:prstGeom>
          <a:noFill/>
          <a:ln>
            <a:noFill/>
          </a:ln>
        </p:spPr>
        <p:txBody>
          <a:bodyPr>
            <a:normAutofit fontScale="87000"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IP address classes</a:t>
            </a:r>
          </a:p>
          <a:p>
            <a:pPr>
              <a:lnSpc>
                <a:spcPct val="90000"/>
              </a:lnSpc>
              <a:spcBef>
                <a:spcPts val="1001"/>
              </a:spcBef>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Class D is used for multicast (224-239)</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Class E is experimental (240-255)</a:t>
            </a:r>
          </a:p>
          <a:p>
            <a:endParaRPr lang="en-US" sz="24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One class A address is worth 16M hosts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Therefore a way is needed to allocate significantly more hosts than are available</a:t>
            </a:r>
          </a:p>
          <a:p>
            <a:pPr>
              <a:lnSpc>
                <a:spcPct val="90000"/>
              </a:lnSpc>
              <a:spcBef>
                <a:spcPts val="1001"/>
              </a:spcBef>
            </a:pPr>
            <a:endParaRPr lang="en-US" sz="2800" b="0" strike="noStrike" spc="-1">
              <a:solidFill>
                <a:srgbClr val="000000"/>
              </a:solidFill>
              <a:latin typeface="Calibri"/>
            </a:endParaRPr>
          </a:p>
        </p:txBody>
      </p:sp>
      <p:graphicFrame>
        <p:nvGraphicFramePr>
          <p:cNvPr id="241" name="Table 3"/>
          <p:cNvGraphicFramePr/>
          <p:nvPr/>
        </p:nvGraphicFramePr>
        <p:xfrm>
          <a:off x="1423080" y="2735280"/>
          <a:ext cx="8127720" cy="1482840"/>
        </p:xfrm>
        <a:graphic>
          <a:graphicData uri="http://schemas.openxmlformats.org/drawingml/2006/table">
            <a:tbl>
              <a:tblPr/>
              <a:tblGrid>
                <a:gridCol w="2709000">
                  <a:extLst>
                    <a:ext uri="{9D8B030D-6E8A-4147-A177-3AD203B41FA5}">
                      <a16:colId xmlns:a16="http://schemas.microsoft.com/office/drawing/2014/main" val="20000"/>
                    </a:ext>
                  </a:extLst>
                </a:gridCol>
                <a:gridCol w="2709000">
                  <a:extLst>
                    <a:ext uri="{9D8B030D-6E8A-4147-A177-3AD203B41FA5}">
                      <a16:colId xmlns:a16="http://schemas.microsoft.com/office/drawing/2014/main" val="20001"/>
                    </a:ext>
                  </a:extLst>
                </a:gridCol>
                <a:gridCol w="2709720">
                  <a:extLst>
                    <a:ext uri="{9D8B030D-6E8A-4147-A177-3AD203B41FA5}">
                      <a16:colId xmlns:a16="http://schemas.microsoft.com/office/drawing/2014/main" val="20002"/>
                    </a:ext>
                  </a:extLst>
                </a:gridCol>
              </a:tblGrid>
              <a:tr h="370800">
                <a:tc>
                  <a:txBody>
                    <a:bodyPr/>
                    <a:lstStyle/>
                    <a:p>
                      <a:pPr>
                        <a:lnSpc>
                          <a:spcPct val="100000"/>
                        </a:lnSpc>
                      </a:pPr>
                      <a:r>
                        <a:rPr lang="en-GB" sz="1800" b="0" strike="noStrike" spc="-1">
                          <a:solidFill>
                            <a:srgbClr val="000000"/>
                          </a:solidFill>
                          <a:latin typeface="Calibri"/>
                        </a:rPr>
                        <a:t>Address class	</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First octet range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Number of hosts</a:t>
                      </a:r>
                      <a:endParaRPr lang="en-GB" sz="18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Calibri"/>
                        </a:rPr>
                        <a:t>A</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1-126</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16M</a:t>
                      </a:r>
                      <a:endParaRPr lang="en-GB" sz="1800" b="0" strike="noStrike" spc="-1">
                        <a:latin typeface="Arial"/>
                      </a:endParaRPr>
                    </a:p>
                  </a:txBody>
                  <a:tcPr>
                    <a:no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000000"/>
                          </a:solidFill>
                          <a:latin typeface="Calibri"/>
                        </a:rPr>
                        <a:t>B</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128-191</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64k</a:t>
                      </a:r>
                      <a:endParaRPr lang="en-GB" sz="1800" b="0" strike="noStrike" spc="-1">
                        <a:latin typeface="Arial"/>
                      </a:endParaRPr>
                    </a:p>
                  </a:txBody>
                  <a:tcPr>
                    <a:noFill/>
                  </a:tcPr>
                </a:tc>
                <a:extLst>
                  <a:ext uri="{0D108BD9-81ED-4DB2-BD59-A6C34878D82A}">
                    <a16:rowId xmlns:a16="http://schemas.microsoft.com/office/drawing/2014/main" val="10002"/>
                  </a:ext>
                </a:extLst>
              </a:tr>
              <a:tr h="370800">
                <a:tc>
                  <a:txBody>
                    <a:bodyPr/>
                    <a:lstStyle/>
                    <a:p>
                      <a:pPr>
                        <a:lnSpc>
                          <a:spcPct val="100000"/>
                        </a:lnSpc>
                      </a:pPr>
                      <a:r>
                        <a:rPr lang="en-GB" sz="1800" b="0" strike="noStrike" spc="-1">
                          <a:solidFill>
                            <a:srgbClr val="000000"/>
                          </a:solidFill>
                          <a:latin typeface="Calibri"/>
                        </a:rPr>
                        <a:t>C</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192-223</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254</a:t>
                      </a:r>
                      <a:endParaRPr lang="en-GB" sz="1800" b="0" strike="noStrike" spc="-1">
                        <a:latin typeface="Arial"/>
                      </a:endParaRPr>
                    </a:p>
                  </a:txBody>
                  <a:tcP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Private IP addresses</a:t>
            </a:r>
            <a:endParaRPr lang="en-US" sz="4400" b="0" strike="noStrike" spc="-1">
              <a:solidFill>
                <a:srgbClr val="000000"/>
              </a:solidFill>
              <a:latin typeface="Calibri"/>
            </a:endParaRPr>
          </a:p>
        </p:txBody>
      </p:sp>
      <p:sp>
        <p:nvSpPr>
          <p:cNvPr id="243" name="TextShape 2"/>
          <p:cNvSpPr txBox="1"/>
          <p:nvPr/>
        </p:nvSpPr>
        <p:spPr>
          <a:xfrm>
            <a:off x="680400" y="2281320"/>
            <a:ext cx="9793440" cy="4188240"/>
          </a:xfrm>
          <a:prstGeom prst="rect">
            <a:avLst/>
          </a:prstGeom>
          <a:noFill/>
          <a:ln>
            <a:noFill/>
          </a:ln>
        </p:spPr>
        <p:txBody>
          <a:bodyPr>
            <a:normAutofit fontScale="94000"/>
          </a:bodyPr>
          <a:lstStyle/>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Address ranges allocated as private, therefore not permissible onto the general internet.</a:t>
            </a:r>
          </a:p>
          <a:p>
            <a:endParaRPr lang="en-US" sz="2400" b="0" strike="noStrike" spc="-1">
              <a:solidFill>
                <a:srgbClr val="000000"/>
              </a:solidFill>
              <a:latin typeface="Calibri"/>
            </a:endParaRPr>
          </a:p>
          <a:p>
            <a:endParaRPr lang="en-US" sz="2400" b="0" strike="noStrike" spc="-1">
              <a:solidFill>
                <a:srgbClr val="000000"/>
              </a:solidFill>
              <a:latin typeface="Calibri"/>
            </a:endParaRPr>
          </a:p>
          <a:p>
            <a:endParaRPr lang="en-US" sz="2400" b="0" strike="noStrike" spc="-1">
              <a:solidFill>
                <a:srgbClr val="000000"/>
              </a:solidFill>
              <a:latin typeface="Calibri"/>
            </a:endParaRPr>
          </a:p>
          <a:p>
            <a:endParaRPr lang="en-US" sz="2400" b="0" strike="noStrike" spc="-1">
              <a:solidFill>
                <a:srgbClr val="000000"/>
              </a:solidFill>
              <a:latin typeface="Calibri"/>
            </a:endParaRPr>
          </a:p>
          <a:p>
            <a:endParaRPr lang="en-US" sz="2400" b="0" strike="noStrike" spc="-1">
              <a:solidFill>
                <a:srgbClr val="000000"/>
              </a:solidFill>
              <a:latin typeface="Calibri"/>
            </a:endParaRPr>
          </a:p>
          <a:p>
            <a:endParaRPr lang="en-US" sz="24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So, an organisation can have one outward facing IP address and up to 16M hosts inside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This is done using network address translation (explained later)</a:t>
            </a:r>
          </a:p>
          <a:p>
            <a:pPr>
              <a:lnSpc>
                <a:spcPct val="90000"/>
              </a:lnSpc>
              <a:spcBef>
                <a:spcPts val="1001"/>
              </a:spcBef>
            </a:pPr>
            <a:endParaRPr lang="en-US" sz="2400" b="0" strike="noStrike" spc="-1">
              <a:solidFill>
                <a:srgbClr val="000000"/>
              </a:solidFill>
              <a:latin typeface="Calibri"/>
            </a:endParaRPr>
          </a:p>
        </p:txBody>
      </p:sp>
      <p:graphicFrame>
        <p:nvGraphicFramePr>
          <p:cNvPr id="244" name="Table 3"/>
          <p:cNvGraphicFramePr/>
          <p:nvPr/>
        </p:nvGraphicFramePr>
        <p:xfrm>
          <a:off x="1699920" y="3198600"/>
          <a:ext cx="6075360" cy="1482840"/>
        </p:xfrm>
        <a:graphic>
          <a:graphicData uri="http://schemas.openxmlformats.org/drawingml/2006/table">
            <a:tbl>
              <a:tblPr/>
              <a:tblGrid>
                <a:gridCol w="3713040">
                  <a:extLst>
                    <a:ext uri="{9D8B030D-6E8A-4147-A177-3AD203B41FA5}">
                      <a16:colId xmlns:a16="http://schemas.microsoft.com/office/drawing/2014/main" val="20000"/>
                    </a:ext>
                  </a:extLst>
                </a:gridCol>
                <a:gridCol w="2362320">
                  <a:extLst>
                    <a:ext uri="{9D8B030D-6E8A-4147-A177-3AD203B41FA5}">
                      <a16:colId xmlns:a16="http://schemas.microsoft.com/office/drawing/2014/main" val="20001"/>
                    </a:ext>
                  </a:extLst>
                </a:gridCol>
              </a:tblGrid>
              <a:tr h="370800">
                <a:tc>
                  <a:txBody>
                    <a:bodyPr/>
                    <a:lstStyle/>
                    <a:p>
                      <a:pPr>
                        <a:lnSpc>
                          <a:spcPct val="100000"/>
                        </a:lnSpc>
                      </a:pPr>
                      <a:r>
                        <a:rPr lang="en-GB" sz="1800" b="0" strike="noStrike" spc="-1">
                          <a:solidFill>
                            <a:srgbClr val="000000"/>
                          </a:solidFill>
                          <a:latin typeface="Calibri"/>
                        </a:rPr>
                        <a:t>Address range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Number of hosts</a:t>
                      </a:r>
                      <a:endParaRPr lang="en-GB" sz="18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Calibri"/>
                        </a:rPr>
                        <a:t>10.0.0.0 – 10.255.255.255</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16M</a:t>
                      </a:r>
                      <a:endParaRPr lang="en-GB" sz="1800" b="0" strike="noStrike" spc="-1">
                        <a:latin typeface="Arial"/>
                      </a:endParaRPr>
                    </a:p>
                  </a:txBody>
                  <a:tcPr>
                    <a:no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000000"/>
                          </a:solidFill>
                          <a:latin typeface="Calibri"/>
                        </a:rPr>
                        <a:t>172.16.0.0 – 172.31.255.255</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1M</a:t>
                      </a:r>
                      <a:endParaRPr lang="en-GB" sz="1800" b="0" strike="noStrike" spc="-1">
                        <a:latin typeface="Arial"/>
                      </a:endParaRPr>
                    </a:p>
                  </a:txBody>
                  <a:tcPr>
                    <a:noFill/>
                  </a:tcPr>
                </a:tc>
                <a:extLst>
                  <a:ext uri="{0D108BD9-81ED-4DB2-BD59-A6C34878D82A}">
                    <a16:rowId xmlns:a16="http://schemas.microsoft.com/office/drawing/2014/main" val="10002"/>
                  </a:ext>
                </a:extLst>
              </a:tr>
              <a:tr h="370800">
                <a:tc>
                  <a:txBody>
                    <a:bodyPr/>
                    <a:lstStyle/>
                    <a:p>
                      <a:pPr>
                        <a:lnSpc>
                          <a:spcPct val="100000"/>
                        </a:lnSpc>
                      </a:pPr>
                      <a:r>
                        <a:rPr lang="en-GB" sz="1800" b="0" strike="noStrike" spc="-1">
                          <a:solidFill>
                            <a:srgbClr val="000000"/>
                          </a:solidFill>
                          <a:latin typeface="Calibri"/>
                        </a:rPr>
                        <a:t>192.168.0.0 – 192.168.255.255</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64K</a:t>
                      </a:r>
                      <a:endParaRPr lang="en-GB" sz="1800" b="0" strike="noStrike" spc="-1">
                        <a:latin typeface="Arial"/>
                      </a:endParaRPr>
                    </a:p>
                  </a:txBody>
                  <a:tcP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Setting IP addresses</a:t>
            </a:r>
            <a:endParaRPr lang="en-US" sz="4400" b="0" strike="noStrike" spc="-1">
              <a:solidFill>
                <a:srgbClr val="000000"/>
              </a:solidFill>
              <a:latin typeface="Calibri"/>
            </a:endParaRPr>
          </a:p>
        </p:txBody>
      </p:sp>
      <p:sp>
        <p:nvSpPr>
          <p:cNvPr id="246" name="TextShape 2"/>
          <p:cNvSpPr txBox="1"/>
          <p:nvPr/>
        </p:nvSpPr>
        <p:spPr>
          <a:xfrm>
            <a:off x="680400" y="2281320"/>
            <a:ext cx="9793440" cy="4188240"/>
          </a:xfrm>
          <a:prstGeom prst="rect">
            <a:avLst/>
          </a:prstGeom>
          <a:noFill/>
          <a:ln>
            <a:noFill/>
          </a:ln>
        </p:spPr>
        <p:txBody>
          <a:bodyPr>
            <a:normAutofit/>
          </a:bodyPr>
          <a:lstStyle/>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Assume a small system with 192.168.1.n addresses</a:t>
            </a:r>
            <a:r>
              <a:t/>
            </a:r>
            <a:br/>
            <a:r>
              <a:t/>
            </a:r>
            <a:br/>
            <a:r>
              <a:t/>
            </a:r>
            <a:br/>
            <a:r>
              <a:t/>
            </a:r>
            <a:br/>
            <a:r>
              <a:t/>
            </a:r>
            <a:br/>
            <a:r>
              <a:t/>
            </a:r>
            <a:br/>
            <a:r>
              <a:t/>
            </a:r>
            <a:br/>
            <a:r>
              <a:rPr lang="en-US" sz="2400" b="0" strike="noStrike" spc="-1">
                <a:solidFill>
                  <a:srgbClr val="000000"/>
                </a:solidFill>
                <a:latin typeface="Calibri"/>
              </a:rPr>
              <a:t> </a:t>
            </a:r>
          </a:p>
          <a:p>
            <a:endParaRPr lang="en-US" sz="24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Static addresses are set on the device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Dynamic addresses are leased by a DHCP server</a:t>
            </a:r>
          </a:p>
          <a:p>
            <a:pPr>
              <a:lnSpc>
                <a:spcPct val="90000"/>
              </a:lnSpc>
              <a:spcBef>
                <a:spcPts val="1001"/>
              </a:spcBef>
            </a:pPr>
            <a:endParaRPr lang="en-US" sz="2400" b="0" strike="noStrike" spc="-1">
              <a:solidFill>
                <a:srgbClr val="000000"/>
              </a:solidFill>
              <a:latin typeface="Calibri"/>
            </a:endParaRPr>
          </a:p>
        </p:txBody>
      </p:sp>
      <p:graphicFrame>
        <p:nvGraphicFramePr>
          <p:cNvPr id="247" name="Table 3"/>
          <p:cNvGraphicFramePr/>
          <p:nvPr/>
        </p:nvGraphicFramePr>
        <p:xfrm>
          <a:off x="1437120" y="2892240"/>
          <a:ext cx="5101920" cy="1854000"/>
        </p:xfrm>
        <a:graphic>
          <a:graphicData uri="http://schemas.openxmlformats.org/drawingml/2006/table">
            <a:tbl>
              <a:tblPr/>
              <a:tblGrid>
                <a:gridCol w="2244960">
                  <a:extLst>
                    <a:ext uri="{9D8B030D-6E8A-4147-A177-3AD203B41FA5}">
                      <a16:colId xmlns:a16="http://schemas.microsoft.com/office/drawing/2014/main" val="20000"/>
                    </a:ext>
                  </a:extLst>
                </a:gridCol>
                <a:gridCol w="1428480">
                  <a:extLst>
                    <a:ext uri="{9D8B030D-6E8A-4147-A177-3AD203B41FA5}">
                      <a16:colId xmlns:a16="http://schemas.microsoft.com/office/drawing/2014/main" val="20001"/>
                    </a:ext>
                  </a:extLst>
                </a:gridCol>
                <a:gridCol w="1428480">
                  <a:extLst>
                    <a:ext uri="{9D8B030D-6E8A-4147-A177-3AD203B41FA5}">
                      <a16:colId xmlns:a16="http://schemas.microsoft.com/office/drawing/2014/main" val="20002"/>
                    </a:ext>
                  </a:extLst>
                </a:gridCol>
              </a:tblGrid>
              <a:tr h="370800">
                <a:tc>
                  <a:txBody>
                    <a:bodyPr/>
                    <a:lstStyle/>
                    <a:p>
                      <a:pPr>
                        <a:lnSpc>
                          <a:spcPct val="100000"/>
                        </a:lnSpc>
                      </a:pPr>
                      <a:r>
                        <a:rPr lang="en-GB" sz="1800" b="0" strike="noStrike" spc="-1">
                          <a:solidFill>
                            <a:srgbClr val="000000"/>
                          </a:solidFill>
                          <a:latin typeface="Calibri"/>
                        </a:rPr>
                        <a:t>IP address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Host</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Type</a:t>
                      </a:r>
                      <a:endParaRPr lang="en-GB" sz="18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Calibri"/>
                        </a:rPr>
                        <a:t>192.168.1.1</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Router</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Static</a:t>
                      </a:r>
                      <a:endParaRPr lang="en-GB" sz="1800" b="0" strike="noStrike" spc="-1">
                        <a:latin typeface="Arial"/>
                      </a:endParaRPr>
                    </a:p>
                  </a:txBody>
                  <a:tcPr>
                    <a:no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000000"/>
                          </a:solidFill>
                          <a:latin typeface="Calibri"/>
                        </a:rPr>
                        <a:t>192.168.1.10</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Server</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Static</a:t>
                      </a:r>
                      <a:endParaRPr lang="en-GB" sz="1800" b="0" strike="noStrike" spc="-1">
                        <a:latin typeface="Arial"/>
                      </a:endParaRPr>
                    </a:p>
                  </a:txBody>
                  <a:tcPr>
                    <a:noFill/>
                  </a:tcPr>
                </a:tc>
                <a:extLst>
                  <a:ext uri="{0D108BD9-81ED-4DB2-BD59-A6C34878D82A}">
                    <a16:rowId xmlns:a16="http://schemas.microsoft.com/office/drawing/2014/main" val="10002"/>
                  </a:ext>
                </a:extLst>
              </a:tr>
              <a:tr h="370800">
                <a:tc>
                  <a:txBody>
                    <a:bodyPr/>
                    <a:lstStyle/>
                    <a:p>
                      <a:pPr>
                        <a:lnSpc>
                          <a:spcPct val="100000"/>
                        </a:lnSpc>
                      </a:pPr>
                      <a:r>
                        <a:rPr lang="en-GB" sz="1800" b="0" strike="noStrike" spc="-1">
                          <a:solidFill>
                            <a:srgbClr val="000000"/>
                          </a:solidFill>
                          <a:latin typeface="Calibri"/>
                        </a:rPr>
                        <a:t>192.168.1.20</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Printer</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Static</a:t>
                      </a:r>
                      <a:endParaRPr lang="en-GB" sz="1800" b="0" strike="noStrike" spc="-1">
                        <a:latin typeface="Arial"/>
                      </a:endParaRPr>
                    </a:p>
                  </a:txBody>
                  <a:tcPr>
                    <a:noFill/>
                  </a:tcPr>
                </a:tc>
                <a:extLst>
                  <a:ext uri="{0D108BD9-81ED-4DB2-BD59-A6C34878D82A}">
                    <a16:rowId xmlns:a16="http://schemas.microsoft.com/office/drawing/2014/main" val="10003"/>
                  </a:ext>
                </a:extLst>
              </a:tr>
              <a:tr h="370800">
                <a:tc>
                  <a:txBody>
                    <a:bodyPr/>
                    <a:lstStyle/>
                    <a:p>
                      <a:pPr>
                        <a:lnSpc>
                          <a:spcPct val="100000"/>
                        </a:lnSpc>
                      </a:pPr>
                      <a:r>
                        <a:rPr lang="en-GB" sz="1800" b="0" strike="noStrike" spc="-1">
                          <a:solidFill>
                            <a:srgbClr val="000000"/>
                          </a:solidFill>
                          <a:latin typeface="Calibri"/>
                        </a:rPr>
                        <a:t>192.168.1.100 - 200</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Desktops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Dynamic</a:t>
                      </a:r>
                      <a:endParaRPr lang="en-GB" sz="1800" b="0" strike="noStrike" spc="-1">
                        <a:latin typeface="Arial"/>
                      </a:endParaRPr>
                    </a:p>
                  </a:txBody>
                  <a:tcP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DHCP Dynamic Host Configuration Protocol</a:t>
            </a:r>
            <a:endParaRPr lang="en-US" sz="4400" b="0" strike="noStrike" spc="-1">
              <a:solidFill>
                <a:srgbClr val="000000"/>
              </a:solidFill>
              <a:latin typeface="Calibri"/>
            </a:endParaRPr>
          </a:p>
        </p:txBody>
      </p:sp>
      <p:sp>
        <p:nvSpPr>
          <p:cNvPr id="249" name="TextShape 2"/>
          <p:cNvSpPr txBox="1"/>
          <p:nvPr/>
        </p:nvSpPr>
        <p:spPr>
          <a:xfrm>
            <a:off x="680400" y="2281320"/>
            <a:ext cx="9793440" cy="4188240"/>
          </a:xfrm>
          <a:prstGeom prst="rect">
            <a:avLst/>
          </a:prstGeom>
          <a:noFill/>
          <a:ln>
            <a:noFill/>
          </a:ln>
        </p:spPr>
        <p:txBody>
          <a:bodyPr>
            <a:normAutofit/>
          </a:bodyPr>
          <a:lstStyle/>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Host sends a discovery request (255.255.255.255) for a DHCP server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Server responds with a lease offer of an IP address, gateway address, duration and DNS server address (see later for DNS)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Host responds with a request to accept the offered lease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Server acknowledges the request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Host configures its network interface with the agreed parameters </a:t>
            </a:r>
          </a:p>
          <a:p>
            <a:endParaRPr lang="en-US" sz="2400" b="0" strike="noStrike" spc="-1">
              <a:solidFill>
                <a:srgbClr val="000000"/>
              </a:solidFill>
              <a:latin typeface="Calibri"/>
            </a:endParaRPr>
          </a:p>
        </p:txBody>
      </p:sp>
      <p:pic>
        <p:nvPicPr>
          <p:cNvPr id="250" name="Picture 9"/>
          <p:cNvPicPr/>
          <p:nvPr/>
        </p:nvPicPr>
        <p:blipFill>
          <a:blip r:embed="rId2"/>
          <a:stretch/>
        </p:blipFill>
        <p:spPr>
          <a:xfrm>
            <a:off x="1100520" y="1058040"/>
            <a:ext cx="8287200" cy="8289360"/>
          </a:xfrm>
          <a:prstGeom prst="rect">
            <a:avLst/>
          </a:prstGeom>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DHCP Windows Configuration</a:t>
            </a:r>
            <a:endParaRPr lang="en-US" sz="4400" b="0" strike="noStrike" spc="-1">
              <a:solidFill>
                <a:srgbClr val="000000"/>
              </a:solidFill>
              <a:latin typeface="Calibri"/>
            </a:endParaRPr>
          </a:p>
        </p:txBody>
      </p:sp>
      <p:sp>
        <p:nvSpPr>
          <p:cNvPr id="252" name="TextShape 2"/>
          <p:cNvSpPr txBox="1"/>
          <p:nvPr/>
        </p:nvSpPr>
        <p:spPr>
          <a:xfrm>
            <a:off x="680400" y="2281320"/>
            <a:ext cx="9793440" cy="4188240"/>
          </a:xfrm>
          <a:prstGeom prst="rect">
            <a:avLst/>
          </a:prstGeom>
          <a:noFill/>
          <a:ln>
            <a:noFill/>
          </a:ln>
        </p:spPr>
        <p:txBody>
          <a:bodyPr>
            <a:normAutofit/>
          </a:bodyPr>
          <a:lstStyle/>
          <a:p>
            <a:pPr marL="457200">
              <a:lnSpc>
                <a:spcPct val="90000"/>
              </a:lnSpc>
              <a:spcBef>
                <a:spcPts val="499"/>
              </a:spcBef>
            </a:pPr>
            <a:r>
              <a:rPr lang="en-US" sz="2400" b="0" strike="noStrike" spc="-1">
                <a:solidFill>
                  <a:srgbClr val="000000"/>
                </a:solidFill>
                <a:latin typeface="Calibri"/>
              </a:rPr>
              <a:t>Static					Dynamic</a:t>
            </a:r>
          </a:p>
        </p:txBody>
      </p:sp>
      <p:pic>
        <p:nvPicPr>
          <p:cNvPr id="253" name="Picture 4"/>
          <p:cNvPicPr/>
          <p:nvPr/>
        </p:nvPicPr>
        <p:blipFill>
          <a:blip r:embed="rId2"/>
          <a:stretch/>
        </p:blipFill>
        <p:spPr>
          <a:xfrm>
            <a:off x="1232280" y="2693160"/>
            <a:ext cx="3201840" cy="3574800"/>
          </a:xfrm>
          <a:prstGeom prst="rect">
            <a:avLst/>
          </a:prstGeom>
          <a:ln>
            <a:noFill/>
          </a:ln>
        </p:spPr>
      </p:pic>
      <p:pic>
        <p:nvPicPr>
          <p:cNvPr id="254" name="Picture 6"/>
          <p:cNvPicPr/>
          <p:nvPr/>
        </p:nvPicPr>
        <p:blipFill>
          <a:blip r:embed="rId3"/>
          <a:stretch/>
        </p:blipFill>
        <p:spPr>
          <a:xfrm>
            <a:off x="6284520" y="2693160"/>
            <a:ext cx="3217320" cy="357480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Recap</a:t>
            </a:r>
            <a:endParaRPr lang="en-US" sz="4400" b="0" strike="noStrike" spc="-1">
              <a:solidFill>
                <a:srgbClr val="000000"/>
              </a:solidFill>
              <a:latin typeface="Calibri"/>
            </a:endParaRPr>
          </a:p>
        </p:txBody>
      </p:sp>
      <p:sp>
        <p:nvSpPr>
          <p:cNvPr id="256"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Hosts have MAC and IP addresses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They can communicate in the same network using switches and MAC addressing</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To communicate between networks they use routers and IP addresses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Private IP addresses allow duplicate usage in different organisations, but are not allowed on the internet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IP addresses can be manually configured or obtained by DHCP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Internet connection</a:t>
            </a:r>
            <a:endParaRPr lang="en-US" sz="4400" b="0" strike="noStrike" spc="-1">
              <a:solidFill>
                <a:srgbClr val="000000"/>
              </a:solidFill>
              <a:latin typeface="Calibri"/>
            </a:endParaRPr>
          </a:p>
        </p:txBody>
      </p:sp>
      <p:pic>
        <p:nvPicPr>
          <p:cNvPr id="258" name="Picture 7"/>
          <p:cNvPicPr/>
          <p:nvPr/>
        </p:nvPicPr>
        <p:blipFill>
          <a:blip r:embed="rId2"/>
          <a:stretch/>
        </p:blipFill>
        <p:spPr>
          <a:xfrm>
            <a:off x="3639960" y="1825560"/>
            <a:ext cx="4935240" cy="4935240"/>
          </a:xfrm>
          <a:prstGeom prst="rect">
            <a:avLst/>
          </a:prstGeom>
          <a:ln>
            <a:noFill/>
          </a:ln>
        </p:spPr>
      </p:pic>
      <p:sp>
        <p:nvSpPr>
          <p:cNvPr id="259" name="CustomShape 2"/>
          <p:cNvSpPr/>
          <p:nvPr/>
        </p:nvSpPr>
        <p:spPr>
          <a:xfrm>
            <a:off x="680400" y="2336760"/>
            <a:ext cx="9613440" cy="3598920"/>
          </a:xfrm>
          <a:prstGeom prst="rect">
            <a:avLst/>
          </a:prstGeom>
          <a:noFill/>
          <a:ln>
            <a:noFill/>
          </a:ln>
        </p:spPr>
        <p:style>
          <a:lnRef idx="0">
            <a:scrgbClr r="0" g="0" b="0"/>
          </a:lnRef>
          <a:fillRef idx="0">
            <a:scrgbClr r="0" g="0" b="0"/>
          </a:fillRef>
          <a:effectRef idx="0">
            <a:scrgbClr r="0" g="0" b="0"/>
          </a:effectRef>
          <a:fontRef idx="minor"/>
        </p:style>
      </p:sp>
      <p:sp>
        <p:nvSpPr>
          <p:cNvPr id="260" name="CustomShape 3"/>
          <p:cNvSpPr/>
          <p:nvPr/>
        </p:nvSpPr>
        <p:spPr>
          <a:xfrm>
            <a:off x="465120" y="2236320"/>
            <a:ext cx="6095520" cy="3747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GB" sz="2400" b="0" strike="noStrike" spc="-1">
                <a:solidFill>
                  <a:srgbClr val="000000"/>
                </a:solidFill>
                <a:latin typeface="Calibri"/>
              </a:rPr>
              <a:t>Connection to the ISP </a:t>
            </a:r>
            <a:endParaRPr lang="en-GB" sz="2400" b="0" strike="noStrike" spc="-1">
              <a:latin typeface="Arial"/>
            </a:endParaRPr>
          </a:p>
          <a:p>
            <a:pPr marL="800280" lvl="1" indent="-342720">
              <a:lnSpc>
                <a:spcPct val="100000"/>
              </a:lnSpc>
              <a:buClr>
                <a:srgbClr val="000000"/>
              </a:buClr>
              <a:buFont typeface="Arial"/>
              <a:buChar char="•"/>
            </a:pPr>
            <a:r>
              <a:rPr lang="en-GB" sz="2400" b="0" strike="noStrike" spc="-1">
                <a:solidFill>
                  <a:srgbClr val="000000"/>
                </a:solidFill>
                <a:latin typeface="Calibri"/>
              </a:rPr>
              <a:t>ADSL</a:t>
            </a:r>
            <a:endParaRPr lang="en-GB" sz="2400" b="0" strike="noStrike" spc="-1">
              <a:latin typeface="Arial"/>
            </a:endParaRPr>
          </a:p>
          <a:p>
            <a:pPr marL="800280" lvl="1" indent="-342720">
              <a:lnSpc>
                <a:spcPct val="100000"/>
              </a:lnSpc>
              <a:buClr>
                <a:srgbClr val="000000"/>
              </a:buClr>
              <a:buFont typeface="Arial"/>
              <a:buChar char="•"/>
            </a:pPr>
            <a:r>
              <a:rPr lang="en-GB" sz="2400" b="0" strike="noStrike" spc="-1">
                <a:solidFill>
                  <a:srgbClr val="000000"/>
                </a:solidFill>
                <a:latin typeface="Calibri"/>
              </a:rPr>
              <a:t>Cable</a:t>
            </a:r>
            <a:endParaRPr lang="en-GB" sz="2400" b="0" strike="noStrike" spc="-1">
              <a:latin typeface="Arial"/>
            </a:endParaRPr>
          </a:p>
          <a:p>
            <a:pPr marL="800280" lvl="1" indent="-342720">
              <a:lnSpc>
                <a:spcPct val="100000"/>
              </a:lnSpc>
              <a:buClr>
                <a:srgbClr val="000000"/>
              </a:buClr>
              <a:buFont typeface="Arial"/>
              <a:buChar char="•"/>
            </a:pPr>
            <a:r>
              <a:rPr lang="en-GB" sz="2400" b="0" strike="noStrike" spc="-1">
                <a:solidFill>
                  <a:srgbClr val="000000"/>
                </a:solidFill>
                <a:latin typeface="Calibri"/>
              </a:rPr>
              <a:t>Satellite</a:t>
            </a:r>
            <a:endParaRPr lang="en-GB" sz="2400" b="0" strike="noStrike" spc="-1">
              <a:latin typeface="Arial"/>
            </a:endParaRPr>
          </a:p>
          <a:p>
            <a:pPr marL="800280" lvl="1" indent="-342720">
              <a:lnSpc>
                <a:spcPct val="100000"/>
              </a:lnSpc>
              <a:buClr>
                <a:srgbClr val="000000"/>
              </a:buClr>
              <a:buFont typeface="Arial"/>
              <a:buChar char="•"/>
            </a:pPr>
            <a:r>
              <a:rPr lang="en-GB" sz="2400" b="0" strike="noStrike" spc="-1">
                <a:solidFill>
                  <a:srgbClr val="000000"/>
                </a:solidFill>
                <a:latin typeface="Calibri"/>
              </a:rPr>
              <a:t>Cellular</a:t>
            </a:r>
            <a:endParaRPr lang="en-GB" sz="2400" b="0" strike="noStrike" spc="-1">
              <a:latin typeface="Arial"/>
            </a:endParaRPr>
          </a:p>
          <a:p>
            <a:pPr marL="800280" lvl="1" indent="-342720">
              <a:lnSpc>
                <a:spcPct val="100000"/>
              </a:lnSpc>
              <a:buClr>
                <a:srgbClr val="000000"/>
              </a:buClr>
              <a:buFont typeface="Arial"/>
              <a:buChar char="•"/>
            </a:pPr>
            <a:r>
              <a:rPr lang="en-GB" sz="2400" b="0" strike="noStrike" spc="-1">
                <a:solidFill>
                  <a:srgbClr val="000000"/>
                </a:solidFill>
                <a:latin typeface="Calibri"/>
              </a:rPr>
              <a:t>Leased line</a:t>
            </a:r>
            <a:endParaRPr lang="en-GB" sz="2400" b="0" strike="noStrike" spc="-1">
              <a:latin typeface="Arial"/>
            </a:endParaRPr>
          </a:p>
          <a:p>
            <a:pPr>
              <a:lnSpc>
                <a:spcPct val="100000"/>
              </a:lnSpc>
            </a:pPr>
            <a:endParaRPr lang="en-GB" sz="2400" b="0" strike="noStrike" spc="-1">
              <a:latin typeface="Arial"/>
            </a:endParaRPr>
          </a:p>
          <a:p>
            <a:pPr marL="343080" indent="-342720">
              <a:lnSpc>
                <a:spcPct val="100000"/>
              </a:lnSpc>
              <a:buClr>
                <a:srgbClr val="000000"/>
              </a:buClr>
              <a:buFont typeface="Arial"/>
              <a:buChar char="•"/>
            </a:pPr>
            <a:r>
              <a:rPr lang="en-GB" sz="2400" b="0" strike="noStrike" spc="-1">
                <a:solidFill>
                  <a:srgbClr val="000000"/>
                </a:solidFill>
                <a:latin typeface="Calibri"/>
              </a:rPr>
              <a:t>ISP supplies:</a:t>
            </a:r>
            <a:endParaRPr lang="en-GB" sz="2400" b="0" strike="noStrike" spc="-1">
              <a:latin typeface="Arial"/>
            </a:endParaRPr>
          </a:p>
          <a:p>
            <a:pPr marL="800280" lvl="1" indent="-342720">
              <a:lnSpc>
                <a:spcPct val="100000"/>
              </a:lnSpc>
              <a:buClr>
                <a:srgbClr val="000000"/>
              </a:buClr>
              <a:buFont typeface="Arial"/>
              <a:buChar char="•"/>
            </a:pPr>
            <a:r>
              <a:rPr lang="en-GB" sz="2400" b="0" strike="noStrike" spc="-1">
                <a:solidFill>
                  <a:srgbClr val="000000"/>
                </a:solidFill>
                <a:latin typeface="Calibri"/>
              </a:rPr>
              <a:t>IP address via DHCP</a:t>
            </a:r>
            <a:endParaRPr lang="en-GB" sz="2400" b="0" strike="noStrike" spc="-1">
              <a:latin typeface="Arial"/>
            </a:endParaRPr>
          </a:p>
          <a:p>
            <a:pPr marL="800280" lvl="1" indent="-342720">
              <a:lnSpc>
                <a:spcPct val="100000"/>
              </a:lnSpc>
              <a:buClr>
                <a:srgbClr val="000000"/>
              </a:buClr>
              <a:buFont typeface="Arial"/>
              <a:buChar char="•"/>
            </a:pPr>
            <a:r>
              <a:rPr lang="en-GB" sz="2400" b="0" strike="noStrike" spc="-1">
                <a:solidFill>
                  <a:srgbClr val="000000"/>
                </a:solidFill>
                <a:latin typeface="Calibri"/>
              </a:rPr>
              <a:t>DNS address</a:t>
            </a:r>
            <a:endParaRPr lang="en-GB" sz="24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ISP IP addresses</a:t>
            </a:r>
            <a:endParaRPr lang="en-US" sz="4400" b="0" strike="noStrike" spc="-1">
              <a:solidFill>
                <a:srgbClr val="000000"/>
              </a:solidFill>
              <a:latin typeface="Calibri"/>
            </a:endParaRPr>
          </a:p>
        </p:txBody>
      </p:sp>
      <p:sp>
        <p:nvSpPr>
          <p:cNvPr id="262"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ISP will allocate an IP address from a range it owns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These IP addresses are unique on the internet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Gloucester College IP address is 212.219.57.69</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All internet traffic to and from Gloucester College is via the IP address 212.219.57.69</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Internal IP addresses at the college will be from the private IP addresses ranges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How does traffic for a private IP address get to the right host?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Network and port address translation </a:t>
            </a:r>
            <a:r>
              <a:t/>
            </a:r>
            <a:br/>
            <a:r>
              <a:rPr lang="en-US" sz="4400" b="1" strike="noStrike" spc="-1">
                <a:solidFill>
                  <a:srgbClr val="2E75B6"/>
                </a:solidFill>
                <a:latin typeface="Calibri"/>
              </a:rPr>
              <a:t>(NAT and PAT)</a:t>
            </a:r>
            <a:endParaRPr lang="en-US" sz="4400" b="0" strike="noStrike" spc="-1">
              <a:solidFill>
                <a:srgbClr val="000000"/>
              </a:solidFill>
              <a:latin typeface="Calibri"/>
            </a:endParaRPr>
          </a:p>
        </p:txBody>
      </p:sp>
      <p:sp>
        <p:nvSpPr>
          <p:cNvPr id="26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Implemented in the router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Allows many hosts on the internal network to connect via one public IP address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Allows many applications on one host to communicate with many services in the cloud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Uses IP and port numbers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Ports</a:t>
            </a:r>
            <a:endParaRPr lang="en-US" sz="4400" b="0" strike="noStrike" spc="-1">
              <a:solidFill>
                <a:srgbClr val="000000"/>
              </a:solidFill>
              <a:latin typeface="Calibri"/>
            </a:endParaRPr>
          </a:p>
        </p:txBody>
      </p:sp>
      <p:sp>
        <p:nvSpPr>
          <p:cNvPr id="266"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IP address and a port address make up a socket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Eg 212.219.57.69:80 (Gloucester college HTTP port)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application, service or process uses the socket to send and receive data via the network – OSI Layer 4 Transport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operating system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transmits the data from all application ports on to the network</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directs received packets to the matching IP address and port number </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No Connection</a:t>
            </a:r>
            <a:endParaRPr lang="en-US" sz="4400" b="0" strike="noStrike" spc="-1">
              <a:solidFill>
                <a:srgbClr val="000000"/>
              </a:solidFill>
              <a:latin typeface="Calibri"/>
            </a:endParaRPr>
          </a:p>
        </p:txBody>
      </p:sp>
      <p:sp>
        <p:nvSpPr>
          <p:cNvPr id="14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Single user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No connection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Very secure</a:t>
            </a:r>
          </a:p>
        </p:txBody>
      </p:sp>
      <p:pic>
        <p:nvPicPr>
          <p:cNvPr id="141" name="Picture 10"/>
          <p:cNvPicPr/>
          <p:nvPr/>
        </p:nvPicPr>
        <p:blipFill>
          <a:blip r:embed="rId2"/>
          <a:stretch/>
        </p:blipFill>
        <p:spPr>
          <a:xfrm>
            <a:off x="6642720" y="2682000"/>
            <a:ext cx="3826080" cy="3162600"/>
          </a:xfrm>
          <a:prstGeom prst="rect">
            <a:avLst/>
          </a:prstGeom>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Port allocation</a:t>
            </a:r>
            <a:endParaRPr lang="en-US" sz="4400" b="0" strike="noStrike" spc="-1">
              <a:solidFill>
                <a:srgbClr val="000000"/>
              </a:solidFill>
              <a:latin typeface="Calibri"/>
            </a:endParaRPr>
          </a:p>
        </p:txBody>
      </p:sp>
      <p:sp>
        <p:nvSpPr>
          <p:cNvPr id="268"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Well known ports 0-1023</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Examples</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21 FTP</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25 SMTP</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80 HTTP</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110 POP3</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443 HTTPS</a:t>
            </a:r>
          </a:p>
          <a:p>
            <a:endParaRPr lang="en-US" sz="20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Registered ports 1024-49151</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Dynamic ports 49152-65535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Packets with IP addresses and port numbers</a:t>
            </a:r>
            <a:endParaRPr lang="en-US" sz="4400" b="0" strike="noStrike" spc="-1">
              <a:solidFill>
                <a:srgbClr val="000000"/>
              </a:solidFill>
              <a:latin typeface="Calibri"/>
            </a:endParaRPr>
          </a:p>
        </p:txBody>
      </p:sp>
      <p:graphicFrame>
        <p:nvGraphicFramePr>
          <p:cNvPr id="270" name="Table 2"/>
          <p:cNvGraphicFramePr/>
          <p:nvPr/>
        </p:nvGraphicFramePr>
        <p:xfrm>
          <a:off x="997560" y="2147400"/>
          <a:ext cx="9296280" cy="2576520"/>
        </p:xfrm>
        <a:graphic>
          <a:graphicData uri="http://schemas.openxmlformats.org/drawingml/2006/table">
            <a:tbl>
              <a:tblPr/>
              <a:tblGrid>
                <a:gridCol w="1335960">
                  <a:extLst>
                    <a:ext uri="{9D8B030D-6E8A-4147-A177-3AD203B41FA5}">
                      <a16:colId xmlns:a16="http://schemas.microsoft.com/office/drawing/2014/main" val="20000"/>
                    </a:ext>
                  </a:extLst>
                </a:gridCol>
                <a:gridCol w="1326600">
                  <a:extLst>
                    <a:ext uri="{9D8B030D-6E8A-4147-A177-3AD203B41FA5}">
                      <a16:colId xmlns:a16="http://schemas.microsoft.com/office/drawing/2014/main" val="20001"/>
                    </a:ext>
                  </a:extLst>
                </a:gridCol>
                <a:gridCol w="1521000">
                  <a:extLst>
                    <a:ext uri="{9D8B030D-6E8A-4147-A177-3AD203B41FA5}">
                      <a16:colId xmlns:a16="http://schemas.microsoft.com/office/drawing/2014/main" val="20002"/>
                    </a:ext>
                  </a:extLst>
                </a:gridCol>
                <a:gridCol w="1132200">
                  <a:extLst>
                    <a:ext uri="{9D8B030D-6E8A-4147-A177-3AD203B41FA5}">
                      <a16:colId xmlns:a16="http://schemas.microsoft.com/office/drawing/2014/main" val="20003"/>
                    </a:ext>
                  </a:extLst>
                </a:gridCol>
                <a:gridCol w="1326600">
                  <a:extLst>
                    <a:ext uri="{9D8B030D-6E8A-4147-A177-3AD203B41FA5}">
                      <a16:colId xmlns:a16="http://schemas.microsoft.com/office/drawing/2014/main" val="20004"/>
                    </a:ext>
                  </a:extLst>
                </a:gridCol>
                <a:gridCol w="1326600">
                  <a:extLst>
                    <a:ext uri="{9D8B030D-6E8A-4147-A177-3AD203B41FA5}">
                      <a16:colId xmlns:a16="http://schemas.microsoft.com/office/drawing/2014/main" val="20005"/>
                    </a:ext>
                  </a:extLst>
                </a:gridCol>
                <a:gridCol w="1327320">
                  <a:extLst>
                    <a:ext uri="{9D8B030D-6E8A-4147-A177-3AD203B41FA5}">
                      <a16:colId xmlns:a16="http://schemas.microsoft.com/office/drawing/2014/main" val="20006"/>
                    </a:ext>
                  </a:extLst>
                </a:gridCol>
              </a:tblGrid>
              <a:tr h="918360">
                <a:tc>
                  <a:txBody>
                    <a:bodyPr/>
                    <a:lstStyle/>
                    <a:p>
                      <a:pPr>
                        <a:lnSpc>
                          <a:spcPct val="100000"/>
                        </a:lnSpc>
                      </a:pPr>
                      <a:r>
                        <a:rPr lang="en-GB" sz="1800" b="0" strike="noStrike" spc="-1">
                          <a:solidFill>
                            <a:srgbClr val="000000"/>
                          </a:solidFill>
                          <a:latin typeface="Calibri"/>
                        </a:rPr>
                        <a:t>Preamble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Start of frame delimiter</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Destination</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Source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Length</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Data</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CRC</a:t>
                      </a:r>
                      <a:endParaRPr lang="en-GB" sz="1800" b="0" strike="noStrike" spc="-1">
                        <a:latin typeface="Arial"/>
                      </a:endParaRPr>
                    </a:p>
                  </a:txBody>
                  <a:tcPr>
                    <a:noFill/>
                  </a:tcPr>
                </a:tc>
                <a:extLst>
                  <a:ext uri="{0D108BD9-81ED-4DB2-BD59-A6C34878D82A}">
                    <a16:rowId xmlns:a16="http://schemas.microsoft.com/office/drawing/2014/main" val="10000"/>
                  </a:ext>
                </a:extLst>
              </a:tr>
              <a:tr h="642600">
                <a:tc gridSpan="2">
                  <a:txBody>
                    <a:bodyPr/>
                    <a:lstStyle/>
                    <a:p>
                      <a:pPr>
                        <a:lnSpc>
                          <a:spcPct val="100000"/>
                        </a:lnSpc>
                      </a:pPr>
                      <a:r>
                        <a:rPr lang="en-GB" sz="1800" b="0" strike="noStrike" spc="-1">
                          <a:solidFill>
                            <a:srgbClr val="000000"/>
                          </a:solidFill>
                          <a:latin typeface="Calibri"/>
                        </a:rPr>
                        <a:t>Timing</a:t>
                      </a:r>
                      <a:endParaRPr lang="en-GB" sz="1800" b="0" strike="noStrike" spc="-1">
                        <a:latin typeface="Arial"/>
                      </a:endParaRPr>
                    </a:p>
                  </a:txBody>
                  <a:tcPr>
                    <a:noFill/>
                  </a:tcPr>
                </a:tc>
                <a:tc hMerge="1">
                  <a:txBody>
                    <a:bodyPr/>
                    <a:lstStyle/>
                    <a:p>
                      <a:endParaRPr lang="en-US"/>
                    </a:p>
                  </a:txBody>
                  <a:tcPr marL="90000" marR="90000">
                    <a:solidFill>
                      <a:srgbClr val="729FCF"/>
                    </a:solidFill>
                  </a:tcPr>
                </a:tc>
                <a:tc gridSpan="2">
                  <a:txBody>
                    <a:bodyPr/>
                    <a:lstStyle/>
                    <a:p>
                      <a:pPr>
                        <a:lnSpc>
                          <a:spcPct val="100000"/>
                        </a:lnSpc>
                      </a:pPr>
                      <a:r>
                        <a:rPr lang="en-GB" sz="1800" b="0" strike="noStrike" spc="-1">
                          <a:solidFill>
                            <a:srgbClr val="000000"/>
                          </a:solidFill>
                          <a:latin typeface="Calibri"/>
                        </a:rPr>
                        <a:t>MAC Addressing</a:t>
                      </a:r>
                      <a:endParaRPr lang="en-GB" sz="1800" b="0" strike="noStrike" spc="-1">
                        <a:latin typeface="Arial"/>
                      </a:endParaRPr>
                    </a:p>
                  </a:txBody>
                  <a:tcPr>
                    <a:noFill/>
                  </a:tcPr>
                </a:tc>
                <a:tc hMerge="1">
                  <a:txBody>
                    <a:bodyPr/>
                    <a:lstStyle/>
                    <a:p>
                      <a:endParaRPr lang="en-US"/>
                    </a:p>
                  </a:txBody>
                  <a:tcPr marL="90000" marR="90000">
                    <a:solidFill>
                      <a:srgbClr val="729FCF"/>
                    </a:solidFill>
                  </a:tcPr>
                </a:tc>
                <a:tc>
                  <a:txBody>
                    <a:bodyPr/>
                    <a:lstStyle/>
                    <a:p>
                      <a:pPr>
                        <a:lnSpc>
                          <a:spcPct val="100000"/>
                        </a:lnSpc>
                      </a:pPr>
                      <a:r>
                        <a:rPr lang="en-GB" sz="1800" b="0" strike="noStrike" spc="-1">
                          <a:solidFill>
                            <a:srgbClr val="000000"/>
                          </a:solidFill>
                          <a:latin typeface="Calibri"/>
                        </a:rPr>
                        <a:t>Amount of data</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Payload</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Checksum</a:t>
                      </a:r>
                      <a:endParaRPr lang="en-GB" sz="1800" b="0" strike="noStrike" spc="-1">
                        <a:latin typeface="Arial"/>
                      </a:endParaRPr>
                    </a:p>
                  </a:txBody>
                  <a:tcPr>
                    <a:noFill/>
                  </a:tcPr>
                </a:tc>
                <a:extLst>
                  <a:ext uri="{0D108BD9-81ED-4DB2-BD59-A6C34878D82A}">
                    <a16:rowId xmlns:a16="http://schemas.microsoft.com/office/drawing/2014/main" val="10001"/>
                  </a:ext>
                </a:extLst>
              </a:tr>
              <a:tr h="642600">
                <a:tc>
                  <a:txBody>
                    <a:bodyPr/>
                    <a:lstStyle/>
                    <a:p>
                      <a:pPr>
                        <a:lnSpc>
                          <a:spcPct val="100000"/>
                        </a:lnSpc>
                      </a:pPr>
                      <a:r>
                        <a:rPr lang="en-GB" sz="1800" b="0" strike="noStrike" spc="-1">
                          <a:solidFill>
                            <a:srgbClr val="000000"/>
                          </a:solidFill>
                          <a:latin typeface="Calibri"/>
                        </a:rPr>
                        <a:t>7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 byte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46-1500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 bytes</a:t>
                      </a:r>
                      <a:endParaRPr lang="en-GB" sz="1800" b="0" strike="noStrike" spc="-1">
                        <a:latin typeface="Arial"/>
                      </a:endParaRPr>
                    </a:p>
                  </a:txBody>
                  <a:tcPr>
                    <a:noFill/>
                  </a:tcPr>
                </a:tc>
                <a:extLst>
                  <a:ext uri="{0D108BD9-81ED-4DB2-BD59-A6C34878D82A}">
                    <a16:rowId xmlns:a16="http://schemas.microsoft.com/office/drawing/2014/main" val="10002"/>
                  </a:ext>
                </a:extLst>
              </a:tr>
              <a:tr h="372960">
                <a:tc gridSpan="7">
                  <a:txBody>
                    <a:bodyPr/>
                    <a:lstStyle/>
                    <a:p>
                      <a:pPr>
                        <a:lnSpc>
                          <a:spcPct val="100000"/>
                        </a:lnSpc>
                      </a:pPr>
                      <a:r>
                        <a:rPr lang="en-GB" sz="1800" b="0" strike="noStrike" spc="-1">
                          <a:solidFill>
                            <a:srgbClr val="000000"/>
                          </a:solidFill>
                          <a:latin typeface="Calibri"/>
                        </a:rPr>
                        <a:t>PACKET</a:t>
                      </a:r>
                      <a:endParaRPr lang="en-GB" sz="1800" b="0" strike="noStrike" spc="-1">
                        <a:latin typeface="Arial"/>
                      </a:endParaRPr>
                    </a:p>
                  </a:txBody>
                  <a:tcPr>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3"/>
                  </a:ext>
                </a:extLst>
              </a:tr>
            </a:tbl>
          </a:graphicData>
        </a:graphic>
      </p:graphicFrame>
      <p:graphicFrame>
        <p:nvGraphicFramePr>
          <p:cNvPr id="271" name="Table 3"/>
          <p:cNvGraphicFramePr/>
          <p:nvPr/>
        </p:nvGraphicFramePr>
        <p:xfrm>
          <a:off x="997560" y="5568840"/>
          <a:ext cx="9296280" cy="776160"/>
        </p:xfrm>
        <a:graphic>
          <a:graphicData uri="http://schemas.openxmlformats.org/drawingml/2006/table">
            <a:tbl>
              <a:tblPr/>
              <a:tblGrid>
                <a:gridCol w="2324160">
                  <a:extLst>
                    <a:ext uri="{9D8B030D-6E8A-4147-A177-3AD203B41FA5}">
                      <a16:colId xmlns:a16="http://schemas.microsoft.com/office/drawing/2014/main" val="20000"/>
                    </a:ext>
                  </a:extLst>
                </a:gridCol>
                <a:gridCol w="2324160">
                  <a:extLst>
                    <a:ext uri="{9D8B030D-6E8A-4147-A177-3AD203B41FA5}">
                      <a16:colId xmlns:a16="http://schemas.microsoft.com/office/drawing/2014/main" val="20001"/>
                    </a:ext>
                  </a:extLst>
                </a:gridCol>
                <a:gridCol w="2324160">
                  <a:extLst>
                    <a:ext uri="{9D8B030D-6E8A-4147-A177-3AD203B41FA5}">
                      <a16:colId xmlns:a16="http://schemas.microsoft.com/office/drawing/2014/main" val="20002"/>
                    </a:ext>
                  </a:extLst>
                </a:gridCol>
                <a:gridCol w="2324160">
                  <a:extLst>
                    <a:ext uri="{9D8B030D-6E8A-4147-A177-3AD203B41FA5}">
                      <a16:colId xmlns:a16="http://schemas.microsoft.com/office/drawing/2014/main" val="20003"/>
                    </a:ext>
                  </a:extLst>
                </a:gridCol>
              </a:tblGrid>
              <a:tr h="551880">
                <a:tc>
                  <a:txBody>
                    <a:bodyPr/>
                    <a:lstStyle/>
                    <a:p>
                      <a:pPr>
                        <a:lnSpc>
                          <a:spcPct val="100000"/>
                        </a:lnSpc>
                      </a:pPr>
                      <a:r>
                        <a:rPr lang="en-GB" sz="1800" b="0" strike="noStrike" spc="-1">
                          <a:solidFill>
                            <a:srgbClr val="000000"/>
                          </a:solidFill>
                          <a:latin typeface="Calibri"/>
                        </a:rPr>
                        <a:t>Source IP address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Destination IP address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Source port number</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Destination port number</a:t>
                      </a:r>
                      <a:endParaRPr lang="en-GB" sz="1800" b="0" strike="noStrike" spc="-1">
                        <a:latin typeface="Arial"/>
                      </a:endParaRPr>
                    </a:p>
                  </a:txBody>
                  <a:tcPr>
                    <a:noFill/>
                  </a:tcPr>
                </a:tc>
                <a:extLst>
                  <a:ext uri="{0D108BD9-81ED-4DB2-BD59-A6C34878D82A}">
                    <a16:rowId xmlns:a16="http://schemas.microsoft.com/office/drawing/2014/main" val="10000"/>
                  </a:ext>
                </a:extLst>
              </a:tr>
              <a:tr h="321840">
                <a:tc>
                  <a:txBody>
                    <a:bodyPr/>
                    <a:lstStyle/>
                    <a:p>
                      <a:pPr>
                        <a:lnSpc>
                          <a:spcPct val="100000"/>
                        </a:lnSpc>
                      </a:pPr>
                      <a:r>
                        <a:rPr lang="en-GB" sz="1800" b="0" strike="noStrike" spc="-1">
                          <a:solidFill>
                            <a:srgbClr val="000000"/>
                          </a:solidFill>
                          <a:latin typeface="Calibri"/>
                        </a:rPr>
                        <a:t>4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 bytes</a:t>
                      </a:r>
                      <a:endParaRPr lang="en-GB" sz="1800" b="0" strike="noStrike" spc="-1">
                        <a:latin typeface="Arial"/>
                      </a:endParaRPr>
                    </a:p>
                  </a:txBody>
                  <a:tcPr>
                    <a:noFill/>
                  </a:tcPr>
                </a:tc>
                <a:extLst>
                  <a:ext uri="{0D108BD9-81ED-4DB2-BD59-A6C34878D82A}">
                    <a16:rowId xmlns:a16="http://schemas.microsoft.com/office/drawing/2014/main" val="10001"/>
                  </a:ext>
                </a:extLst>
              </a:tr>
            </a:tbl>
          </a:graphicData>
        </a:graphic>
      </p:graphicFrame>
      <p:sp>
        <p:nvSpPr>
          <p:cNvPr id="272" name="CustomShape 4"/>
          <p:cNvSpPr/>
          <p:nvPr/>
        </p:nvSpPr>
        <p:spPr>
          <a:xfrm flipV="1">
            <a:off x="5645880" y="4030560"/>
            <a:ext cx="2098440" cy="1536840"/>
          </a:xfrm>
          <a:custGeom>
            <a:avLst/>
            <a:gdLst/>
            <a:ahLst/>
            <a:cxnLst/>
            <a:rect l="l" t="t" r="r" b="b"/>
            <a:pathLst>
              <a:path w="21600" h="21600">
                <a:moveTo>
                  <a:pt x="0" y="0"/>
                </a:moveTo>
                <a:lnTo>
                  <a:pt x="21600" y="21600"/>
                </a:lnTo>
              </a:path>
            </a:pathLst>
          </a:custGeom>
          <a:noFill/>
          <a:ln w="41400">
            <a:tailEnd type="triangle" w="med" len="med"/>
          </a:ln>
        </p:spPr>
        <p:style>
          <a:lnRef idx="1">
            <a:schemeClr val="accent1"/>
          </a:lnRef>
          <a:fillRef idx="0">
            <a:schemeClr val="accent1"/>
          </a:fillRef>
          <a:effectRef idx="0">
            <a:schemeClr val="accent1"/>
          </a:effectRef>
          <a:fontRef idx="minor"/>
        </p:style>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Browser request</a:t>
            </a:r>
            <a:endParaRPr lang="en-US" sz="4400" b="0" strike="noStrike" spc="-1">
              <a:solidFill>
                <a:srgbClr val="000000"/>
              </a:solidFill>
              <a:latin typeface="Calibri"/>
            </a:endParaRPr>
          </a:p>
        </p:txBody>
      </p:sp>
      <p:graphicFrame>
        <p:nvGraphicFramePr>
          <p:cNvPr id="274" name="Table 2"/>
          <p:cNvGraphicFramePr/>
          <p:nvPr/>
        </p:nvGraphicFramePr>
        <p:xfrm>
          <a:off x="786960" y="3754800"/>
          <a:ext cx="9613440" cy="741240"/>
        </p:xfrm>
        <a:graphic>
          <a:graphicData uri="http://schemas.openxmlformats.org/drawingml/2006/table">
            <a:tbl>
              <a:tblPr/>
              <a:tblGrid>
                <a:gridCol w="2403360">
                  <a:extLst>
                    <a:ext uri="{9D8B030D-6E8A-4147-A177-3AD203B41FA5}">
                      <a16:colId xmlns:a16="http://schemas.microsoft.com/office/drawing/2014/main" val="20000"/>
                    </a:ext>
                  </a:extLst>
                </a:gridCol>
                <a:gridCol w="2403360">
                  <a:extLst>
                    <a:ext uri="{9D8B030D-6E8A-4147-A177-3AD203B41FA5}">
                      <a16:colId xmlns:a16="http://schemas.microsoft.com/office/drawing/2014/main" val="20001"/>
                    </a:ext>
                  </a:extLst>
                </a:gridCol>
                <a:gridCol w="2403360">
                  <a:extLst>
                    <a:ext uri="{9D8B030D-6E8A-4147-A177-3AD203B41FA5}">
                      <a16:colId xmlns:a16="http://schemas.microsoft.com/office/drawing/2014/main" val="20002"/>
                    </a:ext>
                  </a:extLst>
                </a:gridCol>
                <a:gridCol w="2403360">
                  <a:extLst>
                    <a:ext uri="{9D8B030D-6E8A-4147-A177-3AD203B41FA5}">
                      <a16:colId xmlns:a16="http://schemas.microsoft.com/office/drawing/2014/main" val="20003"/>
                    </a:ext>
                  </a:extLst>
                </a:gridCol>
              </a:tblGrid>
              <a:tr h="370800">
                <a:tc>
                  <a:txBody>
                    <a:bodyPr/>
                    <a:lstStyle/>
                    <a:p>
                      <a:pPr>
                        <a:lnSpc>
                          <a:spcPct val="100000"/>
                        </a:lnSpc>
                      </a:pPr>
                      <a:r>
                        <a:rPr lang="en-GB" sz="1800" b="0" strike="noStrike" spc="-1">
                          <a:solidFill>
                            <a:srgbClr val="000000"/>
                          </a:solidFill>
                          <a:latin typeface="Calibri"/>
                        </a:rPr>
                        <a:t>Host</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Router client side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Router ISP side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Cloud service</a:t>
                      </a:r>
                      <a:endParaRPr lang="en-GB" sz="18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Calibri"/>
                        </a:rPr>
                        <a:t>S 192.168.1.12:3333</a:t>
                      </a:r>
                      <a:endParaRPr lang="en-GB" sz="1800" b="0" strike="noStrike" spc="-1">
                        <a:latin typeface="Arial"/>
                      </a:endParaRPr>
                    </a:p>
                    <a:p>
                      <a:pPr>
                        <a:lnSpc>
                          <a:spcPct val="100000"/>
                        </a:lnSpc>
                      </a:pPr>
                      <a:r>
                        <a:rPr lang="en-GB" sz="1800" b="0" strike="noStrike" spc="-1">
                          <a:solidFill>
                            <a:srgbClr val="000000"/>
                          </a:solidFill>
                          <a:latin typeface="Calibri"/>
                        </a:rPr>
                        <a:t>D 216.58.218.206:80</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192.168.1.12:3333</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212.219.57.69:7777</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 212.219.57.69:7777</a:t>
                      </a:r>
                      <a:endParaRPr lang="en-GB" sz="1800" b="0" strike="noStrike" spc="-1">
                        <a:latin typeface="Arial"/>
                      </a:endParaRPr>
                    </a:p>
                    <a:p>
                      <a:pPr>
                        <a:lnSpc>
                          <a:spcPct val="100000"/>
                        </a:lnSpc>
                      </a:pPr>
                      <a:r>
                        <a:rPr lang="en-GB" sz="1800" b="0" strike="noStrike" spc="-1">
                          <a:solidFill>
                            <a:srgbClr val="000000"/>
                          </a:solidFill>
                          <a:latin typeface="Calibri"/>
                        </a:rPr>
                        <a:t>D 216.58.218.206:80</a:t>
                      </a:r>
                      <a:endParaRPr lang="en-GB" sz="1800" b="0" strike="noStrike" spc="-1">
                        <a:latin typeface="Arial"/>
                      </a:endParaRPr>
                    </a:p>
                  </a:txBody>
                  <a:tcPr>
                    <a:noFill/>
                  </a:tcPr>
                </a:tc>
                <a:extLst>
                  <a:ext uri="{0D108BD9-81ED-4DB2-BD59-A6C34878D82A}">
                    <a16:rowId xmlns:a16="http://schemas.microsoft.com/office/drawing/2014/main" val="10001"/>
                  </a:ext>
                </a:extLst>
              </a:tr>
            </a:tbl>
          </a:graphicData>
        </a:graphic>
      </p:graphicFrame>
      <p:pic>
        <p:nvPicPr>
          <p:cNvPr id="275" name="Picture 4"/>
          <p:cNvPicPr/>
          <p:nvPr/>
        </p:nvPicPr>
        <p:blipFill>
          <a:blip r:embed="rId2"/>
          <a:stretch/>
        </p:blipFill>
        <p:spPr>
          <a:xfrm>
            <a:off x="1177920" y="842400"/>
            <a:ext cx="8618400" cy="8620560"/>
          </a:xfrm>
          <a:prstGeom prst="rect">
            <a:avLst/>
          </a:prstGeom>
          <a:ln>
            <a:noFill/>
          </a:ln>
        </p:spPr>
      </p:pic>
      <p:sp>
        <p:nvSpPr>
          <p:cNvPr id="276" name="CustomShape 3"/>
          <p:cNvSpPr/>
          <p:nvPr/>
        </p:nvSpPr>
        <p:spPr>
          <a:xfrm>
            <a:off x="761040" y="5094720"/>
            <a:ext cx="963936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Host inserts random source port number</a:t>
            </a:r>
            <a:endParaRPr lang="en-GB" sz="1800" b="0" strike="noStrike" spc="-1">
              <a:latin typeface="Arial"/>
            </a:endParaRPr>
          </a:p>
          <a:p>
            <a:pPr>
              <a:lnSpc>
                <a:spcPct val="100000"/>
              </a:lnSpc>
            </a:pPr>
            <a:r>
              <a:rPr lang="en-GB" sz="1800" b="0" strike="noStrike" spc="-1">
                <a:solidFill>
                  <a:srgbClr val="000000"/>
                </a:solidFill>
                <a:latin typeface="Calibri"/>
              </a:rPr>
              <a:t>Router translates internal network IP address to the external network address and port</a:t>
            </a:r>
            <a:endParaRPr lang="en-GB" sz="1800" b="0" strike="noStrike" spc="-1">
              <a:latin typeface="Arial"/>
            </a:endParaRPr>
          </a:p>
          <a:p>
            <a:pPr>
              <a:lnSpc>
                <a:spcPct val="100000"/>
              </a:lnSpc>
            </a:pPr>
            <a:r>
              <a:rPr lang="en-GB" sz="1800" b="0" strike="noStrike" spc="-1">
                <a:solidFill>
                  <a:srgbClr val="000000"/>
                </a:solidFill>
                <a:latin typeface="Calibri"/>
              </a:rPr>
              <a:t>Router updates translate table and records port numbers</a:t>
            </a:r>
            <a:endParaRPr lang="en-GB" sz="18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Server response</a:t>
            </a:r>
            <a:endParaRPr lang="en-US" sz="4400" b="0" strike="noStrike" spc="-1">
              <a:solidFill>
                <a:srgbClr val="000000"/>
              </a:solidFill>
              <a:latin typeface="Calibri"/>
            </a:endParaRPr>
          </a:p>
        </p:txBody>
      </p:sp>
      <p:graphicFrame>
        <p:nvGraphicFramePr>
          <p:cNvPr id="278" name="Table 2"/>
          <p:cNvGraphicFramePr/>
          <p:nvPr/>
        </p:nvGraphicFramePr>
        <p:xfrm>
          <a:off x="448200" y="3776040"/>
          <a:ext cx="10109160" cy="741240"/>
        </p:xfrm>
        <a:graphic>
          <a:graphicData uri="http://schemas.openxmlformats.org/drawingml/2006/table">
            <a:tbl>
              <a:tblPr/>
              <a:tblGrid>
                <a:gridCol w="2527200">
                  <a:extLst>
                    <a:ext uri="{9D8B030D-6E8A-4147-A177-3AD203B41FA5}">
                      <a16:colId xmlns:a16="http://schemas.microsoft.com/office/drawing/2014/main" val="20000"/>
                    </a:ext>
                  </a:extLst>
                </a:gridCol>
                <a:gridCol w="2527200">
                  <a:extLst>
                    <a:ext uri="{9D8B030D-6E8A-4147-A177-3AD203B41FA5}">
                      <a16:colId xmlns:a16="http://schemas.microsoft.com/office/drawing/2014/main" val="20001"/>
                    </a:ext>
                  </a:extLst>
                </a:gridCol>
                <a:gridCol w="2527200">
                  <a:extLst>
                    <a:ext uri="{9D8B030D-6E8A-4147-A177-3AD203B41FA5}">
                      <a16:colId xmlns:a16="http://schemas.microsoft.com/office/drawing/2014/main" val="20002"/>
                    </a:ext>
                  </a:extLst>
                </a:gridCol>
                <a:gridCol w="2527560">
                  <a:extLst>
                    <a:ext uri="{9D8B030D-6E8A-4147-A177-3AD203B41FA5}">
                      <a16:colId xmlns:a16="http://schemas.microsoft.com/office/drawing/2014/main" val="20003"/>
                    </a:ext>
                  </a:extLst>
                </a:gridCol>
              </a:tblGrid>
              <a:tr h="370800">
                <a:tc>
                  <a:txBody>
                    <a:bodyPr/>
                    <a:lstStyle/>
                    <a:p>
                      <a:pPr>
                        <a:lnSpc>
                          <a:spcPct val="100000"/>
                        </a:lnSpc>
                      </a:pPr>
                      <a:r>
                        <a:rPr lang="en-GB" sz="1800" b="0" strike="noStrike" spc="-1">
                          <a:solidFill>
                            <a:srgbClr val="000000"/>
                          </a:solidFill>
                          <a:latin typeface="Calibri"/>
                        </a:rPr>
                        <a:t>Cloud service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Router ISP side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Router client side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Host</a:t>
                      </a:r>
                      <a:endParaRPr lang="en-GB" sz="1800" b="0" strike="noStrike" spc="-1">
                        <a:latin typeface="Arial"/>
                      </a:endParaRPr>
                    </a:p>
                  </a:txBody>
                  <a:tcPr>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Calibri"/>
                        </a:rPr>
                        <a:t>S 216.58.218.206:80</a:t>
                      </a:r>
                      <a:endParaRPr lang="en-GB" sz="1800" b="0" strike="noStrike" spc="-1">
                        <a:latin typeface="Arial"/>
                      </a:endParaRPr>
                    </a:p>
                    <a:p>
                      <a:pPr>
                        <a:lnSpc>
                          <a:spcPct val="100000"/>
                        </a:lnSpc>
                      </a:pPr>
                      <a:r>
                        <a:rPr lang="en-GB" sz="1800" b="0" strike="noStrike" spc="-1">
                          <a:solidFill>
                            <a:srgbClr val="000000"/>
                          </a:solidFill>
                          <a:latin typeface="Calibri"/>
                        </a:rPr>
                        <a:t>D 212.219.57.69:7777</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212.219.57.69:7777</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192.168.1.12:3333</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 216.58.218.206:80</a:t>
                      </a:r>
                      <a:endParaRPr lang="en-GB" sz="1800" b="0" strike="noStrike" spc="-1">
                        <a:latin typeface="Arial"/>
                      </a:endParaRPr>
                    </a:p>
                    <a:p>
                      <a:pPr>
                        <a:lnSpc>
                          <a:spcPct val="100000"/>
                        </a:lnSpc>
                      </a:pPr>
                      <a:r>
                        <a:rPr lang="en-GB" sz="1800" b="0" strike="noStrike" spc="-1">
                          <a:solidFill>
                            <a:srgbClr val="000000"/>
                          </a:solidFill>
                          <a:latin typeface="Calibri"/>
                        </a:rPr>
                        <a:t>D 192.168.1.12:3333</a:t>
                      </a:r>
                      <a:endParaRPr lang="en-GB" sz="1800" b="0" strike="noStrike" spc="-1">
                        <a:latin typeface="Arial"/>
                      </a:endParaRPr>
                    </a:p>
                  </a:txBody>
                  <a:tcPr>
                    <a:noFill/>
                  </a:tcPr>
                </a:tc>
                <a:extLst>
                  <a:ext uri="{0D108BD9-81ED-4DB2-BD59-A6C34878D82A}">
                    <a16:rowId xmlns:a16="http://schemas.microsoft.com/office/drawing/2014/main" val="10001"/>
                  </a:ext>
                </a:extLst>
              </a:tr>
            </a:tbl>
          </a:graphicData>
        </a:graphic>
      </p:graphicFrame>
      <p:sp>
        <p:nvSpPr>
          <p:cNvPr id="279" name="CustomShape 3"/>
          <p:cNvSpPr/>
          <p:nvPr/>
        </p:nvSpPr>
        <p:spPr>
          <a:xfrm>
            <a:off x="409680" y="5031360"/>
            <a:ext cx="101476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Server puts source address from received packet into destination address of outbound packet</a:t>
            </a:r>
            <a:endParaRPr lang="en-GB" sz="1800" b="0" strike="noStrike" spc="-1">
              <a:latin typeface="Arial"/>
            </a:endParaRPr>
          </a:p>
          <a:p>
            <a:pPr>
              <a:lnSpc>
                <a:spcPct val="100000"/>
              </a:lnSpc>
            </a:pPr>
            <a:r>
              <a:rPr lang="en-GB" sz="1800" b="0" strike="noStrike" spc="-1">
                <a:solidFill>
                  <a:srgbClr val="000000"/>
                </a:solidFill>
                <a:latin typeface="Calibri"/>
              </a:rPr>
              <a:t>Router translates external network IP address to the internal network address and port</a:t>
            </a:r>
            <a:endParaRPr lang="en-GB" sz="1800" b="0" strike="noStrike" spc="-1">
              <a:latin typeface="Arial"/>
            </a:endParaRPr>
          </a:p>
          <a:p>
            <a:pPr>
              <a:lnSpc>
                <a:spcPct val="100000"/>
              </a:lnSpc>
            </a:pPr>
            <a:r>
              <a:rPr lang="en-GB" sz="1800" b="0" strike="noStrike" spc="-1">
                <a:solidFill>
                  <a:srgbClr val="000000"/>
                </a:solidFill>
                <a:latin typeface="Calibri"/>
              </a:rPr>
              <a:t>Host receives packet and OS directs to correct application </a:t>
            </a:r>
            <a:endParaRPr lang="en-GB" sz="1800" b="0" strike="noStrike" spc="-1">
              <a:latin typeface="Arial"/>
            </a:endParaRPr>
          </a:p>
        </p:txBody>
      </p:sp>
      <p:pic>
        <p:nvPicPr>
          <p:cNvPr id="280" name="Picture 5"/>
          <p:cNvPicPr/>
          <p:nvPr/>
        </p:nvPicPr>
        <p:blipFill>
          <a:blip r:embed="rId2"/>
          <a:stretch/>
        </p:blipFill>
        <p:spPr>
          <a:xfrm>
            <a:off x="1072080" y="786240"/>
            <a:ext cx="8822880" cy="882504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Domain Name System</a:t>
            </a:r>
            <a:endParaRPr lang="en-US" sz="4400" b="0" strike="noStrike" spc="-1">
              <a:solidFill>
                <a:srgbClr val="000000"/>
              </a:solidFill>
              <a:latin typeface="Calibri"/>
            </a:endParaRPr>
          </a:p>
        </p:txBody>
      </p:sp>
      <p:sp>
        <p:nvSpPr>
          <p:cNvPr id="282"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Translates domain names to IP addresses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host will query a domain name server (address from DHCP) with the domain name (eg www.techrepublic.com)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DNS server returns the IP address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Windows command: </a:t>
            </a:r>
            <a:r>
              <a:rPr lang="en-US" sz="2800" b="0" strike="noStrike" spc="-1">
                <a:solidFill>
                  <a:srgbClr val="000000"/>
                </a:solidFill>
                <a:latin typeface="Courier New"/>
              </a:rPr>
              <a:t>nslookup</a:t>
            </a:r>
            <a:endParaRPr lang="en-US" sz="2800" b="0" strike="noStrike" spc="-1">
              <a:solidFill>
                <a:srgbClr val="000000"/>
              </a:solidFill>
              <a:latin typeface="Calibri"/>
            </a:endParaRPr>
          </a:p>
        </p:txBody>
      </p:sp>
      <p:pic>
        <p:nvPicPr>
          <p:cNvPr id="283" name="Picture 4"/>
          <p:cNvPicPr/>
          <p:nvPr/>
        </p:nvPicPr>
        <p:blipFill>
          <a:blip r:embed="rId2"/>
          <a:srcRect r="33810" b="62080"/>
          <a:stretch/>
        </p:blipFill>
        <p:spPr>
          <a:xfrm>
            <a:off x="830520" y="4748400"/>
            <a:ext cx="5867280" cy="172188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32182" y="1621315"/>
            <a:ext cx="8107862" cy="2743200"/>
          </a:xfrm>
          <a:prstGeom prst="rect">
            <a:avLst/>
          </a:prstGeom>
        </p:spPr>
      </p:pic>
      <p:sp>
        <p:nvSpPr>
          <p:cNvPr id="3" name="Title 2"/>
          <p:cNvSpPr>
            <a:spLocks noGrp="1"/>
          </p:cNvSpPr>
          <p:nvPr>
            <p:ph type="title"/>
          </p:nvPr>
        </p:nvSpPr>
        <p:spPr/>
        <p:txBody>
          <a:bodyPr/>
          <a:lstStyle/>
          <a:p>
            <a:r>
              <a:rPr lang="en-US" dirty="0"/>
              <a:t>802.11 (Wireless LAN Standards)</a:t>
            </a:r>
          </a:p>
        </p:txBody>
      </p:sp>
      <p:sp>
        <p:nvSpPr>
          <p:cNvPr id="8" name="Content Placeholder 7"/>
          <p:cNvSpPr>
            <a:spLocks noGrp="1"/>
          </p:cNvSpPr>
          <p:nvPr>
            <p:ph idx="12"/>
          </p:nvPr>
        </p:nvSpPr>
        <p:spPr>
          <a:xfrm>
            <a:off x="0" y="4364515"/>
            <a:ext cx="12192000" cy="2743200"/>
          </a:xfrm>
        </p:spPr>
        <p:txBody>
          <a:bodyPr/>
          <a:lstStyle/>
          <a:p>
            <a:r>
              <a:rPr lang="en-US" dirty="0"/>
              <a:t>Transfer rates</a:t>
            </a:r>
          </a:p>
          <a:p>
            <a:r>
              <a:rPr lang="en-US" dirty="0"/>
              <a:t>Frequency bands</a:t>
            </a:r>
          </a:p>
          <a:p>
            <a:pPr lvl="1"/>
            <a:r>
              <a:rPr lang="en-US" dirty="0"/>
              <a:t>Range and environment</a:t>
            </a:r>
          </a:p>
          <a:p>
            <a:pPr lvl="1"/>
            <a:r>
              <a:rPr lang="en-US" dirty="0"/>
              <a:t>Susceptibility to interference</a:t>
            </a:r>
          </a:p>
        </p:txBody>
      </p:sp>
      <p:sp>
        <p:nvSpPr>
          <p:cNvPr id="5" name="Slide Number Placeholder 4"/>
          <p:cNvSpPr>
            <a:spLocks noGrp="1"/>
          </p:cNvSpPr>
          <p:nvPr>
            <p:ph type="sldNum" sz="quarter" idx="1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325</a:t>
            </a:r>
          </a:p>
        </p:txBody>
      </p:sp>
    </p:spTree>
    <p:extLst>
      <p:ext uri="{BB962C8B-B14F-4D97-AF65-F5344CB8AC3E}">
        <p14:creationId xmlns:p14="http://schemas.microsoft.com/office/powerpoint/2010/main" val="1329909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Network Address Translation</a:t>
            </a:r>
            <a:endParaRPr lang="en-US" dirty="0"/>
          </a:p>
        </p:txBody>
      </p:sp>
      <p:pic>
        <p:nvPicPr>
          <p:cNvPr id="10" name="Content Placeholder 9" descr="NAT overloading"/>
          <p:cNvPicPr>
            <a:picLocks noGrp="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524001" y="2506009"/>
            <a:ext cx="4525963" cy="2119032"/>
          </a:xfrm>
          <a:prstGeom prst="rect">
            <a:avLst/>
          </a:prstGeom>
          <a:noFill/>
          <a:ln>
            <a:noFill/>
          </a:ln>
        </p:spPr>
      </p:pic>
      <p:sp>
        <p:nvSpPr>
          <p:cNvPr id="11" name="Content Placeholder 10"/>
          <p:cNvSpPr>
            <a:spLocks noGrp="1"/>
          </p:cNvSpPr>
          <p:nvPr>
            <p:ph sz="half" idx="2"/>
          </p:nvPr>
        </p:nvSpPr>
        <p:spPr/>
        <p:txBody>
          <a:bodyPr/>
          <a:lstStyle/>
          <a:p>
            <a:pPr>
              <a:buFont typeface="Arial" charset="0"/>
              <a:buChar char="•"/>
              <a:defRPr/>
            </a:pPr>
            <a:r>
              <a:rPr lang="en-GB" dirty="0"/>
              <a:t>Static / dynamic NAT</a:t>
            </a:r>
          </a:p>
          <a:p>
            <a:pPr lvl="1">
              <a:defRPr/>
            </a:pPr>
            <a:r>
              <a:rPr lang="en-GB" dirty="0"/>
              <a:t>Maps IP address from private LAN to public IP address (or address pool)</a:t>
            </a:r>
          </a:p>
          <a:p>
            <a:pPr>
              <a:buFont typeface="Arial" charset="0"/>
              <a:buChar char="•"/>
              <a:defRPr/>
            </a:pPr>
            <a:r>
              <a:rPr lang="en-GB" dirty="0"/>
              <a:t>Port Address Translation / NAT overloading</a:t>
            </a:r>
          </a:p>
          <a:p>
            <a:pPr lvl="1">
              <a:defRPr/>
            </a:pPr>
            <a:r>
              <a:rPr lang="en-GB" dirty="0"/>
              <a:t>Allows multiple private addresses to map to a single public address</a:t>
            </a:r>
          </a:p>
          <a:p>
            <a:pPr>
              <a:buFont typeface="Arial" charset="0"/>
              <a:buChar char="•"/>
              <a:defRPr/>
            </a:pPr>
            <a:endParaRPr lang="en-GB" dirty="0"/>
          </a:p>
          <a:p>
            <a:endParaRPr lang="en-US" dirty="0"/>
          </a:p>
        </p:txBody>
      </p:sp>
    </p:spTree>
    <p:extLst>
      <p:ext uri="{BB962C8B-B14F-4D97-AF65-F5344CB8AC3E}">
        <p14:creationId xmlns:p14="http://schemas.microsoft.com/office/powerpoint/2010/main" val="747302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versus UDP</a:t>
            </a:r>
          </a:p>
        </p:txBody>
      </p:sp>
      <p:sp>
        <p:nvSpPr>
          <p:cNvPr id="3" name="Content Placeholder 2"/>
          <p:cNvSpPr>
            <a:spLocks noGrp="1"/>
          </p:cNvSpPr>
          <p:nvPr>
            <p:ph sz="half" idx="1"/>
          </p:nvPr>
        </p:nvSpPr>
        <p:spPr/>
        <p:txBody>
          <a:bodyPr/>
          <a:lstStyle/>
          <a:p>
            <a:r>
              <a:rPr lang="en-US" dirty="0"/>
              <a:t>Transmission Control Protocol (TCP)</a:t>
            </a:r>
          </a:p>
          <a:p>
            <a:pPr lvl="1"/>
            <a:r>
              <a:rPr lang="en-US" dirty="0"/>
              <a:t>Connection-oriented, reliable delivery</a:t>
            </a:r>
          </a:p>
          <a:p>
            <a:pPr lvl="1"/>
            <a:r>
              <a:rPr lang="en-US" dirty="0"/>
              <a:t>Connection establishment</a:t>
            </a:r>
          </a:p>
          <a:p>
            <a:pPr lvl="1"/>
            <a:r>
              <a:rPr lang="en-US" dirty="0"/>
              <a:t>Acknowledgements and negative acknowledgments</a:t>
            </a:r>
          </a:p>
          <a:p>
            <a:pPr lvl="1"/>
            <a:r>
              <a:rPr lang="en-US" dirty="0"/>
              <a:t>Segmentation and sequencing</a:t>
            </a:r>
          </a:p>
        </p:txBody>
      </p:sp>
      <p:sp>
        <p:nvSpPr>
          <p:cNvPr id="4" name="Content Placeholder 3"/>
          <p:cNvSpPr>
            <a:spLocks noGrp="1"/>
          </p:cNvSpPr>
          <p:nvPr>
            <p:ph sz="half" idx="2"/>
          </p:nvPr>
        </p:nvSpPr>
        <p:spPr/>
        <p:txBody>
          <a:bodyPr/>
          <a:lstStyle/>
          <a:p>
            <a:r>
              <a:rPr lang="en-US" altLang="en-US" dirty="0"/>
              <a:t>User Datagram Protocol (UDP)</a:t>
            </a:r>
          </a:p>
          <a:p>
            <a:pPr lvl="1"/>
            <a:r>
              <a:rPr lang="en-US" altLang="en-US" dirty="0"/>
              <a:t>Connectionless, non-guaranteed delivery</a:t>
            </a:r>
          </a:p>
          <a:p>
            <a:pPr lvl="1"/>
            <a:r>
              <a:rPr lang="en-US" altLang="en-US" dirty="0"/>
              <a:t>Lightweight header</a:t>
            </a:r>
          </a:p>
          <a:p>
            <a:pPr lvl="1"/>
            <a:endParaRPr lang="en-US" dirty="0"/>
          </a:p>
        </p:txBody>
      </p:sp>
    </p:spTree>
    <p:extLst>
      <p:ext uri="{BB962C8B-B14F-4D97-AF65-F5344CB8AC3E}">
        <p14:creationId xmlns:p14="http://schemas.microsoft.com/office/powerpoint/2010/main" val="2639699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Hops</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5937507" cy="4935956"/>
          </a:xfrm>
        </p:spPr>
        <p:txBody>
          <a:bodyPr/>
          <a:lstStyle/>
          <a:p>
            <a:r>
              <a:rPr lang="en-GB" dirty="0"/>
              <a:t>A hop occurs each time packets are passed to the next network device</a:t>
            </a:r>
          </a:p>
          <a:p>
            <a:r>
              <a:rPr lang="en-GB" dirty="0"/>
              <a:t>The hop count is the number of intermediate devices the packet has to pass through from source to destination</a:t>
            </a:r>
          </a:p>
          <a:p>
            <a:r>
              <a:rPr lang="en-GB" dirty="0"/>
              <a:t>The hop count can be used as a metric by routing protocols to determine the optimum path for a packet</a:t>
            </a:r>
          </a:p>
          <a:p>
            <a:endParaRPr lang="en-GB" dirty="0"/>
          </a:p>
        </p:txBody>
      </p:sp>
      <p:pic>
        <p:nvPicPr>
          <p:cNvPr id="4" name="Picture 3">
            <a:extLst>
              <a:ext uri="{FF2B5EF4-FFF2-40B4-BE49-F238E27FC236}">
                <a16:creationId xmlns:a16="http://schemas.microsoft.com/office/drawing/2014/main" id="{B3EA2AD8-5000-3E47-A727-A54AC1484CF4}"/>
              </a:ext>
            </a:extLst>
          </p:cNvPr>
          <p:cNvPicPr>
            <a:picLocks noChangeAspect="1"/>
          </p:cNvPicPr>
          <p:nvPr/>
        </p:nvPicPr>
        <p:blipFill>
          <a:blip r:embed="rId3"/>
          <a:stretch>
            <a:fillRect/>
          </a:stretch>
        </p:blipFill>
        <p:spPr>
          <a:xfrm>
            <a:off x="6429829" y="1554843"/>
            <a:ext cx="5080000" cy="1397000"/>
          </a:xfrm>
          <a:prstGeom prst="rect">
            <a:avLst/>
          </a:prstGeom>
        </p:spPr>
      </p:pic>
    </p:spTree>
    <p:extLst>
      <p:ext uri="{BB962C8B-B14F-4D97-AF65-F5344CB8AC3E}">
        <p14:creationId xmlns:p14="http://schemas.microsoft.com/office/powerpoint/2010/main" val="2280204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Key network security devices</a:t>
            </a:r>
          </a:p>
        </p:txBody>
      </p:sp>
      <p:sp>
        <p:nvSpPr>
          <p:cNvPr id="5" name="Content Placeholder 4">
            <a:extLst>
              <a:ext uri="{FF2B5EF4-FFF2-40B4-BE49-F238E27FC236}">
                <a16:creationId xmlns:a16="http://schemas.microsoft.com/office/drawing/2014/main" id="{2D2F341A-CB98-0446-BC11-B0301DA692E9}"/>
              </a:ext>
            </a:extLst>
          </p:cNvPr>
          <p:cNvSpPr>
            <a:spLocks noGrp="1"/>
          </p:cNvSpPr>
          <p:nvPr>
            <p:ph idx="1"/>
          </p:nvPr>
        </p:nvSpPr>
        <p:spPr/>
        <p:txBody>
          <a:bodyPr/>
          <a:lstStyle/>
          <a:p>
            <a:r>
              <a:rPr lang="en-GB" dirty="0"/>
              <a:t>active devices </a:t>
            </a:r>
          </a:p>
          <a:p>
            <a:pPr lvl="1"/>
            <a:r>
              <a:rPr lang="en-GB" dirty="0"/>
              <a:t>firewalls, antivirus scanning devices, content filtering devices, which block the surplus traffic</a:t>
            </a:r>
          </a:p>
          <a:p>
            <a:pPr lvl="1"/>
            <a:endParaRPr lang="en-GB" dirty="0"/>
          </a:p>
          <a:p>
            <a:r>
              <a:rPr lang="en-GB" dirty="0"/>
              <a:t>passive devices, such as intrusion detection appliances, which identify and report on unwanted traffic</a:t>
            </a:r>
          </a:p>
          <a:p>
            <a:endParaRPr lang="en-GB" dirty="0"/>
          </a:p>
          <a:p>
            <a:r>
              <a:rPr lang="en-GB" dirty="0"/>
              <a:t>preventative devices</a:t>
            </a:r>
          </a:p>
          <a:p>
            <a:pPr lvl="1"/>
            <a:r>
              <a:rPr lang="en-GB" dirty="0"/>
              <a:t>penetration testing devices and vulnerability assessment appliances, which scan the networks and identify potential security problems;</a:t>
            </a:r>
            <a:br>
              <a:rPr lang="en-GB" dirty="0"/>
            </a:br>
            <a:endParaRPr lang="en-GB" dirty="0"/>
          </a:p>
          <a:p>
            <a:r>
              <a:rPr lang="en-GB" dirty="0"/>
              <a:t>Unified Threat Management (UTM) devices</a:t>
            </a:r>
          </a:p>
          <a:p>
            <a:pPr lvl="1"/>
            <a:r>
              <a:rPr lang="en-GB" dirty="0"/>
              <a:t>such as firewalls, content filtering, web caching, which serve as all-in-one security devices.</a:t>
            </a:r>
          </a:p>
          <a:p>
            <a:endParaRPr lang="en-GB" dirty="0"/>
          </a:p>
        </p:txBody>
      </p:sp>
    </p:spTree>
    <p:extLst>
      <p:ext uri="{BB962C8B-B14F-4D97-AF65-F5344CB8AC3E}">
        <p14:creationId xmlns:p14="http://schemas.microsoft.com/office/powerpoint/2010/main" val="130131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Connection</a:t>
            </a:r>
            <a:endParaRPr lang="en-US" sz="4400" b="0" strike="noStrike" spc="-1">
              <a:solidFill>
                <a:srgbClr val="000000"/>
              </a:solidFill>
              <a:latin typeface="Calibri"/>
            </a:endParaRPr>
          </a:p>
        </p:txBody>
      </p:sp>
      <p:sp>
        <p:nvSpPr>
          <p:cNvPr id="143"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Two users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Crossover cable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Full duplex</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Transmit and receive</a:t>
            </a:r>
            <a:r>
              <a:t/>
            </a:r>
            <a:br/>
            <a:r>
              <a:rPr lang="en-US" sz="2400" b="0" strike="noStrike" spc="-1">
                <a:solidFill>
                  <a:srgbClr val="000000"/>
                </a:solidFill>
                <a:latin typeface="Calibri"/>
              </a:rPr>
              <a:t>at the same time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OSI layer 1 – Physical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Transmission of bits</a:t>
            </a:r>
          </a:p>
          <a:p>
            <a:pPr>
              <a:lnSpc>
                <a:spcPct val="90000"/>
              </a:lnSpc>
              <a:spcBef>
                <a:spcPts val="1001"/>
              </a:spcBef>
            </a:pPr>
            <a:endParaRPr lang="en-US" sz="2400" b="0" strike="noStrike" spc="-1">
              <a:solidFill>
                <a:srgbClr val="000000"/>
              </a:solidFill>
              <a:latin typeface="Calibri"/>
            </a:endParaRPr>
          </a:p>
        </p:txBody>
      </p:sp>
      <p:pic>
        <p:nvPicPr>
          <p:cNvPr id="144" name="Picture 5"/>
          <p:cNvPicPr/>
          <p:nvPr/>
        </p:nvPicPr>
        <p:blipFill>
          <a:blip r:embed="rId2"/>
          <a:stretch/>
        </p:blipFill>
        <p:spPr>
          <a:xfrm>
            <a:off x="4603320" y="3012480"/>
            <a:ext cx="1767600" cy="1461240"/>
          </a:xfrm>
          <a:prstGeom prst="rect">
            <a:avLst/>
          </a:prstGeom>
          <a:ln>
            <a:noFill/>
          </a:ln>
        </p:spPr>
      </p:pic>
      <p:pic>
        <p:nvPicPr>
          <p:cNvPr id="145" name="Picture 6"/>
          <p:cNvPicPr/>
          <p:nvPr/>
        </p:nvPicPr>
        <p:blipFill>
          <a:blip r:embed="rId2"/>
          <a:stretch/>
        </p:blipFill>
        <p:spPr>
          <a:xfrm>
            <a:off x="8645760" y="3026880"/>
            <a:ext cx="1767600" cy="1461240"/>
          </a:xfrm>
          <a:prstGeom prst="rect">
            <a:avLst/>
          </a:prstGeom>
          <a:ln>
            <a:noFill/>
          </a:ln>
        </p:spPr>
      </p:pic>
      <p:sp>
        <p:nvSpPr>
          <p:cNvPr id="146" name="CustomShape 3"/>
          <p:cNvSpPr/>
          <p:nvPr/>
        </p:nvSpPr>
        <p:spPr>
          <a:xfrm>
            <a:off x="6484680" y="4474080"/>
            <a:ext cx="2331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100010100101010</a:t>
            </a:r>
            <a:endParaRPr lang="en-GB" sz="1800" b="0" strike="noStrike" spc="-1">
              <a:latin typeface="Arial"/>
            </a:endParaRPr>
          </a:p>
        </p:txBody>
      </p:sp>
      <p:pic>
        <p:nvPicPr>
          <p:cNvPr id="147" name="Picture 4"/>
          <p:cNvPicPr/>
          <p:nvPr/>
        </p:nvPicPr>
        <p:blipFill>
          <a:blip r:embed="rId3"/>
          <a:srcRect b="15285"/>
          <a:stretch/>
        </p:blipFill>
        <p:spPr>
          <a:xfrm>
            <a:off x="6388200" y="3120840"/>
            <a:ext cx="2272320" cy="885600"/>
          </a:xfrm>
          <a:prstGeom prst="rect">
            <a:avLst/>
          </a:prstGeom>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Key network security devices</a:t>
            </a:r>
          </a:p>
        </p:txBody>
      </p:sp>
      <p:pic>
        <p:nvPicPr>
          <p:cNvPr id="3" name="Content Placeholder 2">
            <a:extLst>
              <a:ext uri="{FF2B5EF4-FFF2-40B4-BE49-F238E27FC236}">
                <a16:creationId xmlns:a16="http://schemas.microsoft.com/office/drawing/2014/main" id="{759F5666-443F-3C47-ABEC-2C4820A1EBF2}"/>
              </a:ext>
            </a:extLst>
          </p:cNvPr>
          <p:cNvPicPr>
            <a:picLocks noGrp="1" noChangeAspect="1"/>
          </p:cNvPicPr>
          <p:nvPr>
            <p:ph idx="1"/>
          </p:nvPr>
        </p:nvPicPr>
        <p:blipFill>
          <a:blip r:embed="rId3"/>
          <a:stretch>
            <a:fillRect/>
          </a:stretch>
        </p:blipFill>
        <p:spPr>
          <a:xfrm>
            <a:off x="606992" y="1488508"/>
            <a:ext cx="6519522" cy="4889642"/>
          </a:xfrm>
          <a:prstGeom prst="rect">
            <a:avLst/>
          </a:prstGeom>
        </p:spPr>
      </p:pic>
    </p:spTree>
    <p:extLst>
      <p:ext uri="{BB962C8B-B14F-4D97-AF65-F5344CB8AC3E}">
        <p14:creationId xmlns:p14="http://schemas.microsoft.com/office/powerpoint/2010/main" val="2406442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73169" y="442301"/>
            <a:ext cx="4078954" cy="5950750"/>
          </a:xfrm>
          <a:prstGeom prst="rect">
            <a:avLst/>
          </a:prstGeom>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6002216" y="436998"/>
            <a:ext cx="4181230" cy="5956053"/>
          </a:xfrm>
          <a:prstGeom prst="rect">
            <a:avLst/>
          </a:prstGeom>
        </p:spPr>
      </p:pic>
    </p:spTree>
    <p:extLst>
      <p:ext uri="{BB962C8B-B14F-4D97-AF65-F5344CB8AC3E}">
        <p14:creationId xmlns:p14="http://schemas.microsoft.com/office/powerpoint/2010/main" val="3623042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Recap</a:t>
            </a:r>
            <a:endParaRPr lang="en-US" sz="4400" b="0" strike="noStrike" spc="-1">
              <a:solidFill>
                <a:srgbClr val="000000"/>
              </a:solidFill>
              <a:latin typeface="Calibri"/>
            </a:endParaRPr>
          </a:p>
        </p:txBody>
      </p:sp>
      <p:sp>
        <p:nvSpPr>
          <p:cNvPr id="285"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Internal networks connect to the internet via ISP</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ISP allocates an IP address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Network address translation (NAT) allows private IP addressing </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Port address translation (PAT) allows multiple applications to connect to cloud services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DNS allows memorable names to be used for cloud resources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1. Network Data and Protocols (20%, K2) </a:t>
            </a:r>
            <a:endParaRPr lang="en-US" sz="6000" b="0" strike="noStrike" spc="-1">
              <a:solidFill>
                <a:srgbClr val="000000"/>
              </a:solidFill>
              <a:latin typeface="Calibri"/>
            </a:endParaRPr>
          </a:p>
        </p:txBody>
      </p:sp>
      <p:sp>
        <p:nvSpPr>
          <p:cNvPr id="287" name="TextShape 2"/>
          <p:cNvSpPr txBox="1"/>
          <p:nvPr/>
        </p:nvSpPr>
        <p:spPr>
          <a:xfrm>
            <a:off x="361080" y="4589640"/>
            <a:ext cx="11341440" cy="1499760"/>
          </a:xfrm>
          <a:prstGeom prst="rect">
            <a:avLst/>
          </a:prstGeom>
          <a:noFill/>
          <a:ln>
            <a:noFill/>
          </a:ln>
        </p:spPr>
        <p:txBody>
          <a:bodyPr>
            <a:normAutofit fontScale="58000" lnSpcReduction="20000"/>
          </a:bodyPr>
          <a:lstStyle/>
          <a:p>
            <a:pPr>
              <a:lnSpc>
                <a:spcPct val="90000"/>
              </a:lnSpc>
              <a:spcBef>
                <a:spcPts val="1001"/>
              </a:spcBef>
            </a:pPr>
            <a:r>
              <a:rPr lang="en-US" sz="2400" b="0" strike="noStrike" spc="-1">
                <a:solidFill>
                  <a:srgbClr val="8B8B8B"/>
                </a:solidFill>
                <a:latin typeface="Calibri"/>
              </a:rPr>
              <a:t>In this key topic, the apprentice will describe and explain the common networks in use and their associated data formats, protocols and related performance issues. Outcomes should include an ability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1.1  Describe data formats and protocols in current use</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1.2  Explain features of network protocols in widespread use on the Internet</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1.3  Identify network failure modes and reasons why networks ‘hang’</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1.4  Describe approaches to error control in a network</a:t>
            </a:r>
            <a:endParaRPr lang="en-US" sz="2400" b="0" strike="noStrike" spc="-1">
              <a:solidFill>
                <a:srgbClr val="000000"/>
              </a:solidFill>
              <a:latin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1.1  Describe data formats and protocols in current use</a:t>
            </a:r>
            <a:endParaRPr lang="en-US" sz="6000" b="0" strike="noStrike" spc="-1">
              <a:solidFill>
                <a:srgbClr val="000000"/>
              </a:solidFill>
              <a:latin typeface="Calibri"/>
            </a:endParaRPr>
          </a:p>
        </p:txBody>
      </p:sp>
      <p:sp>
        <p:nvSpPr>
          <p:cNvPr id="289" name="TextShape 2"/>
          <p:cNvSpPr txBox="1"/>
          <p:nvPr/>
        </p:nvSpPr>
        <p:spPr>
          <a:xfrm>
            <a:off x="831960" y="4589640"/>
            <a:ext cx="10515240" cy="2268000"/>
          </a:xfrm>
          <a:prstGeom prst="rect">
            <a:avLst/>
          </a:prstGeom>
          <a:noFill/>
          <a:ln>
            <a:noFill/>
          </a:ln>
        </p:spPr>
        <p:txBody>
          <a:bodyPr>
            <a:normAutofit fontScale="61500" lnSpcReduction="20000"/>
          </a:bodyPr>
          <a:lstStyle/>
          <a:p>
            <a:pPr>
              <a:lnSpc>
                <a:spcPct val="90000"/>
              </a:lnSpc>
              <a:spcBef>
                <a:spcPts val="1001"/>
              </a:spcBef>
            </a:pPr>
            <a:r>
              <a:rPr lang="en-US" sz="2400" b="0" i="1" strike="noStrike" spc="-1">
                <a:solidFill>
                  <a:srgbClr val="8B8B8B"/>
                </a:solidFill>
                <a:latin typeface="Calibri"/>
              </a:rPr>
              <a:t>A candidate should be able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Explain what is meant by data and protocol.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Explain the relationship between data and protocol.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Explain the technical specification of data formats and protocols.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Describe the main features of data formats and protocols such as syntax, synchronisation, error recovery methods and error detection.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Identify what data formats and protocols are in current use such as PPP, 802.3 and SLIP.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Recognise protocol diagrams such as UML and Time-Sequence. </a:t>
            </a:r>
            <a:endParaRPr lang="en-US" sz="2400" b="0" strike="noStrike" spc="-1">
              <a:solidFill>
                <a:srgbClr val="000000"/>
              </a:solidFill>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Data</a:t>
            </a:r>
            <a:endParaRPr lang="en-US" sz="4400" b="0" strike="noStrike" spc="-1">
              <a:solidFill>
                <a:srgbClr val="000000"/>
              </a:solidFill>
              <a:latin typeface="Calibri"/>
            </a:endParaRPr>
          </a:p>
        </p:txBody>
      </p:sp>
      <p:sp>
        <p:nvSpPr>
          <p:cNvPr id="291" name="TextShape 2"/>
          <p:cNvSpPr txBox="1"/>
          <p:nvPr/>
        </p:nvSpPr>
        <p:spPr>
          <a:xfrm>
            <a:off x="312840" y="1825560"/>
            <a:ext cx="11590200" cy="4935600"/>
          </a:xfrm>
          <a:prstGeom prst="rect">
            <a:avLst/>
          </a:prstGeom>
          <a:noFill/>
          <a:ln>
            <a:noFill/>
          </a:ln>
        </p:spPr>
        <p:txBody>
          <a:bodyPr>
            <a:normAutofit fontScale="85500"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Data is information that has been translated into a form that is efficient for movement or processing</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Relative to today's computers and transmission media, data is information converted into binary digital form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acceptable for data to be used as a singular subject or a plural subject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Raw data is a term used to describe data in its most basic digital format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At its most rudimentary level, data is usually in the form of ones and zeros, known as binary data</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As all computer data is in binary format, it can be created, processed, saved, and stored digitally</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Allows data to be transferred from one computer to another using a network connection or various media devices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Does not deteriorate over time or lose quality after being used multiple times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Protocol</a:t>
            </a:r>
            <a:endParaRPr lang="en-US" sz="4400" b="0" strike="noStrike" spc="-1">
              <a:solidFill>
                <a:srgbClr val="000000"/>
              </a:solidFill>
              <a:latin typeface="Calibri"/>
            </a:endParaRPr>
          </a:p>
        </p:txBody>
      </p:sp>
      <p:sp>
        <p:nvSpPr>
          <p:cNvPr id="293"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Network protocols are formal standards and policies comprised of rules, procedures and formats that define communication between two or more devices over a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Network protocols govern the end-to-end processes of timely, secure and managed data or network communication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These rules include what type of data may be transmitted, what commands are used to send and receive data, and how data transfers are confirmed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Protocols</a:t>
            </a:r>
            <a:endParaRPr lang="en-US" sz="4400" b="0" strike="noStrike" spc="-1">
              <a:solidFill>
                <a:srgbClr val="000000"/>
              </a:solidFill>
              <a:latin typeface="Calibri"/>
            </a:endParaRPr>
          </a:p>
        </p:txBody>
      </p:sp>
      <p:sp>
        <p:nvSpPr>
          <p:cNvPr id="295"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Protocols exist for several different applications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Examples include wired networking (e.g., Ethernet), wireless networking (e.g., 802.11ac), and Internet communication (e.g., IP)</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Internet protocol suite, which is used for transmitting data over the Internet, contains dozens of protocols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May be broken up into four categories: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Link layer - PPP, DSL, Wi-Fi, etc.</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Internet layer - IPv4, IPv6, etc.</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Transport layer - TCP, UDP, etc.</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Application layer - HTTP, IMAP, FTP, etc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ISO Model</a:t>
            </a:r>
            <a:endParaRPr lang="en-US" sz="4400" b="0" strike="noStrike" spc="-1">
              <a:solidFill>
                <a:srgbClr val="000000"/>
              </a:solidFill>
              <a:latin typeface="Calibri"/>
            </a:endParaRPr>
          </a:p>
        </p:txBody>
      </p:sp>
      <p:pic>
        <p:nvPicPr>
          <p:cNvPr id="297" name="Content Placeholder 3"/>
          <p:cNvPicPr/>
          <p:nvPr/>
        </p:nvPicPr>
        <p:blipFill>
          <a:blip r:embed="rId3"/>
          <a:stretch/>
        </p:blipFill>
        <p:spPr>
          <a:xfrm>
            <a:off x="2863440" y="784440"/>
            <a:ext cx="4692240" cy="5976360"/>
          </a:xfrm>
          <a:prstGeom prst="rect">
            <a:avLst/>
          </a:prstGeom>
          <a:ln>
            <a:noFill/>
          </a:ln>
        </p:spPr>
      </p:pic>
      <p:sp>
        <p:nvSpPr>
          <p:cNvPr id="298" name="CustomShape 2"/>
          <p:cNvSpPr/>
          <p:nvPr/>
        </p:nvSpPr>
        <p:spPr>
          <a:xfrm>
            <a:off x="8871120" y="1772640"/>
            <a:ext cx="2437920" cy="1994760"/>
          </a:xfrm>
          <a:prstGeom prst="rect">
            <a:avLst/>
          </a:prstGeom>
          <a:gradFill rotWithShape="0">
            <a:gsLst>
              <a:gs pos="0">
                <a:srgbClr val="2E75B6"/>
              </a:gs>
              <a:gs pos="100000">
                <a:srgbClr val="33CCFF"/>
              </a:gs>
            </a:gsLst>
            <a:lin ang="5400000"/>
          </a:gra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00" b="0" strike="noStrike" spc="-1">
                <a:solidFill>
                  <a:srgbClr val="FFFFFF"/>
                </a:solidFill>
                <a:latin typeface="Calibri"/>
              </a:rPr>
              <a:t>Application</a:t>
            </a:r>
            <a:endParaRPr lang="en-GB" sz="1800" b="0" strike="noStrike" spc="-1">
              <a:latin typeface="Arial"/>
            </a:endParaRPr>
          </a:p>
        </p:txBody>
      </p:sp>
      <p:sp>
        <p:nvSpPr>
          <p:cNvPr id="299" name="CustomShape 3"/>
          <p:cNvSpPr/>
          <p:nvPr/>
        </p:nvSpPr>
        <p:spPr>
          <a:xfrm>
            <a:off x="8871120" y="3857400"/>
            <a:ext cx="2437920" cy="557280"/>
          </a:xfrm>
          <a:prstGeom prst="rect">
            <a:avLst/>
          </a:prstGeom>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00" b="0" strike="noStrike" spc="-1">
                <a:solidFill>
                  <a:srgbClr val="FFFFFF"/>
                </a:solidFill>
                <a:latin typeface="Calibri"/>
              </a:rPr>
              <a:t>(Host-to-host) Transport</a:t>
            </a:r>
            <a:endParaRPr lang="en-GB" sz="1800" b="0" strike="noStrike" spc="-1">
              <a:latin typeface="Arial"/>
            </a:endParaRPr>
          </a:p>
        </p:txBody>
      </p:sp>
      <p:sp>
        <p:nvSpPr>
          <p:cNvPr id="300" name="CustomShape 4"/>
          <p:cNvSpPr/>
          <p:nvPr/>
        </p:nvSpPr>
        <p:spPr>
          <a:xfrm>
            <a:off x="8871120" y="4550040"/>
            <a:ext cx="2437920" cy="557280"/>
          </a:xfrm>
          <a:prstGeom prst="rect">
            <a:avLst/>
          </a:prstGeom>
          <a:solidFill>
            <a:srgbClr val="62E044"/>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00" b="0" strike="noStrike" spc="-1">
                <a:solidFill>
                  <a:srgbClr val="FFFFFF"/>
                </a:solidFill>
                <a:latin typeface="Calibri"/>
              </a:rPr>
              <a:t>Internet</a:t>
            </a:r>
            <a:endParaRPr lang="en-GB" sz="1800" b="0" strike="noStrike" spc="-1">
              <a:latin typeface="Arial"/>
            </a:endParaRPr>
          </a:p>
        </p:txBody>
      </p:sp>
      <p:sp>
        <p:nvSpPr>
          <p:cNvPr id="301" name="CustomShape 5"/>
          <p:cNvSpPr/>
          <p:nvPr/>
        </p:nvSpPr>
        <p:spPr>
          <a:xfrm>
            <a:off x="8887680" y="5227560"/>
            <a:ext cx="2437920" cy="557280"/>
          </a:xfrm>
          <a:prstGeom prst="rect">
            <a:avLst/>
          </a:prstGeom>
          <a:solidFill>
            <a:srgbClr val="FF99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00" b="0" strike="noStrike" spc="-1">
                <a:solidFill>
                  <a:srgbClr val="FFFFFF"/>
                </a:solidFill>
                <a:latin typeface="Calibri"/>
              </a:rPr>
              <a:t>Network Interface</a:t>
            </a:r>
            <a:endParaRPr lang="en-GB" sz="1800" b="0" strike="noStrike" spc="-1">
              <a:latin typeface="Arial"/>
            </a:endParaRPr>
          </a:p>
        </p:txBody>
      </p:sp>
      <p:sp>
        <p:nvSpPr>
          <p:cNvPr id="302" name="CustomShape 6"/>
          <p:cNvSpPr/>
          <p:nvPr/>
        </p:nvSpPr>
        <p:spPr>
          <a:xfrm>
            <a:off x="8887680" y="5889600"/>
            <a:ext cx="2437920" cy="557280"/>
          </a:xfrm>
          <a:prstGeom prst="rect">
            <a:avLst/>
          </a:prstGeom>
          <a:solidFill>
            <a:srgbClr val="EA431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00" b="0" strike="noStrike" spc="-1">
                <a:solidFill>
                  <a:srgbClr val="FFFFFF"/>
                </a:solidFill>
                <a:latin typeface="Calibri"/>
              </a:rPr>
              <a:t>(Hardware)</a:t>
            </a:r>
            <a:endParaRPr lang="en-GB" sz="1800" b="0" strike="noStrike" spc="-1">
              <a:latin typeface="Arial"/>
            </a:endParaRPr>
          </a:p>
        </p:txBody>
      </p:sp>
      <p:sp>
        <p:nvSpPr>
          <p:cNvPr id="303" name="CustomShape 7"/>
          <p:cNvSpPr/>
          <p:nvPr/>
        </p:nvSpPr>
        <p:spPr>
          <a:xfrm>
            <a:off x="9047520" y="1298880"/>
            <a:ext cx="2118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1" strike="noStrike" spc="-1">
                <a:solidFill>
                  <a:srgbClr val="808080"/>
                </a:solidFill>
                <a:latin typeface="Calibri"/>
              </a:rPr>
              <a:t>TCP/IP Model Layers</a:t>
            </a:r>
            <a:endParaRPr lang="en-GB" sz="1800" b="0" strike="noStrike" spc="-1">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Link Layer Protocols</a:t>
            </a:r>
            <a:endParaRPr lang="en-US" sz="4400" b="0" strike="noStrike" spc="-1">
              <a:solidFill>
                <a:srgbClr val="000000"/>
              </a:solidFill>
              <a:latin typeface="Calibri"/>
            </a:endParaRPr>
          </a:p>
        </p:txBody>
      </p:sp>
      <p:sp>
        <p:nvSpPr>
          <p:cNvPr id="305"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Establish communication between devices at a hardware level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 order to transmit data from one device to another, each device's hardware must support the same link layer protocol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Hub</a:t>
            </a:r>
            <a:endParaRPr lang="en-US" sz="4400" b="0" strike="noStrike" spc="-1">
              <a:solidFill>
                <a:srgbClr val="000000"/>
              </a:solidFill>
              <a:latin typeface="Calibri"/>
            </a:endParaRPr>
          </a:p>
        </p:txBody>
      </p:sp>
      <p:sp>
        <p:nvSpPr>
          <p:cNvPr id="149"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Two or more users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single network segment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Straight cables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OSI layer 1 – Physical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Transmission of bits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Hub</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Amplifies signal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Broadcasts input on all</a:t>
            </a:r>
            <a:r>
              <a:t/>
            </a:r>
            <a:br/>
            <a:r>
              <a:rPr lang="en-US" sz="2400" b="0" strike="noStrike" spc="-1">
                <a:solidFill>
                  <a:srgbClr val="000000"/>
                </a:solidFill>
                <a:latin typeface="Calibri"/>
              </a:rPr>
              <a:t>outputs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Clients reject inputs not for them</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Half duplex – transmit or receive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Poor performance</a:t>
            </a:r>
          </a:p>
        </p:txBody>
      </p:sp>
      <p:pic>
        <p:nvPicPr>
          <p:cNvPr id="150" name="Picture 5"/>
          <p:cNvPicPr/>
          <p:nvPr/>
        </p:nvPicPr>
        <p:blipFill>
          <a:blip r:embed="rId2"/>
          <a:stretch/>
        </p:blipFill>
        <p:spPr>
          <a:xfrm>
            <a:off x="5180760" y="2499840"/>
            <a:ext cx="1142280" cy="944280"/>
          </a:xfrm>
          <a:prstGeom prst="rect">
            <a:avLst/>
          </a:prstGeom>
          <a:ln>
            <a:noFill/>
          </a:ln>
        </p:spPr>
      </p:pic>
      <p:pic>
        <p:nvPicPr>
          <p:cNvPr id="151" name="Picture 6"/>
          <p:cNvPicPr/>
          <p:nvPr/>
        </p:nvPicPr>
        <p:blipFill>
          <a:blip r:embed="rId2"/>
          <a:stretch/>
        </p:blipFill>
        <p:spPr>
          <a:xfrm>
            <a:off x="9223200" y="2514240"/>
            <a:ext cx="1142280" cy="944280"/>
          </a:xfrm>
          <a:prstGeom prst="rect">
            <a:avLst/>
          </a:prstGeom>
          <a:ln>
            <a:noFill/>
          </a:ln>
        </p:spPr>
      </p:pic>
      <p:sp>
        <p:nvSpPr>
          <p:cNvPr id="152" name="CustomShape 3"/>
          <p:cNvSpPr/>
          <p:nvPr/>
        </p:nvSpPr>
        <p:spPr>
          <a:xfrm rot="2356800">
            <a:off x="6366240" y="304056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101001</a:t>
            </a:r>
            <a:endParaRPr lang="en-GB" sz="1800" b="0" strike="noStrike" spc="-1">
              <a:latin typeface="Arial"/>
            </a:endParaRPr>
          </a:p>
        </p:txBody>
      </p:sp>
      <p:pic>
        <p:nvPicPr>
          <p:cNvPr id="153" name="Picture 7"/>
          <p:cNvPicPr/>
          <p:nvPr/>
        </p:nvPicPr>
        <p:blipFill>
          <a:blip r:embed="rId2"/>
          <a:stretch/>
        </p:blipFill>
        <p:spPr>
          <a:xfrm>
            <a:off x="5174280" y="4330800"/>
            <a:ext cx="1142280" cy="944280"/>
          </a:xfrm>
          <a:prstGeom prst="rect">
            <a:avLst/>
          </a:prstGeom>
          <a:ln>
            <a:noFill/>
          </a:ln>
        </p:spPr>
      </p:pic>
      <p:pic>
        <p:nvPicPr>
          <p:cNvPr id="154" name="Picture 8"/>
          <p:cNvPicPr/>
          <p:nvPr/>
        </p:nvPicPr>
        <p:blipFill>
          <a:blip r:embed="rId2"/>
          <a:stretch/>
        </p:blipFill>
        <p:spPr>
          <a:xfrm>
            <a:off x="9248760" y="4330800"/>
            <a:ext cx="1142280" cy="944280"/>
          </a:xfrm>
          <a:prstGeom prst="rect">
            <a:avLst/>
          </a:prstGeom>
          <a:ln>
            <a:noFill/>
          </a:ln>
        </p:spPr>
      </p:pic>
      <p:pic>
        <p:nvPicPr>
          <p:cNvPr id="155" name="Picture 4"/>
          <p:cNvPicPr/>
          <p:nvPr/>
        </p:nvPicPr>
        <p:blipFill>
          <a:blip r:embed="rId3"/>
          <a:stretch/>
        </p:blipFill>
        <p:spPr>
          <a:xfrm>
            <a:off x="6967080" y="3404520"/>
            <a:ext cx="1631160" cy="815400"/>
          </a:xfrm>
          <a:prstGeom prst="rect">
            <a:avLst/>
          </a:prstGeom>
          <a:ln>
            <a:noFill/>
          </a:ln>
        </p:spPr>
      </p:pic>
      <p:sp>
        <p:nvSpPr>
          <p:cNvPr id="156" name="CustomShape 4"/>
          <p:cNvSpPr/>
          <p:nvPr/>
        </p:nvSpPr>
        <p:spPr>
          <a:xfrm>
            <a:off x="6323040" y="2972160"/>
            <a:ext cx="1055520" cy="88956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157" name="CustomShape 5"/>
          <p:cNvSpPr/>
          <p:nvPr/>
        </p:nvSpPr>
        <p:spPr>
          <a:xfrm flipV="1">
            <a:off x="7911360" y="2985480"/>
            <a:ext cx="1311480" cy="84132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158" name="CustomShape 6"/>
          <p:cNvSpPr/>
          <p:nvPr/>
        </p:nvSpPr>
        <p:spPr>
          <a:xfrm flipH="1">
            <a:off x="6316200" y="3990240"/>
            <a:ext cx="1061640" cy="81252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159" name="CustomShape 7"/>
          <p:cNvSpPr/>
          <p:nvPr/>
        </p:nvSpPr>
        <p:spPr>
          <a:xfrm>
            <a:off x="7911360" y="3974040"/>
            <a:ext cx="1336680" cy="82872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160" name="CustomShape 8"/>
          <p:cNvSpPr/>
          <p:nvPr/>
        </p:nvSpPr>
        <p:spPr>
          <a:xfrm rot="19442400">
            <a:off x="8225280" y="290664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101001</a:t>
            </a:r>
            <a:endParaRPr lang="en-GB" sz="1800" b="0" strike="noStrike" spc="-1">
              <a:latin typeface="Arial"/>
            </a:endParaRPr>
          </a:p>
        </p:txBody>
      </p:sp>
      <p:sp>
        <p:nvSpPr>
          <p:cNvPr id="161" name="CustomShape 9"/>
          <p:cNvSpPr/>
          <p:nvPr/>
        </p:nvSpPr>
        <p:spPr>
          <a:xfrm rot="19527600">
            <a:off x="6468840" y="434340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101001</a:t>
            </a:r>
            <a:endParaRPr lang="en-GB" sz="1800" b="0" strike="noStrike" spc="-1">
              <a:latin typeface="Arial"/>
            </a:endParaRPr>
          </a:p>
        </p:txBody>
      </p:sp>
      <p:sp>
        <p:nvSpPr>
          <p:cNvPr id="162" name="CustomShape 10"/>
          <p:cNvSpPr/>
          <p:nvPr/>
        </p:nvSpPr>
        <p:spPr>
          <a:xfrm rot="1992000">
            <a:off x="8098200" y="438084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101001</a:t>
            </a:r>
            <a:endParaRPr lang="en-GB" sz="1800" b="0" strike="noStrike" spc="-1">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Internet Layer Protocols </a:t>
            </a:r>
            <a:endParaRPr lang="en-US" sz="4400" b="0" strike="noStrike" spc="-1">
              <a:solidFill>
                <a:srgbClr val="000000"/>
              </a:solidFill>
              <a:latin typeface="Calibri"/>
            </a:endParaRPr>
          </a:p>
        </p:txBody>
      </p:sp>
      <p:sp>
        <p:nvSpPr>
          <p:cNvPr id="307"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Used to initiate data transfers and route them over the Internet</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Transport Layer Protocols </a:t>
            </a:r>
            <a:endParaRPr lang="en-US" sz="4400" b="0" strike="noStrike" spc="-1">
              <a:solidFill>
                <a:srgbClr val="000000"/>
              </a:solidFill>
              <a:latin typeface="Calibri"/>
            </a:endParaRPr>
          </a:p>
        </p:txBody>
      </p:sp>
      <p:sp>
        <p:nvSpPr>
          <p:cNvPr id="309"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Define how packets are sent, received, and confirmed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Application Layer Protocols </a:t>
            </a:r>
            <a:endParaRPr lang="en-US" sz="4400" b="0" strike="noStrike" spc="-1">
              <a:solidFill>
                <a:srgbClr val="000000"/>
              </a:solidFill>
              <a:latin typeface="Calibri"/>
            </a:endParaRPr>
          </a:p>
        </p:txBody>
      </p:sp>
      <p:sp>
        <p:nvSpPr>
          <p:cNvPr id="311"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Contain commands for specific applications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For example, a web browser uses HTTPS to securely download the contents of a webpage from a web server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An email client uses SMTP to send email messages through a mail server.</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Data Formats </a:t>
            </a:r>
            <a:endParaRPr lang="en-US" sz="4400" b="0" strike="noStrike" spc="-1">
              <a:solidFill>
                <a:srgbClr val="000000"/>
              </a:solidFill>
              <a:latin typeface="Calibri"/>
            </a:endParaRPr>
          </a:p>
        </p:txBody>
      </p:sp>
      <p:sp>
        <p:nvSpPr>
          <p:cNvPr id="313"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data format or file format is the format in which the data is coded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information is coded in such a way that a program or application can recognize, read and use the data</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Data transmission occurs: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In the form of bits (1’s and 0’s)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Light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Radio</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Microwave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Can be analogue or digital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Data can be compressed and decompressed</a:t>
            </a:r>
          </a:p>
          <a:p>
            <a:endParaRPr lang="en-US" sz="2800" b="0" strike="noStrike" spc="-1">
              <a:solidFill>
                <a:srgbClr val="000000"/>
              </a:solidFill>
              <a:latin typeface="Calibri"/>
            </a:endParaRPr>
          </a:p>
          <a:p>
            <a:endParaRPr lang="en-US" sz="2800" b="0" strike="noStrike" spc="-1">
              <a:solidFill>
                <a:srgbClr val="000000"/>
              </a:solidFill>
              <a:latin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Data Formats - Microwave</a:t>
            </a:r>
            <a:endParaRPr lang="en-US" sz="4400" b="0" strike="noStrike" spc="-1">
              <a:solidFill>
                <a:srgbClr val="000000"/>
              </a:solidFill>
              <a:latin typeface="Calibri"/>
            </a:endParaRPr>
          </a:p>
        </p:txBody>
      </p:sp>
      <p:sp>
        <p:nvSpPr>
          <p:cNvPr id="315"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Uses a beam of radio waves in the microwave frequency range (6GHz to 8.2GHz) to transmit information between two fixed locations on the earth</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Beams are unidirectional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Have high loss due to high frequency</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Max distance ~40km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Use line of sight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Data Formats - Light</a:t>
            </a:r>
            <a:endParaRPr lang="en-US" sz="4400" b="0" strike="noStrike" spc="-1">
              <a:solidFill>
                <a:srgbClr val="000000"/>
              </a:solidFill>
              <a:latin typeface="Calibri"/>
            </a:endParaRPr>
          </a:p>
        </p:txBody>
      </p:sp>
      <p:sp>
        <p:nvSpPr>
          <p:cNvPr id="317"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Can be laser (Light Amplification by Stimulated Emission of Radiation) (ultraviolet) or normal white light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Ultraviolet waves have wavelengths of 400 to 700 nm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Can be transmitted along optic fibre</a:t>
            </a:r>
          </a:p>
          <a:p>
            <a:pPr>
              <a:lnSpc>
                <a:spcPct val="90000"/>
              </a:lnSpc>
              <a:spcBef>
                <a:spcPts val="1001"/>
              </a:spcBef>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Loss of data</a:t>
            </a:r>
            <a:endParaRPr lang="en-US" sz="4400" b="0" strike="noStrike" spc="-1">
              <a:solidFill>
                <a:srgbClr val="000000"/>
              </a:solidFill>
              <a:latin typeface="Calibri"/>
            </a:endParaRPr>
          </a:p>
        </p:txBody>
      </p:sp>
      <p:sp>
        <p:nvSpPr>
          <p:cNvPr id="319"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Data can become unusable in three different ways:   </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Loss of bits</a:t>
            </a:r>
            <a:r>
              <a:t/>
            </a:r>
            <a:br/>
            <a:r>
              <a:rPr lang="en-US" sz="2400" b="0" strike="noStrike" spc="-1">
                <a:solidFill>
                  <a:srgbClr val="000000"/>
                </a:solidFill>
                <a:latin typeface="Calibri"/>
              </a:rPr>
              <a:t>The carrier is damaged, is lost of its quality deteriorates in such a way that it effect the bits, popularly called '</a:t>
            </a:r>
            <a:r>
              <a:rPr lang="en-US" sz="2400" b="0" i="1" strike="noStrike" spc="-1">
                <a:solidFill>
                  <a:srgbClr val="000000"/>
                </a:solidFill>
                <a:latin typeface="Calibri"/>
              </a:rPr>
              <a:t>bit rot</a:t>
            </a:r>
            <a:r>
              <a:rPr lang="en-US" sz="2400" b="0" strike="noStrike" spc="-1">
                <a:solidFill>
                  <a:srgbClr val="000000"/>
                </a:solidFill>
                <a:latin typeface="Calibri"/>
              </a:rPr>
              <a:t>‘</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Loss of documentation </a:t>
            </a:r>
            <a:r>
              <a:t/>
            </a:r>
            <a:br/>
            <a:r>
              <a:rPr lang="en-US" sz="2400" b="0" strike="noStrike" spc="-1">
                <a:solidFill>
                  <a:srgbClr val="000000"/>
                </a:solidFill>
                <a:latin typeface="Calibri"/>
              </a:rPr>
              <a:t>It is unclear how one file is tied to another, for instance when different versions of a file or the metadata are no longer available, leaving the meaning of the data unclear</a:t>
            </a:r>
          </a:p>
          <a:p>
            <a:pPr marL="685800" lvl="1" indent="-228240">
              <a:lnSpc>
                <a:spcPct val="90000"/>
              </a:lnSpc>
              <a:spcBef>
                <a:spcPts val="499"/>
              </a:spcBef>
              <a:buClr>
                <a:srgbClr val="000000"/>
              </a:buClr>
              <a:buFont typeface="Arial"/>
              <a:buChar char="•"/>
            </a:pPr>
            <a:r>
              <a:rPr lang="en-US" sz="2400" b="1" strike="noStrike" spc="-1">
                <a:solidFill>
                  <a:srgbClr val="000000"/>
                </a:solidFill>
                <a:latin typeface="Calibri"/>
              </a:rPr>
              <a:t>Loss of display possibilities</a:t>
            </a:r>
            <a:r>
              <a:t/>
            </a:r>
            <a:br/>
            <a:r>
              <a:rPr lang="en-US" sz="2400" b="0" strike="noStrike" spc="-1">
                <a:solidFill>
                  <a:srgbClr val="000000"/>
                </a:solidFill>
                <a:latin typeface="Calibri"/>
              </a:rPr>
              <a:t>The operating system, the hardware or the application are no longer present or cannot be used anymore. That can also be caused by external factors such as computer virus, fire or accidental deleting of files. </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Shape 1"/>
          <p:cNvSpPr txBox="1"/>
          <p:nvPr/>
        </p:nvSpPr>
        <p:spPr>
          <a:xfrm>
            <a:off x="361080" y="1709640"/>
            <a:ext cx="11341440" cy="2852280"/>
          </a:xfrm>
          <a:prstGeom prst="rect">
            <a:avLst/>
          </a:prstGeom>
          <a:noFill/>
          <a:ln>
            <a:noFill/>
          </a:ln>
        </p:spPr>
        <p:txBody>
          <a:bodyPr anchor="b">
            <a:normAutofit/>
          </a:bodyPr>
          <a:lstStyle/>
          <a:p>
            <a:pPr>
              <a:lnSpc>
                <a:spcPct val="90000"/>
              </a:lnSpc>
            </a:pPr>
            <a:r>
              <a:rPr lang="en-US" sz="6000" b="0" strike="noStrike" spc="-1">
                <a:solidFill>
                  <a:srgbClr val="2E75B6"/>
                </a:solidFill>
                <a:latin typeface="Calibri"/>
              </a:rPr>
              <a:t>1.2  Explain features of network protocols in widespread use on the Internet. </a:t>
            </a:r>
            <a:endParaRPr lang="en-US" sz="6000" b="0" strike="noStrike" spc="-1">
              <a:solidFill>
                <a:srgbClr val="000000"/>
              </a:solidFill>
              <a:latin typeface="Calibri"/>
            </a:endParaRPr>
          </a:p>
        </p:txBody>
      </p:sp>
      <p:sp>
        <p:nvSpPr>
          <p:cNvPr id="321" name="TextShape 2"/>
          <p:cNvSpPr txBox="1"/>
          <p:nvPr/>
        </p:nvSpPr>
        <p:spPr>
          <a:xfrm>
            <a:off x="361080" y="4589640"/>
            <a:ext cx="11341440" cy="1499760"/>
          </a:xfrm>
          <a:prstGeom prst="rect">
            <a:avLst/>
          </a:prstGeom>
          <a:noFill/>
          <a:ln>
            <a:noFill/>
          </a:ln>
        </p:spPr>
        <p:txBody>
          <a:bodyPr>
            <a:normAutofit fontScale="60000" lnSpcReduction="20000"/>
          </a:bodyPr>
          <a:lstStyle/>
          <a:p>
            <a:pPr>
              <a:lnSpc>
                <a:spcPct val="90000"/>
              </a:lnSpc>
              <a:spcBef>
                <a:spcPts val="1001"/>
              </a:spcBef>
            </a:pPr>
            <a:r>
              <a:rPr lang="en-US" sz="2400" b="0" strike="noStrike" spc="-1">
                <a:solidFill>
                  <a:srgbClr val="8B8B8B"/>
                </a:solidFill>
                <a:latin typeface="Calibri"/>
              </a:rPr>
              <a:t>Including, but not limited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HTTPS </a:t>
            </a:r>
            <a:r>
              <a:t/>
            </a:r>
            <a:br/>
            <a:r>
              <a:rPr lang="en-US" sz="2400" b="0" strike="noStrike" spc="-1">
                <a:solidFill>
                  <a:srgbClr val="8B8B8B"/>
                </a:solidFill>
                <a:latin typeface="Calibri"/>
              </a:rPr>
              <a:t>HTTP </a:t>
            </a:r>
            <a:r>
              <a:t/>
            </a:r>
            <a:br/>
            <a:r>
              <a:rPr lang="en-US" sz="2400" b="0" strike="noStrike" spc="-1">
                <a:solidFill>
                  <a:srgbClr val="8B8B8B"/>
                </a:solidFill>
                <a:latin typeface="Calibri"/>
              </a:rPr>
              <a:t>SMTP </a:t>
            </a:r>
            <a:r>
              <a:t/>
            </a:r>
            <a:br/>
            <a:r>
              <a:rPr lang="en-US" sz="2400" b="0" strike="noStrike" spc="-1">
                <a:solidFill>
                  <a:srgbClr val="8B8B8B"/>
                </a:solidFill>
                <a:latin typeface="Calibri"/>
              </a:rPr>
              <a:t>SNMP </a:t>
            </a:r>
            <a:r>
              <a:t/>
            </a:r>
            <a:br/>
            <a:r>
              <a:rPr lang="en-US" sz="2400" b="0" strike="noStrike" spc="-1">
                <a:solidFill>
                  <a:srgbClr val="8B8B8B"/>
                </a:solidFill>
                <a:latin typeface="Calibri"/>
              </a:rPr>
              <a:t>TCP </a:t>
            </a:r>
            <a:r>
              <a:t/>
            </a:r>
            <a:br/>
            <a:r>
              <a:rPr lang="en-US" sz="2400" b="0" strike="noStrike" spc="-1">
                <a:solidFill>
                  <a:srgbClr val="8B8B8B"/>
                </a:solidFill>
                <a:latin typeface="Calibri"/>
              </a:rPr>
              <a:t>UDP </a:t>
            </a:r>
            <a:r>
              <a:t/>
            </a:r>
            <a:br/>
            <a:r>
              <a:rPr lang="en-US" sz="2400" b="0" strike="noStrike" spc="-1">
                <a:solidFill>
                  <a:srgbClr val="8B8B8B"/>
                </a:solidFill>
                <a:latin typeface="Calibri"/>
              </a:rPr>
              <a:t>IP</a:t>
            </a:r>
            <a:endParaRPr lang="en-US" sz="2400" b="0" strike="noStrike" spc="-1">
              <a:solidFill>
                <a:srgbClr val="000000"/>
              </a:solidFill>
              <a:latin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HTTP</a:t>
            </a:r>
            <a:endParaRPr lang="en-US" sz="4400" b="0" strike="noStrike" spc="-1">
              <a:solidFill>
                <a:srgbClr val="000000"/>
              </a:solidFill>
              <a:latin typeface="Calibri"/>
            </a:endParaRPr>
          </a:p>
        </p:txBody>
      </p:sp>
      <p:sp>
        <p:nvSpPr>
          <p:cNvPr id="323"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HTTP is a simple but powerful protocol: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HTTP is connectionless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HTTP is media independent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HTTP is stateless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HTTP is not secure as it is not encrypted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HTTP operates at the highest layer of the TCP/IP model, the Application layer</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HTTPS</a:t>
            </a:r>
            <a:endParaRPr lang="en-US" sz="4400" b="0" strike="noStrike" spc="-1">
              <a:solidFill>
                <a:srgbClr val="000000"/>
              </a:solidFill>
              <a:latin typeface="Calibri"/>
            </a:endParaRPr>
          </a:p>
        </p:txBody>
      </p:sp>
      <p:sp>
        <p:nvSpPr>
          <p:cNvPr id="325"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HTTPS is an extension of the Hypertext Transfer Protocol (HTTP)</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used for secure communication over a computer network, and is widely used on the Internet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HTTPS is not a separate protocol, but refers to use of ordinary HTTP over an encrypted SSL/TLS connection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Operates at the Application layer, as does the TLS security protocol (operating as a lower sublayer of the same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TLS protocol performs the encryption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HTTPS connections uses a public key certificate for the web server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certificate must be signed by a trusted certificate authority for the web browser to accept it without warning</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MAC (Media Access Control) Addressing</a:t>
            </a:r>
            <a:endParaRPr lang="en-US" sz="4400" b="0" strike="noStrike" spc="-1">
              <a:solidFill>
                <a:srgbClr val="000000"/>
              </a:solidFill>
              <a:latin typeface="Calibri"/>
            </a:endParaRPr>
          </a:p>
        </p:txBody>
      </p:sp>
      <p:sp>
        <p:nvSpPr>
          <p:cNvPr id="164"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Uniquely identifies a network interface controller (NIC)</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MAC addresses are used as a network address for Ethernet and Wi-Fi</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Addresses are assigned by the manufacturer and stored in the NIC’s read-only memory or firmware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a 48-bit address for 281,474,976,710,656 possible MAC addresses (normally shown as 6 octets)</a:t>
            </a:r>
            <a:r>
              <a:t/>
            </a:r>
            <a:br/>
            <a:r>
              <a:t/>
            </a:r>
            <a:br/>
            <a:r>
              <a:rPr lang="en-US" sz="2800" b="0" strike="noStrike" spc="-1">
                <a:solidFill>
                  <a:srgbClr val="000000"/>
                </a:solidFill>
                <a:latin typeface="Courier New"/>
              </a:rPr>
              <a:t>ether 4a:00:02:00:ca:e0 </a:t>
            </a:r>
            <a:r>
              <a:rPr lang="en-US" sz="2800" b="0" strike="noStrike" spc="-1">
                <a:solidFill>
                  <a:srgbClr val="000000"/>
                </a:solidFill>
                <a:latin typeface="Trebuchet MS"/>
              </a:rPr>
              <a:t>(from ifconfig)</a:t>
            </a: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ourier New"/>
              </a:rPr>
              <a:t>ipconfig</a:t>
            </a:r>
            <a:r>
              <a:rPr lang="en-US" sz="2800" b="0" strike="noStrike" spc="-1">
                <a:solidFill>
                  <a:srgbClr val="000000"/>
                </a:solidFill>
                <a:latin typeface="Calibri"/>
              </a:rPr>
              <a:t> or </a:t>
            </a:r>
            <a:r>
              <a:rPr lang="en-US" sz="2800" b="0" strike="noStrike" spc="-1">
                <a:solidFill>
                  <a:srgbClr val="000000"/>
                </a:solidFill>
                <a:latin typeface="Courier New"/>
              </a:rPr>
              <a:t>ifconfig</a:t>
            </a:r>
            <a:r>
              <a:rPr lang="en-US" sz="2800" b="0" strike="noStrike" spc="-1">
                <a:solidFill>
                  <a:srgbClr val="000000"/>
                </a:solidFill>
                <a:latin typeface="Calibri"/>
              </a:rPr>
              <a:t> commands show the MAC address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SMTP</a:t>
            </a:r>
            <a:endParaRPr lang="en-US" sz="4400" b="0" strike="noStrike" spc="-1">
              <a:solidFill>
                <a:srgbClr val="000000"/>
              </a:solidFill>
              <a:latin typeface="Calibri"/>
            </a:endParaRPr>
          </a:p>
        </p:txBody>
      </p:sp>
      <p:sp>
        <p:nvSpPr>
          <p:cNvPr id="327"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primary job of the Simple Mail Transfer Protocol (SMTP) is to implement the TCP/IP electronic mail delivery system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SMTP includes a number of other features and capabilities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These allow SMTP to support special requirements and auxiliary needs of the mail system, and are described in detail in RFC 2821</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Mail relaying</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Mail forwarding</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Mail Gatewaying</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Address debugging</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Mailing list expansion</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Turning</a:t>
            </a:r>
            <a:r>
              <a:t/>
            </a:r>
            <a:br/>
            <a:r>
              <a:rPr lang="en-US" sz="2400" b="0" strike="noStrike" spc="-1">
                <a:solidFill>
                  <a:srgbClr val="000000"/>
                </a:solidFill>
                <a:latin typeface="Calibri"/>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SMTP</a:t>
            </a:r>
            <a:endParaRPr lang="en-US" sz="4400" b="0" strike="noStrike" spc="-1">
              <a:solidFill>
                <a:srgbClr val="000000"/>
              </a:solidFill>
              <a:latin typeface="Calibri"/>
            </a:endParaRPr>
          </a:p>
        </p:txBody>
      </p:sp>
      <p:graphicFrame>
        <p:nvGraphicFramePr>
          <p:cNvPr id="329" name="Table 2"/>
          <p:cNvGraphicFramePr/>
          <p:nvPr/>
        </p:nvGraphicFramePr>
        <p:xfrm>
          <a:off x="906120" y="2670840"/>
          <a:ext cx="10515240" cy="45432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46320">
                <a:tc>
                  <a:txBody>
                    <a:bodyPr/>
                    <a:lstStyle/>
                    <a:p>
                      <a:pPr algn="ctr">
                        <a:lnSpc>
                          <a:spcPct val="100000"/>
                        </a:lnSpc>
                      </a:pPr>
                      <a:r>
                        <a:rPr lang="en-GB" sz="2000" b="1" strike="noStrike" spc="-1">
                          <a:solidFill>
                            <a:srgbClr val="000000"/>
                          </a:solidFill>
                          <a:latin typeface="Calibri"/>
                        </a:rPr>
                        <a:t>Proxy</a:t>
                      </a:r>
                      <a:endParaRPr lang="en-GB" sz="20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tc>
                  <a:txBody>
                    <a:bodyPr/>
                    <a:lstStyle/>
                    <a:p>
                      <a:pPr algn="ctr">
                        <a:lnSpc>
                          <a:spcPct val="100000"/>
                        </a:lnSpc>
                      </a:pPr>
                      <a:r>
                        <a:rPr lang="en-GB" sz="2000" b="1" strike="noStrike" spc="-1">
                          <a:solidFill>
                            <a:srgbClr val="000000"/>
                          </a:solidFill>
                          <a:latin typeface="Calibri"/>
                        </a:rPr>
                        <a:t>Name</a:t>
                      </a:r>
                      <a:endParaRPr lang="en-GB" sz="20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0"/>
                  </a:ext>
                </a:extLst>
              </a:tr>
              <a:tr h="321840">
                <a:tc>
                  <a:txBody>
                    <a:bodyPr/>
                    <a:lstStyle/>
                    <a:p>
                      <a:pPr>
                        <a:lnSpc>
                          <a:spcPct val="100000"/>
                        </a:lnSpc>
                      </a:pPr>
                      <a:r>
                        <a:rPr lang="en-GB" sz="1800" b="0" strike="noStrike" spc="-1">
                          <a:solidFill>
                            <a:srgbClr val="000000"/>
                          </a:solidFill>
                          <a:latin typeface="Calibri"/>
                        </a:rPr>
                        <a:t>SOCKS4</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tc>
                  <a:txBody>
                    <a:bodyPr/>
                    <a:lstStyle/>
                    <a:p>
                      <a:pPr>
                        <a:lnSpc>
                          <a:spcPct val="100000"/>
                        </a:lnSpc>
                      </a:pPr>
                      <a:r>
                        <a:rPr lang="en-GB" sz="1800" b="0" strike="noStrike" spc="-1">
                          <a:solidFill>
                            <a:srgbClr val="000000"/>
                          </a:solidFill>
                          <a:latin typeface="Calibri"/>
                        </a:rPr>
                        <a:t>SOCKS4 proxy.</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1"/>
                  </a:ext>
                </a:extLst>
              </a:tr>
              <a:tr h="321840">
                <a:tc>
                  <a:txBody>
                    <a:bodyPr/>
                    <a:lstStyle/>
                    <a:p>
                      <a:pPr>
                        <a:lnSpc>
                          <a:spcPct val="100000"/>
                        </a:lnSpc>
                      </a:pPr>
                      <a:r>
                        <a:rPr lang="en-GB" sz="1800" b="0" strike="noStrike" spc="-1">
                          <a:solidFill>
                            <a:srgbClr val="000000"/>
                          </a:solidFill>
                          <a:latin typeface="Calibri"/>
                        </a:rPr>
                        <a:t>SOCKS4A</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tc>
                  <a:txBody>
                    <a:bodyPr/>
                    <a:lstStyle/>
                    <a:p>
                      <a:pPr>
                        <a:lnSpc>
                          <a:spcPct val="100000"/>
                        </a:lnSpc>
                      </a:pPr>
                      <a:r>
                        <a:rPr lang="en-GB" sz="1800" b="0" strike="noStrike" spc="-1">
                          <a:solidFill>
                            <a:srgbClr val="000000"/>
                          </a:solidFill>
                          <a:latin typeface="Calibri"/>
                        </a:rPr>
                        <a:t>SOCKS4A proxy (capable of resolving domain names).</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2"/>
                  </a:ext>
                </a:extLst>
              </a:tr>
              <a:tr h="321840">
                <a:tc>
                  <a:txBody>
                    <a:bodyPr/>
                    <a:lstStyle/>
                    <a:p>
                      <a:pPr>
                        <a:lnSpc>
                          <a:spcPct val="100000"/>
                        </a:lnSpc>
                      </a:pPr>
                      <a:r>
                        <a:rPr lang="en-GB" sz="1800" b="0" strike="noStrike" spc="-1">
                          <a:solidFill>
                            <a:srgbClr val="000000"/>
                          </a:solidFill>
                          <a:latin typeface="Calibri"/>
                        </a:rPr>
                        <a:t>SOCKS5</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tc>
                  <a:txBody>
                    <a:bodyPr/>
                    <a:lstStyle/>
                    <a:p>
                      <a:pPr>
                        <a:lnSpc>
                          <a:spcPct val="100000"/>
                        </a:lnSpc>
                      </a:pPr>
                      <a:r>
                        <a:rPr lang="en-GB" sz="1800" b="0" strike="noStrike" spc="-1">
                          <a:solidFill>
                            <a:srgbClr val="000000"/>
                          </a:solidFill>
                          <a:latin typeface="Calibri"/>
                        </a:rPr>
                        <a:t>SOCKS5 proxy.</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3"/>
                  </a:ext>
                </a:extLst>
              </a:tr>
              <a:tr h="321840">
                <a:tc>
                  <a:txBody>
                    <a:bodyPr/>
                    <a:lstStyle/>
                    <a:p>
                      <a:pPr>
                        <a:lnSpc>
                          <a:spcPct val="100000"/>
                        </a:lnSpc>
                      </a:pPr>
                      <a:r>
                        <a:rPr lang="en-GB" sz="1800" b="0" strike="noStrike" spc="-1">
                          <a:solidFill>
                            <a:srgbClr val="000000"/>
                          </a:solidFill>
                          <a:latin typeface="Calibri"/>
                        </a:rPr>
                        <a:t>HTTP CONNECT</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tc>
                  <a:txBody>
                    <a:bodyPr/>
                    <a:lstStyle/>
                    <a:p>
                      <a:pPr>
                        <a:lnSpc>
                          <a:spcPct val="100000"/>
                        </a:lnSpc>
                      </a:pPr>
                      <a:r>
                        <a:rPr lang="en-GB" sz="1800" b="0" strike="noStrike" spc="-1">
                          <a:solidFill>
                            <a:srgbClr val="000000"/>
                          </a:solidFill>
                          <a:latin typeface="Calibri"/>
                        </a:rPr>
                        <a:t>HTTP proxy using CONNECT method.</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4"/>
                  </a:ext>
                </a:extLst>
              </a:tr>
            </a:tbl>
          </a:graphicData>
        </a:graphic>
      </p:graphicFrame>
      <p:sp>
        <p:nvSpPr>
          <p:cNvPr id="330" name="CustomShape 3"/>
          <p:cNvSpPr/>
          <p:nvPr/>
        </p:nvSpPr>
        <p:spPr>
          <a:xfrm>
            <a:off x="776520" y="1892520"/>
            <a:ext cx="5646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Arial"/>
              </a:rPr>
              <a:t>The SMTP class supports the following Proxy servers:</a:t>
            </a:r>
            <a:endParaRPr lang="en-GB" sz="1800" b="0" strike="noStrike" spc="-1">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SNMP</a:t>
            </a:r>
            <a:endParaRPr lang="en-US" sz="4400" b="0" strike="noStrike" spc="-1">
              <a:solidFill>
                <a:srgbClr val="000000"/>
              </a:solidFill>
              <a:latin typeface="Calibri"/>
            </a:endParaRPr>
          </a:p>
        </p:txBody>
      </p:sp>
      <p:sp>
        <p:nvSpPr>
          <p:cNvPr id="332"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 Simple Network Management Protocol” is a communications protocol through which an admin, via manager systems and authorized agents, can monitor and even manipulate some aspects of a networks configuration and traffic</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SNMP is an open internet standard for managing networked devices (systems)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three versions of SNMP that define approved standards: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SNMPv1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SNMPv2 (also known, and referred to in this document, as SNMPv2c)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SNMPv3 </a:t>
            </a:r>
          </a:p>
          <a:p>
            <a:pPr>
              <a:lnSpc>
                <a:spcPct val="90000"/>
              </a:lnSpc>
              <a:spcBef>
                <a:spcPts val="1001"/>
              </a:spcBef>
            </a:pPr>
            <a:r>
              <a:t/>
            </a:r>
            <a:br/>
            <a:endParaRPr lang="en-US" sz="2400" b="0" strike="noStrike" spc="-1">
              <a:solidFill>
                <a:srgbClr val="000000"/>
              </a:solidFill>
              <a:latin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SMNP</a:t>
            </a:r>
            <a:endParaRPr lang="en-US" sz="4400" b="0" strike="noStrike" spc="-1">
              <a:solidFill>
                <a:srgbClr val="000000"/>
              </a:solidFill>
              <a:latin typeface="Calibri"/>
            </a:endParaRPr>
          </a:p>
        </p:txBody>
      </p:sp>
      <p:sp>
        <p:nvSpPr>
          <p:cNvPr id="334"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Main features: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Managers and Agents</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SNMP is a network protocol that allows devices to be managed remotely by a network management station (NMS), also commonly called a </a:t>
            </a:r>
            <a:r>
              <a:rPr lang="en-US" sz="2000" b="0" i="1" strike="noStrike" spc="-1">
                <a:solidFill>
                  <a:srgbClr val="000000"/>
                </a:solidFill>
                <a:latin typeface="Calibri"/>
              </a:rPr>
              <a:t>manager</a:t>
            </a:r>
            <a:r>
              <a:rPr lang="en-US" sz="2000" b="0" strike="noStrike" spc="-1">
                <a:solidFill>
                  <a:srgbClr val="000000"/>
                </a:solidFill>
                <a:latin typeface="Calibri"/>
              </a:rPr>
              <a:t>. </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To be managed, a device must have an SNMP </a:t>
            </a:r>
            <a:r>
              <a:rPr lang="en-US" sz="2000" b="0" i="1" strike="noStrike" spc="-1">
                <a:solidFill>
                  <a:srgbClr val="000000"/>
                </a:solidFill>
                <a:latin typeface="Calibri"/>
              </a:rPr>
              <a:t>agent</a:t>
            </a:r>
            <a:r>
              <a:rPr lang="en-US" sz="2000" b="0" strike="noStrike" spc="-1">
                <a:solidFill>
                  <a:srgbClr val="000000"/>
                </a:solidFill>
                <a:latin typeface="Calibri"/>
              </a:rPr>
              <a:t> associated with it. The purpose of the agent is to: </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Receive requests for data representing the state of the device from the manager, and provide an appropriate response </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Accept data from the manager to enable control of the device state </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Generate SNMP </a:t>
            </a:r>
            <a:r>
              <a:rPr lang="en-US" sz="1800" b="0" i="1" strike="noStrike" spc="-1">
                <a:solidFill>
                  <a:srgbClr val="000000"/>
                </a:solidFill>
                <a:latin typeface="Calibri"/>
              </a:rPr>
              <a:t>traps</a:t>
            </a:r>
            <a:r>
              <a:rPr lang="en-US" sz="1800" b="0" strike="noStrike" spc="-1">
                <a:solidFill>
                  <a:srgbClr val="000000"/>
                </a:solidFill>
                <a:latin typeface="Calibri"/>
              </a:rPr>
              <a:t>, which are unsolicited messages sent to one or more selected mangers to signal significant events relating to the device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SMNP</a:t>
            </a:r>
            <a:endParaRPr lang="en-US" sz="4400" b="0" strike="noStrike" spc="-1">
              <a:solidFill>
                <a:srgbClr val="000000"/>
              </a:solidFill>
              <a:latin typeface="Calibri"/>
            </a:endParaRPr>
          </a:p>
        </p:txBody>
      </p:sp>
      <p:sp>
        <p:nvSpPr>
          <p:cNvPr id="336"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Main Features (cont):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Management Information Base</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To manage and monitor a device, its characteristics must be represented using a format known to both the agent and the manager</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These characteristics can represent physical properties such as fan speeds, or services such as routing tables</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The data structure defining these characteristics is known as a </a:t>
            </a:r>
            <a:r>
              <a:rPr lang="en-US" sz="2000" b="0" i="1" strike="noStrike" spc="-1">
                <a:solidFill>
                  <a:srgbClr val="000000"/>
                </a:solidFill>
                <a:latin typeface="Calibri"/>
              </a:rPr>
              <a:t>management information base</a:t>
            </a:r>
            <a:r>
              <a:rPr lang="en-US" sz="2000" b="0" strike="noStrike" spc="-1">
                <a:solidFill>
                  <a:srgbClr val="000000"/>
                </a:solidFill>
                <a:latin typeface="Calibri"/>
              </a:rPr>
              <a:t> (MIB)</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In response to a get operation, the agent provides data, either maintained locally or directly from the managed device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In response to a set operation, the agent typically performs some action affecting the state of either itself or the managed device </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SMNP</a:t>
            </a:r>
            <a:endParaRPr lang="en-US" sz="4400" b="0" strike="noStrike" spc="-1">
              <a:solidFill>
                <a:srgbClr val="000000"/>
              </a:solidFill>
              <a:latin typeface="Calibri"/>
            </a:endParaRPr>
          </a:p>
        </p:txBody>
      </p:sp>
      <p:sp>
        <p:nvSpPr>
          <p:cNvPr id="338"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Main Features (cont):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MIB Tables</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Much of the data content defined by MIBs is in tabular form, and organized as entries consisting of a sequence of objects, each with its own OIDs. For example, a table of fan characteristics could consist of a number of rows, one per fan, with each row containing columns corresponding to the current speed, the expected speed, and the minimum acceptable speed</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The addressing of the rows within the table can be as follows:</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Simple, single-dimensional index (a row number within the table, for example `6')</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More complex, multidimensional, instance specifier such as an IP address and port number (for instance, 127.0.0.1, 1234)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SMNP</a:t>
            </a:r>
            <a:endParaRPr lang="en-US" sz="4400" b="0" strike="noStrike" spc="-1">
              <a:solidFill>
                <a:srgbClr val="000000"/>
              </a:solidFill>
              <a:latin typeface="Calibri"/>
            </a:endParaRPr>
          </a:p>
        </p:txBody>
      </p:sp>
      <p:sp>
        <p:nvSpPr>
          <p:cNvPr id="340"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Main Features (cont):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Access Control</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All addressable objects defined in the MIB have associated maximum access rights, for instance, </a:t>
            </a:r>
            <a:r>
              <a:rPr lang="en-US" sz="2000" b="0" i="1" strike="noStrike" spc="-1">
                <a:solidFill>
                  <a:srgbClr val="000000"/>
                </a:solidFill>
                <a:latin typeface="Calibri"/>
              </a:rPr>
              <a:t>read-only</a:t>
            </a:r>
            <a:r>
              <a:rPr lang="en-US" sz="2000" b="0" strike="noStrike" spc="-1">
                <a:solidFill>
                  <a:srgbClr val="000000"/>
                </a:solidFill>
                <a:latin typeface="Calibri"/>
              </a:rPr>
              <a:t> or </a:t>
            </a:r>
            <a:r>
              <a:rPr lang="en-US" sz="2000" b="0" i="1" strike="noStrike" spc="-1">
                <a:solidFill>
                  <a:srgbClr val="000000"/>
                </a:solidFill>
                <a:latin typeface="Calibri"/>
              </a:rPr>
              <a:t>read-write</a:t>
            </a:r>
            <a:endParaRPr lang="en-US" sz="2000" b="0" strike="noStrike" spc="-1">
              <a:solidFill>
                <a:srgbClr val="000000"/>
              </a:solidFill>
              <a:latin typeface="Calibri"/>
            </a:endParaRP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These determine the maximum access the agent can support, and can be used by the manager to restrict the operations it will permit the operator to attempt</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The agent is able to apply lower access rights as required, that is, it is able to refuse writes to objects that are considered read-write</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This refusal can be on the basis of: </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How applicable the operation is to the object being addressed (for example, where an object defined by the MIB represents a state machine for which only certain transactions are legal) </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Security restrictions that limit certain operations to restricted sets of managers </a:t>
            </a:r>
          </a:p>
          <a:p>
            <a:endParaRPr lang="en-US" sz="1800" b="0" strike="noStrike" spc="-1">
              <a:solidFill>
                <a:srgbClr val="000000"/>
              </a:solidFill>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a:t>
            </a:r>
            <a:endParaRPr lang="en-US" sz="4400" b="0" strike="noStrike" spc="-1">
              <a:solidFill>
                <a:srgbClr val="000000"/>
              </a:solidFill>
              <a:latin typeface="Calibri"/>
            </a:endParaRPr>
          </a:p>
        </p:txBody>
      </p:sp>
      <p:sp>
        <p:nvSpPr>
          <p:cNvPr id="342"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Transmission Control Protocol (TCP - RFC 793) is considered as a reliable protocol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Transmission Control Protocol (TCP) is responsible for breaking up the message (Data from application layer) into TCP Segments and reassembling them at the receiving side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not sure that the data reaching at the receiving device is in the same order as the sending side, because of the problems in network or different paths packets flow to the destination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TCP is responsible for keeping the unordered segments in the right order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TCP assures a reliable delivery by resending anything that gets lost while traveling the network</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 - Characteristics</a:t>
            </a:r>
            <a:endParaRPr lang="en-US" sz="4400" b="0" strike="noStrike" spc="-1">
              <a:solidFill>
                <a:srgbClr val="000000"/>
              </a:solidFill>
              <a:latin typeface="Calibri"/>
            </a:endParaRPr>
          </a:p>
        </p:txBody>
      </p:sp>
      <p:sp>
        <p:nvSpPr>
          <p:cNvPr id="34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Stream Data transfer: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Applications working at the Application Layer transfers a contiguous stream of bytes to the bottom layers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It is the duty of TCP to pack this byte stream to packets, known as TCP segments, which are passed to the IP layer for transmission to the destination device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application does not have to bother to chop the byte stream data packets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 - Characteristics</a:t>
            </a:r>
            <a:endParaRPr lang="en-US" sz="4400" b="0" strike="noStrike" spc="-1">
              <a:solidFill>
                <a:srgbClr val="000000"/>
              </a:solidFill>
              <a:latin typeface="Calibri"/>
            </a:endParaRPr>
          </a:p>
        </p:txBody>
      </p:sp>
      <p:sp>
        <p:nvSpPr>
          <p:cNvPr id="346"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Reliability: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most important feature of TCP is reliable data delivery. In order to provide reliability, TCP must recover from data that is damaged, lost, duplicated, or delivered out of order by the Network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TCP assigns a sequence number to each byte transmitted, and expects a positive acknowledgment (ACK) from the receiving TCP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If the ACK is not received within a timeout interval, the data is retransmitted</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receiving TCP uses the sequence numbers to rearrange the TCP segments when they arrive out of order, and to eliminate duplicate TCP segments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Packets and frames</a:t>
            </a:r>
            <a:endParaRPr lang="en-US" sz="4400" b="0" strike="noStrike" spc="-1">
              <a:solidFill>
                <a:srgbClr val="000000"/>
              </a:solidFill>
              <a:latin typeface="Calibri"/>
            </a:endParaRPr>
          </a:p>
        </p:txBody>
      </p:sp>
      <p:sp>
        <p:nvSpPr>
          <p:cNvPr id="166"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MAC address allows data to be directed to a specific device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data segment is called a frame </a:t>
            </a:r>
          </a:p>
          <a:p>
            <a:pPr>
              <a:lnSpc>
                <a:spcPct val="90000"/>
              </a:lnSpc>
              <a:spcBef>
                <a:spcPts val="1001"/>
              </a:spcBef>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p:txBody>
      </p:sp>
      <p:graphicFrame>
        <p:nvGraphicFramePr>
          <p:cNvPr id="167" name="Table 3"/>
          <p:cNvGraphicFramePr/>
          <p:nvPr/>
        </p:nvGraphicFramePr>
        <p:xfrm>
          <a:off x="997560" y="3559680"/>
          <a:ext cx="9296280" cy="1482840"/>
        </p:xfrm>
        <a:graphic>
          <a:graphicData uri="http://schemas.openxmlformats.org/drawingml/2006/table">
            <a:tbl>
              <a:tblPr/>
              <a:tblGrid>
                <a:gridCol w="1335960">
                  <a:extLst>
                    <a:ext uri="{9D8B030D-6E8A-4147-A177-3AD203B41FA5}">
                      <a16:colId xmlns:a16="http://schemas.microsoft.com/office/drawing/2014/main" val="20000"/>
                    </a:ext>
                  </a:extLst>
                </a:gridCol>
                <a:gridCol w="1326600">
                  <a:extLst>
                    <a:ext uri="{9D8B030D-6E8A-4147-A177-3AD203B41FA5}">
                      <a16:colId xmlns:a16="http://schemas.microsoft.com/office/drawing/2014/main" val="20001"/>
                    </a:ext>
                  </a:extLst>
                </a:gridCol>
                <a:gridCol w="1521000">
                  <a:extLst>
                    <a:ext uri="{9D8B030D-6E8A-4147-A177-3AD203B41FA5}">
                      <a16:colId xmlns:a16="http://schemas.microsoft.com/office/drawing/2014/main" val="20002"/>
                    </a:ext>
                  </a:extLst>
                </a:gridCol>
                <a:gridCol w="1132200">
                  <a:extLst>
                    <a:ext uri="{9D8B030D-6E8A-4147-A177-3AD203B41FA5}">
                      <a16:colId xmlns:a16="http://schemas.microsoft.com/office/drawing/2014/main" val="20003"/>
                    </a:ext>
                  </a:extLst>
                </a:gridCol>
                <a:gridCol w="1326600">
                  <a:extLst>
                    <a:ext uri="{9D8B030D-6E8A-4147-A177-3AD203B41FA5}">
                      <a16:colId xmlns:a16="http://schemas.microsoft.com/office/drawing/2014/main" val="20004"/>
                    </a:ext>
                  </a:extLst>
                </a:gridCol>
                <a:gridCol w="1326600">
                  <a:extLst>
                    <a:ext uri="{9D8B030D-6E8A-4147-A177-3AD203B41FA5}">
                      <a16:colId xmlns:a16="http://schemas.microsoft.com/office/drawing/2014/main" val="20005"/>
                    </a:ext>
                  </a:extLst>
                </a:gridCol>
                <a:gridCol w="1327320">
                  <a:extLst>
                    <a:ext uri="{9D8B030D-6E8A-4147-A177-3AD203B41FA5}">
                      <a16:colId xmlns:a16="http://schemas.microsoft.com/office/drawing/2014/main" val="20006"/>
                    </a:ext>
                  </a:extLst>
                </a:gridCol>
              </a:tblGrid>
              <a:tr h="370800">
                <a:tc>
                  <a:txBody>
                    <a:bodyPr/>
                    <a:lstStyle/>
                    <a:p>
                      <a:pPr>
                        <a:lnSpc>
                          <a:spcPct val="100000"/>
                        </a:lnSpc>
                      </a:pPr>
                      <a:r>
                        <a:rPr lang="en-GB" sz="1800" b="0" strike="noStrike" spc="-1">
                          <a:solidFill>
                            <a:srgbClr val="000000"/>
                          </a:solidFill>
                          <a:latin typeface="Calibri"/>
                        </a:rPr>
                        <a:t>Preamble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Start of frame delimiter</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Destination</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Source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Length</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Data</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CRC</a:t>
                      </a:r>
                      <a:endParaRPr lang="en-GB" sz="1800" b="0" strike="noStrike" spc="-1">
                        <a:latin typeface="Arial"/>
                      </a:endParaRPr>
                    </a:p>
                  </a:txBody>
                  <a:tcPr>
                    <a:noFill/>
                  </a:tcPr>
                </a:tc>
                <a:extLst>
                  <a:ext uri="{0D108BD9-81ED-4DB2-BD59-A6C34878D82A}">
                    <a16:rowId xmlns:a16="http://schemas.microsoft.com/office/drawing/2014/main" val="10000"/>
                  </a:ext>
                </a:extLst>
              </a:tr>
              <a:tr h="370800">
                <a:tc gridSpan="2">
                  <a:txBody>
                    <a:bodyPr/>
                    <a:lstStyle/>
                    <a:p>
                      <a:pPr>
                        <a:lnSpc>
                          <a:spcPct val="100000"/>
                        </a:lnSpc>
                      </a:pPr>
                      <a:r>
                        <a:rPr lang="en-GB" sz="1800" b="0" strike="noStrike" spc="-1">
                          <a:solidFill>
                            <a:srgbClr val="000000"/>
                          </a:solidFill>
                          <a:latin typeface="Calibri"/>
                        </a:rPr>
                        <a:t>Timing</a:t>
                      </a:r>
                      <a:endParaRPr lang="en-GB" sz="1800" b="0" strike="noStrike" spc="-1">
                        <a:latin typeface="Arial"/>
                      </a:endParaRPr>
                    </a:p>
                  </a:txBody>
                  <a:tcPr>
                    <a:noFill/>
                  </a:tcPr>
                </a:tc>
                <a:tc hMerge="1">
                  <a:txBody>
                    <a:bodyPr/>
                    <a:lstStyle/>
                    <a:p>
                      <a:endParaRPr lang="en-US"/>
                    </a:p>
                  </a:txBody>
                  <a:tcPr marL="90000" marR="90000">
                    <a:solidFill>
                      <a:srgbClr val="729FCF"/>
                    </a:solidFill>
                  </a:tcPr>
                </a:tc>
                <a:tc gridSpan="2">
                  <a:txBody>
                    <a:bodyPr/>
                    <a:lstStyle/>
                    <a:p>
                      <a:pPr>
                        <a:lnSpc>
                          <a:spcPct val="100000"/>
                        </a:lnSpc>
                      </a:pPr>
                      <a:r>
                        <a:rPr lang="en-GB" sz="1800" b="0" strike="noStrike" spc="-1">
                          <a:solidFill>
                            <a:srgbClr val="000000"/>
                          </a:solidFill>
                          <a:latin typeface="Calibri"/>
                        </a:rPr>
                        <a:t>MAC Addressing</a:t>
                      </a:r>
                      <a:endParaRPr lang="en-GB" sz="1800" b="0" strike="noStrike" spc="-1">
                        <a:latin typeface="Arial"/>
                      </a:endParaRPr>
                    </a:p>
                  </a:txBody>
                  <a:tcPr>
                    <a:noFill/>
                  </a:tcPr>
                </a:tc>
                <a:tc hMerge="1">
                  <a:txBody>
                    <a:bodyPr/>
                    <a:lstStyle/>
                    <a:p>
                      <a:endParaRPr lang="en-US"/>
                    </a:p>
                  </a:txBody>
                  <a:tcPr marL="90000" marR="90000">
                    <a:solidFill>
                      <a:srgbClr val="729FCF"/>
                    </a:solidFill>
                  </a:tcPr>
                </a:tc>
                <a:tc>
                  <a:txBody>
                    <a:bodyPr/>
                    <a:lstStyle/>
                    <a:p>
                      <a:pPr>
                        <a:lnSpc>
                          <a:spcPct val="100000"/>
                        </a:lnSpc>
                      </a:pPr>
                      <a:r>
                        <a:rPr lang="en-GB" sz="1800" b="0" strike="noStrike" spc="-1">
                          <a:solidFill>
                            <a:srgbClr val="000000"/>
                          </a:solidFill>
                          <a:latin typeface="Calibri"/>
                        </a:rPr>
                        <a:t>Amount of data</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Payload</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Checksum</a:t>
                      </a:r>
                      <a:endParaRPr lang="en-GB" sz="1800" b="0" strike="noStrike" spc="-1">
                        <a:latin typeface="Arial"/>
                      </a:endParaRPr>
                    </a:p>
                  </a:txBody>
                  <a:tcPr>
                    <a:no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000000"/>
                          </a:solidFill>
                          <a:latin typeface="Calibri"/>
                        </a:rPr>
                        <a:t>7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1 byte</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6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2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46-1500 bytes</a:t>
                      </a:r>
                      <a:endParaRPr lang="en-GB" sz="1800" b="0" strike="noStrike" spc="-1">
                        <a:latin typeface="Arial"/>
                      </a:endParaRPr>
                    </a:p>
                  </a:txBody>
                  <a:tcPr>
                    <a:noFill/>
                  </a:tcPr>
                </a:tc>
                <a:tc>
                  <a:txBody>
                    <a:bodyPr/>
                    <a:lstStyle/>
                    <a:p>
                      <a:pPr>
                        <a:lnSpc>
                          <a:spcPct val="100000"/>
                        </a:lnSpc>
                      </a:pPr>
                      <a:r>
                        <a:rPr lang="en-GB" sz="1800" b="0" strike="noStrike" spc="-1">
                          <a:solidFill>
                            <a:srgbClr val="000000"/>
                          </a:solidFill>
                          <a:latin typeface="Calibri"/>
                        </a:rPr>
                        <a:t>4 bytes</a:t>
                      </a:r>
                      <a:endParaRPr lang="en-GB" sz="1800" b="0" strike="noStrike" spc="-1">
                        <a:latin typeface="Arial"/>
                      </a:endParaRPr>
                    </a:p>
                  </a:txBody>
                  <a:tcPr>
                    <a:noFill/>
                  </a:tcPr>
                </a:tc>
                <a:extLst>
                  <a:ext uri="{0D108BD9-81ED-4DB2-BD59-A6C34878D82A}">
                    <a16:rowId xmlns:a16="http://schemas.microsoft.com/office/drawing/2014/main" val="10002"/>
                  </a:ext>
                </a:extLst>
              </a:tr>
              <a:tr h="370800">
                <a:tc gridSpan="7">
                  <a:txBody>
                    <a:bodyPr/>
                    <a:lstStyle/>
                    <a:p>
                      <a:pPr>
                        <a:lnSpc>
                          <a:spcPct val="100000"/>
                        </a:lnSpc>
                      </a:pPr>
                      <a:r>
                        <a:rPr lang="en-GB" sz="1800" b="0" strike="noStrike" spc="-1">
                          <a:solidFill>
                            <a:srgbClr val="000000"/>
                          </a:solidFill>
                          <a:latin typeface="Calibri"/>
                        </a:rPr>
                        <a:t>FRAME</a:t>
                      </a:r>
                      <a:endParaRPr lang="en-GB" sz="1800" b="0" strike="noStrike" spc="-1">
                        <a:latin typeface="Arial"/>
                      </a:endParaRPr>
                    </a:p>
                  </a:txBody>
                  <a:tcPr>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 - Characteristics</a:t>
            </a:r>
            <a:endParaRPr lang="en-US" sz="4400" b="0" strike="noStrike" spc="-1">
              <a:solidFill>
                <a:srgbClr val="000000"/>
              </a:solidFill>
              <a:latin typeface="Calibri"/>
            </a:endParaRPr>
          </a:p>
        </p:txBody>
      </p:sp>
      <p:sp>
        <p:nvSpPr>
          <p:cNvPr id="348"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Flow control: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Network devices operate at different data rates because of various factors like CPU and available bandwidth</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It may happen a sending device to send data at a much faster rate than the receiver can handle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TCP uses a sliding window mechanism for implementing flow control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number assigned to a segment is called the sequence number and this numbering is actually done at the byte level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TCP at the receiving device, when sending an ACK back to the sender, also indicates to the TCP at the sending device, the number of bytes it can receive (beyond the last received TCP segment) without causing serious problems in its internal buffers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 - Characteristics</a:t>
            </a:r>
            <a:endParaRPr lang="en-US" sz="4400" b="0" strike="noStrike" spc="-1">
              <a:solidFill>
                <a:srgbClr val="000000"/>
              </a:solidFill>
              <a:latin typeface="Calibri"/>
            </a:endParaRPr>
          </a:p>
        </p:txBody>
      </p:sp>
      <p:sp>
        <p:nvSpPr>
          <p:cNvPr id="350"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Multiplexing:</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Multitasking achieved through the use of port numbers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Connections: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Before application processes can send data by using TCP, the devices must establish a connection</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connections are made between the port numbers of the sender and the receiver devices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 TCP connection identifies the end points involved in the connection</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 socket number is a combination of IP address and port number, which can uniquely identify a connection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Full duplex:</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TCP provides for concurrent data streams in both directions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IP</a:t>
            </a:r>
            <a:endParaRPr lang="en-US" sz="4400" b="0" strike="noStrike" spc="-1">
              <a:solidFill>
                <a:srgbClr val="000000"/>
              </a:solidFill>
              <a:latin typeface="Calibri"/>
            </a:endParaRPr>
          </a:p>
        </p:txBody>
      </p:sp>
      <p:sp>
        <p:nvSpPr>
          <p:cNvPr id="352"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Internet Protocol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Principal communications protocol in the Internet protocol suite for relaying datagrams across network boundaries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Its routing function enables internetworking, and essentially establishes the Internet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Addressing</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IP packet headers contain addresses that identify the sending computer and the receiving computer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Routers use this information to guide each packet across communication networks and connect the sending and receiving computers</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IP</a:t>
            </a:r>
            <a:endParaRPr lang="en-US" sz="4400" b="0" strike="noStrike" spc="-1">
              <a:solidFill>
                <a:srgbClr val="000000"/>
              </a:solidFill>
              <a:latin typeface="Calibri"/>
            </a:endParaRPr>
          </a:p>
        </p:txBody>
      </p:sp>
      <p:sp>
        <p:nvSpPr>
          <p:cNvPr id="35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Reassembly</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Internet Protocol keeps track of the way messages between computers are broken into packets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Since most messages are too big to fit in one packet, and since packets aren't sent in any organized order, they must be reassembled as they arrive at the recipient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IP dictates how packets are reassembled into usable messages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IP – Frame Format</a:t>
            </a:r>
            <a:endParaRPr lang="en-US" sz="4400" b="0" strike="noStrike" spc="-1">
              <a:solidFill>
                <a:srgbClr val="000000"/>
              </a:solidFill>
              <a:latin typeface="Calibri"/>
            </a:endParaRPr>
          </a:p>
        </p:txBody>
      </p:sp>
      <p:pic>
        <p:nvPicPr>
          <p:cNvPr id="356" name="Picture 2"/>
          <p:cNvPicPr/>
          <p:nvPr/>
        </p:nvPicPr>
        <p:blipFill>
          <a:blip r:embed="rId2"/>
          <a:stretch/>
        </p:blipFill>
        <p:spPr>
          <a:xfrm>
            <a:off x="3069360" y="2012040"/>
            <a:ext cx="6076440" cy="4562280"/>
          </a:xfrm>
          <a:prstGeom prst="rect">
            <a:avLst/>
          </a:prstGeom>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TCP/IP</a:t>
            </a:r>
            <a:endParaRPr lang="en-US" sz="4400" b="0" strike="noStrike" spc="-1">
              <a:solidFill>
                <a:srgbClr val="000000"/>
              </a:solidFill>
              <a:latin typeface="Calibri"/>
            </a:endParaRPr>
          </a:p>
        </p:txBody>
      </p:sp>
      <p:sp>
        <p:nvSpPr>
          <p:cNvPr id="358"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TCP/IP is a set of protocols (Protocol Suit) that enable communication between computers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a tested and proved protocol suit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Features: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Multi-vendor support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Iteroperability</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Logical addressing</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Routability</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Name resolution</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Error control and flow control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Multiplexing/de-multiplexing</a:t>
            </a:r>
          </a:p>
          <a:p>
            <a:pPr marL="457200">
              <a:lnSpc>
                <a:spcPct val="90000"/>
              </a:lnSpc>
              <a:spcBef>
                <a:spcPts val="499"/>
              </a:spcBef>
            </a:pPr>
            <a:r>
              <a:t/>
            </a:r>
            <a:br/>
            <a:endParaRPr lang="en-US" sz="2400" b="0" strike="noStrike" spc="-1">
              <a:solidFill>
                <a:srgbClr val="000000"/>
              </a:solidFill>
              <a:latin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TCP – Frame Format</a:t>
            </a:r>
            <a:endParaRPr lang="en-US" sz="4400" b="0" strike="noStrike" spc="-1">
              <a:solidFill>
                <a:srgbClr val="000000"/>
              </a:solidFill>
              <a:latin typeface="Calibri"/>
            </a:endParaRPr>
          </a:p>
        </p:txBody>
      </p:sp>
      <p:pic>
        <p:nvPicPr>
          <p:cNvPr id="360" name="Picture 2"/>
          <p:cNvPicPr/>
          <p:nvPr/>
        </p:nvPicPr>
        <p:blipFill>
          <a:blip r:embed="rId2"/>
          <a:stretch/>
        </p:blipFill>
        <p:spPr>
          <a:xfrm>
            <a:off x="2178720" y="1955160"/>
            <a:ext cx="7857720" cy="4676400"/>
          </a:xfrm>
          <a:prstGeom prst="rect">
            <a:avLst/>
          </a:prstGeom>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UDP</a:t>
            </a:r>
            <a:endParaRPr lang="en-US" sz="4400" b="0" strike="noStrike" spc="-1">
              <a:solidFill>
                <a:srgbClr val="000000"/>
              </a:solidFill>
              <a:latin typeface="Calibri"/>
            </a:endParaRPr>
          </a:p>
        </p:txBody>
      </p:sp>
      <p:sp>
        <p:nvSpPr>
          <p:cNvPr id="362"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User Datagram Protocol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Provides connectionless, unreliable service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So UDP faster than TCP</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Adds only checksum and process-to-process addressing to IP</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Used for DNS and NFS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Used when socket is opened in datagram mode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It sends bulk quantity of packets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No acknowledgment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Good for video streaming: it is an unreliable protocol </a:t>
            </a:r>
            <a:r>
              <a:t/>
            </a:r>
            <a:br/>
            <a:r>
              <a:rPr lang="en-US" sz="2400" b="0" strike="noStrike" spc="-1">
                <a:solidFill>
                  <a:srgbClr val="000000"/>
                </a:solidFill>
                <a:latin typeface="Calibri"/>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UDP – Frame Format</a:t>
            </a:r>
            <a:endParaRPr lang="en-US" sz="4400" b="0" strike="noStrike" spc="-1">
              <a:solidFill>
                <a:srgbClr val="000000"/>
              </a:solidFill>
              <a:latin typeface="Calibri"/>
            </a:endParaRPr>
          </a:p>
        </p:txBody>
      </p:sp>
      <p:pic>
        <p:nvPicPr>
          <p:cNvPr id="364" name="Picture 2"/>
          <p:cNvPicPr/>
          <p:nvPr/>
        </p:nvPicPr>
        <p:blipFill>
          <a:blip r:embed="rId2"/>
          <a:stretch/>
        </p:blipFill>
        <p:spPr>
          <a:xfrm>
            <a:off x="1231200" y="2507400"/>
            <a:ext cx="9753120" cy="3571560"/>
          </a:xfrm>
          <a:prstGeom prst="rect">
            <a:avLst/>
          </a:prstGeom>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TextShape 1"/>
          <p:cNvSpPr txBox="1"/>
          <p:nvPr/>
        </p:nvSpPr>
        <p:spPr>
          <a:xfrm>
            <a:off x="361080" y="1709640"/>
            <a:ext cx="11341440" cy="2852280"/>
          </a:xfrm>
          <a:prstGeom prst="rect">
            <a:avLst/>
          </a:prstGeom>
          <a:noFill/>
          <a:ln>
            <a:noFill/>
          </a:ln>
        </p:spPr>
        <p:txBody>
          <a:bodyPr anchor="b">
            <a:normAutofit/>
          </a:bodyPr>
          <a:lstStyle/>
          <a:p>
            <a:pPr>
              <a:lnSpc>
                <a:spcPct val="90000"/>
              </a:lnSpc>
            </a:pPr>
            <a:r>
              <a:rPr lang="en-US" sz="6000" b="0" strike="noStrike" spc="-1">
                <a:solidFill>
                  <a:srgbClr val="2E75B6"/>
                </a:solidFill>
                <a:latin typeface="Calibri"/>
              </a:rPr>
              <a:t>1.3  Identify network failure modes and reasons why networks ‘hang’</a:t>
            </a:r>
            <a:endParaRPr lang="en-US" sz="6000" b="0" strike="noStrike" spc="-1">
              <a:solidFill>
                <a:srgbClr val="000000"/>
              </a:solidFill>
              <a:latin typeface="Calibri"/>
            </a:endParaRPr>
          </a:p>
        </p:txBody>
      </p:sp>
      <p:sp>
        <p:nvSpPr>
          <p:cNvPr id="366" name="TextShape 2"/>
          <p:cNvSpPr txBox="1"/>
          <p:nvPr/>
        </p:nvSpPr>
        <p:spPr>
          <a:xfrm>
            <a:off x="361080" y="4589640"/>
            <a:ext cx="11341440" cy="1499760"/>
          </a:xfrm>
          <a:prstGeom prst="rect">
            <a:avLst/>
          </a:prstGeom>
          <a:noFill/>
          <a:ln>
            <a:noFill/>
          </a:ln>
        </p:spPr>
        <p:txBody>
          <a:bodyPr>
            <a:normAutofit fontScale="64000" lnSpcReduction="20000"/>
          </a:bodyPr>
          <a:lstStyle/>
          <a:p>
            <a:pPr>
              <a:lnSpc>
                <a:spcPct val="90000"/>
              </a:lnSpc>
              <a:spcBef>
                <a:spcPts val="1001"/>
              </a:spcBef>
            </a:pPr>
            <a:r>
              <a:rPr lang="en-US" sz="2400" b="0" i="1" strike="noStrike" spc="-1">
                <a:solidFill>
                  <a:srgbClr val="8B8B8B"/>
                </a:solidFill>
                <a:latin typeface="Calibri"/>
              </a:rPr>
              <a:t>A candidate should be able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Describe failure modes in protocols.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Describe the effect on a protocol of data communication errors.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Describe causes for network failures.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Explain the causes for system 'hangs'. </a:t>
            </a:r>
            <a:endParaRPr lang="en-US" sz="2400" b="0" strike="noStrike" spc="-1">
              <a:solidFill>
                <a:srgbClr val="000000"/>
              </a:solidFill>
              <a:latin typeface="Calibri"/>
            </a:endParaRP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Switch</a:t>
            </a:r>
            <a:endParaRPr lang="en-US" sz="4400" b="0" strike="noStrike" spc="-1">
              <a:solidFill>
                <a:srgbClr val="000000"/>
              </a:solidFill>
              <a:latin typeface="Calibri"/>
            </a:endParaRPr>
          </a:p>
        </p:txBody>
      </p:sp>
      <p:sp>
        <p:nvSpPr>
          <p:cNvPr id="169" name="TextShape 2"/>
          <p:cNvSpPr txBox="1"/>
          <p:nvPr/>
        </p:nvSpPr>
        <p:spPr>
          <a:xfrm>
            <a:off x="680400" y="2336760"/>
            <a:ext cx="9613440" cy="4035960"/>
          </a:xfrm>
          <a:prstGeom prst="rect">
            <a:avLst/>
          </a:prstGeom>
          <a:noFill/>
          <a:ln>
            <a:noFill/>
          </a:ln>
        </p:spPr>
        <p:txBody>
          <a:bodyPr>
            <a:normAutofit fontScale="83000" lnSpcReduction="2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Two or more users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single network segment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Straight cables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OSI layer 2 – Data Link</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Transmission of packets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Switch</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Amplifies signal</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Directs inputs to correct </a:t>
            </a:r>
            <a:r>
              <a:t/>
            </a:r>
            <a:br/>
            <a:r>
              <a:rPr lang="en-US" sz="2400" b="0" strike="noStrike" spc="-1">
                <a:solidFill>
                  <a:srgbClr val="000000"/>
                </a:solidFill>
                <a:latin typeface="Calibri"/>
              </a:rPr>
              <a:t>outputs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Full duplex</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Best performance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Error checking</a:t>
            </a:r>
          </a:p>
        </p:txBody>
      </p:sp>
      <p:pic>
        <p:nvPicPr>
          <p:cNvPr id="170" name="Picture 5"/>
          <p:cNvPicPr/>
          <p:nvPr/>
        </p:nvPicPr>
        <p:blipFill>
          <a:blip r:embed="rId2"/>
          <a:stretch/>
        </p:blipFill>
        <p:spPr>
          <a:xfrm>
            <a:off x="5208480" y="2499840"/>
            <a:ext cx="1142280" cy="944280"/>
          </a:xfrm>
          <a:prstGeom prst="rect">
            <a:avLst/>
          </a:prstGeom>
          <a:ln>
            <a:noFill/>
          </a:ln>
        </p:spPr>
      </p:pic>
      <p:pic>
        <p:nvPicPr>
          <p:cNvPr id="171" name="Picture 6"/>
          <p:cNvPicPr/>
          <p:nvPr/>
        </p:nvPicPr>
        <p:blipFill>
          <a:blip r:embed="rId2"/>
          <a:stretch/>
        </p:blipFill>
        <p:spPr>
          <a:xfrm>
            <a:off x="9250920" y="2514240"/>
            <a:ext cx="1142280" cy="944280"/>
          </a:xfrm>
          <a:prstGeom prst="rect">
            <a:avLst/>
          </a:prstGeom>
          <a:ln>
            <a:noFill/>
          </a:ln>
        </p:spPr>
      </p:pic>
      <p:sp>
        <p:nvSpPr>
          <p:cNvPr id="172" name="CustomShape 3"/>
          <p:cNvSpPr/>
          <p:nvPr/>
        </p:nvSpPr>
        <p:spPr>
          <a:xfrm rot="2356800">
            <a:off x="6393960" y="304056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101001</a:t>
            </a:r>
            <a:endParaRPr lang="en-GB" sz="1800" b="0" strike="noStrike" spc="-1">
              <a:latin typeface="Arial"/>
            </a:endParaRPr>
          </a:p>
        </p:txBody>
      </p:sp>
      <p:pic>
        <p:nvPicPr>
          <p:cNvPr id="173" name="Picture 7"/>
          <p:cNvPicPr/>
          <p:nvPr/>
        </p:nvPicPr>
        <p:blipFill>
          <a:blip r:embed="rId2"/>
          <a:stretch/>
        </p:blipFill>
        <p:spPr>
          <a:xfrm>
            <a:off x="5202000" y="4330800"/>
            <a:ext cx="1142280" cy="944280"/>
          </a:xfrm>
          <a:prstGeom prst="rect">
            <a:avLst/>
          </a:prstGeom>
          <a:ln>
            <a:noFill/>
          </a:ln>
        </p:spPr>
      </p:pic>
      <p:pic>
        <p:nvPicPr>
          <p:cNvPr id="174" name="Picture 8"/>
          <p:cNvPicPr/>
          <p:nvPr/>
        </p:nvPicPr>
        <p:blipFill>
          <a:blip r:embed="rId2"/>
          <a:stretch/>
        </p:blipFill>
        <p:spPr>
          <a:xfrm>
            <a:off x="9276480" y="4330800"/>
            <a:ext cx="1142280" cy="944280"/>
          </a:xfrm>
          <a:prstGeom prst="rect">
            <a:avLst/>
          </a:prstGeom>
          <a:ln>
            <a:noFill/>
          </a:ln>
        </p:spPr>
      </p:pic>
      <p:pic>
        <p:nvPicPr>
          <p:cNvPr id="175" name="Picture 4"/>
          <p:cNvPicPr/>
          <p:nvPr/>
        </p:nvPicPr>
        <p:blipFill>
          <a:blip r:embed="rId3"/>
          <a:stretch/>
        </p:blipFill>
        <p:spPr>
          <a:xfrm>
            <a:off x="6994800" y="3404520"/>
            <a:ext cx="1631160" cy="815400"/>
          </a:xfrm>
          <a:prstGeom prst="rect">
            <a:avLst/>
          </a:prstGeom>
          <a:ln>
            <a:noFill/>
          </a:ln>
        </p:spPr>
      </p:pic>
      <p:sp>
        <p:nvSpPr>
          <p:cNvPr id="176" name="CustomShape 4"/>
          <p:cNvSpPr/>
          <p:nvPr/>
        </p:nvSpPr>
        <p:spPr>
          <a:xfrm>
            <a:off x="6350760" y="2972160"/>
            <a:ext cx="1055520" cy="88956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177" name="CustomShape 5"/>
          <p:cNvSpPr/>
          <p:nvPr/>
        </p:nvSpPr>
        <p:spPr>
          <a:xfrm flipV="1">
            <a:off x="7939080" y="2985480"/>
            <a:ext cx="1311480" cy="841320"/>
          </a:xfrm>
          <a:custGeom>
            <a:avLst/>
            <a:gdLst/>
            <a:ahLst/>
            <a:cxnLst/>
            <a:rect l="l" t="t" r="r" b="b"/>
            <a:pathLst>
              <a:path w="21600" h="21600">
                <a:moveTo>
                  <a:pt x="0" y="0"/>
                </a:moveTo>
                <a:lnTo>
                  <a:pt x="21600" y="21600"/>
                </a:lnTo>
              </a:path>
            </a:pathLst>
          </a:custGeom>
          <a:noFill/>
          <a:ln w="31680">
            <a:solidFill>
              <a:schemeClr val="tx1"/>
            </a:solidFill>
            <a:headEnd type="triangle" w="med" len="med"/>
          </a:ln>
        </p:spPr>
        <p:style>
          <a:lnRef idx="1">
            <a:schemeClr val="accent1"/>
          </a:lnRef>
          <a:fillRef idx="0">
            <a:schemeClr val="accent1"/>
          </a:fillRef>
          <a:effectRef idx="0">
            <a:schemeClr val="accent1"/>
          </a:effectRef>
          <a:fontRef idx="minor"/>
        </p:style>
      </p:sp>
      <p:sp>
        <p:nvSpPr>
          <p:cNvPr id="178" name="CustomShape 6"/>
          <p:cNvSpPr/>
          <p:nvPr/>
        </p:nvSpPr>
        <p:spPr>
          <a:xfrm flipH="1">
            <a:off x="6343920" y="3990240"/>
            <a:ext cx="1061640" cy="81252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179" name="CustomShape 7"/>
          <p:cNvSpPr/>
          <p:nvPr/>
        </p:nvSpPr>
        <p:spPr>
          <a:xfrm>
            <a:off x="7939080" y="3974040"/>
            <a:ext cx="1336680" cy="828720"/>
          </a:xfrm>
          <a:custGeom>
            <a:avLst/>
            <a:gdLst/>
            <a:ahLst/>
            <a:cxnLst/>
            <a:rect l="l" t="t" r="r" b="b"/>
            <a:pathLst>
              <a:path w="21600" h="21600">
                <a:moveTo>
                  <a:pt x="0" y="0"/>
                </a:moveTo>
                <a:lnTo>
                  <a:pt x="21600" y="21600"/>
                </a:lnTo>
              </a:path>
            </a:pathLst>
          </a:custGeom>
          <a:noFill/>
          <a:ln w="31680">
            <a:solidFill>
              <a:schemeClr val="tx1"/>
            </a:solidFill>
            <a:tailEnd type="triangle" w="med" len="med"/>
          </a:ln>
        </p:spPr>
        <p:style>
          <a:lnRef idx="1">
            <a:schemeClr val="accent1"/>
          </a:lnRef>
          <a:fillRef idx="0">
            <a:schemeClr val="accent1"/>
          </a:fillRef>
          <a:effectRef idx="0">
            <a:schemeClr val="accent1"/>
          </a:effectRef>
          <a:fontRef idx="minor"/>
        </p:style>
      </p:sp>
      <p:sp>
        <p:nvSpPr>
          <p:cNvPr id="180" name="CustomShape 8"/>
          <p:cNvSpPr/>
          <p:nvPr/>
        </p:nvSpPr>
        <p:spPr>
          <a:xfrm rot="19442400">
            <a:off x="8253000" y="290664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111011</a:t>
            </a:r>
            <a:endParaRPr lang="en-GB" sz="1800" b="0" strike="noStrike" spc="-1">
              <a:latin typeface="Arial"/>
            </a:endParaRPr>
          </a:p>
        </p:txBody>
      </p:sp>
      <p:sp>
        <p:nvSpPr>
          <p:cNvPr id="181" name="CustomShape 9"/>
          <p:cNvSpPr/>
          <p:nvPr/>
        </p:nvSpPr>
        <p:spPr>
          <a:xfrm rot="19527600">
            <a:off x="6496560" y="434340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101001</a:t>
            </a:r>
            <a:endParaRPr lang="en-GB" sz="1800" b="0" strike="noStrike" spc="-1">
              <a:latin typeface="Arial"/>
            </a:endParaRPr>
          </a:p>
        </p:txBody>
      </p:sp>
      <p:sp>
        <p:nvSpPr>
          <p:cNvPr id="182" name="CustomShape 10"/>
          <p:cNvSpPr/>
          <p:nvPr/>
        </p:nvSpPr>
        <p:spPr>
          <a:xfrm rot="1992000">
            <a:off x="8125920" y="4380840"/>
            <a:ext cx="100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Calibri"/>
              </a:rPr>
              <a:t>111011</a:t>
            </a:r>
            <a:endParaRPr lang="en-GB" sz="1800" b="0" strike="noStrike" spc="-1">
              <a:latin typeface="Arial"/>
            </a:endParaRPr>
          </a:p>
        </p:txBody>
      </p:sp>
      <p:sp>
        <p:nvSpPr>
          <p:cNvPr id="183" name="CustomShape 11"/>
          <p:cNvSpPr/>
          <p:nvPr/>
        </p:nvSpPr>
        <p:spPr>
          <a:xfrm>
            <a:off x="8709840" y="3456360"/>
            <a:ext cx="522000" cy="934920"/>
          </a:xfrm>
          <a:prstGeom prst="curvedRightArrow">
            <a:avLst>
              <a:gd name="adj1" fmla="val 25000"/>
              <a:gd name="adj2" fmla="val 50000"/>
              <a:gd name="adj3" fmla="val 25000"/>
            </a:avLst>
          </a:prstGeom>
          <a:ln/>
        </p:spPr>
        <p:style>
          <a:lnRef idx="2">
            <a:schemeClr val="accent1">
              <a:shade val="50000"/>
            </a:schemeClr>
          </a:lnRef>
          <a:fillRef idx="1">
            <a:schemeClr val="accent1"/>
          </a:fillRef>
          <a:effectRef idx="0">
            <a:schemeClr val="accent1"/>
          </a:effectRef>
          <a:fontRef idx="minor"/>
        </p:style>
      </p:sp>
      <p:sp>
        <p:nvSpPr>
          <p:cNvPr id="184" name="CustomShape 12"/>
          <p:cNvSpPr/>
          <p:nvPr/>
        </p:nvSpPr>
        <p:spPr>
          <a:xfrm>
            <a:off x="6316200" y="3391920"/>
            <a:ext cx="567000" cy="972360"/>
          </a:xfrm>
          <a:prstGeom prst="curvedLeftArrow">
            <a:avLst>
              <a:gd name="adj1" fmla="val 25000"/>
              <a:gd name="adj2" fmla="val 50000"/>
              <a:gd name="adj3" fmla="val 25000"/>
            </a:avLst>
          </a:prstGeom>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1171080" y="365040"/>
            <a:ext cx="9681120" cy="1325160"/>
          </a:xfrm>
          <a:prstGeom prst="rect">
            <a:avLst/>
          </a:prstGeom>
          <a:noFill/>
          <a:ln>
            <a:noFill/>
          </a:ln>
        </p:spPr>
        <p:txBody>
          <a:bodyPr anchor="ctr">
            <a:noAutofit/>
          </a:bodyPr>
          <a:lstStyle/>
          <a:p>
            <a:pPr algn="ctr">
              <a:lnSpc>
                <a:spcPct val="90000"/>
              </a:lnSpc>
            </a:pPr>
            <a:r>
              <a:rPr lang="en-US" sz="4400" b="1" strike="noStrike" spc="-1">
                <a:solidFill>
                  <a:srgbClr val="2E75B6"/>
                </a:solidFill>
                <a:latin typeface="Calibri"/>
              </a:rPr>
              <a:t>The Effect On A Protocol Of Data Communication Errors</a:t>
            </a:r>
            <a:endParaRPr lang="en-US" sz="4400" b="0" strike="noStrike" spc="-1">
              <a:solidFill>
                <a:srgbClr val="000000"/>
              </a:solidFill>
              <a:latin typeface="Calibri"/>
            </a:endParaRPr>
          </a:p>
        </p:txBody>
      </p:sp>
      <p:sp>
        <p:nvSpPr>
          <p:cNvPr id="368"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Error control is the technique of detecting and correcting blocks of data during communication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checks the reliability of characters both at the bit level and packet level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If proper error control is in place, transmitted and received data is ensured to be identical, as in many cases communication channels can be highly unreliable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Data can be corrupted while in transmission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 order to retain reliable communication, errors must be detected and corrected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Forward error control and feedback error control are the two types of error-control mechanisms used in communications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Causes for Network Failures</a:t>
            </a:r>
            <a:endParaRPr lang="en-US" sz="4400" b="0" strike="noStrike" spc="-1">
              <a:solidFill>
                <a:srgbClr val="000000"/>
              </a:solidFill>
              <a:latin typeface="Calibri"/>
            </a:endParaRPr>
          </a:p>
        </p:txBody>
      </p:sp>
      <p:sp>
        <p:nvSpPr>
          <p:cNvPr id="37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Misconfiguration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Security breaches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Old equipment</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Human error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Incompatible changes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Hardware failures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Power failures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Causes for System 'Hangs'</a:t>
            </a:r>
            <a:endParaRPr lang="en-US" sz="4400" b="0" strike="noStrike" spc="-1">
              <a:solidFill>
                <a:srgbClr val="000000"/>
              </a:solidFill>
              <a:latin typeface="Calibri"/>
            </a:endParaRPr>
          </a:p>
        </p:txBody>
      </p:sp>
      <p:sp>
        <p:nvSpPr>
          <p:cNvPr id="372"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CPU</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RAM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NIC failure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Overheating</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Software errors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Electrical problems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Environment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1.4  Describe approaches to error control in a network</a:t>
            </a:r>
            <a:endParaRPr lang="en-US" sz="6000" b="0" strike="noStrike" spc="-1">
              <a:solidFill>
                <a:srgbClr val="000000"/>
              </a:solidFill>
              <a:latin typeface="Calibri"/>
            </a:endParaRPr>
          </a:p>
        </p:txBody>
      </p:sp>
      <p:sp>
        <p:nvSpPr>
          <p:cNvPr id="374" name="TextShape 2"/>
          <p:cNvSpPr txBox="1"/>
          <p:nvPr/>
        </p:nvSpPr>
        <p:spPr>
          <a:xfrm>
            <a:off x="361080" y="4589640"/>
            <a:ext cx="11341440" cy="1499760"/>
          </a:xfrm>
          <a:prstGeom prst="rect">
            <a:avLst/>
          </a:prstGeom>
          <a:noFill/>
          <a:ln>
            <a:noFill/>
          </a:ln>
        </p:spPr>
        <p:txBody>
          <a:bodyPr>
            <a:normAutofit fontScale="92500" lnSpcReduction="10000"/>
          </a:bodyPr>
          <a:lstStyle/>
          <a:p>
            <a:pPr>
              <a:lnSpc>
                <a:spcPct val="90000"/>
              </a:lnSpc>
              <a:spcBef>
                <a:spcPts val="1001"/>
              </a:spcBef>
            </a:pPr>
            <a:r>
              <a:rPr lang="en-US" sz="2400" b="0" i="1" strike="noStrike" spc="-1">
                <a:solidFill>
                  <a:srgbClr val="8B8B8B"/>
                </a:solidFill>
                <a:latin typeface="Calibri"/>
              </a:rPr>
              <a:t>A candidate should be able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Describe at least one approach to error control in a network such as; forward error control, feedback error control and block error control.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 </a:t>
            </a:r>
            <a:r>
              <a:rPr lang="en-US" sz="2400" b="0" i="1" strike="noStrike" spc="-1">
                <a:solidFill>
                  <a:srgbClr val="8B8B8B"/>
                </a:solidFill>
                <a:latin typeface="Calibri"/>
              </a:rPr>
              <a:t>Identify methods of error control, such as checksum, parity and redundancy. </a:t>
            </a:r>
            <a:endParaRPr lang="en-US" sz="2400" b="0" strike="noStrike" spc="-1">
              <a:solidFill>
                <a:srgbClr val="000000"/>
              </a:solidFill>
              <a:latin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Forward Error Control</a:t>
            </a:r>
            <a:endParaRPr lang="en-US" sz="4400" b="0" strike="noStrike" spc="-1">
              <a:solidFill>
                <a:srgbClr val="000000"/>
              </a:solidFill>
              <a:latin typeface="Calibri"/>
            </a:endParaRPr>
          </a:p>
        </p:txBody>
      </p:sp>
      <p:sp>
        <p:nvSpPr>
          <p:cNvPr id="376"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 forward error control, additional redundant information is also transmitted along with the data</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helps the receiver to detect and determine the location of the error in the transmitted data</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Forward error control is less commonly used due to the amount of additional redundant information which is transmitted.</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Feedback Error Control</a:t>
            </a:r>
            <a:endParaRPr lang="en-US" sz="4400" b="0" strike="noStrike" spc="-1">
              <a:solidFill>
                <a:srgbClr val="000000"/>
              </a:solidFill>
              <a:latin typeface="Calibri"/>
            </a:endParaRPr>
          </a:p>
        </p:txBody>
      </p:sp>
      <p:sp>
        <p:nvSpPr>
          <p:cNvPr id="378"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In backward or feedback error control, along with each character, a little additional information is provided for the detection of errors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receiver in this technique performs no error correction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If the received data is found to contain errors, the entire data is retransmitted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Methods of Error Control</a:t>
            </a:r>
            <a:endParaRPr lang="en-US" sz="4400" b="0" strike="noStrike" spc="-1">
              <a:solidFill>
                <a:srgbClr val="000000"/>
              </a:solidFill>
              <a:latin typeface="Calibri"/>
            </a:endParaRPr>
          </a:p>
        </p:txBody>
      </p:sp>
      <p:sp>
        <p:nvSpPr>
          <p:cNvPr id="38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Checksum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Parity</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Redundancy</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Checksum</a:t>
            </a:r>
            <a:endParaRPr lang="en-US" sz="4400" b="0" strike="noStrike" spc="-1">
              <a:solidFill>
                <a:srgbClr val="000000"/>
              </a:solidFill>
              <a:latin typeface="Calibri"/>
            </a:endParaRPr>
          </a:p>
        </p:txBody>
      </p:sp>
      <p:sp>
        <p:nvSpPr>
          <p:cNvPr id="382" name="TextShape 2"/>
          <p:cNvSpPr txBox="1"/>
          <p:nvPr/>
        </p:nvSpPr>
        <p:spPr>
          <a:xfrm>
            <a:off x="312840" y="1825560"/>
            <a:ext cx="11590200" cy="4935600"/>
          </a:xfrm>
          <a:prstGeom prst="rect">
            <a:avLst/>
          </a:prstGeom>
          <a:noFill/>
          <a:ln>
            <a:noFill/>
          </a:ln>
        </p:spPr>
        <p:txBody>
          <a:bodyPr>
            <a:normAutofit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checksum is an error-detection method in a the transmitter computes a numerical value according to the number of set or unset bits in a message and sends it along with each message frame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At the receiver end, the same checksum function (formula) is applied to the message frame to retrieve the numerical value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checksum error means there was a problem with the serial communications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checksum is created based on the data values in the data blocks to be transmitted using some algorithm and appended to the data</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When the receiver gets this data, a new checksum is calculated and compared with the existing checksum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A non-match indicates an error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Parity</a:t>
            </a:r>
            <a:endParaRPr lang="en-US" sz="4400" b="0" strike="noStrike" spc="-1">
              <a:solidFill>
                <a:srgbClr val="000000"/>
              </a:solidFill>
              <a:latin typeface="Calibri"/>
            </a:endParaRPr>
          </a:p>
        </p:txBody>
      </p:sp>
      <p:sp>
        <p:nvSpPr>
          <p:cNvPr id="38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Historically the most commonly used data integrity method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Parity can detect - but not correct - single-bit errors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Error Correction Code (ECC) is a more comprehensive method of data integrity checking that can detect and correct single-bit errors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Redundancy</a:t>
            </a:r>
            <a:endParaRPr lang="en-US" sz="4400" b="0" strike="noStrike" spc="-1">
              <a:solidFill>
                <a:srgbClr val="000000"/>
              </a:solidFill>
              <a:latin typeface="Calibri"/>
            </a:endParaRPr>
          </a:p>
        </p:txBody>
      </p:sp>
      <p:sp>
        <p:nvSpPr>
          <p:cNvPr id="386"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Cyclic Redundancy Check (CRC):</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CRC is based on binary division.</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 sequence of redundant bits called CRC or the CRC remainder is appended to the end of a data unit, so that the resulting data unit becomes exactly divisible by a second, predetermined binary number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At its destination, the incoming data unit is divided by the same number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If at this step there is no remainder, the data unit is assumed to be intact and therefore is accepted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Switch operation</a:t>
            </a:r>
            <a:endParaRPr lang="en-US" sz="4400" b="0" strike="noStrike" spc="-1">
              <a:solidFill>
                <a:srgbClr val="000000"/>
              </a:solidFill>
              <a:latin typeface="Calibri"/>
            </a:endParaRPr>
          </a:p>
        </p:txBody>
      </p:sp>
      <p:sp>
        <p:nvSpPr>
          <p:cNvPr id="186" name="TextShape 2"/>
          <p:cNvSpPr txBox="1"/>
          <p:nvPr/>
        </p:nvSpPr>
        <p:spPr>
          <a:xfrm>
            <a:off x="680400" y="2336760"/>
            <a:ext cx="7618320" cy="3598920"/>
          </a:xfrm>
          <a:prstGeom prst="rect">
            <a:avLst/>
          </a:prstGeom>
          <a:noFill/>
          <a:ln>
            <a:noFill/>
          </a:ln>
        </p:spPr>
        <p:txBody>
          <a:bodyPr>
            <a:normAutofit fontScale="89500" lnSpcReduction="1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Works on the Layer 2 Header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Uses the source and destination MAC addresses to make its forwarding decisions.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MAC Address Table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maps the switch’s ports</a:t>
            </a:r>
            <a:r>
              <a:rPr lang="en-US" sz="2400" b="1" strike="noStrike" spc="-1">
                <a:solidFill>
                  <a:srgbClr val="000000"/>
                </a:solidFill>
                <a:latin typeface="Calibri"/>
              </a:rPr>
              <a:t> </a:t>
            </a:r>
            <a:r>
              <a:rPr lang="en-US" sz="2400" b="0" strike="noStrike" spc="-1">
                <a:solidFill>
                  <a:srgbClr val="000000"/>
                </a:solidFill>
                <a:latin typeface="Calibri"/>
              </a:rPr>
              <a:t>to MAC addresses </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source address and the port a frame was received on are entered in the MAC Address Table.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as each connected device sends a frame the table gets fully populated</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the table is then used to forward frames to their intended destination</a:t>
            </a:r>
          </a:p>
          <a:p>
            <a:pPr>
              <a:lnSpc>
                <a:spcPct val="90000"/>
              </a:lnSpc>
              <a:spcBef>
                <a:spcPts val="1001"/>
              </a:spcBef>
            </a:pPr>
            <a:endParaRPr lang="en-US" sz="2400" b="0" strike="noStrike" spc="-1">
              <a:solidFill>
                <a:srgbClr val="000000"/>
              </a:solidFill>
              <a:latin typeface="Calibri"/>
            </a:endParaRPr>
          </a:p>
          <a:p>
            <a:pPr>
              <a:lnSpc>
                <a:spcPct val="90000"/>
              </a:lnSpc>
              <a:spcBef>
                <a:spcPts val="1001"/>
              </a:spcBef>
            </a:pPr>
            <a:endParaRPr lang="en-US" sz="2400" b="0" strike="noStrike" spc="-1">
              <a:solidFill>
                <a:srgbClr val="000000"/>
              </a:solidFill>
              <a:latin typeface="Calibri"/>
            </a:endParaRPr>
          </a:p>
        </p:txBody>
      </p:sp>
      <p:pic>
        <p:nvPicPr>
          <p:cNvPr id="187" name="Picture 4"/>
          <p:cNvPicPr/>
          <p:nvPr/>
        </p:nvPicPr>
        <p:blipFill>
          <a:blip r:embed="rId2"/>
          <a:stretch/>
        </p:blipFill>
        <p:spPr>
          <a:xfrm>
            <a:off x="8631360" y="2336760"/>
            <a:ext cx="3047760" cy="2285640"/>
          </a:xfrm>
          <a:prstGeom prst="rect">
            <a:avLst/>
          </a:prstGeom>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End of Day 1</a:t>
            </a:r>
            <a:endParaRPr lang="en-US" sz="6000" b="0" strike="noStrike" spc="-1">
              <a:solidFill>
                <a:srgbClr val="000000"/>
              </a:solidFill>
              <a:latin typeface="Calibri"/>
            </a:endParaRPr>
          </a:p>
        </p:txBody>
      </p:sp>
      <p:sp>
        <p:nvSpPr>
          <p:cNvPr id="388" name="TextShape 2"/>
          <p:cNvSpPr txBox="1"/>
          <p:nvPr/>
        </p:nvSpPr>
        <p:spPr>
          <a:xfrm>
            <a:off x="361080" y="4589640"/>
            <a:ext cx="11341440" cy="1499760"/>
          </a:xfrm>
          <a:prstGeom prst="rect">
            <a:avLst/>
          </a:prstGeom>
          <a:noFill/>
          <a:ln>
            <a:noFill/>
          </a:ln>
        </p:spPr>
        <p:txBody>
          <a:bodyPr>
            <a:noAutofit/>
          </a:bodyPr>
          <a:lstStyle/>
          <a:p>
            <a:endParaRPr lang="en-US" sz="2800" b="0" strike="noStrike" spc="-1">
              <a:solidFill>
                <a:srgbClr val="000000"/>
              </a:solidFill>
              <a:latin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extShape 1"/>
          <p:cNvSpPr txBox="1"/>
          <p:nvPr/>
        </p:nvSpPr>
        <p:spPr>
          <a:xfrm>
            <a:off x="361080" y="1709640"/>
            <a:ext cx="11341440" cy="2852280"/>
          </a:xfrm>
          <a:prstGeom prst="rect">
            <a:avLst/>
          </a:prstGeom>
          <a:noFill/>
          <a:ln>
            <a:noFill/>
          </a:ln>
        </p:spPr>
        <p:txBody>
          <a:bodyPr anchor="b">
            <a:noAutofit/>
          </a:bodyPr>
          <a:lstStyle/>
          <a:p>
            <a:pPr>
              <a:lnSpc>
                <a:spcPct val="90000"/>
              </a:lnSpc>
            </a:pPr>
            <a:r>
              <a:rPr lang="en-US" sz="6000" b="0" strike="noStrike" spc="-1">
                <a:solidFill>
                  <a:srgbClr val="2E75B6"/>
                </a:solidFill>
                <a:latin typeface="Calibri"/>
              </a:rPr>
              <a:t>2. Layered Network Models (20%, K2)</a:t>
            </a:r>
            <a:endParaRPr lang="en-US" sz="6000" b="0" strike="noStrike" spc="-1">
              <a:solidFill>
                <a:srgbClr val="000000"/>
              </a:solidFill>
              <a:latin typeface="Calibri"/>
            </a:endParaRPr>
          </a:p>
        </p:txBody>
      </p:sp>
      <p:sp>
        <p:nvSpPr>
          <p:cNvPr id="390" name="TextShape 2"/>
          <p:cNvSpPr txBox="1"/>
          <p:nvPr/>
        </p:nvSpPr>
        <p:spPr>
          <a:xfrm>
            <a:off x="361080" y="4589640"/>
            <a:ext cx="11341440" cy="1499760"/>
          </a:xfrm>
          <a:prstGeom prst="rect">
            <a:avLst/>
          </a:prstGeom>
          <a:noFill/>
          <a:ln>
            <a:noFill/>
          </a:ln>
        </p:spPr>
        <p:txBody>
          <a:bodyPr>
            <a:normAutofit fontScale="87500" lnSpcReduction="20000"/>
          </a:bodyPr>
          <a:lstStyle/>
          <a:p>
            <a:pPr>
              <a:lnSpc>
                <a:spcPct val="90000"/>
              </a:lnSpc>
              <a:spcBef>
                <a:spcPts val="1001"/>
              </a:spcBef>
            </a:pPr>
            <a:r>
              <a:rPr lang="en-US" sz="2400" b="0" strike="noStrike" spc="-1">
                <a:solidFill>
                  <a:srgbClr val="8B8B8B"/>
                </a:solidFill>
                <a:latin typeface="Calibri"/>
              </a:rPr>
              <a:t>In this key topic, the apprentice will be able to explain network layer models and then contrast their differences. Outcomes should include an ability to: </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2.1 Explain features layered network models</a:t>
            </a:r>
            <a:endParaRPr lang="en-US" sz="2400" b="0" strike="noStrike" spc="-1">
              <a:solidFill>
                <a:srgbClr val="000000"/>
              </a:solidFill>
              <a:latin typeface="Calibri"/>
            </a:endParaRPr>
          </a:p>
          <a:p>
            <a:pPr>
              <a:lnSpc>
                <a:spcPct val="90000"/>
              </a:lnSpc>
              <a:spcBef>
                <a:spcPts val="1001"/>
              </a:spcBef>
            </a:pPr>
            <a:r>
              <a:rPr lang="en-US" sz="2400" b="0" strike="noStrike" spc="-1">
                <a:solidFill>
                  <a:srgbClr val="8B8B8B"/>
                </a:solidFill>
                <a:latin typeface="Calibri"/>
              </a:rPr>
              <a:t>2.2 Compare the differences between the following physical layer categories and datalink layer protocols</a:t>
            </a:r>
            <a:endParaRPr lang="en-US" sz="2400" b="0" strike="noStrike" spc="-1">
              <a:solidFill>
                <a:srgbClr val="000000"/>
              </a:solidFill>
              <a:latin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xtShape 1"/>
          <p:cNvSpPr txBox="1"/>
          <p:nvPr/>
        </p:nvSpPr>
        <p:spPr>
          <a:xfrm>
            <a:off x="361080" y="1709640"/>
            <a:ext cx="11341440" cy="2852280"/>
          </a:xfrm>
          <a:prstGeom prst="rect">
            <a:avLst/>
          </a:prstGeom>
          <a:noFill/>
          <a:ln>
            <a:noFill/>
          </a:ln>
        </p:spPr>
        <p:txBody>
          <a:bodyPr anchor="b">
            <a:normAutofit/>
          </a:bodyPr>
          <a:lstStyle/>
          <a:p>
            <a:pPr>
              <a:lnSpc>
                <a:spcPct val="90000"/>
              </a:lnSpc>
            </a:pPr>
            <a:r>
              <a:rPr lang="en-US" sz="6000" b="0" strike="noStrike" spc="-1">
                <a:solidFill>
                  <a:srgbClr val="2E75B6"/>
                </a:solidFill>
                <a:latin typeface="Calibri"/>
              </a:rPr>
              <a:t>2.1 Explain features of the following layered network models: </a:t>
            </a:r>
            <a:endParaRPr lang="en-US" sz="6000" b="0" strike="noStrike" spc="-1">
              <a:solidFill>
                <a:srgbClr val="000000"/>
              </a:solidFill>
              <a:latin typeface="Calibri"/>
            </a:endParaRPr>
          </a:p>
        </p:txBody>
      </p:sp>
      <p:sp>
        <p:nvSpPr>
          <p:cNvPr id="392" name="TextShape 2"/>
          <p:cNvSpPr txBox="1"/>
          <p:nvPr/>
        </p:nvSpPr>
        <p:spPr>
          <a:xfrm>
            <a:off x="361080" y="4589640"/>
            <a:ext cx="11341440" cy="1499760"/>
          </a:xfrm>
          <a:prstGeom prst="rect">
            <a:avLst/>
          </a:prstGeom>
          <a:noFill/>
          <a:ln>
            <a:noFill/>
          </a:ln>
        </p:spPr>
        <p:txBody>
          <a:bodyPr>
            <a:normAutofit/>
          </a:bodyPr>
          <a:lstStyle/>
          <a:p>
            <a:pPr marL="457200">
              <a:lnSpc>
                <a:spcPct val="90000"/>
              </a:lnSpc>
              <a:spcBef>
                <a:spcPts val="499"/>
              </a:spcBef>
            </a:pPr>
            <a:r>
              <a:rPr lang="en-US" sz="2000" b="0" strike="noStrike" spc="-1">
                <a:solidFill>
                  <a:srgbClr val="8B8B8B"/>
                </a:solidFill>
                <a:latin typeface="Calibri"/>
              </a:rPr>
              <a:t>TCP/IP Reference Model </a:t>
            </a:r>
            <a:endParaRPr lang="en-US" sz="2000" b="0" strike="noStrike" spc="-1">
              <a:solidFill>
                <a:srgbClr val="000000"/>
              </a:solidFill>
              <a:latin typeface="Calibri"/>
            </a:endParaRPr>
          </a:p>
          <a:p>
            <a:pPr marL="457200">
              <a:lnSpc>
                <a:spcPct val="90000"/>
              </a:lnSpc>
              <a:spcBef>
                <a:spcPts val="499"/>
              </a:spcBef>
            </a:pPr>
            <a:r>
              <a:rPr lang="en-US" sz="2000" b="0" strike="noStrike" spc="-1">
                <a:solidFill>
                  <a:srgbClr val="8B8B8B"/>
                </a:solidFill>
                <a:latin typeface="Calibri"/>
              </a:rPr>
              <a:t>OSI 7 Layer Model </a:t>
            </a:r>
            <a:endParaRPr lang="en-US" sz="2000" b="0" strike="noStrike" spc="-1">
              <a:solidFill>
                <a:srgbClr val="000000"/>
              </a:solidFill>
              <a:latin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a:t>
            </a:r>
            <a:endParaRPr lang="en-US" sz="4400" b="0" strike="noStrike" spc="-1">
              <a:solidFill>
                <a:srgbClr val="000000"/>
              </a:solidFill>
              <a:latin typeface="Calibri"/>
            </a:endParaRPr>
          </a:p>
        </p:txBody>
      </p:sp>
      <p:sp>
        <p:nvSpPr>
          <p:cNvPr id="394" name="TextShape 2"/>
          <p:cNvSpPr txBox="1"/>
          <p:nvPr/>
        </p:nvSpPr>
        <p:spPr>
          <a:xfrm>
            <a:off x="312840" y="1825560"/>
            <a:ext cx="11590200" cy="4935600"/>
          </a:xfrm>
          <a:prstGeom prst="rect">
            <a:avLst/>
          </a:prstGeom>
          <a:noFill/>
          <a:ln>
            <a:noFill/>
          </a:ln>
        </p:spPr>
        <p:txBody>
          <a:bodyPr>
            <a:normAutofit fontScale="83000" lnSpcReduction="200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Systems must be developed which are compatible to communicate with each other ISO has developed a standard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ISO stands for International organization of Standardization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is called a model for Open System Interconnection (OSI) and is commonly known as OSI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ISO-OSI model is a seven layer architecture. It defines seven layers or levels in a complete communication system</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They are:</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Application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Presentation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Session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Transport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Network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Datalink Layer</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Physical Layer</a:t>
            </a:r>
          </a:p>
          <a:p>
            <a:pPr>
              <a:lnSpc>
                <a:spcPct val="90000"/>
              </a:lnSpc>
              <a:spcBef>
                <a:spcPts val="1001"/>
              </a:spcBef>
            </a:pPr>
            <a:endParaRPr lang="en-US" sz="2400" b="0" strike="noStrike" spc="-1">
              <a:solidFill>
                <a:srgbClr val="000000"/>
              </a:solidFill>
              <a:latin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Feature of OSI Model</a:t>
            </a:r>
            <a:endParaRPr lang="en-US" sz="4400" b="0" strike="noStrike" spc="-1">
              <a:solidFill>
                <a:srgbClr val="000000"/>
              </a:solidFill>
              <a:latin typeface="Calibri"/>
            </a:endParaRPr>
          </a:p>
        </p:txBody>
      </p:sp>
      <p:sp>
        <p:nvSpPr>
          <p:cNvPr id="396"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Big picture of communication over network is understandable through this OSI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We see how hardware and software work together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We can understand new technologies as they are developed</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Troubleshooting is easier by separate networks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Can be used to compare basic functional relationships on different networks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extShape 1"/>
          <p:cNvSpPr txBox="1"/>
          <p:nvPr/>
        </p:nvSpPr>
        <p:spPr>
          <a:xfrm>
            <a:off x="312840" y="365040"/>
            <a:ext cx="11590200" cy="1325160"/>
          </a:xfrm>
          <a:prstGeom prst="rect">
            <a:avLst/>
          </a:prstGeom>
          <a:noFill/>
          <a:ln>
            <a:noFill/>
          </a:ln>
        </p:spPr>
        <p:txBody>
          <a:bodyPr anchor="ctr">
            <a:normAutofit/>
          </a:bodyPr>
          <a:lstStyle/>
          <a:p>
            <a:pPr>
              <a:lnSpc>
                <a:spcPct val="90000"/>
              </a:lnSpc>
            </a:pPr>
            <a:r>
              <a:rPr lang="en-US" sz="4400" b="1" strike="noStrike" spc="-1">
                <a:solidFill>
                  <a:srgbClr val="2E75B6"/>
                </a:solidFill>
                <a:latin typeface="Calibri"/>
              </a:rPr>
              <a:t>Functions of Different Layers</a:t>
            </a:r>
            <a:endParaRPr lang="en-US" sz="4400" b="0" strike="noStrike" spc="-1">
              <a:solidFill>
                <a:srgbClr val="000000"/>
              </a:solidFill>
              <a:latin typeface="Calibri"/>
            </a:endParaRPr>
          </a:p>
        </p:txBody>
      </p:sp>
      <p:sp>
        <p:nvSpPr>
          <p:cNvPr id="398"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Following are the functions performed by each layer of the OSI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is just an introduction, we will cover each layer in details in the coming tutorials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 Model Layer 1: The Physical Layer</a:t>
            </a:r>
            <a:endParaRPr lang="en-US" sz="4400" b="0" strike="noStrike" spc="-1">
              <a:solidFill>
                <a:srgbClr val="000000"/>
              </a:solidFill>
              <a:latin typeface="Calibri"/>
            </a:endParaRPr>
          </a:p>
        </p:txBody>
      </p:sp>
      <p:sp>
        <p:nvSpPr>
          <p:cNvPr id="400"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Physical Layer is the lowest layer of the OSI Model.</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activates, maintains and deactivates the physical connection.</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is responsible for transmission and reception of the unstructured raw data over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Voltages and data rates needed for transmission is defined in the physical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converts the digital/analog bits into electrical signal or optical signals.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Data encoding is also done in this layer.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 Model Layer 2: Data Link Layer</a:t>
            </a:r>
            <a:endParaRPr lang="en-US" sz="4400" b="0" strike="noStrike" spc="-1">
              <a:solidFill>
                <a:srgbClr val="000000"/>
              </a:solidFill>
              <a:latin typeface="Calibri"/>
            </a:endParaRPr>
          </a:p>
        </p:txBody>
      </p:sp>
      <p:sp>
        <p:nvSpPr>
          <p:cNvPr id="402" name="TextShape 2"/>
          <p:cNvSpPr txBox="1"/>
          <p:nvPr/>
        </p:nvSpPr>
        <p:spPr>
          <a:xfrm>
            <a:off x="312840" y="1825560"/>
            <a:ext cx="11590200" cy="4935600"/>
          </a:xfrm>
          <a:prstGeom prst="rect">
            <a:avLst/>
          </a:prstGeom>
          <a:noFill/>
          <a:ln>
            <a:noFill/>
          </a:ln>
        </p:spPr>
        <p:txBody>
          <a:bodyPr>
            <a:normAutofit fontScale="92500"/>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Data link layer synchronizes the information which is to be transmitted over the physical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The main function of this layer is to make sure data transfer is error free from one node to another, over the physical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Transmitting and receiving data frames sequentially is managed by this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layer sends and expects acknowledgements for frames received and sent respectively</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Resending of non-acknowledgement received frames is also handled by this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This layer establishes a logical layer between two nodes and also manages the Frame traffic control over the network</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signals the transmitting node to stop, when the frame buffers are full</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 Model Layer 3: The Network Layer</a:t>
            </a:r>
            <a:endParaRPr lang="en-US" sz="4400" b="0" strike="noStrike" spc="-1">
              <a:solidFill>
                <a:srgbClr val="000000"/>
              </a:solidFill>
              <a:latin typeface="Calibri"/>
            </a:endParaRPr>
          </a:p>
        </p:txBody>
      </p:sp>
      <p:sp>
        <p:nvSpPr>
          <p:cNvPr id="404" name="TextShape 2"/>
          <p:cNvSpPr txBox="1"/>
          <p:nvPr/>
        </p:nvSpPr>
        <p:spPr>
          <a:xfrm>
            <a:off x="312840" y="1825560"/>
            <a:ext cx="11590200" cy="493560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Network Layer routes the signal through different channels from one node to other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acts as a network controller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manages the Subnet traffic</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decides by which route data should take</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divides the outgoing messages into packets and assembles the incoming packets into messages for higher levels</a:t>
            </a:r>
          </a:p>
          <a:p>
            <a:pPr>
              <a:lnSpc>
                <a:spcPct val="90000"/>
              </a:lnSpc>
              <a:spcBef>
                <a:spcPts val="1001"/>
              </a:spcBef>
            </a:pPr>
            <a:endParaRPr lang="en-US" sz="2800" b="0" strike="noStrike" spc="-1">
              <a:solidFill>
                <a:srgbClr val="000000"/>
              </a:solidFill>
              <a:latin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Shape 1"/>
          <p:cNvSpPr txBox="1"/>
          <p:nvPr/>
        </p:nvSpPr>
        <p:spPr>
          <a:xfrm>
            <a:off x="312840" y="365040"/>
            <a:ext cx="11590200" cy="1325160"/>
          </a:xfrm>
          <a:prstGeom prst="rect">
            <a:avLst/>
          </a:prstGeom>
          <a:noFill/>
          <a:ln>
            <a:noFill/>
          </a:ln>
        </p:spPr>
        <p:txBody>
          <a:bodyPr anchor="ctr">
            <a:noAutofit/>
          </a:bodyPr>
          <a:lstStyle/>
          <a:p>
            <a:pPr>
              <a:lnSpc>
                <a:spcPct val="90000"/>
              </a:lnSpc>
            </a:pPr>
            <a:r>
              <a:rPr lang="en-US" sz="4400" b="1" strike="noStrike" spc="-1">
                <a:solidFill>
                  <a:srgbClr val="2E75B6"/>
                </a:solidFill>
                <a:latin typeface="Calibri"/>
              </a:rPr>
              <a:t>OSI Model Layer 4: Transport Layer</a:t>
            </a:r>
            <a:endParaRPr lang="en-US" sz="4400" b="0" strike="noStrike" spc="-1">
              <a:solidFill>
                <a:srgbClr val="000000"/>
              </a:solidFill>
              <a:latin typeface="Calibri"/>
            </a:endParaRPr>
          </a:p>
        </p:txBody>
      </p:sp>
      <p:sp>
        <p:nvSpPr>
          <p:cNvPr id="406" name="TextShape 2"/>
          <p:cNvSpPr txBox="1"/>
          <p:nvPr/>
        </p:nvSpPr>
        <p:spPr>
          <a:xfrm>
            <a:off x="312840" y="1825560"/>
            <a:ext cx="11590200" cy="49356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Transport Layer decides if data transmission should be on parallel path or single path</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Functions such as Multiplexing, Segmenting or Splitting on the data are done by this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It receives messages from the Session layer above it, convert the message into smaller units and passes it on to the Network layer</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Transport layer can be very complex, depending upon the network requirements</a:t>
            </a: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Transport layer breaks the message (data) into small units so that they are handled more efficiently by the network layer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B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L" id="{B72D05FB-8192-464D-9D83-4C2CA7853A9F}" vid="{4A779CC2-9149-449A-855E-F1375EFE8F3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9983</TotalTime>
  <Words>9802</Words>
  <Application>Microsoft Office PowerPoint</Application>
  <PresentationFormat>Widescreen</PresentationFormat>
  <Paragraphs>1156</Paragraphs>
  <Slides>160</Slides>
  <Notes>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160</vt:i4>
      </vt:variant>
    </vt:vector>
  </HeadingPairs>
  <TitlesOfParts>
    <vt:vector size="172" baseType="lpstr">
      <vt:lpstr>Arial</vt:lpstr>
      <vt:lpstr>Calibri</vt:lpstr>
      <vt:lpstr>Courier New</vt:lpstr>
      <vt:lpstr>DejaVu Sans</vt:lpstr>
      <vt:lpstr>Symbol</vt:lpstr>
      <vt:lpstr>Times New Roman</vt:lpstr>
      <vt:lpstr>Trebuchet MS</vt:lpstr>
      <vt:lpstr>Wingdings</vt:lpstr>
      <vt:lpstr>Office Theme</vt:lpstr>
      <vt:lpstr>Office Theme</vt:lpstr>
      <vt:lpstr>Office Theme</vt:lpstr>
      <vt:lpstr>WBL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802.11 (Wireless LAN Standards)</vt:lpstr>
      <vt:lpstr>Network Address Translation</vt:lpstr>
      <vt:lpstr>TCP versus UDP</vt:lpstr>
      <vt:lpstr>Hops</vt:lpstr>
      <vt:lpstr>Key network security devices</vt:lpstr>
      <vt:lpstr>Key network security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Cracknell</dc:creator>
  <cp:lastModifiedBy>Andrew Cracknell</cp:lastModifiedBy>
  <cp:revision>19</cp:revision>
  <dcterms:created xsi:type="dcterms:W3CDTF">2020-01-07T14:05:14Z</dcterms:created>
  <dcterms:modified xsi:type="dcterms:W3CDTF">2020-01-15T12:49:35Z</dcterms:modified>
</cp:coreProperties>
</file>