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8" r:id="rId13"/>
    <p:sldId id="267" r:id="rId14"/>
    <p:sldId id="269" r:id="rId15"/>
    <p:sldId id="277" r:id="rId16"/>
    <p:sldId id="285" r:id="rId17"/>
    <p:sldId id="286" r:id="rId18"/>
    <p:sldId id="27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showGuides="1">
      <p:cViewPr varScale="1">
        <p:scale>
          <a:sx n="116" d="100"/>
          <a:sy n="116" d="100"/>
        </p:scale>
        <p:origin x="108" y="4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22A0-1DB3-4C3B-BFFF-AC27C3BB06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45532A-5719-44CF-810A-C1DDC7696D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45359C-F978-49EF-83BC-A3869F42A4E5}"/>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5" name="Footer Placeholder 4">
            <a:extLst>
              <a:ext uri="{FF2B5EF4-FFF2-40B4-BE49-F238E27FC236}">
                <a16:creationId xmlns:a16="http://schemas.microsoft.com/office/drawing/2014/main" id="{F7AD6557-5111-4C5E-BE06-906D99162E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14FF15-3BCB-4CFA-B292-DA8A70B726A7}"/>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1326297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1A9E-6F5C-47C7-B064-8C6A9A7D8E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CB9B1F-A37D-4FFD-A3BD-D5FC96FD8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47F2A8-9126-4435-B72E-64A6BA6919DD}"/>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5" name="Footer Placeholder 4">
            <a:extLst>
              <a:ext uri="{FF2B5EF4-FFF2-40B4-BE49-F238E27FC236}">
                <a16:creationId xmlns:a16="http://schemas.microsoft.com/office/drawing/2014/main" id="{307BBFAC-104D-47A9-AA45-21F23CF7F0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C2B183-7029-4307-B2E4-9A65B15D86A6}"/>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1573633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F3E343-AD20-42AA-8C94-D0B25D0F82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87D331-772A-4949-82DD-665A9702DD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95337B-452D-4E2E-9399-516C7BB685C7}"/>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5" name="Footer Placeholder 4">
            <a:extLst>
              <a:ext uri="{FF2B5EF4-FFF2-40B4-BE49-F238E27FC236}">
                <a16:creationId xmlns:a16="http://schemas.microsoft.com/office/drawing/2014/main" id="{2E311447-5CB7-4FC2-B629-2A2E9A1669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D624ED-12C6-4EDB-8711-FAECC9713AA8}"/>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37612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4C00-FE8B-402C-9368-C35C49B0EE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04DF4C-102B-4F52-8A07-DD8AB202C2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13F995-84B9-4570-A634-79670247B20B}"/>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5" name="Footer Placeholder 4">
            <a:extLst>
              <a:ext uri="{FF2B5EF4-FFF2-40B4-BE49-F238E27FC236}">
                <a16:creationId xmlns:a16="http://schemas.microsoft.com/office/drawing/2014/main" id="{EA3B937B-912C-4AC2-9767-47397FBE20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FB91EA-344D-4372-8999-A6A54ED4FC69}"/>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304854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8965-E74C-49A7-BA74-5124ED8EC5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8412B99-300F-4BEC-A713-31FD1B0C72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4CECC8-3656-4F8C-9256-7A49D305EA15}"/>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5" name="Footer Placeholder 4">
            <a:extLst>
              <a:ext uri="{FF2B5EF4-FFF2-40B4-BE49-F238E27FC236}">
                <a16:creationId xmlns:a16="http://schemas.microsoft.com/office/drawing/2014/main" id="{4C3C0258-289F-4B80-82D1-F24CB0739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147C52-45F8-43F5-9732-42C702A4AA9C}"/>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336930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FC2E2-138A-456E-A1FA-A49B2159A6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6EC1F9-EBD6-4650-9DD0-8C5743ECB6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236320-9773-4F03-86BF-28D69F186E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077987D-4712-4B4C-A063-838937698A81}"/>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6" name="Footer Placeholder 5">
            <a:extLst>
              <a:ext uri="{FF2B5EF4-FFF2-40B4-BE49-F238E27FC236}">
                <a16:creationId xmlns:a16="http://schemas.microsoft.com/office/drawing/2014/main" id="{C038596E-6A7C-4864-9C28-D5921455EC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AA7A05-0F15-4608-8F52-F5200E7FE4C8}"/>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142227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1437-026E-4ED2-B2EA-BADA697AB3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B964BC-FF12-40A9-9F86-EF097C503B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147D8D-50B2-4E5B-BCEA-DCB62B7736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144D50A-5B47-4ABC-AD0A-0877C12210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710C65-62D4-48C7-9C05-4F28E5B2AE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63F650-F352-4E6B-A7A8-FFD224C22EC1}"/>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8" name="Footer Placeholder 7">
            <a:extLst>
              <a:ext uri="{FF2B5EF4-FFF2-40B4-BE49-F238E27FC236}">
                <a16:creationId xmlns:a16="http://schemas.microsoft.com/office/drawing/2014/main" id="{E2E253C1-EAE0-415F-8C70-0DF3CB20D7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65914D3-40AD-4FB8-B34E-FCAD62A9C007}"/>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2006062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B23CB-0241-4A1C-ABD8-CF8654D489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594798-6AFF-42C5-9CDD-49E54BF953F9}"/>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4" name="Footer Placeholder 3">
            <a:extLst>
              <a:ext uri="{FF2B5EF4-FFF2-40B4-BE49-F238E27FC236}">
                <a16:creationId xmlns:a16="http://schemas.microsoft.com/office/drawing/2014/main" id="{F97332DF-660C-46E0-B9DF-78B841695E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293A42-6461-4928-A8C5-61FB0F6243FB}"/>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9913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80158-F929-4D48-86E1-80BBE568DE54}"/>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3" name="Footer Placeholder 2">
            <a:extLst>
              <a:ext uri="{FF2B5EF4-FFF2-40B4-BE49-F238E27FC236}">
                <a16:creationId xmlns:a16="http://schemas.microsoft.com/office/drawing/2014/main" id="{653CC9F6-ECB5-4D4D-B528-794B9DBAA3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5A457F-1169-4B66-A319-5F11D153F3C1}"/>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150171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91FE-337A-4D83-AD5C-195E2E55F2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941452-E2A5-4ED7-B800-090A5AA446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912BA8-380F-495B-B8C4-62EC79A62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64BBDD-F5F6-4E2B-A5DC-078D6826F1F8}"/>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6" name="Footer Placeholder 5">
            <a:extLst>
              <a:ext uri="{FF2B5EF4-FFF2-40B4-BE49-F238E27FC236}">
                <a16:creationId xmlns:a16="http://schemas.microsoft.com/office/drawing/2014/main" id="{41C5C4D7-054A-4E6F-A97E-E6AB632C25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CA57C1-AC26-4AED-8A2D-9F8F6949FF47}"/>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238082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AB461-51B6-480F-B415-FA2AC1BD76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FC0B16-475D-43C2-A3F4-E350FF1F0D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5FA2C20-3057-4A5B-AC95-B76DAFA990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792BA-288C-4315-A133-6BA1AF5F1400}"/>
              </a:ext>
            </a:extLst>
          </p:cNvPr>
          <p:cNvSpPr>
            <a:spLocks noGrp="1"/>
          </p:cNvSpPr>
          <p:nvPr>
            <p:ph type="dt" sz="half" idx="10"/>
          </p:nvPr>
        </p:nvSpPr>
        <p:spPr/>
        <p:txBody>
          <a:bodyPr/>
          <a:lstStyle/>
          <a:p>
            <a:fld id="{D2DFD991-164B-43F0-AC0F-9D3E4698213F}" type="datetimeFigureOut">
              <a:rPr lang="en-GB" smtClean="0"/>
              <a:t>27/01/2021</a:t>
            </a:fld>
            <a:endParaRPr lang="en-GB"/>
          </a:p>
        </p:txBody>
      </p:sp>
      <p:sp>
        <p:nvSpPr>
          <p:cNvPr id="6" name="Footer Placeholder 5">
            <a:extLst>
              <a:ext uri="{FF2B5EF4-FFF2-40B4-BE49-F238E27FC236}">
                <a16:creationId xmlns:a16="http://schemas.microsoft.com/office/drawing/2014/main" id="{F34B4476-722B-4B6B-B3E4-22AA0B95A5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0B9BB4-7091-4DB6-8FD3-906EFCEFFF2B}"/>
              </a:ext>
            </a:extLst>
          </p:cNvPr>
          <p:cNvSpPr>
            <a:spLocks noGrp="1"/>
          </p:cNvSpPr>
          <p:nvPr>
            <p:ph type="sldNum" sz="quarter" idx="12"/>
          </p:nvPr>
        </p:nvSpPr>
        <p:spPr/>
        <p:txBody>
          <a:bodyPr/>
          <a:lstStyle/>
          <a:p>
            <a:fld id="{BEFC7492-FD4D-4812-86D3-89EEE696CBD1}" type="slidenum">
              <a:rPr lang="en-GB" smtClean="0"/>
              <a:t>‹#›</a:t>
            </a:fld>
            <a:endParaRPr lang="en-GB"/>
          </a:p>
        </p:txBody>
      </p:sp>
    </p:spTree>
    <p:extLst>
      <p:ext uri="{BB962C8B-B14F-4D97-AF65-F5344CB8AC3E}">
        <p14:creationId xmlns:p14="http://schemas.microsoft.com/office/powerpoint/2010/main" val="182495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07B83-CECC-4AC4-958B-F760AA77CA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257BDE-D958-459C-94E5-1A5F3FB9A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B7507-C68E-4739-930C-026E5C1BF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FD991-164B-43F0-AC0F-9D3E4698213F}" type="datetimeFigureOut">
              <a:rPr lang="en-GB" smtClean="0"/>
              <a:t>27/01/2021</a:t>
            </a:fld>
            <a:endParaRPr lang="en-GB"/>
          </a:p>
        </p:txBody>
      </p:sp>
      <p:sp>
        <p:nvSpPr>
          <p:cNvPr id="5" name="Footer Placeholder 4">
            <a:extLst>
              <a:ext uri="{FF2B5EF4-FFF2-40B4-BE49-F238E27FC236}">
                <a16:creationId xmlns:a16="http://schemas.microsoft.com/office/drawing/2014/main" id="{A97FD77D-6589-445F-B9EF-9E21835C48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A2F873-655E-43D2-A3C9-A13558156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C7492-FD4D-4812-86D3-89EEE696CBD1}" type="slidenum">
              <a:rPr lang="en-GB" smtClean="0"/>
              <a:t>‹#›</a:t>
            </a:fld>
            <a:endParaRPr lang="en-GB"/>
          </a:p>
        </p:txBody>
      </p:sp>
    </p:spTree>
    <p:extLst>
      <p:ext uri="{BB962C8B-B14F-4D97-AF65-F5344CB8AC3E}">
        <p14:creationId xmlns:p14="http://schemas.microsoft.com/office/powerpoint/2010/main" val="2979768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ordstream.com/blog/ws/2014/10/20/call-to-action-examples" TargetMode="External"/><Relationship Id="rId2" Type="http://schemas.openxmlformats.org/officeDocument/2006/relationships/hyperlink" Target="https://adespresso.com/blog/call-to-action-exampl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unbounce.com/landing-page-articles/what-is-a-landing-p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6AE4-BF99-4427-AB38-23765F2EB5D1}"/>
              </a:ext>
            </a:extLst>
          </p:cNvPr>
          <p:cNvSpPr>
            <a:spLocks noGrp="1"/>
          </p:cNvSpPr>
          <p:nvPr>
            <p:ph type="ctrTitle"/>
          </p:nvPr>
        </p:nvSpPr>
        <p:spPr/>
        <p:txBody>
          <a:bodyPr/>
          <a:lstStyle/>
          <a:p>
            <a:r>
              <a:rPr lang="en-GB" dirty="0"/>
              <a:t>Make a Website</a:t>
            </a:r>
          </a:p>
        </p:txBody>
      </p:sp>
      <p:sp>
        <p:nvSpPr>
          <p:cNvPr id="3" name="Subtitle 2">
            <a:extLst>
              <a:ext uri="{FF2B5EF4-FFF2-40B4-BE49-F238E27FC236}">
                <a16:creationId xmlns:a16="http://schemas.microsoft.com/office/drawing/2014/main" id="{AD8F2A51-503F-4AB0-AAC2-725389E910A0}"/>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04912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D3E4E-71B4-478E-BB1C-9617ED820D49}"/>
              </a:ext>
            </a:extLst>
          </p:cNvPr>
          <p:cNvSpPr>
            <a:spLocks noGrp="1"/>
          </p:cNvSpPr>
          <p:nvPr>
            <p:ph type="title"/>
          </p:nvPr>
        </p:nvSpPr>
        <p:spPr/>
        <p:txBody>
          <a:bodyPr/>
          <a:lstStyle/>
          <a:p>
            <a:r>
              <a:rPr lang="en-GB" dirty="0"/>
              <a:t>Index Page – index.html</a:t>
            </a:r>
          </a:p>
        </p:txBody>
      </p:sp>
      <p:sp>
        <p:nvSpPr>
          <p:cNvPr id="3" name="Content Placeholder 2">
            <a:extLst>
              <a:ext uri="{FF2B5EF4-FFF2-40B4-BE49-F238E27FC236}">
                <a16:creationId xmlns:a16="http://schemas.microsoft.com/office/drawing/2014/main" id="{324AAFAF-FD08-4C3F-9459-54C9031DE2D7}"/>
              </a:ext>
            </a:extLst>
          </p:cNvPr>
          <p:cNvSpPr>
            <a:spLocks noGrp="1"/>
          </p:cNvSpPr>
          <p:nvPr>
            <p:ph idx="1"/>
          </p:nvPr>
        </p:nvSpPr>
        <p:spPr/>
        <p:txBody>
          <a:bodyPr/>
          <a:lstStyle/>
          <a:p>
            <a:r>
              <a:rPr lang="en-GB" dirty="0"/>
              <a:t>Add the correct styles to:</a:t>
            </a:r>
          </a:p>
          <a:p>
            <a:pPr lvl="1"/>
            <a:r>
              <a:rPr lang="en-GB" dirty="0"/>
              <a:t>ul</a:t>
            </a:r>
          </a:p>
          <a:p>
            <a:pPr lvl="1"/>
            <a:r>
              <a:rPr lang="en-GB" dirty="0"/>
              <a:t>body</a:t>
            </a:r>
          </a:p>
          <a:p>
            <a:r>
              <a:rPr lang="en-GB" dirty="0"/>
              <a:t>Set the navigation</a:t>
            </a:r>
          </a:p>
          <a:p>
            <a:pPr lvl="1"/>
            <a:r>
              <a:rPr lang="en-GB" b="1" dirty="0"/>
              <a:t>Home</a:t>
            </a:r>
            <a:r>
              <a:rPr lang="en-GB" dirty="0"/>
              <a:t> to index.html</a:t>
            </a:r>
          </a:p>
          <a:p>
            <a:pPr lvl="1"/>
            <a:r>
              <a:rPr lang="en-GB" b="1" dirty="0"/>
              <a:t>Yoga</a:t>
            </a:r>
            <a:r>
              <a:rPr lang="en-GB" dirty="0"/>
              <a:t> to yoga.html</a:t>
            </a:r>
          </a:p>
          <a:p>
            <a:pPr lvl="1"/>
            <a:r>
              <a:rPr lang="en-GB" b="1" dirty="0"/>
              <a:t>Meditation</a:t>
            </a:r>
            <a:r>
              <a:rPr lang="en-GB" dirty="0"/>
              <a:t> to meditation.html</a:t>
            </a:r>
          </a:p>
          <a:p>
            <a:pPr lvl="1"/>
            <a:r>
              <a:rPr lang="en-GB" b="1" dirty="0"/>
              <a:t>About</a:t>
            </a:r>
            <a:r>
              <a:rPr lang="en-GB" dirty="0"/>
              <a:t> to about.html</a:t>
            </a:r>
          </a:p>
          <a:p>
            <a:pPr lvl="1"/>
            <a:r>
              <a:rPr lang="en-GB" b="1" dirty="0"/>
              <a:t>Contact</a:t>
            </a:r>
            <a:r>
              <a:rPr lang="en-GB" dirty="0"/>
              <a:t> to contact.html</a:t>
            </a:r>
          </a:p>
          <a:p>
            <a:endParaRPr lang="en-GB" dirty="0"/>
          </a:p>
        </p:txBody>
      </p:sp>
    </p:spTree>
    <p:extLst>
      <p:ext uri="{BB962C8B-B14F-4D97-AF65-F5344CB8AC3E}">
        <p14:creationId xmlns:p14="http://schemas.microsoft.com/office/powerpoint/2010/main" val="363497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45072" y="1289765"/>
            <a:ext cx="3651101" cy="4270963"/>
          </a:xfrm>
        </p:spPr>
        <p:txBody>
          <a:bodyPr anchor="ctr">
            <a:normAutofit/>
          </a:bodyPr>
          <a:lstStyle/>
          <a:p>
            <a:pPr algn="ctr"/>
            <a:r>
              <a:rPr lang="en-GB" sz="4300">
                <a:solidFill>
                  <a:srgbClr val="FFFFFF"/>
                </a:solidFill>
              </a:rPr>
              <a:t>All Other Pages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p:cNvSpPr>
            <a:spLocks noGrp="1"/>
          </p:cNvSpPr>
          <p:nvPr>
            <p:ph idx="1"/>
          </p:nvPr>
        </p:nvSpPr>
        <p:spPr>
          <a:xfrm>
            <a:off x="6297233" y="518400"/>
            <a:ext cx="4771607" cy="5837949"/>
          </a:xfrm>
        </p:spPr>
        <p:txBody>
          <a:bodyPr anchor="ctr">
            <a:normAutofit/>
          </a:bodyPr>
          <a:lstStyle/>
          <a:p>
            <a:r>
              <a:rPr lang="en-GB" sz="2000">
                <a:solidFill>
                  <a:schemeClr val="tx1">
                    <a:alpha val="80000"/>
                  </a:schemeClr>
                </a:solidFill>
              </a:rPr>
              <a:t>Add the menu to all the other pages</a:t>
            </a:r>
          </a:p>
          <a:p>
            <a:r>
              <a:rPr lang="en-GB" sz="2000">
                <a:solidFill>
                  <a:schemeClr val="tx1">
                    <a:alpha val="80000"/>
                  </a:schemeClr>
                </a:solidFill>
              </a:rPr>
              <a:t>Add the following to the title on each page:</a:t>
            </a:r>
          </a:p>
          <a:p>
            <a:pPr lvl="1"/>
            <a:r>
              <a:rPr lang="en-GB" sz="2000">
                <a:solidFill>
                  <a:schemeClr val="tx1">
                    <a:alpha val="80000"/>
                  </a:schemeClr>
                </a:solidFill>
              </a:rPr>
              <a:t>Mindfulness – (page name) </a:t>
            </a:r>
          </a:p>
          <a:p>
            <a:pPr lvl="2"/>
            <a:r>
              <a:rPr lang="en-GB">
                <a:solidFill>
                  <a:schemeClr val="tx1">
                    <a:alpha val="80000"/>
                  </a:schemeClr>
                </a:solidFill>
              </a:rPr>
              <a:t>Mindfulness | Home</a:t>
            </a:r>
          </a:p>
          <a:p>
            <a:pPr lvl="2"/>
            <a:r>
              <a:rPr lang="en-GB">
                <a:solidFill>
                  <a:schemeClr val="tx1">
                    <a:alpha val="80000"/>
                  </a:schemeClr>
                </a:solidFill>
              </a:rPr>
              <a:t>Mindfulness | Yoga</a:t>
            </a:r>
          </a:p>
          <a:p>
            <a:pPr lvl="2"/>
            <a:r>
              <a:rPr lang="en-GB">
                <a:solidFill>
                  <a:schemeClr val="tx1">
                    <a:alpha val="80000"/>
                  </a:schemeClr>
                </a:solidFill>
              </a:rPr>
              <a:t>And so on…..</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 content to the List</a:t>
            </a:r>
          </a:p>
        </p:txBody>
      </p:sp>
      <p:sp>
        <p:nvSpPr>
          <p:cNvPr id="3" name="Content Placeholder 2"/>
          <p:cNvSpPr>
            <a:spLocks noGrp="1"/>
          </p:cNvSpPr>
          <p:nvPr>
            <p:ph idx="1"/>
          </p:nvPr>
        </p:nvSpPr>
        <p:spPr/>
        <p:txBody>
          <a:bodyPr>
            <a:normAutofit fontScale="92500" lnSpcReduction="20000"/>
          </a:bodyPr>
          <a:lstStyle/>
          <a:p>
            <a:r>
              <a:rPr lang="en-GB" dirty="0"/>
              <a:t>Add the following:</a:t>
            </a:r>
          </a:p>
          <a:p>
            <a:pPr>
              <a:buNone/>
            </a:pPr>
            <a:r>
              <a:rPr lang="en-GB" dirty="0"/>
              <a:t>&lt;div id="</a:t>
            </a:r>
            <a:r>
              <a:rPr lang="en-GB" dirty="0" err="1"/>
              <a:t>nav</a:t>
            </a:r>
            <a:r>
              <a:rPr lang="en-GB" dirty="0"/>
              <a:t>"&gt; </a:t>
            </a:r>
          </a:p>
          <a:p>
            <a:pPr>
              <a:buNone/>
            </a:pPr>
            <a:r>
              <a:rPr lang="en-GB" dirty="0"/>
              <a:t>&lt;</a:t>
            </a:r>
            <a:r>
              <a:rPr lang="en-GB" dirty="0" err="1"/>
              <a:t>ul</a:t>
            </a:r>
            <a:r>
              <a:rPr lang="en-GB" dirty="0"/>
              <a:t>&gt; </a:t>
            </a:r>
          </a:p>
          <a:p>
            <a:pPr>
              <a:buNone/>
            </a:pPr>
            <a:r>
              <a:rPr lang="en-GB" dirty="0"/>
              <a:t>&lt;</a:t>
            </a:r>
            <a:r>
              <a:rPr lang="en-GB" dirty="0" err="1"/>
              <a:t>li</a:t>
            </a:r>
            <a:r>
              <a:rPr lang="en-GB" dirty="0"/>
              <a:t>&gt;&lt;a </a:t>
            </a:r>
            <a:r>
              <a:rPr lang="en-GB" dirty="0" err="1"/>
              <a:t>href</a:t>
            </a:r>
            <a:r>
              <a:rPr lang="en-GB" dirty="0"/>
              <a:t>="#"&gt;Home&lt;/a&gt;&lt;/</a:t>
            </a:r>
            <a:r>
              <a:rPr lang="en-GB" dirty="0" err="1"/>
              <a:t>li</a:t>
            </a:r>
            <a:r>
              <a:rPr lang="en-GB" dirty="0"/>
              <a:t>&gt; </a:t>
            </a:r>
          </a:p>
          <a:p>
            <a:pPr>
              <a:buNone/>
            </a:pPr>
            <a:r>
              <a:rPr lang="en-GB" dirty="0"/>
              <a:t>&lt;li&gt;&lt;a </a:t>
            </a:r>
            <a:r>
              <a:rPr lang="en-GB" dirty="0" err="1"/>
              <a:t>href</a:t>
            </a:r>
            <a:r>
              <a:rPr lang="en-GB" dirty="0"/>
              <a:t>="#"&gt;Yoga&lt;/a&gt;&lt;/li&gt;  </a:t>
            </a:r>
          </a:p>
          <a:p>
            <a:pPr>
              <a:buNone/>
            </a:pPr>
            <a:r>
              <a:rPr lang="en-GB" dirty="0"/>
              <a:t>&lt;li&gt;&lt;a </a:t>
            </a:r>
            <a:r>
              <a:rPr lang="en-GB" dirty="0" err="1"/>
              <a:t>href</a:t>
            </a:r>
            <a:r>
              <a:rPr lang="en-GB" dirty="0"/>
              <a:t>="#"&gt;</a:t>
            </a:r>
            <a:r>
              <a:rPr lang="en-GB" dirty="0" err="1"/>
              <a:t>Meditationg</a:t>
            </a:r>
            <a:r>
              <a:rPr lang="en-GB" dirty="0"/>
              <a:t>&lt;/a&gt;&lt;/li&gt; </a:t>
            </a:r>
          </a:p>
          <a:p>
            <a:pPr>
              <a:buNone/>
            </a:pPr>
            <a:r>
              <a:rPr lang="en-GB" dirty="0"/>
              <a:t>&lt;li&gt;&lt;a </a:t>
            </a:r>
            <a:r>
              <a:rPr lang="en-GB" dirty="0" err="1"/>
              <a:t>href</a:t>
            </a:r>
            <a:r>
              <a:rPr lang="en-GB" dirty="0"/>
              <a:t>="#"&gt;About&lt;/a&gt;&lt;/li&gt; </a:t>
            </a:r>
          </a:p>
          <a:p>
            <a:pPr>
              <a:buNone/>
            </a:pPr>
            <a:r>
              <a:rPr lang="en-GB" dirty="0"/>
              <a:t>&lt;li&gt;&lt;a </a:t>
            </a:r>
            <a:r>
              <a:rPr lang="en-GB" dirty="0" err="1"/>
              <a:t>href</a:t>
            </a:r>
            <a:r>
              <a:rPr lang="en-GB" dirty="0"/>
              <a:t>="#"&gt;Contact&lt;/a&gt;&lt;/li&gt; </a:t>
            </a:r>
          </a:p>
          <a:p>
            <a:pPr>
              <a:buNone/>
            </a:pPr>
            <a:r>
              <a:rPr lang="en-GB" dirty="0"/>
              <a:t>&lt;/ul&gt;</a:t>
            </a:r>
          </a:p>
          <a:p>
            <a:r>
              <a:rPr lang="en-GB" dirty="0"/>
              <a:t>Where we have the &lt;a </a:t>
            </a:r>
            <a:r>
              <a:rPr lang="en-GB" dirty="0" err="1"/>
              <a:t>href</a:t>
            </a:r>
            <a:r>
              <a:rPr lang="en-GB" dirty="0"/>
              <a:t>=“#”&gt; correct that to link to the respective pages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513D2-3747-48C4-9E92-1EC05080D693}"/>
              </a:ext>
            </a:extLst>
          </p:cNvPr>
          <p:cNvSpPr>
            <a:spLocks noGrp="1"/>
          </p:cNvSpPr>
          <p:nvPr>
            <p:ph type="title"/>
          </p:nvPr>
        </p:nvSpPr>
        <p:spPr/>
        <p:txBody>
          <a:bodyPr/>
          <a:lstStyle/>
          <a:p>
            <a:r>
              <a:rPr lang="en-GB" dirty="0"/>
              <a:t>Yoga Page</a:t>
            </a:r>
          </a:p>
        </p:txBody>
      </p:sp>
      <p:sp>
        <p:nvSpPr>
          <p:cNvPr id="3" name="Content Placeholder 2">
            <a:extLst>
              <a:ext uri="{FF2B5EF4-FFF2-40B4-BE49-F238E27FC236}">
                <a16:creationId xmlns:a16="http://schemas.microsoft.com/office/drawing/2014/main" id="{0139C98B-4C15-464C-8EE8-B251E28103E0}"/>
              </a:ext>
            </a:extLst>
          </p:cNvPr>
          <p:cNvSpPr>
            <a:spLocks noGrp="1"/>
          </p:cNvSpPr>
          <p:nvPr>
            <p:ph idx="1"/>
          </p:nvPr>
        </p:nvSpPr>
        <p:spPr/>
        <p:txBody>
          <a:bodyPr>
            <a:normAutofit/>
          </a:bodyPr>
          <a:lstStyle/>
          <a:p>
            <a:pPr marL="0" indent="0">
              <a:buNone/>
            </a:pPr>
            <a:r>
              <a:rPr lang="en-GB" dirty="0"/>
              <a:t>Use the hero image section to create a call to action</a:t>
            </a:r>
          </a:p>
          <a:p>
            <a:pPr marL="0" indent="0">
              <a:buNone/>
            </a:pPr>
            <a:r>
              <a:rPr lang="en-GB" dirty="0"/>
              <a:t>Example:</a:t>
            </a:r>
          </a:p>
        </p:txBody>
      </p:sp>
      <p:pic>
        <p:nvPicPr>
          <p:cNvPr id="5" name="Picture 4" descr="Graphical user interface, website&#10;&#10;Description automatically generated">
            <a:extLst>
              <a:ext uri="{FF2B5EF4-FFF2-40B4-BE49-F238E27FC236}">
                <a16:creationId xmlns:a16="http://schemas.microsoft.com/office/drawing/2014/main" id="{8E83E5D4-FD2D-47C5-AFC2-ADDC518DE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790" y="2595063"/>
            <a:ext cx="6411220" cy="3581900"/>
          </a:xfrm>
          <a:prstGeom prst="rect">
            <a:avLst/>
          </a:prstGeom>
        </p:spPr>
      </p:pic>
    </p:spTree>
    <p:extLst>
      <p:ext uri="{BB962C8B-B14F-4D97-AF65-F5344CB8AC3E}">
        <p14:creationId xmlns:p14="http://schemas.microsoft.com/office/powerpoint/2010/main" val="239313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513D2-3747-48C4-9E92-1EC05080D693}"/>
              </a:ext>
            </a:extLst>
          </p:cNvPr>
          <p:cNvSpPr>
            <a:spLocks noGrp="1"/>
          </p:cNvSpPr>
          <p:nvPr>
            <p:ph type="title"/>
          </p:nvPr>
        </p:nvSpPr>
        <p:spPr/>
        <p:txBody>
          <a:bodyPr/>
          <a:lstStyle/>
          <a:p>
            <a:r>
              <a:rPr lang="en-GB" dirty="0"/>
              <a:t>Yoga Page</a:t>
            </a:r>
          </a:p>
        </p:txBody>
      </p:sp>
      <p:sp>
        <p:nvSpPr>
          <p:cNvPr id="3" name="Content Placeholder 2">
            <a:extLst>
              <a:ext uri="{FF2B5EF4-FFF2-40B4-BE49-F238E27FC236}">
                <a16:creationId xmlns:a16="http://schemas.microsoft.com/office/drawing/2014/main" id="{0139C98B-4C15-464C-8EE8-B251E28103E0}"/>
              </a:ext>
            </a:extLst>
          </p:cNvPr>
          <p:cNvSpPr>
            <a:spLocks noGrp="1"/>
          </p:cNvSpPr>
          <p:nvPr>
            <p:ph idx="1"/>
          </p:nvPr>
        </p:nvSpPr>
        <p:spPr/>
        <p:txBody>
          <a:bodyPr>
            <a:normAutofit/>
          </a:bodyPr>
          <a:lstStyle/>
          <a:p>
            <a:pPr marL="0" indent="0">
              <a:buNone/>
            </a:pPr>
            <a:r>
              <a:rPr lang="en-GB" dirty="0"/>
              <a:t>It must promote a yoga class – Call To Action!!!</a:t>
            </a:r>
          </a:p>
          <a:p>
            <a:pPr marL="0" indent="0">
              <a:buNone/>
            </a:pPr>
            <a:r>
              <a:rPr lang="en-GB" dirty="0"/>
              <a:t>	 </a:t>
            </a:r>
            <a:r>
              <a:rPr lang="en-GB" dirty="0">
                <a:hlinkClick r:id="rId2"/>
              </a:rPr>
              <a:t>https://adespresso.com/blog/call-to-action-examples/</a:t>
            </a:r>
            <a:endParaRPr lang="en-GB" dirty="0"/>
          </a:p>
          <a:p>
            <a:pPr marL="0" indent="0">
              <a:buNone/>
            </a:pPr>
            <a:r>
              <a:rPr lang="en-GB" dirty="0"/>
              <a:t>	 </a:t>
            </a:r>
            <a:r>
              <a:rPr lang="en-GB" dirty="0">
                <a:hlinkClick r:id="rId3"/>
              </a:rPr>
              <a:t>https://www.wordstream.com/blog/ws/2014/10/20/call-to-action-examples</a:t>
            </a:r>
            <a:endParaRPr lang="en-GB" dirty="0"/>
          </a:p>
          <a:p>
            <a:pPr marL="0" indent="0">
              <a:buNone/>
            </a:pPr>
            <a:endParaRPr lang="en-GB" dirty="0"/>
          </a:p>
          <a:p>
            <a:pPr marL="0" indent="0">
              <a:buNone/>
            </a:pPr>
            <a:r>
              <a:rPr lang="en-GB" dirty="0"/>
              <a:t>It must have a button that links the user to the yogaclass.html</a:t>
            </a:r>
          </a:p>
        </p:txBody>
      </p:sp>
    </p:spTree>
    <p:extLst>
      <p:ext uri="{BB962C8B-B14F-4D97-AF65-F5344CB8AC3E}">
        <p14:creationId xmlns:p14="http://schemas.microsoft.com/office/powerpoint/2010/main" val="117304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 Containers</a:t>
            </a:r>
          </a:p>
        </p:txBody>
      </p:sp>
      <p:sp>
        <p:nvSpPr>
          <p:cNvPr id="3" name="Content Placeholder 2"/>
          <p:cNvSpPr>
            <a:spLocks noGrp="1"/>
          </p:cNvSpPr>
          <p:nvPr>
            <p:ph idx="1"/>
          </p:nvPr>
        </p:nvSpPr>
        <p:spPr/>
        <p:txBody>
          <a:bodyPr>
            <a:normAutofit fontScale="55000" lnSpcReduction="20000"/>
          </a:bodyPr>
          <a:lstStyle/>
          <a:p>
            <a:r>
              <a:rPr lang="en-GB" dirty="0"/>
              <a:t>We are now going to give the content area a width and centre it horizontally</a:t>
            </a:r>
          </a:p>
          <a:p>
            <a:r>
              <a:rPr lang="en-GB" dirty="0"/>
              <a:t>Specify the width and margins of the main container,  #wrap. Give it a background colour to make it show  up on the page as follows:</a:t>
            </a:r>
          </a:p>
          <a:p>
            <a:pPr>
              <a:buNone/>
            </a:pPr>
            <a:endParaRPr lang="en-GB" dirty="0"/>
          </a:p>
          <a:p>
            <a:pPr>
              <a:buNone/>
            </a:pPr>
            <a:r>
              <a:rPr lang="en-GB" dirty="0"/>
              <a:t>body { </a:t>
            </a:r>
          </a:p>
          <a:p>
            <a:pPr>
              <a:buNone/>
            </a:pPr>
            <a:r>
              <a:rPr lang="en-GB" dirty="0"/>
              <a:t>min-width:1200px; </a:t>
            </a:r>
          </a:p>
          <a:p>
            <a:pPr>
              <a:buNone/>
            </a:pPr>
            <a:r>
              <a:rPr lang="en-GB" dirty="0"/>
              <a:t>}</a:t>
            </a:r>
          </a:p>
          <a:p>
            <a:pPr>
              <a:buNone/>
            </a:pPr>
            <a:r>
              <a:rPr lang="en-GB" dirty="0"/>
              <a:t>.wrap { </a:t>
            </a:r>
          </a:p>
          <a:p>
            <a:pPr>
              <a:buNone/>
            </a:pPr>
            <a:r>
              <a:rPr lang="en-GB" dirty="0"/>
              <a:t>margin:0 auto; </a:t>
            </a:r>
          </a:p>
          <a:p>
            <a:pPr>
              <a:buNone/>
            </a:pPr>
            <a:r>
              <a:rPr lang="en-GB" dirty="0"/>
              <a:t>width:1000px; </a:t>
            </a:r>
          </a:p>
          <a:p>
            <a:pPr>
              <a:buNone/>
            </a:pPr>
            <a:r>
              <a:rPr lang="en-GB" dirty="0"/>
              <a:t>}</a:t>
            </a:r>
          </a:p>
          <a:p>
            <a:pPr>
              <a:buNone/>
            </a:pPr>
            <a:endParaRPr lang="en-GB" dirty="0"/>
          </a:p>
          <a:p>
            <a:r>
              <a:rPr lang="en-GB" dirty="0"/>
              <a:t>The method we use to centre the content is based on the fact that when an element’s left and right margins are set to auto, they will share whatever is left when the element’s width has been subtracted from that of its container. </a:t>
            </a:r>
          </a:p>
          <a:p>
            <a:r>
              <a:rPr lang="en-GB" dirty="0"/>
              <a:t>The width of #wrap will be subtracted from the width of the browser window.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Getting a Horizontal Navigation Bar</a:t>
            </a:r>
          </a:p>
        </p:txBody>
      </p:sp>
      <p:sp>
        <p:nvSpPr>
          <p:cNvPr id="3" name="Content Placeholder 2"/>
          <p:cNvSpPr>
            <a:spLocks noGrp="1"/>
          </p:cNvSpPr>
          <p:nvPr>
            <p:ph idx="1"/>
          </p:nvPr>
        </p:nvSpPr>
        <p:spPr>
          <a:xfrm>
            <a:off x="838200" y="1825624"/>
            <a:ext cx="10515600" cy="5032375"/>
          </a:xfrm>
        </p:spPr>
        <p:txBody>
          <a:bodyPr>
            <a:normAutofit fontScale="40000" lnSpcReduction="20000"/>
          </a:bodyPr>
          <a:lstStyle/>
          <a:p>
            <a:r>
              <a:rPr lang="en-GB" dirty="0"/>
              <a:t> At present the navigation bar is vertical</a:t>
            </a:r>
          </a:p>
          <a:p>
            <a:r>
              <a:rPr lang="en-GB" dirty="0"/>
              <a:t>The navigation contains a regular unordered list of links</a:t>
            </a:r>
          </a:p>
          <a:p>
            <a:r>
              <a:rPr lang="en-GB" dirty="0"/>
              <a:t>Since we don’t want it to look like an unordered list we could restyle it like this:</a:t>
            </a:r>
          </a:p>
          <a:p>
            <a:pPr>
              <a:buNone/>
            </a:pPr>
            <a:endParaRPr lang="en-GB" dirty="0"/>
          </a:p>
          <a:p>
            <a:pPr>
              <a:buNone/>
            </a:pPr>
            <a:r>
              <a:rPr lang="en-GB" dirty="0"/>
              <a:t>#menu{</a:t>
            </a:r>
          </a:p>
          <a:p>
            <a:pPr>
              <a:buNone/>
            </a:pPr>
            <a:r>
              <a:rPr lang="en-GB" dirty="0"/>
              <a:t>    height:60px;</a:t>
            </a:r>
          </a:p>
          <a:p>
            <a:pPr>
              <a:buNone/>
            </a:pPr>
            <a:r>
              <a:rPr lang="en-GB" dirty="0"/>
              <a:t>    background-</a:t>
            </a:r>
            <a:r>
              <a:rPr lang="en-GB" dirty="0" err="1"/>
              <a:t>color</a:t>
            </a:r>
            <a:r>
              <a:rPr lang="en-GB" dirty="0"/>
              <a:t>: #666;</a:t>
            </a:r>
          </a:p>
          <a:p>
            <a:pPr>
              <a:buNone/>
            </a:pPr>
            <a:r>
              <a:rPr lang="en-GB" dirty="0"/>
              <a:t>	</a:t>
            </a:r>
            <a:r>
              <a:rPr lang="en-GB" dirty="0" err="1"/>
              <a:t>clear:left</a:t>
            </a:r>
            <a:r>
              <a:rPr lang="en-GB" dirty="0"/>
              <a:t>;</a:t>
            </a:r>
          </a:p>
          <a:p>
            <a:pPr>
              <a:buNone/>
            </a:pPr>
            <a:r>
              <a:rPr lang="en-GB" dirty="0"/>
              <a:t>}</a:t>
            </a:r>
          </a:p>
          <a:p>
            <a:pPr>
              <a:buNone/>
            </a:pPr>
            <a:r>
              <a:rPr lang="en-GB" dirty="0"/>
              <a:t>#menu ul{</a:t>
            </a:r>
          </a:p>
          <a:p>
            <a:pPr>
              <a:buNone/>
            </a:pPr>
            <a:r>
              <a:rPr lang="en-GB" dirty="0"/>
              <a:t>	margin:0;</a:t>
            </a:r>
          </a:p>
          <a:p>
            <a:pPr>
              <a:buNone/>
            </a:pPr>
            <a:r>
              <a:rPr lang="en-GB" dirty="0"/>
              <a:t>	padding:0;</a:t>
            </a:r>
          </a:p>
          <a:p>
            <a:pPr>
              <a:buNone/>
            </a:pPr>
            <a:r>
              <a:rPr lang="en-GB" dirty="0"/>
              <a:t>}</a:t>
            </a:r>
          </a:p>
          <a:p>
            <a:pPr>
              <a:buNone/>
            </a:pPr>
            <a:r>
              <a:rPr lang="en-GB" dirty="0"/>
              <a:t>#menu li{</a:t>
            </a:r>
          </a:p>
          <a:p>
            <a:pPr>
              <a:buNone/>
            </a:pPr>
            <a:r>
              <a:rPr lang="en-GB" dirty="0"/>
              <a:t>	</a:t>
            </a:r>
            <a:r>
              <a:rPr lang="en-GB" dirty="0" err="1"/>
              <a:t>list-style-type:none</a:t>
            </a:r>
            <a:r>
              <a:rPr lang="en-GB" dirty="0"/>
              <a:t>;</a:t>
            </a:r>
          </a:p>
          <a:p>
            <a:pPr>
              <a:buNone/>
            </a:pPr>
            <a:r>
              <a:rPr lang="en-GB" dirty="0"/>
              <a:t>	</a:t>
            </a:r>
            <a:r>
              <a:rPr lang="en-GB" dirty="0" err="1"/>
              <a:t>float:left</a:t>
            </a:r>
            <a:r>
              <a:rPr lang="en-GB" dirty="0"/>
              <a:t>;</a:t>
            </a:r>
          </a:p>
          <a:p>
            <a:pPr>
              <a:buNone/>
            </a:pPr>
            <a:r>
              <a:rPr lang="en-GB" dirty="0"/>
              <a:t>	</a:t>
            </a:r>
            <a:r>
              <a:rPr lang="en-GB" dirty="0" err="1"/>
              <a:t>display:block</a:t>
            </a:r>
            <a:r>
              <a:rPr lang="en-GB" dirty="0"/>
              <a:t>;</a:t>
            </a:r>
          </a:p>
          <a:p>
            <a:pPr>
              <a:buNone/>
            </a:pPr>
            <a:r>
              <a:rPr lang="en-GB" dirty="0"/>
              <a:t>	width:150px;</a:t>
            </a:r>
          </a:p>
          <a:p>
            <a:pPr>
              <a:buNone/>
            </a:pPr>
            <a:r>
              <a:rPr lang="en-GB" dirty="0"/>
              <a:t>	height:60px;</a:t>
            </a:r>
          </a:p>
          <a:p>
            <a:pPr>
              <a:buNone/>
            </a:pPr>
            <a:r>
              <a:rPr lang="en-GB" dirty="0"/>
              <a:t>}</a:t>
            </a:r>
          </a:p>
        </p:txBody>
      </p:sp>
      <p:pic>
        <p:nvPicPr>
          <p:cNvPr id="6146" name="Picture 2"/>
          <p:cNvPicPr>
            <a:picLocks noChangeAspect="1" noChangeArrowheads="1"/>
          </p:cNvPicPr>
          <p:nvPr/>
        </p:nvPicPr>
        <p:blipFill>
          <a:blip r:embed="rId2" cstate="print"/>
          <a:srcRect l="63053" t="40006" r="17379" b="39121"/>
          <a:stretch>
            <a:fillRect/>
          </a:stretch>
        </p:blipFill>
        <p:spPr bwMode="auto">
          <a:xfrm>
            <a:off x="7465368" y="1485163"/>
            <a:ext cx="3888432" cy="25922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p:cNvPicPr>
            <a:picLocks noGrp="1" noChangeAspect="1" noChangeArrowheads="1"/>
          </p:cNvPicPr>
          <p:nvPr>
            <p:ph idx="1"/>
          </p:nvPr>
        </p:nvPicPr>
        <p:blipFill>
          <a:blip r:embed="rId2" cstate="print"/>
          <a:srcRect l="17186" t="30861" r="18180" b="24591"/>
          <a:stretch>
            <a:fillRect/>
          </a:stretch>
        </p:blipFill>
        <p:spPr bwMode="auto">
          <a:xfrm>
            <a:off x="1775521" y="1988840"/>
            <a:ext cx="8525233" cy="367240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AE3B4A-B7B5-441A-A3F1-E532CD1FE5AC}"/>
              </a:ext>
            </a:extLst>
          </p:cNvPr>
          <p:cNvPicPr>
            <a:picLocks noChangeAspect="1"/>
          </p:cNvPicPr>
          <p:nvPr/>
        </p:nvPicPr>
        <p:blipFill rotWithShape="1">
          <a:blip r:embed="rId2"/>
          <a:srcRect t="15730"/>
          <a:stretch/>
        </p:blipFill>
        <p:spPr>
          <a:xfrm>
            <a:off x="-1" y="10"/>
            <a:ext cx="12192000" cy="6857990"/>
          </a:xfrm>
          <a:prstGeom prst="rect">
            <a:avLst/>
          </a:prstGeom>
        </p:spPr>
      </p:pic>
      <p:sp>
        <p:nvSpPr>
          <p:cNvPr id="18"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0018BC7-0836-4D22-AB90-81B247749D00}"/>
              </a:ext>
            </a:extLst>
          </p:cNvPr>
          <p:cNvSpPr>
            <a:spLocks noGrp="1"/>
          </p:cNvSpPr>
          <p:nvPr>
            <p:ph type="title"/>
          </p:nvPr>
        </p:nvSpPr>
        <p:spPr>
          <a:xfrm>
            <a:off x="709448" y="1913950"/>
            <a:ext cx="4204137" cy="1342754"/>
          </a:xfrm>
        </p:spPr>
        <p:txBody>
          <a:bodyPr>
            <a:normAutofit/>
          </a:bodyPr>
          <a:lstStyle/>
          <a:p>
            <a:pPr algn="ctr"/>
            <a:r>
              <a:rPr lang="en-GB" sz="3600"/>
              <a:t>Yoga Class Page – yogaclass.html</a:t>
            </a:r>
          </a:p>
        </p:txBody>
      </p:sp>
      <p:cxnSp>
        <p:nvCxnSpPr>
          <p:cNvPr id="20" name="Straight Connector 19">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48BFBF-D23D-4C8D-A488-846CF10A4B48}"/>
              </a:ext>
            </a:extLst>
          </p:cNvPr>
          <p:cNvSpPr>
            <a:spLocks noGrp="1"/>
          </p:cNvSpPr>
          <p:nvPr>
            <p:ph idx="1"/>
          </p:nvPr>
        </p:nvSpPr>
        <p:spPr>
          <a:xfrm>
            <a:off x="525516" y="3417573"/>
            <a:ext cx="4593021" cy="2619839"/>
          </a:xfrm>
        </p:spPr>
        <p:txBody>
          <a:bodyPr anchor="ctr">
            <a:normAutofit/>
          </a:bodyPr>
          <a:lstStyle/>
          <a:p>
            <a:r>
              <a:rPr lang="en-GB" dirty="0"/>
              <a:t>Here you can do what you want</a:t>
            </a:r>
          </a:p>
          <a:p>
            <a:r>
              <a:rPr lang="en-GB" dirty="0"/>
              <a:t>Show your creativity!!</a:t>
            </a:r>
          </a:p>
          <a:p>
            <a:r>
              <a:rPr lang="en-GB" dirty="0"/>
              <a:t>This is what is known as a landing page</a:t>
            </a:r>
          </a:p>
        </p:txBody>
      </p:sp>
    </p:spTree>
    <p:extLst>
      <p:ext uri="{BB962C8B-B14F-4D97-AF65-F5344CB8AC3E}">
        <p14:creationId xmlns:p14="http://schemas.microsoft.com/office/powerpoint/2010/main" val="3873150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A302-A7EA-4EC0-AFF9-4C42F3384C5C}"/>
              </a:ext>
            </a:extLst>
          </p:cNvPr>
          <p:cNvSpPr>
            <a:spLocks noGrp="1"/>
          </p:cNvSpPr>
          <p:nvPr>
            <p:ph type="title"/>
          </p:nvPr>
        </p:nvSpPr>
        <p:spPr/>
        <p:txBody>
          <a:bodyPr/>
          <a:lstStyle/>
          <a:p>
            <a:r>
              <a:rPr lang="en-GB" dirty="0"/>
              <a:t>Your landing page</a:t>
            </a:r>
          </a:p>
        </p:txBody>
      </p:sp>
      <p:sp>
        <p:nvSpPr>
          <p:cNvPr id="3" name="Content Placeholder 2">
            <a:extLst>
              <a:ext uri="{FF2B5EF4-FFF2-40B4-BE49-F238E27FC236}">
                <a16:creationId xmlns:a16="http://schemas.microsoft.com/office/drawing/2014/main" id="{8ECF7B2B-AFD3-475F-9AA1-A123642FEA14}"/>
              </a:ext>
            </a:extLst>
          </p:cNvPr>
          <p:cNvSpPr>
            <a:spLocks noGrp="1"/>
          </p:cNvSpPr>
          <p:nvPr>
            <p:ph idx="1"/>
          </p:nvPr>
        </p:nvSpPr>
        <p:spPr/>
        <p:txBody>
          <a:bodyPr/>
          <a:lstStyle/>
          <a:p>
            <a:r>
              <a:rPr lang="en-GB" dirty="0">
                <a:hlinkClick r:id="rId2"/>
              </a:rPr>
              <a:t>https://unbounce.com/landing-page-articles/what-is-a-landing-page/</a:t>
            </a:r>
            <a:endParaRPr lang="en-GB" dirty="0"/>
          </a:p>
          <a:p>
            <a:endParaRPr lang="en-GB" dirty="0"/>
          </a:p>
          <a:p>
            <a:r>
              <a:rPr lang="en-GB" dirty="0"/>
              <a:t>Think about the 'sales funnel'</a:t>
            </a:r>
          </a:p>
        </p:txBody>
      </p:sp>
    </p:spTree>
    <p:extLst>
      <p:ext uri="{BB962C8B-B14F-4D97-AF65-F5344CB8AC3E}">
        <p14:creationId xmlns:p14="http://schemas.microsoft.com/office/powerpoint/2010/main" val="146596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06294-5AD7-4C45-B3F0-529877603D50}"/>
              </a:ext>
            </a:extLst>
          </p:cNvPr>
          <p:cNvSpPr>
            <a:spLocks noGrp="1"/>
          </p:cNvSpPr>
          <p:nvPr>
            <p:ph type="title"/>
          </p:nvPr>
        </p:nvSpPr>
        <p:spPr>
          <a:xfrm>
            <a:off x="8643193" y="489507"/>
            <a:ext cx="3091607" cy="1655483"/>
          </a:xfrm>
        </p:spPr>
        <p:txBody>
          <a:bodyPr anchor="b">
            <a:normAutofit/>
          </a:bodyPr>
          <a:lstStyle/>
          <a:p>
            <a:r>
              <a:rPr lang="en-GB" sz="4000"/>
              <a:t>The website</a:t>
            </a:r>
          </a:p>
        </p:txBody>
      </p:sp>
      <p:pic>
        <p:nvPicPr>
          <p:cNvPr id="5" name="Picture 4">
            <a:extLst>
              <a:ext uri="{FF2B5EF4-FFF2-40B4-BE49-F238E27FC236}">
                <a16:creationId xmlns:a16="http://schemas.microsoft.com/office/drawing/2014/main" id="{C71B9F19-2E65-4AD9-8E25-92A475AFAADA}"/>
              </a:ext>
            </a:extLst>
          </p:cNvPr>
          <p:cNvPicPr>
            <a:picLocks noChangeAspect="1"/>
          </p:cNvPicPr>
          <p:nvPr/>
        </p:nvPicPr>
        <p:blipFill rotWithShape="1">
          <a:blip r:embed="rId2"/>
          <a:srcRect l="5202" r="10267"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BB54237D-07EF-4A43-BE2D-2FFC1E594E91}"/>
              </a:ext>
            </a:extLst>
          </p:cNvPr>
          <p:cNvSpPr>
            <a:spLocks noGrp="1"/>
          </p:cNvSpPr>
          <p:nvPr>
            <p:ph idx="1"/>
          </p:nvPr>
        </p:nvSpPr>
        <p:spPr>
          <a:xfrm>
            <a:off x="8643193" y="2418408"/>
            <a:ext cx="2942813" cy="3540265"/>
          </a:xfrm>
        </p:spPr>
        <p:txBody>
          <a:bodyPr>
            <a:normAutofit/>
          </a:bodyPr>
          <a:lstStyle/>
          <a:p>
            <a:r>
              <a:rPr lang="en-GB" sz="2000" dirty="0"/>
              <a:t>6 pages in total</a:t>
            </a:r>
          </a:p>
          <a:p>
            <a:pPr lvl="1"/>
            <a:r>
              <a:rPr lang="en-GB" sz="2000" dirty="0"/>
              <a:t>Home</a:t>
            </a:r>
          </a:p>
          <a:p>
            <a:pPr lvl="1"/>
            <a:r>
              <a:rPr lang="en-GB" sz="2000" dirty="0"/>
              <a:t>About</a:t>
            </a:r>
          </a:p>
          <a:p>
            <a:pPr lvl="1"/>
            <a:r>
              <a:rPr lang="en-GB" sz="2000" dirty="0"/>
              <a:t>Meditation</a:t>
            </a:r>
          </a:p>
          <a:p>
            <a:pPr lvl="1"/>
            <a:r>
              <a:rPr lang="en-GB" sz="2000" dirty="0"/>
              <a:t>Yoga</a:t>
            </a:r>
          </a:p>
          <a:p>
            <a:pPr lvl="1"/>
            <a:r>
              <a:rPr lang="en-GB" sz="2000" dirty="0"/>
              <a:t>Contact</a:t>
            </a:r>
          </a:p>
          <a:p>
            <a:pPr lvl="1"/>
            <a:r>
              <a:rPr lang="en-GB" sz="2000" dirty="0"/>
              <a:t>Yoga class</a:t>
            </a: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477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0ADE-7318-4DD2-81E2-E8A067294B48}"/>
              </a:ext>
            </a:extLst>
          </p:cNvPr>
          <p:cNvSpPr>
            <a:spLocks noGrp="1"/>
          </p:cNvSpPr>
          <p:nvPr>
            <p:ph type="title"/>
          </p:nvPr>
        </p:nvSpPr>
        <p:spPr/>
        <p:txBody>
          <a:bodyPr/>
          <a:lstStyle/>
          <a:p>
            <a:r>
              <a:rPr lang="en-GB" dirty="0"/>
              <a:t>Extra</a:t>
            </a:r>
          </a:p>
        </p:txBody>
      </p:sp>
      <p:sp>
        <p:nvSpPr>
          <p:cNvPr id="3" name="Content Placeholder 2">
            <a:extLst>
              <a:ext uri="{FF2B5EF4-FFF2-40B4-BE49-F238E27FC236}">
                <a16:creationId xmlns:a16="http://schemas.microsoft.com/office/drawing/2014/main" id="{DD861F14-0EAF-4DF9-823E-86DFD1248DC3}"/>
              </a:ext>
            </a:extLst>
          </p:cNvPr>
          <p:cNvSpPr>
            <a:spLocks noGrp="1"/>
          </p:cNvSpPr>
          <p:nvPr>
            <p:ph idx="1"/>
          </p:nvPr>
        </p:nvSpPr>
        <p:spPr/>
        <p:txBody>
          <a:bodyPr/>
          <a:lstStyle/>
          <a:p>
            <a:r>
              <a:rPr lang="en-GB" dirty="0"/>
              <a:t>For those that finish quickly, Add another page that links from the 'BUY' button on the yogaclass.html page</a:t>
            </a:r>
          </a:p>
          <a:p>
            <a:r>
              <a:rPr lang="en-GB" dirty="0"/>
              <a:t>Use your imagination here</a:t>
            </a:r>
          </a:p>
          <a:p>
            <a:r>
              <a:rPr lang="en-GB" dirty="0"/>
              <a:t>Create an 'upsell' on </a:t>
            </a:r>
            <a:r>
              <a:rPr lang="en-GB"/>
              <a:t>this page</a:t>
            </a:r>
          </a:p>
        </p:txBody>
      </p:sp>
    </p:spTree>
    <p:extLst>
      <p:ext uri="{BB962C8B-B14F-4D97-AF65-F5344CB8AC3E}">
        <p14:creationId xmlns:p14="http://schemas.microsoft.com/office/powerpoint/2010/main" val="107988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3A80-CE3F-498F-AB64-F26A6A503C95}"/>
              </a:ext>
            </a:extLst>
          </p:cNvPr>
          <p:cNvSpPr>
            <a:spLocks noGrp="1"/>
          </p:cNvSpPr>
          <p:nvPr>
            <p:ph type="title"/>
          </p:nvPr>
        </p:nvSpPr>
        <p:spPr/>
        <p:txBody>
          <a:bodyPr/>
          <a:lstStyle/>
          <a:p>
            <a:r>
              <a:rPr lang="en-GB" dirty="0"/>
              <a:t>All Pages (except yogaclass.html)</a:t>
            </a:r>
          </a:p>
        </p:txBody>
      </p:sp>
      <p:sp>
        <p:nvSpPr>
          <p:cNvPr id="3" name="Content Placeholder 2">
            <a:extLst>
              <a:ext uri="{FF2B5EF4-FFF2-40B4-BE49-F238E27FC236}">
                <a16:creationId xmlns:a16="http://schemas.microsoft.com/office/drawing/2014/main" id="{DD0CC4DC-D58C-4B69-B67A-8FB59492422E}"/>
              </a:ext>
            </a:extLst>
          </p:cNvPr>
          <p:cNvSpPr>
            <a:spLocks noGrp="1"/>
          </p:cNvSpPr>
          <p:nvPr>
            <p:ph idx="1"/>
          </p:nvPr>
        </p:nvSpPr>
        <p:spPr/>
        <p:txBody>
          <a:bodyPr/>
          <a:lstStyle/>
          <a:p>
            <a:r>
              <a:rPr lang="en-GB" dirty="0"/>
              <a:t>One image at top of the page</a:t>
            </a:r>
          </a:p>
          <a:p>
            <a:r>
              <a:rPr lang="en-GB" dirty="0"/>
              <a:t>A second image as a supplementary image</a:t>
            </a:r>
          </a:p>
          <a:p>
            <a:r>
              <a:rPr lang="en-GB" dirty="0"/>
              <a:t>All content must be in the centre of the page</a:t>
            </a:r>
          </a:p>
          <a:p>
            <a:r>
              <a:rPr lang="en-GB" dirty="0"/>
              <a:t>All content must be 1000px wide</a:t>
            </a:r>
          </a:p>
          <a:p>
            <a:r>
              <a:rPr lang="en-GB" dirty="0"/>
              <a:t>The site must have a background colour </a:t>
            </a:r>
          </a:p>
          <a:p>
            <a:r>
              <a:rPr lang="en-GB" dirty="0"/>
              <a:t>The header, nav, content and footer must not be the same colour as the background</a:t>
            </a:r>
          </a:p>
          <a:p>
            <a:r>
              <a:rPr lang="en-GB" dirty="0"/>
              <a:t>Every page must have navigation</a:t>
            </a:r>
          </a:p>
          <a:p>
            <a:pPr lvl="1"/>
            <a:r>
              <a:rPr lang="en-GB" dirty="0"/>
              <a:t>There must be NO navigation to the yogaclass.html page</a:t>
            </a:r>
          </a:p>
        </p:txBody>
      </p:sp>
    </p:spTree>
    <p:extLst>
      <p:ext uri="{BB962C8B-B14F-4D97-AF65-F5344CB8AC3E}">
        <p14:creationId xmlns:p14="http://schemas.microsoft.com/office/powerpoint/2010/main" val="2327114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73B88C7-248F-43A6-B996-3CAAEEAA1417}"/>
              </a:ext>
            </a:extLst>
          </p:cNvPr>
          <p:cNvSpPr/>
          <p:nvPr/>
        </p:nvSpPr>
        <p:spPr>
          <a:xfrm>
            <a:off x="37707" y="2770281"/>
            <a:ext cx="6871561" cy="362228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B47C270-C3E8-46ED-9D3E-CB918EE2C797}"/>
              </a:ext>
            </a:extLst>
          </p:cNvPr>
          <p:cNvSpPr>
            <a:spLocks noGrp="1"/>
          </p:cNvSpPr>
          <p:nvPr>
            <p:ph type="title"/>
          </p:nvPr>
        </p:nvSpPr>
        <p:spPr/>
        <p:txBody>
          <a:bodyPr/>
          <a:lstStyle/>
          <a:p>
            <a:r>
              <a:rPr lang="en-GB" dirty="0"/>
              <a:t>All Pages</a:t>
            </a:r>
          </a:p>
        </p:txBody>
      </p:sp>
      <p:sp>
        <p:nvSpPr>
          <p:cNvPr id="4" name="TextBox 3">
            <a:extLst>
              <a:ext uri="{FF2B5EF4-FFF2-40B4-BE49-F238E27FC236}">
                <a16:creationId xmlns:a16="http://schemas.microsoft.com/office/drawing/2014/main" id="{0901258E-941B-41E0-96DA-332A0487B221}"/>
              </a:ext>
            </a:extLst>
          </p:cNvPr>
          <p:cNvSpPr txBox="1"/>
          <p:nvPr/>
        </p:nvSpPr>
        <p:spPr>
          <a:xfrm>
            <a:off x="6950457" y="2974562"/>
            <a:ext cx="5170005" cy="3277820"/>
          </a:xfrm>
          <a:prstGeom prst="rect">
            <a:avLst/>
          </a:prstGeom>
          <a:solidFill>
            <a:schemeClr val="tx1">
              <a:lumMod val="75000"/>
              <a:lumOff val="25000"/>
            </a:schemeClr>
          </a:solidFill>
        </p:spPr>
        <p:txBody>
          <a:bodyPr wrap="none" rtlCol="0">
            <a:spAutoFit/>
          </a:bodyPr>
          <a:lstStyle/>
          <a:p>
            <a:r>
              <a:rPr lang="en-GB" sz="1050" dirty="0"/>
              <a:t>&lt;!DOCTYPE html&gt;</a:t>
            </a:r>
          </a:p>
          <a:p>
            <a:r>
              <a:rPr lang="en-GB" sz="1050" dirty="0"/>
              <a:t>&lt;html lang="</a:t>
            </a:r>
            <a:r>
              <a:rPr lang="en-GB" sz="1050" dirty="0" err="1"/>
              <a:t>en</a:t>
            </a:r>
            <a:r>
              <a:rPr lang="en-GB" sz="1050" dirty="0"/>
              <a:t>"&gt;</a:t>
            </a:r>
          </a:p>
          <a:p>
            <a:r>
              <a:rPr lang="en-GB" sz="1050" dirty="0"/>
              <a:t>&lt;head&gt;</a:t>
            </a:r>
          </a:p>
          <a:p>
            <a:r>
              <a:rPr lang="en-GB" sz="1050" dirty="0"/>
              <a:t>	&lt;meta charset="UTF-8"&gt;</a:t>
            </a:r>
          </a:p>
          <a:p>
            <a:r>
              <a:rPr lang="en-GB" sz="1050" dirty="0"/>
              <a:t>	&lt;meta name="viewport" content="width=device-width, initial-scale=1.0"&gt;</a:t>
            </a:r>
          </a:p>
          <a:p>
            <a:r>
              <a:rPr lang="en-GB" sz="1050" dirty="0"/>
              <a:t>	&lt;title&gt;Document&lt;/title&gt;</a:t>
            </a:r>
          </a:p>
          <a:p>
            <a:r>
              <a:rPr lang="en-GB" sz="1050" dirty="0"/>
              <a:t>&lt;/head&gt;</a:t>
            </a:r>
          </a:p>
          <a:p>
            <a:r>
              <a:rPr lang="en-GB" sz="1050" dirty="0"/>
              <a:t>&lt;body&gt;</a:t>
            </a:r>
          </a:p>
          <a:p>
            <a:r>
              <a:rPr lang="en-GB" sz="1050" dirty="0"/>
              <a:t>	</a:t>
            </a:r>
            <a:r>
              <a:rPr lang="en-GB" sz="1050" dirty="0">
                <a:solidFill>
                  <a:schemeClr val="accent6">
                    <a:lumMod val="75000"/>
                  </a:schemeClr>
                </a:solidFill>
              </a:rPr>
              <a:t>&lt;div&gt;&lt;!--site wrapper --&gt;</a:t>
            </a:r>
          </a:p>
          <a:p>
            <a:r>
              <a:rPr lang="en-GB" sz="1050" dirty="0"/>
              <a:t>	</a:t>
            </a:r>
            <a:r>
              <a:rPr lang="en-GB" sz="1050" dirty="0">
                <a:solidFill>
                  <a:srgbClr val="0000FF"/>
                </a:solidFill>
              </a:rPr>
              <a:t>&lt;div&gt;&lt;!--content wrapper --&gt;</a:t>
            </a:r>
          </a:p>
          <a:p>
            <a:r>
              <a:rPr lang="en-GB" sz="1050" dirty="0"/>
              <a:t>	</a:t>
            </a:r>
            <a:r>
              <a:rPr lang="en-GB" sz="1050" dirty="0">
                <a:solidFill>
                  <a:schemeClr val="accent1">
                    <a:lumMod val="60000"/>
                    <a:lumOff val="40000"/>
                  </a:schemeClr>
                </a:solidFill>
              </a:rPr>
              <a:t>&lt;div&gt;This is the header&lt;/div&gt;</a:t>
            </a:r>
          </a:p>
          <a:p>
            <a:r>
              <a:rPr lang="en-GB" sz="1050" dirty="0"/>
              <a:t>	</a:t>
            </a:r>
            <a:r>
              <a:rPr lang="en-GB" sz="1050" dirty="0">
                <a:solidFill>
                  <a:srgbClr val="FF0000"/>
                </a:solidFill>
              </a:rPr>
              <a:t>&lt;div&gt;This is the navigation&lt;/div&gt;</a:t>
            </a:r>
          </a:p>
          <a:p>
            <a:r>
              <a:rPr lang="en-GB" sz="1050" dirty="0"/>
              <a:t>	</a:t>
            </a:r>
            <a:r>
              <a:rPr lang="en-GB" sz="1050" dirty="0">
                <a:solidFill>
                  <a:schemeClr val="accent2">
                    <a:lumMod val="75000"/>
                  </a:schemeClr>
                </a:solidFill>
              </a:rPr>
              <a:t>&lt;div&gt;This is the content</a:t>
            </a:r>
          </a:p>
          <a:p>
            <a:r>
              <a:rPr lang="en-GB" sz="1050" dirty="0"/>
              <a:t>	</a:t>
            </a:r>
            <a:r>
              <a:rPr lang="en-GB" sz="1050" dirty="0">
                <a:solidFill>
                  <a:srgbClr val="0000FF"/>
                </a:solidFill>
              </a:rPr>
              <a:t>&lt;/div&gt; &lt;!--End of content --&gt;</a:t>
            </a:r>
          </a:p>
          <a:p>
            <a:r>
              <a:rPr lang="en-GB" sz="1050" dirty="0"/>
              <a:t>	&lt;div&gt;This is the footer&lt;/div&gt;</a:t>
            </a:r>
          </a:p>
          <a:p>
            <a:r>
              <a:rPr lang="en-GB" sz="1050" dirty="0"/>
              <a:t>	</a:t>
            </a:r>
            <a:r>
              <a:rPr lang="en-GB" sz="1050" dirty="0">
                <a:solidFill>
                  <a:schemeClr val="accent6">
                    <a:lumMod val="75000"/>
                  </a:schemeClr>
                </a:solidFill>
              </a:rPr>
              <a:t>&lt;/div&gt;&lt;!— end of site wrapper -- &gt;</a:t>
            </a:r>
          </a:p>
          <a:p>
            <a:r>
              <a:rPr lang="en-GB" sz="1050" dirty="0"/>
              <a:t>&lt;/body&gt;</a:t>
            </a:r>
          </a:p>
          <a:p>
            <a:r>
              <a:rPr lang="en-GB" sz="1050" dirty="0"/>
              <a:t>&lt;/html&gt;</a:t>
            </a:r>
          </a:p>
          <a:p>
            <a:endParaRPr lang="en-GB" dirty="0"/>
          </a:p>
        </p:txBody>
      </p:sp>
      <p:sp>
        <p:nvSpPr>
          <p:cNvPr id="6" name="Rectangle 5">
            <a:extLst>
              <a:ext uri="{FF2B5EF4-FFF2-40B4-BE49-F238E27FC236}">
                <a16:creationId xmlns:a16="http://schemas.microsoft.com/office/drawing/2014/main" id="{A3689240-68AF-4564-92B7-F08BC0BEC154}"/>
              </a:ext>
            </a:extLst>
          </p:cNvPr>
          <p:cNvSpPr/>
          <p:nvPr/>
        </p:nvSpPr>
        <p:spPr>
          <a:xfrm>
            <a:off x="209582" y="2873254"/>
            <a:ext cx="6609069" cy="340888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1D23FE0-1E69-4EDE-853F-72FE0A6E5F0A}"/>
              </a:ext>
            </a:extLst>
          </p:cNvPr>
          <p:cNvSpPr/>
          <p:nvPr/>
        </p:nvSpPr>
        <p:spPr>
          <a:xfrm>
            <a:off x="209583" y="5886593"/>
            <a:ext cx="6609068" cy="3657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Footer 100% wide</a:t>
            </a:r>
          </a:p>
        </p:txBody>
      </p:sp>
      <p:sp>
        <p:nvSpPr>
          <p:cNvPr id="11" name="TextBox 10">
            <a:extLst>
              <a:ext uri="{FF2B5EF4-FFF2-40B4-BE49-F238E27FC236}">
                <a16:creationId xmlns:a16="http://schemas.microsoft.com/office/drawing/2014/main" id="{D2A748C1-6784-473A-8CFB-BF8B7C3DC82B}"/>
              </a:ext>
            </a:extLst>
          </p:cNvPr>
          <p:cNvSpPr txBox="1"/>
          <p:nvPr/>
        </p:nvSpPr>
        <p:spPr>
          <a:xfrm>
            <a:off x="7702380" y="1235330"/>
            <a:ext cx="2965622" cy="646331"/>
          </a:xfrm>
          <a:prstGeom prst="rect">
            <a:avLst/>
          </a:prstGeom>
          <a:noFill/>
        </p:spPr>
        <p:txBody>
          <a:bodyPr wrap="square" rtlCol="0">
            <a:spAutoFit/>
          </a:bodyPr>
          <a:lstStyle/>
          <a:p>
            <a:r>
              <a:rPr lang="en-GB" dirty="0"/>
              <a:t>Change this for the page name i.e. Document to Home</a:t>
            </a:r>
          </a:p>
        </p:txBody>
      </p:sp>
      <p:sp>
        <p:nvSpPr>
          <p:cNvPr id="22" name="Rectangle 21">
            <a:extLst>
              <a:ext uri="{FF2B5EF4-FFF2-40B4-BE49-F238E27FC236}">
                <a16:creationId xmlns:a16="http://schemas.microsoft.com/office/drawing/2014/main" id="{0A6FAE55-103E-47C4-AABD-53DD08162107}"/>
              </a:ext>
            </a:extLst>
          </p:cNvPr>
          <p:cNvSpPr/>
          <p:nvPr/>
        </p:nvSpPr>
        <p:spPr>
          <a:xfrm>
            <a:off x="1021524" y="2952444"/>
            <a:ext cx="5296928" cy="28822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B2B09061-C293-4613-B8F3-E33D29D8BAF7}"/>
              </a:ext>
            </a:extLst>
          </p:cNvPr>
          <p:cNvCxnSpPr>
            <a:cxnSpLocks/>
            <a:stCxn id="11" idx="2"/>
          </p:cNvCxnSpPr>
          <p:nvPr/>
        </p:nvCxnSpPr>
        <p:spPr>
          <a:xfrm flipH="1">
            <a:off x="8575589" y="1881661"/>
            <a:ext cx="609602" cy="198188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2C507ED-7CA9-4679-B8D0-0FEFDBCAD9D4}"/>
              </a:ext>
            </a:extLst>
          </p:cNvPr>
          <p:cNvSpPr/>
          <p:nvPr/>
        </p:nvSpPr>
        <p:spPr>
          <a:xfrm>
            <a:off x="1095429" y="2986069"/>
            <a:ext cx="5149119" cy="777670"/>
          </a:xfrm>
          <a:prstGeom prst="rect">
            <a:avLst/>
          </a:prstGeom>
          <a:solidFill>
            <a:schemeClr val="accent5">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Hero Image</a:t>
            </a:r>
          </a:p>
          <a:p>
            <a:pPr algn="ctr"/>
            <a:r>
              <a:rPr lang="en-GB" dirty="0"/>
              <a:t>800px wide</a:t>
            </a:r>
          </a:p>
        </p:txBody>
      </p:sp>
      <p:sp>
        <p:nvSpPr>
          <p:cNvPr id="8" name="Rectangle 7">
            <a:extLst>
              <a:ext uri="{FF2B5EF4-FFF2-40B4-BE49-F238E27FC236}">
                <a16:creationId xmlns:a16="http://schemas.microsoft.com/office/drawing/2014/main" id="{87FE7980-FF30-44AA-8D8B-21FA64D97B8B}"/>
              </a:ext>
            </a:extLst>
          </p:cNvPr>
          <p:cNvSpPr/>
          <p:nvPr/>
        </p:nvSpPr>
        <p:spPr>
          <a:xfrm>
            <a:off x="1109051" y="4205597"/>
            <a:ext cx="5149119" cy="1578907"/>
          </a:xfrm>
          <a:prstGeom prst="rect">
            <a:avLst/>
          </a:pr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Content</a:t>
            </a:r>
          </a:p>
          <a:p>
            <a:pPr algn="ctr"/>
            <a:r>
              <a:rPr lang="en-GB" dirty="0"/>
              <a:t>800px wide</a:t>
            </a:r>
          </a:p>
        </p:txBody>
      </p:sp>
      <p:sp>
        <p:nvSpPr>
          <p:cNvPr id="10" name="Rectangle 9">
            <a:extLst>
              <a:ext uri="{FF2B5EF4-FFF2-40B4-BE49-F238E27FC236}">
                <a16:creationId xmlns:a16="http://schemas.microsoft.com/office/drawing/2014/main" id="{1C892C11-042D-4D26-A241-7B5FBB03D725}"/>
              </a:ext>
            </a:extLst>
          </p:cNvPr>
          <p:cNvSpPr/>
          <p:nvPr/>
        </p:nvSpPr>
        <p:spPr>
          <a:xfrm>
            <a:off x="1095429" y="3776629"/>
            <a:ext cx="5149119" cy="428968"/>
          </a:xfrm>
          <a:prstGeom prst="rect">
            <a:avLst/>
          </a:prstGeom>
          <a:solidFill>
            <a:srgbClr val="FF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Navigation, horizontal 800px wide</a:t>
            </a:r>
          </a:p>
        </p:txBody>
      </p:sp>
      <p:sp>
        <p:nvSpPr>
          <p:cNvPr id="23" name="Rectangle 22">
            <a:extLst>
              <a:ext uri="{FF2B5EF4-FFF2-40B4-BE49-F238E27FC236}">
                <a16:creationId xmlns:a16="http://schemas.microsoft.com/office/drawing/2014/main" id="{D093B741-6B0E-4D51-8B6D-1AF903E60428}"/>
              </a:ext>
            </a:extLst>
          </p:cNvPr>
          <p:cNvSpPr/>
          <p:nvPr/>
        </p:nvSpPr>
        <p:spPr>
          <a:xfrm>
            <a:off x="1391055" y="4393579"/>
            <a:ext cx="826851" cy="732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image</a:t>
            </a:r>
          </a:p>
        </p:txBody>
      </p:sp>
      <p:sp>
        <p:nvSpPr>
          <p:cNvPr id="24" name="TextBox 23">
            <a:extLst>
              <a:ext uri="{FF2B5EF4-FFF2-40B4-BE49-F238E27FC236}">
                <a16:creationId xmlns:a16="http://schemas.microsoft.com/office/drawing/2014/main" id="{4E17880C-9512-436C-A7AA-DE83969D2431}"/>
              </a:ext>
            </a:extLst>
          </p:cNvPr>
          <p:cNvSpPr txBox="1"/>
          <p:nvPr/>
        </p:nvSpPr>
        <p:spPr>
          <a:xfrm>
            <a:off x="7791855" y="6308209"/>
            <a:ext cx="3920247" cy="369332"/>
          </a:xfrm>
          <a:prstGeom prst="rect">
            <a:avLst/>
          </a:prstGeom>
          <a:noFill/>
        </p:spPr>
        <p:txBody>
          <a:bodyPr wrap="square" rtlCol="0">
            <a:spAutoFit/>
          </a:bodyPr>
          <a:lstStyle/>
          <a:p>
            <a:r>
              <a:rPr lang="en-GB" dirty="0"/>
              <a:t>You can copy this code to your editor</a:t>
            </a:r>
          </a:p>
        </p:txBody>
      </p:sp>
    </p:spTree>
    <p:extLst>
      <p:ext uri="{BB962C8B-B14F-4D97-AF65-F5344CB8AC3E}">
        <p14:creationId xmlns:p14="http://schemas.microsoft.com/office/powerpoint/2010/main" val="208708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animBg="1"/>
      <p:bldP spid="9" grpId="0" animBg="1"/>
      <p:bldP spid="11" grpId="0"/>
      <p:bldP spid="22" grpId="0" animBg="1"/>
      <p:bldP spid="7" grpId="0" animBg="1"/>
      <p:bldP spid="8" grpId="0" animBg="1"/>
      <p:bldP spid="10" grpId="0" animBg="1"/>
      <p:bldP spid="23"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10AA05-2E66-4E3C-A196-2AD586119195}"/>
              </a:ext>
            </a:extLst>
          </p:cNvPr>
          <p:cNvSpPr/>
          <p:nvPr/>
        </p:nvSpPr>
        <p:spPr>
          <a:xfrm>
            <a:off x="4875180" y="1566155"/>
            <a:ext cx="1994170" cy="1079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Home</a:t>
            </a:r>
          </a:p>
          <a:p>
            <a:pPr algn="ctr"/>
            <a:r>
              <a:rPr lang="en-GB" dirty="0"/>
              <a:t>(index.html)</a:t>
            </a:r>
          </a:p>
        </p:txBody>
      </p:sp>
      <p:sp>
        <p:nvSpPr>
          <p:cNvPr id="5" name="Rectangle 4">
            <a:extLst>
              <a:ext uri="{FF2B5EF4-FFF2-40B4-BE49-F238E27FC236}">
                <a16:creationId xmlns:a16="http://schemas.microsoft.com/office/drawing/2014/main" id="{2607D267-2F7C-432B-9612-10345EBF3A66}"/>
              </a:ext>
            </a:extLst>
          </p:cNvPr>
          <p:cNvSpPr/>
          <p:nvPr/>
        </p:nvSpPr>
        <p:spPr>
          <a:xfrm>
            <a:off x="8096657" y="3193916"/>
            <a:ext cx="1994170" cy="1079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a:t>
            </a:r>
          </a:p>
          <a:p>
            <a:pPr algn="ctr"/>
            <a:r>
              <a:rPr lang="en-GB" dirty="0"/>
              <a:t>(contact.html)</a:t>
            </a:r>
          </a:p>
        </p:txBody>
      </p:sp>
      <p:sp>
        <p:nvSpPr>
          <p:cNvPr id="6" name="Rectangle 5">
            <a:extLst>
              <a:ext uri="{FF2B5EF4-FFF2-40B4-BE49-F238E27FC236}">
                <a16:creationId xmlns:a16="http://schemas.microsoft.com/office/drawing/2014/main" id="{D468FFB5-EA4E-4602-86F7-F949E2840E00}"/>
              </a:ext>
            </a:extLst>
          </p:cNvPr>
          <p:cNvSpPr/>
          <p:nvPr/>
        </p:nvSpPr>
        <p:spPr>
          <a:xfrm>
            <a:off x="5872265" y="3193916"/>
            <a:ext cx="1994170" cy="1079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About</a:t>
            </a:r>
          </a:p>
          <a:p>
            <a:pPr algn="ctr"/>
            <a:r>
              <a:rPr lang="en-GB" dirty="0"/>
              <a:t>(about.html)</a:t>
            </a:r>
          </a:p>
        </p:txBody>
      </p:sp>
      <p:sp>
        <p:nvSpPr>
          <p:cNvPr id="7" name="Rectangle 6">
            <a:extLst>
              <a:ext uri="{FF2B5EF4-FFF2-40B4-BE49-F238E27FC236}">
                <a16:creationId xmlns:a16="http://schemas.microsoft.com/office/drawing/2014/main" id="{B4E0D172-54F5-4DD1-8FCA-6C9C93B9FBA6}"/>
              </a:ext>
            </a:extLst>
          </p:cNvPr>
          <p:cNvSpPr/>
          <p:nvPr/>
        </p:nvSpPr>
        <p:spPr>
          <a:xfrm>
            <a:off x="3647873" y="3193916"/>
            <a:ext cx="1994170" cy="1079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Meditation</a:t>
            </a:r>
          </a:p>
          <a:p>
            <a:pPr algn="ctr"/>
            <a:r>
              <a:rPr lang="en-GB" dirty="0"/>
              <a:t>(meditation.html)</a:t>
            </a:r>
          </a:p>
        </p:txBody>
      </p:sp>
      <p:sp>
        <p:nvSpPr>
          <p:cNvPr id="8" name="Rectangle 7">
            <a:extLst>
              <a:ext uri="{FF2B5EF4-FFF2-40B4-BE49-F238E27FC236}">
                <a16:creationId xmlns:a16="http://schemas.microsoft.com/office/drawing/2014/main" id="{9BBD390B-D4A1-443D-84EA-922E23811148}"/>
              </a:ext>
            </a:extLst>
          </p:cNvPr>
          <p:cNvSpPr/>
          <p:nvPr/>
        </p:nvSpPr>
        <p:spPr>
          <a:xfrm>
            <a:off x="1423481" y="3193916"/>
            <a:ext cx="1994170" cy="1079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Yoga</a:t>
            </a:r>
          </a:p>
          <a:p>
            <a:pPr algn="ctr"/>
            <a:r>
              <a:rPr lang="en-GB" dirty="0"/>
              <a:t>(yoga.html)</a:t>
            </a:r>
          </a:p>
        </p:txBody>
      </p:sp>
      <p:cxnSp>
        <p:nvCxnSpPr>
          <p:cNvPr id="10" name="Straight Connector 9">
            <a:extLst>
              <a:ext uri="{FF2B5EF4-FFF2-40B4-BE49-F238E27FC236}">
                <a16:creationId xmlns:a16="http://schemas.microsoft.com/office/drawing/2014/main" id="{EE590D26-3B57-44FF-9C66-674732D93614}"/>
              </a:ext>
            </a:extLst>
          </p:cNvPr>
          <p:cNvCxnSpPr>
            <a:cxnSpLocks/>
            <a:stCxn id="4" idx="2"/>
          </p:cNvCxnSpPr>
          <p:nvPr/>
        </p:nvCxnSpPr>
        <p:spPr>
          <a:xfrm>
            <a:off x="5872265" y="2645925"/>
            <a:ext cx="0" cy="2723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D3DB73E-527E-4DF5-8575-F70ACB0B1465}"/>
              </a:ext>
            </a:extLst>
          </p:cNvPr>
          <p:cNvCxnSpPr>
            <a:cxnSpLocks/>
          </p:cNvCxnSpPr>
          <p:nvPr/>
        </p:nvCxnSpPr>
        <p:spPr>
          <a:xfrm>
            <a:off x="2420566" y="2921542"/>
            <a:ext cx="0" cy="2723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C3056A-3A6B-41C5-A745-BEE768064CBA}"/>
              </a:ext>
            </a:extLst>
          </p:cNvPr>
          <p:cNvCxnSpPr>
            <a:cxnSpLocks/>
          </p:cNvCxnSpPr>
          <p:nvPr/>
        </p:nvCxnSpPr>
        <p:spPr>
          <a:xfrm>
            <a:off x="4644958" y="2921542"/>
            <a:ext cx="0" cy="2723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3C0428C-B394-4DD3-8134-E6076384ADE1}"/>
              </a:ext>
            </a:extLst>
          </p:cNvPr>
          <p:cNvCxnSpPr>
            <a:cxnSpLocks/>
          </p:cNvCxnSpPr>
          <p:nvPr/>
        </p:nvCxnSpPr>
        <p:spPr>
          <a:xfrm>
            <a:off x="6869350" y="2921542"/>
            <a:ext cx="0" cy="2723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55A6341-2B50-4218-A378-85A0F7086CB8}"/>
              </a:ext>
            </a:extLst>
          </p:cNvPr>
          <p:cNvCxnSpPr>
            <a:cxnSpLocks/>
          </p:cNvCxnSpPr>
          <p:nvPr/>
        </p:nvCxnSpPr>
        <p:spPr>
          <a:xfrm>
            <a:off x="9093742" y="2921542"/>
            <a:ext cx="0" cy="2723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AD2DA79-150F-4DA4-A287-729930CF5AD2}"/>
              </a:ext>
            </a:extLst>
          </p:cNvPr>
          <p:cNvCxnSpPr>
            <a:cxnSpLocks/>
          </p:cNvCxnSpPr>
          <p:nvPr/>
        </p:nvCxnSpPr>
        <p:spPr>
          <a:xfrm>
            <a:off x="2420566" y="2921542"/>
            <a:ext cx="667317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0A24ACE-BC28-4611-BEBF-CC442F71F1D9}"/>
              </a:ext>
            </a:extLst>
          </p:cNvPr>
          <p:cNvCxnSpPr>
            <a:cxnSpLocks/>
          </p:cNvCxnSpPr>
          <p:nvPr/>
        </p:nvCxnSpPr>
        <p:spPr>
          <a:xfrm>
            <a:off x="2420566" y="4273686"/>
            <a:ext cx="0" cy="27237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9A0BE61-BE08-49FB-8B97-5EC9C188803F}"/>
              </a:ext>
            </a:extLst>
          </p:cNvPr>
          <p:cNvSpPr/>
          <p:nvPr/>
        </p:nvSpPr>
        <p:spPr>
          <a:xfrm>
            <a:off x="1423481" y="4546059"/>
            <a:ext cx="1994170" cy="10797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Yoga Class</a:t>
            </a:r>
          </a:p>
          <a:p>
            <a:pPr algn="ctr"/>
            <a:r>
              <a:rPr lang="en-GB" dirty="0"/>
              <a:t>(yogaclass.html)</a:t>
            </a:r>
          </a:p>
        </p:txBody>
      </p:sp>
    </p:spTree>
    <p:extLst>
      <p:ext uri="{BB962C8B-B14F-4D97-AF65-F5344CB8AC3E}">
        <p14:creationId xmlns:p14="http://schemas.microsoft.com/office/powerpoint/2010/main" val="2484884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1CDE-3347-4CB2-9547-E99DD82BC193}"/>
              </a:ext>
            </a:extLst>
          </p:cNvPr>
          <p:cNvSpPr>
            <a:spLocks noGrp="1"/>
          </p:cNvSpPr>
          <p:nvPr>
            <p:ph type="title"/>
          </p:nvPr>
        </p:nvSpPr>
        <p:spPr/>
        <p:txBody>
          <a:bodyPr/>
          <a:lstStyle/>
          <a:p>
            <a:r>
              <a:rPr lang="en-GB" dirty="0"/>
              <a:t>External Stylesheet</a:t>
            </a:r>
          </a:p>
        </p:txBody>
      </p:sp>
      <p:sp>
        <p:nvSpPr>
          <p:cNvPr id="3" name="Content Placeholder 2">
            <a:extLst>
              <a:ext uri="{FF2B5EF4-FFF2-40B4-BE49-F238E27FC236}">
                <a16:creationId xmlns:a16="http://schemas.microsoft.com/office/drawing/2014/main" id="{912CD10C-61FE-45C8-BC7E-2B92812844B3}"/>
              </a:ext>
            </a:extLst>
          </p:cNvPr>
          <p:cNvSpPr>
            <a:spLocks noGrp="1"/>
          </p:cNvSpPr>
          <p:nvPr>
            <p:ph idx="1"/>
          </p:nvPr>
        </p:nvSpPr>
        <p:spPr/>
        <p:txBody>
          <a:bodyPr/>
          <a:lstStyle/>
          <a:p>
            <a:r>
              <a:rPr lang="en-GB" dirty="0"/>
              <a:t>There must be one external stylesheet</a:t>
            </a:r>
          </a:p>
          <a:p>
            <a:r>
              <a:rPr lang="en-GB" dirty="0"/>
              <a:t>Link it to all the documents except the yogaclass.html</a:t>
            </a:r>
          </a:p>
          <a:p>
            <a:pPr marL="0" indent="0">
              <a:buNone/>
            </a:pPr>
            <a:endParaRPr lang="en-GB" dirty="0"/>
          </a:p>
          <a:p>
            <a:endParaRPr lang="en-GB" dirty="0"/>
          </a:p>
        </p:txBody>
      </p:sp>
    </p:spTree>
    <p:extLst>
      <p:ext uri="{BB962C8B-B14F-4D97-AF65-F5344CB8AC3E}">
        <p14:creationId xmlns:p14="http://schemas.microsoft.com/office/powerpoint/2010/main" val="379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D97E-D299-444D-B817-0D687C2287DF}"/>
              </a:ext>
            </a:extLst>
          </p:cNvPr>
          <p:cNvSpPr>
            <a:spLocks noGrp="1"/>
          </p:cNvSpPr>
          <p:nvPr>
            <p:ph type="title"/>
          </p:nvPr>
        </p:nvSpPr>
        <p:spPr/>
        <p:txBody>
          <a:bodyPr/>
          <a:lstStyle/>
          <a:p>
            <a:r>
              <a:rPr lang="en-GB" dirty="0"/>
              <a:t>All Pages</a:t>
            </a:r>
          </a:p>
        </p:txBody>
      </p:sp>
      <p:sp>
        <p:nvSpPr>
          <p:cNvPr id="3" name="Content Placeholder 2">
            <a:extLst>
              <a:ext uri="{FF2B5EF4-FFF2-40B4-BE49-F238E27FC236}">
                <a16:creationId xmlns:a16="http://schemas.microsoft.com/office/drawing/2014/main" id="{4D78B891-664F-46B3-B602-C664D764E5D9}"/>
              </a:ext>
            </a:extLst>
          </p:cNvPr>
          <p:cNvSpPr>
            <a:spLocks noGrp="1"/>
          </p:cNvSpPr>
          <p:nvPr>
            <p:ph idx="1"/>
          </p:nvPr>
        </p:nvSpPr>
        <p:spPr/>
        <p:txBody>
          <a:bodyPr>
            <a:normAutofit fontScale="70000" lnSpcReduction="20000"/>
          </a:bodyPr>
          <a:lstStyle/>
          <a:p>
            <a:r>
              <a:rPr lang="en-GB" dirty="0"/>
              <a:t>Your hero image must cover the entire 800 width</a:t>
            </a:r>
          </a:p>
          <a:p>
            <a:r>
              <a:rPr lang="en-GB" dirty="0"/>
              <a:t>Your second image:</a:t>
            </a:r>
          </a:p>
          <a:p>
            <a:pPr lvl="1"/>
            <a:r>
              <a:rPr lang="en-GB" dirty="0"/>
              <a:t>Make it float right 430px from the top of  the page</a:t>
            </a:r>
          </a:p>
          <a:p>
            <a:r>
              <a:rPr lang="en-GB" dirty="0"/>
              <a:t>Make all paragraph text 260px from the left</a:t>
            </a:r>
          </a:p>
          <a:p>
            <a:r>
              <a:rPr lang="en-GB" dirty="0"/>
              <a:t>Navigation links must be horizontal across the page, centred</a:t>
            </a:r>
          </a:p>
          <a:p>
            <a:r>
              <a:rPr lang="en-GB" dirty="0"/>
              <a:t>All &lt;h1&gt; headings must have the following style:</a:t>
            </a:r>
          </a:p>
          <a:p>
            <a:pPr lvl="1"/>
            <a:r>
              <a:rPr lang="en-GB" dirty="0"/>
              <a:t>Font = Helvetica</a:t>
            </a:r>
          </a:p>
          <a:p>
            <a:pPr lvl="1"/>
            <a:r>
              <a:rPr lang="en-GB" dirty="0"/>
              <a:t>Height = 24px</a:t>
            </a:r>
          </a:p>
          <a:p>
            <a:pPr lvl="1"/>
            <a:r>
              <a:rPr lang="en-GB" dirty="0"/>
              <a:t>Padding 5px all sides</a:t>
            </a:r>
          </a:p>
          <a:p>
            <a:r>
              <a:rPr lang="en-GB" dirty="0"/>
              <a:t>All &lt;h2&gt; headings must be 260px from the left</a:t>
            </a:r>
          </a:p>
          <a:p>
            <a:pPr lvl="1"/>
            <a:r>
              <a:rPr lang="en-GB" dirty="0"/>
              <a:t>Font = Arial</a:t>
            </a:r>
          </a:p>
          <a:p>
            <a:pPr lvl="1"/>
            <a:r>
              <a:rPr lang="en-GB" dirty="0"/>
              <a:t>Height = 18px</a:t>
            </a:r>
          </a:p>
          <a:p>
            <a:pPr lvl="1"/>
            <a:r>
              <a:rPr lang="en-GB" dirty="0"/>
              <a:t>Padding = 5px all sides</a:t>
            </a:r>
          </a:p>
          <a:p>
            <a:r>
              <a:rPr lang="en-GB" dirty="0"/>
              <a:t>All &lt;p&gt; text must be 260px from the left</a:t>
            </a:r>
          </a:p>
          <a:p>
            <a:pPr lvl="1"/>
            <a:endParaRPr lang="en-GB" dirty="0"/>
          </a:p>
        </p:txBody>
      </p:sp>
    </p:spTree>
    <p:extLst>
      <p:ext uri="{BB962C8B-B14F-4D97-AF65-F5344CB8AC3E}">
        <p14:creationId xmlns:p14="http://schemas.microsoft.com/office/powerpoint/2010/main" val="1154584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D97E-D299-444D-B817-0D687C2287DF}"/>
              </a:ext>
            </a:extLst>
          </p:cNvPr>
          <p:cNvSpPr>
            <a:spLocks noGrp="1"/>
          </p:cNvSpPr>
          <p:nvPr>
            <p:ph type="title"/>
          </p:nvPr>
        </p:nvSpPr>
        <p:spPr/>
        <p:txBody>
          <a:bodyPr/>
          <a:lstStyle/>
          <a:p>
            <a:r>
              <a:rPr lang="en-GB" dirty="0"/>
              <a:t>Home Page – index.html</a:t>
            </a:r>
          </a:p>
        </p:txBody>
      </p:sp>
      <p:sp>
        <p:nvSpPr>
          <p:cNvPr id="3" name="Content Placeholder 2">
            <a:extLst>
              <a:ext uri="{FF2B5EF4-FFF2-40B4-BE49-F238E27FC236}">
                <a16:creationId xmlns:a16="http://schemas.microsoft.com/office/drawing/2014/main" id="{4D78B891-664F-46B3-B602-C664D764E5D9}"/>
              </a:ext>
            </a:extLst>
          </p:cNvPr>
          <p:cNvSpPr>
            <a:spLocks noGrp="1"/>
          </p:cNvSpPr>
          <p:nvPr>
            <p:ph idx="1"/>
          </p:nvPr>
        </p:nvSpPr>
        <p:spPr>
          <a:xfrm>
            <a:off x="838200" y="1825625"/>
            <a:ext cx="10515600" cy="4667250"/>
          </a:xfrm>
        </p:spPr>
        <p:txBody>
          <a:bodyPr>
            <a:normAutofit fontScale="55000" lnSpcReduction="20000"/>
          </a:bodyPr>
          <a:lstStyle/>
          <a:p>
            <a:r>
              <a:rPr lang="en-GB" dirty="0"/>
              <a:t>Change the style sheet to:</a:t>
            </a:r>
          </a:p>
          <a:p>
            <a:pPr lvl="1"/>
            <a:r>
              <a:rPr lang="en-GB" dirty="0"/>
              <a:t>Have the following unordered listing:</a:t>
            </a:r>
          </a:p>
          <a:p>
            <a:pPr lvl="1">
              <a:buNone/>
            </a:pPr>
            <a:endParaRPr lang="en-GB" dirty="0"/>
          </a:p>
          <a:p>
            <a:pPr>
              <a:buNone/>
            </a:pPr>
            <a:r>
              <a:rPr lang="en-GB" b="1" dirty="0"/>
              <a:t>#ul{ margin:50px;</a:t>
            </a:r>
          </a:p>
          <a:p>
            <a:pPr>
              <a:buNone/>
            </a:pPr>
            <a:r>
              <a:rPr lang="en-GB" b="1" dirty="0"/>
              <a:t>width:100px;</a:t>
            </a:r>
          </a:p>
          <a:p>
            <a:pPr>
              <a:buNone/>
            </a:pPr>
            <a:r>
              <a:rPr lang="en-GB" b="1" dirty="0" err="1"/>
              <a:t>background‐image:url</a:t>
            </a:r>
            <a:r>
              <a:rPr lang="en-GB" b="1" dirty="0"/>
              <a:t>(images/background‐repeatx.jpg);</a:t>
            </a:r>
          </a:p>
          <a:p>
            <a:pPr>
              <a:buNone/>
            </a:pPr>
            <a:r>
              <a:rPr lang="en-GB" b="1" dirty="0" err="1"/>
              <a:t>background‐repeat:repeat‐x</a:t>
            </a:r>
            <a:r>
              <a:rPr lang="en-GB" b="1" dirty="0"/>
              <a:t>;</a:t>
            </a:r>
          </a:p>
          <a:p>
            <a:pPr>
              <a:buNone/>
            </a:pPr>
            <a:r>
              <a:rPr lang="en-GB" b="1" dirty="0"/>
              <a:t>border‐top‐width: thin;</a:t>
            </a:r>
          </a:p>
          <a:p>
            <a:pPr>
              <a:buNone/>
            </a:pPr>
            <a:r>
              <a:rPr lang="en-GB" b="1" dirty="0"/>
              <a:t>border‐right‐width: thin;</a:t>
            </a:r>
          </a:p>
          <a:p>
            <a:pPr>
              <a:buNone/>
            </a:pPr>
            <a:r>
              <a:rPr lang="en-GB" b="1" dirty="0"/>
              <a:t>border‐bottom‐width: thin;</a:t>
            </a:r>
          </a:p>
          <a:p>
            <a:pPr>
              <a:buNone/>
            </a:pPr>
            <a:r>
              <a:rPr lang="en-GB" b="1" dirty="0"/>
              <a:t>border‐left‐width: thin;</a:t>
            </a:r>
          </a:p>
          <a:p>
            <a:pPr>
              <a:buNone/>
            </a:pPr>
            <a:r>
              <a:rPr lang="en-GB" b="1" dirty="0"/>
              <a:t>border‐top‐style: solid;</a:t>
            </a:r>
          </a:p>
          <a:p>
            <a:pPr>
              <a:buNone/>
            </a:pPr>
            <a:r>
              <a:rPr lang="en-GB" b="1" dirty="0"/>
              <a:t>border‐right‐style: solid;</a:t>
            </a:r>
          </a:p>
          <a:p>
            <a:pPr>
              <a:buNone/>
            </a:pPr>
            <a:r>
              <a:rPr lang="en-GB" b="1" dirty="0"/>
              <a:t>border‐bottom‐style: solid;</a:t>
            </a:r>
          </a:p>
          <a:p>
            <a:pPr>
              <a:buNone/>
            </a:pPr>
            <a:r>
              <a:rPr lang="en-GB" b="1" dirty="0"/>
              <a:t>border‐left‐style: solid;</a:t>
            </a:r>
          </a:p>
          <a:p>
            <a:pPr>
              <a:buNone/>
            </a:pPr>
            <a:r>
              <a:rPr lang="en-GB" b="1" dirty="0"/>
              <a:t>}</a:t>
            </a:r>
            <a:endParaRPr lang="en-GB" dirty="0"/>
          </a:p>
          <a:p>
            <a:pPr lvl="1"/>
            <a:endParaRPr lang="en-GB" dirty="0"/>
          </a:p>
        </p:txBody>
      </p:sp>
    </p:spTree>
    <p:extLst>
      <p:ext uri="{BB962C8B-B14F-4D97-AF65-F5344CB8AC3E}">
        <p14:creationId xmlns:p14="http://schemas.microsoft.com/office/powerpoint/2010/main" val="188811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CD97E-D299-444D-B817-0D687C2287DF}"/>
              </a:ext>
            </a:extLst>
          </p:cNvPr>
          <p:cNvSpPr>
            <a:spLocks noGrp="1"/>
          </p:cNvSpPr>
          <p:nvPr>
            <p:ph type="title"/>
          </p:nvPr>
        </p:nvSpPr>
        <p:spPr>
          <a:xfrm>
            <a:off x="8643193" y="489507"/>
            <a:ext cx="3091607" cy="1655483"/>
          </a:xfrm>
        </p:spPr>
        <p:txBody>
          <a:bodyPr anchor="b">
            <a:normAutofit/>
          </a:bodyPr>
          <a:lstStyle/>
          <a:p>
            <a:r>
              <a:rPr lang="en-GB" sz="4000"/>
              <a:t>Home Page – index.html</a:t>
            </a:r>
          </a:p>
        </p:txBody>
      </p:sp>
      <p:sp>
        <p:nvSpPr>
          <p:cNvPr id="3" name="Content Placeholder 2">
            <a:extLst>
              <a:ext uri="{FF2B5EF4-FFF2-40B4-BE49-F238E27FC236}">
                <a16:creationId xmlns:a16="http://schemas.microsoft.com/office/drawing/2014/main" id="{4D78B891-664F-46B3-B602-C664D764E5D9}"/>
              </a:ext>
            </a:extLst>
          </p:cNvPr>
          <p:cNvSpPr>
            <a:spLocks noGrp="1"/>
          </p:cNvSpPr>
          <p:nvPr>
            <p:ph idx="1"/>
          </p:nvPr>
        </p:nvSpPr>
        <p:spPr>
          <a:xfrm>
            <a:off x="8643193" y="2418408"/>
            <a:ext cx="2942813" cy="3540265"/>
          </a:xfrm>
        </p:spPr>
        <p:txBody>
          <a:bodyPr>
            <a:normAutofit/>
          </a:bodyPr>
          <a:lstStyle/>
          <a:p>
            <a:r>
              <a:rPr lang="en-GB" sz="2000" dirty="0"/>
              <a:t>Your hero image must cover the entire 800 width</a:t>
            </a:r>
          </a:p>
          <a:p>
            <a:pPr lvl="1"/>
            <a:r>
              <a:rPr lang="en-GB" sz="2000" dirty="0"/>
              <a:t>Add the following to your stylesheet:</a:t>
            </a:r>
          </a:p>
          <a:p>
            <a:pPr>
              <a:buNone/>
            </a:pPr>
            <a:r>
              <a:rPr lang="en-GB" sz="2000" dirty="0"/>
              <a:t>a:link{ </a:t>
            </a:r>
            <a:r>
              <a:rPr lang="en-GB" sz="2000" dirty="0" err="1"/>
              <a:t>color</a:t>
            </a:r>
            <a:r>
              <a:rPr lang="en-GB" sz="2000" dirty="0"/>
              <a:t>: red; }</a:t>
            </a:r>
          </a:p>
          <a:p>
            <a:pPr>
              <a:buNone/>
            </a:pPr>
            <a:r>
              <a:rPr lang="en-GB" sz="2000" dirty="0"/>
              <a:t>a:visited{ </a:t>
            </a:r>
            <a:r>
              <a:rPr lang="en-GB" sz="2000" dirty="0" err="1"/>
              <a:t>color</a:t>
            </a:r>
            <a:r>
              <a:rPr lang="en-GB" sz="2000" dirty="0"/>
              <a:t>: blue; }</a:t>
            </a:r>
          </a:p>
          <a:p>
            <a:pPr>
              <a:buNone/>
            </a:pPr>
            <a:r>
              <a:rPr lang="en-GB" sz="2000" dirty="0"/>
              <a:t>a:hover{ </a:t>
            </a:r>
            <a:r>
              <a:rPr lang="en-GB" sz="2000" dirty="0" err="1"/>
              <a:t>color</a:t>
            </a:r>
            <a:r>
              <a:rPr lang="en-GB" sz="2000" dirty="0"/>
              <a:t>: yellow; }</a:t>
            </a:r>
          </a:p>
          <a:p>
            <a:pPr>
              <a:buNone/>
            </a:pPr>
            <a:r>
              <a:rPr lang="en-GB" sz="2000" dirty="0"/>
              <a:t>a:active{ </a:t>
            </a:r>
            <a:r>
              <a:rPr lang="en-GB" sz="2000" dirty="0" err="1"/>
              <a:t>color</a:t>
            </a:r>
            <a:r>
              <a:rPr lang="en-GB" sz="2000" dirty="0"/>
              <a:t>: lime; }</a:t>
            </a:r>
          </a:p>
          <a:p>
            <a:endParaRPr lang="en-GB" sz="2000" dirty="0"/>
          </a:p>
          <a:p>
            <a:pPr lvl="1"/>
            <a:endParaRPr lang="en-GB" sz="2000" dirty="0"/>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sitting on a beach&#10;&#10;Description automatically generated with medium confidence">
            <a:extLst>
              <a:ext uri="{FF2B5EF4-FFF2-40B4-BE49-F238E27FC236}">
                <a16:creationId xmlns:a16="http://schemas.microsoft.com/office/drawing/2014/main" id="{B739C785-EDCC-4647-9370-B409B2189238}"/>
              </a:ext>
            </a:extLst>
          </p:cNvPr>
          <p:cNvPicPr>
            <a:picLocks noChangeAspect="1"/>
          </p:cNvPicPr>
          <p:nvPr/>
        </p:nvPicPr>
        <p:blipFill rotWithShape="1">
          <a:blip r:embed="rId2">
            <a:extLst>
              <a:ext uri="{28A0092B-C50C-407E-A947-70E740481C1C}">
                <a14:useLocalDpi xmlns:a14="http://schemas.microsoft.com/office/drawing/2010/main" val="0"/>
              </a:ext>
            </a:extLst>
          </a:blip>
          <a:srcRect l="14126" t="4708" r="16657" b="5995"/>
          <a:stretch/>
        </p:blipFill>
        <p:spPr>
          <a:xfrm>
            <a:off x="-7" y="0"/>
            <a:ext cx="7951944" cy="6865943"/>
          </a:xfrm>
          <a:prstGeom prst="rect">
            <a:avLst/>
          </a:prstGeom>
        </p:spPr>
      </p:pic>
    </p:spTree>
    <p:extLst>
      <p:ext uri="{BB962C8B-B14F-4D97-AF65-F5344CB8AC3E}">
        <p14:creationId xmlns:p14="http://schemas.microsoft.com/office/powerpoint/2010/main" val="1764351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1153</Words>
  <Application>Microsoft Office PowerPoint</Application>
  <PresentationFormat>Widescreen</PresentationFormat>
  <Paragraphs>184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Make a Website</vt:lpstr>
      <vt:lpstr>The website</vt:lpstr>
      <vt:lpstr>All Pages (except yogaclass.html)</vt:lpstr>
      <vt:lpstr>All Pages</vt:lpstr>
      <vt:lpstr>PowerPoint Presentation</vt:lpstr>
      <vt:lpstr>External Stylesheet</vt:lpstr>
      <vt:lpstr>All Pages</vt:lpstr>
      <vt:lpstr>Home Page – index.html</vt:lpstr>
      <vt:lpstr>Home Page – index.html</vt:lpstr>
      <vt:lpstr>Index Page – index.html</vt:lpstr>
      <vt:lpstr>All Other Pages</vt:lpstr>
      <vt:lpstr>Add content to the List</vt:lpstr>
      <vt:lpstr>Yoga Page</vt:lpstr>
      <vt:lpstr>Yoga Page</vt:lpstr>
      <vt:lpstr>The Main Containers</vt:lpstr>
      <vt:lpstr>Getting a Horizontal Navigation Bar</vt:lpstr>
      <vt:lpstr>PowerPoint Presentation</vt:lpstr>
      <vt:lpstr>Yoga Class Page – yogaclass.html</vt:lpstr>
      <vt:lpstr>Your landing page</vt:lpstr>
      <vt:lpstr>Extra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a Website</dc:title>
  <dc:creator>Leonard Shand</dc:creator>
  <cp:lastModifiedBy>Leonard Shand</cp:lastModifiedBy>
  <cp:revision>2</cp:revision>
  <dcterms:created xsi:type="dcterms:W3CDTF">2021-01-27T06:56:30Z</dcterms:created>
  <dcterms:modified xsi:type="dcterms:W3CDTF">2021-01-27T08:45:00Z</dcterms:modified>
</cp:coreProperties>
</file>