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3"/>
  </p:notesMasterIdLst>
  <p:sldIdLst>
    <p:sldId id="288" r:id="rId2"/>
    <p:sldId id="277" r:id="rId3"/>
    <p:sldId id="293" r:id="rId4"/>
    <p:sldId id="311" r:id="rId5"/>
    <p:sldId id="296" r:id="rId6"/>
    <p:sldId id="289" r:id="rId7"/>
    <p:sldId id="290" r:id="rId8"/>
    <p:sldId id="267" r:id="rId9"/>
    <p:sldId id="291" r:id="rId10"/>
    <p:sldId id="307" r:id="rId11"/>
    <p:sldId id="308" r:id="rId12"/>
    <p:sldId id="298" r:id="rId13"/>
    <p:sldId id="302" r:id="rId14"/>
    <p:sldId id="303" r:id="rId15"/>
    <p:sldId id="312" r:id="rId16"/>
    <p:sldId id="304" r:id="rId17"/>
    <p:sldId id="305" r:id="rId18"/>
    <p:sldId id="313" r:id="rId19"/>
    <p:sldId id="306" r:id="rId20"/>
    <p:sldId id="314" r:id="rId21"/>
    <p:sldId id="299" r:id="rId2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99"/>
    <a:srgbClr val="CCFF66"/>
    <a:srgbClr val="66FF33"/>
    <a:srgbClr val="FFFF99"/>
    <a:srgbClr val="FFFFCC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 autoAdjust="0"/>
    <p:restoredTop sz="94651"/>
  </p:normalViewPr>
  <p:slideViewPr>
    <p:cSldViewPr>
      <p:cViewPr varScale="1">
        <p:scale>
          <a:sx n="110" d="100"/>
          <a:sy n="110" d="100"/>
        </p:scale>
        <p:origin x="14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8F7A0705-412B-406A-B3BF-59006D38D9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820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A12CD4-3B32-4AEB-BD52-0246A7F47346}" type="slidenum">
              <a:rPr lang="en-GB"/>
              <a:pPr eaLnBrk="1" hangingPunct="1"/>
              <a:t>8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http://www.vttoth.com/encrypt.htm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5AAB0955-A887-4514-BDE6-F832415B81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93531-4747-4EBC-9065-D35BA0CDA0A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94D76-8F9E-4112-9954-D7C4EC1B27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12BE-F188-4EB8-BE08-E384A14B6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1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D7865-A69C-4118-B739-A10D390E97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C63C0-B335-47C7-9D8A-3A3D061F688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E036F-20AF-49FC-A9B3-995F64F4851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EAB8-152F-4DC6-9F26-E51B6E97DCA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BE71F-A3CD-4742-83A2-B7D657C72F6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426B-0C55-4ED1-B823-B0225EFFAA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39044-D88A-4791-95A7-43461713CB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403A7-5F3F-4B60-B75B-3A6469CB40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D2F15FD1-C2CD-4481-B3D7-BC602B77E7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Software </a:t>
            </a: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Design </a:t>
            </a: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Fundamentals</a:t>
            </a: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GB" sz="2200" dirty="0">
                <a:solidFill>
                  <a:schemeClr val="tx2">
                    <a:satMod val="130000"/>
                  </a:schemeClr>
                </a:solidFill>
              </a:rPr>
              <a:t>BTEC Unit </a:t>
            </a:r>
            <a:r>
              <a:rPr lang="en-GB" sz="2200" dirty="0" smtClean="0">
                <a:solidFill>
                  <a:schemeClr val="tx2">
                    <a:satMod val="130000"/>
                  </a:schemeClr>
                </a:solidFill>
              </a:rPr>
              <a:t>51</a:t>
            </a:r>
            <a:endParaRPr lang="en-GB" sz="2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221088"/>
            <a:ext cx="7407275" cy="1752600"/>
          </a:xfrm>
        </p:spPr>
        <p:txBody>
          <a:bodyPr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GB" sz="3500" dirty="0" smtClean="0"/>
              <a:t>Languages</a:t>
            </a:r>
            <a:endParaRPr lang="en-GB" sz="35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  <a:p>
            <a:pPr algn="r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GB" dirty="0"/>
              <a:t>			</a:t>
            </a:r>
            <a:endParaRPr lang="en-GB" sz="12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925" y="44450"/>
            <a:ext cx="188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88CD6D-F57F-4570-B932-0CB867E9036C}" type="datetime4">
              <a:rPr lang="en-GB"/>
              <a:pPr eaLnBrk="1" hangingPunct="1"/>
              <a:t>12 February 2017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4th Generation Languages (4GL)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2900" indent="-342900"/>
            <a:r>
              <a:rPr lang="en-GB" sz="2400" dirty="0" smtClean="0"/>
              <a:t>Designed for rapid application development</a:t>
            </a:r>
          </a:p>
          <a:p>
            <a:pPr marL="342900" indent="-342900"/>
            <a:r>
              <a:rPr lang="en-GB" sz="2400" dirty="0" smtClean="0"/>
              <a:t>Have </a:t>
            </a:r>
            <a:r>
              <a:rPr lang="en-GB" sz="2400" dirty="0" smtClean="0"/>
              <a:t>a specific purpose</a:t>
            </a:r>
          </a:p>
          <a:p>
            <a:pPr marL="342900" indent="-342900"/>
            <a:r>
              <a:rPr lang="en-GB" sz="2400" dirty="0" smtClean="0"/>
              <a:t>Reporting on data</a:t>
            </a:r>
          </a:p>
          <a:p>
            <a:pPr marL="342900" indent="-342900"/>
            <a:r>
              <a:rPr lang="en-GB" sz="2400" dirty="0" smtClean="0"/>
              <a:t>Data manipulation</a:t>
            </a:r>
          </a:p>
          <a:p>
            <a:pPr marL="342900" indent="-342900"/>
            <a:r>
              <a:rPr lang="en-GB" sz="2400" dirty="0" smtClean="0"/>
              <a:t>Less commands and operations</a:t>
            </a:r>
          </a:p>
        </p:txBody>
      </p:sp>
      <p:graphicFrame>
        <p:nvGraphicFramePr>
          <p:cNvPr id="86053" name="Group 37"/>
          <p:cNvGraphicFramePr>
            <a:graphicFrameLocks noGrp="1"/>
          </p:cNvGraphicFramePr>
          <p:nvPr/>
        </p:nvGraphicFramePr>
        <p:xfrm>
          <a:off x="4572000" y="1989138"/>
          <a:ext cx="4248150" cy="3994152"/>
        </p:xfrm>
        <a:graphic>
          <a:graphicData uri="http://schemas.openxmlformats.org/drawingml/2006/table">
            <a:tbl>
              <a:tblPr/>
              <a:tblGrid>
                <a:gridCol w="2125663"/>
                <a:gridCol w="2122487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Purpose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SQL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Database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PostScript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Reporting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ColdFusion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Natural Languages (5GL)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en-GB" dirty="0" smtClean="0"/>
              <a:t>Designed </a:t>
            </a:r>
            <a:r>
              <a:rPr lang="en-GB" dirty="0"/>
              <a:t>to make the computer solve a given problem without the programmer </a:t>
            </a:r>
            <a:r>
              <a:rPr lang="en-GB" sz="2800" dirty="0" smtClean="0"/>
              <a:t>Artificial Intelligence</a:t>
            </a:r>
          </a:p>
          <a:p>
            <a:pPr marL="457200" indent="-457200"/>
            <a:endParaRPr lang="en-GB" sz="2800" dirty="0" smtClean="0"/>
          </a:p>
          <a:p>
            <a:pPr marL="457200" indent="-457200"/>
            <a:r>
              <a:rPr lang="en-GB" sz="2800" dirty="0" smtClean="0"/>
              <a:t>Neural Networks</a:t>
            </a:r>
          </a:p>
          <a:p>
            <a:pPr marL="457200" indent="-457200"/>
            <a:endParaRPr lang="en-GB" sz="2800" dirty="0" smtClean="0"/>
          </a:p>
          <a:p>
            <a:pPr marL="457200" indent="-457200"/>
            <a:endParaRPr lang="en-GB" sz="2800" dirty="0" smtClean="0"/>
          </a:p>
          <a:p>
            <a:pPr marL="457200" indent="-457200"/>
            <a:r>
              <a:rPr lang="en-GB" sz="2800" i="1" dirty="0" smtClean="0"/>
              <a:t>OOP is an alternative definition of 5GL</a:t>
            </a:r>
          </a:p>
          <a:p>
            <a:endParaRPr lang="en-GB" sz="2800" i="1" dirty="0" smtClean="0"/>
          </a:p>
        </p:txBody>
      </p:sp>
      <p:graphicFrame>
        <p:nvGraphicFramePr>
          <p:cNvPr id="8704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3408032"/>
              </p:ext>
            </p:extLst>
          </p:nvPr>
        </p:nvGraphicFramePr>
        <p:xfrm>
          <a:off x="6588125" y="1981200"/>
          <a:ext cx="2098675" cy="4533902"/>
        </p:xfrm>
        <a:graphic>
          <a:graphicData uri="http://schemas.openxmlformats.org/drawingml/2006/table">
            <a:tbl>
              <a:tblPr/>
              <a:tblGrid>
                <a:gridCol w="209867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Prolog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Mercury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Lisp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KL-ONE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WinDev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Language for each job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GB" dirty="0" smtClean="0"/>
              <a:t>Graphics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Maths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Robotics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Games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Speed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Hardware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Integrated devices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Databases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GB" dirty="0" smtClean="0"/>
              <a:t>Scripting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Web dev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Modelling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Graphical User Interfaces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Applets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Artificial Intelligence</a:t>
            </a:r>
          </a:p>
          <a:p>
            <a:pPr marL="457200" indent="-457200">
              <a:lnSpc>
                <a:spcPct val="90000"/>
              </a:lnSpc>
            </a:pPr>
            <a:r>
              <a:rPr lang="en-GB" dirty="0" smtClean="0"/>
              <a:t>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High level language types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dirty="0" smtClean="0"/>
              <a:t>Procedural</a:t>
            </a:r>
          </a:p>
          <a:p>
            <a:pPr marL="457200" indent="-457200"/>
            <a:r>
              <a:rPr lang="en-GB" dirty="0" smtClean="0"/>
              <a:t>Object Orientated Programming (OOP)</a:t>
            </a:r>
          </a:p>
          <a:p>
            <a:pPr marL="457200" indent="-457200"/>
            <a:r>
              <a:rPr lang="en-GB" dirty="0" smtClean="0"/>
              <a:t>Script/</a:t>
            </a:r>
            <a:r>
              <a:rPr lang="en-GB" dirty="0" err="1" smtClean="0"/>
              <a:t>markup</a:t>
            </a:r>
            <a:endParaRPr lang="en-GB" dirty="0" smtClean="0"/>
          </a:p>
          <a:p>
            <a:pPr marL="457200" indent="-457200"/>
            <a:r>
              <a:rPr lang="en-GB" dirty="0" smtClean="0"/>
              <a:t>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Procedural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Specifies a series of steps to achieve the desired goal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Uses Procedures – sections of code that perform a function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Converted to executable file</a:t>
            </a:r>
          </a:p>
          <a:p>
            <a:pPr marL="457200" indent="-457200">
              <a:lnSpc>
                <a:spcPct val="90000"/>
              </a:lnSpc>
            </a:pPr>
            <a:r>
              <a:rPr lang="en-GB" sz="2800" dirty="0" smtClean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Re-use of code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Modular programming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Easy to read and modify later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165850" y="4102100"/>
            <a:ext cx="2520950" cy="2024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t-BR"/>
              <a:t>Example Games </a:t>
            </a:r>
          </a:p>
          <a:p>
            <a:pPr marL="174625" indent="-174625">
              <a:buFontTx/>
              <a:buChar char="•"/>
            </a:pPr>
            <a:r>
              <a:rPr lang="pt-BR"/>
              <a:t>Doom</a:t>
            </a:r>
          </a:p>
          <a:p>
            <a:pPr marL="174625" indent="-174625">
              <a:buFontTx/>
              <a:buChar char="•"/>
            </a:pPr>
            <a:r>
              <a:rPr lang="pt-BR"/>
              <a:t>Doom 2</a:t>
            </a:r>
          </a:p>
          <a:p>
            <a:pPr marL="174625" indent="-174625">
              <a:buFontTx/>
              <a:buChar char="•"/>
            </a:pPr>
            <a:r>
              <a:rPr lang="pt-BR"/>
              <a:t>Quake</a:t>
            </a:r>
          </a:p>
          <a:p>
            <a:pPr marL="174625" indent="-174625">
              <a:buFontTx/>
              <a:buChar char="•"/>
            </a:pPr>
            <a:r>
              <a:rPr lang="pt-BR"/>
              <a:t>Quake 2</a:t>
            </a:r>
          </a:p>
          <a:p>
            <a:pPr marL="174625" indent="-174625">
              <a:buFontTx/>
              <a:buChar char="•"/>
            </a:pPr>
            <a:r>
              <a:rPr lang="pt-BR"/>
              <a:t>Quake 3</a:t>
            </a:r>
          </a:p>
          <a:p>
            <a:pPr marL="174625" indent="-174625">
              <a:buFontTx/>
              <a:buChar char="•"/>
            </a:pPr>
            <a:r>
              <a:rPr lang="pt-BR"/>
              <a:t>Elite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Procedural example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50847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Public Class Form1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Dim result As Double =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Dim Number1 As Decimal =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Dim Number2 As Decimal = 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Private Sub BtnAdd_Click(ByVal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    Number1 = TxtNum1.Text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    Number2 = TxtNum2.Text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    result = Number1 + Number2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    TxtResult.Text = result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    TxtNum1.Clear()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    TxtNum2.Clear()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    TxtNum1.Focus()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    End Sub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000" smtClean="0"/>
              <a:t>End Class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508625" y="3716338"/>
            <a:ext cx="3043238" cy="52863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/>
              <a:t>List of instructions</a:t>
            </a:r>
          </a:p>
        </p:txBody>
      </p:sp>
      <p:sp>
        <p:nvSpPr>
          <p:cNvPr id="26629" name="AutoShape 5"/>
          <p:cNvSpPr>
            <a:spLocks/>
          </p:cNvSpPr>
          <p:nvPr/>
        </p:nvSpPr>
        <p:spPr bwMode="auto">
          <a:xfrm>
            <a:off x="4716463" y="1700213"/>
            <a:ext cx="647700" cy="4681537"/>
          </a:xfrm>
          <a:prstGeom prst="rightBrace">
            <a:avLst>
              <a:gd name="adj1" fmla="val 602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OOP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507413" cy="3886200"/>
          </a:xfrm>
        </p:spPr>
        <p:txBody>
          <a:bodyPr/>
          <a:lstStyle/>
          <a:p>
            <a:pPr marL="457200" indent="-457200"/>
            <a:r>
              <a:rPr lang="en-GB" dirty="0" smtClean="0"/>
              <a:t>Created in the 1980’s</a:t>
            </a:r>
          </a:p>
          <a:p>
            <a:pPr marL="457200" indent="-457200"/>
            <a:r>
              <a:rPr lang="en-GB" dirty="0" smtClean="0"/>
              <a:t>Breaks the task into modules called </a:t>
            </a:r>
            <a:r>
              <a:rPr lang="en-GB" dirty="0" smtClean="0">
                <a:solidFill>
                  <a:srgbClr val="FF0000"/>
                </a:solidFill>
              </a:rPr>
              <a:t>classes</a:t>
            </a:r>
          </a:p>
          <a:p>
            <a:pPr marL="457200" indent="-457200"/>
            <a:r>
              <a:rPr lang="en-GB" dirty="0" smtClean="0"/>
              <a:t>Classes are easier to modify</a:t>
            </a:r>
          </a:p>
          <a:p>
            <a:pPr marL="457200" indent="-457200"/>
            <a:r>
              <a:rPr lang="en-GB" dirty="0" smtClean="0"/>
              <a:t>Improved security of data (hidden data)</a:t>
            </a:r>
          </a:p>
          <a:p>
            <a:pPr marL="457200" indent="-457200"/>
            <a:r>
              <a:rPr lang="en-GB" dirty="0" smtClean="0"/>
              <a:t>Easy to add functions (classes)</a:t>
            </a:r>
          </a:p>
          <a:p>
            <a:pPr marL="457200" indent="-457200"/>
            <a:r>
              <a:rPr lang="en-GB" dirty="0" smtClean="0"/>
              <a:t>Follows a bottom-up approach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499992" y="4797152"/>
            <a:ext cx="4032250" cy="172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GB" sz="2800"/>
              <a:t>Car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499992" y="5300390"/>
            <a:ext cx="18716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/>
              <a:t>Attributes</a:t>
            </a:r>
          </a:p>
          <a:p>
            <a:pPr eaLnBrk="1" hangingPunct="1"/>
            <a:r>
              <a:rPr lang="en-GB" dirty="0"/>
              <a:t>Colour</a:t>
            </a:r>
          </a:p>
          <a:p>
            <a:pPr eaLnBrk="1" hangingPunct="1"/>
            <a:r>
              <a:rPr lang="en-GB" dirty="0"/>
              <a:t>Engine size</a:t>
            </a:r>
          </a:p>
          <a:p>
            <a:pPr eaLnBrk="1" hangingPunct="1"/>
            <a:r>
              <a:rPr lang="en-GB" dirty="0"/>
              <a:t>Fuel type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371655" y="5300390"/>
            <a:ext cx="214153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lvl="1"/>
            <a:r>
              <a:rPr lang="en-GB" b="1"/>
              <a:t>Methods</a:t>
            </a:r>
          </a:p>
          <a:p>
            <a:pPr lvl="1"/>
            <a:r>
              <a:rPr lang="en-GB"/>
              <a:t>Accelerate</a:t>
            </a:r>
          </a:p>
          <a:p>
            <a:pPr lvl="1"/>
            <a:r>
              <a:rPr lang="en-GB"/>
              <a:t>Stop</a:t>
            </a:r>
          </a:p>
          <a:p>
            <a:pPr lvl="1"/>
            <a:r>
              <a:rPr lang="en-GB"/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Scripts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Limited functions</a:t>
            </a:r>
          </a:p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Used for a specific task</a:t>
            </a:r>
          </a:p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Uses prewritten functions</a:t>
            </a:r>
          </a:p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Language that’s not interpreted to an executable file</a:t>
            </a:r>
          </a:p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Can be platform independent</a:t>
            </a:r>
          </a:p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Easy to modify</a:t>
            </a:r>
          </a:p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Secure</a:t>
            </a:r>
          </a:p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Can use a text editor</a:t>
            </a:r>
          </a:p>
          <a:p>
            <a:pPr marL="342900" indent="-342900">
              <a:lnSpc>
                <a:spcPct val="90000"/>
              </a:lnSpc>
            </a:pPr>
            <a:r>
              <a:rPr lang="en-GB" sz="2400" dirty="0" smtClean="0"/>
              <a:t>Easy to learn as its limited in functions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443663" y="4508500"/>
            <a:ext cx="2520950" cy="14747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pt-BR"/>
              <a:t>Examples</a:t>
            </a:r>
          </a:p>
          <a:p>
            <a:pPr marL="174625" indent="-174625">
              <a:buFontTx/>
              <a:buChar char="•"/>
            </a:pPr>
            <a:r>
              <a:rPr lang="en-GB"/>
              <a:t>HTML</a:t>
            </a:r>
          </a:p>
          <a:p>
            <a:pPr marL="174625" indent="-174625">
              <a:buFontTx/>
              <a:buChar char="•"/>
            </a:pPr>
            <a:r>
              <a:rPr lang="en-GB"/>
              <a:t>JavaScript</a:t>
            </a:r>
          </a:p>
          <a:p>
            <a:pPr marL="174625" indent="-174625">
              <a:buFontTx/>
              <a:buChar char="•"/>
            </a:pPr>
            <a:r>
              <a:rPr lang="en-GB"/>
              <a:t>PHP</a:t>
            </a:r>
          </a:p>
          <a:p>
            <a:pPr marL="174625" indent="-174625">
              <a:buFontTx/>
              <a:buChar char="•"/>
            </a:pPr>
            <a:r>
              <a:rPr lang="en-GB"/>
              <a:t>Lisp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Script example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&lt;HTML&gt;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&lt;HEAD&gt;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&lt;TITLE&gt;New student record&lt;/TITLE&gt;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&lt;/head&gt;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&lt;BODY&gt;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&lt;p&gt;&lt;font size='+3' face='Arial, Helvetica, sans-serif'&gt;Student Records&lt;/font&gt;&lt;/p&gt;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&lt;FORM name='frmAddStudent' METHOD='POST' ACTION='AddStudent_DB_actions.php‘&gt;	 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  &lt;table valign='top'&gt;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    &lt;tr&gt;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      &lt;td width="152"&gt;MIS Number&lt;/td&gt;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      &lt;td colspan="3"&gt;&lt;input type=text name='txtMISNumber' size=11 maxlength=11&gt;&lt;/td&gt;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/>
              <a:t>    &lt;/tr&gt;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Visual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GB" sz="2800" dirty="0" smtClean="0"/>
              <a:t>Uses a graphical interface to build programs using shapes</a:t>
            </a:r>
          </a:p>
          <a:p>
            <a:pPr marL="457200" indent="-457200"/>
            <a:r>
              <a:rPr lang="en-GB" sz="2800" dirty="0" smtClean="0"/>
              <a:t>Rapid application development</a:t>
            </a:r>
          </a:p>
          <a:p>
            <a:pPr marL="457200" indent="-457200"/>
            <a:r>
              <a:rPr lang="en-GB" sz="2800" dirty="0" smtClean="0"/>
              <a:t>Represents code graphically</a:t>
            </a:r>
          </a:p>
          <a:p>
            <a:pPr marL="457200" indent="-457200"/>
            <a:r>
              <a:rPr lang="en-GB" sz="2800" dirty="0" smtClean="0"/>
              <a:t>Only used for specific tasks</a:t>
            </a:r>
          </a:p>
          <a:p>
            <a:pPr marL="457200" indent="-457200"/>
            <a:r>
              <a:rPr lang="en-GB" sz="2800" dirty="0" smtClean="0"/>
              <a:t>Extremely limited to the task</a:t>
            </a:r>
          </a:p>
          <a:p>
            <a:pPr marL="457200" indent="-457200"/>
            <a:r>
              <a:rPr lang="en-GB" sz="2800" dirty="0" smtClean="0"/>
              <a:t>Extremely fast to modify, test and get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Objectives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Introduce programming languages</a:t>
            </a:r>
          </a:p>
          <a:p>
            <a:pPr lvl="1"/>
            <a:r>
              <a:rPr lang="en-GB" smtClean="0"/>
              <a:t>Use of programming languages</a:t>
            </a:r>
          </a:p>
          <a:p>
            <a:pPr lvl="1"/>
            <a:r>
              <a:rPr lang="en-GB" smtClean="0"/>
              <a:t>Types of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Visual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76182"/>
            <a:ext cx="695249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Discussion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smtClean="0"/>
              <a:t>What factors should be considered when selecting a particular language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Cost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Expandability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Training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Features &amp; tools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Reliability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Hardware</a:t>
            </a:r>
          </a:p>
          <a:p>
            <a:pPr lvl="1">
              <a:lnSpc>
                <a:spcPct val="90000"/>
              </a:lnSpc>
            </a:pPr>
            <a:r>
              <a:rPr lang="en-GB" sz="2400" smtClean="0"/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a programming language?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 </a:t>
            </a:r>
            <a:r>
              <a:rPr lang="en-US" b="1" dirty="0"/>
              <a:t>programming language</a:t>
            </a:r>
            <a:r>
              <a:rPr lang="en-US" dirty="0"/>
              <a:t> </a:t>
            </a:r>
            <a:r>
              <a:rPr lang="en-US" dirty="0" smtClean="0"/>
              <a:t>is: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 formal computer language designed </a:t>
            </a:r>
            <a:r>
              <a:rPr lang="en-US" dirty="0" smtClean="0"/>
              <a:t>to communicate</a:t>
            </a:r>
            <a:r>
              <a:rPr lang="en-US" dirty="0"/>
              <a:t> instructions to a machine, particularly a </a:t>
            </a:r>
            <a:r>
              <a:rPr lang="en-US" dirty="0" smtClean="0"/>
              <a:t>computer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rogramming </a:t>
            </a:r>
            <a:r>
              <a:rPr lang="en-US" dirty="0"/>
              <a:t>languages can be used to create programs to control the behavior of a machine or to express </a:t>
            </a:r>
            <a:r>
              <a:rPr lang="en-US" dirty="0" smtClean="0"/>
              <a:t>algorithms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algorithm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tarting </a:t>
            </a:r>
            <a:r>
              <a:rPr lang="en-US" dirty="0"/>
              <a:t>from an initial state and </a:t>
            </a:r>
            <a:r>
              <a:rPr lang="en-US" dirty="0" smtClean="0"/>
              <a:t>input, a sequence of instructions that describe </a:t>
            </a:r>
            <a:r>
              <a:rPr lang="en-US" dirty="0"/>
              <a:t>a computation that, when executed, proceeds through a </a:t>
            </a:r>
            <a:r>
              <a:rPr lang="en-US" dirty="0" smtClean="0"/>
              <a:t>number </a:t>
            </a:r>
            <a:r>
              <a:rPr lang="en-US" dirty="0"/>
              <a:t>of well-defined </a:t>
            </a:r>
            <a:r>
              <a:rPr lang="en-US" dirty="0" smtClean="0"/>
              <a:t>states</a:t>
            </a:r>
            <a:r>
              <a:rPr lang="en-US" dirty="0"/>
              <a:t>, eventually </a:t>
            </a:r>
            <a:r>
              <a:rPr lang="en-US" dirty="0" smtClean="0"/>
              <a:t>producing output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660232" y="6237312"/>
            <a:ext cx="2026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Wikipedia accessed 12/02/2017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Evolution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434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en-US" dirty="0" smtClean="0"/>
              <a:t>Punched cards control the Jacquard loom (1804)</a:t>
            </a:r>
            <a:endParaRPr lang="en-US" dirty="0" smtClean="0"/>
          </a:p>
          <a:p>
            <a:pPr marL="457200" indent="-457200"/>
            <a:r>
              <a:rPr lang="en-US" dirty="0" smtClean="0"/>
              <a:t>Ada Lovelace writes the first algorithm for the Babbage analytical engine </a:t>
            </a:r>
            <a:r>
              <a:rPr lang="en-US" dirty="0"/>
              <a:t>(</a:t>
            </a:r>
            <a:r>
              <a:rPr lang="en-US" dirty="0" smtClean="0"/>
              <a:t>1843)</a:t>
            </a:r>
          </a:p>
          <a:p>
            <a:pPr marL="457200" indent="-457200"/>
            <a:r>
              <a:rPr lang="en-US" dirty="0" smtClean="0"/>
              <a:t>Punched cards operate a player piano (1876)</a:t>
            </a:r>
          </a:p>
          <a:p>
            <a:pPr marL="457200" indent="-457200"/>
            <a:r>
              <a:rPr lang="en-US" dirty="0" smtClean="0"/>
              <a:t>Hollerith </a:t>
            </a:r>
            <a:r>
              <a:rPr lang="en-US" dirty="0" err="1" smtClean="0"/>
              <a:t>standardises</a:t>
            </a:r>
            <a:r>
              <a:rPr lang="en-US" dirty="0" smtClean="0"/>
              <a:t> the punched card (1889)</a:t>
            </a:r>
          </a:p>
          <a:p>
            <a:pPr marL="457200" indent="-457200"/>
            <a:r>
              <a:rPr lang="en-US" dirty="0" smtClean="0"/>
              <a:t>ENIAC programmable, electronic computer (1946)</a:t>
            </a:r>
          </a:p>
          <a:p>
            <a:pPr marL="457200" indent="-457200"/>
            <a:r>
              <a:rPr lang="en-US" dirty="0" smtClean="0"/>
              <a:t>COBOL high level language (1960)</a:t>
            </a:r>
          </a:p>
          <a:p>
            <a:pPr marL="457200" indent="-457200"/>
            <a:r>
              <a:rPr lang="en-US" dirty="0" smtClean="0"/>
              <a:t>IBM System 360: common architecture, different models (1964)</a:t>
            </a:r>
          </a:p>
          <a:p>
            <a:pPr marL="457200" indent="-457200"/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000">
                <a:solidFill>
                  <a:schemeClr val="tx2">
                    <a:satMod val="130000"/>
                  </a:schemeClr>
                </a:solidFill>
              </a:rPr>
              <a:t>Over 2500 programming languages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1693863"/>
            <a:ext cx="1450975" cy="3886200"/>
          </a:xfrm>
        </p:spPr>
        <p:txBody>
          <a:bodyPr>
            <a:normAutofit/>
          </a:bodyPr>
          <a:lstStyle/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A+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ABC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Ada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Alan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ALF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Algol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Alloy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Amiga E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AMPL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APL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AWK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B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B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BASIC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BCPL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BETA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Bliss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/>
              <a:t> </a:t>
            </a:r>
            <a:r>
              <a:rPr lang="en-GB" sz="1400"/>
              <a:t>Blue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400"/>
              <a:t>Business Rules!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400"/>
              <a:t>C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GB" sz="1400"/>
          </a:p>
        </p:txBody>
      </p:sp>
      <p:sp>
        <p:nvSpPr>
          <p:cNvPr id="727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132138" y="1701800"/>
            <a:ext cx="1225550" cy="3886200"/>
          </a:xfrm>
        </p:spPr>
        <p:txBody>
          <a:bodyPr>
            <a:normAutofit/>
          </a:bodyPr>
          <a:lstStyle/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E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Eiffel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 err="1"/>
              <a:t>elastiC</a:t>
            </a:r>
            <a:r>
              <a:rPr lang="en-GB" sz="1200" dirty="0"/>
              <a:t>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Elf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 err="1"/>
              <a:t>Erlang</a:t>
            </a:r>
            <a:r>
              <a:rPr lang="en-GB" sz="1200" dirty="0"/>
              <a:t>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Euphoria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F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Felix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 err="1"/>
              <a:t>ferite</a:t>
            </a:r>
            <a:r>
              <a:rPr lang="en-GB" sz="1200" dirty="0"/>
              <a:t>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Forth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Fortran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Fortress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 err="1"/>
              <a:t>Fril</a:t>
            </a:r>
            <a:r>
              <a:rPr lang="en-GB" sz="1200" dirty="0"/>
              <a:t>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G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GNU E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Guile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 smtClean="0"/>
              <a:t>H </a:t>
            </a:r>
            <a:endParaRPr lang="en-GB" sz="1200" dirty="0"/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Haskell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Hugo </a:t>
            </a:r>
          </a:p>
          <a:p>
            <a:pPr marL="365760" indent="-283464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GB" sz="1200" dirty="0"/>
              <a:t>I 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485900" y="1701800"/>
            <a:ext cx="1225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C++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Cecil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Centum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Charity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CHILL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CLAIRE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Clean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COBOL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COMAL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Corn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cT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D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D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DCL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Dylan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d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4643438" y="1773238"/>
            <a:ext cx="1225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ICI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Icon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Inform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J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J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Java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Joy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K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K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LabVIEW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Lava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LIFE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Limbo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Lingo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LISP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LOGO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Lua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Matlab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MC# 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5940425" y="1701800"/>
            <a:ext cx="1225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MCPL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Mercury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Miranda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Modula-2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Modula-3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Nemerle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NeoBook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NESL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NetRexx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O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Oberon-2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Objective-C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Obliq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Occam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Octave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Oz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Pascal 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7307263" y="1628775"/>
            <a:ext cx="1225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GB" sz="1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Perl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Phantom (Phi)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PHP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Pike (LPC)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PiXCL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PL/B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PL/I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Pliant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Postscript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Prolog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Python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Q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Q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R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R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REBOL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Rexx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RPG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1200"/>
              <a:t>RPL/2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356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satMod val="130000"/>
                  </a:schemeClr>
                </a:solidFill>
              </a:rPr>
              <a:t>Levels of Languages</a:t>
            </a:r>
          </a:p>
        </p:txBody>
      </p:sp>
      <p:graphicFrame>
        <p:nvGraphicFramePr>
          <p:cNvPr id="61516" name="Group 7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1565887"/>
              </p:ext>
            </p:extLst>
          </p:nvPr>
        </p:nvGraphicFramePr>
        <p:xfrm>
          <a:off x="395288" y="1524000"/>
          <a:ext cx="8291512" cy="5151438"/>
        </p:xfrm>
        <a:graphic>
          <a:graphicData uri="http://schemas.openxmlformats.org/drawingml/2006/table">
            <a:tbl>
              <a:tblPr/>
              <a:tblGrid>
                <a:gridCol w="2016125"/>
                <a:gridCol w="6275387"/>
              </a:tblGrid>
              <a:tr h="70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 Languages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language of the CPU. Composed of Hexadecimal numbers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Assembly Languages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Uses abbreviations for machine language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High-Level Languages (3GL)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 program statements - words and algebra-type expressions. Developed in the 50's and 60's.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Easier to write code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4th Generation Languages (4GL)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high-level languages. These are results oriented and include database query languages. There are fewer options for programmers, but the programs are much easier to write than in lower level languages.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Natural Languages (5GL)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Becoming available,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sentences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example, instead of odd-looking code you would write "Who are the salesmen with sales over $20,000 last month?“ –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Siri, Alexa, OK Google, Watson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Machine code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GB" sz="2400" dirty="0" smtClean="0"/>
              <a:t>Each design for a CPU has its own machine </a:t>
            </a:r>
            <a:r>
              <a:rPr lang="en-GB" sz="2400" dirty="0" smtClean="0"/>
              <a:t>language  (instruction set)</a:t>
            </a:r>
            <a:endParaRPr lang="en-GB" sz="2400" dirty="0" smtClean="0"/>
          </a:p>
          <a:p>
            <a:pPr marL="342900" indent="-342900">
              <a:lnSpc>
                <a:spcPct val="80000"/>
              </a:lnSpc>
            </a:pPr>
            <a:endParaRPr lang="en-GB" sz="2400" dirty="0" smtClean="0"/>
          </a:p>
          <a:p>
            <a:pPr marL="342900" indent="-342900">
              <a:lnSpc>
                <a:spcPct val="80000"/>
              </a:lnSpc>
            </a:pPr>
            <a:r>
              <a:rPr lang="en-GB" sz="2400" dirty="0" smtClean="0"/>
              <a:t>Made up of binary numbers or hexadecimal numbers</a:t>
            </a:r>
          </a:p>
          <a:p>
            <a:pPr marL="342900" indent="-342900">
              <a:lnSpc>
                <a:spcPct val="80000"/>
              </a:lnSpc>
            </a:pPr>
            <a:endParaRPr lang="en-GB" sz="2400" dirty="0"/>
          </a:p>
          <a:p>
            <a:pPr marL="342900" indent="-342900">
              <a:lnSpc>
                <a:spcPct val="80000"/>
              </a:lnSpc>
            </a:pPr>
            <a:r>
              <a:rPr lang="en-GB" sz="2400" dirty="0" smtClean="0"/>
              <a:t>You don’t need to know how to code in this language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92725" y="1628775"/>
            <a:ext cx="2735263" cy="4968875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10  23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11  FF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12  12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13  10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14  50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15  23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16  30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17  40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18  C0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3200" smtClean="0"/>
              <a:t> 19  00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Assembly Language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defRPr/>
            </a:pPr>
            <a:r>
              <a:rPr lang="en-GB" sz="2400" dirty="0"/>
              <a:t>In an assembly language each machine language instruction is assigned a code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GB" sz="2400" dirty="0"/>
          </a:p>
          <a:p>
            <a:pPr marL="342900" indent="-342900">
              <a:lnSpc>
                <a:spcPct val="90000"/>
              </a:lnSpc>
              <a:defRPr/>
            </a:pPr>
            <a:r>
              <a:rPr lang="en-GB" sz="2400" dirty="0"/>
              <a:t>short codes </a:t>
            </a:r>
            <a:r>
              <a:rPr lang="en-GB" sz="2400" dirty="0" smtClean="0"/>
              <a:t>SUB, CMP, JL</a:t>
            </a:r>
            <a:endParaRPr lang="en-GB" sz="2400" dirty="0"/>
          </a:p>
          <a:p>
            <a:pPr marL="342900" indent="-342900">
              <a:lnSpc>
                <a:spcPct val="90000"/>
              </a:lnSpc>
              <a:defRPr/>
            </a:pPr>
            <a:endParaRPr lang="en-GB" sz="2400" dirty="0"/>
          </a:p>
          <a:p>
            <a:pPr marL="342900" indent="-342900">
              <a:lnSpc>
                <a:spcPct val="90000"/>
              </a:lnSpc>
              <a:defRPr/>
            </a:pPr>
            <a:r>
              <a:rPr lang="en-GB" sz="2400" dirty="0"/>
              <a:t>Example: a small program that </a:t>
            </a:r>
            <a:r>
              <a:rPr lang="en-GB" sz="2400" dirty="0" smtClean="0"/>
              <a:t>subtracts 32 from a number if it is between 97 and 122.</a:t>
            </a:r>
            <a:endParaRPr lang="en-GB" sz="12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600200"/>
            <a:ext cx="4174719" cy="29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2">
                    <a:satMod val="130000"/>
                  </a:schemeClr>
                </a:solidFill>
              </a:rPr>
              <a:t>High level languages (3GL)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/>
            <a:r>
              <a:rPr lang="en-GB" sz="2800" dirty="0" smtClean="0"/>
              <a:t>Languages that use common words</a:t>
            </a:r>
          </a:p>
          <a:p>
            <a:pPr marL="457200" indent="-457200"/>
            <a:r>
              <a:rPr lang="en-GB" sz="2800" dirty="0" smtClean="0"/>
              <a:t>Easier to understand</a:t>
            </a:r>
          </a:p>
          <a:p>
            <a:pPr marL="457200" indent="-457200"/>
            <a:r>
              <a:rPr lang="en-GB" sz="2800" dirty="0" smtClean="0"/>
              <a:t>Faster development</a:t>
            </a:r>
          </a:p>
        </p:txBody>
      </p:sp>
      <p:graphicFrame>
        <p:nvGraphicFramePr>
          <p:cNvPr id="66591" name="Group 31"/>
          <p:cNvGraphicFramePr>
            <a:graphicFrameLocks noGrp="1"/>
          </p:cNvGraphicFramePr>
          <p:nvPr>
            <p:ph sz="half" idx="2"/>
          </p:nvPr>
        </p:nvGraphicFramePr>
        <p:xfrm>
          <a:off x="6372225" y="1989138"/>
          <a:ext cx="2020888" cy="3886202"/>
        </p:xfrm>
        <a:graphic>
          <a:graphicData uri="http://schemas.openxmlformats.org/drawingml/2006/table">
            <a:tbl>
              <a:tblPr/>
              <a:tblGrid>
                <a:gridCol w="2020888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Language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C++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C#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6" name="Rectangle 4"/>
          <p:cNvSpPr>
            <a:spLocks noChangeArrowheads="1"/>
          </p:cNvSpPr>
          <p:nvPr/>
        </p:nvSpPr>
        <p:spPr bwMode="auto">
          <a:xfrm>
            <a:off x="539750" y="4357688"/>
            <a:ext cx="4608513" cy="16573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3200" dirty="0"/>
              <a:t>For </a:t>
            </a:r>
            <a:r>
              <a:rPr lang="en-GB" sz="3200" dirty="0" err="1" smtClean="0"/>
              <a:t>i</a:t>
            </a:r>
            <a:r>
              <a:rPr lang="en-GB" sz="3200" dirty="0" smtClean="0"/>
              <a:t> </a:t>
            </a:r>
            <a:r>
              <a:rPr lang="en-GB" sz="3200" dirty="0"/>
              <a:t>= 1 to 10</a:t>
            </a:r>
          </a:p>
          <a:p>
            <a:pPr lvl="1"/>
            <a:r>
              <a:rPr lang="en-GB" sz="3200" dirty="0"/>
              <a:t>    Print(“Hello World”)</a:t>
            </a:r>
          </a:p>
          <a:p>
            <a:r>
              <a:rPr lang="en-GB" sz="3200" dirty="0"/>
              <a:t>Next </a:t>
            </a:r>
            <a:r>
              <a:rPr lang="en-GB" sz="3200" dirty="0" err="1" smtClean="0"/>
              <a:t>i</a:t>
            </a:r>
            <a:endParaRPr lang="en-GB" sz="3200" dirty="0"/>
          </a:p>
        </p:txBody>
      </p:sp>
      <p:sp>
        <p:nvSpPr>
          <p:cNvPr id="19477" name="Text Box 5"/>
          <p:cNvSpPr txBox="1">
            <a:spLocks noChangeArrowheads="1"/>
          </p:cNvSpPr>
          <p:nvPr/>
        </p:nvSpPr>
        <p:spPr bwMode="auto">
          <a:xfrm>
            <a:off x="3492500" y="60150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Symbolic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human</Template>
  <TotalTime>2613</TotalTime>
  <Words>937</Words>
  <Application>Microsoft Macintosh PowerPoint</Application>
  <PresentationFormat>On-screen Show (4:3)</PresentationFormat>
  <Paragraphs>343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Candara</vt:lpstr>
      <vt:lpstr>Wingdings</vt:lpstr>
      <vt:lpstr>Wingdings 2</vt:lpstr>
      <vt:lpstr>Arial</vt:lpstr>
      <vt:lpstr>human</vt:lpstr>
      <vt:lpstr>Software Design Fundamentals BTEC Unit 51</vt:lpstr>
      <vt:lpstr>Objectives</vt:lpstr>
      <vt:lpstr>What is a programming language?</vt:lpstr>
      <vt:lpstr>Evolution</vt:lpstr>
      <vt:lpstr>Over 2500 programming languages</vt:lpstr>
      <vt:lpstr>Levels of Languages</vt:lpstr>
      <vt:lpstr>Machine code</vt:lpstr>
      <vt:lpstr>Assembly Language</vt:lpstr>
      <vt:lpstr>High level languages (3GL)</vt:lpstr>
      <vt:lpstr>4th Generation Languages (4GL)</vt:lpstr>
      <vt:lpstr>Natural Languages (5GL)</vt:lpstr>
      <vt:lpstr>Language for each job</vt:lpstr>
      <vt:lpstr>High level language types</vt:lpstr>
      <vt:lpstr>Procedural</vt:lpstr>
      <vt:lpstr>Procedural example</vt:lpstr>
      <vt:lpstr>OOP</vt:lpstr>
      <vt:lpstr>Scripts</vt:lpstr>
      <vt:lpstr>Script example</vt:lpstr>
      <vt:lpstr>Visual</vt:lpstr>
      <vt:lpstr>Visual example</vt:lpstr>
      <vt:lpstr>Discussion</vt:lpstr>
    </vt:vector>
  </TitlesOfParts>
  <Company>HCT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123</cp:revision>
  <dcterms:created xsi:type="dcterms:W3CDTF">2006-09-20T14:56:18Z</dcterms:created>
  <dcterms:modified xsi:type="dcterms:W3CDTF">2017-02-12T22:51:40Z</dcterms:modified>
</cp:coreProperties>
</file>