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12"/>
  </p:notesMasterIdLst>
  <p:sldIdLst>
    <p:sldId id="256" r:id="rId2"/>
    <p:sldId id="302" r:id="rId3"/>
    <p:sldId id="311" r:id="rId4"/>
    <p:sldId id="310" r:id="rId5"/>
    <p:sldId id="316" r:id="rId6"/>
    <p:sldId id="309" r:id="rId7"/>
    <p:sldId id="312" r:id="rId8"/>
    <p:sldId id="313" r:id="rId9"/>
    <p:sldId id="314" r:id="rId10"/>
    <p:sldId id="31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F8380A-6621-6944-9505-CCF29FD9D6EA}" v="4" dt="2021-03-16T21:41:55.3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8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2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A16AA-C3C9-524C-AA95-1B316E339F06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0B4FF-D04F-0347-9B11-4E87A25C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68608" y="623731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80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FA3F48C-C7C6-4055-9F49-3777875E72AE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95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178E61D-D431-422C-9764-11DAFE33AB6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0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2" y="365127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49359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9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1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467475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0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247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24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7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6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4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63EFA5E-FA76-400D-B3DC-F0BA90E6D107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2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568" y="31740"/>
            <a:ext cx="891770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22313"/>
            <a:ext cx="838200" cy="335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31740"/>
            <a:ext cx="420403" cy="53435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6600" y="6266473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mbedsocial.com/create/youtube-feed/" TargetMode="External"/><Relationship Id="rId2" Type="http://schemas.openxmlformats.org/officeDocument/2006/relationships/hyperlink" Target="https://embedsocial.com/create/tiktok-feed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69" y="1298015"/>
            <a:ext cx="9849859" cy="1373070"/>
          </a:xfrm>
        </p:spPr>
        <p:txBody>
          <a:bodyPr>
            <a:normAutofit/>
          </a:bodyPr>
          <a:lstStyle/>
          <a:p>
            <a:r>
              <a:rPr lang="en-GB" sz="4800" dirty="0"/>
              <a:t>Principles of Coding – API and cookies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Digital Marketer</a:t>
            </a:r>
          </a:p>
        </p:txBody>
      </p:sp>
    </p:spTree>
    <p:extLst>
      <p:ext uri="{BB962C8B-B14F-4D97-AF65-F5344CB8AC3E}">
        <p14:creationId xmlns:p14="http://schemas.microsoft.com/office/powerpoint/2010/main" val="195010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635" y="543803"/>
            <a:ext cx="11590421" cy="791011"/>
          </a:xfrm>
        </p:spPr>
        <p:txBody>
          <a:bodyPr>
            <a:normAutofit/>
          </a:bodyPr>
          <a:lstStyle/>
          <a:p>
            <a:r>
              <a:rPr lang="en-GB" dirty="0" smtClean="0"/>
              <a:t>API keys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207" y="1205514"/>
            <a:ext cx="9613861" cy="4827423"/>
          </a:xfrm>
        </p:spPr>
        <p:txBody>
          <a:bodyPr>
            <a:normAutofit/>
          </a:bodyPr>
          <a:lstStyle/>
          <a:p>
            <a:r>
              <a:rPr lang="en-GB" dirty="0" smtClean="0"/>
              <a:t>Session cookies:</a:t>
            </a:r>
          </a:p>
          <a:p>
            <a:endParaRPr lang="en-GB" dirty="0" smtClean="0"/>
          </a:p>
          <a:p>
            <a:r>
              <a:rPr lang="en-GB" dirty="0" smtClean="0"/>
              <a:t>Used for registration</a:t>
            </a:r>
          </a:p>
          <a:p>
            <a:pPr lvl="1"/>
            <a:r>
              <a:rPr lang="en-GB" dirty="0" smtClean="0"/>
              <a:t>Store details entered so that if the page is refreshed the data is still there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Used for forms</a:t>
            </a:r>
          </a:p>
          <a:p>
            <a:pPr lvl="1"/>
            <a:r>
              <a:rPr lang="en-GB" dirty="0" smtClean="0"/>
              <a:t>Store details entered so that if the page is refreshed the data is still there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Used for checkout/baskets</a:t>
            </a:r>
          </a:p>
          <a:p>
            <a:pPr lvl="1"/>
            <a:r>
              <a:rPr lang="en-GB" dirty="0" smtClean="0"/>
              <a:t>Keeps items added to the basket so that if you browse for more products the basket isn’t cleared.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Allows for multiple purchases in one session</a:t>
            </a:r>
          </a:p>
          <a:p>
            <a:pPr marL="3429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74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3.3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1" y="1547833"/>
            <a:ext cx="11590421" cy="4935956"/>
          </a:xfrm>
        </p:spPr>
        <p:txBody>
          <a:bodyPr>
            <a:normAutofit/>
          </a:bodyPr>
          <a:lstStyle/>
          <a:p>
            <a:r>
              <a:rPr lang="en-GB" dirty="0"/>
              <a:t>3.3 Describe each stage required to generate or commission code. What considerations will be required to ensure code capability across multiple devices and the associated infrastructure limitations. </a:t>
            </a:r>
          </a:p>
          <a:p>
            <a:r>
              <a:rPr lang="en-GB" dirty="0"/>
              <a:t>Social media platforms feeds (called widgets) used on a new digital solution. </a:t>
            </a:r>
          </a:p>
          <a:p>
            <a:r>
              <a:rPr lang="en-GB" dirty="0"/>
              <a:t>Creating and protecting feeds (using API keys) for use by other organisations. </a:t>
            </a:r>
          </a:p>
          <a:p>
            <a:pPr marL="0" indent="0">
              <a:buNone/>
            </a:pP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67371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63E17-2845-5C45-85B3-98BB868FD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feeds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7198D-1059-E843-952F-07E5219C0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Social media feeds are widgets generated by social media aggregators that contain content from various social media accounts. </a:t>
            </a:r>
          </a:p>
          <a:p>
            <a:r>
              <a:rPr lang="en-GB" dirty="0"/>
              <a:t>For example, social media feeds can display all your brand’s content from various social media platforms in one wall-like layout. </a:t>
            </a:r>
          </a:p>
          <a:p>
            <a:r>
              <a:rPr lang="en-GB" dirty="0"/>
              <a:t>To do this, you will need </a:t>
            </a:r>
            <a:r>
              <a:rPr lang="en-GB" dirty="0" smtClean="0"/>
              <a:t>a social </a:t>
            </a:r>
            <a:r>
              <a:rPr lang="en-GB" dirty="0"/>
              <a:t>media aggregator that will get access to your social media accounts and get all the mentioned content from other users who posted about your </a:t>
            </a:r>
            <a:r>
              <a:rPr lang="en-GB" dirty="0" smtClean="0"/>
              <a:t>brand</a:t>
            </a:r>
            <a:endParaRPr lang="en-GB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0280" y="578648"/>
            <a:ext cx="2935165" cy="89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90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3CF2A-594F-9A4C-BF99-D87DBDB11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feeds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BB0BC-EBC0-FD49-9B40-F095D46E6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 each of the social media networks, you can create different feeds, like the following:</a:t>
            </a:r>
          </a:p>
          <a:p>
            <a:r>
              <a:rPr lang="en-GB" b="1" u="sng" dirty="0"/>
              <a:t>Facebook feed:</a:t>
            </a:r>
            <a:r>
              <a:rPr lang="en-GB" dirty="0"/>
              <a:t> Provide your Facebook permissions to create Facebook feeds with the content from your Facebook page or content that users posted mentioning your Facebook page. </a:t>
            </a:r>
          </a:p>
          <a:p>
            <a:r>
              <a:rPr lang="en-GB" b="1" u="sng" dirty="0"/>
              <a:t>Instagram feed:</a:t>
            </a:r>
            <a:r>
              <a:rPr lang="en-GB" dirty="0"/>
              <a:t> Instagram users can give permissions to their Instagram account and sync all the content they post on Instagram with your website. Additionally, they can specify a hashtag and display the Instagram posts tagged with a particular hashtag with their Instagram feed. </a:t>
            </a:r>
          </a:p>
          <a:p>
            <a:r>
              <a:rPr lang="en-GB" b="1" u="sng" dirty="0"/>
              <a:t>TikTok feed:</a:t>
            </a:r>
            <a:r>
              <a:rPr lang="en-GB" b="1" u="sng" dirty="0">
                <a:hlinkClick r:id="rId2"/>
              </a:rPr>
              <a:t> </a:t>
            </a:r>
            <a:r>
              <a:rPr lang="en-GB" dirty="0"/>
              <a:t>Submit links to </a:t>
            </a:r>
            <a:r>
              <a:rPr lang="en-GB" dirty="0" err="1"/>
              <a:t>TikTok</a:t>
            </a:r>
            <a:r>
              <a:rPr lang="en-GB" dirty="0"/>
              <a:t> videos and create an entire </a:t>
            </a:r>
            <a:r>
              <a:rPr lang="en-GB" dirty="0" err="1"/>
              <a:t>TikTok</a:t>
            </a:r>
            <a:r>
              <a:rPr lang="en-GB" dirty="0"/>
              <a:t> video feed for your website. It is a unique feed that provides websites with the engaging power enabled by </a:t>
            </a:r>
            <a:r>
              <a:rPr lang="en-GB" dirty="0" err="1"/>
              <a:t>TikTok</a:t>
            </a:r>
            <a:r>
              <a:rPr lang="en-GB" dirty="0"/>
              <a:t>.</a:t>
            </a:r>
          </a:p>
          <a:p>
            <a:r>
              <a:rPr lang="en-GB" b="1" u="sng" dirty="0"/>
              <a:t>Youtube feed:</a:t>
            </a:r>
            <a:r>
              <a:rPr lang="en-GB" b="1" u="sng" dirty="0">
                <a:hlinkClick r:id="rId3"/>
              </a:rPr>
              <a:t> </a:t>
            </a:r>
            <a:r>
              <a:rPr lang="en-GB" dirty="0"/>
              <a:t>Create a video channel with the videos posted on your YouTube channel, videos that tag specific </a:t>
            </a:r>
            <a:r>
              <a:rPr lang="en-GB" dirty="0" err="1"/>
              <a:t>Youtube</a:t>
            </a:r>
            <a:r>
              <a:rPr lang="en-GB" dirty="0"/>
              <a:t> hashtag, or videos in a </a:t>
            </a:r>
            <a:r>
              <a:rPr lang="en-GB" dirty="0" err="1"/>
              <a:t>Youtube</a:t>
            </a:r>
            <a:r>
              <a:rPr lang="en-GB" dirty="0"/>
              <a:t> playlist. </a:t>
            </a:r>
          </a:p>
          <a:p>
            <a:r>
              <a:rPr lang="en-GB" b="1" u="sng" dirty="0"/>
              <a:t>Twitter feed:</a:t>
            </a:r>
            <a:r>
              <a:rPr lang="en-GB" dirty="0"/>
              <a:t> Give permissions to Twitter account to sync the Tweets with your website. On top of that, you can add tweets that include a specific hashtag or mention your account.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06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3CF2A-594F-9A4C-BF99-D87DBDB11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and protecting feeds (using API keys) for use by other organisations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BB0BC-EBC0-FD49-9B40-F095D46E6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developer may make an API (application programming interface) available for other developers to write or read to their application</a:t>
            </a:r>
          </a:p>
          <a:p>
            <a:r>
              <a:rPr lang="en-US" dirty="0" smtClean="0"/>
              <a:t>To prevent </a:t>
            </a:r>
            <a:r>
              <a:rPr lang="en-US" dirty="0" err="1" smtClean="0"/>
              <a:t>unauthorised</a:t>
            </a:r>
            <a:r>
              <a:rPr lang="en-US" dirty="0" smtClean="0"/>
              <a:t> access the developer can issue an API key</a:t>
            </a:r>
          </a:p>
          <a:p>
            <a:r>
              <a:rPr lang="en-US" dirty="0" smtClean="0"/>
              <a:t>This is a unique identifier to used to authenticate a program using the API</a:t>
            </a:r>
          </a:p>
          <a:p>
            <a:endParaRPr lang="en-US" dirty="0"/>
          </a:p>
          <a:p>
            <a:r>
              <a:rPr lang="en-US" dirty="0" smtClean="0"/>
              <a:t>For instance will </a:t>
            </a:r>
            <a:r>
              <a:rPr lang="en-US" smtClean="0"/>
              <a:t>Google will issue </a:t>
            </a:r>
            <a:r>
              <a:rPr lang="en-US" dirty="0" smtClean="0"/>
              <a:t>an API key to a legitimate developer who wants their program to access Google Maps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50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635" y="543803"/>
            <a:ext cx="11590421" cy="791011"/>
          </a:xfrm>
        </p:spPr>
        <p:txBody>
          <a:bodyPr>
            <a:normAutofit/>
          </a:bodyPr>
          <a:lstStyle/>
          <a:p>
            <a:r>
              <a:rPr lang="en-GB" dirty="0" smtClean="0"/>
              <a:t>Cookies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207" y="1205514"/>
            <a:ext cx="9613861" cy="4827423"/>
          </a:xfrm>
        </p:spPr>
        <p:txBody>
          <a:bodyPr>
            <a:normAutofit/>
          </a:bodyPr>
          <a:lstStyle/>
          <a:p>
            <a:r>
              <a:rPr lang="en-GB" dirty="0"/>
              <a:t>4.6  Describe how local (cookies) or session data storage is utilised to share information for standard digital features.</a:t>
            </a:r>
            <a:br>
              <a:rPr lang="en-GB" dirty="0"/>
            </a:br>
            <a:endParaRPr lang="en-GB" dirty="0" smtClean="0"/>
          </a:p>
          <a:p>
            <a:r>
              <a:rPr lang="en-GB" dirty="0" smtClean="0"/>
              <a:t>Forms</a:t>
            </a:r>
          </a:p>
          <a:p>
            <a:r>
              <a:rPr lang="en-GB" dirty="0" smtClean="0"/>
              <a:t>Checkouts</a:t>
            </a:r>
          </a:p>
          <a:p>
            <a:r>
              <a:rPr lang="en-GB" dirty="0" smtClean="0"/>
              <a:t>Registration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109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635" y="543803"/>
            <a:ext cx="11590421" cy="791011"/>
          </a:xfrm>
        </p:spPr>
        <p:txBody>
          <a:bodyPr>
            <a:normAutofit/>
          </a:bodyPr>
          <a:lstStyle/>
          <a:p>
            <a:r>
              <a:rPr lang="en-GB" dirty="0" smtClean="0"/>
              <a:t>Cookies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207" y="1205514"/>
            <a:ext cx="9613861" cy="4827423"/>
          </a:xfrm>
        </p:spPr>
        <p:txBody>
          <a:bodyPr>
            <a:normAutofit/>
          </a:bodyPr>
          <a:lstStyle/>
          <a:p>
            <a:r>
              <a:rPr lang="en-GB" dirty="0"/>
              <a:t>At a minimum, cookies contain two bits of data: an identifier for a unique user and some information about this user.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For example, when you log into a site, a cookie may be returned that identifies your account, confirming you’ve successfully logged in. </a:t>
            </a:r>
            <a:endParaRPr lang="en-GB" dirty="0" smtClean="0"/>
          </a:p>
          <a:p>
            <a:r>
              <a:rPr lang="en-GB" dirty="0" smtClean="0"/>
              <a:t>Then</a:t>
            </a:r>
            <a:r>
              <a:rPr lang="en-GB" dirty="0"/>
              <a:t>, when you interact with this website in the future, this cookie will act as confirmation that you’re a user who’s logged into the site.</a:t>
            </a:r>
            <a:br>
              <a:rPr lang="en-GB" dirty="0"/>
            </a:br>
            <a:endParaRPr lang="en-GB" dirty="0" smtClean="0"/>
          </a:p>
          <a:p>
            <a:r>
              <a:rPr lang="en-GB" b="1" dirty="0"/>
              <a:t>Session Cookies</a:t>
            </a:r>
          </a:p>
          <a:p>
            <a:r>
              <a:rPr lang="en-GB" dirty="0"/>
              <a:t>These cookies are temporary and will only be stored in the memory of your browser while it’s open. When it’s closed, the cookie will be </a:t>
            </a:r>
            <a:r>
              <a:rPr lang="en-GB" dirty="0" smtClean="0"/>
              <a:t>removed. </a:t>
            </a:r>
          </a:p>
          <a:p>
            <a:r>
              <a:rPr lang="en-GB" dirty="0"/>
              <a:t>O</a:t>
            </a:r>
            <a:r>
              <a:rPr lang="en-GB" dirty="0" smtClean="0"/>
              <a:t>ften used within </a:t>
            </a:r>
            <a:r>
              <a:rPr lang="en-GB" dirty="0"/>
              <a:t>e-commerce shopping carts, controlling what a user sees on a page when they’re conducting a </a:t>
            </a:r>
            <a:r>
              <a:rPr lang="en-GB" dirty="0" smtClean="0"/>
              <a:t>one-off or multi-page </a:t>
            </a:r>
            <a:r>
              <a:rPr lang="en-GB" dirty="0"/>
              <a:t>site </a:t>
            </a:r>
            <a:r>
              <a:rPr lang="en-GB" dirty="0" smtClean="0"/>
              <a:t>visit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380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635" y="543803"/>
            <a:ext cx="11590421" cy="791011"/>
          </a:xfrm>
        </p:spPr>
        <p:txBody>
          <a:bodyPr>
            <a:normAutofit/>
          </a:bodyPr>
          <a:lstStyle/>
          <a:p>
            <a:r>
              <a:rPr lang="en-GB" dirty="0" smtClean="0"/>
              <a:t>Cookies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207" y="1205514"/>
            <a:ext cx="9613861" cy="4827423"/>
          </a:xfrm>
        </p:spPr>
        <p:txBody>
          <a:bodyPr>
            <a:normAutofit/>
          </a:bodyPr>
          <a:lstStyle/>
          <a:p>
            <a:r>
              <a:rPr lang="en-GB" b="1" dirty="0"/>
              <a:t>Persistent Cookies</a:t>
            </a:r>
          </a:p>
          <a:p>
            <a:r>
              <a:rPr lang="en-GB" dirty="0"/>
              <a:t>These cookies are used over a much longer period of time, as an expiration date is tagged to them by the issuer. 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means, even when your browser is closed, the cookie will be stored on it. </a:t>
            </a:r>
            <a:endParaRPr lang="en-GB" dirty="0" smtClean="0"/>
          </a:p>
          <a:p>
            <a:r>
              <a:rPr lang="en-GB" dirty="0" smtClean="0"/>
              <a:t>When you </a:t>
            </a:r>
            <a:r>
              <a:rPr lang="en-GB" dirty="0"/>
              <a:t>return to the website that created this cookie, or you go to a website that has a resource produced by the cookie’s issuer (</a:t>
            </a:r>
            <a:r>
              <a:rPr lang="en-GB" dirty="0" err="1"/>
              <a:t>eg</a:t>
            </a:r>
            <a:r>
              <a:rPr lang="en-GB" dirty="0"/>
              <a:t>, an </a:t>
            </a:r>
            <a:r>
              <a:rPr lang="en-GB" dirty="0" smtClean="0"/>
              <a:t>advert), </a:t>
            </a:r>
            <a:r>
              <a:rPr lang="en-GB" dirty="0"/>
              <a:t>this data is returned to the issuer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244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635" y="543803"/>
            <a:ext cx="11590421" cy="791011"/>
          </a:xfrm>
        </p:spPr>
        <p:txBody>
          <a:bodyPr>
            <a:normAutofit/>
          </a:bodyPr>
          <a:lstStyle/>
          <a:p>
            <a:r>
              <a:rPr lang="en-GB" dirty="0" smtClean="0"/>
              <a:t>Cookies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207" y="1205514"/>
            <a:ext cx="9613861" cy="4827423"/>
          </a:xfrm>
        </p:spPr>
        <p:txBody>
          <a:bodyPr>
            <a:normAutofit/>
          </a:bodyPr>
          <a:lstStyle/>
          <a:p>
            <a:r>
              <a:rPr lang="en-GB" dirty="0" smtClean="0"/>
              <a:t>Session cookies:</a:t>
            </a:r>
          </a:p>
          <a:p>
            <a:endParaRPr lang="en-GB" dirty="0"/>
          </a:p>
          <a:p>
            <a:r>
              <a:rPr lang="en-GB" dirty="0" smtClean="0"/>
              <a:t>Used for registration</a:t>
            </a:r>
          </a:p>
          <a:p>
            <a:pPr lvl="1"/>
            <a:r>
              <a:rPr lang="en-GB" dirty="0" smtClean="0"/>
              <a:t>Store details entered so that if the page is refreshed the data is still there</a:t>
            </a:r>
          </a:p>
          <a:p>
            <a:pPr lvl="1"/>
            <a:endParaRPr lang="en-GB" dirty="0"/>
          </a:p>
          <a:p>
            <a:r>
              <a:rPr lang="en-GB" dirty="0" smtClean="0"/>
              <a:t>Used for forms</a:t>
            </a:r>
          </a:p>
          <a:p>
            <a:pPr lvl="1"/>
            <a:r>
              <a:rPr lang="en-GB" dirty="0"/>
              <a:t>Store details entered so that if the page is refreshed the data is still </a:t>
            </a:r>
            <a:r>
              <a:rPr lang="en-GB" dirty="0" smtClean="0"/>
              <a:t>there</a:t>
            </a:r>
          </a:p>
          <a:p>
            <a:pPr lvl="1"/>
            <a:endParaRPr lang="en-GB" dirty="0"/>
          </a:p>
          <a:p>
            <a:r>
              <a:rPr lang="en-GB" dirty="0" smtClean="0"/>
              <a:t>Used for checkout/baskets</a:t>
            </a:r>
          </a:p>
          <a:p>
            <a:pPr lvl="1"/>
            <a:r>
              <a:rPr lang="en-GB" dirty="0" smtClean="0"/>
              <a:t>Keeps items added to the basket so that if you browse for more products the basket isn’t cleared.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Allows for multiple purchases in one session</a:t>
            </a:r>
            <a:endParaRPr lang="en-GB" dirty="0"/>
          </a:p>
          <a:p>
            <a:pPr marL="3429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294106"/>
      </p:ext>
    </p:extLst>
  </p:cSld>
  <p:clrMapOvr>
    <a:masterClrMapping/>
  </p:clrMapOvr>
</p:sld>
</file>

<file path=ppt/theme/theme1.xml><?xml version="1.0" encoding="utf-8"?>
<a:theme xmlns:a="http://schemas.openxmlformats.org/drawingml/2006/main" name="WB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" id="{B72D05FB-8192-464D-9D83-4C2CA7853A9F}" vid="{4A779CC2-9149-449A-855E-F1375EFE8F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InductionFeb2018_WBL</Template>
  <TotalTime>13142</TotalTime>
  <Words>448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WBL</vt:lpstr>
      <vt:lpstr>Principles of Coding – API and cookies</vt:lpstr>
      <vt:lpstr>3.3</vt:lpstr>
      <vt:lpstr>Social media feeds</vt:lpstr>
      <vt:lpstr>Social media feeds</vt:lpstr>
      <vt:lpstr>Creating and protecting feeds (using API keys) for use by other organisations</vt:lpstr>
      <vt:lpstr>Cookies</vt:lpstr>
      <vt:lpstr>Cookies</vt:lpstr>
      <vt:lpstr>Cookies</vt:lpstr>
      <vt:lpstr>Cookies</vt:lpstr>
      <vt:lpstr>API keys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techncian</dc:title>
  <dc:creator>Bob Higgie</dc:creator>
  <cp:lastModifiedBy>Bob Higgie</cp:lastModifiedBy>
  <cp:revision>316</cp:revision>
  <dcterms:created xsi:type="dcterms:W3CDTF">2017-10-06T13:15:22Z</dcterms:created>
  <dcterms:modified xsi:type="dcterms:W3CDTF">2021-03-17T10:01:47Z</dcterms:modified>
</cp:coreProperties>
</file>