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256" r:id="rId2"/>
    <p:sldId id="261" r:id="rId3"/>
    <p:sldId id="257" r:id="rId4"/>
    <p:sldId id="276" r:id="rId5"/>
    <p:sldId id="265" r:id="rId6"/>
    <p:sldId id="274" r:id="rId7"/>
    <p:sldId id="272" r:id="rId8"/>
    <p:sldId id="273" r:id="rId9"/>
    <p:sldId id="275" r:id="rId10"/>
    <p:sldId id="269" r:id="rId11"/>
    <p:sldId id="271" r:id="rId12"/>
    <p:sldId id="279" r:id="rId13"/>
    <p:sldId id="280" r:id="rId14"/>
    <p:sldId id="281" r:id="rId15"/>
    <p:sldId id="278" r:id="rId16"/>
    <p:sldId id="267" r:id="rId17"/>
    <p:sldId id="409" r:id="rId18"/>
    <p:sldId id="544" r:id="rId19"/>
    <p:sldId id="547" r:id="rId20"/>
    <p:sldId id="268" r:id="rId21"/>
    <p:sldId id="545" r:id="rId22"/>
    <p:sldId id="277" r:id="rId23"/>
    <p:sldId id="548" r:id="rId24"/>
    <p:sldId id="549" r:id="rId25"/>
    <p:sldId id="550" r:id="rId26"/>
    <p:sldId id="551" r:id="rId27"/>
    <p:sldId id="552" r:id="rId28"/>
    <p:sldId id="553" r:id="rId29"/>
    <p:sldId id="554" r:id="rId30"/>
    <p:sldId id="559" r:id="rId31"/>
    <p:sldId id="558" r:id="rId32"/>
    <p:sldId id="555" r:id="rId33"/>
    <p:sldId id="557" r:id="rId34"/>
    <p:sldId id="556" r:id="rId35"/>
    <p:sldId id="26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9D9D"/>
    <a:srgbClr val="F40606"/>
    <a:srgbClr val="2233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showGuides="1">
      <p:cViewPr varScale="1">
        <p:scale>
          <a:sx n="94" d="100"/>
          <a:sy n="94" d="100"/>
        </p:scale>
        <p:origin x="114" y="6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01CC5E-D1A9-4486-9A8C-F6234841402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02734C89-4623-4C2B-8942-9CFE6D269D59}">
      <dgm:prSet/>
      <dgm:spPr/>
      <dgm:t>
        <a:bodyPr/>
        <a:lstStyle/>
        <a:p>
          <a:r>
            <a:rPr lang="en-GB"/>
            <a:t>Secure by design (SBD), in software engineering, means that software products have been designed from the foundation to be secure</a:t>
          </a:r>
        </a:p>
      </dgm:t>
    </dgm:pt>
    <dgm:pt modelId="{C96608E7-C0A2-4293-863F-2434BF2A5FAA}" type="parTrans" cxnId="{390B1E77-3BE0-4452-A75C-FAFE8F27EF99}">
      <dgm:prSet/>
      <dgm:spPr/>
      <dgm:t>
        <a:bodyPr/>
        <a:lstStyle/>
        <a:p>
          <a:endParaRPr lang="en-GB"/>
        </a:p>
      </dgm:t>
    </dgm:pt>
    <dgm:pt modelId="{23E539C6-DE90-41E9-9393-10BCD7DA289C}" type="sibTrans" cxnId="{390B1E77-3BE0-4452-A75C-FAFE8F27EF99}">
      <dgm:prSet/>
      <dgm:spPr/>
      <dgm:t>
        <a:bodyPr/>
        <a:lstStyle/>
        <a:p>
          <a:endParaRPr lang="en-GB"/>
        </a:p>
      </dgm:t>
    </dgm:pt>
    <dgm:pt modelId="{BE38486C-9593-476D-B1DF-6D04CD26E2BE}">
      <dgm:prSet/>
      <dgm:spPr/>
      <dgm:t>
        <a:bodyPr/>
        <a:lstStyle/>
        <a:p>
          <a:r>
            <a:rPr lang="en-GB"/>
            <a:t>Alternate security tactics and patterns are considered at the beginning of a software design, and the best are selected and enforced by the architecture</a:t>
          </a:r>
        </a:p>
      </dgm:t>
    </dgm:pt>
    <dgm:pt modelId="{5D47C39A-ED87-4105-B90F-002BBEBF6E1B}" type="parTrans" cxnId="{7E6E7E14-FB68-419E-B56E-DAE4D16F3FF6}">
      <dgm:prSet/>
      <dgm:spPr/>
      <dgm:t>
        <a:bodyPr/>
        <a:lstStyle/>
        <a:p>
          <a:endParaRPr lang="en-GB"/>
        </a:p>
      </dgm:t>
    </dgm:pt>
    <dgm:pt modelId="{2C4A671C-E2B5-4571-AECE-398FED15A9C2}" type="sibTrans" cxnId="{7E6E7E14-FB68-419E-B56E-DAE4D16F3FF6}">
      <dgm:prSet/>
      <dgm:spPr/>
      <dgm:t>
        <a:bodyPr/>
        <a:lstStyle/>
        <a:p>
          <a:endParaRPr lang="en-GB"/>
        </a:p>
      </dgm:t>
    </dgm:pt>
    <dgm:pt modelId="{3AB6094E-5D0D-4984-AD33-56D8C68687CA}">
      <dgm:prSet/>
      <dgm:spPr/>
      <dgm:t>
        <a:bodyPr/>
        <a:lstStyle/>
        <a:p>
          <a:r>
            <a:rPr lang="en-GB"/>
            <a:t>Malicious attacks on software should be assumed to occur, and care should be taken to minimise impact</a:t>
          </a:r>
        </a:p>
      </dgm:t>
    </dgm:pt>
    <dgm:pt modelId="{C4678884-21D5-4E05-B30E-F66854E664F7}" type="parTrans" cxnId="{68C9C0EC-6BEA-41A6-8E76-B4728D082726}">
      <dgm:prSet/>
      <dgm:spPr/>
      <dgm:t>
        <a:bodyPr/>
        <a:lstStyle/>
        <a:p>
          <a:endParaRPr lang="en-GB"/>
        </a:p>
      </dgm:t>
    </dgm:pt>
    <dgm:pt modelId="{2B2BF163-2A41-4129-835D-BB1455E2BE75}" type="sibTrans" cxnId="{68C9C0EC-6BEA-41A6-8E76-B4728D082726}">
      <dgm:prSet/>
      <dgm:spPr/>
      <dgm:t>
        <a:bodyPr/>
        <a:lstStyle/>
        <a:p>
          <a:endParaRPr lang="en-GB"/>
        </a:p>
      </dgm:t>
    </dgm:pt>
    <dgm:pt modelId="{C10ED596-CEE6-4FE0-BB22-33C5F68A5743}">
      <dgm:prSet/>
      <dgm:spPr/>
      <dgm:t>
        <a:bodyPr/>
        <a:lstStyle/>
        <a:p>
          <a:r>
            <a:rPr lang="en-GB"/>
            <a:t>Ensure everything works with the fewest privileges possible</a:t>
          </a:r>
        </a:p>
      </dgm:t>
    </dgm:pt>
    <dgm:pt modelId="{072B57D4-413F-4BCF-BF9E-FCB77AFC1614}" type="parTrans" cxnId="{4DD4EF59-2AB5-4C63-A5E5-F0DE8F93934B}">
      <dgm:prSet/>
      <dgm:spPr/>
      <dgm:t>
        <a:bodyPr/>
        <a:lstStyle/>
        <a:p>
          <a:endParaRPr lang="en-GB"/>
        </a:p>
      </dgm:t>
    </dgm:pt>
    <dgm:pt modelId="{EBA4B62F-0A80-4CDF-AC71-160A5D251D0F}" type="sibTrans" cxnId="{4DD4EF59-2AB5-4C63-A5E5-F0DE8F93934B}">
      <dgm:prSet/>
      <dgm:spPr/>
      <dgm:t>
        <a:bodyPr/>
        <a:lstStyle/>
        <a:p>
          <a:endParaRPr lang="en-GB"/>
        </a:p>
      </dgm:t>
    </dgm:pt>
    <dgm:pt modelId="{028859DF-4438-4379-AF03-A4109E40D5EC}" type="pres">
      <dgm:prSet presAssocID="{A801CC5E-D1A9-4486-9A8C-F62348414020}" presName="linear" presStyleCnt="0">
        <dgm:presLayoutVars>
          <dgm:animLvl val="lvl"/>
          <dgm:resizeHandles val="exact"/>
        </dgm:presLayoutVars>
      </dgm:prSet>
      <dgm:spPr/>
    </dgm:pt>
    <dgm:pt modelId="{18C80856-6BE2-4747-ACE8-E6A7CF2FF493}" type="pres">
      <dgm:prSet presAssocID="{02734C89-4623-4C2B-8942-9CFE6D269D59}" presName="parentText" presStyleLbl="node1" presStyleIdx="0" presStyleCnt="4">
        <dgm:presLayoutVars>
          <dgm:chMax val="0"/>
          <dgm:bulletEnabled val="1"/>
        </dgm:presLayoutVars>
      </dgm:prSet>
      <dgm:spPr/>
    </dgm:pt>
    <dgm:pt modelId="{EE669B25-5EAA-404F-B4E8-54EF883DCD80}" type="pres">
      <dgm:prSet presAssocID="{23E539C6-DE90-41E9-9393-10BCD7DA289C}" presName="spacer" presStyleCnt="0"/>
      <dgm:spPr/>
    </dgm:pt>
    <dgm:pt modelId="{FF2AEA33-D9C3-4961-8450-48BBA24AEC1F}" type="pres">
      <dgm:prSet presAssocID="{BE38486C-9593-476D-B1DF-6D04CD26E2BE}" presName="parentText" presStyleLbl="node1" presStyleIdx="1" presStyleCnt="4">
        <dgm:presLayoutVars>
          <dgm:chMax val="0"/>
          <dgm:bulletEnabled val="1"/>
        </dgm:presLayoutVars>
      </dgm:prSet>
      <dgm:spPr/>
    </dgm:pt>
    <dgm:pt modelId="{74D41175-C99A-4571-A820-0DA95BE4C6A9}" type="pres">
      <dgm:prSet presAssocID="{2C4A671C-E2B5-4571-AECE-398FED15A9C2}" presName="spacer" presStyleCnt="0"/>
      <dgm:spPr/>
    </dgm:pt>
    <dgm:pt modelId="{0E07B40A-031D-4194-9511-2D36064F7473}" type="pres">
      <dgm:prSet presAssocID="{3AB6094E-5D0D-4984-AD33-56D8C68687CA}" presName="parentText" presStyleLbl="node1" presStyleIdx="2" presStyleCnt="4">
        <dgm:presLayoutVars>
          <dgm:chMax val="0"/>
          <dgm:bulletEnabled val="1"/>
        </dgm:presLayoutVars>
      </dgm:prSet>
      <dgm:spPr/>
    </dgm:pt>
    <dgm:pt modelId="{F2088741-3341-4817-ADBF-D8057B18758E}" type="pres">
      <dgm:prSet presAssocID="{2B2BF163-2A41-4129-835D-BB1455E2BE75}" presName="spacer" presStyleCnt="0"/>
      <dgm:spPr/>
    </dgm:pt>
    <dgm:pt modelId="{18E3341A-907E-48A4-B9A2-40098031AE62}" type="pres">
      <dgm:prSet presAssocID="{C10ED596-CEE6-4FE0-BB22-33C5F68A5743}" presName="parentText" presStyleLbl="node1" presStyleIdx="3" presStyleCnt="4">
        <dgm:presLayoutVars>
          <dgm:chMax val="0"/>
          <dgm:bulletEnabled val="1"/>
        </dgm:presLayoutVars>
      </dgm:prSet>
      <dgm:spPr/>
    </dgm:pt>
  </dgm:ptLst>
  <dgm:cxnLst>
    <dgm:cxn modelId="{E233510C-1700-43FF-8B02-ED3A8ABC322B}" type="presOf" srcId="{3AB6094E-5D0D-4984-AD33-56D8C68687CA}" destId="{0E07B40A-031D-4194-9511-2D36064F7473}" srcOrd="0" destOrd="0" presId="urn:microsoft.com/office/officeart/2005/8/layout/vList2"/>
    <dgm:cxn modelId="{7E6E7E14-FB68-419E-B56E-DAE4D16F3FF6}" srcId="{A801CC5E-D1A9-4486-9A8C-F62348414020}" destId="{BE38486C-9593-476D-B1DF-6D04CD26E2BE}" srcOrd="1" destOrd="0" parTransId="{5D47C39A-ED87-4105-B90F-002BBEBF6E1B}" sibTransId="{2C4A671C-E2B5-4571-AECE-398FED15A9C2}"/>
    <dgm:cxn modelId="{457EEB5D-5C0E-4F82-9204-FEA331173B31}" type="presOf" srcId="{A801CC5E-D1A9-4486-9A8C-F62348414020}" destId="{028859DF-4438-4379-AF03-A4109E40D5EC}" srcOrd="0" destOrd="0" presId="urn:microsoft.com/office/officeart/2005/8/layout/vList2"/>
    <dgm:cxn modelId="{645CAF68-F222-4AA4-9ABE-3B3C1D285CB2}" type="presOf" srcId="{C10ED596-CEE6-4FE0-BB22-33C5F68A5743}" destId="{18E3341A-907E-48A4-B9A2-40098031AE62}" srcOrd="0" destOrd="0" presId="urn:microsoft.com/office/officeart/2005/8/layout/vList2"/>
    <dgm:cxn modelId="{390B1E77-3BE0-4452-A75C-FAFE8F27EF99}" srcId="{A801CC5E-D1A9-4486-9A8C-F62348414020}" destId="{02734C89-4623-4C2B-8942-9CFE6D269D59}" srcOrd="0" destOrd="0" parTransId="{C96608E7-C0A2-4293-863F-2434BF2A5FAA}" sibTransId="{23E539C6-DE90-41E9-9393-10BCD7DA289C}"/>
    <dgm:cxn modelId="{4DD4EF59-2AB5-4C63-A5E5-F0DE8F93934B}" srcId="{A801CC5E-D1A9-4486-9A8C-F62348414020}" destId="{C10ED596-CEE6-4FE0-BB22-33C5F68A5743}" srcOrd="3" destOrd="0" parTransId="{072B57D4-413F-4BCF-BF9E-FCB77AFC1614}" sibTransId="{EBA4B62F-0A80-4CDF-AC71-160A5D251D0F}"/>
    <dgm:cxn modelId="{D1D40D86-7BC0-4079-B76D-B03E1CDBF704}" type="presOf" srcId="{02734C89-4623-4C2B-8942-9CFE6D269D59}" destId="{18C80856-6BE2-4747-ACE8-E6A7CF2FF493}" srcOrd="0" destOrd="0" presId="urn:microsoft.com/office/officeart/2005/8/layout/vList2"/>
    <dgm:cxn modelId="{63701CBC-7396-44D3-AFE3-6050CE4E8CCD}" type="presOf" srcId="{BE38486C-9593-476D-B1DF-6D04CD26E2BE}" destId="{FF2AEA33-D9C3-4961-8450-48BBA24AEC1F}" srcOrd="0" destOrd="0" presId="urn:microsoft.com/office/officeart/2005/8/layout/vList2"/>
    <dgm:cxn modelId="{68C9C0EC-6BEA-41A6-8E76-B4728D082726}" srcId="{A801CC5E-D1A9-4486-9A8C-F62348414020}" destId="{3AB6094E-5D0D-4984-AD33-56D8C68687CA}" srcOrd="2" destOrd="0" parTransId="{C4678884-21D5-4E05-B30E-F66854E664F7}" sibTransId="{2B2BF163-2A41-4129-835D-BB1455E2BE75}"/>
    <dgm:cxn modelId="{773BE452-A9D1-4C32-96C5-A0B8012D8F8C}" type="presParOf" srcId="{028859DF-4438-4379-AF03-A4109E40D5EC}" destId="{18C80856-6BE2-4747-ACE8-E6A7CF2FF493}" srcOrd="0" destOrd="0" presId="urn:microsoft.com/office/officeart/2005/8/layout/vList2"/>
    <dgm:cxn modelId="{AEE7FEFE-A927-423E-BDA9-5691ADE0AEF5}" type="presParOf" srcId="{028859DF-4438-4379-AF03-A4109E40D5EC}" destId="{EE669B25-5EAA-404F-B4E8-54EF883DCD80}" srcOrd="1" destOrd="0" presId="urn:microsoft.com/office/officeart/2005/8/layout/vList2"/>
    <dgm:cxn modelId="{7938F43B-41A3-4075-8715-677C3A08C517}" type="presParOf" srcId="{028859DF-4438-4379-AF03-A4109E40D5EC}" destId="{FF2AEA33-D9C3-4961-8450-48BBA24AEC1F}" srcOrd="2" destOrd="0" presId="urn:microsoft.com/office/officeart/2005/8/layout/vList2"/>
    <dgm:cxn modelId="{F2A98F0B-1C2F-41E7-86A2-88874950D4D6}" type="presParOf" srcId="{028859DF-4438-4379-AF03-A4109E40D5EC}" destId="{74D41175-C99A-4571-A820-0DA95BE4C6A9}" srcOrd="3" destOrd="0" presId="urn:microsoft.com/office/officeart/2005/8/layout/vList2"/>
    <dgm:cxn modelId="{B97939D9-5FD4-4CCF-8952-CDB1A47ED913}" type="presParOf" srcId="{028859DF-4438-4379-AF03-A4109E40D5EC}" destId="{0E07B40A-031D-4194-9511-2D36064F7473}" srcOrd="4" destOrd="0" presId="urn:microsoft.com/office/officeart/2005/8/layout/vList2"/>
    <dgm:cxn modelId="{F2D024AA-A509-410E-843A-64BA497263CA}" type="presParOf" srcId="{028859DF-4438-4379-AF03-A4109E40D5EC}" destId="{F2088741-3341-4817-ADBF-D8057B18758E}" srcOrd="5" destOrd="0" presId="urn:microsoft.com/office/officeart/2005/8/layout/vList2"/>
    <dgm:cxn modelId="{917F24CC-A16F-4EBC-B5E9-2FBF4FB98CD4}" type="presParOf" srcId="{028859DF-4438-4379-AF03-A4109E40D5EC}" destId="{18E3341A-907E-48A4-B9A2-40098031AE6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93420-F79C-4660-981D-600BE381A431}" type="doc">
      <dgm:prSet loTypeId="urn:microsoft.com/office/officeart/2005/8/layout/target3" loCatId="relationship" qsTypeId="urn:microsoft.com/office/officeart/2005/8/quickstyle/simple1" qsCatId="simple" csTypeId="urn:microsoft.com/office/officeart/2005/8/colors/accent2_4" csCatId="accent2"/>
      <dgm:spPr/>
      <dgm:t>
        <a:bodyPr/>
        <a:lstStyle/>
        <a:p>
          <a:endParaRPr lang="en-GB"/>
        </a:p>
      </dgm:t>
    </dgm:pt>
    <dgm:pt modelId="{034E45FC-A0BD-47CB-82A1-3441FF990F0C}">
      <dgm:prSet/>
      <dgm:spPr/>
      <dgm:t>
        <a:bodyPr/>
        <a:lstStyle/>
        <a:p>
          <a:r>
            <a:rPr lang="en-GB"/>
            <a:t>A cyber analysis method is a threat-oriented approach for combating cyberattacks that shows a change from reactive security to proactive security</a:t>
          </a:r>
        </a:p>
      </dgm:t>
    </dgm:pt>
    <dgm:pt modelId="{34151DF3-2106-40CD-BFCF-CED165525423}" type="parTrans" cxnId="{944EEC41-0CF9-42C8-9A02-B9CA139A8B53}">
      <dgm:prSet/>
      <dgm:spPr/>
      <dgm:t>
        <a:bodyPr/>
        <a:lstStyle/>
        <a:p>
          <a:endParaRPr lang="en-GB"/>
        </a:p>
      </dgm:t>
    </dgm:pt>
    <dgm:pt modelId="{675D117D-92C5-4899-9FED-545983D0FE4C}" type="sibTrans" cxnId="{944EEC41-0CF9-42C8-9A02-B9CA139A8B53}">
      <dgm:prSet/>
      <dgm:spPr/>
      <dgm:t>
        <a:bodyPr/>
        <a:lstStyle/>
        <a:p>
          <a:endParaRPr lang="en-GB"/>
        </a:p>
      </dgm:t>
    </dgm:pt>
    <dgm:pt modelId="{69AB3F36-1CCC-4D08-B19F-E15D82F6B71F}">
      <dgm:prSet/>
      <dgm:spPr/>
      <dgm:t>
        <a:bodyPr/>
        <a:lstStyle/>
        <a:p>
          <a:r>
            <a:rPr lang="en-GB"/>
            <a:t>Knowledge of how internal and external information vulnerabilities pertinent to a particular organization could be matched against real-world cyber attacks</a:t>
          </a:r>
        </a:p>
      </dgm:t>
    </dgm:pt>
    <dgm:pt modelId="{FCDE57B6-213A-482C-B79D-0832D69856C7}" type="parTrans" cxnId="{72A9D4B6-0638-4AD4-8F13-3B3474CDE4ED}">
      <dgm:prSet/>
      <dgm:spPr/>
      <dgm:t>
        <a:bodyPr/>
        <a:lstStyle/>
        <a:p>
          <a:endParaRPr lang="en-GB"/>
        </a:p>
      </dgm:t>
    </dgm:pt>
    <dgm:pt modelId="{C5285252-325D-4759-8C88-7BCDC5457B41}" type="sibTrans" cxnId="{72A9D4B6-0638-4AD4-8F13-3B3474CDE4ED}">
      <dgm:prSet/>
      <dgm:spPr/>
      <dgm:t>
        <a:bodyPr/>
        <a:lstStyle/>
        <a:p>
          <a:endParaRPr lang="en-GB"/>
        </a:p>
      </dgm:t>
    </dgm:pt>
    <dgm:pt modelId="{2EEB4A50-40A7-4EC8-BD2D-5D50771E5235}">
      <dgm:prSet/>
      <dgm:spPr/>
      <dgm:t>
        <a:bodyPr/>
        <a:lstStyle/>
        <a:p>
          <a:r>
            <a:rPr lang="en-GB"/>
            <a:t>Apply threat modelling</a:t>
          </a:r>
        </a:p>
      </dgm:t>
    </dgm:pt>
    <dgm:pt modelId="{9B4257E5-30F0-4F7A-A22A-32F78FB775D1}" type="parTrans" cxnId="{87ED1BF3-AD1A-4943-94A7-92C8AD155CDD}">
      <dgm:prSet/>
      <dgm:spPr/>
      <dgm:t>
        <a:bodyPr/>
        <a:lstStyle/>
        <a:p>
          <a:endParaRPr lang="en-GB"/>
        </a:p>
      </dgm:t>
    </dgm:pt>
    <dgm:pt modelId="{F230413D-F5AE-4670-8A50-230C8B3E2FD1}" type="sibTrans" cxnId="{87ED1BF3-AD1A-4943-94A7-92C8AD155CDD}">
      <dgm:prSet/>
      <dgm:spPr/>
      <dgm:t>
        <a:bodyPr/>
        <a:lstStyle/>
        <a:p>
          <a:endParaRPr lang="en-GB"/>
        </a:p>
      </dgm:t>
    </dgm:pt>
    <dgm:pt modelId="{70EEACC0-1890-4367-8B86-4BD8B8ED403A}">
      <dgm:prSet/>
      <dgm:spPr/>
      <dgm:t>
        <a:bodyPr/>
        <a:lstStyle/>
        <a:p>
          <a:r>
            <a:rPr lang="en-GB"/>
            <a:t>A threat model should be systematic and structured</a:t>
          </a:r>
        </a:p>
      </dgm:t>
    </dgm:pt>
    <dgm:pt modelId="{9CF57B3D-F329-441A-A3FF-33F298B78E62}" type="parTrans" cxnId="{BBA43B34-B4AE-4FE7-81FB-C9DFEB263B34}">
      <dgm:prSet/>
      <dgm:spPr/>
      <dgm:t>
        <a:bodyPr/>
        <a:lstStyle/>
        <a:p>
          <a:endParaRPr lang="en-GB"/>
        </a:p>
      </dgm:t>
    </dgm:pt>
    <dgm:pt modelId="{25A8362C-8F68-4A3A-8F03-0D7572C25E08}" type="sibTrans" cxnId="{BBA43B34-B4AE-4FE7-81FB-C9DFEB263B34}">
      <dgm:prSet/>
      <dgm:spPr/>
      <dgm:t>
        <a:bodyPr/>
        <a:lstStyle/>
        <a:p>
          <a:endParaRPr lang="en-GB"/>
        </a:p>
      </dgm:t>
    </dgm:pt>
    <dgm:pt modelId="{0EB9AFA0-B5D6-492D-94D5-872AA97C7B1B}" type="pres">
      <dgm:prSet presAssocID="{26293420-F79C-4660-981D-600BE381A431}" presName="Name0" presStyleCnt="0">
        <dgm:presLayoutVars>
          <dgm:chMax val="7"/>
          <dgm:dir/>
          <dgm:animLvl val="lvl"/>
          <dgm:resizeHandles val="exact"/>
        </dgm:presLayoutVars>
      </dgm:prSet>
      <dgm:spPr/>
    </dgm:pt>
    <dgm:pt modelId="{674CC0FE-6DEC-49EA-910A-1C507B1EA0A6}" type="pres">
      <dgm:prSet presAssocID="{034E45FC-A0BD-47CB-82A1-3441FF990F0C}" presName="circle1" presStyleLbl="node1" presStyleIdx="0" presStyleCnt="4"/>
      <dgm:spPr/>
    </dgm:pt>
    <dgm:pt modelId="{50A402C4-A4D9-4381-90A2-B96DE2164F48}" type="pres">
      <dgm:prSet presAssocID="{034E45FC-A0BD-47CB-82A1-3441FF990F0C}" presName="space" presStyleCnt="0"/>
      <dgm:spPr/>
    </dgm:pt>
    <dgm:pt modelId="{620DFC42-34BC-4E14-940C-A642838ED85A}" type="pres">
      <dgm:prSet presAssocID="{034E45FC-A0BD-47CB-82A1-3441FF990F0C}" presName="rect1" presStyleLbl="alignAcc1" presStyleIdx="0" presStyleCnt="4"/>
      <dgm:spPr/>
    </dgm:pt>
    <dgm:pt modelId="{7E32B3D6-57F3-4939-ACE2-1C4858BA8A12}" type="pres">
      <dgm:prSet presAssocID="{69AB3F36-1CCC-4D08-B19F-E15D82F6B71F}" presName="vertSpace2" presStyleLbl="node1" presStyleIdx="0" presStyleCnt="4"/>
      <dgm:spPr/>
    </dgm:pt>
    <dgm:pt modelId="{2D7CBAD6-BD83-4B58-88F4-D51E0C908A92}" type="pres">
      <dgm:prSet presAssocID="{69AB3F36-1CCC-4D08-B19F-E15D82F6B71F}" presName="circle2" presStyleLbl="node1" presStyleIdx="1" presStyleCnt="4"/>
      <dgm:spPr/>
    </dgm:pt>
    <dgm:pt modelId="{F301D7A0-7235-4400-9A5E-5490C727D131}" type="pres">
      <dgm:prSet presAssocID="{69AB3F36-1CCC-4D08-B19F-E15D82F6B71F}" presName="rect2" presStyleLbl="alignAcc1" presStyleIdx="1" presStyleCnt="4"/>
      <dgm:spPr/>
    </dgm:pt>
    <dgm:pt modelId="{4B33FF47-3721-42FE-97C6-4B63D5C68375}" type="pres">
      <dgm:prSet presAssocID="{2EEB4A50-40A7-4EC8-BD2D-5D50771E5235}" presName="vertSpace3" presStyleLbl="node1" presStyleIdx="1" presStyleCnt="4"/>
      <dgm:spPr/>
    </dgm:pt>
    <dgm:pt modelId="{33F96547-CA3F-477C-B045-66BB207740EB}" type="pres">
      <dgm:prSet presAssocID="{2EEB4A50-40A7-4EC8-BD2D-5D50771E5235}" presName="circle3" presStyleLbl="node1" presStyleIdx="2" presStyleCnt="4"/>
      <dgm:spPr/>
    </dgm:pt>
    <dgm:pt modelId="{F2944B5D-14BC-466F-A32C-6C8C58A3E934}" type="pres">
      <dgm:prSet presAssocID="{2EEB4A50-40A7-4EC8-BD2D-5D50771E5235}" presName="rect3" presStyleLbl="alignAcc1" presStyleIdx="2" presStyleCnt="4"/>
      <dgm:spPr/>
    </dgm:pt>
    <dgm:pt modelId="{7CD6B721-899D-49AD-AA48-CED36AE8080A}" type="pres">
      <dgm:prSet presAssocID="{70EEACC0-1890-4367-8B86-4BD8B8ED403A}" presName="vertSpace4" presStyleLbl="node1" presStyleIdx="2" presStyleCnt="4"/>
      <dgm:spPr/>
    </dgm:pt>
    <dgm:pt modelId="{FA310DF8-2DEC-400C-B298-6BDF4E85BB2D}" type="pres">
      <dgm:prSet presAssocID="{70EEACC0-1890-4367-8B86-4BD8B8ED403A}" presName="circle4" presStyleLbl="node1" presStyleIdx="3" presStyleCnt="4"/>
      <dgm:spPr/>
    </dgm:pt>
    <dgm:pt modelId="{7A9E3E2D-A0C8-4FCA-AFA8-D70BE80D0324}" type="pres">
      <dgm:prSet presAssocID="{70EEACC0-1890-4367-8B86-4BD8B8ED403A}" presName="rect4" presStyleLbl="alignAcc1" presStyleIdx="3" presStyleCnt="4"/>
      <dgm:spPr/>
    </dgm:pt>
    <dgm:pt modelId="{4B10AC6A-9478-4006-9B81-B08077EA954C}" type="pres">
      <dgm:prSet presAssocID="{034E45FC-A0BD-47CB-82A1-3441FF990F0C}" presName="rect1ParTxNoCh" presStyleLbl="alignAcc1" presStyleIdx="3" presStyleCnt="4">
        <dgm:presLayoutVars>
          <dgm:chMax val="1"/>
          <dgm:bulletEnabled val="1"/>
        </dgm:presLayoutVars>
      </dgm:prSet>
      <dgm:spPr/>
    </dgm:pt>
    <dgm:pt modelId="{48C974A0-76F9-4532-B690-9A547BC95D0F}" type="pres">
      <dgm:prSet presAssocID="{69AB3F36-1CCC-4D08-B19F-E15D82F6B71F}" presName="rect2ParTxNoCh" presStyleLbl="alignAcc1" presStyleIdx="3" presStyleCnt="4">
        <dgm:presLayoutVars>
          <dgm:chMax val="1"/>
          <dgm:bulletEnabled val="1"/>
        </dgm:presLayoutVars>
      </dgm:prSet>
      <dgm:spPr/>
    </dgm:pt>
    <dgm:pt modelId="{B04688CC-4BFD-4003-898E-082697F1F096}" type="pres">
      <dgm:prSet presAssocID="{2EEB4A50-40A7-4EC8-BD2D-5D50771E5235}" presName="rect3ParTxNoCh" presStyleLbl="alignAcc1" presStyleIdx="3" presStyleCnt="4">
        <dgm:presLayoutVars>
          <dgm:chMax val="1"/>
          <dgm:bulletEnabled val="1"/>
        </dgm:presLayoutVars>
      </dgm:prSet>
      <dgm:spPr/>
    </dgm:pt>
    <dgm:pt modelId="{F14E5CF5-50A9-4D25-AD6B-F0FC0B63C680}" type="pres">
      <dgm:prSet presAssocID="{70EEACC0-1890-4367-8B86-4BD8B8ED403A}" presName="rect4ParTxNoCh" presStyleLbl="alignAcc1" presStyleIdx="3" presStyleCnt="4">
        <dgm:presLayoutVars>
          <dgm:chMax val="1"/>
          <dgm:bulletEnabled val="1"/>
        </dgm:presLayoutVars>
      </dgm:prSet>
      <dgm:spPr/>
    </dgm:pt>
  </dgm:ptLst>
  <dgm:cxnLst>
    <dgm:cxn modelId="{7FF1C307-F46F-4EE0-8145-B4FCBA33F41B}" type="presOf" srcId="{2EEB4A50-40A7-4EC8-BD2D-5D50771E5235}" destId="{B04688CC-4BFD-4003-898E-082697F1F096}" srcOrd="1" destOrd="0" presId="urn:microsoft.com/office/officeart/2005/8/layout/target3"/>
    <dgm:cxn modelId="{32214012-E0A3-4455-ACB4-9D3EEF431387}" type="presOf" srcId="{70EEACC0-1890-4367-8B86-4BD8B8ED403A}" destId="{7A9E3E2D-A0C8-4FCA-AFA8-D70BE80D0324}" srcOrd="0" destOrd="0" presId="urn:microsoft.com/office/officeart/2005/8/layout/target3"/>
    <dgm:cxn modelId="{AFA1F11D-0614-4E2F-A47C-86BA582C9D12}" type="presOf" srcId="{70EEACC0-1890-4367-8B86-4BD8B8ED403A}" destId="{F14E5CF5-50A9-4D25-AD6B-F0FC0B63C680}" srcOrd="1" destOrd="0" presId="urn:microsoft.com/office/officeart/2005/8/layout/target3"/>
    <dgm:cxn modelId="{BBA43B34-B4AE-4FE7-81FB-C9DFEB263B34}" srcId="{26293420-F79C-4660-981D-600BE381A431}" destId="{70EEACC0-1890-4367-8B86-4BD8B8ED403A}" srcOrd="3" destOrd="0" parTransId="{9CF57B3D-F329-441A-A3FF-33F298B78E62}" sibTransId="{25A8362C-8F68-4A3A-8F03-0D7572C25E08}"/>
    <dgm:cxn modelId="{944EEC41-0CF9-42C8-9A02-B9CA139A8B53}" srcId="{26293420-F79C-4660-981D-600BE381A431}" destId="{034E45FC-A0BD-47CB-82A1-3441FF990F0C}" srcOrd="0" destOrd="0" parTransId="{34151DF3-2106-40CD-BFCF-CED165525423}" sibTransId="{675D117D-92C5-4899-9FED-545983D0FE4C}"/>
    <dgm:cxn modelId="{0E4EBB6D-E19D-4A03-8C35-3442B62699DA}" type="presOf" srcId="{26293420-F79C-4660-981D-600BE381A431}" destId="{0EB9AFA0-B5D6-492D-94D5-872AA97C7B1B}" srcOrd="0" destOrd="0" presId="urn:microsoft.com/office/officeart/2005/8/layout/target3"/>
    <dgm:cxn modelId="{984B3275-68A1-4026-8C47-B918B549D856}" type="presOf" srcId="{69AB3F36-1CCC-4D08-B19F-E15D82F6B71F}" destId="{48C974A0-76F9-4532-B690-9A547BC95D0F}" srcOrd="1" destOrd="0" presId="urn:microsoft.com/office/officeart/2005/8/layout/target3"/>
    <dgm:cxn modelId="{72A9D4B6-0638-4AD4-8F13-3B3474CDE4ED}" srcId="{26293420-F79C-4660-981D-600BE381A431}" destId="{69AB3F36-1CCC-4D08-B19F-E15D82F6B71F}" srcOrd="1" destOrd="0" parTransId="{FCDE57B6-213A-482C-B79D-0832D69856C7}" sibTransId="{C5285252-325D-4759-8C88-7BCDC5457B41}"/>
    <dgm:cxn modelId="{7A53D0D9-61D7-4466-9E41-6666428BED2B}" type="presOf" srcId="{69AB3F36-1CCC-4D08-B19F-E15D82F6B71F}" destId="{F301D7A0-7235-4400-9A5E-5490C727D131}" srcOrd="0" destOrd="0" presId="urn:microsoft.com/office/officeart/2005/8/layout/target3"/>
    <dgm:cxn modelId="{87ED1BF3-AD1A-4943-94A7-92C8AD155CDD}" srcId="{26293420-F79C-4660-981D-600BE381A431}" destId="{2EEB4A50-40A7-4EC8-BD2D-5D50771E5235}" srcOrd="2" destOrd="0" parTransId="{9B4257E5-30F0-4F7A-A22A-32F78FB775D1}" sibTransId="{F230413D-F5AE-4670-8A50-230C8B3E2FD1}"/>
    <dgm:cxn modelId="{2A4305F5-F626-4BB5-8A6A-7196E70D5AF4}" type="presOf" srcId="{2EEB4A50-40A7-4EC8-BD2D-5D50771E5235}" destId="{F2944B5D-14BC-466F-A32C-6C8C58A3E934}" srcOrd="0" destOrd="0" presId="urn:microsoft.com/office/officeart/2005/8/layout/target3"/>
    <dgm:cxn modelId="{98C828F7-9B0F-4088-B687-A6125D070AA9}" type="presOf" srcId="{034E45FC-A0BD-47CB-82A1-3441FF990F0C}" destId="{4B10AC6A-9478-4006-9B81-B08077EA954C}" srcOrd="1" destOrd="0" presId="urn:microsoft.com/office/officeart/2005/8/layout/target3"/>
    <dgm:cxn modelId="{6F53FCF9-E4C0-4059-9179-44656D34A87A}" type="presOf" srcId="{034E45FC-A0BD-47CB-82A1-3441FF990F0C}" destId="{620DFC42-34BC-4E14-940C-A642838ED85A}" srcOrd="0" destOrd="0" presId="urn:microsoft.com/office/officeart/2005/8/layout/target3"/>
    <dgm:cxn modelId="{B32DA6C8-29A5-46A2-9F77-1ECB30C1C7FC}" type="presParOf" srcId="{0EB9AFA0-B5D6-492D-94D5-872AA97C7B1B}" destId="{674CC0FE-6DEC-49EA-910A-1C507B1EA0A6}" srcOrd="0" destOrd="0" presId="urn:microsoft.com/office/officeart/2005/8/layout/target3"/>
    <dgm:cxn modelId="{58FCE01F-AF23-49F0-B46D-E2EF7B72507A}" type="presParOf" srcId="{0EB9AFA0-B5D6-492D-94D5-872AA97C7B1B}" destId="{50A402C4-A4D9-4381-90A2-B96DE2164F48}" srcOrd="1" destOrd="0" presId="urn:microsoft.com/office/officeart/2005/8/layout/target3"/>
    <dgm:cxn modelId="{945CC16B-3969-4914-B9A0-033EA91BEA30}" type="presParOf" srcId="{0EB9AFA0-B5D6-492D-94D5-872AA97C7B1B}" destId="{620DFC42-34BC-4E14-940C-A642838ED85A}" srcOrd="2" destOrd="0" presId="urn:microsoft.com/office/officeart/2005/8/layout/target3"/>
    <dgm:cxn modelId="{C1DA0B13-8261-488A-B456-1CA21B831F4D}" type="presParOf" srcId="{0EB9AFA0-B5D6-492D-94D5-872AA97C7B1B}" destId="{7E32B3D6-57F3-4939-ACE2-1C4858BA8A12}" srcOrd="3" destOrd="0" presId="urn:microsoft.com/office/officeart/2005/8/layout/target3"/>
    <dgm:cxn modelId="{1552498B-502C-4B56-AB8C-4C62DD866B17}" type="presParOf" srcId="{0EB9AFA0-B5D6-492D-94D5-872AA97C7B1B}" destId="{2D7CBAD6-BD83-4B58-88F4-D51E0C908A92}" srcOrd="4" destOrd="0" presId="urn:microsoft.com/office/officeart/2005/8/layout/target3"/>
    <dgm:cxn modelId="{A49A7670-D4DB-4BCD-A40F-B0E96291EABD}" type="presParOf" srcId="{0EB9AFA0-B5D6-492D-94D5-872AA97C7B1B}" destId="{F301D7A0-7235-4400-9A5E-5490C727D131}" srcOrd="5" destOrd="0" presId="urn:microsoft.com/office/officeart/2005/8/layout/target3"/>
    <dgm:cxn modelId="{9B02CE04-BC89-41A9-A990-AB53D6643873}" type="presParOf" srcId="{0EB9AFA0-B5D6-492D-94D5-872AA97C7B1B}" destId="{4B33FF47-3721-42FE-97C6-4B63D5C68375}" srcOrd="6" destOrd="0" presId="urn:microsoft.com/office/officeart/2005/8/layout/target3"/>
    <dgm:cxn modelId="{24EC954B-0FC0-4092-851B-D01ECEFE30D2}" type="presParOf" srcId="{0EB9AFA0-B5D6-492D-94D5-872AA97C7B1B}" destId="{33F96547-CA3F-477C-B045-66BB207740EB}" srcOrd="7" destOrd="0" presId="urn:microsoft.com/office/officeart/2005/8/layout/target3"/>
    <dgm:cxn modelId="{FDC6CCCC-9ECC-431B-953A-D6317FF6F959}" type="presParOf" srcId="{0EB9AFA0-B5D6-492D-94D5-872AA97C7B1B}" destId="{F2944B5D-14BC-466F-A32C-6C8C58A3E934}" srcOrd="8" destOrd="0" presId="urn:microsoft.com/office/officeart/2005/8/layout/target3"/>
    <dgm:cxn modelId="{D0A40AA2-7106-4EC2-8082-DF035616A8DC}" type="presParOf" srcId="{0EB9AFA0-B5D6-492D-94D5-872AA97C7B1B}" destId="{7CD6B721-899D-49AD-AA48-CED36AE8080A}" srcOrd="9" destOrd="0" presId="urn:microsoft.com/office/officeart/2005/8/layout/target3"/>
    <dgm:cxn modelId="{7C906B2C-C0FD-4AAE-BC6F-D76874BAB47E}" type="presParOf" srcId="{0EB9AFA0-B5D6-492D-94D5-872AA97C7B1B}" destId="{FA310DF8-2DEC-400C-B298-6BDF4E85BB2D}" srcOrd="10" destOrd="0" presId="urn:microsoft.com/office/officeart/2005/8/layout/target3"/>
    <dgm:cxn modelId="{1A68C4A7-0A1C-4A24-A614-2877E42D4226}" type="presParOf" srcId="{0EB9AFA0-B5D6-492D-94D5-872AA97C7B1B}" destId="{7A9E3E2D-A0C8-4FCA-AFA8-D70BE80D0324}" srcOrd="11" destOrd="0" presId="urn:microsoft.com/office/officeart/2005/8/layout/target3"/>
    <dgm:cxn modelId="{639749D7-D753-4665-B396-718849435B7C}" type="presParOf" srcId="{0EB9AFA0-B5D6-492D-94D5-872AA97C7B1B}" destId="{4B10AC6A-9478-4006-9B81-B08077EA954C}" srcOrd="12" destOrd="0" presId="urn:microsoft.com/office/officeart/2005/8/layout/target3"/>
    <dgm:cxn modelId="{E79B5D67-E50A-41B3-A53A-E8621631FA5C}" type="presParOf" srcId="{0EB9AFA0-B5D6-492D-94D5-872AA97C7B1B}" destId="{48C974A0-76F9-4532-B690-9A547BC95D0F}" srcOrd="13" destOrd="0" presId="urn:microsoft.com/office/officeart/2005/8/layout/target3"/>
    <dgm:cxn modelId="{F77EB754-5176-4CC2-9448-1356582B8F8C}" type="presParOf" srcId="{0EB9AFA0-B5D6-492D-94D5-872AA97C7B1B}" destId="{B04688CC-4BFD-4003-898E-082697F1F096}" srcOrd="14" destOrd="0" presId="urn:microsoft.com/office/officeart/2005/8/layout/target3"/>
    <dgm:cxn modelId="{1F0EFAE1-8050-4CD1-AAF4-637A7E999B51}" type="presParOf" srcId="{0EB9AFA0-B5D6-492D-94D5-872AA97C7B1B}" destId="{F14E5CF5-50A9-4D25-AD6B-F0FC0B63C680}"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80856-6BE2-4747-ACE8-E6A7CF2FF493}">
      <dsp:nvSpPr>
        <dsp:cNvPr id="0" name=""/>
        <dsp:cNvSpPr/>
      </dsp:nvSpPr>
      <dsp:spPr>
        <a:xfrm>
          <a:off x="0" y="78669"/>
          <a:ext cx="1051560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Secure by design (SBD), in software engineering, means that software products have been designed from the foundation to be secure</a:t>
          </a:r>
        </a:p>
      </dsp:txBody>
      <dsp:txXfrm>
        <a:off x="48547" y="127216"/>
        <a:ext cx="10418506" cy="897406"/>
      </dsp:txXfrm>
    </dsp:sp>
    <dsp:sp modelId="{FF2AEA33-D9C3-4961-8450-48BBA24AEC1F}">
      <dsp:nvSpPr>
        <dsp:cNvPr id="0" name=""/>
        <dsp:cNvSpPr/>
      </dsp:nvSpPr>
      <dsp:spPr>
        <a:xfrm>
          <a:off x="0" y="1145169"/>
          <a:ext cx="1051560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Alternate security tactics and patterns are considered at the beginning of a software design, and the best are selected and enforced by the architecture</a:t>
          </a:r>
        </a:p>
      </dsp:txBody>
      <dsp:txXfrm>
        <a:off x="48547" y="1193716"/>
        <a:ext cx="10418506" cy="897406"/>
      </dsp:txXfrm>
    </dsp:sp>
    <dsp:sp modelId="{0E07B40A-031D-4194-9511-2D36064F7473}">
      <dsp:nvSpPr>
        <dsp:cNvPr id="0" name=""/>
        <dsp:cNvSpPr/>
      </dsp:nvSpPr>
      <dsp:spPr>
        <a:xfrm>
          <a:off x="0" y="2211669"/>
          <a:ext cx="1051560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Malicious attacks on software should be assumed to occur, and care should be taken to minimise impact</a:t>
          </a:r>
        </a:p>
      </dsp:txBody>
      <dsp:txXfrm>
        <a:off x="48547" y="2260216"/>
        <a:ext cx="10418506" cy="897406"/>
      </dsp:txXfrm>
    </dsp:sp>
    <dsp:sp modelId="{18E3341A-907E-48A4-B9A2-40098031AE62}">
      <dsp:nvSpPr>
        <dsp:cNvPr id="0" name=""/>
        <dsp:cNvSpPr/>
      </dsp:nvSpPr>
      <dsp:spPr>
        <a:xfrm>
          <a:off x="0" y="3278169"/>
          <a:ext cx="1051560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Ensure everything works with the fewest privileges possible</a:t>
          </a:r>
        </a:p>
      </dsp:txBody>
      <dsp:txXfrm>
        <a:off x="48547" y="3326716"/>
        <a:ext cx="10418506" cy="8974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CC0FE-6DEC-49EA-910A-1C507B1EA0A6}">
      <dsp:nvSpPr>
        <dsp:cNvPr id="0" name=""/>
        <dsp:cNvSpPr/>
      </dsp:nvSpPr>
      <dsp:spPr>
        <a:xfrm>
          <a:off x="0" y="0"/>
          <a:ext cx="4351338" cy="4351338"/>
        </a:xfrm>
        <a:prstGeom prst="pie">
          <a:avLst>
            <a:gd name="adj1" fmla="val 5400000"/>
            <a:gd name="adj2" fmla="val 16200000"/>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0DFC42-34BC-4E14-940C-A642838ED85A}">
      <dsp:nvSpPr>
        <dsp:cNvPr id="0" name=""/>
        <dsp:cNvSpPr/>
      </dsp:nvSpPr>
      <dsp:spPr>
        <a:xfrm>
          <a:off x="2175669" y="0"/>
          <a:ext cx="8339931" cy="4351338"/>
        </a:xfrm>
        <a:prstGeom prst="rect">
          <a:avLst/>
        </a:prstGeom>
        <a:solidFill>
          <a:schemeClr val="lt1">
            <a:alpha val="90000"/>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A cyber analysis method is a threat-oriented approach for combating cyberattacks that shows a change from reactive security to proactive security</a:t>
          </a:r>
        </a:p>
      </dsp:txBody>
      <dsp:txXfrm>
        <a:off x="2175669" y="0"/>
        <a:ext cx="8339931" cy="924659"/>
      </dsp:txXfrm>
    </dsp:sp>
    <dsp:sp modelId="{2D7CBAD6-BD83-4B58-88F4-D51E0C908A92}">
      <dsp:nvSpPr>
        <dsp:cNvPr id="0" name=""/>
        <dsp:cNvSpPr/>
      </dsp:nvSpPr>
      <dsp:spPr>
        <a:xfrm>
          <a:off x="571113" y="924659"/>
          <a:ext cx="3209111" cy="3209111"/>
        </a:xfrm>
        <a:prstGeom prst="pie">
          <a:avLst>
            <a:gd name="adj1" fmla="val 5400000"/>
            <a:gd name="adj2" fmla="val 16200000"/>
          </a:avLst>
        </a:prstGeom>
        <a:solidFill>
          <a:schemeClr val="accent2">
            <a:shade val="50000"/>
            <a:hueOff val="-295587"/>
            <a:satOff val="3892"/>
            <a:lumOff val="233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01D7A0-7235-4400-9A5E-5490C727D131}">
      <dsp:nvSpPr>
        <dsp:cNvPr id="0" name=""/>
        <dsp:cNvSpPr/>
      </dsp:nvSpPr>
      <dsp:spPr>
        <a:xfrm>
          <a:off x="2175669" y="924659"/>
          <a:ext cx="8339931" cy="3209111"/>
        </a:xfrm>
        <a:prstGeom prst="rect">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Knowledge of how internal and external information vulnerabilities pertinent to a particular organization could be matched against real-world cyber attacks</a:t>
          </a:r>
        </a:p>
      </dsp:txBody>
      <dsp:txXfrm>
        <a:off x="2175669" y="924659"/>
        <a:ext cx="8339931" cy="924659"/>
      </dsp:txXfrm>
    </dsp:sp>
    <dsp:sp modelId="{33F96547-CA3F-477C-B045-66BB207740EB}">
      <dsp:nvSpPr>
        <dsp:cNvPr id="0" name=""/>
        <dsp:cNvSpPr/>
      </dsp:nvSpPr>
      <dsp:spPr>
        <a:xfrm>
          <a:off x="1142226" y="1849318"/>
          <a:ext cx="2066885" cy="2066885"/>
        </a:xfrm>
        <a:prstGeom prst="pie">
          <a:avLst>
            <a:gd name="adj1" fmla="val 5400000"/>
            <a:gd name="adj2" fmla="val 16200000"/>
          </a:avLst>
        </a:prstGeom>
        <a:solidFill>
          <a:schemeClr val="accent2">
            <a:shade val="50000"/>
            <a:hueOff val="-591173"/>
            <a:satOff val="7783"/>
            <a:lumOff val="466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944B5D-14BC-466F-A32C-6C8C58A3E934}">
      <dsp:nvSpPr>
        <dsp:cNvPr id="0" name=""/>
        <dsp:cNvSpPr/>
      </dsp:nvSpPr>
      <dsp:spPr>
        <a:xfrm>
          <a:off x="2175669" y="1849318"/>
          <a:ext cx="8339931" cy="2066885"/>
        </a:xfrm>
        <a:prstGeom prst="rect">
          <a:avLst/>
        </a:prstGeom>
        <a:solidFill>
          <a:schemeClr val="lt1">
            <a:alpha val="90000"/>
            <a:hueOff val="0"/>
            <a:satOff val="0"/>
            <a:lumOff val="0"/>
            <a:alphaOff val="0"/>
          </a:schemeClr>
        </a:solidFill>
        <a:ln w="12700" cap="flat" cmpd="sng" algn="ctr">
          <a:solidFill>
            <a:schemeClr val="accent2">
              <a:shade val="50000"/>
              <a:hueOff val="-555991"/>
              <a:satOff val="8658"/>
              <a:lumOff val="431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Apply threat modelling</a:t>
          </a:r>
        </a:p>
      </dsp:txBody>
      <dsp:txXfrm>
        <a:off x="2175669" y="1849318"/>
        <a:ext cx="8339931" cy="924659"/>
      </dsp:txXfrm>
    </dsp:sp>
    <dsp:sp modelId="{FA310DF8-2DEC-400C-B298-6BDF4E85BB2D}">
      <dsp:nvSpPr>
        <dsp:cNvPr id="0" name=""/>
        <dsp:cNvSpPr/>
      </dsp:nvSpPr>
      <dsp:spPr>
        <a:xfrm>
          <a:off x="1713339" y="2773977"/>
          <a:ext cx="924659" cy="924659"/>
        </a:xfrm>
        <a:prstGeom prst="pie">
          <a:avLst>
            <a:gd name="adj1" fmla="val 5400000"/>
            <a:gd name="adj2" fmla="val 16200000"/>
          </a:avLst>
        </a:prstGeom>
        <a:solidFill>
          <a:schemeClr val="accent2">
            <a:shade val="50000"/>
            <a:hueOff val="-295587"/>
            <a:satOff val="3892"/>
            <a:lumOff val="233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9E3E2D-A0C8-4FCA-AFA8-D70BE80D0324}">
      <dsp:nvSpPr>
        <dsp:cNvPr id="0" name=""/>
        <dsp:cNvSpPr/>
      </dsp:nvSpPr>
      <dsp:spPr>
        <a:xfrm>
          <a:off x="2175669" y="2773977"/>
          <a:ext cx="8339931" cy="924659"/>
        </a:xfrm>
        <a:prstGeom prst="rect">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A threat model should be systematic and structured</a:t>
          </a:r>
        </a:p>
      </dsp:txBody>
      <dsp:txXfrm>
        <a:off x="2175669" y="2773977"/>
        <a:ext cx="8339931" cy="92465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C2156-C105-44B5-8B89-D3A0DEFEC8EA}" type="datetimeFigureOut">
              <a:rPr lang="en-GB" smtClean="0"/>
              <a:t>12/03/2021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AAD849-F1B1-4B8E-BFD3-246EDA55AB02}" type="slidenum">
              <a:rPr lang="en-GB" smtClean="0"/>
              <a:t>‹#›</a:t>
            </a:fld>
            <a:endParaRPr lang="en-GB"/>
          </a:p>
        </p:txBody>
      </p:sp>
    </p:spTree>
    <p:extLst>
      <p:ext uri="{BB962C8B-B14F-4D97-AF65-F5344CB8AC3E}">
        <p14:creationId xmlns:p14="http://schemas.microsoft.com/office/powerpoint/2010/main" val="165482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baseline="0" dirty="0">
                <a:solidFill>
                  <a:srgbClr val="000000"/>
                </a:solidFill>
                <a:latin typeface="BemboStd"/>
              </a:rPr>
              <a:t>Let’s say that adversarial thinking is the ability to </a:t>
            </a:r>
            <a:r>
              <a:rPr lang="en-GB" sz="1800" b="0" i="0" u="none" strike="noStrike" baseline="0" dirty="0">
                <a:solidFill>
                  <a:srgbClr val="000000"/>
                </a:solidFill>
                <a:latin typeface="BCDEE E+ Bembo Std"/>
              </a:rPr>
              <a:t>look at system rules and think about how to exploit and subvert them as well as to </a:t>
            </a:r>
            <a:r>
              <a:rPr lang="en-GB" sz="1800" b="0" i="0" u="none" strike="noStrike" baseline="0" dirty="0">
                <a:solidFill>
                  <a:srgbClr val="000000"/>
                </a:solidFill>
                <a:latin typeface="BemboStd"/>
              </a:rPr>
              <a:t>identify ways to alter the material, cyber, social, and physical operational space </a:t>
            </a:r>
            <a:endParaRPr lang="en-GB" dirty="0"/>
          </a:p>
        </p:txBody>
      </p:sp>
      <p:sp>
        <p:nvSpPr>
          <p:cNvPr id="4" name="Slide Number Placeholder 3"/>
          <p:cNvSpPr>
            <a:spLocks noGrp="1"/>
          </p:cNvSpPr>
          <p:nvPr>
            <p:ph type="sldNum" sz="quarter" idx="5"/>
          </p:nvPr>
        </p:nvSpPr>
        <p:spPr/>
        <p:txBody>
          <a:bodyPr/>
          <a:lstStyle/>
          <a:p>
            <a:fld id="{D8AAD849-F1B1-4B8E-BFD3-246EDA55AB02}" type="slidenum">
              <a:rPr lang="en-GB" smtClean="0"/>
              <a:t>5</a:t>
            </a:fld>
            <a:endParaRPr lang="en-GB"/>
          </a:p>
        </p:txBody>
      </p:sp>
    </p:spTree>
    <p:extLst>
      <p:ext uri="{BB962C8B-B14F-4D97-AF65-F5344CB8AC3E}">
        <p14:creationId xmlns:p14="http://schemas.microsoft.com/office/powerpoint/2010/main" val="3570113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err="1"/>
              <a:t>Squiblydoo</a:t>
            </a:r>
            <a:r>
              <a:rPr lang="en-GB" dirty="0"/>
              <a:t> is a specific usage of regsvr32. </a:t>
            </a:r>
            <a:r>
              <a:rPr lang="en-GB" dirty="0" err="1"/>
              <a:t>dll</a:t>
            </a:r>
            <a:r>
              <a:rPr lang="en-GB" dirty="0"/>
              <a:t> to load a COM </a:t>
            </a:r>
            <a:r>
              <a:rPr lang="en-GB" dirty="0" err="1"/>
              <a:t>scriptlet</a:t>
            </a:r>
            <a:r>
              <a:rPr lang="en-GB" dirty="0"/>
              <a:t> directly from the internet and execute it in a way that bypasses application whitelisting. It can be seen by looking for regsvr32.exe executions that load the </a:t>
            </a:r>
            <a:r>
              <a:rPr lang="en-GB" dirty="0" err="1"/>
              <a:t>scrobj</a:t>
            </a:r>
            <a:r>
              <a:rPr lang="en-GB" dirty="0"/>
              <a:t>.</a:t>
            </a:r>
          </a:p>
          <a:p>
            <a:r>
              <a:rPr lang="en-GB" dirty="0"/>
              <a:t>AS-REP Roasting is an attack against Kerberos for user accounts that do not require </a:t>
            </a:r>
            <a:r>
              <a:rPr lang="en-GB" dirty="0" err="1"/>
              <a:t>preauthentication</a:t>
            </a:r>
            <a:r>
              <a:rPr lang="en-GB" dirty="0"/>
              <a:t>.</a:t>
            </a:r>
          </a:p>
          <a:p>
            <a:endParaRPr lang="en-GB" dirty="0"/>
          </a:p>
        </p:txBody>
      </p:sp>
      <p:sp>
        <p:nvSpPr>
          <p:cNvPr id="4" name="Slide Number Placeholder 3"/>
          <p:cNvSpPr>
            <a:spLocks noGrp="1"/>
          </p:cNvSpPr>
          <p:nvPr>
            <p:ph type="sldNum" sz="quarter" idx="5"/>
          </p:nvPr>
        </p:nvSpPr>
        <p:spPr/>
        <p:txBody>
          <a:bodyPr/>
          <a:lstStyle/>
          <a:p>
            <a:fld id="{D8AAD849-F1B1-4B8E-BFD3-246EDA55AB02}" type="slidenum">
              <a:rPr lang="en-GB" smtClean="0"/>
              <a:t>9</a:t>
            </a:fld>
            <a:endParaRPr lang="en-GB"/>
          </a:p>
        </p:txBody>
      </p:sp>
    </p:spTree>
    <p:extLst>
      <p:ext uri="{BB962C8B-B14F-4D97-AF65-F5344CB8AC3E}">
        <p14:creationId xmlns:p14="http://schemas.microsoft.com/office/powerpoint/2010/main" val="4055816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1. Scope</a:t>
            </a:r>
          </a:p>
          <a:p>
            <a:r>
              <a:rPr lang="en-GB" dirty="0"/>
              <a:t>The first step in any cyber threat analysis should be to identify the assets you want to safeguard from cyberattacks and are critical to business processes.</a:t>
            </a:r>
          </a:p>
          <a:p>
            <a:r>
              <a:rPr lang="en-GB" b="1" dirty="0"/>
              <a:t>2. Collection of Data</a:t>
            </a:r>
          </a:p>
          <a:p>
            <a:r>
              <a:rPr lang="en-GB" dirty="0"/>
              <a:t>In the Collection of Data stage, information about an actual cyber-attack or threat incidents is collected. In this stage, you must distinguish between real potential attacks and threats that are not real but still considered potential threats. The scope should help filter out such threats to ensure that the focus is on the threats that exist.</a:t>
            </a:r>
          </a:p>
          <a:p>
            <a:r>
              <a:rPr lang="en-GB" b="1" dirty="0"/>
              <a:t>3. Vulnerability Analysis of Acceptable Risks</a:t>
            </a:r>
          </a:p>
          <a:p>
            <a:r>
              <a:rPr lang="en-GB" dirty="0"/>
              <a:t>In this phase, the analysts test the information gathered to determine the extent of current exposure. Existing security </a:t>
            </a:r>
            <a:r>
              <a:rPr lang="en-GB" dirty="0" err="1"/>
              <a:t>defense</a:t>
            </a:r>
            <a:r>
              <a:rPr lang="en-GB" dirty="0"/>
              <a:t> is then tested to decide whether or not it can neutralize information threats in terms of integrity, availability, and confidentiality.</a:t>
            </a:r>
          </a:p>
          <a:p>
            <a:r>
              <a:rPr lang="en-GB" b="1" dirty="0"/>
              <a:t>4. Mitigation and Anticipation</a:t>
            </a:r>
          </a:p>
          <a:p>
            <a:r>
              <a:rPr lang="en-GB" dirty="0"/>
              <a:t>In the final step, a highly qualified cyber threat analyst uses the information gathered from the previous sector to determine preventive measures that must be implemented. The analyst can categorize the threat data into groups, allocate each pattern to specific threat actors, and implement mitigation measures. At the same time, the analyst will use data about potential threats to anticipate future cyber attacks.</a:t>
            </a:r>
          </a:p>
          <a:p>
            <a:endParaRPr lang="en-GB" dirty="0"/>
          </a:p>
        </p:txBody>
      </p:sp>
      <p:sp>
        <p:nvSpPr>
          <p:cNvPr id="4" name="Slide Number Placeholder 3"/>
          <p:cNvSpPr>
            <a:spLocks noGrp="1"/>
          </p:cNvSpPr>
          <p:nvPr>
            <p:ph type="sldNum" sz="quarter" idx="5"/>
          </p:nvPr>
        </p:nvSpPr>
        <p:spPr/>
        <p:txBody>
          <a:bodyPr/>
          <a:lstStyle/>
          <a:p>
            <a:fld id="{D8AAD849-F1B1-4B8E-BFD3-246EDA55AB02}" type="slidenum">
              <a:rPr lang="en-GB" smtClean="0"/>
              <a:t>13</a:t>
            </a:fld>
            <a:endParaRPr lang="en-GB"/>
          </a:p>
        </p:txBody>
      </p:sp>
    </p:spTree>
    <p:extLst>
      <p:ext uri="{BB962C8B-B14F-4D97-AF65-F5344CB8AC3E}">
        <p14:creationId xmlns:p14="http://schemas.microsoft.com/office/powerpoint/2010/main" val="3629502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are the most common cyber threats? </a:t>
            </a:r>
          </a:p>
          <a:p>
            <a:endParaRPr lang="en-GB" dirty="0"/>
          </a:p>
          <a:p>
            <a:r>
              <a:rPr lang="en-GB" dirty="0"/>
              <a:t>The top 8 cyber threats that the world has seen are: </a:t>
            </a:r>
          </a:p>
          <a:p>
            <a:endParaRPr lang="en-GB" dirty="0"/>
          </a:p>
          <a:p>
            <a:r>
              <a:rPr lang="en-GB" dirty="0"/>
              <a:t>    Malware</a:t>
            </a:r>
          </a:p>
          <a:p>
            <a:r>
              <a:rPr lang="en-GB" dirty="0"/>
              <a:t>    Phishing</a:t>
            </a:r>
          </a:p>
          <a:p>
            <a:r>
              <a:rPr lang="en-GB" dirty="0"/>
              <a:t>    Password cracking</a:t>
            </a:r>
          </a:p>
          <a:p>
            <a:r>
              <a:rPr lang="en-GB" dirty="0"/>
              <a:t>    </a:t>
            </a:r>
            <a:r>
              <a:rPr lang="en-GB" dirty="0" err="1"/>
              <a:t>DDos</a:t>
            </a:r>
            <a:endParaRPr lang="en-GB" dirty="0"/>
          </a:p>
          <a:p>
            <a:r>
              <a:rPr lang="en-GB" dirty="0"/>
              <a:t>    Man in the middle</a:t>
            </a:r>
          </a:p>
          <a:p>
            <a:r>
              <a:rPr lang="en-GB" dirty="0"/>
              <a:t>    Drive-by download</a:t>
            </a:r>
          </a:p>
          <a:p>
            <a:r>
              <a:rPr lang="en-GB" dirty="0"/>
              <a:t>    </a:t>
            </a:r>
            <a:r>
              <a:rPr lang="en-GB" dirty="0" err="1"/>
              <a:t>Malvertising</a:t>
            </a:r>
            <a:endParaRPr lang="en-GB" dirty="0"/>
          </a:p>
          <a:p>
            <a:r>
              <a:rPr lang="en-GB" dirty="0"/>
              <a:t>    Rogue software</a:t>
            </a:r>
          </a:p>
        </p:txBody>
      </p:sp>
      <p:sp>
        <p:nvSpPr>
          <p:cNvPr id="4" name="Slide Number Placeholder 3"/>
          <p:cNvSpPr>
            <a:spLocks noGrp="1"/>
          </p:cNvSpPr>
          <p:nvPr>
            <p:ph type="sldNum" sz="quarter" idx="5"/>
          </p:nvPr>
        </p:nvSpPr>
        <p:spPr/>
        <p:txBody>
          <a:bodyPr/>
          <a:lstStyle/>
          <a:p>
            <a:fld id="{D8AAD849-F1B1-4B8E-BFD3-246EDA55AB02}" type="slidenum">
              <a:rPr lang="en-GB" smtClean="0"/>
              <a:t>14</a:t>
            </a:fld>
            <a:endParaRPr lang="en-GB"/>
          </a:p>
        </p:txBody>
      </p:sp>
    </p:spTree>
    <p:extLst>
      <p:ext uri="{BB962C8B-B14F-4D97-AF65-F5344CB8AC3E}">
        <p14:creationId xmlns:p14="http://schemas.microsoft.com/office/powerpoint/2010/main" val="3659577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In a nutshell, Cyber Threat Intelligence (CTI)</a:t>
            </a:r>
            <a:r>
              <a:rPr lang="en-GB" dirty="0"/>
              <a:t> is the information that is collected, relevant, fully contextualized, filtered and </a:t>
            </a:r>
            <a:r>
              <a:rPr lang="en-GB" dirty="0" err="1"/>
              <a:t>analyzed</a:t>
            </a:r>
            <a:r>
              <a:rPr lang="en-GB" dirty="0"/>
              <a:t> to answer core questions regarding any cyber threats that an organization can face, such as who is likely to attack what assets, where, when, how and why.</a:t>
            </a:r>
          </a:p>
        </p:txBody>
      </p:sp>
      <p:sp>
        <p:nvSpPr>
          <p:cNvPr id="4" name="Slide Number Placeholder 3"/>
          <p:cNvSpPr>
            <a:spLocks noGrp="1"/>
          </p:cNvSpPr>
          <p:nvPr>
            <p:ph type="sldNum" sz="quarter" idx="5"/>
          </p:nvPr>
        </p:nvSpPr>
        <p:spPr/>
        <p:txBody>
          <a:bodyPr/>
          <a:lstStyle/>
          <a:p>
            <a:fld id="{D8AAD849-F1B1-4B8E-BFD3-246EDA55AB02}" type="slidenum">
              <a:rPr lang="en-GB" smtClean="0"/>
              <a:t>19</a:t>
            </a:fld>
            <a:endParaRPr lang="en-GB"/>
          </a:p>
        </p:txBody>
      </p:sp>
    </p:spTree>
    <p:extLst>
      <p:ext uri="{BB962C8B-B14F-4D97-AF65-F5344CB8AC3E}">
        <p14:creationId xmlns:p14="http://schemas.microsoft.com/office/powerpoint/2010/main" val="2317275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Breaking Down Risks, Vulnerabilities and Threats to Build the Best Possible Information Security Program</a:t>
            </a:r>
          </a:p>
          <a:p>
            <a:r>
              <a:rPr lang="en-GB" dirty="0"/>
              <a:t>You work with risks, vulnerabilities and threats each day, constantly striving to break down and understand their relationship to each other to keep everything in check.</a:t>
            </a:r>
          </a:p>
          <a:p>
            <a:endParaRPr lang="en-GB" dirty="0"/>
          </a:p>
        </p:txBody>
      </p:sp>
      <p:sp>
        <p:nvSpPr>
          <p:cNvPr id="4" name="Slide Number Placeholder 3"/>
          <p:cNvSpPr>
            <a:spLocks noGrp="1"/>
          </p:cNvSpPr>
          <p:nvPr>
            <p:ph type="sldNum" sz="quarter" idx="5"/>
          </p:nvPr>
        </p:nvSpPr>
        <p:spPr/>
        <p:txBody>
          <a:bodyPr/>
          <a:lstStyle/>
          <a:p>
            <a:fld id="{D8AAD849-F1B1-4B8E-BFD3-246EDA55AB02}" type="slidenum">
              <a:rPr lang="en-GB" smtClean="0"/>
              <a:t>24</a:t>
            </a:fld>
            <a:endParaRPr lang="en-GB"/>
          </a:p>
        </p:txBody>
      </p:sp>
    </p:spTree>
    <p:extLst>
      <p:ext uri="{BB962C8B-B14F-4D97-AF65-F5344CB8AC3E}">
        <p14:creationId xmlns:p14="http://schemas.microsoft.com/office/powerpoint/2010/main" val="2492557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AD849-F1B1-4B8E-BFD3-246EDA55AB02}" type="slidenum">
              <a:rPr lang="en-GB" smtClean="0"/>
              <a:t>28</a:t>
            </a:fld>
            <a:endParaRPr lang="en-GB"/>
          </a:p>
        </p:txBody>
      </p:sp>
    </p:spTree>
    <p:extLst>
      <p:ext uri="{BB962C8B-B14F-4D97-AF65-F5344CB8AC3E}">
        <p14:creationId xmlns:p14="http://schemas.microsoft.com/office/powerpoint/2010/main" val="2321824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3/12/2021</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8397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3/12/2021</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25445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3/12/2021</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746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pPr/>
              <a:t>‹#›</a:t>
            </a:fld>
            <a:r>
              <a:rPr lang="en-GB" dirty="0"/>
              <a:t> of 100</a:t>
            </a:r>
          </a:p>
        </p:txBody>
      </p:sp>
    </p:spTree>
    <p:extLst>
      <p:ext uri="{BB962C8B-B14F-4D97-AF65-F5344CB8AC3E}">
        <p14:creationId xmlns:p14="http://schemas.microsoft.com/office/powerpoint/2010/main" val="267885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3/12/2021</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32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208667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208667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pPr/>
              <a:t>‹#›</a:t>
            </a:fld>
            <a:r>
              <a:rPr lang="en-GB" dirty="0"/>
              <a:t> of 100</a:t>
            </a:r>
          </a:p>
        </p:txBody>
      </p:sp>
    </p:spTree>
    <p:extLst>
      <p:ext uri="{BB962C8B-B14F-4D97-AF65-F5344CB8AC3E}">
        <p14:creationId xmlns:p14="http://schemas.microsoft.com/office/powerpoint/2010/main" val="41601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3/12/2021</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85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3/12/2021</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256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3/12/2021</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8716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3/12/2021</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9879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3/12/2021</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9998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681928"/>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20923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9039225" y="644366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pPr/>
              <a:t>‹#›</a:t>
            </a:fld>
            <a:r>
              <a:rPr lang="en-GB" dirty="0"/>
              <a:t> of 100</a:t>
            </a:r>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8480875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ncsc.gov.uk/section/keep-up-to-date/cisp" TargetMode="External"/><Relationship Id="rId2" Type="http://schemas.openxmlformats.org/officeDocument/2006/relationships/hyperlink" Target="https://www.ncsc.gov.uk/section/advice-guidance/all-topics?topics=active%20cyber%20defenc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73A52-6D47-49BF-A1C2-EF03953EFAFF}"/>
              </a:ext>
            </a:extLst>
          </p:cNvPr>
          <p:cNvSpPr>
            <a:spLocks noGrp="1"/>
          </p:cNvSpPr>
          <p:nvPr>
            <p:ph type="ctrTitle"/>
          </p:nvPr>
        </p:nvSpPr>
        <p:spPr/>
        <p:txBody>
          <a:bodyPr>
            <a:normAutofit/>
          </a:bodyPr>
          <a:lstStyle/>
          <a:p>
            <a:r>
              <a:rPr lang="en-GB" sz="4800" b="1" dirty="0">
                <a:solidFill>
                  <a:srgbClr val="223346"/>
                </a:solidFill>
              </a:rPr>
              <a:t>Week 2 – Day 5</a:t>
            </a:r>
          </a:p>
        </p:txBody>
      </p:sp>
      <p:sp>
        <p:nvSpPr>
          <p:cNvPr id="3" name="Subtitle 2">
            <a:extLst>
              <a:ext uri="{FF2B5EF4-FFF2-40B4-BE49-F238E27FC236}">
                <a16:creationId xmlns:a16="http://schemas.microsoft.com/office/drawing/2014/main" id="{64AF152D-FA8D-41DE-81F8-7328D036F963}"/>
              </a:ext>
            </a:extLst>
          </p:cNvPr>
          <p:cNvSpPr>
            <a:spLocks noGrp="1"/>
          </p:cNvSpPr>
          <p:nvPr>
            <p:ph type="subTitle" idx="1"/>
          </p:nvPr>
        </p:nvSpPr>
        <p:spPr/>
        <p:txBody>
          <a:bodyPr/>
          <a:lstStyle/>
          <a:p>
            <a:r>
              <a:rPr lang="en-GB" b="1" dirty="0">
                <a:solidFill>
                  <a:srgbClr val="223346"/>
                </a:solidFill>
                <a:latin typeface="Arial" panose="020B0604020202020204" pitchFamily="34" charset="0"/>
              </a:rPr>
              <a:t>Cyber Threats</a:t>
            </a:r>
            <a:endParaRPr lang="en-GB" b="1" dirty="0">
              <a:solidFill>
                <a:srgbClr val="223346"/>
              </a:solidFill>
            </a:endParaRPr>
          </a:p>
          <a:p>
            <a:r>
              <a:rPr lang="en-GB" dirty="0">
                <a:solidFill>
                  <a:srgbClr val="000000"/>
                </a:solidFill>
                <a:latin typeface="Arial" panose="020B0604020202020204" pitchFamily="34" charset="0"/>
              </a:rPr>
              <a:t>UFCFFU-30-1</a:t>
            </a:r>
            <a:endParaRPr lang="en-GB" dirty="0"/>
          </a:p>
        </p:txBody>
      </p:sp>
    </p:spTree>
    <p:extLst>
      <p:ext uri="{BB962C8B-B14F-4D97-AF65-F5344CB8AC3E}">
        <p14:creationId xmlns:p14="http://schemas.microsoft.com/office/powerpoint/2010/main" val="4081170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BB75-6C05-493E-98EE-2946972E41F3}"/>
              </a:ext>
            </a:extLst>
          </p:cNvPr>
          <p:cNvSpPr>
            <a:spLocks noGrp="1"/>
          </p:cNvSpPr>
          <p:nvPr>
            <p:ph type="title"/>
          </p:nvPr>
        </p:nvSpPr>
        <p:spPr>
          <a:xfrm>
            <a:off x="749029" y="766762"/>
            <a:ext cx="11081426" cy="1325563"/>
          </a:xfrm>
        </p:spPr>
        <p:txBody>
          <a:bodyPr/>
          <a:lstStyle/>
          <a:p>
            <a:r>
              <a:rPr lang="en-GB" sz="4400" b="0" i="0" u="none" strike="noStrike" baseline="0" dirty="0">
                <a:solidFill>
                  <a:srgbClr val="000000"/>
                </a:solidFill>
                <a:latin typeface="Arial" panose="020B0604020202020204" pitchFamily="34" charset="0"/>
              </a:rPr>
              <a:t>Adversarial Thinking - System Development &amp; Application Development</a:t>
            </a:r>
          </a:p>
        </p:txBody>
      </p:sp>
      <p:graphicFrame>
        <p:nvGraphicFramePr>
          <p:cNvPr id="4" name="Content Placeholder 3">
            <a:extLst>
              <a:ext uri="{FF2B5EF4-FFF2-40B4-BE49-F238E27FC236}">
                <a16:creationId xmlns:a16="http://schemas.microsoft.com/office/drawing/2014/main" id="{F2FEFFC8-D76B-4927-9FF9-D56DF302E0E0}"/>
              </a:ext>
            </a:extLst>
          </p:cNvPr>
          <p:cNvGraphicFramePr>
            <a:graphicFrameLocks noGrp="1"/>
          </p:cNvGraphicFramePr>
          <p:nvPr>
            <p:ph idx="1"/>
            <p:extLst>
              <p:ext uri="{D42A27DB-BD31-4B8C-83A1-F6EECF244321}">
                <p14:modId xmlns:p14="http://schemas.microsoft.com/office/powerpoint/2010/main" val="2609616147"/>
              </p:ext>
            </p:extLst>
          </p:nvPr>
        </p:nvGraphicFramePr>
        <p:xfrm>
          <a:off x="838200" y="2526347"/>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740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18C80856-6BE2-4747-ACE8-E6A7CF2FF493}"/>
                                            </p:graphicEl>
                                          </p:spTgt>
                                        </p:tgtEl>
                                        <p:attrNameLst>
                                          <p:attrName>style.visibility</p:attrName>
                                        </p:attrNameLst>
                                      </p:cBhvr>
                                      <p:to>
                                        <p:strVal val="visible"/>
                                      </p:to>
                                    </p:set>
                                    <p:animEffect transition="in" filter="wipe(left)">
                                      <p:cBhvr>
                                        <p:cTn id="7" dur="500"/>
                                        <p:tgtEl>
                                          <p:spTgt spid="4">
                                            <p:graphicEl>
                                              <a:dgm id="{18C80856-6BE2-4747-ACE8-E6A7CF2FF49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FF2AEA33-D9C3-4961-8450-48BBA24AEC1F}"/>
                                            </p:graphicEl>
                                          </p:spTgt>
                                        </p:tgtEl>
                                        <p:attrNameLst>
                                          <p:attrName>style.visibility</p:attrName>
                                        </p:attrNameLst>
                                      </p:cBhvr>
                                      <p:to>
                                        <p:strVal val="visible"/>
                                      </p:to>
                                    </p:set>
                                    <p:animEffect transition="in" filter="wipe(left)">
                                      <p:cBhvr>
                                        <p:cTn id="12" dur="500"/>
                                        <p:tgtEl>
                                          <p:spTgt spid="4">
                                            <p:graphicEl>
                                              <a:dgm id="{FF2AEA33-D9C3-4961-8450-48BBA24AEC1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dgm id="{0E07B40A-031D-4194-9511-2D36064F7473}"/>
                                            </p:graphicEl>
                                          </p:spTgt>
                                        </p:tgtEl>
                                        <p:attrNameLst>
                                          <p:attrName>style.visibility</p:attrName>
                                        </p:attrNameLst>
                                      </p:cBhvr>
                                      <p:to>
                                        <p:strVal val="visible"/>
                                      </p:to>
                                    </p:set>
                                    <p:animEffect transition="in" filter="wipe(left)">
                                      <p:cBhvr>
                                        <p:cTn id="17" dur="500"/>
                                        <p:tgtEl>
                                          <p:spTgt spid="4">
                                            <p:graphicEl>
                                              <a:dgm id="{0E07B40A-031D-4194-9511-2D36064F747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graphicEl>
                                              <a:dgm id="{18E3341A-907E-48A4-B9A2-40098031AE62}"/>
                                            </p:graphicEl>
                                          </p:spTgt>
                                        </p:tgtEl>
                                        <p:attrNameLst>
                                          <p:attrName>style.visibility</p:attrName>
                                        </p:attrNameLst>
                                      </p:cBhvr>
                                      <p:to>
                                        <p:strVal val="visible"/>
                                      </p:to>
                                    </p:set>
                                    <p:animEffect transition="in" filter="wipe(left)">
                                      <p:cBhvr>
                                        <p:cTn id="22" dur="500"/>
                                        <p:tgtEl>
                                          <p:spTgt spid="4">
                                            <p:graphicEl>
                                              <a:dgm id="{18E3341A-907E-48A4-B9A2-40098031AE6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BB75-6C05-493E-98EE-2946972E41F3}"/>
              </a:ext>
            </a:extLst>
          </p:cNvPr>
          <p:cNvSpPr>
            <a:spLocks noGrp="1"/>
          </p:cNvSpPr>
          <p:nvPr>
            <p:ph type="title"/>
          </p:nvPr>
        </p:nvSpPr>
        <p:spPr>
          <a:xfrm>
            <a:off x="749029" y="766762"/>
            <a:ext cx="11081426" cy="1325563"/>
          </a:xfrm>
        </p:spPr>
        <p:txBody>
          <a:bodyPr/>
          <a:lstStyle/>
          <a:p>
            <a:r>
              <a:rPr lang="en-GB" sz="4400" b="0" i="0" u="none" strike="noStrike" baseline="0" dirty="0">
                <a:solidFill>
                  <a:srgbClr val="000000"/>
                </a:solidFill>
                <a:latin typeface="Arial" panose="020B0604020202020204" pitchFamily="34" charset="0"/>
              </a:rPr>
              <a:t>Adversarial thinking - Analysis</a:t>
            </a:r>
          </a:p>
        </p:txBody>
      </p:sp>
      <p:graphicFrame>
        <p:nvGraphicFramePr>
          <p:cNvPr id="4" name="Content Placeholder 3">
            <a:extLst>
              <a:ext uri="{FF2B5EF4-FFF2-40B4-BE49-F238E27FC236}">
                <a16:creationId xmlns:a16="http://schemas.microsoft.com/office/drawing/2014/main" id="{210A6438-B6C1-4133-BA29-9857FFE16565}"/>
              </a:ext>
            </a:extLst>
          </p:cNvPr>
          <p:cNvGraphicFramePr>
            <a:graphicFrameLocks noGrp="1"/>
          </p:cNvGraphicFramePr>
          <p:nvPr>
            <p:ph idx="1"/>
            <p:extLst>
              <p:ext uri="{D42A27DB-BD31-4B8C-83A1-F6EECF244321}">
                <p14:modId xmlns:p14="http://schemas.microsoft.com/office/powerpoint/2010/main" val="2513169576"/>
              </p:ext>
            </p:extLst>
          </p:nvPr>
        </p:nvGraphicFramePr>
        <p:xfrm>
          <a:off x="838200" y="20923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256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674CC0FE-6DEC-49EA-910A-1C507B1EA0A6}"/>
                                            </p:graphicEl>
                                          </p:spTgt>
                                        </p:tgtEl>
                                        <p:attrNameLst>
                                          <p:attrName>style.visibility</p:attrName>
                                        </p:attrNameLst>
                                      </p:cBhvr>
                                      <p:to>
                                        <p:strVal val="visible"/>
                                      </p:to>
                                    </p:set>
                                    <p:animEffect transition="in" filter="wipe(down)">
                                      <p:cBhvr>
                                        <p:cTn id="7" dur="500"/>
                                        <p:tgtEl>
                                          <p:spTgt spid="4">
                                            <p:graphicEl>
                                              <a:dgm id="{674CC0FE-6DEC-49EA-910A-1C507B1EA0A6}"/>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620DFC42-34BC-4E14-940C-A642838ED85A}"/>
                                            </p:graphicEl>
                                          </p:spTgt>
                                        </p:tgtEl>
                                        <p:attrNameLst>
                                          <p:attrName>style.visibility</p:attrName>
                                        </p:attrNameLst>
                                      </p:cBhvr>
                                      <p:to>
                                        <p:strVal val="visible"/>
                                      </p:to>
                                    </p:set>
                                    <p:animEffect transition="in" filter="wipe(down)">
                                      <p:cBhvr>
                                        <p:cTn id="10" dur="500"/>
                                        <p:tgtEl>
                                          <p:spTgt spid="4">
                                            <p:graphicEl>
                                              <a:dgm id="{620DFC42-34BC-4E14-940C-A642838ED85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graphicEl>
                                              <a:dgm id="{2D7CBAD6-BD83-4B58-88F4-D51E0C908A92}"/>
                                            </p:graphicEl>
                                          </p:spTgt>
                                        </p:tgtEl>
                                        <p:attrNameLst>
                                          <p:attrName>style.visibility</p:attrName>
                                        </p:attrNameLst>
                                      </p:cBhvr>
                                      <p:to>
                                        <p:strVal val="visible"/>
                                      </p:to>
                                    </p:set>
                                    <p:animEffect transition="in" filter="wipe(down)">
                                      <p:cBhvr>
                                        <p:cTn id="15" dur="500"/>
                                        <p:tgtEl>
                                          <p:spTgt spid="4">
                                            <p:graphicEl>
                                              <a:dgm id="{2D7CBAD6-BD83-4B58-88F4-D51E0C908A92}"/>
                                            </p:graphic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graphicEl>
                                              <a:dgm id="{F301D7A0-7235-4400-9A5E-5490C727D131}"/>
                                            </p:graphicEl>
                                          </p:spTgt>
                                        </p:tgtEl>
                                        <p:attrNameLst>
                                          <p:attrName>style.visibility</p:attrName>
                                        </p:attrNameLst>
                                      </p:cBhvr>
                                      <p:to>
                                        <p:strVal val="visible"/>
                                      </p:to>
                                    </p:set>
                                    <p:animEffect transition="in" filter="wipe(down)">
                                      <p:cBhvr>
                                        <p:cTn id="18" dur="500"/>
                                        <p:tgtEl>
                                          <p:spTgt spid="4">
                                            <p:graphicEl>
                                              <a:dgm id="{F301D7A0-7235-4400-9A5E-5490C727D131}"/>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graphicEl>
                                              <a:dgm id="{33F96547-CA3F-477C-B045-66BB207740EB}"/>
                                            </p:graphicEl>
                                          </p:spTgt>
                                        </p:tgtEl>
                                        <p:attrNameLst>
                                          <p:attrName>style.visibility</p:attrName>
                                        </p:attrNameLst>
                                      </p:cBhvr>
                                      <p:to>
                                        <p:strVal val="visible"/>
                                      </p:to>
                                    </p:set>
                                    <p:animEffect transition="in" filter="wipe(down)">
                                      <p:cBhvr>
                                        <p:cTn id="23" dur="500"/>
                                        <p:tgtEl>
                                          <p:spTgt spid="4">
                                            <p:graphicEl>
                                              <a:dgm id="{33F96547-CA3F-477C-B045-66BB207740EB}"/>
                                            </p:graphic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4">
                                            <p:graphicEl>
                                              <a:dgm id="{F2944B5D-14BC-466F-A32C-6C8C58A3E934}"/>
                                            </p:graphicEl>
                                          </p:spTgt>
                                        </p:tgtEl>
                                        <p:attrNameLst>
                                          <p:attrName>style.visibility</p:attrName>
                                        </p:attrNameLst>
                                      </p:cBhvr>
                                      <p:to>
                                        <p:strVal val="visible"/>
                                      </p:to>
                                    </p:set>
                                    <p:animEffect transition="in" filter="wipe(down)">
                                      <p:cBhvr>
                                        <p:cTn id="26" dur="500"/>
                                        <p:tgtEl>
                                          <p:spTgt spid="4">
                                            <p:graphicEl>
                                              <a:dgm id="{F2944B5D-14BC-466F-A32C-6C8C58A3E934}"/>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4">
                                            <p:graphicEl>
                                              <a:dgm id="{FA310DF8-2DEC-400C-B298-6BDF4E85BB2D}"/>
                                            </p:graphicEl>
                                          </p:spTgt>
                                        </p:tgtEl>
                                        <p:attrNameLst>
                                          <p:attrName>style.visibility</p:attrName>
                                        </p:attrNameLst>
                                      </p:cBhvr>
                                      <p:to>
                                        <p:strVal val="visible"/>
                                      </p:to>
                                    </p:set>
                                    <p:animEffect transition="in" filter="wipe(down)">
                                      <p:cBhvr>
                                        <p:cTn id="31" dur="500"/>
                                        <p:tgtEl>
                                          <p:spTgt spid="4">
                                            <p:graphicEl>
                                              <a:dgm id="{FA310DF8-2DEC-400C-B298-6BDF4E85BB2D}"/>
                                            </p:graphic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
                                            <p:graphicEl>
                                              <a:dgm id="{7A9E3E2D-A0C8-4FCA-AFA8-D70BE80D0324}"/>
                                            </p:graphicEl>
                                          </p:spTgt>
                                        </p:tgtEl>
                                        <p:attrNameLst>
                                          <p:attrName>style.visibility</p:attrName>
                                        </p:attrNameLst>
                                      </p:cBhvr>
                                      <p:to>
                                        <p:strVal val="visible"/>
                                      </p:to>
                                    </p:set>
                                    <p:animEffect transition="in" filter="wipe(down)">
                                      <p:cBhvr>
                                        <p:cTn id="34" dur="500"/>
                                        <p:tgtEl>
                                          <p:spTgt spid="4">
                                            <p:graphicEl>
                                              <a:dgm id="{7A9E3E2D-A0C8-4FCA-AFA8-D70BE80D032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AACA-D21E-46B4-8F0E-D22156ECE8DC}"/>
              </a:ext>
            </a:extLst>
          </p:cNvPr>
          <p:cNvSpPr>
            <a:spLocks noGrp="1"/>
          </p:cNvSpPr>
          <p:nvPr>
            <p:ph type="title"/>
          </p:nvPr>
        </p:nvSpPr>
        <p:spPr/>
        <p:txBody>
          <a:bodyPr/>
          <a:lstStyle/>
          <a:p>
            <a:r>
              <a:rPr lang="en-GB" dirty="0"/>
              <a:t>Four Questions</a:t>
            </a:r>
          </a:p>
        </p:txBody>
      </p:sp>
      <p:sp>
        <p:nvSpPr>
          <p:cNvPr id="3" name="Content Placeholder 2">
            <a:extLst>
              <a:ext uri="{FF2B5EF4-FFF2-40B4-BE49-F238E27FC236}">
                <a16:creationId xmlns:a16="http://schemas.microsoft.com/office/drawing/2014/main" id="{D904486A-C714-403E-A3E9-CBCEEA548A2B}"/>
              </a:ext>
            </a:extLst>
          </p:cNvPr>
          <p:cNvSpPr>
            <a:spLocks noGrp="1"/>
          </p:cNvSpPr>
          <p:nvPr>
            <p:ph idx="1"/>
          </p:nvPr>
        </p:nvSpPr>
        <p:spPr/>
        <p:txBody>
          <a:bodyPr/>
          <a:lstStyle/>
          <a:p>
            <a:pPr>
              <a:buFont typeface="Arial" panose="020B0604020202020204" pitchFamily="34" charset="0"/>
              <a:buChar char="•"/>
            </a:pPr>
            <a:r>
              <a:rPr lang="en-GB" dirty="0"/>
              <a:t>What are we working on?</a:t>
            </a:r>
          </a:p>
          <a:p>
            <a:pPr>
              <a:buFont typeface="Arial" panose="020B0604020202020204" pitchFamily="34" charset="0"/>
              <a:buChar char="•"/>
            </a:pPr>
            <a:r>
              <a:rPr lang="en-GB" dirty="0"/>
              <a:t>What are the things that can go wrong?</a:t>
            </a:r>
          </a:p>
          <a:p>
            <a:pPr>
              <a:buFont typeface="Arial" panose="020B0604020202020204" pitchFamily="34" charset="0"/>
              <a:buChar char="•"/>
            </a:pPr>
            <a:r>
              <a:rPr lang="en-GB" dirty="0"/>
              <a:t>How do we go about problems that occur?</a:t>
            </a:r>
          </a:p>
          <a:p>
            <a:pPr>
              <a:buFont typeface="Arial" panose="020B0604020202020204" pitchFamily="34" charset="0"/>
              <a:buChar char="•"/>
            </a:pPr>
            <a:r>
              <a:rPr lang="en-GB" dirty="0"/>
              <a:t>Did we do a good job?</a:t>
            </a:r>
          </a:p>
          <a:p>
            <a:endParaRPr lang="en-GB" dirty="0"/>
          </a:p>
        </p:txBody>
      </p:sp>
    </p:spTree>
    <p:extLst>
      <p:ext uri="{BB962C8B-B14F-4D97-AF65-F5344CB8AC3E}">
        <p14:creationId xmlns:p14="http://schemas.microsoft.com/office/powerpoint/2010/main" val="215405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C659B-FF6F-45FB-9969-4B1100B42452}"/>
              </a:ext>
            </a:extLst>
          </p:cNvPr>
          <p:cNvSpPr>
            <a:spLocks noGrp="1"/>
          </p:cNvSpPr>
          <p:nvPr>
            <p:ph type="title"/>
          </p:nvPr>
        </p:nvSpPr>
        <p:spPr/>
        <p:txBody>
          <a:bodyPr/>
          <a:lstStyle/>
          <a:p>
            <a:r>
              <a:rPr lang="en-GB" dirty="0"/>
              <a:t>Components of the Cyber Threat Analysis Process</a:t>
            </a:r>
          </a:p>
        </p:txBody>
      </p:sp>
      <p:sp>
        <p:nvSpPr>
          <p:cNvPr id="3" name="Content Placeholder 2">
            <a:extLst>
              <a:ext uri="{FF2B5EF4-FFF2-40B4-BE49-F238E27FC236}">
                <a16:creationId xmlns:a16="http://schemas.microsoft.com/office/drawing/2014/main" id="{5A117E08-7335-41C3-93F7-C7CC0475FC36}"/>
              </a:ext>
            </a:extLst>
          </p:cNvPr>
          <p:cNvSpPr>
            <a:spLocks noGrp="1"/>
          </p:cNvSpPr>
          <p:nvPr>
            <p:ph idx="1"/>
          </p:nvPr>
        </p:nvSpPr>
        <p:spPr/>
        <p:txBody>
          <a:bodyPr>
            <a:normAutofit fontScale="77500" lnSpcReduction="20000"/>
          </a:bodyPr>
          <a:lstStyle/>
          <a:p>
            <a:r>
              <a:rPr lang="en-GB" dirty="0"/>
              <a:t>Scope</a:t>
            </a:r>
          </a:p>
          <a:p>
            <a:pPr lvl="1"/>
            <a:r>
              <a:rPr lang="en-GB" dirty="0"/>
              <a:t>The first step in any cyber threat analysis should be to identify the assets you want to safeguard from cyberattacks and are critical to business processes</a:t>
            </a:r>
          </a:p>
          <a:p>
            <a:r>
              <a:rPr lang="en-GB" dirty="0"/>
              <a:t>Collection of Data</a:t>
            </a:r>
          </a:p>
          <a:p>
            <a:pPr lvl="1"/>
            <a:r>
              <a:rPr lang="en-GB" dirty="0"/>
              <a:t>Information about an actual cyber-attack or threat incidents is collected. You must distinguish between real potential attacks and threats that are not real but still considered potential threats. The scope should help filter out such threats to ensure that the focus is on the threats that exist</a:t>
            </a:r>
          </a:p>
          <a:p>
            <a:r>
              <a:rPr lang="en-GB" dirty="0"/>
              <a:t>Vulnerability Analysis of Acceptable Risks</a:t>
            </a:r>
          </a:p>
          <a:p>
            <a:pPr lvl="1"/>
            <a:r>
              <a:rPr lang="en-GB" dirty="0"/>
              <a:t>The analysts test the information gathered to determine the extent of current exposure. Existing security defence is then tested to decide whether or not it can neutralize information threats in terms of integrity, availability, and confidentiality</a:t>
            </a:r>
          </a:p>
          <a:p>
            <a:r>
              <a:rPr lang="en-GB" dirty="0"/>
              <a:t>Mitigation and Anticipation</a:t>
            </a:r>
          </a:p>
          <a:p>
            <a:pPr lvl="1"/>
            <a:r>
              <a:rPr lang="en-GB" dirty="0"/>
              <a:t>In the final step, a highly qualified cyber threat analyst uses the information gathered from the previous sector to determine preventive measures that must be implemented. The analyst can categorise the threat data into groups, allocate each pattern to specific threat actors, and implement mitigation measures. At the same time, the analyst will use data about potential threats to anticipate future cyber attacks</a:t>
            </a:r>
          </a:p>
        </p:txBody>
      </p:sp>
    </p:spTree>
    <p:extLst>
      <p:ext uri="{BB962C8B-B14F-4D97-AF65-F5344CB8AC3E}">
        <p14:creationId xmlns:p14="http://schemas.microsoft.com/office/powerpoint/2010/main" val="2156816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52B60-0900-4180-B672-F762D4EB5065}"/>
              </a:ext>
            </a:extLst>
          </p:cNvPr>
          <p:cNvSpPr>
            <a:spLocks noGrp="1"/>
          </p:cNvSpPr>
          <p:nvPr>
            <p:ph type="title"/>
          </p:nvPr>
        </p:nvSpPr>
        <p:spPr/>
        <p:txBody>
          <a:bodyPr/>
          <a:lstStyle/>
          <a:p>
            <a:r>
              <a:rPr lang="en-GB" dirty="0"/>
              <a:t>Threat Intelligence</a:t>
            </a:r>
          </a:p>
        </p:txBody>
      </p:sp>
      <p:sp>
        <p:nvSpPr>
          <p:cNvPr id="3" name="Content Placeholder 2">
            <a:extLst>
              <a:ext uri="{FF2B5EF4-FFF2-40B4-BE49-F238E27FC236}">
                <a16:creationId xmlns:a16="http://schemas.microsoft.com/office/drawing/2014/main" id="{B7908F2F-EAE3-44FF-9AE8-3F4FB765DD54}"/>
              </a:ext>
            </a:extLst>
          </p:cNvPr>
          <p:cNvSpPr>
            <a:spLocks noGrp="1"/>
          </p:cNvSpPr>
          <p:nvPr>
            <p:ph idx="1"/>
          </p:nvPr>
        </p:nvSpPr>
        <p:spPr/>
        <p:txBody>
          <a:bodyPr/>
          <a:lstStyle/>
          <a:p>
            <a:r>
              <a:rPr lang="en-GB" dirty="0"/>
              <a:t>A branch of cybersecurity related to the collection and analysis of information about potential attacks currently targeting the organisation</a:t>
            </a:r>
          </a:p>
          <a:p>
            <a:r>
              <a:rPr lang="en-GB" dirty="0"/>
              <a:t>A proactive security measure that an organization implements to prevent data breaches, and thus prevent further consequences</a:t>
            </a:r>
          </a:p>
          <a:p>
            <a:r>
              <a:rPr lang="en-GB" dirty="0"/>
              <a:t>The main purpose of Cyber Threat Intelligence is to provide in-depth information on the threats that pose a greater risk to the organisation’s infrastructure</a:t>
            </a:r>
          </a:p>
        </p:txBody>
      </p:sp>
    </p:spTree>
    <p:extLst>
      <p:ext uri="{BB962C8B-B14F-4D97-AF65-F5344CB8AC3E}">
        <p14:creationId xmlns:p14="http://schemas.microsoft.com/office/powerpoint/2010/main" val="4238164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5FE51-7C7A-4571-937B-621395AEBA0F}"/>
              </a:ext>
            </a:extLst>
          </p:cNvPr>
          <p:cNvSpPr>
            <a:spLocks noGrp="1"/>
          </p:cNvSpPr>
          <p:nvPr>
            <p:ph type="title"/>
          </p:nvPr>
        </p:nvSpPr>
        <p:spPr/>
        <p:txBody>
          <a:bodyPr/>
          <a:lstStyle/>
          <a:p>
            <a:r>
              <a:rPr lang="en-GB"/>
              <a:t>Week 3</a:t>
            </a:r>
          </a:p>
        </p:txBody>
      </p:sp>
      <p:sp>
        <p:nvSpPr>
          <p:cNvPr id="3" name="Content Placeholder 2">
            <a:extLst>
              <a:ext uri="{FF2B5EF4-FFF2-40B4-BE49-F238E27FC236}">
                <a16:creationId xmlns:a16="http://schemas.microsoft.com/office/drawing/2014/main" id="{7AFEBF4A-487A-451F-8219-EE70CE215D76}"/>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496219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35367-293E-43D0-978F-FD9413D478BC}"/>
              </a:ext>
            </a:extLst>
          </p:cNvPr>
          <p:cNvSpPr>
            <a:spLocks noGrp="1"/>
          </p:cNvSpPr>
          <p:nvPr>
            <p:ph type="title"/>
          </p:nvPr>
        </p:nvSpPr>
        <p:spPr/>
        <p:txBody>
          <a:bodyPr/>
          <a:lstStyle/>
          <a:p>
            <a:r>
              <a:rPr lang="en-GB" dirty="0"/>
              <a:t>Horizon Scanning</a:t>
            </a:r>
          </a:p>
        </p:txBody>
      </p:sp>
      <p:sp>
        <p:nvSpPr>
          <p:cNvPr id="4" name="Content Placeholder 3">
            <a:extLst>
              <a:ext uri="{FF2B5EF4-FFF2-40B4-BE49-F238E27FC236}">
                <a16:creationId xmlns:a16="http://schemas.microsoft.com/office/drawing/2014/main" id="{3EC58083-9585-4BA8-85CC-FC128B1311AB}"/>
              </a:ext>
            </a:extLst>
          </p:cNvPr>
          <p:cNvSpPr>
            <a:spLocks noGrp="1"/>
          </p:cNvSpPr>
          <p:nvPr>
            <p:ph idx="1"/>
          </p:nvPr>
        </p:nvSpPr>
        <p:spPr/>
        <p:txBody>
          <a:bodyPr/>
          <a:lstStyle/>
          <a:p>
            <a:r>
              <a:rPr lang="en-GB" dirty="0"/>
              <a:t>A technique for detecting early signs of potentially important developments through a systematic examination of potential threats and opportunities, with emphasis on new technology and its effects on the issue at hand</a:t>
            </a:r>
          </a:p>
          <a:p>
            <a:endParaRPr lang="en-GB" dirty="0"/>
          </a:p>
        </p:txBody>
      </p:sp>
    </p:spTree>
    <p:extLst>
      <p:ext uri="{BB962C8B-B14F-4D97-AF65-F5344CB8AC3E}">
        <p14:creationId xmlns:p14="http://schemas.microsoft.com/office/powerpoint/2010/main" val="3974895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 Scanning</a:t>
            </a:r>
          </a:p>
        </p:txBody>
      </p:sp>
      <p:sp>
        <p:nvSpPr>
          <p:cNvPr id="3" name="Content Placeholder 2"/>
          <p:cNvSpPr>
            <a:spLocks noGrp="1"/>
          </p:cNvSpPr>
          <p:nvPr>
            <p:ph idx="1"/>
          </p:nvPr>
        </p:nvSpPr>
        <p:spPr/>
        <p:txBody>
          <a:bodyPr>
            <a:normAutofit fontScale="92500" lnSpcReduction="20000"/>
          </a:bodyPr>
          <a:lstStyle/>
          <a:p>
            <a:r>
              <a:rPr lang="en-GB" dirty="0"/>
              <a:t>Horizon scanning is defined as ‘a systematic examination of information to identify potential threats, risks, emerging issues and opportunities’ </a:t>
            </a:r>
          </a:p>
          <a:p>
            <a:r>
              <a:rPr lang="en-GB" dirty="0"/>
              <a:t>Horizon scanning typically involves very long-term scenario planning</a:t>
            </a:r>
          </a:p>
          <a:p>
            <a:r>
              <a:rPr lang="en-GB" dirty="0"/>
              <a:t>Involves a wide variety of sources, such as</a:t>
            </a:r>
          </a:p>
          <a:p>
            <a:pPr lvl="1"/>
            <a:r>
              <a:rPr lang="en-GB" dirty="0"/>
              <a:t>the Internet</a:t>
            </a:r>
          </a:p>
          <a:p>
            <a:pPr lvl="1"/>
            <a:r>
              <a:rPr lang="en-GB" dirty="0"/>
              <a:t>blogs</a:t>
            </a:r>
          </a:p>
          <a:p>
            <a:pPr lvl="1"/>
            <a:r>
              <a:rPr lang="en-GB" dirty="0"/>
              <a:t>government ministries and agencies</a:t>
            </a:r>
          </a:p>
          <a:p>
            <a:pPr lvl="1"/>
            <a:r>
              <a:rPr lang="en-GB" dirty="0"/>
              <a:t>non-governmental organisations</a:t>
            </a:r>
          </a:p>
          <a:p>
            <a:pPr lvl="1"/>
            <a:r>
              <a:rPr lang="en-GB" dirty="0"/>
              <a:t>international organisations and companies</a:t>
            </a:r>
          </a:p>
          <a:p>
            <a:pPr lvl="1"/>
            <a:r>
              <a:rPr lang="en-GB" dirty="0"/>
              <a:t>research communities</a:t>
            </a:r>
          </a:p>
          <a:p>
            <a:pPr lvl="1"/>
            <a:r>
              <a:rPr lang="en-GB" dirty="0"/>
              <a:t>on-line and off-line databases and journals</a:t>
            </a:r>
          </a:p>
          <a:p>
            <a:pPr lvl="1"/>
            <a:r>
              <a:rPr lang="en-US" dirty="0"/>
              <a:t>hacker conferences</a:t>
            </a:r>
          </a:p>
          <a:p>
            <a:pPr lvl="1"/>
            <a:r>
              <a:rPr lang="en-GB" dirty="0"/>
              <a:t>cyber security events</a:t>
            </a:r>
          </a:p>
          <a:p>
            <a:pPr lvl="1"/>
            <a:endParaRPr lang="en-US" dirty="0"/>
          </a:p>
        </p:txBody>
      </p:sp>
    </p:spTree>
    <p:extLst>
      <p:ext uri="{BB962C8B-B14F-4D97-AF65-F5344CB8AC3E}">
        <p14:creationId xmlns:p14="http://schemas.microsoft.com/office/powerpoint/2010/main" val="820734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E0DF-13CF-4C3C-8093-62658045CAB3}"/>
              </a:ext>
            </a:extLst>
          </p:cNvPr>
          <p:cNvSpPr>
            <a:spLocks noGrp="1"/>
          </p:cNvSpPr>
          <p:nvPr>
            <p:ph type="title"/>
          </p:nvPr>
        </p:nvSpPr>
        <p:spPr/>
        <p:txBody>
          <a:bodyPr/>
          <a:lstStyle/>
          <a:p>
            <a:r>
              <a:rPr lang="en-GB" dirty="0"/>
              <a:t>Horizon Scanning</a:t>
            </a:r>
          </a:p>
        </p:txBody>
      </p:sp>
      <p:sp>
        <p:nvSpPr>
          <p:cNvPr id="3" name="Content Placeholder 2">
            <a:extLst>
              <a:ext uri="{FF2B5EF4-FFF2-40B4-BE49-F238E27FC236}">
                <a16:creationId xmlns:a16="http://schemas.microsoft.com/office/drawing/2014/main" id="{E5259672-512B-4C30-80F6-6080B1F3C83B}"/>
              </a:ext>
            </a:extLst>
          </p:cNvPr>
          <p:cNvSpPr>
            <a:spLocks noGrp="1"/>
          </p:cNvSpPr>
          <p:nvPr>
            <p:ph idx="1"/>
          </p:nvPr>
        </p:nvSpPr>
        <p:spPr/>
        <p:txBody>
          <a:bodyPr/>
          <a:lstStyle/>
          <a:p>
            <a:r>
              <a:rPr lang="en-GB" dirty="0"/>
              <a:t>Information can also be obtained from </a:t>
            </a:r>
            <a:r>
              <a:rPr lang="en-US" dirty="0"/>
              <a:t>Government sponsored sources</a:t>
            </a:r>
          </a:p>
          <a:p>
            <a:pPr lvl="1"/>
            <a:r>
              <a:rPr lang="en-US" dirty="0"/>
              <a:t>The National Cyber Security Centre (NCSC)</a:t>
            </a:r>
          </a:p>
          <a:p>
            <a:pPr lvl="2"/>
            <a:r>
              <a:rPr lang="en-US" dirty="0">
                <a:hlinkClick r:id="rId2"/>
              </a:rPr>
              <a:t>https://www.ncsc.gov.uk/section/advice-guidance/all-topics?topics=active%20cyber%20defence</a:t>
            </a:r>
            <a:r>
              <a:rPr lang="en-US" dirty="0"/>
              <a:t> </a:t>
            </a:r>
          </a:p>
          <a:p>
            <a:pPr lvl="1"/>
            <a:r>
              <a:rPr lang="en-US" dirty="0" err="1"/>
              <a:t>CiSP</a:t>
            </a:r>
            <a:r>
              <a:rPr lang="en-US" dirty="0"/>
              <a:t> (</a:t>
            </a:r>
            <a:r>
              <a:rPr lang="en-GB" dirty="0"/>
              <a:t>Cyber Security Information Sharing Partnership)</a:t>
            </a:r>
          </a:p>
          <a:p>
            <a:pPr lvl="2"/>
            <a:r>
              <a:rPr lang="en-US" dirty="0">
                <a:hlinkClick r:id="rId3"/>
              </a:rPr>
              <a:t>https://www.ncsc.gov.uk/section/keep-up-to-date/cisp</a:t>
            </a:r>
            <a:r>
              <a:rPr lang="en-US" dirty="0"/>
              <a:t> </a:t>
            </a:r>
          </a:p>
          <a:p>
            <a:pPr lvl="1"/>
            <a:r>
              <a:rPr lang="en-US" dirty="0" err="1"/>
              <a:t>CertUK</a:t>
            </a:r>
            <a:r>
              <a:rPr lang="en-US" dirty="0"/>
              <a:t> (</a:t>
            </a:r>
            <a:r>
              <a:rPr lang="en-GB" dirty="0"/>
              <a:t>Computer Emergency Response Team)</a:t>
            </a:r>
          </a:p>
          <a:p>
            <a:pPr lvl="2"/>
            <a:r>
              <a:rPr lang="en-GB" dirty="0"/>
              <a:t>https://www.gov.uk/government/news/uk-launches-first-national-cert</a:t>
            </a:r>
          </a:p>
        </p:txBody>
      </p:sp>
    </p:spTree>
    <p:extLst>
      <p:ext uri="{BB962C8B-B14F-4D97-AF65-F5344CB8AC3E}">
        <p14:creationId xmlns:p14="http://schemas.microsoft.com/office/powerpoint/2010/main" val="3722616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B52BA-48C1-4B48-B8F7-9C11E96EBC55}"/>
              </a:ext>
            </a:extLst>
          </p:cNvPr>
          <p:cNvSpPr>
            <a:spLocks noGrp="1"/>
          </p:cNvSpPr>
          <p:nvPr>
            <p:ph type="title"/>
          </p:nvPr>
        </p:nvSpPr>
        <p:spPr/>
        <p:txBody>
          <a:bodyPr/>
          <a:lstStyle/>
          <a:p>
            <a:r>
              <a:rPr lang="en-GB" dirty="0"/>
              <a:t>Cyber Threat Intelligence (CTI)</a:t>
            </a:r>
          </a:p>
        </p:txBody>
      </p:sp>
      <p:sp>
        <p:nvSpPr>
          <p:cNvPr id="3" name="Content Placeholder 2">
            <a:extLst>
              <a:ext uri="{FF2B5EF4-FFF2-40B4-BE49-F238E27FC236}">
                <a16:creationId xmlns:a16="http://schemas.microsoft.com/office/drawing/2014/main" id="{7BA7C994-B55A-43FE-8298-C765F63C5423}"/>
              </a:ext>
            </a:extLst>
          </p:cNvPr>
          <p:cNvSpPr>
            <a:spLocks noGrp="1"/>
          </p:cNvSpPr>
          <p:nvPr>
            <p:ph idx="1"/>
          </p:nvPr>
        </p:nvSpPr>
        <p:spPr/>
        <p:txBody>
          <a:bodyPr/>
          <a:lstStyle/>
          <a:p>
            <a:r>
              <a:rPr lang="en-GB" dirty="0"/>
              <a:t>The precise and contextualised information about emerging or existing cyber threats </a:t>
            </a:r>
          </a:p>
          <a:p>
            <a:r>
              <a:rPr lang="en-GB" dirty="0"/>
              <a:t>These have been refined and analysed to provide actionable advice which allows the organisations to take informed decisions to proactively defend or mitigate any cyber threats</a:t>
            </a:r>
          </a:p>
          <a:p>
            <a:r>
              <a:rPr lang="en-GB" dirty="0"/>
              <a:t>Provides valuable knowledge with context about the adversaries and their motivations, capabilities, goals</a:t>
            </a:r>
          </a:p>
          <a:p>
            <a:r>
              <a:rPr lang="en-GB" dirty="0"/>
              <a:t>Includes the tools and methods that adversaries use to conduct cyber-attacks</a:t>
            </a:r>
          </a:p>
        </p:txBody>
      </p:sp>
    </p:spTree>
    <p:extLst>
      <p:ext uri="{BB962C8B-B14F-4D97-AF65-F5344CB8AC3E}">
        <p14:creationId xmlns:p14="http://schemas.microsoft.com/office/powerpoint/2010/main" val="1213874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BA1C8B5A-F88B-4A20-AD3C-18F5C73BF8B7}"/>
              </a:ext>
            </a:extLst>
          </p:cNvPr>
          <p:cNvSpPr/>
          <p:nvPr/>
        </p:nvSpPr>
        <p:spPr>
          <a:xfrm>
            <a:off x="4456264" y="4252678"/>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4326965" y="4536166"/>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3706154" y="3174549"/>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4452906" y="425126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4326966" y="5324988"/>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6191974" y="4248453"/>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4957461" y="3538114"/>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4960477" y="3256707"/>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5333823" y="2394839"/>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5453375" y="1969500"/>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4949843" y="3257199"/>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4329031" y="2105495"/>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5452333" y="239312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4949843" y="1031768"/>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5699503" y="3035917"/>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3708242" y="4110047"/>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3809381" y="1268345"/>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a:stCxn id="42" idx="3"/>
          </p:cNvCxnSpPr>
          <p:nvPr/>
        </p:nvCxnSpPr>
        <p:spPr>
          <a:xfrm flipV="1">
            <a:off x="2474780" y="3905513"/>
            <a:ext cx="1229061" cy="1032684"/>
          </a:xfrm>
          <a:prstGeom prst="bentConnector3">
            <a:avLst>
              <a:gd name="adj1" fmla="val 50000"/>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6179150" y="395165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5566498" y="512934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1865848" y="971728"/>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539300" y="4641581"/>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7327230" y="3972542"/>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6714578" y="515059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97354" y="4718042"/>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06975" y="3602877"/>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98977" y="3632995"/>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01493" y="2533541"/>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08273" y="1386771"/>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5660082" y="1989952"/>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5256610" y="2624315"/>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4245854" y="4778609"/>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3829781" y="4120650"/>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636292" y="3289693"/>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Cyber Threats</a:t>
            </a:r>
          </a:p>
          <a:p>
            <a:pPr algn="ctr"/>
            <a:r>
              <a:rPr lang="en-GB" sz="3200" b="1" spc="300" dirty="0">
                <a:solidFill>
                  <a:schemeClr val="bg1"/>
                </a:solidFill>
                <a:latin typeface="EuroStyle" panose="02027200000000000000" pitchFamily="18" charset="0"/>
              </a:rPr>
              <a:t>Week 2</a:t>
            </a:r>
          </a:p>
        </p:txBody>
      </p:sp>
      <p:sp>
        <p:nvSpPr>
          <p:cNvPr id="59" name="TextBox 58">
            <a:extLst>
              <a:ext uri="{FF2B5EF4-FFF2-40B4-BE49-F238E27FC236}">
                <a16:creationId xmlns:a16="http://schemas.microsoft.com/office/drawing/2014/main" id="{1F1E1CA2-8B22-4EBC-A8B3-4E1D4101D87E}"/>
              </a:ext>
            </a:extLst>
          </p:cNvPr>
          <p:cNvSpPr txBox="1"/>
          <p:nvPr/>
        </p:nvSpPr>
        <p:spPr>
          <a:xfrm>
            <a:off x="2322070" y="1037512"/>
            <a:ext cx="1023037" cy="461665"/>
          </a:xfrm>
          <a:prstGeom prst="rect">
            <a:avLst/>
          </a:prstGeom>
          <a:noFill/>
        </p:spPr>
        <p:txBody>
          <a:bodyPr wrap="none" rtlCol="0">
            <a:spAutoFit/>
          </a:bodyPr>
          <a:lstStyle/>
          <a:p>
            <a:r>
              <a:rPr lang="en-GB" sz="2400" b="1" dirty="0">
                <a:solidFill>
                  <a:srgbClr val="00B050"/>
                </a:solidFill>
                <a:latin typeface="EuroStyle" panose="02027200000000000000" pitchFamily="18" charset="0"/>
              </a:rPr>
              <a:t>Monday</a:t>
            </a:r>
            <a:endParaRPr lang="en-GB" b="1" dirty="0">
              <a:solidFill>
                <a:srgbClr val="00B050"/>
              </a:solidFill>
              <a:latin typeface="EuroStyle" panose="02027200000000000000" pitchFamily="18" charset="0"/>
            </a:endParaRPr>
          </a:p>
        </p:txBody>
      </p: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flipV="1">
            <a:off x="2574592" y="2827419"/>
            <a:ext cx="1774628" cy="732880"/>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Rectangle: Rounded Corners 40">
            <a:extLst>
              <a:ext uri="{FF2B5EF4-FFF2-40B4-BE49-F238E27FC236}">
                <a16:creationId xmlns:a16="http://schemas.microsoft.com/office/drawing/2014/main" id="{AA0A2FC9-DA13-4A0F-8748-086A59805721}"/>
              </a:ext>
            </a:extLst>
          </p:cNvPr>
          <p:cNvSpPr/>
          <p:nvPr/>
        </p:nvSpPr>
        <p:spPr>
          <a:xfrm>
            <a:off x="637045" y="3246497"/>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a:extLst>
              <a:ext uri="{FF2B5EF4-FFF2-40B4-BE49-F238E27FC236}">
                <a16:creationId xmlns:a16="http://schemas.microsoft.com/office/drawing/2014/main" id="{ACF09B4E-41D8-4B56-8174-5E60E938E8D6}"/>
              </a:ext>
            </a:extLst>
          </p:cNvPr>
          <p:cNvSpPr txBox="1"/>
          <p:nvPr/>
        </p:nvSpPr>
        <p:spPr>
          <a:xfrm>
            <a:off x="1066016" y="3312281"/>
            <a:ext cx="1077539" cy="461665"/>
          </a:xfrm>
          <a:prstGeom prst="rect">
            <a:avLst/>
          </a:prstGeom>
          <a:noFill/>
        </p:spPr>
        <p:txBody>
          <a:bodyPr wrap="none" rtlCol="0">
            <a:spAutoFit/>
          </a:bodyPr>
          <a:lstStyle/>
          <a:p>
            <a:r>
              <a:rPr lang="en-GB" sz="2400" b="1" dirty="0">
                <a:solidFill>
                  <a:srgbClr val="00B050"/>
                </a:solidFill>
                <a:latin typeface="EuroStyle" panose="02027200000000000000" pitchFamily="18" charset="0"/>
              </a:rPr>
              <a:t>Tuesday</a:t>
            </a:r>
            <a:endParaRPr lang="en-GB" b="1" dirty="0">
              <a:solidFill>
                <a:srgbClr val="00B050"/>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773506" y="4707365"/>
            <a:ext cx="1467068" cy="461665"/>
          </a:xfrm>
          <a:prstGeom prst="rect">
            <a:avLst/>
          </a:prstGeom>
          <a:noFill/>
        </p:spPr>
        <p:txBody>
          <a:bodyPr wrap="none" rtlCol="0">
            <a:spAutoFit/>
          </a:bodyPr>
          <a:lstStyle/>
          <a:p>
            <a:r>
              <a:rPr lang="en-GB" sz="2400" b="1" dirty="0">
                <a:solidFill>
                  <a:srgbClr val="00B050"/>
                </a:solidFill>
                <a:latin typeface="EuroStyle" panose="02027200000000000000" pitchFamily="18" charset="0"/>
              </a:rPr>
              <a:t>Wednesday</a:t>
            </a:r>
            <a:endParaRPr lang="en-GB" b="1" dirty="0">
              <a:solidFill>
                <a:srgbClr val="00B050"/>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7708912" y="4038326"/>
            <a:ext cx="1172116" cy="461665"/>
          </a:xfrm>
          <a:prstGeom prst="rect">
            <a:avLst/>
          </a:prstGeom>
          <a:noFill/>
        </p:spPr>
        <p:txBody>
          <a:bodyPr wrap="none" rtlCol="0">
            <a:spAutoFit/>
          </a:bodyPr>
          <a:lstStyle/>
          <a:p>
            <a:r>
              <a:rPr lang="en-GB" sz="2400" b="1" dirty="0">
                <a:solidFill>
                  <a:srgbClr val="00B050"/>
                </a:solidFill>
                <a:latin typeface="EuroStyle" panose="02027200000000000000" pitchFamily="18" charset="0"/>
              </a:rPr>
              <a:t>Thursday</a:t>
            </a:r>
            <a:endParaRPr lang="en-GB" b="1" dirty="0">
              <a:solidFill>
                <a:srgbClr val="00B050"/>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7275797" y="5216382"/>
            <a:ext cx="813043" cy="461665"/>
          </a:xfrm>
          <a:prstGeom prst="rect">
            <a:avLst/>
          </a:prstGeom>
          <a:noFill/>
        </p:spPr>
        <p:txBody>
          <a:bodyPr wrap="none" rtlCol="0">
            <a:spAutoFit/>
          </a:bodyPr>
          <a:lstStyle/>
          <a:p>
            <a:r>
              <a:rPr lang="en-GB" sz="2400" dirty="0">
                <a:solidFill>
                  <a:schemeClr val="bg1"/>
                </a:solidFill>
                <a:latin typeface="EuroStyle" panose="02027200000000000000" pitchFamily="18" charset="0"/>
              </a:rPr>
              <a:t>Friday</a:t>
            </a:r>
            <a:endParaRPr lang="en-GB" dirty="0">
              <a:solidFill>
                <a:schemeClr val="bg1"/>
              </a:solidFill>
              <a:latin typeface="EuroStyle" panose="02027200000000000000" pitchFamily="18" charset="0"/>
            </a:endParaRPr>
          </a:p>
        </p:txBody>
      </p:sp>
      <p:grpSp>
        <p:nvGrpSpPr>
          <p:cNvPr id="56" name="Group 55">
            <a:extLst>
              <a:ext uri="{FF2B5EF4-FFF2-40B4-BE49-F238E27FC236}">
                <a16:creationId xmlns:a16="http://schemas.microsoft.com/office/drawing/2014/main" id="{02CE2B41-1578-4566-AB50-BF6DC0E5856E}"/>
              </a:ext>
            </a:extLst>
          </p:cNvPr>
          <p:cNvGrpSpPr/>
          <p:nvPr/>
        </p:nvGrpSpPr>
        <p:grpSpPr>
          <a:xfrm>
            <a:off x="9997440" y="4394422"/>
            <a:ext cx="2104391" cy="1124286"/>
            <a:chOff x="-160379" y="1840683"/>
            <a:chExt cx="2104391" cy="1731100"/>
          </a:xfrm>
        </p:grpSpPr>
        <p:sp>
          <p:nvSpPr>
            <p:cNvPr id="58" name="Rectangle 57">
              <a:extLst>
                <a:ext uri="{FF2B5EF4-FFF2-40B4-BE49-F238E27FC236}">
                  <a16:creationId xmlns:a16="http://schemas.microsoft.com/office/drawing/2014/main" id="{C4E618F7-3602-489E-BF73-7690FDDB28D5}"/>
                </a:ext>
              </a:extLst>
            </p:cNvPr>
            <p:cNvSpPr/>
            <p:nvPr/>
          </p:nvSpPr>
          <p:spPr>
            <a:xfrm>
              <a:off x="-160379" y="1840683"/>
              <a:ext cx="2104391" cy="166034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TextBox 63">
              <a:extLst>
                <a:ext uri="{FF2B5EF4-FFF2-40B4-BE49-F238E27FC236}">
                  <a16:creationId xmlns:a16="http://schemas.microsoft.com/office/drawing/2014/main" id="{0EC2872B-CD83-479E-A78F-55497A4075D2}"/>
                </a:ext>
              </a:extLst>
            </p:cNvPr>
            <p:cNvSpPr txBox="1"/>
            <p:nvPr/>
          </p:nvSpPr>
          <p:spPr>
            <a:xfrm>
              <a:off x="-48849" y="1865765"/>
              <a:ext cx="1935479" cy="1706018"/>
            </a:xfrm>
            <a:prstGeom prst="rect">
              <a:avLst/>
            </a:prstGeom>
            <a:noFill/>
          </p:spPr>
          <p:txBody>
            <a:bodyPr wrap="square" rtlCol="0">
              <a:spAutoFit/>
            </a:bodyPr>
            <a:lstStyle/>
            <a:p>
              <a:pPr marL="171450" indent="-171450">
                <a:buFont typeface="Arial" panose="020B0604020202020204" pitchFamily="34" charset="0"/>
                <a:buChar char="•"/>
              </a:pPr>
              <a:r>
                <a:rPr lang="en-GB" sz="1100" b="0" i="0" u="none" strike="noStrike" baseline="0" dirty="0">
                  <a:solidFill>
                    <a:schemeClr val="bg1"/>
                  </a:solidFill>
                  <a:latin typeface="Arial" panose="020B0604020202020204" pitchFamily="34" charset="0"/>
                </a:rPr>
                <a:t>Adversarial thinking in the context of system development, application development and analysis</a:t>
              </a:r>
            </a:p>
            <a:p>
              <a:pPr marL="171450" indent="-171450">
                <a:buFont typeface="Arial" panose="020B0604020202020204" pitchFamily="34" charset="0"/>
                <a:buChar char="•"/>
              </a:pPr>
              <a:r>
                <a:rPr lang="en-GB" sz="1100" dirty="0">
                  <a:solidFill>
                    <a:schemeClr val="bg1"/>
                  </a:solidFill>
                  <a:latin typeface="Arial" panose="020B0604020202020204" pitchFamily="34" charset="0"/>
                </a:rPr>
                <a:t>CTI</a:t>
              </a:r>
              <a:endParaRPr lang="en-GB" sz="1100" b="0" i="0" u="none" strike="noStrike" baseline="0" dirty="0">
                <a:solidFill>
                  <a:schemeClr val="bg1"/>
                </a:solidFill>
                <a:latin typeface="Arial" panose="020B0604020202020204" pitchFamily="34" charset="0"/>
              </a:endParaRPr>
            </a:p>
          </p:txBody>
        </p:sp>
      </p:grpSp>
      <p:cxnSp>
        <p:nvCxnSpPr>
          <p:cNvPr id="65" name="Connector: Elbow 64">
            <a:extLst>
              <a:ext uri="{FF2B5EF4-FFF2-40B4-BE49-F238E27FC236}">
                <a16:creationId xmlns:a16="http://schemas.microsoft.com/office/drawing/2014/main" id="{78F9D417-01D9-4564-89C5-F3356F92D75F}"/>
              </a:ext>
            </a:extLst>
          </p:cNvPr>
          <p:cNvCxnSpPr>
            <a:cxnSpLocks/>
            <a:stCxn id="44" idx="3"/>
            <a:endCxn id="58" idx="1"/>
          </p:cNvCxnSpPr>
          <p:nvPr/>
        </p:nvCxnSpPr>
        <p:spPr>
          <a:xfrm flipV="1">
            <a:off x="8650058" y="4933590"/>
            <a:ext cx="1347382" cy="513624"/>
          </a:xfrm>
          <a:prstGeom prst="bentConnector3">
            <a:avLst>
              <a:gd name="adj1" fmla="val 50000"/>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675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up)">
                                      <p:cBhvr>
                                        <p:cTn id="7" dur="500"/>
                                        <p:tgtEl>
                                          <p:spTgt spid="65"/>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right)">
                                      <p:cBhvr>
                                        <p:cTn id="11"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75942-E3E4-45BF-8B25-7A25E6AA1BD6}"/>
              </a:ext>
            </a:extLst>
          </p:cNvPr>
          <p:cNvSpPr>
            <a:spLocks noGrp="1"/>
          </p:cNvSpPr>
          <p:nvPr>
            <p:ph type="title"/>
          </p:nvPr>
        </p:nvSpPr>
        <p:spPr/>
        <p:txBody>
          <a:bodyPr/>
          <a:lstStyle/>
          <a:p>
            <a:r>
              <a:rPr lang="en-GB" sz="4400" u="none" strike="noStrike" dirty="0">
                <a:effectLst/>
              </a:rPr>
              <a:t>Threat Intelligence Lifecycle</a:t>
            </a:r>
            <a:endParaRPr lang="en-GB" dirty="0"/>
          </a:p>
        </p:txBody>
      </p:sp>
      <p:sp>
        <p:nvSpPr>
          <p:cNvPr id="3" name="Content Placeholder 2">
            <a:extLst>
              <a:ext uri="{FF2B5EF4-FFF2-40B4-BE49-F238E27FC236}">
                <a16:creationId xmlns:a16="http://schemas.microsoft.com/office/drawing/2014/main" id="{32020080-F399-4DE8-865B-BB6C0E0CB68A}"/>
              </a:ext>
            </a:extLst>
          </p:cNvPr>
          <p:cNvSpPr>
            <a:spLocks noGrp="1"/>
          </p:cNvSpPr>
          <p:nvPr>
            <p:ph idx="1"/>
          </p:nvPr>
        </p:nvSpPr>
        <p:spPr/>
        <p:txBody>
          <a:bodyPr/>
          <a:lstStyle/>
          <a:p>
            <a:r>
              <a:rPr lang="en-GB" dirty="0"/>
              <a:t>Threat intelligence is nearly always contextual and temporal: Threats come at a definite time and place, attacking specific vulnerabilities in particular systems</a:t>
            </a:r>
          </a:p>
          <a:p>
            <a:r>
              <a:rPr lang="en-GB" dirty="0"/>
              <a:t>To develop effective threat intelligence, it is essential that you identify the elements — beyond mere data — that actually comprise it, and understand how the intelligence lifecycle unfolds</a:t>
            </a:r>
          </a:p>
          <a:p>
            <a:r>
              <a:rPr lang="en-GB" dirty="0"/>
              <a:t>Intelligence is the product of a process that includes collecting data, analysing it, and viewing it in context, and it generally includes predictions of future behaviour and recommended courses of action</a:t>
            </a:r>
          </a:p>
        </p:txBody>
      </p:sp>
    </p:spTree>
    <p:extLst>
      <p:ext uri="{BB962C8B-B14F-4D97-AF65-F5344CB8AC3E}">
        <p14:creationId xmlns:p14="http://schemas.microsoft.com/office/powerpoint/2010/main" val="2294019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0B95E-35CC-4BC6-B821-A1219E6717AE}"/>
              </a:ext>
            </a:extLst>
          </p:cNvPr>
          <p:cNvSpPr>
            <a:spLocks noGrp="1"/>
          </p:cNvSpPr>
          <p:nvPr>
            <p:ph type="title"/>
          </p:nvPr>
        </p:nvSpPr>
        <p:spPr/>
        <p:txBody>
          <a:bodyPr/>
          <a:lstStyle/>
          <a:p>
            <a:r>
              <a:rPr lang="en-GB" dirty="0"/>
              <a:t>The Lifecycle - Intelligence</a:t>
            </a:r>
          </a:p>
        </p:txBody>
      </p:sp>
      <p:pic>
        <p:nvPicPr>
          <p:cNvPr id="4" name="Picture 3" descr="Diagram&#10;&#10;Description automatically generated">
            <a:extLst>
              <a:ext uri="{FF2B5EF4-FFF2-40B4-BE49-F238E27FC236}">
                <a16:creationId xmlns:a16="http://schemas.microsoft.com/office/drawing/2014/main" id="{71CE3ADE-8E35-4AE1-9CDC-47D337BC41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5146" y="1876054"/>
            <a:ext cx="8690919" cy="4888642"/>
          </a:xfrm>
          <a:prstGeom prst="rect">
            <a:avLst/>
          </a:prstGeom>
        </p:spPr>
      </p:pic>
    </p:spTree>
    <p:extLst>
      <p:ext uri="{BB962C8B-B14F-4D97-AF65-F5344CB8AC3E}">
        <p14:creationId xmlns:p14="http://schemas.microsoft.com/office/powerpoint/2010/main" val="611839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85C7-6ECE-47DC-BBDF-1966B2462AA1}"/>
              </a:ext>
            </a:extLst>
          </p:cNvPr>
          <p:cNvSpPr>
            <a:spLocks noGrp="1"/>
          </p:cNvSpPr>
          <p:nvPr>
            <p:ph type="title"/>
          </p:nvPr>
        </p:nvSpPr>
        <p:spPr/>
        <p:txBody>
          <a:bodyPr/>
          <a:lstStyle/>
          <a:p>
            <a:r>
              <a:rPr lang="en-GB" sz="4400" u="none" strike="noStrike" dirty="0">
                <a:effectLst/>
              </a:rPr>
              <a:t>Threat Analysis</a:t>
            </a:r>
            <a:endParaRPr lang="en-GB" dirty="0"/>
          </a:p>
        </p:txBody>
      </p:sp>
      <p:sp>
        <p:nvSpPr>
          <p:cNvPr id="3" name="Content Placeholder 2">
            <a:extLst>
              <a:ext uri="{FF2B5EF4-FFF2-40B4-BE49-F238E27FC236}">
                <a16:creationId xmlns:a16="http://schemas.microsoft.com/office/drawing/2014/main" id="{E79918E2-BF71-4BDD-828B-4888F85B778E}"/>
              </a:ext>
            </a:extLst>
          </p:cNvPr>
          <p:cNvSpPr>
            <a:spLocks noGrp="1"/>
          </p:cNvSpPr>
          <p:nvPr>
            <p:ph idx="1"/>
          </p:nvPr>
        </p:nvSpPr>
        <p:spPr/>
        <p:txBody>
          <a:bodyPr/>
          <a:lstStyle/>
          <a:p>
            <a:r>
              <a:rPr lang="en-GB" dirty="0"/>
              <a:t>A process used to determine which components of the system need to be protected and the types of security risks (threats) they should be protected from</a:t>
            </a:r>
          </a:p>
        </p:txBody>
      </p:sp>
    </p:spTree>
    <p:extLst>
      <p:ext uri="{BB962C8B-B14F-4D97-AF65-F5344CB8AC3E}">
        <p14:creationId xmlns:p14="http://schemas.microsoft.com/office/powerpoint/2010/main" val="860453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36DD3-CC0A-40FB-A0BA-A7148F189F54}"/>
              </a:ext>
            </a:extLst>
          </p:cNvPr>
          <p:cNvSpPr>
            <a:spLocks noGrp="1"/>
          </p:cNvSpPr>
          <p:nvPr>
            <p:ph type="title"/>
          </p:nvPr>
        </p:nvSpPr>
        <p:spPr/>
        <p:txBody>
          <a:bodyPr/>
          <a:lstStyle/>
          <a:p>
            <a:r>
              <a:rPr lang="en-GB" dirty="0"/>
              <a:t>5 Steps</a:t>
            </a:r>
          </a:p>
        </p:txBody>
      </p:sp>
      <p:sp>
        <p:nvSpPr>
          <p:cNvPr id="3" name="Content Placeholder 2">
            <a:extLst>
              <a:ext uri="{FF2B5EF4-FFF2-40B4-BE49-F238E27FC236}">
                <a16:creationId xmlns:a16="http://schemas.microsoft.com/office/drawing/2014/main" id="{4562C9CA-B269-41C0-9207-3BC3865A1CED}"/>
              </a:ext>
            </a:extLst>
          </p:cNvPr>
          <p:cNvSpPr>
            <a:spLocks noGrp="1"/>
          </p:cNvSpPr>
          <p:nvPr>
            <p:ph idx="1"/>
          </p:nvPr>
        </p:nvSpPr>
        <p:spPr/>
        <p:txBody>
          <a:bodyPr/>
          <a:lstStyle/>
          <a:p>
            <a:r>
              <a:rPr lang="en-GB" dirty="0"/>
              <a:t>Determine the scope of your threat assessment</a:t>
            </a:r>
          </a:p>
          <a:p>
            <a:r>
              <a:rPr lang="en-GB" dirty="0"/>
              <a:t>Collect necessary data to cover the full scope of your threat assessment</a:t>
            </a:r>
          </a:p>
          <a:p>
            <a:r>
              <a:rPr lang="en-GB" dirty="0"/>
              <a:t>Identify potential vulnerabilities that can lead to threats</a:t>
            </a:r>
          </a:p>
          <a:p>
            <a:r>
              <a:rPr lang="en-GB" dirty="0"/>
              <a:t>Analyse any threats you uncover and assign a rating</a:t>
            </a:r>
          </a:p>
          <a:p>
            <a:r>
              <a:rPr lang="en-GB" dirty="0"/>
              <a:t>Perform your threat analysis</a:t>
            </a:r>
          </a:p>
        </p:txBody>
      </p:sp>
    </p:spTree>
    <p:extLst>
      <p:ext uri="{BB962C8B-B14F-4D97-AF65-F5344CB8AC3E}">
        <p14:creationId xmlns:p14="http://schemas.microsoft.com/office/powerpoint/2010/main" val="836844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C3F3E-E3B4-4826-A6BF-1637A5FB4924}"/>
              </a:ext>
            </a:extLst>
          </p:cNvPr>
          <p:cNvSpPr>
            <a:spLocks noGrp="1"/>
          </p:cNvSpPr>
          <p:nvPr>
            <p:ph type="title"/>
          </p:nvPr>
        </p:nvSpPr>
        <p:spPr/>
        <p:txBody>
          <a:bodyPr/>
          <a:lstStyle/>
          <a:p>
            <a:r>
              <a:rPr lang="en-GB" dirty="0"/>
              <a:t>Breaking Down Risks, Vulnerabilities and Threats</a:t>
            </a:r>
          </a:p>
        </p:txBody>
      </p:sp>
      <p:graphicFrame>
        <p:nvGraphicFramePr>
          <p:cNvPr id="5" name="Content Placeholder 4">
            <a:extLst>
              <a:ext uri="{FF2B5EF4-FFF2-40B4-BE49-F238E27FC236}">
                <a16:creationId xmlns:a16="http://schemas.microsoft.com/office/drawing/2014/main" id="{1FC3508B-AF34-4CA8-9549-32CE715DE441}"/>
              </a:ext>
            </a:extLst>
          </p:cNvPr>
          <p:cNvGraphicFramePr>
            <a:graphicFrameLocks noGrp="1"/>
          </p:cNvGraphicFramePr>
          <p:nvPr>
            <p:ph idx="1"/>
            <p:extLst>
              <p:ext uri="{D42A27DB-BD31-4B8C-83A1-F6EECF244321}">
                <p14:modId xmlns:p14="http://schemas.microsoft.com/office/powerpoint/2010/main" val="2105708724"/>
              </p:ext>
            </p:extLst>
          </p:nvPr>
        </p:nvGraphicFramePr>
        <p:xfrm>
          <a:off x="838200" y="2092325"/>
          <a:ext cx="10515600" cy="3352886"/>
        </p:xfrm>
        <a:graphic>
          <a:graphicData uri="http://schemas.openxmlformats.org/drawingml/2006/table">
            <a:tbl>
              <a:tblPr>
                <a:tableStyleId>{5C22544A-7EE6-4342-B048-85BDC9FD1C3A}</a:tableStyleId>
              </a:tblPr>
              <a:tblGrid>
                <a:gridCol w="3505200">
                  <a:extLst>
                    <a:ext uri="{9D8B030D-6E8A-4147-A177-3AD203B41FA5}">
                      <a16:colId xmlns:a16="http://schemas.microsoft.com/office/drawing/2014/main" val="408515107"/>
                    </a:ext>
                  </a:extLst>
                </a:gridCol>
                <a:gridCol w="3505200">
                  <a:extLst>
                    <a:ext uri="{9D8B030D-6E8A-4147-A177-3AD203B41FA5}">
                      <a16:colId xmlns:a16="http://schemas.microsoft.com/office/drawing/2014/main" val="2912642366"/>
                    </a:ext>
                  </a:extLst>
                </a:gridCol>
                <a:gridCol w="3505200">
                  <a:extLst>
                    <a:ext uri="{9D8B030D-6E8A-4147-A177-3AD203B41FA5}">
                      <a16:colId xmlns:a16="http://schemas.microsoft.com/office/drawing/2014/main" val="728986295"/>
                    </a:ext>
                  </a:extLst>
                </a:gridCol>
              </a:tblGrid>
              <a:tr h="462467">
                <a:tc>
                  <a:txBody>
                    <a:bodyPr/>
                    <a:lstStyle/>
                    <a:p>
                      <a:pPr algn="ctr" fontAlgn="ctr">
                        <a:spcBef>
                          <a:spcPts val="0"/>
                        </a:spcBef>
                        <a:spcAft>
                          <a:spcPts val="0"/>
                        </a:spcAft>
                      </a:pPr>
                      <a:r>
                        <a:rPr lang="en-GB" sz="1800" b="1" u="none" strike="noStrike" dirty="0">
                          <a:solidFill>
                            <a:schemeClr val="bg1"/>
                          </a:solidFill>
                          <a:effectLst/>
                        </a:rPr>
                        <a:t>Risks</a:t>
                      </a:r>
                      <a:endParaRPr lang="en-GB" sz="1800" b="1" i="0" u="none" strike="noStrike" dirty="0">
                        <a:solidFill>
                          <a:schemeClr val="bg1"/>
                        </a:solidFill>
                        <a:effectLst/>
                        <a:latin typeface="Arial" panose="020B0604020202020204" pitchFamily="34" charset="0"/>
                      </a:endParaRPr>
                    </a:p>
                  </a:txBody>
                  <a:tcPr anchor="ctr">
                    <a:solidFill>
                      <a:schemeClr val="accent1">
                        <a:lumMod val="75000"/>
                      </a:schemeClr>
                    </a:solidFill>
                  </a:tcPr>
                </a:tc>
                <a:tc>
                  <a:txBody>
                    <a:bodyPr/>
                    <a:lstStyle/>
                    <a:p>
                      <a:pPr algn="ctr" fontAlgn="ctr">
                        <a:spcBef>
                          <a:spcPts val="0"/>
                        </a:spcBef>
                        <a:spcAft>
                          <a:spcPts val="0"/>
                        </a:spcAft>
                      </a:pPr>
                      <a:r>
                        <a:rPr lang="en-GB" sz="1800" b="1" u="none" strike="noStrike" dirty="0">
                          <a:solidFill>
                            <a:schemeClr val="bg1"/>
                          </a:solidFill>
                          <a:effectLst/>
                        </a:rPr>
                        <a:t>Vulnerabilities</a:t>
                      </a:r>
                      <a:endParaRPr lang="en-GB" sz="1800" b="1" i="0" u="none" strike="noStrike" dirty="0">
                        <a:solidFill>
                          <a:schemeClr val="bg1"/>
                        </a:solidFill>
                        <a:effectLst/>
                        <a:latin typeface="Arial" panose="020B0604020202020204" pitchFamily="34" charset="0"/>
                      </a:endParaRPr>
                    </a:p>
                  </a:txBody>
                  <a:tcPr anchor="ctr">
                    <a:solidFill>
                      <a:schemeClr val="accent1">
                        <a:lumMod val="75000"/>
                      </a:schemeClr>
                    </a:solidFill>
                  </a:tcPr>
                </a:tc>
                <a:tc>
                  <a:txBody>
                    <a:bodyPr/>
                    <a:lstStyle/>
                    <a:p>
                      <a:pPr algn="ctr" fontAlgn="ctr">
                        <a:spcBef>
                          <a:spcPts val="0"/>
                        </a:spcBef>
                        <a:spcAft>
                          <a:spcPts val="0"/>
                        </a:spcAft>
                      </a:pPr>
                      <a:r>
                        <a:rPr lang="en-GB" sz="1800" b="1" u="none" strike="noStrike" dirty="0">
                          <a:solidFill>
                            <a:schemeClr val="bg1"/>
                          </a:solidFill>
                          <a:effectLst/>
                        </a:rPr>
                        <a:t>Threats</a:t>
                      </a:r>
                      <a:endParaRPr lang="en-GB" sz="1800" b="1" i="0" u="none" strike="noStrike" dirty="0">
                        <a:solidFill>
                          <a:schemeClr val="bg1"/>
                        </a:solidFill>
                        <a:effectLst/>
                        <a:latin typeface="Arial" panose="020B0604020202020204" pitchFamily="34" charset="0"/>
                      </a:endParaRPr>
                    </a:p>
                  </a:txBody>
                  <a:tcPr anchor="ctr">
                    <a:solidFill>
                      <a:schemeClr val="accent1">
                        <a:lumMod val="75000"/>
                      </a:schemeClr>
                    </a:solidFill>
                  </a:tcPr>
                </a:tc>
                <a:extLst>
                  <a:ext uri="{0D108BD9-81ED-4DB2-BD59-A6C34878D82A}">
                    <a16:rowId xmlns:a16="http://schemas.microsoft.com/office/drawing/2014/main" val="3583856533"/>
                  </a:ext>
                </a:extLst>
              </a:tr>
              <a:tr h="2890419">
                <a:tc>
                  <a:txBody>
                    <a:bodyPr/>
                    <a:lstStyle/>
                    <a:p>
                      <a:pPr algn="l" fontAlgn="ctr">
                        <a:spcBef>
                          <a:spcPts val="0"/>
                        </a:spcBef>
                        <a:spcAft>
                          <a:spcPts val="0"/>
                        </a:spcAft>
                      </a:pPr>
                      <a:r>
                        <a:rPr lang="en-GB" sz="1800" u="none" strike="noStrike" dirty="0">
                          <a:effectLst/>
                        </a:rPr>
                        <a:t>Risks are typically classified as either hazardous, financial, operational and strategic, and they have the potential for loss of anything in your care that has value, which might include people, information, money, facilities, equipment or reputation</a:t>
                      </a:r>
                      <a:endParaRPr lang="en-GB" sz="1800" b="0" i="0" u="none" strike="noStrike" dirty="0">
                        <a:effectLst/>
                        <a:latin typeface="Arial" panose="020B0604020202020204" pitchFamily="34" charset="0"/>
                      </a:endParaRPr>
                    </a:p>
                  </a:txBody>
                  <a:tcPr/>
                </a:tc>
                <a:tc>
                  <a:txBody>
                    <a:bodyPr/>
                    <a:lstStyle/>
                    <a:p>
                      <a:pPr algn="l" fontAlgn="ctr">
                        <a:spcBef>
                          <a:spcPts val="0"/>
                        </a:spcBef>
                        <a:spcAft>
                          <a:spcPts val="0"/>
                        </a:spcAft>
                      </a:pPr>
                      <a:r>
                        <a:rPr lang="en-GB" sz="1800" u="none" strike="noStrike" dirty="0">
                          <a:effectLst/>
                        </a:rPr>
                        <a:t>Vulnerabilities are any weaknesses or gaps in your security programs that make it possible for threats to gain access to your assets</a:t>
                      </a:r>
                      <a:endParaRPr lang="en-GB" sz="1800" b="0" i="0" u="none" strike="noStrike" dirty="0">
                        <a:effectLst/>
                        <a:latin typeface="Arial" panose="020B0604020202020204" pitchFamily="34" charset="0"/>
                      </a:endParaRPr>
                    </a:p>
                  </a:txBody>
                  <a:tcPr/>
                </a:tc>
                <a:tc>
                  <a:txBody>
                    <a:bodyPr/>
                    <a:lstStyle/>
                    <a:p>
                      <a:pPr algn="l" fontAlgn="ctr">
                        <a:spcBef>
                          <a:spcPts val="0"/>
                        </a:spcBef>
                        <a:spcAft>
                          <a:spcPts val="0"/>
                        </a:spcAft>
                      </a:pPr>
                      <a:r>
                        <a:rPr lang="en-GB" sz="1800" u="none" strike="noStrike" dirty="0">
                          <a:effectLst/>
                        </a:rPr>
                        <a:t>A threat to your organisation’s computing system is a warning that alerts you that an intruder is trying to infiltrate your system to exploit any possible vulnerabilities available to gain access to your assets to steal, damage or otherwise compromise them</a:t>
                      </a:r>
                      <a:endParaRPr lang="en-GB" sz="1800" b="0" i="0" u="none" strike="noStrike" dirty="0">
                        <a:effectLst/>
                        <a:latin typeface="Arial" panose="020B0604020202020204" pitchFamily="34" charset="0"/>
                      </a:endParaRPr>
                    </a:p>
                  </a:txBody>
                  <a:tcPr/>
                </a:tc>
                <a:extLst>
                  <a:ext uri="{0D108BD9-81ED-4DB2-BD59-A6C34878D82A}">
                    <a16:rowId xmlns:a16="http://schemas.microsoft.com/office/drawing/2014/main" val="1435482790"/>
                  </a:ext>
                </a:extLst>
              </a:tr>
            </a:tbl>
          </a:graphicData>
        </a:graphic>
      </p:graphicFrame>
    </p:spTree>
    <p:extLst>
      <p:ext uri="{BB962C8B-B14F-4D97-AF65-F5344CB8AC3E}">
        <p14:creationId xmlns:p14="http://schemas.microsoft.com/office/powerpoint/2010/main" val="1216961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E2C9B-3F01-4199-B813-5EC760F9EED7}"/>
              </a:ext>
            </a:extLst>
          </p:cNvPr>
          <p:cNvSpPr>
            <a:spLocks noGrp="1"/>
          </p:cNvSpPr>
          <p:nvPr>
            <p:ph type="title"/>
          </p:nvPr>
        </p:nvSpPr>
        <p:spPr/>
        <p:txBody>
          <a:bodyPr/>
          <a:lstStyle/>
          <a:p>
            <a:r>
              <a:rPr lang="en-GB" dirty="0"/>
              <a:t>Types of Frequent Threats</a:t>
            </a:r>
          </a:p>
        </p:txBody>
      </p:sp>
      <p:sp>
        <p:nvSpPr>
          <p:cNvPr id="3" name="Content Placeholder 2">
            <a:extLst>
              <a:ext uri="{FF2B5EF4-FFF2-40B4-BE49-F238E27FC236}">
                <a16:creationId xmlns:a16="http://schemas.microsoft.com/office/drawing/2014/main" id="{48337DF1-7993-4848-AAA9-3ACD92A0FE90}"/>
              </a:ext>
            </a:extLst>
          </p:cNvPr>
          <p:cNvSpPr>
            <a:spLocks noGrp="1"/>
          </p:cNvSpPr>
          <p:nvPr>
            <p:ph idx="1"/>
          </p:nvPr>
        </p:nvSpPr>
        <p:spPr/>
        <p:txBody>
          <a:bodyPr>
            <a:normAutofit fontScale="62500" lnSpcReduction="20000"/>
          </a:bodyPr>
          <a:lstStyle/>
          <a:p>
            <a:r>
              <a:rPr lang="en-GB" dirty="0"/>
              <a:t>Intentional Threats</a:t>
            </a:r>
          </a:p>
          <a:p>
            <a:pPr lvl="1"/>
            <a:r>
              <a:rPr lang="en-GB" dirty="0"/>
              <a:t>Viruses</a:t>
            </a:r>
          </a:p>
          <a:p>
            <a:pPr lvl="1"/>
            <a:r>
              <a:rPr lang="en-GB" dirty="0"/>
              <a:t>Malware</a:t>
            </a:r>
          </a:p>
          <a:p>
            <a:pPr lvl="1"/>
            <a:r>
              <a:rPr lang="en-GB" dirty="0"/>
              <a:t>Denial of Service (DoS) </a:t>
            </a:r>
          </a:p>
          <a:p>
            <a:pPr lvl="1"/>
            <a:r>
              <a:rPr lang="en-GB" dirty="0"/>
              <a:t>ransomware attacks</a:t>
            </a:r>
          </a:p>
          <a:p>
            <a:r>
              <a:rPr lang="en-GB" dirty="0"/>
              <a:t>Accidental Threats</a:t>
            </a:r>
          </a:p>
          <a:p>
            <a:pPr lvl="1"/>
            <a:r>
              <a:rPr lang="en-GB" dirty="0"/>
              <a:t>computer malfunction </a:t>
            </a:r>
          </a:p>
          <a:p>
            <a:pPr lvl="1"/>
            <a:r>
              <a:rPr lang="en-GB" dirty="0"/>
              <a:t>employee lapse in protocol, judgment or memory</a:t>
            </a:r>
          </a:p>
          <a:p>
            <a:r>
              <a:rPr lang="en-GB" dirty="0"/>
              <a:t>Natural Disasters</a:t>
            </a:r>
          </a:p>
          <a:p>
            <a:pPr lvl="1"/>
            <a:r>
              <a:rPr lang="en-GB" dirty="0"/>
              <a:t>Flood</a:t>
            </a:r>
          </a:p>
          <a:p>
            <a:pPr lvl="1"/>
            <a:r>
              <a:rPr lang="en-GB" dirty="0"/>
              <a:t>lightning strike</a:t>
            </a:r>
          </a:p>
          <a:p>
            <a:pPr lvl="1"/>
            <a:r>
              <a:rPr lang="en-GB" dirty="0"/>
              <a:t>Earthquake</a:t>
            </a:r>
          </a:p>
          <a:p>
            <a:pPr lvl="1"/>
            <a:r>
              <a:rPr lang="en-GB" dirty="0"/>
              <a:t>Fire</a:t>
            </a:r>
          </a:p>
          <a:p>
            <a:pPr lvl="1"/>
            <a:r>
              <a:rPr lang="en-GB" dirty="0"/>
              <a:t>tornado</a:t>
            </a:r>
          </a:p>
          <a:p>
            <a:r>
              <a:rPr lang="en-GB" dirty="0"/>
              <a:t>Internal Threats</a:t>
            </a:r>
          </a:p>
          <a:p>
            <a:pPr lvl="1"/>
            <a:r>
              <a:rPr lang="en-GB" dirty="0"/>
              <a:t>intentional abuse of rights or policies</a:t>
            </a:r>
          </a:p>
          <a:p>
            <a:pPr lvl="1"/>
            <a:r>
              <a:rPr lang="en-GB" dirty="0"/>
              <a:t>occupational fraud</a:t>
            </a:r>
          </a:p>
          <a:p>
            <a:endParaRPr lang="en-GB" dirty="0"/>
          </a:p>
        </p:txBody>
      </p:sp>
    </p:spTree>
    <p:extLst>
      <p:ext uri="{BB962C8B-B14F-4D97-AF65-F5344CB8AC3E}">
        <p14:creationId xmlns:p14="http://schemas.microsoft.com/office/powerpoint/2010/main" val="4262231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43FB0-8755-4A25-96AF-501487AE9646}"/>
              </a:ext>
            </a:extLst>
          </p:cNvPr>
          <p:cNvSpPr>
            <a:spLocks noGrp="1"/>
          </p:cNvSpPr>
          <p:nvPr>
            <p:ph type="title"/>
          </p:nvPr>
        </p:nvSpPr>
        <p:spPr/>
        <p:txBody>
          <a:bodyPr/>
          <a:lstStyle/>
          <a:p>
            <a:r>
              <a:rPr lang="en-GB" dirty="0"/>
              <a:t>Successful Threat Assessment</a:t>
            </a:r>
          </a:p>
        </p:txBody>
      </p:sp>
      <p:sp>
        <p:nvSpPr>
          <p:cNvPr id="3" name="Content Placeholder 2">
            <a:extLst>
              <a:ext uri="{FF2B5EF4-FFF2-40B4-BE49-F238E27FC236}">
                <a16:creationId xmlns:a16="http://schemas.microsoft.com/office/drawing/2014/main" id="{2220914B-3F36-416B-ABCE-8629C979926E}"/>
              </a:ext>
            </a:extLst>
          </p:cNvPr>
          <p:cNvSpPr>
            <a:spLocks noGrp="1"/>
          </p:cNvSpPr>
          <p:nvPr>
            <p:ph type="body" idx="1"/>
          </p:nvPr>
        </p:nvSpPr>
        <p:spPr>
          <a:xfrm>
            <a:off x="831850" y="4589463"/>
            <a:ext cx="10515600" cy="1928069"/>
          </a:xfrm>
        </p:spPr>
        <p:txBody>
          <a:bodyPr>
            <a:normAutofit fontScale="92500" lnSpcReduction="20000"/>
          </a:bodyPr>
          <a:lstStyle/>
          <a:p>
            <a:r>
              <a:rPr lang="en-GB" dirty="0"/>
              <a:t>Determine the scope of your threat assessment</a:t>
            </a:r>
          </a:p>
          <a:p>
            <a:r>
              <a:rPr lang="en-GB" dirty="0"/>
              <a:t>Collect necessary data to cover the full scope of your threat assessment</a:t>
            </a:r>
          </a:p>
          <a:p>
            <a:r>
              <a:rPr lang="en-GB" dirty="0"/>
              <a:t>Identify potential vulnerabilities that can lead to threats</a:t>
            </a:r>
          </a:p>
          <a:p>
            <a:r>
              <a:rPr lang="en-GB" dirty="0"/>
              <a:t>Analyse any threats you uncover and assign a rating</a:t>
            </a:r>
          </a:p>
          <a:p>
            <a:r>
              <a:rPr lang="en-GB" dirty="0"/>
              <a:t>Perform your threat analysis</a:t>
            </a:r>
          </a:p>
          <a:p>
            <a:endParaRPr lang="en-GB" dirty="0"/>
          </a:p>
        </p:txBody>
      </p:sp>
    </p:spTree>
    <p:extLst>
      <p:ext uri="{BB962C8B-B14F-4D97-AF65-F5344CB8AC3E}">
        <p14:creationId xmlns:p14="http://schemas.microsoft.com/office/powerpoint/2010/main" val="4281982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22B26-2F9F-4824-9B9F-1C5D24C61F5E}"/>
              </a:ext>
            </a:extLst>
          </p:cNvPr>
          <p:cNvSpPr>
            <a:spLocks noGrp="1"/>
          </p:cNvSpPr>
          <p:nvPr>
            <p:ph type="title"/>
          </p:nvPr>
        </p:nvSpPr>
        <p:spPr/>
        <p:txBody>
          <a:bodyPr/>
          <a:lstStyle/>
          <a:p>
            <a:r>
              <a:rPr lang="en-GB" dirty="0"/>
              <a:t>Determine the Scope </a:t>
            </a:r>
          </a:p>
        </p:txBody>
      </p:sp>
      <p:sp>
        <p:nvSpPr>
          <p:cNvPr id="3" name="Content Placeholder 2">
            <a:extLst>
              <a:ext uri="{FF2B5EF4-FFF2-40B4-BE49-F238E27FC236}">
                <a16:creationId xmlns:a16="http://schemas.microsoft.com/office/drawing/2014/main" id="{5EB32965-5F11-472B-8F56-88D904F52321}"/>
              </a:ext>
            </a:extLst>
          </p:cNvPr>
          <p:cNvSpPr>
            <a:spLocks noGrp="1"/>
          </p:cNvSpPr>
          <p:nvPr>
            <p:ph idx="1"/>
          </p:nvPr>
        </p:nvSpPr>
        <p:spPr/>
        <p:txBody>
          <a:bodyPr/>
          <a:lstStyle/>
          <a:p>
            <a:r>
              <a:rPr lang="en-GB" dirty="0"/>
              <a:t>Very important step </a:t>
            </a:r>
          </a:p>
          <a:p>
            <a:r>
              <a:rPr lang="en-GB" dirty="0"/>
              <a:t>The scope provides you with an outline of what is covered and what is not</a:t>
            </a:r>
          </a:p>
          <a:p>
            <a:r>
              <a:rPr lang="en-GB" dirty="0"/>
              <a:t>The scope of your assessment can range to one small sector of your system to the entire network</a:t>
            </a:r>
          </a:p>
          <a:p>
            <a:r>
              <a:rPr lang="en-GB" dirty="0"/>
              <a:t>During this step, you can also classify the sensitivity of what is being assessed, as well as the level and detail of the assessment</a:t>
            </a:r>
          </a:p>
          <a:p>
            <a:r>
              <a:rPr lang="en-GB" dirty="0"/>
              <a:t>Check every possible avenue for threats and security gaps in your system</a:t>
            </a:r>
          </a:p>
        </p:txBody>
      </p:sp>
    </p:spTree>
    <p:extLst>
      <p:ext uri="{BB962C8B-B14F-4D97-AF65-F5344CB8AC3E}">
        <p14:creationId xmlns:p14="http://schemas.microsoft.com/office/powerpoint/2010/main" val="2670001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1568-A2C7-4C34-A00C-1AAAAA01E42F}"/>
              </a:ext>
            </a:extLst>
          </p:cNvPr>
          <p:cNvSpPr>
            <a:spLocks noGrp="1"/>
          </p:cNvSpPr>
          <p:nvPr>
            <p:ph type="title"/>
          </p:nvPr>
        </p:nvSpPr>
        <p:spPr/>
        <p:txBody>
          <a:bodyPr/>
          <a:lstStyle/>
          <a:p>
            <a:r>
              <a:rPr lang="en-GB" dirty="0"/>
              <a:t>Collect Necessary Data </a:t>
            </a:r>
          </a:p>
        </p:txBody>
      </p:sp>
      <p:sp>
        <p:nvSpPr>
          <p:cNvPr id="3" name="Content Placeholder 2">
            <a:extLst>
              <a:ext uri="{FF2B5EF4-FFF2-40B4-BE49-F238E27FC236}">
                <a16:creationId xmlns:a16="http://schemas.microsoft.com/office/drawing/2014/main" id="{A2C10BD4-3159-43FD-9F94-B35B6451DB8B}"/>
              </a:ext>
            </a:extLst>
          </p:cNvPr>
          <p:cNvSpPr>
            <a:spLocks noGrp="1"/>
          </p:cNvSpPr>
          <p:nvPr>
            <p:ph idx="1"/>
          </p:nvPr>
        </p:nvSpPr>
        <p:spPr/>
        <p:txBody>
          <a:bodyPr/>
          <a:lstStyle/>
          <a:p>
            <a:r>
              <a:rPr lang="en-GB" dirty="0"/>
              <a:t>Gather all the data you will need to fulfil the assessment’s scope</a:t>
            </a:r>
          </a:p>
          <a:p>
            <a:r>
              <a:rPr lang="en-GB" dirty="0"/>
              <a:t>Some of this data includes:</a:t>
            </a:r>
          </a:p>
          <a:p>
            <a:pPr lvl="1"/>
            <a:r>
              <a:rPr lang="en-GB" dirty="0"/>
              <a:t>Company policies and procedures</a:t>
            </a:r>
          </a:p>
          <a:p>
            <a:pPr lvl="1"/>
            <a:r>
              <a:rPr lang="en-GB" dirty="0"/>
              <a:t>Regulations, laws and policies set forth by an external governing body, such as PCI/DSS, ICO, GDPR, Acts of Parliament</a:t>
            </a:r>
          </a:p>
          <a:p>
            <a:pPr lvl="1"/>
            <a:r>
              <a:rPr lang="en-GB" dirty="0"/>
              <a:t>Notes from interviews, questionnaires or surveys conducted with key personnel to identify assets and out-of-date or missing documentation</a:t>
            </a:r>
          </a:p>
          <a:p>
            <a:r>
              <a:rPr lang="en-GB" dirty="0"/>
              <a:t>Additional details such as SLAs, OS information, Network applications running, cloud services</a:t>
            </a:r>
          </a:p>
        </p:txBody>
      </p:sp>
    </p:spTree>
    <p:extLst>
      <p:ext uri="{BB962C8B-B14F-4D97-AF65-F5344CB8AC3E}">
        <p14:creationId xmlns:p14="http://schemas.microsoft.com/office/powerpoint/2010/main" val="1895384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B9CBE-2C5A-4508-A5EA-DCACEBBAAD25}"/>
              </a:ext>
            </a:extLst>
          </p:cNvPr>
          <p:cNvSpPr>
            <a:spLocks noGrp="1"/>
          </p:cNvSpPr>
          <p:nvPr>
            <p:ph type="title"/>
          </p:nvPr>
        </p:nvSpPr>
        <p:spPr/>
        <p:txBody>
          <a:bodyPr/>
          <a:lstStyle/>
          <a:p>
            <a:r>
              <a:rPr lang="en-GB" dirty="0"/>
              <a:t>Identify Potential Vulnerabilities </a:t>
            </a:r>
          </a:p>
        </p:txBody>
      </p:sp>
      <p:sp>
        <p:nvSpPr>
          <p:cNvPr id="3" name="Content Placeholder 2">
            <a:extLst>
              <a:ext uri="{FF2B5EF4-FFF2-40B4-BE49-F238E27FC236}">
                <a16:creationId xmlns:a16="http://schemas.microsoft.com/office/drawing/2014/main" id="{0B94E7F0-A1C4-4F90-9C0F-67F7DAA3B353}"/>
              </a:ext>
            </a:extLst>
          </p:cNvPr>
          <p:cNvSpPr>
            <a:spLocks noGrp="1"/>
          </p:cNvSpPr>
          <p:nvPr>
            <p:ph idx="1"/>
          </p:nvPr>
        </p:nvSpPr>
        <p:spPr>
          <a:xfrm>
            <a:off x="838200" y="2092325"/>
            <a:ext cx="10515600" cy="2883329"/>
          </a:xfrm>
        </p:spPr>
        <p:txBody>
          <a:bodyPr/>
          <a:lstStyle/>
          <a:p>
            <a:r>
              <a:rPr lang="en-GB" dirty="0"/>
              <a:t>Categorise or rate them according to their potential for loss:</a:t>
            </a:r>
          </a:p>
          <a:p>
            <a:pPr lvl="1"/>
            <a:r>
              <a:rPr lang="en-GB" dirty="0"/>
              <a:t>Minor Severity and Exposure</a:t>
            </a:r>
          </a:p>
          <a:p>
            <a:pPr lvl="1"/>
            <a:r>
              <a:rPr lang="en-GB" dirty="0"/>
              <a:t>Moderate Severity and Exposure</a:t>
            </a:r>
          </a:p>
          <a:p>
            <a:pPr lvl="1"/>
            <a:r>
              <a:rPr lang="en-GB" dirty="0"/>
              <a:t>High Severity and Exposure</a:t>
            </a:r>
          </a:p>
          <a:p>
            <a:r>
              <a:rPr lang="en-GB" dirty="0"/>
              <a:t>Use a threat matrix</a:t>
            </a:r>
          </a:p>
          <a:p>
            <a:r>
              <a:rPr lang="en-GB" dirty="0"/>
              <a:t>Remember that a threat score is NOT a risk assessment</a:t>
            </a:r>
          </a:p>
        </p:txBody>
      </p:sp>
    </p:spTree>
    <p:extLst>
      <p:ext uri="{BB962C8B-B14F-4D97-AF65-F5344CB8AC3E}">
        <p14:creationId xmlns:p14="http://schemas.microsoft.com/office/powerpoint/2010/main" val="2567325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Week 2 </a:t>
            </a:r>
            <a:r>
              <a:rPr lang="en-GB"/>
              <a:t>- Friday</a:t>
            </a:r>
            <a:endParaRPr lang="en-GB" dirty="0"/>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p:txBody>
          <a:bodyPr>
            <a:normAutofit/>
          </a:bodyPr>
          <a:lstStyle/>
          <a:p>
            <a:r>
              <a:rPr lang="en-GB" sz="1800" b="0" i="0" u="none" strike="noStrike" baseline="0" dirty="0">
                <a:solidFill>
                  <a:srgbClr val="000000"/>
                </a:solidFill>
                <a:latin typeface="Arial" panose="020B0604020202020204" pitchFamily="34" charset="0"/>
              </a:rPr>
              <a:t>Adversarial Thinking</a:t>
            </a:r>
          </a:p>
          <a:p>
            <a:r>
              <a:rPr lang="en-GB" sz="1800" dirty="0">
                <a:solidFill>
                  <a:srgbClr val="000000"/>
                </a:solidFill>
                <a:latin typeface="Arial" panose="020B0604020202020204" pitchFamily="34" charset="0"/>
              </a:rPr>
              <a:t>Cyber Threat Intelligence</a:t>
            </a:r>
            <a:endParaRPr lang="en-GB" sz="18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653415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89178-9B58-441E-A783-CF982874FCAA}"/>
              </a:ext>
            </a:extLst>
          </p:cNvPr>
          <p:cNvSpPr>
            <a:spLocks noGrp="1"/>
          </p:cNvSpPr>
          <p:nvPr>
            <p:ph type="title"/>
          </p:nvPr>
        </p:nvSpPr>
        <p:spPr/>
        <p:txBody>
          <a:bodyPr/>
          <a:lstStyle/>
          <a:p>
            <a:r>
              <a:rPr lang="en-GB" dirty="0"/>
              <a:t>Threat Matrix</a:t>
            </a:r>
          </a:p>
        </p:txBody>
      </p:sp>
      <p:pic>
        <p:nvPicPr>
          <p:cNvPr id="5" name="Content Placeholder 4">
            <a:extLst>
              <a:ext uri="{FF2B5EF4-FFF2-40B4-BE49-F238E27FC236}">
                <a16:creationId xmlns:a16="http://schemas.microsoft.com/office/drawing/2014/main" id="{8896F313-23D7-445A-967A-B358CDA19621}"/>
              </a:ext>
            </a:extLst>
          </p:cNvPr>
          <p:cNvPicPr>
            <a:picLocks noGrp="1" noChangeAspect="1"/>
          </p:cNvPicPr>
          <p:nvPr>
            <p:ph idx="1"/>
          </p:nvPr>
        </p:nvPicPr>
        <p:blipFill>
          <a:blip r:embed="rId2"/>
          <a:stretch>
            <a:fillRect/>
          </a:stretch>
        </p:blipFill>
        <p:spPr>
          <a:xfrm>
            <a:off x="2675106" y="1682302"/>
            <a:ext cx="6799634" cy="5139522"/>
          </a:xfrm>
        </p:spPr>
      </p:pic>
    </p:spTree>
    <p:extLst>
      <p:ext uri="{BB962C8B-B14F-4D97-AF65-F5344CB8AC3E}">
        <p14:creationId xmlns:p14="http://schemas.microsoft.com/office/powerpoint/2010/main" val="2557151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6D15-F8DF-4ABB-8EC1-66B7B334BFE9}"/>
              </a:ext>
            </a:extLst>
          </p:cNvPr>
          <p:cNvSpPr>
            <a:spLocks noGrp="1"/>
          </p:cNvSpPr>
          <p:nvPr>
            <p:ph type="title"/>
          </p:nvPr>
        </p:nvSpPr>
        <p:spPr/>
        <p:txBody>
          <a:bodyPr/>
          <a:lstStyle/>
          <a:p>
            <a:r>
              <a:rPr lang="en-GB" dirty="0"/>
              <a:t>Risk Assessment</a:t>
            </a:r>
          </a:p>
        </p:txBody>
      </p:sp>
      <p:pic>
        <p:nvPicPr>
          <p:cNvPr id="5" name="Content Placeholder 4" descr="Table&#10;&#10;Description automatically generated">
            <a:extLst>
              <a:ext uri="{FF2B5EF4-FFF2-40B4-BE49-F238E27FC236}">
                <a16:creationId xmlns:a16="http://schemas.microsoft.com/office/drawing/2014/main" id="{54A85E41-9BD9-43D2-807E-E5B5C0EF8E1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4827" y="1780162"/>
            <a:ext cx="8684313" cy="4920123"/>
          </a:xfrm>
        </p:spPr>
      </p:pic>
      <p:sp>
        <p:nvSpPr>
          <p:cNvPr id="6" name="TextBox 5">
            <a:extLst>
              <a:ext uri="{FF2B5EF4-FFF2-40B4-BE49-F238E27FC236}">
                <a16:creationId xmlns:a16="http://schemas.microsoft.com/office/drawing/2014/main" id="{7D1927E2-15D6-4023-B227-7892D4474186}"/>
              </a:ext>
            </a:extLst>
          </p:cNvPr>
          <p:cNvSpPr txBox="1"/>
          <p:nvPr/>
        </p:nvSpPr>
        <p:spPr>
          <a:xfrm>
            <a:off x="2265680" y="5908025"/>
            <a:ext cx="1270000" cy="307777"/>
          </a:xfrm>
          <a:prstGeom prst="rect">
            <a:avLst/>
          </a:prstGeom>
          <a:solidFill>
            <a:schemeClr val="bg1"/>
          </a:solidFill>
        </p:spPr>
        <p:txBody>
          <a:bodyPr wrap="square" rtlCol="0">
            <a:spAutoFit/>
          </a:bodyPr>
          <a:lstStyle/>
          <a:p>
            <a:r>
              <a:rPr lang="en-GB" sz="1400" b="1" dirty="0"/>
              <a:t>Very Unlikely</a:t>
            </a:r>
            <a:endParaRPr lang="en-GB" sz="2000" b="1" dirty="0"/>
          </a:p>
        </p:txBody>
      </p:sp>
    </p:spTree>
    <p:extLst>
      <p:ext uri="{BB962C8B-B14F-4D97-AF65-F5344CB8AC3E}">
        <p14:creationId xmlns:p14="http://schemas.microsoft.com/office/powerpoint/2010/main" val="3956375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9B749-183A-4D21-9E04-3C50FF7553D9}"/>
              </a:ext>
            </a:extLst>
          </p:cNvPr>
          <p:cNvSpPr>
            <a:spLocks noGrp="1"/>
          </p:cNvSpPr>
          <p:nvPr>
            <p:ph type="title"/>
          </p:nvPr>
        </p:nvSpPr>
        <p:spPr/>
        <p:txBody>
          <a:bodyPr/>
          <a:lstStyle/>
          <a:p>
            <a:r>
              <a:rPr lang="en-GB" dirty="0"/>
              <a:t>Analyse any Threats </a:t>
            </a:r>
          </a:p>
        </p:txBody>
      </p:sp>
      <p:sp>
        <p:nvSpPr>
          <p:cNvPr id="3" name="Content Placeholder 2">
            <a:extLst>
              <a:ext uri="{FF2B5EF4-FFF2-40B4-BE49-F238E27FC236}">
                <a16:creationId xmlns:a16="http://schemas.microsoft.com/office/drawing/2014/main" id="{2F931B45-BC3E-41E4-B895-5EE530FAAAC6}"/>
              </a:ext>
            </a:extLst>
          </p:cNvPr>
          <p:cNvSpPr>
            <a:spLocks noGrp="1"/>
          </p:cNvSpPr>
          <p:nvPr>
            <p:ph idx="1"/>
          </p:nvPr>
        </p:nvSpPr>
        <p:spPr/>
        <p:txBody>
          <a:bodyPr/>
          <a:lstStyle/>
          <a:p>
            <a:r>
              <a:rPr lang="en-GB" dirty="0"/>
              <a:t>Go through your findings to determine anything that may contribute to tampering, destruction or interruption of any service or item of value</a:t>
            </a:r>
          </a:p>
          <a:p>
            <a:r>
              <a:rPr lang="en-GB" dirty="0"/>
              <a:t>Develop a strategy to remove these threats with measures that include:</a:t>
            </a:r>
          </a:p>
          <a:p>
            <a:pPr lvl="1"/>
            <a:r>
              <a:rPr lang="en-GB" dirty="0"/>
              <a:t>installation of new software</a:t>
            </a:r>
          </a:p>
          <a:p>
            <a:pPr lvl="1"/>
            <a:r>
              <a:rPr lang="en-GB" dirty="0"/>
              <a:t>tightening of security</a:t>
            </a:r>
          </a:p>
          <a:p>
            <a:pPr lvl="1"/>
            <a:r>
              <a:rPr lang="en-GB" dirty="0"/>
              <a:t>implementing additional access controls</a:t>
            </a:r>
          </a:p>
          <a:p>
            <a:pPr lvl="1"/>
            <a:r>
              <a:rPr lang="en-GB" dirty="0"/>
              <a:t>providing increased and improved staff training</a:t>
            </a:r>
          </a:p>
        </p:txBody>
      </p:sp>
    </p:spTree>
    <p:extLst>
      <p:ext uri="{BB962C8B-B14F-4D97-AF65-F5344CB8AC3E}">
        <p14:creationId xmlns:p14="http://schemas.microsoft.com/office/powerpoint/2010/main" val="9875621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C9366-7A77-4C25-A0CE-F31C670B4717}"/>
              </a:ext>
            </a:extLst>
          </p:cNvPr>
          <p:cNvSpPr>
            <a:spLocks noGrp="1"/>
          </p:cNvSpPr>
          <p:nvPr>
            <p:ph type="title"/>
          </p:nvPr>
        </p:nvSpPr>
        <p:spPr/>
        <p:txBody>
          <a:bodyPr/>
          <a:lstStyle/>
          <a:p>
            <a:r>
              <a:rPr lang="en-GB" dirty="0"/>
              <a:t>Perform Regular Threat Assessments</a:t>
            </a:r>
          </a:p>
        </p:txBody>
      </p:sp>
      <p:sp>
        <p:nvSpPr>
          <p:cNvPr id="3" name="Content Placeholder 2">
            <a:extLst>
              <a:ext uri="{FF2B5EF4-FFF2-40B4-BE49-F238E27FC236}">
                <a16:creationId xmlns:a16="http://schemas.microsoft.com/office/drawing/2014/main" id="{0EB399B0-F88C-46F8-B234-7B6FB1BBB598}"/>
              </a:ext>
            </a:extLst>
          </p:cNvPr>
          <p:cNvSpPr>
            <a:spLocks noGrp="1"/>
          </p:cNvSpPr>
          <p:nvPr>
            <p:ph idx="1"/>
          </p:nvPr>
        </p:nvSpPr>
        <p:spPr/>
        <p:txBody>
          <a:bodyPr/>
          <a:lstStyle/>
          <a:p>
            <a:r>
              <a:rPr lang="en-GB" dirty="0"/>
              <a:t>Cyber criminals never rest, which means you can’t either</a:t>
            </a:r>
          </a:p>
        </p:txBody>
      </p:sp>
    </p:spTree>
    <p:extLst>
      <p:ext uri="{BB962C8B-B14F-4D97-AF65-F5344CB8AC3E}">
        <p14:creationId xmlns:p14="http://schemas.microsoft.com/office/powerpoint/2010/main" val="1709568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42494-F901-4143-8F47-CAA415A893AD}"/>
              </a:ext>
            </a:extLst>
          </p:cNvPr>
          <p:cNvSpPr>
            <a:spLocks noGrp="1"/>
          </p:cNvSpPr>
          <p:nvPr>
            <p:ph type="title"/>
          </p:nvPr>
        </p:nvSpPr>
        <p:spPr/>
        <p:txBody>
          <a:bodyPr/>
          <a:lstStyle/>
          <a:p>
            <a:r>
              <a:rPr lang="en-GB" dirty="0"/>
              <a:t>Perform Threat Analysis</a:t>
            </a:r>
          </a:p>
        </p:txBody>
      </p:sp>
      <p:sp>
        <p:nvSpPr>
          <p:cNvPr id="3" name="Content Placeholder 2">
            <a:extLst>
              <a:ext uri="{FF2B5EF4-FFF2-40B4-BE49-F238E27FC236}">
                <a16:creationId xmlns:a16="http://schemas.microsoft.com/office/drawing/2014/main" id="{A75A6D2B-942D-4EFF-A123-ED1F65259301}"/>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773901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5285332" y="114300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702589" y="2309483"/>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9299" y="3506811"/>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3341799" y="846389"/>
            <a:ext cx="1935480" cy="593232"/>
          </a:xfrm>
          <a:prstGeom prst="roundRect">
            <a:avLst>
              <a:gd name="adj" fmla="val 50000"/>
            </a:avLst>
          </a:prstGeom>
          <a:solidFill>
            <a:srgbClr val="92D050">
              <a:alpha val="46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pc="300"/>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2765042" y="1995681"/>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8835775" y="3539961"/>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1819607" y="3953144"/>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8479763" y="5104848"/>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Cyber Threats</a:t>
            </a:r>
          </a:p>
          <a:p>
            <a:pPr algn="ctr"/>
            <a:r>
              <a:rPr lang="en-GB" sz="3200" b="1" spc="300" dirty="0">
                <a:solidFill>
                  <a:schemeClr val="bg1"/>
                </a:solidFill>
                <a:latin typeface="EuroStyle" panose="02027200000000000000" pitchFamily="18" charset="0"/>
              </a:rPr>
              <a:t>Week 1</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721057" y="870024"/>
            <a:ext cx="1253869" cy="461665"/>
          </a:xfrm>
          <a:prstGeom prst="rect">
            <a:avLst/>
          </a:prstGeom>
          <a:noFill/>
        </p:spPr>
        <p:txBody>
          <a:bodyPr wrap="none" rtlCol="0">
            <a:spAutoFit/>
          </a:bodyPr>
          <a:lstStyle/>
          <a:p>
            <a:r>
              <a:rPr lang="en-GB" sz="2400" b="1" spc="300" dirty="0">
                <a:solidFill>
                  <a:srgbClr val="00B050"/>
                </a:solidFill>
                <a:latin typeface="EuroStyle" panose="02027200000000000000" pitchFamily="18" charset="0"/>
              </a:rPr>
              <a:t>Monday</a:t>
            </a:r>
            <a:endParaRPr lang="en-GB" b="1" spc="300" dirty="0">
              <a:solidFill>
                <a:srgbClr val="00B050"/>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3059360" y="2061465"/>
            <a:ext cx="1346844" cy="461665"/>
          </a:xfrm>
          <a:prstGeom prst="rect">
            <a:avLst/>
          </a:prstGeom>
          <a:noFill/>
        </p:spPr>
        <p:txBody>
          <a:bodyPr wrap="none" rtlCol="0">
            <a:spAutoFit/>
          </a:bodyPr>
          <a:lstStyle/>
          <a:p>
            <a:r>
              <a:rPr lang="en-GB" sz="2400" b="1" spc="300" dirty="0">
                <a:solidFill>
                  <a:srgbClr val="00B050"/>
                </a:solidFill>
                <a:latin typeface="EuroStyle" panose="02027200000000000000" pitchFamily="18" charset="0"/>
              </a:rPr>
              <a:t>Tuesday</a:t>
            </a:r>
            <a:endParaRPr lang="en-GB" b="1" spc="300" dirty="0">
              <a:solidFill>
                <a:srgbClr val="00B050"/>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8896857" y="3605745"/>
            <a:ext cx="1813317" cy="461665"/>
          </a:xfrm>
          <a:prstGeom prst="rect">
            <a:avLst/>
          </a:prstGeom>
          <a:noFill/>
        </p:spPr>
        <p:txBody>
          <a:bodyPr wrap="none" rtlCol="0">
            <a:spAutoFit/>
          </a:bodyPr>
          <a:lstStyle/>
          <a:p>
            <a:r>
              <a:rPr lang="en-GB" sz="2400" b="1" spc="300" dirty="0">
                <a:solidFill>
                  <a:srgbClr val="00B050"/>
                </a:solidFill>
                <a:latin typeface="EuroStyle" panose="02027200000000000000" pitchFamily="18" charset="0"/>
              </a:rPr>
              <a:t>Wednesday</a:t>
            </a:r>
            <a:endParaRPr lang="en-GB" b="1" spc="300" dirty="0">
              <a:solidFill>
                <a:srgbClr val="00B050"/>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2107612" y="3970463"/>
            <a:ext cx="1479892" cy="461665"/>
          </a:xfrm>
          <a:prstGeom prst="rect">
            <a:avLst/>
          </a:prstGeom>
          <a:noFill/>
        </p:spPr>
        <p:txBody>
          <a:bodyPr wrap="none" rtlCol="0">
            <a:spAutoFit/>
          </a:bodyPr>
          <a:lstStyle/>
          <a:p>
            <a:r>
              <a:rPr lang="en-GB" sz="2400" b="1" spc="300" dirty="0">
                <a:solidFill>
                  <a:srgbClr val="00B050"/>
                </a:solidFill>
                <a:latin typeface="EuroStyle" panose="02027200000000000000" pitchFamily="18" charset="0"/>
              </a:rPr>
              <a:t>Thursday</a:t>
            </a:r>
            <a:endParaRPr lang="en-GB" b="1" spc="300" dirty="0">
              <a:solidFill>
                <a:srgbClr val="00B050"/>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8925565" y="5170631"/>
            <a:ext cx="1043876" cy="461665"/>
          </a:xfrm>
          <a:prstGeom prst="rect">
            <a:avLst/>
          </a:prstGeom>
          <a:noFill/>
        </p:spPr>
        <p:txBody>
          <a:bodyPr wrap="none" rtlCol="0">
            <a:spAutoFit/>
          </a:bodyPr>
          <a:lstStyle/>
          <a:p>
            <a:r>
              <a:rPr lang="en-GB" sz="2400" b="1" spc="300" dirty="0">
                <a:solidFill>
                  <a:srgbClr val="00B050"/>
                </a:solidFill>
                <a:latin typeface="EuroStyle" panose="02027200000000000000" pitchFamily="18" charset="0"/>
              </a:rPr>
              <a:t>Friday</a:t>
            </a:r>
            <a:endParaRPr lang="en-GB" b="1" spc="300" dirty="0">
              <a:solidFill>
                <a:srgbClr val="00B050"/>
              </a:solidFill>
              <a:latin typeface="EuroStyle" panose="02027200000000000000" pitchFamily="18" charset="0"/>
            </a:endParaRPr>
          </a:p>
        </p:txBody>
      </p:sp>
      <p:cxnSp>
        <p:nvCxnSpPr>
          <p:cNvPr id="64" name="Connector: Elbow 63">
            <a:extLst>
              <a:ext uri="{FF2B5EF4-FFF2-40B4-BE49-F238E27FC236}">
                <a16:creationId xmlns:a16="http://schemas.microsoft.com/office/drawing/2014/main" id="{44DA26B7-84E1-43BC-B086-4A62D487B93E}"/>
              </a:ext>
            </a:extLst>
          </p:cNvPr>
          <p:cNvCxnSpPr>
            <a:cxnSpLocks/>
            <a:endCxn id="44" idx="0"/>
          </p:cNvCxnSpPr>
          <p:nvPr/>
        </p:nvCxnSpPr>
        <p:spPr>
          <a:xfrm>
            <a:off x="7045001" y="4708358"/>
            <a:ext cx="2402502" cy="396490"/>
          </a:xfrm>
          <a:prstGeom prst="bentConnector2">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Connector: Elbow 4">
            <a:extLst>
              <a:ext uri="{FF2B5EF4-FFF2-40B4-BE49-F238E27FC236}">
                <a16:creationId xmlns:a16="http://schemas.microsoft.com/office/drawing/2014/main" id="{2F740DCA-AB49-422E-B00E-7EA1AAD5D6C9}"/>
              </a:ext>
            </a:extLst>
          </p:cNvPr>
          <p:cNvCxnSpPr>
            <a:cxnSpLocks/>
            <a:endCxn id="43" idx="3"/>
          </p:cNvCxnSpPr>
          <p:nvPr/>
        </p:nvCxnSpPr>
        <p:spPr>
          <a:xfrm rot="10800000" flipV="1">
            <a:off x="3755087" y="3539960"/>
            <a:ext cx="1442256" cy="709800"/>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6600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8295A0F-4D53-4A18-9FA7-F6E43396C7D4}"/>
              </a:ext>
            </a:extLst>
          </p:cNvPr>
          <p:cNvSpPr txBox="1"/>
          <p:nvPr/>
        </p:nvSpPr>
        <p:spPr>
          <a:xfrm>
            <a:off x="1748590" y="2077453"/>
            <a:ext cx="8694820" cy="2492990"/>
          </a:xfrm>
          <a:prstGeom prst="rect">
            <a:avLst/>
          </a:prstGeom>
          <a:noFill/>
        </p:spPr>
        <p:txBody>
          <a:bodyPr wrap="square" rtlCol="0">
            <a:spAutoFit/>
          </a:bodyPr>
          <a:lstStyle/>
          <a:p>
            <a:r>
              <a:rPr lang="en-GB" sz="4000" dirty="0">
                <a:effectLst/>
                <a:latin typeface="trebuchet ms" panose="020B0603020202020204" pitchFamily="34" charset="0"/>
              </a:rPr>
              <a:t>“</a:t>
            </a:r>
            <a:r>
              <a:rPr lang="en-GB" sz="4000" i="1" dirty="0">
                <a:effectLst/>
                <a:latin typeface="trebuchet ms" panose="020B0603020202020204" pitchFamily="34" charset="0"/>
              </a:rPr>
              <a:t>If you know the enemy and know yourself, you need not fear the results of a hundred battles</a:t>
            </a:r>
            <a:r>
              <a:rPr lang="en-GB" sz="4000" dirty="0">
                <a:effectLst/>
                <a:latin typeface="trebuchet ms" panose="020B0603020202020204" pitchFamily="34" charset="0"/>
              </a:rPr>
              <a:t>.”</a:t>
            </a:r>
          </a:p>
          <a:p>
            <a:endParaRPr lang="en-GB" dirty="0">
              <a:latin typeface="trebuchet ms" panose="020B0603020202020204" pitchFamily="34" charset="0"/>
            </a:endParaRPr>
          </a:p>
          <a:p>
            <a:pPr algn="r"/>
            <a:r>
              <a:rPr lang="en-GB" dirty="0">
                <a:latin typeface="trebuchet ms" panose="020B0603020202020204" pitchFamily="34" charset="0"/>
              </a:rPr>
              <a:t>Sun Tzu</a:t>
            </a:r>
            <a:endParaRPr lang="en-GB" dirty="0"/>
          </a:p>
        </p:txBody>
      </p:sp>
    </p:spTree>
    <p:extLst>
      <p:ext uri="{BB962C8B-B14F-4D97-AF65-F5344CB8AC3E}">
        <p14:creationId xmlns:p14="http://schemas.microsoft.com/office/powerpoint/2010/main" val="191529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BB75-6C05-493E-98EE-2946972E41F3}"/>
              </a:ext>
            </a:extLst>
          </p:cNvPr>
          <p:cNvSpPr>
            <a:spLocks noGrp="1"/>
          </p:cNvSpPr>
          <p:nvPr>
            <p:ph type="title"/>
          </p:nvPr>
        </p:nvSpPr>
        <p:spPr/>
        <p:txBody>
          <a:bodyPr/>
          <a:lstStyle/>
          <a:p>
            <a:r>
              <a:rPr lang="en-GB" sz="4400" b="0" i="0" u="none" strike="noStrike" baseline="0" dirty="0">
                <a:solidFill>
                  <a:srgbClr val="000000"/>
                </a:solidFill>
                <a:latin typeface="Arial" panose="020B0604020202020204" pitchFamily="34" charset="0"/>
              </a:rPr>
              <a:t>Adversarial thinking</a:t>
            </a:r>
          </a:p>
        </p:txBody>
      </p:sp>
      <p:sp>
        <p:nvSpPr>
          <p:cNvPr id="3" name="Content Placeholder 2">
            <a:extLst>
              <a:ext uri="{FF2B5EF4-FFF2-40B4-BE49-F238E27FC236}">
                <a16:creationId xmlns:a16="http://schemas.microsoft.com/office/drawing/2014/main" id="{22D88A89-4036-40D2-9524-2FFBC47B4103}"/>
              </a:ext>
            </a:extLst>
          </p:cNvPr>
          <p:cNvSpPr>
            <a:spLocks noGrp="1"/>
          </p:cNvSpPr>
          <p:nvPr>
            <p:ph idx="1"/>
          </p:nvPr>
        </p:nvSpPr>
        <p:spPr/>
        <p:txBody>
          <a:bodyPr/>
          <a:lstStyle/>
          <a:p>
            <a:r>
              <a:rPr lang="en-GB" dirty="0"/>
              <a:t>Adversarial thinking in the context of system development, application development and analysis</a:t>
            </a:r>
          </a:p>
          <a:p>
            <a:r>
              <a:rPr lang="en-GB" dirty="0"/>
              <a:t>Think as an adversary, or, think like a hacker</a:t>
            </a:r>
          </a:p>
          <a:p>
            <a:r>
              <a:rPr lang="en-GB" dirty="0"/>
              <a:t>Computer security is in continuous evolution due to its adversarial nature</a:t>
            </a:r>
          </a:p>
        </p:txBody>
      </p:sp>
    </p:spTree>
    <p:extLst>
      <p:ext uri="{BB962C8B-B14F-4D97-AF65-F5344CB8AC3E}">
        <p14:creationId xmlns:p14="http://schemas.microsoft.com/office/powerpoint/2010/main" val="4086805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6E8E-03CF-4997-9408-C0998C9695A6}"/>
              </a:ext>
            </a:extLst>
          </p:cNvPr>
          <p:cNvSpPr>
            <a:spLocks noGrp="1"/>
          </p:cNvSpPr>
          <p:nvPr>
            <p:ph type="title"/>
          </p:nvPr>
        </p:nvSpPr>
        <p:spPr/>
        <p:txBody>
          <a:bodyPr/>
          <a:lstStyle/>
          <a:p>
            <a:r>
              <a:rPr lang="en-GB" dirty="0"/>
              <a:t>Hackers</a:t>
            </a:r>
          </a:p>
        </p:txBody>
      </p:sp>
      <p:sp>
        <p:nvSpPr>
          <p:cNvPr id="3" name="Content Placeholder 2">
            <a:extLst>
              <a:ext uri="{FF2B5EF4-FFF2-40B4-BE49-F238E27FC236}">
                <a16:creationId xmlns:a16="http://schemas.microsoft.com/office/drawing/2014/main" id="{B0B80047-2E9B-4B8F-990C-340135387232}"/>
              </a:ext>
            </a:extLst>
          </p:cNvPr>
          <p:cNvSpPr>
            <a:spLocks noGrp="1"/>
          </p:cNvSpPr>
          <p:nvPr>
            <p:ph idx="1"/>
          </p:nvPr>
        </p:nvSpPr>
        <p:spPr/>
        <p:txBody>
          <a:bodyPr>
            <a:normAutofit lnSpcReduction="10000"/>
          </a:bodyPr>
          <a:lstStyle/>
          <a:p>
            <a:r>
              <a:rPr lang="en-GB" dirty="0"/>
              <a:t>“What kind of a hacker?” </a:t>
            </a:r>
          </a:p>
          <a:p>
            <a:endParaRPr lang="en-GB" dirty="0"/>
          </a:p>
          <a:p>
            <a:r>
              <a:rPr lang="en-GB" dirty="0"/>
              <a:t>For example, the following hacker activities differ substantially: </a:t>
            </a:r>
          </a:p>
          <a:p>
            <a:pPr lvl="1"/>
            <a:r>
              <a:rPr lang="en-GB" dirty="0"/>
              <a:t>email spear phishing</a:t>
            </a:r>
          </a:p>
          <a:p>
            <a:pPr lvl="1"/>
            <a:r>
              <a:rPr lang="en-GB" dirty="0"/>
              <a:t>writing worms and viruses</a:t>
            </a:r>
          </a:p>
          <a:p>
            <a:pPr lvl="1"/>
            <a:r>
              <a:rPr lang="en-GB" dirty="0"/>
              <a:t>circumventing digital rights management (DRM) protection</a:t>
            </a:r>
          </a:p>
          <a:p>
            <a:pPr lvl="1"/>
            <a:r>
              <a:rPr lang="en-GB" dirty="0"/>
              <a:t>coding buffer overflow attacks</a:t>
            </a:r>
          </a:p>
          <a:p>
            <a:pPr lvl="1"/>
            <a:r>
              <a:rPr lang="en-GB" dirty="0"/>
              <a:t>password cracking</a:t>
            </a:r>
          </a:p>
          <a:p>
            <a:r>
              <a:rPr lang="en-GB" dirty="0"/>
              <a:t>Additionally, there are various different broad categories of hackers, ranging from script kiddies to highly trained professionals and from insider threats to hacktivists</a:t>
            </a:r>
          </a:p>
        </p:txBody>
      </p:sp>
    </p:spTree>
    <p:extLst>
      <p:ext uri="{BB962C8B-B14F-4D97-AF65-F5344CB8AC3E}">
        <p14:creationId xmlns:p14="http://schemas.microsoft.com/office/powerpoint/2010/main" val="135230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F5F7A-9FB8-4F4A-9393-0AD027D72209}"/>
              </a:ext>
            </a:extLst>
          </p:cNvPr>
          <p:cNvSpPr>
            <a:spLocks noGrp="1"/>
          </p:cNvSpPr>
          <p:nvPr>
            <p:ph type="title"/>
          </p:nvPr>
        </p:nvSpPr>
        <p:spPr/>
        <p:txBody>
          <a:bodyPr/>
          <a:lstStyle/>
          <a:p>
            <a:r>
              <a:rPr lang="en-GB" dirty="0"/>
              <a:t>How to Start</a:t>
            </a:r>
          </a:p>
        </p:txBody>
      </p:sp>
      <p:sp>
        <p:nvSpPr>
          <p:cNvPr id="3" name="Content Placeholder 2">
            <a:extLst>
              <a:ext uri="{FF2B5EF4-FFF2-40B4-BE49-F238E27FC236}">
                <a16:creationId xmlns:a16="http://schemas.microsoft.com/office/drawing/2014/main" id="{647BA7E7-3BFC-4C61-BF19-F51D96912D42}"/>
              </a:ext>
            </a:extLst>
          </p:cNvPr>
          <p:cNvSpPr>
            <a:spLocks noGrp="1"/>
          </p:cNvSpPr>
          <p:nvPr>
            <p:ph idx="1"/>
          </p:nvPr>
        </p:nvSpPr>
        <p:spPr/>
        <p:txBody>
          <a:bodyPr/>
          <a:lstStyle/>
          <a:p>
            <a:r>
              <a:rPr lang="en-GB" dirty="0"/>
              <a:t>A security professional needs to study past attacks in order to understand the common patterns attackers follow during the compromise of a network or a piece of software</a:t>
            </a:r>
          </a:p>
          <a:p>
            <a:r>
              <a:rPr lang="en-GB" dirty="0"/>
              <a:t>The Cuckoo's Egg describes several techniques that we see today in many sophisticated, state-sponsored attacks:</a:t>
            </a:r>
          </a:p>
          <a:p>
            <a:pPr lvl="1"/>
            <a:r>
              <a:rPr lang="en-GB" dirty="0"/>
              <a:t>creation of backdoors</a:t>
            </a:r>
          </a:p>
          <a:p>
            <a:pPr lvl="1"/>
            <a:r>
              <a:rPr lang="en-GB" dirty="0"/>
              <a:t>lateral movement</a:t>
            </a:r>
          </a:p>
          <a:p>
            <a:pPr lvl="1"/>
            <a:r>
              <a:rPr lang="en-GB" dirty="0"/>
              <a:t>intelligence gathering</a:t>
            </a:r>
          </a:p>
          <a:p>
            <a:endParaRPr lang="en-GB" dirty="0"/>
          </a:p>
        </p:txBody>
      </p:sp>
    </p:spTree>
    <p:extLst>
      <p:ext uri="{BB962C8B-B14F-4D97-AF65-F5344CB8AC3E}">
        <p14:creationId xmlns:p14="http://schemas.microsoft.com/office/powerpoint/2010/main" val="1076204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964CE-F061-4A73-8256-4D795F867D4E}"/>
              </a:ext>
            </a:extLst>
          </p:cNvPr>
          <p:cNvSpPr>
            <a:spLocks noGrp="1"/>
          </p:cNvSpPr>
          <p:nvPr>
            <p:ph type="title"/>
          </p:nvPr>
        </p:nvSpPr>
        <p:spPr/>
        <p:txBody>
          <a:bodyPr/>
          <a:lstStyle/>
          <a:p>
            <a:r>
              <a:rPr lang="en-GB" dirty="0"/>
              <a:t>Where to Gather Information</a:t>
            </a:r>
          </a:p>
        </p:txBody>
      </p:sp>
      <p:sp>
        <p:nvSpPr>
          <p:cNvPr id="3" name="Content Placeholder 2">
            <a:extLst>
              <a:ext uri="{FF2B5EF4-FFF2-40B4-BE49-F238E27FC236}">
                <a16:creationId xmlns:a16="http://schemas.microsoft.com/office/drawing/2014/main" id="{9396B086-1573-4BAB-8270-68EF78469A81}"/>
              </a:ext>
            </a:extLst>
          </p:cNvPr>
          <p:cNvSpPr>
            <a:spLocks noGrp="1"/>
          </p:cNvSpPr>
          <p:nvPr>
            <p:ph idx="1"/>
          </p:nvPr>
        </p:nvSpPr>
        <p:spPr/>
        <p:txBody>
          <a:bodyPr/>
          <a:lstStyle/>
          <a:p>
            <a:r>
              <a:rPr lang="en-GB" dirty="0"/>
              <a:t>Enormous amount of information about the tools and techniques used by cybercriminals</a:t>
            </a:r>
          </a:p>
          <a:p>
            <a:r>
              <a:rPr lang="en-GB" dirty="0"/>
              <a:t>This information is collected and shared among organisations using several different tools and standards among them, MITRE's ATT&amp;CK framework</a:t>
            </a:r>
          </a:p>
          <a:p>
            <a:endParaRPr lang="en-GB" dirty="0"/>
          </a:p>
          <a:p>
            <a:endParaRPr lang="en-GB" dirty="0"/>
          </a:p>
        </p:txBody>
      </p:sp>
    </p:spTree>
    <p:extLst>
      <p:ext uri="{BB962C8B-B14F-4D97-AF65-F5344CB8AC3E}">
        <p14:creationId xmlns:p14="http://schemas.microsoft.com/office/powerpoint/2010/main" val="607412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623B-F04D-4AB5-9F8E-DA70E904FF95}"/>
              </a:ext>
            </a:extLst>
          </p:cNvPr>
          <p:cNvSpPr>
            <a:spLocks noGrp="1"/>
          </p:cNvSpPr>
          <p:nvPr>
            <p:ph type="title"/>
          </p:nvPr>
        </p:nvSpPr>
        <p:spPr/>
        <p:txBody>
          <a:bodyPr/>
          <a:lstStyle/>
          <a:p>
            <a:r>
              <a:rPr lang="en-GB" dirty="0"/>
              <a:t>Colours</a:t>
            </a:r>
          </a:p>
        </p:txBody>
      </p:sp>
      <p:sp>
        <p:nvSpPr>
          <p:cNvPr id="3" name="Content Placeholder 2">
            <a:extLst>
              <a:ext uri="{FF2B5EF4-FFF2-40B4-BE49-F238E27FC236}">
                <a16:creationId xmlns:a16="http://schemas.microsoft.com/office/drawing/2014/main" id="{985A4A47-254B-4CFF-BD6D-AD5632DC2370}"/>
              </a:ext>
            </a:extLst>
          </p:cNvPr>
          <p:cNvSpPr>
            <a:spLocks noGrp="1"/>
          </p:cNvSpPr>
          <p:nvPr>
            <p:ph idx="1"/>
          </p:nvPr>
        </p:nvSpPr>
        <p:spPr>
          <a:xfrm>
            <a:off x="838200" y="1596555"/>
            <a:ext cx="10515600" cy="1662552"/>
          </a:xfrm>
        </p:spPr>
        <p:txBody>
          <a:bodyPr>
            <a:normAutofit lnSpcReduction="10000"/>
          </a:bodyPr>
          <a:lstStyle/>
          <a:p>
            <a:r>
              <a:rPr lang="en-GB" dirty="0"/>
              <a:t>The cybersecurity industry has built stark schisms between the types of people who can break systems, and those that build or defend them</a:t>
            </a:r>
          </a:p>
          <a:p>
            <a:r>
              <a:rPr lang="en-GB" dirty="0"/>
              <a:t>The ‘red team’ versus the ‘blue team’</a:t>
            </a:r>
          </a:p>
        </p:txBody>
      </p:sp>
      <p:grpSp>
        <p:nvGrpSpPr>
          <p:cNvPr id="11" name="Group 10">
            <a:extLst>
              <a:ext uri="{FF2B5EF4-FFF2-40B4-BE49-F238E27FC236}">
                <a16:creationId xmlns:a16="http://schemas.microsoft.com/office/drawing/2014/main" id="{C7CC57C0-7ED2-489E-8A7E-083ACF8C24DC}"/>
              </a:ext>
            </a:extLst>
          </p:cNvPr>
          <p:cNvGrpSpPr/>
          <p:nvPr/>
        </p:nvGrpSpPr>
        <p:grpSpPr>
          <a:xfrm>
            <a:off x="1580708" y="3521989"/>
            <a:ext cx="3176336" cy="3176336"/>
            <a:chOff x="1652898" y="3328736"/>
            <a:chExt cx="3176336" cy="3176336"/>
          </a:xfrm>
        </p:grpSpPr>
        <p:sp>
          <p:nvSpPr>
            <p:cNvPr id="4" name="Oval 3">
              <a:extLst>
                <a:ext uri="{FF2B5EF4-FFF2-40B4-BE49-F238E27FC236}">
                  <a16:creationId xmlns:a16="http://schemas.microsoft.com/office/drawing/2014/main" id="{0C59AE13-C851-4AE9-A076-20718279278F}"/>
                </a:ext>
              </a:extLst>
            </p:cNvPr>
            <p:cNvSpPr/>
            <p:nvPr/>
          </p:nvSpPr>
          <p:spPr>
            <a:xfrm>
              <a:off x="1652898" y="3328736"/>
              <a:ext cx="3176336" cy="3176336"/>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4508F948-7927-43F5-AA91-710B994ABDC0}"/>
                </a:ext>
              </a:extLst>
            </p:cNvPr>
            <p:cNvSpPr txBox="1"/>
            <p:nvPr/>
          </p:nvSpPr>
          <p:spPr>
            <a:xfrm>
              <a:off x="2130772" y="3571417"/>
              <a:ext cx="2230098" cy="461665"/>
            </a:xfrm>
            <a:prstGeom prst="rect">
              <a:avLst/>
            </a:prstGeom>
            <a:noFill/>
          </p:spPr>
          <p:txBody>
            <a:bodyPr wrap="none" rtlCol="0">
              <a:spAutoFit/>
            </a:bodyPr>
            <a:lstStyle/>
            <a:p>
              <a:r>
                <a:rPr lang="en-GB" sz="2400" b="1" dirty="0">
                  <a:solidFill>
                    <a:schemeClr val="accent1">
                      <a:lumMod val="50000"/>
                    </a:schemeClr>
                  </a:solidFill>
                  <a:latin typeface="Quantum" pitchFamily="50" charset="0"/>
                </a:rPr>
                <a:t>BLUE TEAM</a:t>
              </a:r>
            </a:p>
          </p:txBody>
        </p:sp>
        <p:sp>
          <p:nvSpPr>
            <p:cNvPr id="6" name="TextBox 5">
              <a:extLst>
                <a:ext uri="{FF2B5EF4-FFF2-40B4-BE49-F238E27FC236}">
                  <a16:creationId xmlns:a16="http://schemas.microsoft.com/office/drawing/2014/main" id="{FDF17CC1-F40C-412E-B143-9DFD59E73AC8}"/>
                </a:ext>
              </a:extLst>
            </p:cNvPr>
            <p:cNvSpPr txBox="1"/>
            <p:nvPr/>
          </p:nvSpPr>
          <p:spPr>
            <a:xfrm>
              <a:off x="2276861" y="4383868"/>
              <a:ext cx="1682192" cy="1261884"/>
            </a:xfrm>
            <a:prstGeom prst="rect">
              <a:avLst/>
            </a:prstGeom>
            <a:noFill/>
          </p:spPr>
          <p:txBody>
            <a:bodyPr wrap="none" rtlCol="0">
              <a:spAutoFit/>
            </a:bodyPr>
            <a:lstStyle/>
            <a:p>
              <a:r>
                <a:rPr lang="en-GB" sz="1600" dirty="0">
                  <a:solidFill>
                    <a:schemeClr val="bg1"/>
                  </a:solidFill>
                </a:rPr>
                <a:t>Talks about:</a:t>
              </a:r>
            </a:p>
            <a:p>
              <a:pPr marL="285750" indent="-285750">
                <a:buFont typeface="Arial" panose="020B0604020202020204" pitchFamily="34" charset="0"/>
                <a:buChar char="•"/>
              </a:pPr>
              <a:r>
                <a:rPr lang="en-GB" sz="1200" dirty="0">
                  <a:solidFill>
                    <a:schemeClr val="bg1"/>
                  </a:solidFill>
                </a:rPr>
                <a:t>SQL injection</a:t>
              </a:r>
            </a:p>
            <a:p>
              <a:pPr marL="285750" indent="-285750">
                <a:buFont typeface="Arial" panose="020B0604020202020204" pitchFamily="34" charset="0"/>
                <a:buChar char="•"/>
              </a:pPr>
              <a:r>
                <a:rPr lang="en-GB" sz="1200" dirty="0">
                  <a:solidFill>
                    <a:schemeClr val="bg1"/>
                  </a:solidFill>
                </a:rPr>
                <a:t>Password cracking</a:t>
              </a:r>
            </a:p>
            <a:p>
              <a:pPr marL="285750" indent="-285750">
                <a:buFont typeface="Arial" panose="020B0604020202020204" pitchFamily="34" charset="0"/>
                <a:buChar char="•"/>
              </a:pPr>
              <a:r>
                <a:rPr lang="en-GB" sz="1200" dirty="0">
                  <a:solidFill>
                    <a:schemeClr val="bg1"/>
                  </a:solidFill>
                </a:rPr>
                <a:t>Phishing</a:t>
              </a:r>
            </a:p>
            <a:p>
              <a:pPr marL="285750" indent="-285750">
                <a:buFont typeface="Arial" panose="020B0604020202020204" pitchFamily="34" charset="0"/>
                <a:buChar char="•"/>
              </a:pPr>
              <a:r>
                <a:rPr lang="en-GB" sz="1200" dirty="0">
                  <a:solidFill>
                    <a:schemeClr val="bg1"/>
                  </a:solidFill>
                </a:rPr>
                <a:t>Port-scanning</a:t>
              </a:r>
            </a:p>
            <a:p>
              <a:pPr marL="285750" indent="-285750">
                <a:buFont typeface="Arial" panose="020B0604020202020204" pitchFamily="34" charset="0"/>
                <a:buChar char="•"/>
              </a:pPr>
              <a:r>
                <a:rPr lang="en-GB" sz="1200" dirty="0">
                  <a:solidFill>
                    <a:schemeClr val="bg1"/>
                  </a:solidFill>
                </a:rPr>
                <a:t>Patch management</a:t>
              </a:r>
            </a:p>
          </p:txBody>
        </p:sp>
      </p:grpSp>
      <p:grpSp>
        <p:nvGrpSpPr>
          <p:cNvPr id="10" name="Group 9">
            <a:extLst>
              <a:ext uri="{FF2B5EF4-FFF2-40B4-BE49-F238E27FC236}">
                <a16:creationId xmlns:a16="http://schemas.microsoft.com/office/drawing/2014/main" id="{F22171B9-6652-45EA-93C1-DAAD8D465245}"/>
              </a:ext>
            </a:extLst>
          </p:cNvPr>
          <p:cNvGrpSpPr/>
          <p:nvPr/>
        </p:nvGrpSpPr>
        <p:grpSpPr>
          <a:xfrm>
            <a:off x="6825916" y="3429000"/>
            <a:ext cx="3360820" cy="3360820"/>
            <a:chOff x="6825916" y="3429000"/>
            <a:chExt cx="3360820" cy="3360820"/>
          </a:xfrm>
        </p:grpSpPr>
        <p:sp>
          <p:nvSpPr>
            <p:cNvPr id="7" name="Oval 6">
              <a:extLst>
                <a:ext uri="{FF2B5EF4-FFF2-40B4-BE49-F238E27FC236}">
                  <a16:creationId xmlns:a16="http://schemas.microsoft.com/office/drawing/2014/main" id="{CF83DD14-695F-40EA-988D-30AB0E0EAC25}"/>
                </a:ext>
              </a:extLst>
            </p:cNvPr>
            <p:cNvSpPr/>
            <p:nvPr/>
          </p:nvSpPr>
          <p:spPr>
            <a:xfrm>
              <a:off x="6825916" y="3429000"/>
              <a:ext cx="3360820" cy="3360820"/>
            </a:xfrm>
            <a:prstGeom prst="ellipse">
              <a:avLst/>
            </a:prstGeom>
            <a:solidFill>
              <a:srgbClr val="FD9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E49BB5DD-EE9E-4CE7-8DD8-1BEEBEEC6BAB}"/>
                </a:ext>
              </a:extLst>
            </p:cNvPr>
            <p:cNvSpPr txBox="1"/>
            <p:nvPr/>
          </p:nvSpPr>
          <p:spPr>
            <a:xfrm>
              <a:off x="7496295" y="3587893"/>
              <a:ext cx="2076209" cy="461665"/>
            </a:xfrm>
            <a:prstGeom prst="rect">
              <a:avLst/>
            </a:prstGeom>
            <a:noFill/>
          </p:spPr>
          <p:txBody>
            <a:bodyPr wrap="none" rtlCol="0">
              <a:spAutoFit/>
            </a:bodyPr>
            <a:lstStyle/>
            <a:p>
              <a:r>
                <a:rPr lang="en-GB" sz="2400" b="1" dirty="0">
                  <a:solidFill>
                    <a:srgbClr val="FF0000"/>
                  </a:solidFill>
                  <a:latin typeface="Quantum" pitchFamily="50" charset="0"/>
                </a:rPr>
                <a:t>RED TEAM</a:t>
              </a:r>
            </a:p>
          </p:txBody>
        </p:sp>
        <p:sp>
          <p:nvSpPr>
            <p:cNvPr id="9" name="TextBox 8">
              <a:extLst>
                <a:ext uri="{FF2B5EF4-FFF2-40B4-BE49-F238E27FC236}">
                  <a16:creationId xmlns:a16="http://schemas.microsoft.com/office/drawing/2014/main" id="{1F6516C4-1876-4277-A6BE-C4EB2FCDA450}"/>
                </a:ext>
              </a:extLst>
            </p:cNvPr>
            <p:cNvSpPr txBox="1"/>
            <p:nvPr/>
          </p:nvSpPr>
          <p:spPr>
            <a:xfrm>
              <a:off x="7482524" y="4016431"/>
              <a:ext cx="2355068" cy="2554545"/>
            </a:xfrm>
            <a:prstGeom prst="rect">
              <a:avLst/>
            </a:prstGeom>
            <a:noFill/>
          </p:spPr>
          <p:txBody>
            <a:bodyPr wrap="none" rtlCol="0">
              <a:spAutoFit/>
            </a:bodyPr>
            <a:lstStyle/>
            <a:p>
              <a:r>
                <a:rPr lang="en-GB" sz="1600" dirty="0">
                  <a:solidFill>
                    <a:schemeClr val="bg1"/>
                  </a:solidFill>
                </a:rPr>
                <a:t>Talks about:</a:t>
              </a:r>
            </a:p>
            <a:p>
              <a:pPr marL="285750" indent="-285750">
                <a:buFont typeface="Arial" panose="020B0604020202020204" pitchFamily="34" charset="0"/>
                <a:buChar char="•"/>
              </a:pPr>
              <a:r>
                <a:rPr lang="en-GB" sz="1200" dirty="0" err="1">
                  <a:solidFill>
                    <a:schemeClr val="bg1"/>
                  </a:solidFill>
                </a:rPr>
                <a:t>Squiblydoo</a:t>
              </a:r>
              <a:endParaRPr lang="en-GB" sz="1200" dirty="0">
                <a:solidFill>
                  <a:schemeClr val="bg1"/>
                </a:solidFill>
              </a:endParaRPr>
            </a:p>
            <a:p>
              <a:pPr marL="285750" indent="-285750">
                <a:buFont typeface="Arial" panose="020B0604020202020204" pitchFamily="34" charset="0"/>
                <a:buChar char="•"/>
              </a:pPr>
              <a:r>
                <a:rPr lang="en-GB" sz="1200" dirty="0">
                  <a:solidFill>
                    <a:schemeClr val="bg1"/>
                  </a:solidFill>
                </a:rPr>
                <a:t>AS-REP roasting</a:t>
              </a:r>
            </a:p>
            <a:p>
              <a:pPr marL="285750" indent="-285750">
                <a:buFont typeface="Arial" panose="020B0604020202020204" pitchFamily="34" charset="0"/>
                <a:buChar char="•"/>
              </a:pPr>
              <a:r>
                <a:rPr lang="en-GB" sz="1200" dirty="0">
                  <a:solidFill>
                    <a:schemeClr val="bg1"/>
                  </a:solidFill>
                </a:rPr>
                <a:t>Hot potato attacks</a:t>
              </a:r>
            </a:p>
            <a:p>
              <a:pPr marL="285750" indent="-285750">
                <a:buFont typeface="Arial" panose="020B0604020202020204" pitchFamily="34" charset="0"/>
                <a:buChar char="•"/>
              </a:pPr>
              <a:r>
                <a:rPr lang="en-GB" sz="1200" dirty="0">
                  <a:solidFill>
                    <a:schemeClr val="bg1"/>
                  </a:solidFill>
                </a:rPr>
                <a:t>SPN enumeration</a:t>
              </a:r>
            </a:p>
            <a:p>
              <a:pPr marL="285750" indent="-285750">
                <a:buFont typeface="Arial" panose="020B0604020202020204" pitchFamily="34" charset="0"/>
                <a:buChar char="•"/>
              </a:pPr>
              <a:r>
                <a:rPr lang="en-GB" sz="1200" dirty="0" err="1">
                  <a:solidFill>
                    <a:schemeClr val="bg1"/>
                  </a:solidFill>
                </a:rPr>
                <a:t>LocalAccountTokenFilterPolicy</a:t>
              </a:r>
              <a:endParaRPr lang="en-GB" sz="1200" dirty="0">
                <a:solidFill>
                  <a:schemeClr val="bg1"/>
                </a:solidFill>
              </a:endParaRPr>
            </a:p>
            <a:p>
              <a:pPr marL="285750" indent="-285750">
                <a:buFont typeface="Arial" panose="020B0604020202020204" pitchFamily="34" charset="0"/>
                <a:buChar char="•"/>
              </a:pPr>
              <a:r>
                <a:rPr lang="en-GB" sz="1200" dirty="0">
                  <a:solidFill>
                    <a:schemeClr val="bg1"/>
                  </a:solidFill>
                </a:rPr>
                <a:t>Unquoted service paths</a:t>
              </a:r>
            </a:p>
            <a:p>
              <a:pPr marL="285750" indent="-285750">
                <a:buFont typeface="Arial" panose="020B0604020202020204" pitchFamily="34" charset="0"/>
                <a:buChar char="•"/>
              </a:pPr>
              <a:r>
                <a:rPr lang="en-GB" sz="1200" dirty="0">
                  <a:solidFill>
                    <a:schemeClr val="bg1"/>
                  </a:solidFill>
                </a:rPr>
                <a:t>OLE embedded phishing</a:t>
              </a:r>
            </a:p>
            <a:p>
              <a:pPr marL="285750" indent="-285750">
                <a:buFont typeface="Arial" panose="020B0604020202020204" pitchFamily="34" charset="0"/>
                <a:buChar char="•"/>
              </a:pPr>
              <a:r>
                <a:rPr lang="en-GB" sz="1200" dirty="0">
                  <a:solidFill>
                    <a:schemeClr val="bg1"/>
                  </a:solidFill>
                </a:rPr>
                <a:t>LLMNR poisoning</a:t>
              </a:r>
            </a:p>
            <a:p>
              <a:pPr marL="285750" indent="-285750">
                <a:buFont typeface="Arial" panose="020B0604020202020204" pitchFamily="34" charset="0"/>
                <a:buChar char="•"/>
              </a:pPr>
              <a:r>
                <a:rPr lang="en-GB" sz="1200" dirty="0">
                  <a:solidFill>
                    <a:schemeClr val="bg1"/>
                  </a:solidFill>
                </a:rPr>
                <a:t>Bloodhound / user hunting</a:t>
              </a:r>
            </a:p>
            <a:p>
              <a:pPr marL="285750" indent="-285750">
                <a:buFont typeface="Arial" panose="020B0604020202020204" pitchFamily="34" charset="0"/>
                <a:buChar char="•"/>
              </a:pPr>
              <a:r>
                <a:rPr lang="en-GB" sz="1200" dirty="0">
                  <a:solidFill>
                    <a:schemeClr val="bg1"/>
                  </a:solidFill>
                </a:rPr>
                <a:t>DLL side loading</a:t>
              </a:r>
            </a:p>
            <a:p>
              <a:pPr marL="285750" indent="-285750">
                <a:buFont typeface="Arial" panose="020B0604020202020204" pitchFamily="34" charset="0"/>
                <a:buChar char="•"/>
              </a:pPr>
              <a:r>
                <a:rPr lang="en-GB" sz="1200" dirty="0">
                  <a:solidFill>
                    <a:schemeClr val="bg1"/>
                  </a:solidFill>
                </a:rPr>
                <a:t>GPP exploitation</a:t>
              </a:r>
            </a:p>
            <a:p>
              <a:pPr marL="285750" indent="-285750">
                <a:buFont typeface="Arial" panose="020B0604020202020204" pitchFamily="34" charset="0"/>
                <a:buChar char="•"/>
              </a:pPr>
              <a:r>
                <a:rPr lang="en-GB" sz="1200" dirty="0">
                  <a:solidFill>
                    <a:schemeClr val="bg1"/>
                  </a:solidFill>
                </a:rPr>
                <a:t>Time-stomping</a:t>
              </a:r>
            </a:p>
          </p:txBody>
        </p:sp>
      </p:grpSp>
    </p:spTree>
    <p:extLst>
      <p:ext uri="{BB962C8B-B14F-4D97-AF65-F5344CB8AC3E}">
        <p14:creationId xmlns:p14="http://schemas.microsoft.com/office/powerpoint/2010/main" val="243350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degree2</Template>
  <TotalTime>566</TotalTime>
  <Words>2181</Words>
  <Application>Microsoft Office PowerPoint</Application>
  <PresentationFormat>Widescreen</PresentationFormat>
  <Paragraphs>249</Paragraphs>
  <Slides>35</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BCDEE E+ Bembo Std</vt:lpstr>
      <vt:lpstr>BemboStd</vt:lpstr>
      <vt:lpstr>Calibri</vt:lpstr>
      <vt:lpstr>Calibri Light</vt:lpstr>
      <vt:lpstr>EuroStyle</vt:lpstr>
      <vt:lpstr>Quantum</vt:lpstr>
      <vt:lpstr>trebuchet ms</vt:lpstr>
      <vt:lpstr>degree2</vt:lpstr>
      <vt:lpstr>Week 2 – Day 5</vt:lpstr>
      <vt:lpstr>PowerPoint Presentation</vt:lpstr>
      <vt:lpstr>Week 2 - Friday</vt:lpstr>
      <vt:lpstr>PowerPoint Presentation</vt:lpstr>
      <vt:lpstr>Adversarial thinking</vt:lpstr>
      <vt:lpstr>Hackers</vt:lpstr>
      <vt:lpstr>How to Start</vt:lpstr>
      <vt:lpstr>Where to Gather Information</vt:lpstr>
      <vt:lpstr>Colours</vt:lpstr>
      <vt:lpstr>Adversarial Thinking - System Development &amp; Application Development</vt:lpstr>
      <vt:lpstr>Adversarial thinking - Analysis</vt:lpstr>
      <vt:lpstr>Four Questions</vt:lpstr>
      <vt:lpstr>Components of the Cyber Threat Analysis Process</vt:lpstr>
      <vt:lpstr>Threat Intelligence</vt:lpstr>
      <vt:lpstr>Week 3</vt:lpstr>
      <vt:lpstr>Horizon Scanning</vt:lpstr>
      <vt:lpstr>Horizon Scanning</vt:lpstr>
      <vt:lpstr>Horizon Scanning</vt:lpstr>
      <vt:lpstr>Cyber Threat Intelligence (CTI)</vt:lpstr>
      <vt:lpstr>Threat Intelligence Lifecycle</vt:lpstr>
      <vt:lpstr>The Lifecycle - Intelligence</vt:lpstr>
      <vt:lpstr>Threat Analysis</vt:lpstr>
      <vt:lpstr>5 Steps</vt:lpstr>
      <vt:lpstr>Breaking Down Risks, Vulnerabilities and Threats</vt:lpstr>
      <vt:lpstr>Types of Frequent Threats</vt:lpstr>
      <vt:lpstr>Successful Threat Assessment</vt:lpstr>
      <vt:lpstr>Determine the Scope </vt:lpstr>
      <vt:lpstr>Collect Necessary Data </vt:lpstr>
      <vt:lpstr>Identify Potential Vulnerabilities </vt:lpstr>
      <vt:lpstr>Threat Matrix</vt:lpstr>
      <vt:lpstr>Risk Assessment</vt:lpstr>
      <vt:lpstr>Analyse any Threats </vt:lpstr>
      <vt:lpstr>Perform Regular Threat Assessments</vt:lpstr>
      <vt:lpstr>Perform Threat Analysis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Leonard Shand</dc:creator>
  <cp:lastModifiedBy>Leonard Shand</cp:lastModifiedBy>
  <cp:revision>25</cp:revision>
  <dcterms:created xsi:type="dcterms:W3CDTF">2021-01-18T11:18:24Z</dcterms:created>
  <dcterms:modified xsi:type="dcterms:W3CDTF">2021-03-12T12:12:52Z</dcterms:modified>
</cp:coreProperties>
</file>