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6"/>
  </p:notesMasterIdLst>
  <p:sldIdLst>
    <p:sldId id="256" r:id="rId2"/>
    <p:sldId id="523" r:id="rId3"/>
    <p:sldId id="509" r:id="rId4"/>
    <p:sldId id="259" r:id="rId5"/>
    <p:sldId id="265" r:id="rId6"/>
    <p:sldId id="324" r:id="rId7"/>
    <p:sldId id="535" r:id="rId8"/>
    <p:sldId id="508" r:id="rId9"/>
    <p:sldId id="267" r:id="rId10"/>
    <p:sldId id="266" r:id="rId11"/>
    <p:sldId id="325" r:id="rId12"/>
    <p:sldId id="326" r:id="rId13"/>
    <p:sldId id="327" r:id="rId14"/>
    <p:sldId id="328" r:id="rId15"/>
    <p:sldId id="329" r:id="rId16"/>
    <p:sldId id="330" r:id="rId17"/>
    <p:sldId id="331" r:id="rId18"/>
    <p:sldId id="333" r:id="rId19"/>
    <p:sldId id="332" r:id="rId20"/>
    <p:sldId id="334" r:id="rId21"/>
    <p:sldId id="335" r:id="rId22"/>
    <p:sldId id="268" r:id="rId23"/>
    <p:sldId id="336" r:id="rId24"/>
    <p:sldId id="524" r:id="rId25"/>
    <p:sldId id="337" r:id="rId26"/>
    <p:sldId id="525" r:id="rId27"/>
    <p:sldId id="338" r:id="rId28"/>
    <p:sldId id="526" r:id="rId29"/>
    <p:sldId id="269" r:id="rId30"/>
    <p:sldId id="339" r:id="rId31"/>
    <p:sldId id="528" r:id="rId32"/>
    <p:sldId id="271" r:id="rId33"/>
    <p:sldId id="276" r:id="rId34"/>
    <p:sldId id="272" r:id="rId35"/>
    <p:sldId id="273" r:id="rId36"/>
    <p:sldId id="274" r:id="rId37"/>
    <p:sldId id="512" r:id="rId38"/>
    <p:sldId id="511" r:id="rId39"/>
    <p:sldId id="510" r:id="rId40"/>
    <p:sldId id="531" r:id="rId41"/>
    <p:sldId id="275" r:id="rId42"/>
    <p:sldId id="529" r:id="rId43"/>
    <p:sldId id="530" r:id="rId44"/>
    <p:sldId id="513" r:id="rId45"/>
    <p:sldId id="270" r:id="rId46"/>
    <p:sldId id="514" r:id="rId47"/>
    <p:sldId id="358" r:id="rId48"/>
    <p:sldId id="532" r:id="rId49"/>
    <p:sldId id="533" r:id="rId50"/>
    <p:sldId id="277" r:id="rId51"/>
    <p:sldId id="278" r:id="rId52"/>
    <p:sldId id="515" r:id="rId53"/>
    <p:sldId id="519" r:id="rId54"/>
    <p:sldId id="520" r:id="rId55"/>
    <p:sldId id="280" r:id="rId56"/>
    <p:sldId id="518" r:id="rId57"/>
    <p:sldId id="517" r:id="rId58"/>
    <p:sldId id="516" r:id="rId59"/>
    <p:sldId id="361" r:id="rId60"/>
    <p:sldId id="359" r:id="rId61"/>
    <p:sldId id="536" r:id="rId62"/>
    <p:sldId id="360" r:id="rId63"/>
    <p:sldId id="534" r:id="rId64"/>
    <p:sldId id="538" r:id="rId65"/>
    <p:sldId id="521" r:id="rId66"/>
    <p:sldId id="279" r:id="rId67"/>
    <p:sldId id="362" r:id="rId68"/>
    <p:sldId id="281" r:id="rId69"/>
    <p:sldId id="282" r:id="rId70"/>
    <p:sldId id="537" r:id="rId71"/>
    <p:sldId id="283" r:id="rId72"/>
    <p:sldId id="287" r:id="rId73"/>
    <p:sldId id="257" r:id="rId74"/>
    <p:sldId id="539" r:id="rId75"/>
    <p:sldId id="541" r:id="rId76"/>
    <p:sldId id="556" r:id="rId77"/>
    <p:sldId id="543" r:id="rId78"/>
    <p:sldId id="544" r:id="rId79"/>
    <p:sldId id="545" r:id="rId80"/>
    <p:sldId id="546" r:id="rId81"/>
    <p:sldId id="547" r:id="rId82"/>
    <p:sldId id="548" r:id="rId83"/>
    <p:sldId id="549" r:id="rId84"/>
    <p:sldId id="550" r:id="rId85"/>
    <p:sldId id="551" r:id="rId86"/>
    <p:sldId id="552" r:id="rId87"/>
    <p:sldId id="553" r:id="rId88"/>
    <p:sldId id="554" r:id="rId89"/>
    <p:sldId id="555" r:id="rId90"/>
    <p:sldId id="363" r:id="rId91"/>
    <p:sldId id="289" r:id="rId92"/>
    <p:sldId id="341" r:id="rId93"/>
    <p:sldId id="342" r:id="rId94"/>
    <p:sldId id="343" r:id="rId95"/>
    <p:sldId id="345" r:id="rId96"/>
    <p:sldId id="344" r:id="rId97"/>
    <p:sldId id="290" r:id="rId98"/>
    <p:sldId id="316" r:id="rId99"/>
    <p:sldId id="317" r:id="rId100"/>
    <p:sldId id="320" r:id="rId101"/>
    <p:sldId id="364" r:id="rId102"/>
    <p:sldId id="558" r:id="rId103"/>
    <p:sldId id="365" r:id="rId104"/>
    <p:sldId id="366" r:id="rId105"/>
    <p:sldId id="557" r:id="rId106"/>
    <p:sldId id="367" r:id="rId107"/>
    <p:sldId id="318" r:id="rId108"/>
    <p:sldId id="319" r:id="rId109"/>
    <p:sldId id="291" r:id="rId110"/>
    <p:sldId id="368" r:id="rId111"/>
    <p:sldId id="292" r:id="rId112"/>
    <p:sldId id="293" r:id="rId113"/>
    <p:sldId id="294" r:id="rId114"/>
    <p:sldId id="369" r:id="rId115"/>
    <p:sldId id="370" r:id="rId116"/>
    <p:sldId id="372" r:id="rId117"/>
    <p:sldId id="371" r:id="rId118"/>
    <p:sldId id="295" r:id="rId119"/>
    <p:sldId id="373" r:id="rId120"/>
    <p:sldId id="374" r:id="rId121"/>
    <p:sldId id="296" r:id="rId122"/>
    <p:sldId id="300" r:id="rId123"/>
    <p:sldId id="301" r:id="rId124"/>
    <p:sldId id="376" r:id="rId125"/>
    <p:sldId id="375" r:id="rId126"/>
    <p:sldId id="303" r:id="rId127"/>
    <p:sldId id="297" r:id="rId128"/>
    <p:sldId id="302" r:id="rId129"/>
    <p:sldId id="298" r:id="rId130"/>
    <p:sldId id="323" r:id="rId131"/>
    <p:sldId id="304" r:id="rId132"/>
    <p:sldId id="299" r:id="rId133"/>
    <p:sldId id="377" r:id="rId134"/>
    <p:sldId id="378" r:id="rId135"/>
    <p:sldId id="527" r:id="rId136"/>
    <p:sldId id="305" r:id="rId137"/>
    <p:sldId id="312" r:id="rId138"/>
    <p:sldId id="313" r:id="rId139"/>
    <p:sldId id="347" r:id="rId140"/>
    <p:sldId id="348" r:id="rId141"/>
    <p:sldId id="349" r:id="rId142"/>
    <p:sldId id="346" r:id="rId143"/>
    <p:sldId id="314" r:id="rId144"/>
    <p:sldId id="315" r:id="rId145"/>
    <p:sldId id="350" r:id="rId146"/>
    <p:sldId id="351" r:id="rId147"/>
    <p:sldId id="352" r:id="rId148"/>
    <p:sldId id="353" r:id="rId149"/>
    <p:sldId id="354" r:id="rId150"/>
    <p:sldId id="355" r:id="rId151"/>
    <p:sldId id="356" r:id="rId152"/>
    <p:sldId id="306" r:id="rId153"/>
    <p:sldId id="357" r:id="rId154"/>
    <p:sldId id="307" r:id="rId155"/>
    <p:sldId id="379" r:id="rId156"/>
    <p:sldId id="380" r:id="rId157"/>
    <p:sldId id="381" r:id="rId158"/>
    <p:sldId id="385" r:id="rId159"/>
    <p:sldId id="386" r:id="rId160"/>
    <p:sldId id="387" r:id="rId161"/>
    <p:sldId id="382" r:id="rId162"/>
    <p:sldId id="383" r:id="rId163"/>
    <p:sldId id="416" r:id="rId164"/>
    <p:sldId id="384" r:id="rId165"/>
    <p:sldId id="417" r:id="rId166"/>
    <p:sldId id="418" r:id="rId167"/>
    <p:sldId id="419" r:id="rId168"/>
    <p:sldId id="420" r:id="rId169"/>
    <p:sldId id="260" r:id="rId170"/>
    <p:sldId id="261" r:id="rId171"/>
    <p:sldId id="427" r:id="rId172"/>
    <p:sldId id="428" r:id="rId173"/>
    <p:sldId id="429" r:id="rId174"/>
    <p:sldId id="430" r:id="rId175"/>
    <p:sldId id="431" r:id="rId176"/>
    <p:sldId id="432" r:id="rId177"/>
    <p:sldId id="433" r:id="rId178"/>
    <p:sldId id="434" r:id="rId179"/>
    <p:sldId id="435" r:id="rId180"/>
    <p:sldId id="439" r:id="rId181"/>
    <p:sldId id="436" r:id="rId182"/>
    <p:sldId id="437" r:id="rId183"/>
    <p:sldId id="438" r:id="rId184"/>
    <p:sldId id="440" r:id="rId185"/>
    <p:sldId id="441" r:id="rId186"/>
    <p:sldId id="442" r:id="rId187"/>
    <p:sldId id="444" r:id="rId188"/>
    <p:sldId id="445" r:id="rId189"/>
    <p:sldId id="446" r:id="rId190"/>
    <p:sldId id="447" r:id="rId191"/>
    <p:sldId id="448" r:id="rId192"/>
    <p:sldId id="388" r:id="rId193"/>
    <p:sldId id="449" r:id="rId194"/>
    <p:sldId id="480" r:id="rId195"/>
    <p:sldId id="450" r:id="rId196"/>
    <p:sldId id="451" r:id="rId197"/>
    <p:sldId id="456" r:id="rId198"/>
    <p:sldId id="457" r:id="rId199"/>
    <p:sldId id="500" r:id="rId200"/>
    <p:sldId id="504" r:id="rId201"/>
    <p:sldId id="501" r:id="rId202"/>
    <p:sldId id="502" r:id="rId203"/>
    <p:sldId id="452" r:id="rId204"/>
    <p:sldId id="505" r:id="rId205"/>
    <p:sldId id="454" r:id="rId206"/>
    <p:sldId id="506" r:id="rId207"/>
    <p:sldId id="455" r:id="rId208"/>
    <p:sldId id="389" r:id="rId209"/>
    <p:sldId id="458" r:id="rId210"/>
    <p:sldId id="467" r:id="rId211"/>
    <p:sldId id="469" r:id="rId212"/>
    <p:sldId id="507" r:id="rId213"/>
    <p:sldId id="468" r:id="rId214"/>
    <p:sldId id="466" r:id="rId215"/>
    <p:sldId id="470" r:id="rId216"/>
    <p:sldId id="471" r:id="rId217"/>
    <p:sldId id="459" r:id="rId218"/>
    <p:sldId id="460" r:id="rId219"/>
    <p:sldId id="472" r:id="rId220"/>
    <p:sldId id="461" r:id="rId221"/>
    <p:sldId id="462" r:id="rId222"/>
    <p:sldId id="463" r:id="rId223"/>
    <p:sldId id="473" r:id="rId224"/>
    <p:sldId id="474" r:id="rId225"/>
    <p:sldId id="475" r:id="rId226"/>
    <p:sldId id="476" r:id="rId227"/>
    <p:sldId id="477" r:id="rId228"/>
    <p:sldId id="464" r:id="rId229"/>
    <p:sldId id="465" r:id="rId230"/>
    <p:sldId id="478" r:id="rId231"/>
    <p:sldId id="479" r:id="rId232"/>
    <p:sldId id="390" r:id="rId233"/>
    <p:sldId id="263" r:id="rId234"/>
    <p:sldId id="393" r:id="rId235"/>
    <p:sldId id="392" r:id="rId236"/>
    <p:sldId id="391" r:id="rId237"/>
    <p:sldId id="394" r:id="rId238"/>
    <p:sldId id="395" r:id="rId239"/>
    <p:sldId id="396" r:id="rId240"/>
    <p:sldId id="397" r:id="rId241"/>
    <p:sldId id="481" r:id="rId242"/>
    <p:sldId id="485" r:id="rId243"/>
    <p:sldId id="486" r:id="rId244"/>
    <p:sldId id="487" r:id="rId245"/>
    <p:sldId id="488" r:id="rId246"/>
    <p:sldId id="482" r:id="rId247"/>
    <p:sldId id="484" r:id="rId248"/>
    <p:sldId id="489" r:id="rId249"/>
    <p:sldId id="490" r:id="rId250"/>
    <p:sldId id="491" r:id="rId251"/>
    <p:sldId id="492" r:id="rId252"/>
    <p:sldId id="493" r:id="rId253"/>
    <p:sldId id="494" r:id="rId254"/>
    <p:sldId id="495" r:id="rId255"/>
    <p:sldId id="496" r:id="rId256"/>
    <p:sldId id="497" r:id="rId257"/>
    <p:sldId id="499" r:id="rId258"/>
    <p:sldId id="498" r:id="rId259"/>
    <p:sldId id="262" r:id="rId260"/>
    <p:sldId id="264" r:id="rId261"/>
    <p:sldId id="398" r:id="rId262"/>
    <p:sldId id="399" r:id="rId263"/>
    <p:sldId id="400" r:id="rId264"/>
    <p:sldId id="401" r:id="rId265"/>
    <p:sldId id="402" r:id="rId266"/>
    <p:sldId id="403" r:id="rId267"/>
    <p:sldId id="421" r:id="rId268"/>
    <p:sldId id="404" r:id="rId269"/>
    <p:sldId id="405" r:id="rId270"/>
    <p:sldId id="422" r:id="rId271"/>
    <p:sldId id="406" r:id="rId272"/>
    <p:sldId id="423" r:id="rId273"/>
    <p:sldId id="424" r:id="rId274"/>
    <p:sldId id="425" r:id="rId275"/>
    <p:sldId id="426" r:id="rId276"/>
    <p:sldId id="407" r:id="rId277"/>
    <p:sldId id="408" r:id="rId278"/>
    <p:sldId id="409" r:id="rId279"/>
    <p:sldId id="410" r:id="rId280"/>
    <p:sldId id="411" r:id="rId281"/>
    <p:sldId id="412" r:id="rId282"/>
    <p:sldId id="413" r:id="rId283"/>
    <p:sldId id="414" r:id="rId284"/>
    <p:sldId id="415" r:id="rId2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D1E8"/>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82" autoAdjust="0"/>
    <p:restoredTop sz="83419" autoAdjust="0"/>
  </p:normalViewPr>
  <p:slideViewPr>
    <p:cSldViewPr snapToGrid="0">
      <p:cViewPr varScale="1">
        <p:scale>
          <a:sx n="110" d="100"/>
          <a:sy n="110" d="100"/>
        </p:scale>
        <p:origin x="390" y="96"/>
      </p:cViewPr>
      <p:guideLst>
        <p:guide orient="horz" pos="2115"/>
        <p:guide pos="3840"/>
      </p:guideLst>
    </p:cSldViewPr>
  </p:slid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tableStyles" Target="tableStyle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viewProps" Target="view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theme" Target="theme/theme1.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A061F-2017-4172-9D2C-566843C0205A}"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640B2-3A95-42D9-86AA-448E1AE90D72}" type="slidenum">
              <a:rPr lang="en-GB" smtClean="0"/>
              <a:t>‹#›</a:t>
            </a:fld>
            <a:endParaRPr lang="en-GB"/>
          </a:p>
        </p:txBody>
      </p:sp>
    </p:spTree>
    <p:extLst>
      <p:ext uri="{BB962C8B-B14F-4D97-AF65-F5344CB8AC3E}">
        <p14:creationId xmlns:p14="http://schemas.microsoft.com/office/powerpoint/2010/main" val="356207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a combination lock, there are 10 numbers to choose from (0,1,2,3,4,5,6,7,8,9) and we choose 3 of them:</a:t>
            </a:r>
          </a:p>
          <a:p>
            <a:r>
              <a:rPr lang="en-GB" b="1" dirty="0"/>
              <a:t>10 × 10 × ... (3 times) = 10</a:t>
            </a:r>
            <a:r>
              <a:rPr lang="en-GB" b="1" baseline="30000" dirty="0"/>
              <a:t>3</a:t>
            </a:r>
            <a:r>
              <a:rPr lang="en-GB" b="1" dirty="0"/>
              <a:t> = 1,000 permutations</a:t>
            </a:r>
            <a:endParaRPr lang="en-GB" dirty="0"/>
          </a:p>
          <a:p>
            <a:endParaRPr lang="en-GB" dirty="0"/>
          </a:p>
        </p:txBody>
      </p:sp>
      <p:sp>
        <p:nvSpPr>
          <p:cNvPr id="4" name="Slide Number Placeholder 3"/>
          <p:cNvSpPr>
            <a:spLocks noGrp="1"/>
          </p:cNvSpPr>
          <p:nvPr>
            <p:ph type="sldNum" sz="quarter" idx="5"/>
          </p:nvPr>
        </p:nvSpPr>
        <p:spPr/>
        <p:txBody>
          <a:bodyPr/>
          <a:lstStyle/>
          <a:p>
            <a:fld id="{5A0640B2-3A95-42D9-86AA-448E1AE90D72}" type="slidenum">
              <a:rPr lang="en-GB" smtClean="0"/>
              <a:t>11</a:t>
            </a:fld>
            <a:endParaRPr lang="en-GB"/>
          </a:p>
        </p:txBody>
      </p:sp>
    </p:spTree>
    <p:extLst>
      <p:ext uri="{BB962C8B-B14F-4D97-AF65-F5344CB8AC3E}">
        <p14:creationId xmlns:p14="http://schemas.microsoft.com/office/powerpoint/2010/main" val="90157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b="1" dirty="0"/>
              <a:t>13 × 12 × ... etc</a:t>
            </a:r>
            <a:r>
              <a:rPr lang="en-GB" dirty="0"/>
              <a:t> gets "cancelled out", leaving only </a:t>
            </a:r>
            <a:r>
              <a:rPr lang="en-GB" b="1" dirty="0"/>
              <a:t>16 × 15 × 14</a:t>
            </a:r>
            <a:r>
              <a:rPr lang="en-GB" dirty="0"/>
              <a:t>. </a:t>
            </a:r>
          </a:p>
        </p:txBody>
      </p:sp>
      <p:sp>
        <p:nvSpPr>
          <p:cNvPr id="4" name="Slide Number Placeholder 3"/>
          <p:cNvSpPr>
            <a:spLocks noGrp="1"/>
          </p:cNvSpPr>
          <p:nvPr>
            <p:ph type="sldNum" sz="quarter" idx="5"/>
          </p:nvPr>
        </p:nvSpPr>
        <p:spPr/>
        <p:txBody>
          <a:bodyPr/>
          <a:lstStyle/>
          <a:p>
            <a:fld id="{5A0640B2-3A95-42D9-86AA-448E1AE90D72}" type="slidenum">
              <a:rPr lang="en-GB" smtClean="0"/>
              <a:t>17</a:t>
            </a:fld>
            <a:endParaRPr lang="en-GB"/>
          </a:p>
        </p:txBody>
      </p:sp>
    </p:spTree>
    <p:extLst>
      <p:ext uri="{BB962C8B-B14F-4D97-AF65-F5344CB8AC3E}">
        <p14:creationId xmlns:p14="http://schemas.microsoft.com/office/powerpoint/2010/main" val="206088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0640B2-3A95-42D9-86AA-448E1AE90D72}" type="slidenum">
              <a:rPr lang="en-GB" smtClean="0"/>
              <a:t>66</a:t>
            </a:fld>
            <a:endParaRPr lang="en-GB"/>
          </a:p>
        </p:txBody>
      </p:sp>
    </p:spTree>
    <p:extLst>
      <p:ext uri="{BB962C8B-B14F-4D97-AF65-F5344CB8AC3E}">
        <p14:creationId xmlns:p14="http://schemas.microsoft.com/office/powerpoint/2010/main" val="258316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GF = Galois Field – used in mathematics where a finite field or Galois field (so-named in </a:t>
            </a:r>
            <a:r>
              <a:rPr lang="en-GB" dirty="0" err="1"/>
              <a:t>honor</a:t>
            </a:r>
            <a:r>
              <a:rPr lang="en-GB" dirty="0"/>
              <a:t> of </a:t>
            </a:r>
            <a:r>
              <a:rPr lang="en-GB" dirty="0" err="1"/>
              <a:t>Évariste</a:t>
            </a:r>
            <a:r>
              <a:rPr lang="en-GB" dirty="0"/>
              <a:t> Galois) is a field that contains a finite number of elements. As with any field, a finite field is a set on which the operations of multiplication, addition, subtraction and division are defined and satisfy certain basic rules</a:t>
            </a:r>
          </a:p>
        </p:txBody>
      </p:sp>
      <p:sp>
        <p:nvSpPr>
          <p:cNvPr id="4" name="Slide Number Placeholder 3"/>
          <p:cNvSpPr>
            <a:spLocks noGrp="1"/>
          </p:cNvSpPr>
          <p:nvPr>
            <p:ph type="sldNum" sz="quarter" idx="5"/>
          </p:nvPr>
        </p:nvSpPr>
        <p:spPr/>
        <p:txBody>
          <a:bodyPr/>
          <a:lstStyle/>
          <a:p>
            <a:fld id="{5A0640B2-3A95-42D9-86AA-448E1AE90D72}" type="slidenum">
              <a:rPr lang="en-GB" smtClean="0"/>
              <a:t>83</a:t>
            </a:fld>
            <a:endParaRPr lang="en-GB"/>
          </a:p>
        </p:txBody>
      </p:sp>
    </p:spTree>
    <p:extLst>
      <p:ext uri="{BB962C8B-B14F-4D97-AF65-F5344CB8AC3E}">
        <p14:creationId xmlns:p14="http://schemas.microsoft.com/office/powerpoint/2010/main" val="27446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Nonce - is an arbitrary number that can be used just once in a </a:t>
            </a:r>
            <a:r>
              <a:rPr lang="en-GB" i="1" dirty="0"/>
              <a:t>cryptographic</a:t>
            </a:r>
            <a:r>
              <a:rPr lang="en-GB" dirty="0"/>
              <a:t> communication</a:t>
            </a:r>
          </a:p>
        </p:txBody>
      </p:sp>
      <p:sp>
        <p:nvSpPr>
          <p:cNvPr id="4" name="Slide Number Placeholder 3"/>
          <p:cNvSpPr>
            <a:spLocks noGrp="1"/>
          </p:cNvSpPr>
          <p:nvPr>
            <p:ph type="sldNum" sz="quarter" idx="5"/>
          </p:nvPr>
        </p:nvSpPr>
        <p:spPr/>
        <p:txBody>
          <a:bodyPr/>
          <a:lstStyle/>
          <a:p>
            <a:fld id="{5A0640B2-3A95-42D9-86AA-448E1AE90D72}" type="slidenum">
              <a:rPr lang="en-GB" smtClean="0"/>
              <a:t>90</a:t>
            </a:fld>
            <a:endParaRPr lang="en-GB"/>
          </a:p>
        </p:txBody>
      </p:sp>
    </p:spTree>
    <p:extLst>
      <p:ext uri="{BB962C8B-B14F-4D97-AF65-F5344CB8AC3E}">
        <p14:creationId xmlns:p14="http://schemas.microsoft.com/office/powerpoint/2010/main" val="75955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preimage attack on cryptographic hash functions tries to find a message that has a specific hash value. A cryptographic hash function should resist attacks on its preimage (set of possible inputs). In the context of attack, there are two types of preimage resistance: </a:t>
            </a:r>
          </a:p>
          <a:p>
            <a:endParaRPr lang="en-GB" dirty="0"/>
          </a:p>
          <a:p>
            <a:pPr marL="171450" indent="-171450">
              <a:buFont typeface="Arial" panose="020B0604020202020204" pitchFamily="34" charset="0"/>
              <a:buChar char="•"/>
            </a:pPr>
            <a:r>
              <a:rPr lang="en-GB" i="1" dirty="0"/>
              <a:t>preimage resistance</a:t>
            </a:r>
            <a:r>
              <a:rPr lang="en-GB" dirty="0"/>
              <a:t>: for essentially all pre-specified outputs, it is computationally infeasible to find any input that hashes to that output, i.e., given </a:t>
            </a:r>
            <a:r>
              <a:rPr lang="en-GB" i="1" dirty="0"/>
              <a:t>y</a:t>
            </a:r>
            <a:r>
              <a:rPr lang="en-GB" dirty="0"/>
              <a:t>, it is difficult to find an </a:t>
            </a:r>
            <a:r>
              <a:rPr lang="en-GB" i="1" dirty="0"/>
              <a:t>x</a:t>
            </a:r>
            <a:r>
              <a:rPr lang="en-GB" dirty="0"/>
              <a:t> such that </a:t>
            </a:r>
            <a:r>
              <a:rPr lang="en-GB" i="1" dirty="0"/>
              <a:t>h</a:t>
            </a:r>
            <a:r>
              <a:rPr lang="en-GB" dirty="0"/>
              <a:t>(</a:t>
            </a:r>
            <a:r>
              <a:rPr lang="en-GB" i="1" dirty="0"/>
              <a:t>x</a:t>
            </a:r>
            <a:r>
              <a:rPr lang="en-GB" dirty="0"/>
              <a:t>) = </a:t>
            </a:r>
            <a:r>
              <a:rPr lang="en-GB" i="1" dirty="0"/>
              <a:t>y</a:t>
            </a:r>
            <a:endParaRPr lang="en-GB" dirty="0"/>
          </a:p>
          <a:p>
            <a:pPr marL="171450" indent="-171450">
              <a:buFont typeface="Arial" panose="020B0604020202020204" pitchFamily="34" charset="0"/>
              <a:buChar char="•"/>
            </a:pPr>
            <a:r>
              <a:rPr lang="en-GB" i="1" dirty="0"/>
              <a:t>second-preimage resistance</a:t>
            </a:r>
            <a:r>
              <a:rPr lang="en-GB" dirty="0"/>
              <a:t>: it is computationally infeasible to find any second input which has the same output as that of a specified input, i.e., given </a:t>
            </a:r>
            <a:r>
              <a:rPr lang="en-GB" i="1" dirty="0"/>
              <a:t>x</a:t>
            </a:r>
            <a:r>
              <a:rPr lang="en-GB" dirty="0"/>
              <a:t>, it is difficult to find a second preimage </a:t>
            </a:r>
            <a:r>
              <a:rPr lang="en-GB" i="1" dirty="0"/>
              <a:t>x</a:t>
            </a:r>
            <a:r>
              <a:rPr lang="en-GB" dirty="0"/>
              <a:t>′ ≠ </a:t>
            </a:r>
            <a:r>
              <a:rPr lang="en-GB" i="1" dirty="0"/>
              <a:t>x</a:t>
            </a:r>
            <a:r>
              <a:rPr lang="en-GB" dirty="0"/>
              <a:t> such that </a:t>
            </a:r>
            <a:r>
              <a:rPr lang="en-GB" i="1" dirty="0"/>
              <a:t>h</a:t>
            </a:r>
            <a:r>
              <a:rPr lang="en-GB" dirty="0"/>
              <a:t>(</a:t>
            </a:r>
            <a:r>
              <a:rPr lang="en-GB" i="1" dirty="0"/>
              <a:t>x</a:t>
            </a:r>
            <a:r>
              <a:rPr lang="en-GB" dirty="0"/>
              <a:t>) = </a:t>
            </a:r>
            <a:r>
              <a:rPr lang="en-GB" i="1" dirty="0"/>
              <a:t>h</a:t>
            </a:r>
            <a:r>
              <a:rPr lang="en-GB" dirty="0"/>
              <a:t>(</a:t>
            </a:r>
            <a:r>
              <a:rPr lang="en-GB" i="1" dirty="0"/>
              <a:t>x</a:t>
            </a:r>
            <a:r>
              <a:rPr lang="en-GB" dirty="0"/>
              <a:t>′)</a:t>
            </a:r>
          </a:p>
          <a:p>
            <a:endParaRPr lang="en-GB" dirty="0"/>
          </a:p>
        </p:txBody>
      </p:sp>
      <p:sp>
        <p:nvSpPr>
          <p:cNvPr id="4" name="Slide Number Placeholder 3"/>
          <p:cNvSpPr>
            <a:spLocks noGrp="1"/>
          </p:cNvSpPr>
          <p:nvPr>
            <p:ph type="sldNum" sz="quarter" idx="5"/>
          </p:nvPr>
        </p:nvSpPr>
        <p:spPr/>
        <p:txBody>
          <a:bodyPr/>
          <a:lstStyle/>
          <a:p>
            <a:fld id="{5A0640B2-3A95-42D9-86AA-448E1AE90D72}" type="slidenum">
              <a:rPr lang="en-GB" smtClean="0"/>
              <a:t>92</a:t>
            </a:fld>
            <a:endParaRPr lang="en-GB"/>
          </a:p>
        </p:txBody>
      </p:sp>
    </p:spTree>
    <p:extLst>
      <p:ext uri="{BB962C8B-B14F-4D97-AF65-F5344CB8AC3E}">
        <p14:creationId xmlns:p14="http://schemas.microsoft.com/office/powerpoint/2010/main" val="2636979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Not to be substituted for CONFUSION</a:t>
            </a:r>
          </a:p>
          <a:p>
            <a:r>
              <a:rPr lang="en-GB" dirty="0" smtClean="0"/>
              <a:t>Confusion means that each binary digit (bit) of the </a:t>
            </a:r>
            <a:r>
              <a:rPr lang="en-GB" dirty="0" err="1" smtClean="0"/>
              <a:t>ciphertext</a:t>
            </a:r>
            <a:r>
              <a:rPr lang="en-GB" dirty="0" smtClean="0"/>
              <a:t> should depend on several parts of the key, obscuring the connections between the two. </a:t>
            </a:r>
          </a:p>
          <a:p>
            <a:endParaRPr lang="en-GB" dirty="0" smtClean="0"/>
          </a:p>
          <a:p>
            <a:r>
              <a:rPr lang="en-GB" dirty="0" smtClean="0"/>
              <a:t>The property of confusion hides the relationship between the </a:t>
            </a:r>
            <a:r>
              <a:rPr lang="en-GB" dirty="0" err="1" smtClean="0"/>
              <a:t>ciphertext</a:t>
            </a:r>
            <a:r>
              <a:rPr lang="en-GB" dirty="0" smtClean="0"/>
              <a:t> and the key. </a:t>
            </a:r>
          </a:p>
          <a:p>
            <a:endParaRPr lang="en-GB" dirty="0" smtClean="0"/>
          </a:p>
          <a:p>
            <a:r>
              <a:rPr lang="en-GB" dirty="0" smtClean="0"/>
              <a:t>This property makes it difficult to find the key from the </a:t>
            </a:r>
            <a:r>
              <a:rPr lang="en-GB" dirty="0" err="1" smtClean="0"/>
              <a:t>ciphertext</a:t>
            </a:r>
            <a:r>
              <a:rPr lang="en-GB" dirty="0" smtClean="0"/>
              <a:t> and if a single bit in a key is changed, most or all the bits in the </a:t>
            </a:r>
            <a:r>
              <a:rPr lang="en-GB" dirty="0" err="1" smtClean="0"/>
              <a:t>ciphertext</a:t>
            </a:r>
            <a:r>
              <a:rPr lang="en-GB" dirty="0" smtClean="0"/>
              <a:t> will be affected. </a:t>
            </a:r>
          </a:p>
          <a:p>
            <a:endParaRPr lang="en-GB" dirty="0" smtClean="0"/>
          </a:p>
          <a:p>
            <a:r>
              <a:rPr lang="en-GB" dirty="0" smtClean="0"/>
              <a:t>Confusion increases the ambiguity of </a:t>
            </a:r>
            <a:r>
              <a:rPr lang="en-GB" dirty="0" err="1" smtClean="0"/>
              <a:t>ciphertext</a:t>
            </a:r>
            <a:r>
              <a:rPr lang="en-GB" dirty="0" smtClean="0"/>
              <a:t> and it is used by both block and stream cipher. </a:t>
            </a:r>
          </a:p>
          <a:p>
            <a:endParaRPr lang="en-GB" dirty="0" smtClean="0"/>
          </a:p>
          <a:p>
            <a:r>
              <a:rPr lang="en-GB" dirty="0" smtClean="0"/>
              <a:t>AES has both excellent confusion and diffusion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A0640B2-3A95-42D9-86AA-448E1AE90D72}" type="slidenum">
              <a:rPr lang="en-GB" smtClean="0"/>
              <a:t>134</a:t>
            </a:fld>
            <a:endParaRPr lang="en-GB"/>
          </a:p>
        </p:txBody>
      </p:sp>
    </p:spTree>
    <p:extLst>
      <p:ext uri="{BB962C8B-B14F-4D97-AF65-F5344CB8AC3E}">
        <p14:creationId xmlns:p14="http://schemas.microsoft.com/office/powerpoint/2010/main" val="198587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0640B2-3A95-42D9-86AA-448E1AE90D72}" type="slidenum">
              <a:rPr lang="en-GB" smtClean="0"/>
              <a:t>135</a:t>
            </a:fld>
            <a:endParaRPr lang="en-GB"/>
          </a:p>
        </p:txBody>
      </p:sp>
    </p:spTree>
    <p:extLst>
      <p:ext uri="{BB962C8B-B14F-4D97-AF65-F5344CB8AC3E}">
        <p14:creationId xmlns:p14="http://schemas.microsoft.com/office/powerpoint/2010/main" val="348321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Mutual authentication.</a:t>
            </a:r>
            <a:endParaRPr lang="en-US" dirty="0"/>
          </a:p>
          <a:p>
            <a:r>
              <a:rPr lang="en-US" dirty="0"/>
              <a:t>By using the Kerberos protocol, a party at either end of a network connection can verify that the party on the other end is the entity it claims to be. NTLM does not enable clients to verify a server's identity or enable one server to verify the identity of another. NTLM authentication was designed for a network environment in which servers were assumed to be genuine. The Kerberos protocol makes no such assumption</a:t>
            </a:r>
          </a:p>
          <a:p>
            <a:endParaRPr lang="en-GB" dirty="0"/>
          </a:p>
        </p:txBody>
      </p:sp>
      <p:sp>
        <p:nvSpPr>
          <p:cNvPr id="4" name="Slide Number Placeholder 3"/>
          <p:cNvSpPr>
            <a:spLocks noGrp="1"/>
          </p:cNvSpPr>
          <p:nvPr>
            <p:ph type="sldNum" sz="quarter" idx="10"/>
          </p:nvPr>
        </p:nvSpPr>
        <p:spPr/>
        <p:txBody>
          <a:bodyPr/>
          <a:lstStyle/>
          <a:p>
            <a:fld id="{5A0640B2-3A95-42D9-86AA-448E1AE90D72}" type="slidenum">
              <a:rPr lang="en-GB" smtClean="0"/>
              <a:t>228</a:t>
            </a:fld>
            <a:endParaRPr lang="en-GB"/>
          </a:p>
        </p:txBody>
      </p:sp>
    </p:spTree>
    <p:extLst>
      <p:ext uri="{BB962C8B-B14F-4D97-AF65-F5344CB8AC3E}">
        <p14:creationId xmlns:p14="http://schemas.microsoft.com/office/powerpoint/2010/main" val="2404948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1866F38B-9A91-444B-81A3-F39BB892EEEC}"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153796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31DF1E-82BC-4EE0-AD95-B6FA094D6E99}" type="datetimeFigureOut">
              <a:rPr lang="en-GB" smtClean="0"/>
              <a:t>17/09/2020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100915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31DF1E-82BC-4EE0-AD95-B6FA094D6E99}" type="datetimeFigureOut">
              <a:rPr lang="en-GB" smtClean="0"/>
              <a:t>17/09/2020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339252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162516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424219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22480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251223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196993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395795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90252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31DF1E-82BC-4EE0-AD95-B6FA094D6E99}" type="datetimeFigureOut">
              <a:rPr lang="en-GB" smtClean="0"/>
              <a:t>17/09/2020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317330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6F38B-9A91-444B-81A3-F39BB892EEEC}"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487902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www.youtube.com/watch?v=Sy0sXa73PZA"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hyperlink" Target="http://nvlpubs.nist.gov/nistpubs/Legacy/SP/nistspecialpublication800-57p1r3.pdf"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hyperlink" Target="https://en.wikipedia.org/wiki/X.509" TargetMode="Externa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hyperlink" Target="https://techbeacon.com/security/relax-good-encryption-practices-wont-affect-app-performance"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hyperlink" Target="https://isc.sans.edu/" TargetMode="Externa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cyberslo0th.co.uk/train/cyber01.ph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cyberslo0th.co.uk/train/cyber02.ph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cyberslo0th.co.uk/train/cyber03.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cyberslo0th.co.uk/train/cyber04.php"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it.ly/2tIhPwo"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BCS Level 4 Certificate in Employment of Cryptography Syllabus</a:t>
            </a:r>
          </a:p>
        </p:txBody>
      </p:sp>
      <p:sp>
        <p:nvSpPr>
          <p:cNvPr id="3" name="Subtitle 2"/>
          <p:cNvSpPr>
            <a:spLocks noGrp="1"/>
          </p:cNvSpPr>
          <p:nvPr>
            <p:ph type="subTitle" idx="1"/>
          </p:nvPr>
        </p:nvSpPr>
        <p:spPr/>
        <p:txBody>
          <a:bodyPr/>
          <a:lstStyle/>
          <a:p>
            <a:r>
              <a:rPr lang="en-GB" dirty="0"/>
              <a:t>QAN 603/0892/8 </a:t>
            </a:r>
          </a:p>
        </p:txBody>
      </p:sp>
    </p:spTree>
    <p:extLst>
      <p:ext uri="{BB962C8B-B14F-4D97-AF65-F5344CB8AC3E}">
        <p14:creationId xmlns:p14="http://schemas.microsoft.com/office/powerpoint/2010/main" val="1174280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Permutations</a:t>
            </a:r>
          </a:p>
        </p:txBody>
      </p:sp>
      <p:sp>
        <p:nvSpPr>
          <p:cNvPr id="3" name="Content Placeholder 2"/>
          <p:cNvSpPr>
            <a:spLocks noGrp="1"/>
          </p:cNvSpPr>
          <p:nvPr>
            <p:ph idx="1"/>
          </p:nvPr>
        </p:nvSpPr>
        <p:spPr/>
        <p:txBody>
          <a:bodyPr/>
          <a:lstStyle/>
          <a:p>
            <a:pPr marL="0" indent="0">
              <a:buNone/>
            </a:pPr>
            <a:r>
              <a:rPr lang="en-GB" sz="4800" dirty="0"/>
              <a:t>An ordered set of things or numbers</a:t>
            </a:r>
          </a:p>
          <a:p>
            <a:pPr marL="0" indent="0">
              <a:buNone/>
            </a:pPr>
            <a:r>
              <a:rPr lang="en-GB" sz="4800" dirty="0"/>
              <a:t>An ordered combination</a:t>
            </a:r>
          </a:p>
          <a:p>
            <a:pPr marL="0" indent="0">
              <a:buNone/>
            </a:pPr>
            <a:r>
              <a:rPr lang="en-GB" sz="4800" dirty="0"/>
              <a:t>Two types:</a:t>
            </a:r>
          </a:p>
          <a:p>
            <a:pPr marL="457200" lvl="1" indent="0">
              <a:buNone/>
            </a:pPr>
            <a:r>
              <a:rPr lang="en-GB" sz="4400" dirty="0"/>
              <a:t>With repetition (2,2,2)</a:t>
            </a:r>
          </a:p>
          <a:p>
            <a:pPr marL="457200" lvl="1" indent="0">
              <a:buNone/>
            </a:pPr>
            <a:r>
              <a:rPr lang="en-GB" sz="4400" dirty="0"/>
              <a:t>Without repetition (2,4,6)</a:t>
            </a:r>
          </a:p>
          <a:p>
            <a:pPr lvl="1"/>
            <a:endParaRPr lang="en-GB" dirty="0"/>
          </a:p>
        </p:txBody>
      </p:sp>
    </p:spTree>
    <p:extLst>
      <p:ext uri="{BB962C8B-B14F-4D97-AF65-F5344CB8AC3E}">
        <p14:creationId xmlns:p14="http://schemas.microsoft.com/office/powerpoint/2010/main" val="36428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Block Ciphers</a:t>
            </a:r>
          </a:p>
        </p:txBody>
      </p:sp>
      <p:sp>
        <p:nvSpPr>
          <p:cNvPr id="3" name="Content Placeholder 2"/>
          <p:cNvSpPr>
            <a:spLocks noGrp="1"/>
          </p:cNvSpPr>
          <p:nvPr>
            <p:ph idx="1"/>
          </p:nvPr>
        </p:nvSpPr>
        <p:spPr/>
        <p:txBody>
          <a:bodyPr>
            <a:normAutofit/>
          </a:bodyPr>
          <a:lstStyle/>
          <a:p>
            <a:r>
              <a:rPr lang="en-GB" sz="3200" dirty="0"/>
              <a:t>Data Encryption Standard </a:t>
            </a:r>
          </a:p>
          <a:p>
            <a:r>
              <a:rPr lang="en-GB" sz="3200" dirty="0"/>
              <a:t>Advanced Encryption Standard</a:t>
            </a:r>
          </a:p>
        </p:txBody>
      </p:sp>
    </p:spTree>
    <p:extLst>
      <p:ext uri="{BB962C8B-B14F-4D97-AF65-F5344CB8AC3E}">
        <p14:creationId xmlns:p14="http://schemas.microsoft.com/office/powerpoint/2010/main" val="18468091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a:t>
            </a:r>
          </a:p>
        </p:txBody>
      </p:sp>
      <p:sp>
        <p:nvSpPr>
          <p:cNvPr id="3" name="Content Placeholder 2"/>
          <p:cNvSpPr>
            <a:spLocks noGrp="1"/>
          </p:cNvSpPr>
          <p:nvPr>
            <p:ph idx="1"/>
          </p:nvPr>
        </p:nvSpPr>
        <p:spPr/>
        <p:txBody>
          <a:bodyPr/>
          <a:lstStyle/>
          <a:p>
            <a:r>
              <a:rPr lang="en-GB" dirty="0"/>
              <a:t>The Data Encryption Standard (DES) is a symmetric-key block cipher published by the National Institute of Standards and Technology (NIST).</a:t>
            </a:r>
          </a:p>
          <a:p>
            <a:r>
              <a:rPr lang="en-GB" dirty="0"/>
              <a:t>DES is an implementation of a </a:t>
            </a:r>
            <a:r>
              <a:rPr lang="en-GB" dirty="0" err="1"/>
              <a:t>Feistel</a:t>
            </a:r>
            <a:r>
              <a:rPr lang="en-GB" dirty="0"/>
              <a:t> Cipher</a:t>
            </a:r>
          </a:p>
          <a:p>
            <a:r>
              <a:rPr lang="en-GB" dirty="0"/>
              <a:t>It uses 16 round </a:t>
            </a:r>
            <a:r>
              <a:rPr lang="en-GB" dirty="0" err="1"/>
              <a:t>Feistel</a:t>
            </a:r>
            <a:r>
              <a:rPr lang="en-GB" dirty="0"/>
              <a:t> structure. The block size is 64-bit</a:t>
            </a:r>
          </a:p>
          <a:p>
            <a:r>
              <a:rPr lang="en-GB" dirty="0"/>
              <a:t>Although the key length is 64-bit, DES has an </a:t>
            </a:r>
            <a:r>
              <a:rPr lang="en-GB" b="1" dirty="0"/>
              <a:t>effective</a:t>
            </a:r>
            <a:r>
              <a:rPr lang="en-GB" dirty="0"/>
              <a:t> key length of 56 bits, since 8 of the 64 bits of the key are not used by the encryption algorithm (function as check bits only)</a:t>
            </a:r>
          </a:p>
          <a:p>
            <a:endParaRPr lang="en-GB" dirty="0"/>
          </a:p>
          <a:p>
            <a:endParaRPr lang="en-GB" dirty="0"/>
          </a:p>
          <a:p>
            <a:r>
              <a:rPr lang="en-GB" dirty="0">
                <a:hlinkClick r:id="rId2"/>
              </a:rPr>
              <a:t>https://www.youtube.com/watch?v=Sy0sXa73PZA</a:t>
            </a:r>
            <a:r>
              <a:rPr lang="en-GB" dirty="0"/>
              <a:t>  (7 minute video)</a:t>
            </a:r>
          </a:p>
        </p:txBody>
      </p:sp>
    </p:spTree>
    <p:extLst>
      <p:ext uri="{BB962C8B-B14F-4D97-AF65-F5344CB8AC3E}">
        <p14:creationId xmlns:p14="http://schemas.microsoft.com/office/powerpoint/2010/main" val="33146532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F6BC-0DCE-4FBA-AE27-2074DE7A616C}"/>
              </a:ext>
            </a:extLst>
          </p:cNvPr>
          <p:cNvSpPr>
            <a:spLocks noGrp="1"/>
          </p:cNvSpPr>
          <p:nvPr>
            <p:ph type="title"/>
          </p:nvPr>
        </p:nvSpPr>
        <p:spPr/>
        <p:txBody>
          <a:bodyPr/>
          <a:lstStyle/>
          <a:p>
            <a:r>
              <a:rPr lang="en-GB" dirty="0"/>
              <a:t>Feistel Cipher</a:t>
            </a:r>
          </a:p>
        </p:txBody>
      </p:sp>
      <p:pic>
        <p:nvPicPr>
          <p:cNvPr id="4" name="Content Placeholder 3">
            <a:extLst>
              <a:ext uri="{FF2B5EF4-FFF2-40B4-BE49-F238E27FC236}">
                <a16:creationId xmlns:a16="http://schemas.microsoft.com/office/drawing/2014/main" id="{DB59C0EE-E2EB-4FE0-9BA7-5FBCB49BE2D8}"/>
              </a:ext>
            </a:extLst>
          </p:cNvPr>
          <p:cNvPicPr>
            <a:picLocks noGrp="1" noChangeAspect="1"/>
          </p:cNvPicPr>
          <p:nvPr>
            <p:ph idx="1"/>
          </p:nvPr>
        </p:nvPicPr>
        <p:blipFill>
          <a:blip r:embed="rId2"/>
          <a:stretch>
            <a:fillRect/>
          </a:stretch>
        </p:blipFill>
        <p:spPr>
          <a:xfrm>
            <a:off x="3759641" y="914797"/>
            <a:ext cx="6603559" cy="5943203"/>
          </a:xfrm>
          <a:prstGeom prst="rect">
            <a:avLst/>
          </a:prstGeom>
        </p:spPr>
      </p:pic>
      <p:sp>
        <p:nvSpPr>
          <p:cNvPr id="5" name="TextBox 4">
            <a:extLst>
              <a:ext uri="{FF2B5EF4-FFF2-40B4-BE49-F238E27FC236}">
                <a16:creationId xmlns:a16="http://schemas.microsoft.com/office/drawing/2014/main" id="{5384DC99-62DD-4D59-9F49-1C66B46B0454}"/>
              </a:ext>
            </a:extLst>
          </p:cNvPr>
          <p:cNvSpPr txBox="1"/>
          <p:nvPr/>
        </p:nvSpPr>
        <p:spPr>
          <a:xfrm>
            <a:off x="622300" y="3149600"/>
            <a:ext cx="1812804" cy="369332"/>
          </a:xfrm>
          <a:prstGeom prst="rect">
            <a:avLst/>
          </a:prstGeom>
          <a:noFill/>
        </p:spPr>
        <p:txBody>
          <a:bodyPr wrap="none" rtlCol="0">
            <a:spAutoFit/>
          </a:bodyPr>
          <a:lstStyle/>
          <a:p>
            <a:r>
              <a:rPr lang="en-GB" dirty="0"/>
              <a:t>This has 2 rounds</a:t>
            </a:r>
          </a:p>
        </p:txBody>
      </p:sp>
    </p:spTree>
    <p:extLst>
      <p:ext uri="{BB962C8B-B14F-4D97-AF65-F5344CB8AC3E}">
        <p14:creationId xmlns:p14="http://schemas.microsoft.com/office/powerpoint/2010/main" val="34135667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a:t>
            </a:r>
          </a:p>
        </p:txBody>
      </p:sp>
      <p:pic>
        <p:nvPicPr>
          <p:cNvPr id="4" name="Content Placeholder 3"/>
          <p:cNvPicPr>
            <a:picLocks noGrp="1" noChangeAspect="1"/>
          </p:cNvPicPr>
          <p:nvPr>
            <p:ph idx="1"/>
          </p:nvPr>
        </p:nvPicPr>
        <p:blipFill>
          <a:blip r:embed="rId2"/>
          <a:stretch>
            <a:fillRect/>
          </a:stretch>
        </p:blipFill>
        <p:spPr>
          <a:xfrm>
            <a:off x="3175001" y="275122"/>
            <a:ext cx="5181600" cy="6362216"/>
          </a:xfrm>
          <a:prstGeom prst="rect">
            <a:avLst/>
          </a:prstGeom>
        </p:spPr>
      </p:pic>
    </p:spTree>
    <p:extLst>
      <p:ext uri="{BB962C8B-B14F-4D97-AF65-F5344CB8AC3E}">
        <p14:creationId xmlns:p14="http://schemas.microsoft.com/office/powerpoint/2010/main" val="319098514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AES</a:t>
            </a:r>
          </a:p>
        </p:txBody>
      </p:sp>
      <p:sp>
        <p:nvSpPr>
          <p:cNvPr id="3" name="Content Placeholder 2"/>
          <p:cNvSpPr>
            <a:spLocks noGrp="1"/>
          </p:cNvSpPr>
          <p:nvPr>
            <p:ph idx="1"/>
          </p:nvPr>
        </p:nvSpPr>
        <p:spPr/>
        <p:txBody>
          <a:bodyPr>
            <a:normAutofit/>
          </a:bodyPr>
          <a:lstStyle/>
          <a:p>
            <a:pPr marL="0" indent="0">
              <a:buNone/>
            </a:pPr>
            <a:r>
              <a:rPr lang="en-GB" sz="3200" dirty="0"/>
              <a:t>With the DES looking insecure, it was time for a new algorithm</a:t>
            </a:r>
          </a:p>
          <a:p>
            <a:pPr marL="0" indent="0">
              <a:buNone/>
            </a:pPr>
            <a:endParaRPr lang="en-GB" sz="3200" dirty="0"/>
          </a:p>
          <a:p>
            <a:pPr marL="0" indent="0">
              <a:buNone/>
            </a:pPr>
            <a:r>
              <a:rPr lang="en-GB" sz="3200" dirty="0"/>
              <a:t>After Deep Crack’s breaking of DES, the US invited cryptographers to submit a new cipher to supersede DES</a:t>
            </a:r>
          </a:p>
          <a:p>
            <a:pPr marL="0" indent="0">
              <a:buNone/>
            </a:pPr>
            <a:endParaRPr lang="en-GB" sz="3200" dirty="0"/>
          </a:p>
          <a:p>
            <a:pPr marL="0" indent="0">
              <a:buNone/>
            </a:pPr>
            <a:r>
              <a:rPr lang="en-GB" sz="3200" dirty="0"/>
              <a:t>The Advanced Encryption Standard, or AES, is a symmetric block cipher chosen by the U.S. government to protect classified information and is implemented in software and hardware throughout the world to encrypt sensitive data</a:t>
            </a:r>
          </a:p>
          <a:p>
            <a:endParaRPr lang="en-GB" dirty="0"/>
          </a:p>
        </p:txBody>
      </p:sp>
    </p:spTree>
    <p:extLst>
      <p:ext uri="{BB962C8B-B14F-4D97-AF65-F5344CB8AC3E}">
        <p14:creationId xmlns:p14="http://schemas.microsoft.com/office/powerpoint/2010/main" val="24974110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AES</a:t>
            </a:r>
          </a:p>
        </p:txBody>
      </p:sp>
      <p:sp>
        <p:nvSpPr>
          <p:cNvPr id="3" name="Content Placeholder 2"/>
          <p:cNvSpPr>
            <a:spLocks noGrp="1"/>
          </p:cNvSpPr>
          <p:nvPr>
            <p:ph idx="1"/>
          </p:nvPr>
        </p:nvSpPr>
        <p:spPr/>
        <p:txBody>
          <a:bodyPr>
            <a:normAutofit/>
          </a:bodyPr>
          <a:lstStyle/>
          <a:p>
            <a:r>
              <a:rPr lang="en-GB" dirty="0"/>
              <a:t>The winners were two Belgian cryptographers, Joan Daemen and Vincent </a:t>
            </a:r>
            <a:r>
              <a:rPr lang="en-GB" dirty="0" err="1"/>
              <a:t>Rijmen</a:t>
            </a:r>
            <a:r>
              <a:rPr lang="en-GB" dirty="0"/>
              <a:t>, who created the cipher they called “</a:t>
            </a:r>
            <a:r>
              <a:rPr lang="en-GB" dirty="0" err="1"/>
              <a:t>Rijndael</a:t>
            </a:r>
            <a:r>
              <a:rPr lang="en-GB" dirty="0"/>
              <a:t>” (pronounced something like “Rhine-dahl”) which was adopted as the new national standard in 2002</a:t>
            </a:r>
          </a:p>
          <a:p>
            <a:r>
              <a:rPr lang="en-GB" dirty="0"/>
              <a:t>This is called the Advanced Encryption Standard and is in use for classified material worldwide</a:t>
            </a:r>
          </a:p>
          <a:p>
            <a:pPr marL="0" indent="0">
              <a:buNone/>
            </a:pPr>
            <a:endParaRPr lang="en-GB" dirty="0"/>
          </a:p>
        </p:txBody>
      </p:sp>
    </p:spTree>
    <p:extLst>
      <p:ext uri="{BB962C8B-B14F-4D97-AF65-F5344CB8AC3E}">
        <p14:creationId xmlns:p14="http://schemas.microsoft.com/office/powerpoint/2010/main" val="19371704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AES</a:t>
            </a:r>
          </a:p>
        </p:txBody>
      </p:sp>
      <p:pic>
        <p:nvPicPr>
          <p:cNvPr id="7" name="Content Placeholder 6"/>
          <p:cNvPicPr>
            <a:picLocks noGrp="1" noChangeAspect="1"/>
          </p:cNvPicPr>
          <p:nvPr>
            <p:ph idx="1"/>
          </p:nvPr>
        </p:nvPicPr>
        <p:blipFill rotWithShape="1">
          <a:blip r:embed="rId2"/>
          <a:srcRect l="6901" r="16123"/>
          <a:stretch/>
        </p:blipFill>
        <p:spPr>
          <a:xfrm>
            <a:off x="1689100" y="299177"/>
            <a:ext cx="8255000" cy="6461987"/>
          </a:xfrm>
          <a:prstGeom prst="rect">
            <a:avLst/>
          </a:prstGeom>
        </p:spPr>
      </p:pic>
    </p:spTree>
    <p:extLst>
      <p:ext uri="{BB962C8B-B14F-4D97-AF65-F5344CB8AC3E}">
        <p14:creationId xmlns:p14="http://schemas.microsoft.com/office/powerpoint/2010/main" val="28289498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Stream Ciphers </a:t>
            </a:r>
          </a:p>
        </p:txBody>
      </p:sp>
      <p:sp>
        <p:nvSpPr>
          <p:cNvPr id="3" name="Content Placeholder 2"/>
          <p:cNvSpPr>
            <a:spLocks noGrp="1"/>
          </p:cNvSpPr>
          <p:nvPr>
            <p:ph idx="1"/>
          </p:nvPr>
        </p:nvSpPr>
        <p:spPr/>
        <p:txBody>
          <a:bodyPr/>
          <a:lstStyle/>
          <a:p>
            <a:r>
              <a:rPr lang="en-GB" dirty="0"/>
              <a:t>A stream cipher is one in which we encrypt each letter one-by-one, and change the encryption after each letter</a:t>
            </a:r>
          </a:p>
          <a:p>
            <a:r>
              <a:rPr lang="en-GB" dirty="0"/>
              <a:t>A key of a reasonably large size (maybe hundreds of characters long) is chosen and this is used to generate a </a:t>
            </a:r>
            <a:r>
              <a:rPr lang="en-GB" i="1" dirty="0"/>
              <a:t>pseudorandom </a:t>
            </a:r>
            <a:r>
              <a:rPr lang="en-GB" dirty="0"/>
              <a:t>key which we then use</a:t>
            </a:r>
          </a:p>
          <a:p>
            <a:r>
              <a:rPr lang="en-GB" dirty="0"/>
              <a:t>Not much used in modern cryptography</a:t>
            </a:r>
          </a:p>
          <a:p>
            <a:r>
              <a:rPr lang="en-GB" dirty="0"/>
              <a:t>The main alternative method is the block cipher in which a key and algorithm are applied to blocks of data rather than individual bits in a stream</a:t>
            </a:r>
          </a:p>
        </p:txBody>
      </p:sp>
    </p:spTree>
    <p:extLst>
      <p:ext uri="{BB962C8B-B14F-4D97-AF65-F5344CB8AC3E}">
        <p14:creationId xmlns:p14="http://schemas.microsoft.com/office/powerpoint/2010/main" val="245314671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Internet Key Exchange </a:t>
            </a:r>
          </a:p>
        </p:txBody>
      </p:sp>
      <p:sp>
        <p:nvSpPr>
          <p:cNvPr id="3" name="Content Placeholder 2"/>
          <p:cNvSpPr>
            <a:spLocks noGrp="1"/>
          </p:cNvSpPr>
          <p:nvPr>
            <p:ph idx="1"/>
          </p:nvPr>
        </p:nvSpPr>
        <p:spPr/>
        <p:txBody>
          <a:bodyPr/>
          <a:lstStyle/>
          <a:p>
            <a:r>
              <a:rPr lang="en-GB" dirty="0"/>
              <a:t>Internet Key Exchange (IKE, sometimes IKEv1 or IKEv2, depending on version) is the protocol used to set up a security association (SA) in the IPsec protocol suite</a:t>
            </a:r>
          </a:p>
          <a:p>
            <a:r>
              <a:rPr lang="en-GB" dirty="0"/>
              <a:t>IKE builds upon the Oakley protocol and ISAKMP and how the key values are calculated </a:t>
            </a:r>
          </a:p>
        </p:txBody>
      </p:sp>
    </p:spTree>
    <p:extLst>
      <p:ext uri="{BB962C8B-B14F-4D97-AF65-F5344CB8AC3E}">
        <p14:creationId xmlns:p14="http://schemas.microsoft.com/office/powerpoint/2010/main" val="185605705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1.3 Using  Cryptographic Techniques </a:t>
            </a:r>
          </a:p>
        </p:txBody>
      </p:sp>
      <p:sp>
        <p:nvSpPr>
          <p:cNvPr id="3" name="Content Placeholder 2"/>
          <p:cNvSpPr>
            <a:spLocks noGrp="1"/>
          </p:cNvSpPr>
          <p:nvPr>
            <p:ph type="body" idx="1"/>
          </p:nvPr>
        </p:nvSpPr>
        <p:spPr/>
        <p:txBody>
          <a:bodyPr>
            <a:normAutofit fontScale="47500" lnSpcReduction="20000"/>
          </a:bodyPr>
          <a:lstStyle/>
          <a:p>
            <a:r>
              <a:rPr lang="en-GB" dirty="0"/>
              <a:t>Password verification</a:t>
            </a:r>
          </a:p>
          <a:p>
            <a:r>
              <a:rPr lang="en-GB" dirty="0"/>
              <a:t>Digital signatures</a:t>
            </a:r>
          </a:p>
          <a:p>
            <a:r>
              <a:rPr lang="en-GB" dirty="0"/>
              <a:t>Virtual private networks (</a:t>
            </a:r>
            <a:r>
              <a:rPr lang="en-GB" dirty="0" err="1"/>
              <a:t>vpns</a:t>
            </a:r>
            <a:r>
              <a:rPr lang="en-GB" dirty="0"/>
              <a:t>)</a:t>
            </a:r>
          </a:p>
          <a:p>
            <a:r>
              <a:rPr lang="en-GB" dirty="0"/>
              <a:t>Tunnelling</a:t>
            </a:r>
          </a:p>
          <a:p>
            <a:r>
              <a:rPr lang="en-GB" dirty="0"/>
              <a:t>Encapsulating and carrier protocols</a:t>
            </a:r>
          </a:p>
          <a:p>
            <a:r>
              <a:rPr lang="en-GB" dirty="0" err="1"/>
              <a:t>Ipsec</a:t>
            </a:r>
            <a:endParaRPr lang="en-GB" dirty="0"/>
          </a:p>
        </p:txBody>
      </p:sp>
    </p:spTree>
    <p:extLst>
      <p:ext uri="{BB962C8B-B14F-4D97-AF65-F5344CB8AC3E}">
        <p14:creationId xmlns:p14="http://schemas.microsoft.com/office/powerpoint/2010/main" val="1547764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A866-EAEA-4E68-A37D-6186618203AC}"/>
              </a:ext>
            </a:extLst>
          </p:cNvPr>
          <p:cNvSpPr>
            <a:spLocks noGrp="1"/>
          </p:cNvSpPr>
          <p:nvPr>
            <p:ph type="title"/>
          </p:nvPr>
        </p:nvSpPr>
        <p:spPr/>
        <p:txBody>
          <a:bodyPr/>
          <a:lstStyle/>
          <a:p>
            <a:r>
              <a:rPr lang="en-GB" dirty="0"/>
              <a:t>With Repetition</a:t>
            </a:r>
          </a:p>
        </p:txBody>
      </p:sp>
      <p:sp>
        <p:nvSpPr>
          <p:cNvPr id="3" name="Content Placeholder 2">
            <a:extLst>
              <a:ext uri="{FF2B5EF4-FFF2-40B4-BE49-F238E27FC236}">
                <a16:creationId xmlns:a16="http://schemas.microsoft.com/office/drawing/2014/main" id="{9696876A-8AF0-4B83-A3CC-A59557C130E6}"/>
              </a:ext>
            </a:extLst>
          </p:cNvPr>
          <p:cNvSpPr>
            <a:spLocks noGrp="1"/>
          </p:cNvSpPr>
          <p:nvPr>
            <p:ph idx="1"/>
          </p:nvPr>
        </p:nvSpPr>
        <p:spPr>
          <a:xfrm>
            <a:off x="312821" y="1402080"/>
            <a:ext cx="11590421" cy="5455920"/>
          </a:xfrm>
        </p:spPr>
        <p:txBody>
          <a:bodyPr>
            <a:noAutofit/>
          </a:bodyPr>
          <a:lstStyle/>
          <a:p>
            <a:pPr marL="0" indent="0">
              <a:buNone/>
            </a:pPr>
            <a:r>
              <a:rPr lang="en-GB" sz="2600" dirty="0">
                <a:latin typeface="Segoe UI" panose="020B0502040204020203" pitchFamily="34" charset="0"/>
                <a:cs typeface="Segoe UI" panose="020B0502040204020203" pitchFamily="34" charset="0"/>
              </a:rPr>
              <a:t>Easiest to calculate</a:t>
            </a:r>
          </a:p>
          <a:p>
            <a:pPr marL="0" indent="0">
              <a:buNone/>
            </a:pPr>
            <a:r>
              <a:rPr lang="en-GB" sz="2600" dirty="0">
                <a:latin typeface="Segoe UI" panose="020B0502040204020203" pitchFamily="34" charset="0"/>
                <a:cs typeface="Segoe UI" panose="020B0502040204020203" pitchFamily="34" charset="0"/>
              </a:rPr>
              <a:t>When a thing has </a:t>
            </a:r>
            <a:r>
              <a:rPr lang="en-GB" sz="2600" i="1" dirty="0">
                <a:latin typeface="Segoe UI" panose="020B0502040204020203" pitchFamily="34" charset="0"/>
                <a:cs typeface="Segoe UI" panose="020B0502040204020203" pitchFamily="34" charset="0"/>
              </a:rPr>
              <a:t>n</a:t>
            </a:r>
            <a:r>
              <a:rPr lang="en-GB" sz="2600" dirty="0">
                <a:latin typeface="Segoe UI" panose="020B0502040204020203" pitchFamily="34" charset="0"/>
                <a:cs typeface="Segoe UI" panose="020B0502040204020203" pitchFamily="34" charset="0"/>
              </a:rPr>
              <a:t> different types ... we have </a:t>
            </a:r>
            <a:r>
              <a:rPr lang="en-GB" sz="2600" i="1" dirty="0">
                <a:latin typeface="Segoe UI" panose="020B0502040204020203" pitchFamily="34" charset="0"/>
                <a:cs typeface="Segoe UI" panose="020B0502040204020203" pitchFamily="34" charset="0"/>
              </a:rPr>
              <a:t>n</a:t>
            </a:r>
            <a:r>
              <a:rPr lang="en-GB" sz="2600" dirty="0">
                <a:latin typeface="Segoe UI" panose="020B0502040204020203" pitchFamily="34" charset="0"/>
                <a:cs typeface="Segoe UI" panose="020B0502040204020203" pitchFamily="34" charset="0"/>
              </a:rPr>
              <a:t> choices each time!</a:t>
            </a:r>
          </a:p>
          <a:p>
            <a:pPr marL="0" indent="0">
              <a:buNone/>
            </a:pPr>
            <a:r>
              <a:rPr lang="en-GB" sz="2600" dirty="0">
                <a:latin typeface="Segoe UI" panose="020B0502040204020203" pitchFamily="34" charset="0"/>
                <a:cs typeface="Segoe UI" panose="020B0502040204020203" pitchFamily="34" charset="0"/>
              </a:rPr>
              <a:t>For example: choosing </a:t>
            </a:r>
            <a:r>
              <a:rPr lang="en-GB" sz="2600" i="1" dirty="0">
                <a:latin typeface="Segoe UI" panose="020B0502040204020203" pitchFamily="34" charset="0"/>
                <a:cs typeface="Segoe UI" panose="020B0502040204020203" pitchFamily="34" charset="0"/>
              </a:rPr>
              <a:t>3</a:t>
            </a:r>
            <a:r>
              <a:rPr lang="en-GB" sz="2600" dirty="0">
                <a:latin typeface="Segoe UI" panose="020B0502040204020203" pitchFamily="34" charset="0"/>
                <a:cs typeface="Segoe UI" panose="020B0502040204020203" pitchFamily="34" charset="0"/>
              </a:rPr>
              <a:t> of those things, the permutations are:</a:t>
            </a:r>
          </a:p>
          <a:p>
            <a:pPr marL="457200" lvl="1" indent="0">
              <a:buNone/>
            </a:pPr>
            <a:r>
              <a:rPr lang="en-GB" sz="2600" b="1" dirty="0">
                <a:latin typeface="Segoe UI" panose="020B0502040204020203" pitchFamily="34" charset="0"/>
                <a:cs typeface="Segoe UI" panose="020B0502040204020203" pitchFamily="34" charset="0"/>
              </a:rPr>
              <a:t>n × n × n</a:t>
            </a:r>
            <a:r>
              <a:rPr lang="en-GB" sz="2600" b="1" i="1" dirty="0">
                <a:latin typeface="Segoe UI" panose="020B0502040204020203" pitchFamily="34" charset="0"/>
                <a:cs typeface="Segoe UI" panose="020B0502040204020203" pitchFamily="34" charset="0"/>
              </a:rPr>
              <a:t> </a:t>
            </a:r>
            <a:br>
              <a:rPr lang="en-GB" sz="2600" b="1" i="1" dirty="0">
                <a:latin typeface="Segoe UI" panose="020B0502040204020203" pitchFamily="34" charset="0"/>
                <a:cs typeface="Segoe UI" panose="020B0502040204020203" pitchFamily="34" charset="0"/>
              </a:rPr>
            </a:br>
            <a:r>
              <a:rPr lang="en-GB" sz="2600" b="1" i="1" dirty="0">
                <a:latin typeface="Segoe UI" panose="020B0502040204020203" pitchFamily="34" charset="0"/>
                <a:cs typeface="Segoe UI" panose="020B0502040204020203" pitchFamily="34" charset="0"/>
              </a:rPr>
              <a:t>(n multiplied 3 times)</a:t>
            </a:r>
            <a:endParaRPr lang="en-GB" sz="2600" b="1" dirty="0">
              <a:latin typeface="Segoe UI" panose="020B0502040204020203" pitchFamily="34" charset="0"/>
              <a:cs typeface="Segoe UI" panose="020B0502040204020203" pitchFamily="34" charset="0"/>
            </a:endParaRPr>
          </a:p>
          <a:p>
            <a:pPr marL="0" indent="0">
              <a:buNone/>
            </a:pPr>
            <a:r>
              <a:rPr lang="en-GB" sz="2600" dirty="0">
                <a:latin typeface="Segoe UI" panose="020B0502040204020203" pitchFamily="34" charset="0"/>
                <a:cs typeface="Segoe UI" panose="020B0502040204020203" pitchFamily="34" charset="0"/>
              </a:rPr>
              <a:t>More generally: choosing </a:t>
            </a:r>
            <a:r>
              <a:rPr lang="en-GB" sz="2600" i="1" dirty="0">
                <a:latin typeface="Segoe UI" panose="020B0502040204020203" pitchFamily="34" charset="0"/>
                <a:cs typeface="Segoe UI" panose="020B0502040204020203" pitchFamily="34" charset="0"/>
              </a:rPr>
              <a:t>r</a:t>
            </a:r>
            <a:r>
              <a:rPr lang="en-GB" sz="2600" dirty="0">
                <a:latin typeface="Segoe UI" panose="020B0502040204020203" pitchFamily="34" charset="0"/>
                <a:cs typeface="Segoe UI" panose="020B0502040204020203" pitchFamily="34" charset="0"/>
              </a:rPr>
              <a:t> of something that has </a:t>
            </a:r>
            <a:r>
              <a:rPr lang="en-GB" sz="2600" i="1" dirty="0">
                <a:latin typeface="Segoe UI" panose="020B0502040204020203" pitchFamily="34" charset="0"/>
                <a:cs typeface="Segoe UI" panose="020B0502040204020203" pitchFamily="34" charset="0"/>
              </a:rPr>
              <a:t>n</a:t>
            </a:r>
            <a:r>
              <a:rPr lang="en-GB" sz="2600" dirty="0">
                <a:latin typeface="Segoe UI" panose="020B0502040204020203" pitchFamily="34" charset="0"/>
                <a:cs typeface="Segoe UI" panose="020B0502040204020203" pitchFamily="34" charset="0"/>
              </a:rPr>
              <a:t> different types, the permutations are:</a:t>
            </a:r>
          </a:p>
          <a:p>
            <a:pPr marL="457200" lvl="1" indent="0">
              <a:buNone/>
            </a:pPr>
            <a:r>
              <a:rPr lang="en-GB" sz="2600" b="1" dirty="0">
                <a:latin typeface="Segoe UI" panose="020B0502040204020203" pitchFamily="34" charset="0"/>
                <a:cs typeface="Segoe UI" panose="020B0502040204020203" pitchFamily="34" charset="0"/>
              </a:rPr>
              <a:t>n × n × ...</a:t>
            </a:r>
            <a:r>
              <a:rPr lang="en-GB" sz="2600" b="1" i="1" dirty="0">
                <a:latin typeface="Segoe UI" panose="020B0502040204020203" pitchFamily="34" charset="0"/>
                <a:cs typeface="Segoe UI" panose="020B0502040204020203" pitchFamily="34" charset="0"/>
              </a:rPr>
              <a:t> (r times)</a:t>
            </a:r>
            <a:endParaRPr lang="en-GB" sz="2600" b="1" dirty="0">
              <a:latin typeface="Segoe UI" panose="020B0502040204020203" pitchFamily="34" charset="0"/>
              <a:cs typeface="Segoe UI" panose="020B0502040204020203" pitchFamily="34" charset="0"/>
            </a:endParaRPr>
          </a:p>
          <a:p>
            <a:pPr marL="0" indent="0">
              <a:buNone/>
            </a:pPr>
            <a:r>
              <a:rPr lang="en-GB" sz="2600" dirty="0">
                <a:latin typeface="Segoe UI" panose="020B0502040204020203" pitchFamily="34" charset="0"/>
                <a:cs typeface="Segoe UI" panose="020B0502040204020203" pitchFamily="34" charset="0"/>
              </a:rPr>
              <a:t>(In other words, there are n possibilities for the first choice, THEN there are n possibilities for the second choice, and so on, multiplying each time.)</a:t>
            </a:r>
          </a:p>
          <a:p>
            <a:pPr marL="0" indent="0">
              <a:buNone/>
            </a:pPr>
            <a:r>
              <a:rPr lang="en-GB" sz="2600" dirty="0">
                <a:latin typeface="Segoe UI" panose="020B0502040204020203" pitchFamily="34" charset="0"/>
                <a:cs typeface="Segoe UI" panose="020B0502040204020203" pitchFamily="34" charset="0"/>
              </a:rPr>
              <a:t>Which is easier to write down using an exponent of r:</a:t>
            </a:r>
          </a:p>
          <a:p>
            <a:pPr marL="457200" lvl="1" indent="0">
              <a:buNone/>
            </a:pPr>
            <a:r>
              <a:rPr lang="en-GB" sz="2600" b="1" dirty="0">
                <a:latin typeface="Segoe UI" panose="020B0502040204020203" pitchFamily="34" charset="0"/>
                <a:cs typeface="Segoe UI" panose="020B0502040204020203" pitchFamily="34" charset="0"/>
              </a:rPr>
              <a:t>n × n × ... (r times) = n</a:t>
            </a:r>
            <a:r>
              <a:rPr lang="en-GB" sz="2600" b="1" baseline="30000" dirty="0">
                <a:latin typeface="Segoe UI" panose="020B0502040204020203" pitchFamily="34" charset="0"/>
                <a:cs typeface="Segoe UI" panose="020B0502040204020203" pitchFamily="34" charset="0"/>
              </a:rPr>
              <a:t>r</a:t>
            </a:r>
            <a:endParaRPr lang="en-GB" sz="2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816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Password Verification</a:t>
            </a:r>
          </a:p>
        </p:txBody>
      </p:sp>
      <p:sp>
        <p:nvSpPr>
          <p:cNvPr id="3" name="Content Placeholder 2"/>
          <p:cNvSpPr>
            <a:spLocks noGrp="1"/>
          </p:cNvSpPr>
          <p:nvPr>
            <p:ph idx="1"/>
          </p:nvPr>
        </p:nvSpPr>
        <p:spPr/>
        <p:txBody>
          <a:bodyPr/>
          <a:lstStyle/>
          <a:p>
            <a:r>
              <a:rPr lang="en-GB" dirty="0"/>
              <a:t>A password is a string of characters used to verify the identity of a user during the authentication process</a:t>
            </a:r>
          </a:p>
          <a:p>
            <a:r>
              <a:rPr lang="en-GB" dirty="0"/>
              <a:t>Passwords are typically used in conjuncture with a username; they are designed to be known only to the user and allow that user to gain access to a device, application or website</a:t>
            </a:r>
          </a:p>
          <a:p>
            <a:r>
              <a:rPr lang="en-GB" dirty="0"/>
              <a:t>Passwords can vary in length and can contain letters, numbers and special characters</a:t>
            </a:r>
          </a:p>
          <a:p>
            <a:r>
              <a:rPr lang="en-GB" dirty="0"/>
              <a:t>Other terms that can be used interchangeably are passphrase for when the password uses more than one word, and passcode and passkey for when the password uses only numbers instead of a mix of characters, such as a personal identification number</a:t>
            </a:r>
          </a:p>
        </p:txBody>
      </p:sp>
    </p:spTree>
    <p:extLst>
      <p:ext uri="{BB962C8B-B14F-4D97-AF65-F5344CB8AC3E}">
        <p14:creationId xmlns:p14="http://schemas.microsoft.com/office/powerpoint/2010/main" val="2289190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Password Strength</a:t>
            </a:r>
          </a:p>
        </p:txBody>
      </p:sp>
      <p:sp>
        <p:nvSpPr>
          <p:cNvPr id="3" name="Content Placeholder 2"/>
          <p:cNvSpPr>
            <a:spLocks noGrp="1"/>
          </p:cNvSpPr>
          <p:nvPr>
            <p:ph idx="1"/>
          </p:nvPr>
        </p:nvSpPr>
        <p:spPr/>
        <p:txBody>
          <a:bodyPr>
            <a:normAutofit lnSpcReduction="10000"/>
          </a:bodyPr>
          <a:lstStyle/>
          <a:p>
            <a:r>
              <a:rPr lang="en-GB" dirty="0"/>
              <a:t>Password strength is a numerically expressed measure of how </a:t>
            </a:r>
            <a:r>
              <a:rPr lang="en-GB" dirty="0" err="1"/>
              <a:t>uncrackable</a:t>
            </a:r>
            <a:r>
              <a:rPr lang="en-GB" dirty="0"/>
              <a:t> a password is by considering the length and complexity of the password</a:t>
            </a:r>
          </a:p>
          <a:p>
            <a:r>
              <a:rPr lang="en-GB" dirty="0"/>
              <a:t>Since password strength is measured by length and complexity, would it be safe to simply follow the generally recommended guidelines—use more than 8 characters and mix numbers, symbols, upper and lowercase letters</a:t>
            </a:r>
          </a:p>
          <a:p>
            <a:r>
              <a:rPr lang="en-GB" dirty="0"/>
              <a:t>Altogether, there are 96 possible characters when choosing from A to Z in both upper and lowercase, 0-9, and all available keyboard symbols</a:t>
            </a:r>
          </a:p>
          <a:p>
            <a:r>
              <a:rPr lang="en-GB" dirty="0"/>
              <a:t>A password with 8 characters could be any one of these 96, taken to the eighth power for the varying patterns</a:t>
            </a:r>
          </a:p>
          <a:p>
            <a:r>
              <a:rPr lang="en-GB" dirty="0"/>
              <a:t>That means over 7,200 trillion password options!</a:t>
            </a:r>
          </a:p>
          <a:p>
            <a:r>
              <a:rPr lang="en-GB" dirty="0"/>
              <a:t>Not even a computer could easily handle cracking a password with that type of complexity!</a:t>
            </a:r>
          </a:p>
          <a:p>
            <a:endParaRPr lang="en-GB" dirty="0"/>
          </a:p>
        </p:txBody>
      </p:sp>
    </p:spTree>
    <p:extLst>
      <p:ext uri="{BB962C8B-B14F-4D97-AF65-F5344CB8AC3E}">
        <p14:creationId xmlns:p14="http://schemas.microsoft.com/office/powerpoint/2010/main" val="29251738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Signatures</a:t>
            </a:r>
          </a:p>
        </p:txBody>
      </p:sp>
      <p:sp>
        <p:nvSpPr>
          <p:cNvPr id="3" name="Content Placeholder 2"/>
          <p:cNvSpPr>
            <a:spLocks noGrp="1"/>
          </p:cNvSpPr>
          <p:nvPr>
            <p:ph idx="1"/>
          </p:nvPr>
        </p:nvSpPr>
        <p:spPr/>
        <p:txBody>
          <a:bodyPr/>
          <a:lstStyle/>
          <a:p>
            <a:r>
              <a:rPr lang="en-GB" dirty="0"/>
              <a:t>A digital signature is a mathematical technique used to validate the authenticity and integrity of a message, software or digital document</a:t>
            </a:r>
          </a:p>
          <a:p>
            <a:r>
              <a:rPr lang="en-US" dirty="0"/>
              <a:t>A process that guarantees that the contents of a message have not been altered in transit</a:t>
            </a:r>
          </a:p>
          <a:p>
            <a:r>
              <a:rPr lang="en-US" dirty="0"/>
              <a:t>When you, the server, digitally sign a document, you add a one-way hash (encryption) of the message content using your public and private key pair</a:t>
            </a:r>
          </a:p>
          <a:p>
            <a:r>
              <a:rPr lang="en-US" dirty="0"/>
              <a:t>Digital signatures guarantee that an electronic document is authentic</a:t>
            </a:r>
            <a:endParaRPr lang="en-GB" dirty="0"/>
          </a:p>
          <a:p>
            <a:endParaRPr lang="en-GB" dirty="0"/>
          </a:p>
        </p:txBody>
      </p:sp>
    </p:spTree>
    <p:extLst>
      <p:ext uri="{BB962C8B-B14F-4D97-AF65-F5344CB8AC3E}">
        <p14:creationId xmlns:p14="http://schemas.microsoft.com/office/powerpoint/2010/main" val="94680064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VPNs</a:t>
            </a:r>
          </a:p>
        </p:txBody>
      </p:sp>
      <p:sp>
        <p:nvSpPr>
          <p:cNvPr id="3" name="Content Placeholder 2"/>
          <p:cNvSpPr>
            <a:spLocks noGrp="1"/>
          </p:cNvSpPr>
          <p:nvPr>
            <p:ph idx="1"/>
          </p:nvPr>
        </p:nvSpPr>
        <p:spPr/>
        <p:txBody>
          <a:bodyPr/>
          <a:lstStyle/>
          <a:p>
            <a:r>
              <a:rPr lang="en-GB" dirty="0"/>
              <a:t> </a:t>
            </a:r>
            <a:r>
              <a:rPr lang="en-US" dirty="0"/>
              <a:t>A VPN is a private network that uses a public network to connect two or more remote sites</a:t>
            </a:r>
          </a:p>
          <a:p>
            <a:r>
              <a:rPr lang="en-US" dirty="0"/>
              <a:t>Instead of using dedicated connections between networks, VPNs use virtual connections routed (tunneled) through public networks</a:t>
            </a:r>
          </a:p>
          <a:p>
            <a:r>
              <a:rPr lang="en-US" dirty="0"/>
              <a:t>A VPN provides a means by which remote computers communicate securely across a public WAN such as the Internet</a:t>
            </a:r>
          </a:p>
          <a:p>
            <a:r>
              <a:rPr lang="en-US" dirty="0"/>
              <a:t>We will look at:</a:t>
            </a:r>
          </a:p>
          <a:p>
            <a:pPr lvl="1"/>
            <a:r>
              <a:rPr lang="en-GB" dirty="0" err="1"/>
              <a:t>IPSec</a:t>
            </a:r>
            <a:r>
              <a:rPr lang="en-GB" dirty="0"/>
              <a:t> VPN</a:t>
            </a:r>
          </a:p>
          <a:p>
            <a:pPr lvl="1"/>
            <a:r>
              <a:rPr lang="en-GB" dirty="0"/>
              <a:t>SSH VPN</a:t>
            </a:r>
          </a:p>
          <a:p>
            <a:pPr lvl="1"/>
            <a:r>
              <a:rPr lang="en-GB" dirty="0"/>
              <a:t>SSL/TLS VPN</a:t>
            </a:r>
          </a:p>
        </p:txBody>
      </p:sp>
    </p:spTree>
    <p:extLst>
      <p:ext uri="{BB962C8B-B14F-4D97-AF65-F5344CB8AC3E}">
        <p14:creationId xmlns:p14="http://schemas.microsoft.com/office/powerpoint/2010/main" val="7163858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IPSEC VPN</a:t>
            </a:r>
            <a:endParaRPr lang="en-GB" dirty="0"/>
          </a:p>
        </p:txBody>
      </p:sp>
      <p:sp>
        <p:nvSpPr>
          <p:cNvPr id="3" name="Content Placeholder 2"/>
          <p:cNvSpPr>
            <a:spLocks noGrp="1"/>
          </p:cNvSpPr>
          <p:nvPr>
            <p:ph idx="1"/>
          </p:nvPr>
        </p:nvSpPr>
        <p:spPr/>
        <p:txBody>
          <a:bodyPr>
            <a:normAutofit/>
          </a:bodyPr>
          <a:lstStyle/>
          <a:p>
            <a:r>
              <a:rPr lang="en-US" dirty="0"/>
              <a:t>IPsec VPN is a protocol, consists of set of standards used to establish a VPN connection</a:t>
            </a:r>
          </a:p>
          <a:p>
            <a:r>
              <a:rPr lang="en-US" dirty="0"/>
              <a:t>IPsec is a suite of related protocols for cryptographically securing communications at the IP Packet Layer</a:t>
            </a:r>
          </a:p>
          <a:p>
            <a:r>
              <a:rPr lang="en-US" dirty="0"/>
              <a:t>IPsec also provides methods for the manual and automatic negotiation of security associations (SAs) and key distribution, all the attributes for which are gathered in a domain of interpretation (DOI)</a:t>
            </a:r>
          </a:p>
          <a:p>
            <a:r>
              <a:rPr lang="en-US" dirty="0"/>
              <a:t>The IPsec DOI is a document containing definitions for all the security parameters required for the successful negotiation of a VPN tunnel—essentially, all the attributes required for SA and IKE negotiations</a:t>
            </a:r>
          </a:p>
          <a:p>
            <a:r>
              <a:rPr lang="en-US" dirty="0"/>
              <a:t>See RFC 2407 and RFC 2408 for more information</a:t>
            </a:r>
            <a:endParaRPr lang="en-GB" dirty="0"/>
          </a:p>
        </p:txBody>
      </p:sp>
    </p:spTree>
    <p:extLst>
      <p:ext uri="{BB962C8B-B14F-4D97-AF65-F5344CB8AC3E}">
        <p14:creationId xmlns:p14="http://schemas.microsoft.com/office/powerpoint/2010/main" val="17437335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a:t>
            </a:r>
            <a:endParaRPr lang="en-GB" dirty="0"/>
          </a:p>
        </p:txBody>
      </p:sp>
      <p:sp>
        <p:nvSpPr>
          <p:cNvPr id="3" name="Content Placeholder 2"/>
          <p:cNvSpPr>
            <a:spLocks noGrp="1"/>
          </p:cNvSpPr>
          <p:nvPr>
            <p:ph idx="1"/>
          </p:nvPr>
        </p:nvSpPr>
        <p:spPr/>
        <p:txBody>
          <a:bodyPr/>
          <a:lstStyle/>
          <a:p>
            <a:r>
              <a:rPr lang="en-US" dirty="0"/>
              <a:t>SSH stands for Secure Shell</a:t>
            </a:r>
          </a:p>
          <a:p>
            <a:r>
              <a:rPr lang="en-US" dirty="0"/>
              <a:t>SSH and VPNs both allow you to access computers remotely, but they do it in different ways</a:t>
            </a:r>
          </a:p>
          <a:p>
            <a:r>
              <a:rPr lang="en-US" dirty="0"/>
              <a:t>SSH connects you to a specific machine</a:t>
            </a:r>
          </a:p>
          <a:p>
            <a:r>
              <a:rPr lang="en-US" dirty="0"/>
              <a:t>A VPN will connect you to a network</a:t>
            </a:r>
          </a:p>
          <a:p>
            <a:r>
              <a:rPr lang="en-US" dirty="0"/>
              <a:t>SSH is used to transfer unencrypted traffic over a network through an encrypted channel, essentially building a tunnel that can carry any type of packet</a:t>
            </a:r>
          </a:p>
          <a:p>
            <a:r>
              <a:rPr lang="en-US" dirty="0"/>
              <a:t>SSH is mostly used for small file transfers and remote server uploads, though it does have a number of uses beyond the terminal window</a:t>
            </a:r>
            <a:endParaRPr lang="en-GB" dirty="0"/>
          </a:p>
        </p:txBody>
      </p:sp>
    </p:spTree>
    <p:extLst>
      <p:ext uri="{BB962C8B-B14F-4D97-AF65-F5344CB8AC3E}">
        <p14:creationId xmlns:p14="http://schemas.microsoft.com/office/powerpoint/2010/main" val="43896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VPN</a:t>
            </a:r>
            <a:endParaRPr lang="en-GB" dirty="0"/>
          </a:p>
        </p:txBody>
      </p:sp>
      <p:sp>
        <p:nvSpPr>
          <p:cNvPr id="3" name="Content Placeholder 2"/>
          <p:cNvSpPr>
            <a:spLocks noGrp="1"/>
          </p:cNvSpPr>
          <p:nvPr>
            <p:ph idx="1"/>
          </p:nvPr>
        </p:nvSpPr>
        <p:spPr/>
        <p:txBody>
          <a:bodyPr/>
          <a:lstStyle/>
          <a:p>
            <a:r>
              <a:rPr lang="en-US" dirty="0"/>
              <a:t>Just SSH over VPN</a:t>
            </a:r>
          </a:p>
          <a:p>
            <a:r>
              <a:rPr lang="en-US" dirty="0"/>
              <a:t>SSH is unencrypted and slow</a:t>
            </a:r>
          </a:p>
          <a:p>
            <a:r>
              <a:rPr lang="en-US" dirty="0"/>
              <a:t>VPN is encrypted and quicker</a:t>
            </a:r>
            <a:endParaRPr lang="en-GB" dirty="0"/>
          </a:p>
        </p:txBody>
      </p:sp>
    </p:spTree>
    <p:extLst>
      <p:ext uri="{BB962C8B-B14F-4D97-AF65-F5344CB8AC3E}">
        <p14:creationId xmlns:p14="http://schemas.microsoft.com/office/powerpoint/2010/main" val="263537982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 VPN</a:t>
            </a:r>
            <a:endParaRPr lang="en-GB" dirty="0"/>
          </a:p>
        </p:txBody>
      </p:sp>
      <p:sp>
        <p:nvSpPr>
          <p:cNvPr id="3" name="Content Placeholder 2"/>
          <p:cNvSpPr>
            <a:spLocks noGrp="1"/>
          </p:cNvSpPr>
          <p:nvPr>
            <p:ph idx="1"/>
          </p:nvPr>
        </p:nvSpPr>
        <p:spPr/>
        <p:txBody>
          <a:bodyPr/>
          <a:lstStyle/>
          <a:p>
            <a:r>
              <a:rPr lang="en-US" dirty="0"/>
              <a:t>Secure Sockets Layer virtual private network</a:t>
            </a:r>
          </a:p>
          <a:p>
            <a:r>
              <a:rPr lang="en-US" dirty="0"/>
              <a:t>An SSL VPN is a type of virtual private network that uses the Secure Sockets Layer protocol - or, more often, its successor, the Transport Layer Security (TLS) protocol - in standard web browsers to provide secure, remote-access VPN capability</a:t>
            </a:r>
          </a:p>
          <a:p>
            <a:r>
              <a:rPr lang="en-US" dirty="0"/>
              <a:t>SSL VPN enables devices with an internet connection to establish a secure remote-access VPN connection with a web browser</a:t>
            </a:r>
          </a:p>
          <a:p>
            <a:r>
              <a:rPr lang="en-US" dirty="0"/>
              <a:t>An SSL VPN connection uses end-to-end encryption (E2EE) to protect data transmitted between the endpoint device client software and the SSL VPN server through which the client connects securely to the internet</a:t>
            </a:r>
            <a:endParaRPr lang="en-GB" dirty="0"/>
          </a:p>
        </p:txBody>
      </p:sp>
    </p:spTree>
    <p:extLst>
      <p:ext uri="{BB962C8B-B14F-4D97-AF65-F5344CB8AC3E}">
        <p14:creationId xmlns:p14="http://schemas.microsoft.com/office/powerpoint/2010/main" val="190356877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Tunnelling</a:t>
            </a:r>
          </a:p>
        </p:txBody>
      </p:sp>
      <p:sp>
        <p:nvSpPr>
          <p:cNvPr id="3" name="Content Placeholder 2"/>
          <p:cNvSpPr>
            <a:spLocks noGrp="1"/>
          </p:cNvSpPr>
          <p:nvPr>
            <p:ph idx="1"/>
          </p:nvPr>
        </p:nvSpPr>
        <p:spPr/>
        <p:txBody>
          <a:bodyPr/>
          <a:lstStyle/>
          <a:p>
            <a:r>
              <a:rPr lang="en-US" dirty="0"/>
              <a:t>In computer networks, a tunneling protocol is a communications protocol that allows for the movement of data from one network to another</a:t>
            </a:r>
          </a:p>
          <a:p>
            <a:r>
              <a:rPr lang="en-US" dirty="0"/>
              <a:t>It involves allowing private network communications to be sent across a public network (such as the Internet) through a process called encapsulation</a:t>
            </a:r>
            <a:endParaRPr lang="en-GB" dirty="0"/>
          </a:p>
        </p:txBody>
      </p:sp>
    </p:spTree>
    <p:extLst>
      <p:ext uri="{BB962C8B-B14F-4D97-AF65-F5344CB8AC3E}">
        <p14:creationId xmlns:p14="http://schemas.microsoft.com/office/powerpoint/2010/main" val="565570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Tunnelling</a:t>
            </a:r>
          </a:p>
        </p:txBody>
      </p:sp>
      <p:sp>
        <p:nvSpPr>
          <p:cNvPr id="3" name="Content Placeholder 2"/>
          <p:cNvSpPr>
            <a:spLocks noGrp="1"/>
          </p:cNvSpPr>
          <p:nvPr>
            <p:ph idx="1"/>
          </p:nvPr>
        </p:nvSpPr>
        <p:spPr/>
        <p:txBody>
          <a:bodyPr/>
          <a:lstStyle/>
          <a:p>
            <a:r>
              <a:rPr lang="en-US" dirty="0"/>
              <a:t>Because tunneling involves repackaging the traffic data into a different form, perhaps with encryption as standard, it can hide the nature of the traffic that is run through a tunnel</a:t>
            </a:r>
          </a:p>
          <a:p>
            <a:r>
              <a:rPr lang="en-US" dirty="0"/>
              <a:t>The tunneling protocol works by using the data portion of a packet (the payload) to carry the packets that actually provide the service</a:t>
            </a:r>
          </a:p>
          <a:p>
            <a:r>
              <a:rPr lang="en-US" dirty="0"/>
              <a:t>Tunneling uses a layered protocol model such as those of the OSI or TCP/IP protocol suite, but usually violates the layering when using the payload to carry a service not normally provided by the network</a:t>
            </a:r>
            <a:endParaRPr lang="en-GB" dirty="0"/>
          </a:p>
        </p:txBody>
      </p:sp>
    </p:spTree>
    <p:extLst>
      <p:ext uri="{BB962C8B-B14F-4D97-AF65-F5344CB8AC3E}">
        <p14:creationId xmlns:p14="http://schemas.microsoft.com/office/powerpoint/2010/main" val="950732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FDE0-2177-41FC-BC36-83C3A461FA29}"/>
              </a:ext>
            </a:extLst>
          </p:cNvPr>
          <p:cNvSpPr>
            <a:spLocks noGrp="1"/>
          </p:cNvSpPr>
          <p:nvPr>
            <p:ph type="title"/>
          </p:nvPr>
        </p:nvSpPr>
        <p:spPr/>
        <p:txBody>
          <a:bodyPr/>
          <a:lstStyle/>
          <a:p>
            <a:r>
              <a:rPr lang="en-GB" dirty="0"/>
              <a:t>Formula</a:t>
            </a:r>
          </a:p>
        </p:txBody>
      </p:sp>
      <p:sp>
        <p:nvSpPr>
          <p:cNvPr id="3" name="Content Placeholder 2">
            <a:extLst>
              <a:ext uri="{FF2B5EF4-FFF2-40B4-BE49-F238E27FC236}">
                <a16:creationId xmlns:a16="http://schemas.microsoft.com/office/drawing/2014/main" id="{3FAED4E7-6CA2-4207-B56D-0F6F71C52D12}"/>
              </a:ext>
            </a:extLst>
          </p:cNvPr>
          <p:cNvSpPr>
            <a:spLocks noGrp="1"/>
          </p:cNvSpPr>
          <p:nvPr>
            <p:ph idx="1"/>
          </p:nvPr>
        </p:nvSpPr>
        <p:spPr/>
        <p:txBody>
          <a:bodyPr>
            <a:normAutofit/>
          </a:bodyPr>
          <a:lstStyle/>
          <a:p>
            <a:pPr marL="0" indent="0">
              <a:buNone/>
            </a:pPr>
            <a:r>
              <a:rPr lang="en-GB" sz="5400" dirty="0"/>
              <a:t>So, the formula is simply:</a:t>
            </a:r>
          </a:p>
          <a:p>
            <a:pPr marL="457200" lvl="1" indent="0">
              <a:buNone/>
            </a:pPr>
            <a:endParaRPr lang="en-GB" sz="5400" dirty="0"/>
          </a:p>
          <a:p>
            <a:pPr marL="457200" lvl="1" indent="0">
              <a:buNone/>
            </a:pPr>
            <a:r>
              <a:rPr lang="en-GB" sz="5400" dirty="0"/>
              <a:t>n</a:t>
            </a:r>
            <a:r>
              <a:rPr lang="en-GB" sz="5400" baseline="40000" dirty="0"/>
              <a:t>r</a:t>
            </a:r>
          </a:p>
          <a:p>
            <a:pPr marL="914400" lvl="2" indent="0">
              <a:buNone/>
            </a:pPr>
            <a:endParaRPr lang="en-GB" sz="4000" dirty="0"/>
          </a:p>
          <a:p>
            <a:pPr marL="914400" lvl="2" indent="0">
              <a:buNone/>
            </a:pPr>
            <a:r>
              <a:rPr lang="en-GB" sz="4000" i="1" dirty="0"/>
              <a:t>where n is the number of things to choose from, and we choose r of them, repetition is allowed, and order matters</a:t>
            </a:r>
          </a:p>
        </p:txBody>
      </p:sp>
    </p:spTree>
    <p:extLst>
      <p:ext uri="{BB962C8B-B14F-4D97-AF65-F5344CB8AC3E}">
        <p14:creationId xmlns:p14="http://schemas.microsoft.com/office/powerpoint/2010/main" val="283754094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Tunnelling</a:t>
            </a:r>
            <a:r>
              <a:rPr lang="en-US" dirty="0"/>
              <a:t> - Uses</a:t>
            </a:r>
            <a:endParaRPr lang="en-GB" dirty="0"/>
          </a:p>
        </p:txBody>
      </p:sp>
      <p:sp>
        <p:nvSpPr>
          <p:cNvPr id="3" name="Content Placeholder 2"/>
          <p:cNvSpPr>
            <a:spLocks noGrp="1"/>
          </p:cNvSpPr>
          <p:nvPr>
            <p:ph idx="1"/>
          </p:nvPr>
        </p:nvSpPr>
        <p:spPr/>
        <p:txBody>
          <a:bodyPr>
            <a:normAutofit lnSpcReduction="10000"/>
          </a:bodyPr>
          <a:lstStyle/>
          <a:p>
            <a:r>
              <a:rPr lang="en-US" dirty="0"/>
              <a:t>A tunneling protocol may, for example, allow a foreign protocol to run over a network that does not support that particular protocol, such as running IPv6 over IPv4.</a:t>
            </a:r>
          </a:p>
          <a:p>
            <a:r>
              <a:rPr lang="en-US" dirty="0"/>
              <a:t>Another important use is to provide services that are impractical or unsafe to be offered using only the underlying network services, such as providing a corporate network address to a remote user whose physical network address is not part of the corporate network</a:t>
            </a:r>
          </a:p>
          <a:p>
            <a:r>
              <a:rPr lang="en-US" dirty="0"/>
              <a:t>Users can also use tunneling to "sneak through" a firewall, using a protocol that the firewall would normally block, but "wrapped" inside a protocol that the firewall does not block, such as HTTP</a:t>
            </a:r>
          </a:p>
          <a:p>
            <a:r>
              <a:rPr lang="en-US" dirty="0"/>
              <a:t>If the firewall policy does not specifically exclude this kind of "wrapping", this trick can function to get around the intended firewall policy (or any set of interlocked firewall policies)</a:t>
            </a:r>
            <a:endParaRPr lang="en-GB" dirty="0"/>
          </a:p>
        </p:txBody>
      </p:sp>
    </p:spTree>
    <p:extLst>
      <p:ext uri="{BB962C8B-B14F-4D97-AF65-F5344CB8AC3E}">
        <p14:creationId xmlns:p14="http://schemas.microsoft.com/office/powerpoint/2010/main" val="111820621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Encapsulating and Carrier Protocols</a:t>
            </a:r>
          </a:p>
        </p:txBody>
      </p:sp>
      <p:sp>
        <p:nvSpPr>
          <p:cNvPr id="3" name="Content Placeholder 2"/>
          <p:cNvSpPr>
            <a:spLocks noGrp="1"/>
          </p:cNvSpPr>
          <p:nvPr>
            <p:ph idx="1"/>
          </p:nvPr>
        </p:nvSpPr>
        <p:spPr/>
        <p:txBody>
          <a:bodyPr>
            <a:normAutofit/>
          </a:bodyPr>
          <a:lstStyle/>
          <a:p>
            <a:r>
              <a:rPr lang="en-US" dirty="0"/>
              <a:t>Most VPNs use the concept of tunneling to create a private network that extends across the Internet</a:t>
            </a:r>
          </a:p>
          <a:p>
            <a:r>
              <a:rPr lang="en-GB" dirty="0"/>
              <a:t>The </a:t>
            </a:r>
            <a:r>
              <a:rPr lang="en-GB" dirty="0" err="1"/>
              <a:t>tunneling</a:t>
            </a:r>
            <a:r>
              <a:rPr lang="en-GB" dirty="0"/>
              <a:t> process requires three different protocols:</a:t>
            </a:r>
          </a:p>
          <a:p>
            <a:pPr lvl="1"/>
            <a:r>
              <a:rPr lang="en-GB" b="1" dirty="0"/>
              <a:t>Carrier protocol - </a:t>
            </a:r>
            <a:r>
              <a:rPr lang="en-GB" dirty="0"/>
              <a:t>The network protocol used to transport the final encapsulation</a:t>
            </a:r>
          </a:p>
          <a:p>
            <a:pPr lvl="1"/>
            <a:r>
              <a:rPr lang="en-GB" b="1" dirty="0"/>
              <a:t>Encapsulating protocol - </a:t>
            </a:r>
            <a:r>
              <a:rPr lang="en-GB" dirty="0"/>
              <a:t>The protocol used to provide the new packet around the original data packet. Examples: </a:t>
            </a:r>
            <a:r>
              <a:rPr lang="en-GB" dirty="0" err="1"/>
              <a:t>IPSec</a:t>
            </a:r>
            <a:r>
              <a:rPr lang="en-GB" dirty="0"/>
              <a:t>, GRE, L2F, L2TP, PPTP</a:t>
            </a:r>
          </a:p>
          <a:p>
            <a:pPr lvl="1"/>
            <a:r>
              <a:rPr lang="en-GB" b="1" dirty="0"/>
              <a:t>Passenger protocol - </a:t>
            </a:r>
            <a:r>
              <a:rPr lang="en-GB" dirty="0"/>
              <a:t>The original data packet that’s been encapsulated. Examples: IP, IPX, NetBEUI</a:t>
            </a:r>
          </a:p>
        </p:txBody>
      </p:sp>
    </p:spTree>
    <p:extLst>
      <p:ext uri="{BB962C8B-B14F-4D97-AF65-F5344CB8AC3E}">
        <p14:creationId xmlns:p14="http://schemas.microsoft.com/office/powerpoint/2010/main" val="371524295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Routing Features for Network Connectivity </a:t>
            </a:r>
          </a:p>
        </p:txBody>
      </p:sp>
      <p:sp>
        <p:nvSpPr>
          <p:cNvPr id="3" name="Content Placeholder 2"/>
          <p:cNvSpPr>
            <a:spLocks noGrp="1"/>
          </p:cNvSpPr>
          <p:nvPr>
            <p:ph idx="1"/>
          </p:nvPr>
        </p:nvSpPr>
        <p:spPr/>
        <p:txBody>
          <a:bodyPr/>
          <a:lstStyle/>
          <a:p>
            <a:r>
              <a:rPr lang="en-US" dirty="0" smtClean="0"/>
              <a:t>The </a:t>
            </a:r>
            <a:r>
              <a:rPr lang="en-US" dirty="0"/>
              <a:t>main purpose of a router is to connect multiple networks and forward packets destined either for its own networks or other networks</a:t>
            </a:r>
          </a:p>
          <a:p>
            <a:r>
              <a:rPr lang="en-US" dirty="0"/>
              <a:t>A router is considered a layer-3 device because its primary forwarding decision is based on the information in the layer-3 IP packet, specifically the destination IP address</a:t>
            </a:r>
            <a:endParaRPr lang="en-GB" dirty="0"/>
          </a:p>
        </p:txBody>
      </p:sp>
    </p:spTree>
    <p:extLst>
      <p:ext uri="{BB962C8B-B14F-4D97-AF65-F5344CB8AC3E}">
        <p14:creationId xmlns:p14="http://schemas.microsoft.com/office/powerpoint/2010/main" val="397406291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 (Network Address Translation)</a:t>
            </a:r>
          </a:p>
        </p:txBody>
      </p:sp>
      <p:sp>
        <p:nvSpPr>
          <p:cNvPr id="3" name="Content Placeholder 2"/>
          <p:cNvSpPr>
            <a:spLocks noGrp="1"/>
          </p:cNvSpPr>
          <p:nvPr>
            <p:ph idx="1"/>
          </p:nvPr>
        </p:nvSpPr>
        <p:spPr/>
        <p:txBody>
          <a:bodyPr/>
          <a:lstStyle/>
          <a:p>
            <a:r>
              <a:rPr lang="en-US" i="1" dirty="0"/>
              <a:t>Network Address Translation</a:t>
            </a:r>
            <a:r>
              <a:rPr lang="en-US" dirty="0"/>
              <a:t> (NAT) is the process where a network device, usually a firewall, assigns a public address to a computer (or group of computers) inside a private network</a:t>
            </a:r>
          </a:p>
          <a:p>
            <a:r>
              <a:rPr lang="en-US" dirty="0"/>
              <a:t>It allows a single device to act as an Internet gateway for internal LAN clients by translating the clients' internal network IP Addresses into the IP Address on the NAT-enabled gateway device</a:t>
            </a:r>
          </a:p>
          <a:p>
            <a:r>
              <a:rPr lang="en-US" dirty="0"/>
              <a:t>The main use of NAT is to limit the number of public IP addresses an organization or company must use, for both economy and security purposes</a:t>
            </a:r>
            <a:endParaRPr lang="en-GB" dirty="0"/>
          </a:p>
        </p:txBody>
      </p:sp>
    </p:spTree>
    <p:extLst>
      <p:ext uri="{BB962C8B-B14F-4D97-AF65-F5344CB8AC3E}">
        <p14:creationId xmlns:p14="http://schemas.microsoft.com/office/powerpoint/2010/main" val="90567276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6268" y="2059536"/>
            <a:ext cx="9670157" cy="426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34806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792414"/>
            <a:ext cx="11590421" cy="1325563"/>
          </a:xfrm>
        </p:spPr>
        <p:txBody>
          <a:bodyPr/>
          <a:lstStyle/>
          <a:p>
            <a:r>
              <a:rPr lang="en-GB" dirty="0"/>
              <a:t>NAT (Network Address Translation) - Features</a:t>
            </a:r>
          </a:p>
        </p:txBody>
      </p:sp>
      <p:sp>
        <p:nvSpPr>
          <p:cNvPr id="3" name="Content Placeholder 2"/>
          <p:cNvSpPr>
            <a:spLocks noGrp="1"/>
          </p:cNvSpPr>
          <p:nvPr>
            <p:ph idx="1"/>
          </p:nvPr>
        </p:nvSpPr>
        <p:spPr/>
        <p:txBody>
          <a:bodyPr/>
          <a:lstStyle/>
          <a:p>
            <a:r>
              <a:rPr lang="en-GB" dirty="0"/>
              <a:t>NAT provides transparent and bi-directional connectivity between networks having arbitrary addressing schemes</a:t>
            </a:r>
          </a:p>
          <a:p>
            <a:r>
              <a:rPr lang="en-US" dirty="0"/>
              <a:t>NAT eliminates costs associated with host renumbering</a:t>
            </a:r>
          </a:p>
          <a:p>
            <a:r>
              <a:rPr lang="en-US" dirty="0"/>
              <a:t>NAT conserves IP addresses</a:t>
            </a:r>
          </a:p>
          <a:p>
            <a:r>
              <a:rPr lang="en-US" dirty="0"/>
              <a:t>NAT eases IP address management</a:t>
            </a:r>
          </a:p>
          <a:p>
            <a:r>
              <a:rPr lang="en-US" dirty="0"/>
              <a:t>Load balancing</a:t>
            </a:r>
          </a:p>
          <a:p>
            <a:r>
              <a:rPr lang="en-US" dirty="0"/>
              <a:t>NAT enhances network privacy</a:t>
            </a:r>
          </a:p>
          <a:p>
            <a:r>
              <a:rPr lang="en-US" dirty="0"/>
              <a:t>Address migration through translation</a:t>
            </a:r>
          </a:p>
          <a:p>
            <a:r>
              <a:rPr lang="en-US" dirty="0"/>
              <a:t>IP masquerading</a:t>
            </a:r>
            <a:endParaRPr lang="en-GB" dirty="0"/>
          </a:p>
        </p:txBody>
      </p:sp>
    </p:spTree>
    <p:extLst>
      <p:ext uri="{BB962C8B-B14F-4D97-AF65-F5344CB8AC3E}">
        <p14:creationId xmlns:p14="http://schemas.microsoft.com/office/powerpoint/2010/main" val="19067007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 (Network Address Translation) - Functions</a:t>
            </a:r>
          </a:p>
        </p:txBody>
      </p:sp>
      <p:sp>
        <p:nvSpPr>
          <p:cNvPr id="3" name="Content Placeholder 2"/>
          <p:cNvSpPr>
            <a:spLocks noGrp="1"/>
          </p:cNvSpPr>
          <p:nvPr>
            <p:ph idx="1"/>
          </p:nvPr>
        </p:nvSpPr>
        <p:spPr/>
        <p:txBody>
          <a:bodyPr>
            <a:normAutofit lnSpcReduction="10000"/>
          </a:bodyPr>
          <a:lstStyle/>
          <a:p>
            <a:r>
              <a:rPr lang="en-US" dirty="0"/>
              <a:t>NAT was developed to deal with the IP exhaustion problem and to prevent the appearance of the IP black market</a:t>
            </a:r>
          </a:p>
          <a:p>
            <a:r>
              <a:rPr lang="en-US" dirty="0"/>
              <a:t>With network address translation, operators can assign private IPv4 and IPv6 addresses to clients, thereby reducing the use of global addresses</a:t>
            </a:r>
          </a:p>
          <a:p>
            <a:r>
              <a:rPr lang="en-US" dirty="0"/>
              <a:t>Carrier Grade NAT (CG-NAT) is responsible for the implementation of this functionality in the operator's network</a:t>
            </a:r>
          </a:p>
          <a:p>
            <a:r>
              <a:rPr lang="en-US" dirty="0"/>
              <a:t>NAT allows the router to determine which services are behind the router and must be accessible from the Internet so that users can use these services from there</a:t>
            </a:r>
          </a:p>
          <a:p>
            <a:r>
              <a:rPr lang="en-US" dirty="0"/>
              <a:t>In simple terms, this mechanism allows all local network devices (computers, tablets, smartphones) to use a single IP address of the external interface for connection to the Internet</a:t>
            </a:r>
          </a:p>
          <a:p>
            <a:endParaRPr lang="en-GB" dirty="0"/>
          </a:p>
        </p:txBody>
      </p:sp>
    </p:spTree>
    <p:extLst>
      <p:ext uri="{BB962C8B-B14F-4D97-AF65-F5344CB8AC3E}">
        <p14:creationId xmlns:p14="http://schemas.microsoft.com/office/powerpoint/2010/main" val="400454910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IPsec</a:t>
            </a:r>
          </a:p>
        </p:txBody>
      </p:sp>
      <p:sp>
        <p:nvSpPr>
          <p:cNvPr id="3" name="Content Placeholder 2"/>
          <p:cNvSpPr>
            <a:spLocks noGrp="1"/>
          </p:cNvSpPr>
          <p:nvPr>
            <p:ph idx="1"/>
          </p:nvPr>
        </p:nvSpPr>
        <p:spPr/>
        <p:txBody>
          <a:bodyPr>
            <a:normAutofit/>
          </a:bodyPr>
          <a:lstStyle/>
          <a:p>
            <a:r>
              <a:rPr lang="en-US" dirty="0"/>
              <a:t>The IP security (</a:t>
            </a:r>
            <a:r>
              <a:rPr lang="en-US" dirty="0" err="1"/>
              <a:t>IPSec</a:t>
            </a:r>
            <a:r>
              <a:rPr lang="en-US" dirty="0"/>
              <a:t>) is an Internet Engineering Task Force (IETF) standard suite of protocols between 2 communication points across the IP network that provide data authentication, integrity, and confidentiality</a:t>
            </a:r>
          </a:p>
          <a:p>
            <a:r>
              <a:rPr lang="en-US" dirty="0"/>
              <a:t>It also defines the encrypted, decrypted and authenticated packets</a:t>
            </a:r>
          </a:p>
          <a:p>
            <a:r>
              <a:rPr lang="en-US" dirty="0"/>
              <a:t>Uses of IP Security –</a:t>
            </a:r>
          </a:p>
          <a:p>
            <a:pPr lvl="1"/>
            <a:r>
              <a:rPr lang="en-US" dirty="0"/>
              <a:t>IPsec can be used to do the following things:</a:t>
            </a:r>
          </a:p>
          <a:p>
            <a:pPr lvl="2"/>
            <a:r>
              <a:rPr lang="en-US" dirty="0"/>
              <a:t>To encrypt application layer data</a:t>
            </a:r>
          </a:p>
          <a:p>
            <a:pPr lvl="2"/>
            <a:r>
              <a:rPr lang="en-US" dirty="0"/>
              <a:t>To provide security for routers sending routing data across the public internet</a:t>
            </a:r>
          </a:p>
          <a:p>
            <a:pPr lvl="2"/>
            <a:r>
              <a:rPr lang="en-US" dirty="0"/>
              <a:t>To provide authentication without encryption, like to authenticate that the data originates from a known sender</a:t>
            </a:r>
          </a:p>
          <a:p>
            <a:pPr lvl="2"/>
            <a:r>
              <a:rPr lang="en-US" dirty="0"/>
              <a:t>To protect network data by setting up circuits using IPsec tunneling in which all data is being sent between the two endpoints is encrypted, as with a Virtual Private Network(VPN) connection</a:t>
            </a:r>
          </a:p>
          <a:p>
            <a:endParaRPr lang="en-GB" dirty="0"/>
          </a:p>
        </p:txBody>
      </p:sp>
    </p:spTree>
    <p:extLst>
      <p:ext uri="{BB962C8B-B14F-4D97-AF65-F5344CB8AC3E}">
        <p14:creationId xmlns:p14="http://schemas.microsoft.com/office/powerpoint/2010/main" val="213836675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Hashes for Ensuring Payload Integrity</a:t>
            </a:r>
          </a:p>
        </p:txBody>
      </p:sp>
      <p:sp>
        <p:nvSpPr>
          <p:cNvPr id="3" name="Content Placeholder 2"/>
          <p:cNvSpPr>
            <a:spLocks noGrp="1"/>
          </p:cNvSpPr>
          <p:nvPr>
            <p:ph idx="1"/>
          </p:nvPr>
        </p:nvSpPr>
        <p:spPr/>
        <p:txBody>
          <a:bodyPr/>
          <a:lstStyle/>
          <a:p>
            <a:r>
              <a:rPr lang="en-US" dirty="0"/>
              <a:t>A hash value is a numeric value of a fixed length that uniquely identifies data</a:t>
            </a:r>
          </a:p>
          <a:p>
            <a:r>
              <a:rPr lang="en-US" dirty="0"/>
              <a:t>Hash values represent large amounts of data as much smaller numeric values, so they are used with digital signatures</a:t>
            </a:r>
          </a:p>
          <a:p>
            <a:r>
              <a:rPr lang="en-US" dirty="0"/>
              <a:t>You can sign a hash value more efficiently than signing the larger value</a:t>
            </a:r>
          </a:p>
          <a:p>
            <a:r>
              <a:rPr lang="en-US" dirty="0"/>
              <a:t>Hash values are also useful for verifying the integrity of data sent through insecure channels</a:t>
            </a:r>
          </a:p>
          <a:p>
            <a:r>
              <a:rPr lang="en-US" dirty="0"/>
              <a:t>The hash value of received data can be compared to the hash value of data as it was sent to determine whether the data was altered</a:t>
            </a:r>
            <a:endParaRPr lang="en-GB" dirty="0"/>
          </a:p>
        </p:txBody>
      </p:sp>
    </p:spTree>
    <p:extLst>
      <p:ext uri="{BB962C8B-B14F-4D97-AF65-F5344CB8AC3E}">
        <p14:creationId xmlns:p14="http://schemas.microsoft.com/office/powerpoint/2010/main" val="338552500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 Show how poorly applied cryptography can become a threat vector</a:t>
            </a:r>
          </a:p>
        </p:txBody>
      </p:sp>
      <p:sp>
        <p:nvSpPr>
          <p:cNvPr id="3" name="Content Placeholder 2"/>
          <p:cNvSpPr>
            <a:spLocks noGrp="1"/>
          </p:cNvSpPr>
          <p:nvPr>
            <p:ph type="body" idx="1"/>
          </p:nvPr>
        </p:nvSpPr>
        <p:spPr>
          <a:xfrm>
            <a:off x="360947" y="4589463"/>
            <a:ext cx="11341769" cy="2170260"/>
          </a:xfrm>
        </p:spPr>
        <p:txBody>
          <a:bodyPr>
            <a:noAutofit/>
          </a:bodyPr>
          <a:lstStyle/>
          <a:p>
            <a:r>
              <a:rPr lang="en-GB" sz="800" dirty="0"/>
              <a:t>ECB mode</a:t>
            </a:r>
          </a:p>
          <a:p>
            <a:r>
              <a:rPr lang="en-GB" sz="800" dirty="0"/>
              <a:t>Collision attacks</a:t>
            </a:r>
          </a:p>
          <a:p>
            <a:r>
              <a:rPr lang="en-GB" sz="800" dirty="0"/>
              <a:t>Algorithm problems</a:t>
            </a:r>
          </a:p>
          <a:p>
            <a:r>
              <a:rPr lang="en-GB" sz="800" dirty="0"/>
              <a:t>Key management problems</a:t>
            </a:r>
          </a:p>
          <a:p>
            <a:r>
              <a:rPr lang="en-GB" sz="800" dirty="0"/>
              <a:t>Identify vulnerabilities of encryption algorithms</a:t>
            </a:r>
          </a:p>
          <a:p>
            <a:r>
              <a:rPr lang="en-GB" sz="800" dirty="0"/>
              <a:t>Identify the block cipher ECB mode and the common problems associated with it</a:t>
            </a:r>
          </a:p>
          <a:p>
            <a:r>
              <a:rPr lang="en-GB" sz="800" dirty="0"/>
              <a:t>Describe the use of random number generation and specifically PRNG generator</a:t>
            </a:r>
          </a:p>
          <a:p>
            <a:r>
              <a:rPr lang="en-GB" sz="800" dirty="0"/>
              <a:t> Explain the phases of cryptographic key management lifecycle </a:t>
            </a:r>
          </a:p>
          <a:p>
            <a:r>
              <a:rPr lang="en-GB" sz="800" dirty="0"/>
              <a:t>Explain construct of the most common attacks</a:t>
            </a:r>
          </a:p>
        </p:txBody>
      </p:sp>
    </p:spTree>
    <p:extLst>
      <p:ext uri="{BB962C8B-B14F-4D97-AF65-F5344CB8AC3E}">
        <p14:creationId xmlns:p14="http://schemas.microsoft.com/office/powerpoint/2010/main" val="2309956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46C1-1D7D-47BC-B196-6D1D0230DB64}"/>
              </a:ext>
            </a:extLst>
          </p:cNvPr>
          <p:cNvSpPr>
            <a:spLocks noGrp="1"/>
          </p:cNvSpPr>
          <p:nvPr>
            <p:ph type="title"/>
          </p:nvPr>
        </p:nvSpPr>
        <p:spPr/>
        <p:txBody>
          <a:bodyPr/>
          <a:lstStyle/>
          <a:p>
            <a:r>
              <a:rPr lang="en-GB" dirty="0"/>
              <a:t>Without Repetition</a:t>
            </a:r>
          </a:p>
        </p:txBody>
      </p:sp>
      <p:sp>
        <p:nvSpPr>
          <p:cNvPr id="3" name="Content Placeholder 2">
            <a:extLst>
              <a:ext uri="{FF2B5EF4-FFF2-40B4-BE49-F238E27FC236}">
                <a16:creationId xmlns:a16="http://schemas.microsoft.com/office/drawing/2014/main" id="{1F46CA18-F3A8-4DDC-8D15-FACBA69E7DD2}"/>
              </a:ext>
            </a:extLst>
          </p:cNvPr>
          <p:cNvSpPr>
            <a:spLocks noGrp="1"/>
          </p:cNvSpPr>
          <p:nvPr>
            <p:ph idx="1"/>
          </p:nvPr>
        </p:nvSpPr>
        <p:spPr>
          <a:xfrm>
            <a:off x="312821" y="1402080"/>
            <a:ext cx="11590421" cy="5359501"/>
          </a:xfrm>
        </p:spPr>
        <p:txBody>
          <a:bodyPr>
            <a:normAutofit/>
          </a:bodyPr>
          <a:lstStyle/>
          <a:p>
            <a:pPr marL="0" indent="0">
              <a:buNone/>
            </a:pPr>
            <a:r>
              <a:rPr lang="en-GB" sz="4000" dirty="0"/>
              <a:t>We must reduce the number of available choices each time</a:t>
            </a:r>
          </a:p>
          <a:p>
            <a:pPr marL="0" indent="0">
              <a:buNone/>
            </a:pPr>
            <a:endParaRPr lang="en-GB" sz="4000" dirty="0"/>
          </a:p>
          <a:p>
            <a:pPr marL="0" indent="0">
              <a:buNone/>
            </a:pPr>
            <a:r>
              <a:rPr lang="en-GB" sz="4000" dirty="0"/>
              <a:t>Example: what order could 16 pool balls be in? </a:t>
            </a:r>
          </a:p>
          <a:p>
            <a:pPr marL="0" indent="0">
              <a:buNone/>
            </a:pPr>
            <a:endParaRPr lang="en-GB" sz="4000" dirty="0"/>
          </a:p>
          <a:p>
            <a:pPr marL="0" indent="0">
              <a:buNone/>
            </a:pPr>
            <a:endParaRPr lang="en-GB" sz="4000" dirty="0"/>
          </a:p>
          <a:p>
            <a:pPr marL="0" indent="0">
              <a:buNone/>
            </a:pPr>
            <a:r>
              <a:rPr lang="en-GB" sz="4000" dirty="0"/>
              <a:t>After choosing, say, number "14" we can't choose that specific ball again</a:t>
            </a:r>
          </a:p>
          <a:p>
            <a:endParaRPr lang="en-GB" dirty="0"/>
          </a:p>
        </p:txBody>
      </p:sp>
    </p:spTree>
    <p:extLst>
      <p:ext uri="{BB962C8B-B14F-4D97-AF65-F5344CB8AC3E}">
        <p14:creationId xmlns:p14="http://schemas.microsoft.com/office/powerpoint/2010/main" val="19236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ECB mode</a:t>
            </a:r>
          </a:p>
          <a:p>
            <a:r>
              <a:rPr lang="en-GB" dirty="0"/>
              <a:t>Collision attacks</a:t>
            </a:r>
          </a:p>
          <a:p>
            <a:r>
              <a:rPr lang="en-GB" dirty="0"/>
              <a:t>Algorithm problems</a:t>
            </a:r>
          </a:p>
          <a:p>
            <a:r>
              <a:rPr lang="en-GB" dirty="0"/>
              <a:t>Key management problems</a:t>
            </a:r>
          </a:p>
          <a:p>
            <a:r>
              <a:rPr lang="en-GB" dirty="0"/>
              <a:t>Identify vulnerabilities of encryption algorithms</a:t>
            </a:r>
          </a:p>
          <a:p>
            <a:r>
              <a:rPr lang="en-GB" dirty="0"/>
              <a:t>Identify the block cipher ECB mode and the common problems associated with it</a:t>
            </a:r>
          </a:p>
          <a:p>
            <a:r>
              <a:rPr lang="en-GB" dirty="0"/>
              <a:t>Describe the use of random number generation and specifically PRNG generator</a:t>
            </a:r>
          </a:p>
          <a:p>
            <a:r>
              <a:rPr lang="en-GB" dirty="0"/>
              <a:t> Explain the phases of cryptographic key management lifecycle o generate; o distribute; o deploy;  o archive;  o destroy</a:t>
            </a:r>
          </a:p>
          <a:p>
            <a:r>
              <a:rPr lang="en-GB" dirty="0"/>
              <a:t>Explain construct of the most common attacks: o version spoofing attack; o backtrack attack; o reverse protocol attack; version rollback attack</a:t>
            </a:r>
          </a:p>
          <a:p>
            <a:endParaRPr lang="en-GB" dirty="0"/>
          </a:p>
        </p:txBody>
      </p:sp>
    </p:spTree>
    <p:extLst>
      <p:ext uri="{BB962C8B-B14F-4D97-AF65-F5344CB8AC3E}">
        <p14:creationId xmlns:p14="http://schemas.microsoft.com/office/powerpoint/2010/main" val="425135263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 Vectors</a:t>
            </a:r>
          </a:p>
        </p:txBody>
      </p:sp>
      <p:sp>
        <p:nvSpPr>
          <p:cNvPr id="3" name="Content Placeholder 2"/>
          <p:cNvSpPr>
            <a:spLocks noGrp="1"/>
          </p:cNvSpPr>
          <p:nvPr>
            <p:ph idx="1"/>
          </p:nvPr>
        </p:nvSpPr>
        <p:spPr/>
        <p:txBody>
          <a:bodyPr/>
          <a:lstStyle/>
          <a:p>
            <a:r>
              <a:rPr lang="en-US" dirty="0"/>
              <a:t>In cryptography, a block cipher mode of operation is an algorithm that uses a block cipher to provide information security such as confidentiality or authenticity</a:t>
            </a:r>
          </a:p>
          <a:p>
            <a:endParaRPr lang="en-US" dirty="0"/>
          </a:p>
          <a:p>
            <a:endParaRPr lang="en-GB" dirty="0"/>
          </a:p>
        </p:txBody>
      </p:sp>
    </p:spTree>
    <p:extLst>
      <p:ext uri="{BB962C8B-B14F-4D97-AF65-F5344CB8AC3E}">
        <p14:creationId xmlns:p14="http://schemas.microsoft.com/office/powerpoint/2010/main" val="126145109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ECB Mode</a:t>
            </a:r>
          </a:p>
        </p:txBody>
      </p:sp>
      <p:sp>
        <p:nvSpPr>
          <p:cNvPr id="3" name="Content Placeholder 2"/>
          <p:cNvSpPr>
            <a:spLocks noGrp="1"/>
          </p:cNvSpPr>
          <p:nvPr>
            <p:ph idx="1"/>
          </p:nvPr>
        </p:nvSpPr>
        <p:spPr/>
        <p:txBody>
          <a:bodyPr/>
          <a:lstStyle/>
          <a:p>
            <a:r>
              <a:rPr lang="en-US" dirty="0"/>
              <a:t>In cryptography, a block cipher mode of operation is an algorithm that uses a block cipher to provide information security such as confidentiality or authenticity</a:t>
            </a:r>
          </a:p>
          <a:p>
            <a:r>
              <a:rPr lang="en-US" dirty="0"/>
              <a:t>The simplest of the encryption modes is the Electronic Codebook (ECB) mode (named after conventional physical codebooks)</a:t>
            </a:r>
          </a:p>
          <a:p>
            <a:r>
              <a:rPr lang="en-US" dirty="0"/>
              <a:t>The message is divided into blocks, and each block is encrypted separately</a:t>
            </a:r>
            <a:endParaRPr lang="en-GB" dirty="0"/>
          </a:p>
        </p:txBody>
      </p:sp>
    </p:spTree>
    <p:extLst>
      <p:ext uri="{BB962C8B-B14F-4D97-AF65-F5344CB8AC3E}">
        <p14:creationId xmlns:p14="http://schemas.microsoft.com/office/powerpoint/2010/main" val="140655012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ECB Mode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21" y="1690688"/>
            <a:ext cx="11345662" cy="4564856"/>
          </a:xfrm>
        </p:spPr>
      </p:pic>
    </p:spTree>
    <p:extLst>
      <p:ext uri="{BB962C8B-B14F-4D97-AF65-F5344CB8AC3E}">
        <p14:creationId xmlns:p14="http://schemas.microsoft.com/office/powerpoint/2010/main" val="399714555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ECB Mode – Common Problems</a:t>
            </a:r>
          </a:p>
        </p:txBody>
      </p:sp>
      <p:sp>
        <p:nvSpPr>
          <p:cNvPr id="3" name="Content Placeholder 2"/>
          <p:cNvSpPr>
            <a:spLocks noGrp="1"/>
          </p:cNvSpPr>
          <p:nvPr>
            <p:ph idx="1"/>
          </p:nvPr>
        </p:nvSpPr>
        <p:spPr/>
        <p:txBody>
          <a:bodyPr>
            <a:normAutofit fontScale="92500"/>
          </a:bodyPr>
          <a:lstStyle/>
          <a:p>
            <a:r>
              <a:rPr lang="en-US" dirty="0" smtClean="0"/>
              <a:t>The disadvantage of this method is a lack of </a:t>
            </a:r>
            <a:r>
              <a:rPr lang="en-US" b="1" dirty="0" smtClean="0">
                <a:solidFill>
                  <a:srgbClr val="FF0000"/>
                </a:solidFill>
              </a:rPr>
              <a:t>diffusion</a:t>
            </a:r>
          </a:p>
          <a:p>
            <a:r>
              <a:rPr lang="en-GB" dirty="0" smtClean="0"/>
              <a:t>Diffusion </a:t>
            </a:r>
            <a:r>
              <a:rPr lang="en-GB" dirty="0"/>
              <a:t>means that if we change a single bit of the plaintext, then (statistically) half of the bits in the ciphertext should change, and similarly, if we change one bit of the ciphertext, then approximately one half of the plaintext bits should change</a:t>
            </a:r>
          </a:p>
          <a:p>
            <a:r>
              <a:rPr lang="en-GB" dirty="0"/>
              <a:t>Since a bit can have only two states, when they are all re-evaluated and changed from one seemingly random position to another, half of the bits will have changed state</a:t>
            </a:r>
          </a:p>
          <a:p>
            <a:r>
              <a:rPr lang="en-GB" dirty="0"/>
              <a:t>The idea of diffusion is to hide the relationship between the ciphertext and the plain text</a:t>
            </a:r>
          </a:p>
          <a:p>
            <a:r>
              <a:rPr lang="en-GB" dirty="0"/>
              <a:t>This will make it hard for an attacker who tries to find out the plain text and it increases the redundancy of plain text by spreading it across the rows and columns; it is achieved through transposition of algorithm and it is used by block cipher only</a:t>
            </a:r>
          </a:p>
        </p:txBody>
      </p:sp>
    </p:spTree>
    <p:extLst>
      <p:ext uri="{BB962C8B-B14F-4D97-AF65-F5344CB8AC3E}">
        <p14:creationId xmlns:p14="http://schemas.microsoft.com/office/powerpoint/2010/main" val="124873536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ECB Mode – Common Problems</a:t>
            </a:r>
          </a:p>
        </p:txBody>
      </p:sp>
      <p:sp>
        <p:nvSpPr>
          <p:cNvPr id="3" name="Content Placeholder 2"/>
          <p:cNvSpPr>
            <a:spLocks noGrp="1"/>
          </p:cNvSpPr>
          <p:nvPr>
            <p:ph idx="1"/>
          </p:nvPr>
        </p:nvSpPr>
        <p:spPr/>
        <p:txBody>
          <a:bodyPr>
            <a:normAutofit/>
          </a:bodyPr>
          <a:lstStyle/>
          <a:p>
            <a:r>
              <a:rPr lang="en-US" sz="3600" smtClean="0"/>
              <a:t>Because </a:t>
            </a:r>
            <a:r>
              <a:rPr lang="en-US" sz="3600" dirty="0"/>
              <a:t>ECB encrypts identical plaintext blocks into identical </a:t>
            </a:r>
            <a:r>
              <a:rPr lang="en-US" sz="3600" dirty="0" err="1"/>
              <a:t>ciphertext</a:t>
            </a:r>
            <a:r>
              <a:rPr lang="en-US" sz="3600" dirty="0"/>
              <a:t> blocks, it does not hide data patterns well</a:t>
            </a:r>
          </a:p>
          <a:p>
            <a:r>
              <a:rPr lang="en-US" sz="3600" dirty="0"/>
              <a:t>In some senses, it doesn't provide serious message confidentiality, and it is not recommended for use in cryptographic protocols at all</a:t>
            </a:r>
          </a:p>
          <a:p>
            <a:r>
              <a:rPr lang="en-US" sz="3600" dirty="0"/>
              <a:t>ECB mode can also make protocols without integrity protection even more susceptible to replay attacks, since each block gets decrypted in exactly the same way</a:t>
            </a:r>
            <a:endParaRPr lang="en-GB" sz="3600" dirty="0"/>
          </a:p>
        </p:txBody>
      </p:sp>
    </p:spTree>
    <p:extLst>
      <p:ext uri="{BB962C8B-B14F-4D97-AF65-F5344CB8AC3E}">
        <p14:creationId xmlns:p14="http://schemas.microsoft.com/office/powerpoint/2010/main" val="189160243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Collision Attacks</a:t>
            </a:r>
          </a:p>
        </p:txBody>
      </p:sp>
      <p:sp>
        <p:nvSpPr>
          <p:cNvPr id="3" name="Content Placeholder 2"/>
          <p:cNvSpPr>
            <a:spLocks noGrp="1"/>
          </p:cNvSpPr>
          <p:nvPr>
            <p:ph idx="1"/>
          </p:nvPr>
        </p:nvSpPr>
        <p:spPr/>
        <p:txBody>
          <a:bodyPr>
            <a:normAutofit lnSpcReduction="10000"/>
          </a:bodyPr>
          <a:lstStyle/>
          <a:p>
            <a:r>
              <a:rPr lang="en-US" dirty="0"/>
              <a:t>A collision attack on a cryptographic hash tries to find two inputs producing the same hash value, i.e. a hash collision</a:t>
            </a:r>
          </a:p>
          <a:p>
            <a:r>
              <a:rPr lang="en-US" dirty="0"/>
              <a:t>This is in contrast to a </a:t>
            </a:r>
            <a:r>
              <a:rPr lang="en-US" dirty="0" err="1"/>
              <a:t>preimage</a:t>
            </a:r>
            <a:r>
              <a:rPr lang="en-US" dirty="0"/>
              <a:t> attack where a specific target hash value is specified</a:t>
            </a:r>
          </a:p>
          <a:p>
            <a:r>
              <a:rPr lang="en-US" dirty="0"/>
              <a:t>Is an attempt to find two input strings of a hash function that produce the same hash result</a:t>
            </a:r>
          </a:p>
          <a:p>
            <a:r>
              <a:rPr lang="en-US" dirty="0"/>
              <a:t>Because hash functions have infinite input length and a predefined output length, there is inevitably going to be the possibility of two different inputs that produce the same output hash</a:t>
            </a:r>
          </a:p>
          <a:p>
            <a:r>
              <a:rPr lang="en-US" dirty="0"/>
              <a:t>If two separate inputs produce the same hash output, it is called a </a:t>
            </a:r>
            <a:r>
              <a:rPr lang="en-US" b="1" dirty="0"/>
              <a:t>collision</a:t>
            </a:r>
          </a:p>
          <a:p>
            <a:r>
              <a:rPr lang="en-US" dirty="0"/>
              <a:t>This collision can then be exploited by any application that compares two hashes together – such as password hashes, file integrity checks, etc.</a:t>
            </a:r>
            <a:endParaRPr lang="en-GB" dirty="0"/>
          </a:p>
        </p:txBody>
      </p:sp>
    </p:spTree>
    <p:extLst>
      <p:ext uri="{BB962C8B-B14F-4D97-AF65-F5344CB8AC3E}">
        <p14:creationId xmlns:p14="http://schemas.microsoft.com/office/powerpoint/2010/main" val="34211500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 Number Generation </a:t>
            </a:r>
          </a:p>
        </p:txBody>
      </p:sp>
      <p:sp>
        <p:nvSpPr>
          <p:cNvPr id="3" name="Content Placeholder 2"/>
          <p:cNvSpPr>
            <a:spLocks noGrp="1"/>
          </p:cNvSpPr>
          <p:nvPr>
            <p:ph idx="1"/>
          </p:nvPr>
        </p:nvSpPr>
        <p:spPr/>
        <p:txBody>
          <a:bodyPr/>
          <a:lstStyle/>
          <a:p>
            <a:r>
              <a:rPr lang="en-US" dirty="0"/>
              <a:t>To generate “true” random numbers, random number generators gather “entropy,” or seemingly random data from the physical world around them</a:t>
            </a:r>
          </a:p>
          <a:p>
            <a:r>
              <a:rPr lang="en-US" dirty="0"/>
              <a:t>For random numbers that don't really need to be random, they may just use an algorithm and a seed value</a:t>
            </a:r>
            <a:endParaRPr lang="en-GB" dirty="0"/>
          </a:p>
        </p:txBody>
      </p:sp>
    </p:spTree>
    <p:extLst>
      <p:ext uri="{BB962C8B-B14F-4D97-AF65-F5344CB8AC3E}">
        <p14:creationId xmlns:p14="http://schemas.microsoft.com/office/powerpoint/2010/main" val="25813282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 Generator</a:t>
            </a:r>
          </a:p>
        </p:txBody>
      </p:sp>
      <p:sp>
        <p:nvSpPr>
          <p:cNvPr id="3" name="Content Placeholder 2"/>
          <p:cNvSpPr>
            <a:spLocks noGrp="1"/>
          </p:cNvSpPr>
          <p:nvPr>
            <p:ph idx="1"/>
          </p:nvPr>
        </p:nvSpPr>
        <p:spPr/>
        <p:txBody>
          <a:bodyPr/>
          <a:lstStyle/>
          <a:p>
            <a:r>
              <a:rPr lang="en-GB" dirty="0"/>
              <a:t>Pseudo Random Number Generator</a:t>
            </a:r>
          </a:p>
          <a:p>
            <a:r>
              <a:rPr lang="en-GB" dirty="0"/>
              <a:t>What is the period?</a:t>
            </a:r>
          </a:p>
          <a:p>
            <a:r>
              <a:rPr lang="en-GB" dirty="0"/>
              <a:t>What is the distribution?</a:t>
            </a:r>
          </a:p>
        </p:txBody>
      </p:sp>
    </p:spTree>
    <p:extLst>
      <p:ext uri="{BB962C8B-B14F-4D97-AF65-F5344CB8AC3E}">
        <p14:creationId xmlns:p14="http://schemas.microsoft.com/office/powerpoint/2010/main" val="244057309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a:t>
            </a:r>
          </a:p>
        </p:txBody>
      </p:sp>
      <p:sp>
        <p:nvSpPr>
          <p:cNvPr id="3" name="Content Placeholder 2"/>
          <p:cNvSpPr>
            <a:spLocks noGrp="1"/>
          </p:cNvSpPr>
          <p:nvPr>
            <p:ph idx="1"/>
          </p:nvPr>
        </p:nvSpPr>
        <p:spPr/>
        <p:txBody>
          <a:bodyPr>
            <a:normAutofit/>
          </a:bodyPr>
          <a:lstStyle/>
          <a:p>
            <a:r>
              <a:rPr lang="en-GB" dirty="0"/>
              <a:t>A Random Number Generator is a technology designed to generate a sequence that does not have any pattern, therefore appear to be random</a:t>
            </a:r>
          </a:p>
          <a:p>
            <a:endParaRPr lang="en-GB" dirty="0"/>
          </a:p>
          <a:p>
            <a:r>
              <a:rPr lang="en-GB" dirty="0"/>
              <a:t>Can be software or hardware based</a:t>
            </a:r>
          </a:p>
          <a:p>
            <a:endParaRPr lang="en-GB" dirty="0"/>
          </a:p>
        </p:txBody>
      </p:sp>
    </p:spTree>
    <p:extLst>
      <p:ext uri="{BB962C8B-B14F-4D97-AF65-F5344CB8AC3E}">
        <p14:creationId xmlns:p14="http://schemas.microsoft.com/office/powerpoint/2010/main" val="1292929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996E0-29CD-4A46-864F-1174307C6E84}"/>
              </a:ext>
            </a:extLst>
          </p:cNvPr>
          <p:cNvSpPr>
            <a:spLocks noGrp="1"/>
          </p:cNvSpPr>
          <p:nvPr>
            <p:ph type="title"/>
          </p:nvPr>
        </p:nvSpPr>
        <p:spPr/>
        <p:txBody>
          <a:bodyPr/>
          <a:lstStyle/>
          <a:p>
            <a:r>
              <a:rPr lang="en-GB" dirty="0"/>
              <a:t>Without Repetition</a:t>
            </a:r>
          </a:p>
        </p:txBody>
      </p:sp>
      <p:sp>
        <p:nvSpPr>
          <p:cNvPr id="3" name="Content Placeholder 2">
            <a:extLst>
              <a:ext uri="{FF2B5EF4-FFF2-40B4-BE49-F238E27FC236}">
                <a16:creationId xmlns:a16="http://schemas.microsoft.com/office/drawing/2014/main" id="{7B7ADED9-F2A3-49ED-993C-14C69F207674}"/>
              </a:ext>
            </a:extLst>
          </p:cNvPr>
          <p:cNvSpPr>
            <a:spLocks noGrp="1"/>
          </p:cNvSpPr>
          <p:nvPr>
            <p:ph idx="1"/>
          </p:nvPr>
        </p:nvSpPr>
        <p:spPr/>
        <p:txBody>
          <a:bodyPr>
            <a:normAutofit/>
          </a:bodyPr>
          <a:lstStyle/>
          <a:p>
            <a:pPr marL="0" indent="0">
              <a:buNone/>
            </a:pPr>
            <a:r>
              <a:rPr lang="en-GB" sz="3600" dirty="0"/>
              <a:t>So, our first choice has 16 possibilities, and our next choice has 15 possibilities, then 14, 13, 12, 11, ... Etc</a:t>
            </a:r>
          </a:p>
          <a:p>
            <a:pPr marL="0" indent="0">
              <a:buNone/>
            </a:pPr>
            <a:r>
              <a:rPr lang="en-GB" sz="3600" dirty="0"/>
              <a:t>And the total permutations are:</a:t>
            </a:r>
          </a:p>
          <a:p>
            <a:pPr marL="457200" lvl="1" indent="0">
              <a:buNone/>
            </a:pPr>
            <a:r>
              <a:rPr lang="en-GB" sz="3200" b="1" dirty="0"/>
              <a:t>16 × 15 × 14 × 13 × ... = 20,922,789,888,000</a:t>
            </a:r>
            <a:endParaRPr lang="en-GB" sz="3200" dirty="0"/>
          </a:p>
          <a:p>
            <a:pPr marL="0" indent="0">
              <a:buNone/>
            </a:pPr>
            <a:endParaRPr lang="en-GB" sz="3600" dirty="0"/>
          </a:p>
          <a:p>
            <a:pPr marL="0" indent="0">
              <a:buNone/>
            </a:pPr>
            <a:r>
              <a:rPr lang="en-GB" sz="3600" dirty="0"/>
              <a:t>But maybe we don't want to choose them all, </a:t>
            </a:r>
            <a:r>
              <a:rPr lang="en-GB" sz="3600" b="1" dirty="0"/>
              <a:t>just 3</a:t>
            </a:r>
            <a:r>
              <a:rPr lang="en-GB" sz="3600" dirty="0"/>
              <a:t> of them, and that is then:</a:t>
            </a:r>
          </a:p>
          <a:p>
            <a:pPr marL="457200" lvl="1" indent="0">
              <a:buNone/>
            </a:pPr>
            <a:r>
              <a:rPr lang="en-GB" sz="3200" b="1" dirty="0"/>
              <a:t>16 × 15 × 14 = 3,360</a:t>
            </a:r>
            <a:endParaRPr lang="en-GB" sz="3200" dirty="0"/>
          </a:p>
        </p:txBody>
      </p:sp>
    </p:spTree>
    <p:extLst>
      <p:ext uri="{BB962C8B-B14F-4D97-AF65-F5344CB8AC3E}">
        <p14:creationId xmlns:p14="http://schemas.microsoft.com/office/powerpoint/2010/main" val="16667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Based</a:t>
            </a:r>
          </a:p>
        </p:txBody>
      </p:sp>
      <p:sp>
        <p:nvSpPr>
          <p:cNvPr id="3" name="Content Placeholder 2"/>
          <p:cNvSpPr>
            <a:spLocks noGrp="1"/>
          </p:cNvSpPr>
          <p:nvPr>
            <p:ph idx="1"/>
          </p:nvPr>
        </p:nvSpPr>
        <p:spPr/>
        <p:txBody>
          <a:bodyPr/>
          <a:lstStyle/>
          <a:p>
            <a:r>
              <a:rPr lang="en-GB" dirty="0"/>
              <a:t>Software random generators (PRNG): </a:t>
            </a:r>
          </a:p>
          <a:p>
            <a:pPr lvl="1"/>
            <a:r>
              <a:rPr lang="en-GB" dirty="0"/>
              <a:t>Software RNGs use mathematical algorithms to generate random numbers, initializing the algorithm with a "seed" value derived from some repetitive operation in the computer, such as keystrokes, running processes, the computer's clock, or mouse movements</a:t>
            </a:r>
          </a:p>
          <a:p>
            <a:pPr lvl="1"/>
            <a:r>
              <a:rPr lang="en-GB" dirty="0"/>
              <a:t>However, it is extremely difficult to come up with a completely random seed value, since most such operations only provide seeds with a small range of values</a:t>
            </a:r>
          </a:p>
          <a:p>
            <a:endParaRPr lang="en-GB" dirty="0"/>
          </a:p>
        </p:txBody>
      </p:sp>
    </p:spTree>
    <p:extLst>
      <p:ext uri="{BB962C8B-B14F-4D97-AF65-F5344CB8AC3E}">
        <p14:creationId xmlns:p14="http://schemas.microsoft.com/office/powerpoint/2010/main" val="34328684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Hardware Based</a:t>
            </a:r>
          </a:p>
        </p:txBody>
      </p:sp>
      <p:sp>
        <p:nvSpPr>
          <p:cNvPr id="3" name="Content Placeholder 2"/>
          <p:cNvSpPr>
            <a:spLocks noGrp="1"/>
          </p:cNvSpPr>
          <p:nvPr>
            <p:ph idx="1"/>
          </p:nvPr>
        </p:nvSpPr>
        <p:spPr/>
        <p:txBody>
          <a:bodyPr/>
          <a:lstStyle/>
          <a:p>
            <a:r>
              <a:rPr lang="en-GB" dirty="0"/>
              <a:t>Hardware random generators (TRNG):</a:t>
            </a:r>
          </a:p>
          <a:p>
            <a:pPr lvl="1"/>
            <a:r>
              <a:rPr lang="en-GB" dirty="0"/>
              <a:t>Hardware RNGs do not require seeds because hardware random numbers are not computed values; they are not derived through a repeatable algorithm</a:t>
            </a:r>
          </a:p>
          <a:p>
            <a:pPr lvl="1"/>
            <a:r>
              <a:rPr lang="en-GB" dirty="0"/>
              <a:t>Rather, hardware-generated random numbers are digitized snapshots of naturally occurring noise</a:t>
            </a:r>
          </a:p>
          <a:p>
            <a:pPr lvl="1"/>
            <a:r>
              <a:rPr lang="en-GB" dirty="0"/>
              <a:t>Because there is no algorithm and no repeating sequences of numbers, even if a hacker could determine one number, he would not be able to use it to predict any future numbers</a:t>
            </a:r>
          </a:p>
          <a:p>
            <a:pPr lvl="1"/>
            <a:r>
              <a:rPr lang="en-GB" dirty="0"/>
              <a:t>For this reason, hardware RNGs are known as Truly Random Number Generators, or TRNGs</a:t>
            </a:r>
          </a:p>
          <a:p>
            <a:endParaRPr lang="en-GB" dirty="0"/>
          </a:p>
        </p:txBody>
      </p:sp>
    </p:spTree>
    <p:extLst>
      <p:ext uri="{BB962C8B-B14F-4D97-AF65-F5344CB8AC3E}">
        <p14:creationId xmlns:p14="http://schemas.microsoft.com/office/powerpoint/2010/main" val="230651769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 - Period</a:t>
            </a:r>
          </a:p>
        </p:txBody>
      </p:sp>
      <p:sp>
        <p:nvSpPr>
          <p:cNvPr id="3" name="Content Placeholder 2"/>
          <p:cNvSpPr>
            <a:spLocks noGrp="1"/>
          </p:cNvSpPr>
          <p:nvPr>
            <p:ph idx="1"/>
          </p:nvPr>
        </p:nvSpPr>
        <p:spPr/>
        <p:txBody>
          <a:bodyPr/>
          <a:lstStyle/>
          <a:p>
            <a:r>
              <a:rPr lang="en-GB" dirty="0"/>
              <a:t>The state is updated after each output</a:t>
            </a:r>
          </a:p>
          <a:p>
            <a:r>
              <a:rPr lang="en-GB" dirty="0"/>
              <a:t>If the state has n bits after at least 2^n outputs the internal state must repeat which means that the PRNG produces the same sequence of outputs</a:t>
            </a:r>
          </a:p>
          <a:p>
            <a:r>
              <a:rPr lang="en-GB" dirty="0"/>
              <a:t>Roughly speaking, the number of outputs until the internal state repeats is the period of a PRNG</a:t>
            </a:r>
          </a:p>
        </p:txBody>
      </p:sp>
    </p:spTree>
    <p:extLst>
      <p:ext uri="{BB962C8B-B14F-4D97-AF65-F5344CB8AC3E}">
        <p14:creationId xmlns:p14="http://schemas.microsoft.com/office/powerpoint/2010/main" val="271719836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 - Distribution</a:t>
            </a:r>
          </a:p>
        </p:txBody>
      </p:sp>
      <p:pic>
        <p:nvPicPr>
          <p:cNvPr id="4" name="Content Placeholder 3"/>
          <p:cNvPicPr>
            <a:picLocks noGrp="1" noChangeAspect="1"/>
          </p:cNvPicPr>
          <p:nvPr>
            <p:ph idx="1"/>
          </p:nvPr>
        </p:nvPicPr>
        <p:blipFill>
          <a:blip r:embed="rId2"/>
          <a:stretch>
            <a:fillRect/>
          </a:stretch>
        </p:blipFill>
        <p:spPr>
          <a:xfrm>
            <a:off x="2334130" y="1825625"/>
            <a:ext cx="7547552" cy="4935538"/>
          </a:xfrm>
          <a:prstGeom prst="rect">
            <a:avLst/>
          </a:prstGeom>
        </p:spPr>
      </p:pic>
    </p:spTree>
    <p:extLst>
      <p:ext uri="{BB962C8B-B14F-4D97-AF65-F5344CB8AC3E}">
        <p14:creationId xmlns:p14="http://schemas.microsoft.com/office/powerpoint/2010/main" val="141041229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 Algorithms</a:t>
            </a:r>
          </a:p>
        </p:txBody>
      </p:sp>
      <p:sp>
        <p:nvSpPr>
          <p:cNvPr id="3" name="Content Placeholder 2"/>
          <p:cNvSpPr>
            <a:spLocks noGrp="1"/>
          </p:cNvSpPr>
          <p:nvPr>
            <p:ph idx="1"/>
          </p:nvPr>
        </p:nvSpPr>
        <p:spPr/>
        <p:txBody>
          <a:bodyPr/>
          <a:lstStyle/>
          <a:p>
            <a:r>
              <a:rPr lang="en-GB" dirty="0"/>
              <a:t>The very first software algorithm to generate random numbers, was supposedly written in 1946 by John von Neumann, and is called the Middle Square Method</a:t>
            </a:r>
          </a:p>
          <a:p>
            <a:r>
              <a:rPr lang="en-GB" dirty="0"/>
              <a:t>It's crazy simple</a:t>
            </a:r>
          </a:p>
          <a:p>
            <a:r>
              <a:rPr lang="en-GB" dirty="0"/>
              <a:t>Enough so, you could execute it with a pencil, paper, and basic </a:t>
            </a:r>
            <a:r>
              <a:rPr lang="en-GB" dirty="0" smtClean="0"/>
              <a:t>calculator</a:t>
            </a:r>
            <a:endParaRPr lang="en-GB" dirty="0"/>
          </a:p>
        </p:txBody>
      </p:sp>
    </p:spTree>
    <p:extLst>
      <p:ext uri="{BB962C8B-B14F-4D97-AF65-F5344CB8AC3E}">
        <p14:creationId xmlns:p14="http://schemas.microsoft.com/office/powerpoint/2010/main" val="34193270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 Algorithms - Middle square</a:t>
            </a:r>
            <a:br>
              <a:rPr lang="en-GB" dirty="0"/>
            </a:br>
            <a:endParaRPr lang="en-GB" dirty="0"/>
          </a:p>
        </p:txBody>
      </p:sp>
      <p:sp>
        <p:nvSpPr>
          <p:cNvPr id="3" name="Content Placeholder 2"/>
          <p:cNvSpPr>
            <a:spLocks noGrp="1"/>
          </p:cNvSpPr>
          <p:nvPr>
            <p:ph idx="1"/>
          </p:nvPr>
        </p:nvSpPr>
        <p:spPr/>
        <p:txBody>
          <a:bodyPr>
            <a:normAutofit/>
          </a:bodyPr>
          <a:lstStyle/>
          <a:p>
            <a:r>
              <a:rPr lang="en-GB" dirty="0"/>
              <a:t>The algorithm is to start with an n-digit seed</a:t>
            </a:r>
          </a:p>
          <a:p>
            <a:r>
              <a:rPr lang="en-GB" dirty="0"/>
              <a:t>The seed is squared, producing a 2n-digit result, zero-padded as necessary. The middle n-digits are then extracted from the result for the next seed</a:t>
            </a:r>
          </a:p>
          <a:p>
            <a:r>
              <a:rPr lang="en-GB" dirty="0"/>
              <a:t>See? Simple</a:t>
            </a:r>
          </a:p>
          <a:p>
            <a:r>
              <a:rPr lang="en-GB" dirty="0"/>
              <a:t>Let's look at an example:</a:t>
            </a:r>
          </a:p>
          <a:p>
            <a:endParaRPr lang="en-GB" dirty="0"/>
          </a:p>
        </p:txBody>
      </p:sp>
    </p:spTree>
    <p:extLst>
      <p:ext uri="{BB962C8B-B14F-4D97-AF65-F5344CB8AC3E}">
        <p14:creationId xmlns:p14="http://schemas.microsoft.com/office/powerpoint/2010/main" val="161419449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3" name="TextBox 2"/>
          <p:cNvSpPr txBox="1"/>
          <p:nvPr/>
        </p:nvSpPr>
        <p:spPr>
          <a:xfrm>
            <a:off x="2281645" y="1690688"/>
            <a:ext cx="8177367" cy="4616648"/>
          </a:xfrm>
          <a:prstGeom prst="rect">
            <a:avLst/>
          </a:prstGeom>
          <a:noFill/>
        </p:spPr>
        <p:txBody>
          <a:bodyPr wrap="none" rtlCol="0">
            <a:spAutoFit/>
          </a:bodyPr>
          <a:lstStyle/>
          <a:p>
            <a:r>
              <a:rPr lang="en-GB" sz="2400" dirty="0" smtClean="0"/>
              <a:t>Suppose we start with a seed of 81 (2 digits)</a:t>
            </a:r>
          </a:p>
          <a:p>
            <a:r>
              <a:rPr lang="en-GB" sz="2400" dirty="0" smtClean="0"/>
              <a:t>81 squared is 6561 (4 digits)</a:t>
            </a:r>
          </a:p>
          <a:p>
            <a:r>
              <a:rPr lang="en-GB" sz="2400" dirty="0" smtClean="0"/>
              <a:t>We then take the middle two digits out of the result, which is 56</a:t>
            </a:r>
          </a:p>
          <a:p>
            <a:r>
              <a:rPr lang="en-GB" sz="2400" dirty="0" smtClean="0"/>
              <a:t>We continue the process:</a:t>
            </a:r>
          </a:p>
          <a:p>
            <a:endParaRPr lang="en-GB" dirty="0"/>
          </a:p>
          <a:p>
            <a:r>
              <a:rPr lang="en-GB" dirty="0" smtClean="0"/>
              <a:t>81</a:t>
            </a:r>
            <a:r>
              <a:rPr lang="en-GB" baseline="30000" dirty="0" smtClean="0"/>
              <a:t>2</a:t>
            </a:r>
            <a:r>
              <a:rPr lang="en-GB" dirty="0" smtClean="0"/>
              <a:t> = 6561</a:t>
            </a:r>
          </a:p>
          <a:p>
            <a:r>
              <a:rPr lang="en-GB" dirty="0" smtClean="0"/>
              <a:t>56</a:t>
            </a:r>
            <a:r>
              <a:rPr lang="en-GB" baseline="30000" dirty="0" smtClean="0"/>
              <a:t>2</a:t>
            </a:r>
            <a:r>
              <a:rPr lang="en-GB" dirty="0" smtClean="0"/>
              <a:t> = 3136</a:t>
            </a:r>
          </a:p>
          <a:p>
            <a:r>
              <a:rPr lang="en-GB" dirty="0" smtClean="0"/>
              <a:t>13</a:t>
            </a:r>
            <a:r>
              <a:rPr lang="en-GB" baseline="30000" dirty="0" smtClean="0"/>
              <a:t>2</a:t>
            </a:r>
            <a:r>
              <a:rPr lang="en-GB" dirty="0" smtClean="0"/>
              <a:t> = 0169</a:t>
            </a:r>
          </a:p>
          <a:p>
            <a:r>
              <a:rPr lang="en-GB" dirty="0" smtClean="0"/>
              <a:t>16</a:t>
            </a:r>
            <a:r>
              <a:rPr lang="en-GB" baseline="30000" dirty="0" smtClean="0"/>
              <a:t>2</a:t>
            </a:r>
            <a:r>
              <a:rPr lang="en-GB" dirty="0" smtClean="0"/>
              <a:t> = 0256</a:t>
            </a:r>
          </a:p>
          <a:p>
            <a:r>
              <a:rPr lang="en-GB" dirty="0" smtClean="0"/>
              <a:t>25</a:t>
            </a:r>
            <a:r>
              <a:rPr lang="en-GB" baseline="30000" dirty="0" smtClean="0"/>
              <a:t>2</a:t>
            </a:r>
            <a:r>
              <a:rPr lang="en-GB" dirty="0" smtClean="0"/>
              <a:t> = 0625</a:t>
            </a:r>
          </a:p>
          <a:p>
            <a:r>
              <a:rPr lang="en-GB" dirty="0" smtClean="0"/>
              <a:t>62</a:t>
            </a:r>
            <a:r>
              <a:rPr lang="en-GB" baseline="30000" dirty="0" smtClean="0"/>
              <a:t>2</a:t>
            </a:r>
            <a:r>
              <a:rPr lang="en-GB" dirty="0" smtClean="0"/>
              <a:t> = 3844</a:t>
            </a:r>
          </a:p>
          <a:p>
            <a:r>
              <a:rPr lang="en-GB" dirty="0" smtClean="0"/>
              <a:t>84</a:t>
            </a:r>
            <a:r>
              <a:rPr lang="en-GB" baseline="30000" dirty="0" smtClean="0"/>
              <a:t>2</a:t>
            </a:r>
            <a:r>
              <a:rPr lang="en-GB" dirty="0" smtClean="0"/>
              <a:t> = 7056</a:t>
            </a:r>
          </a:p>
          <a:p>
            <a:r>
              <a:rPr lang="en-GB" dirty="0" smtClean="0"/>
              <a:t>5</a:t>
            </a:r>
            <a:r>
              <a:rPr lang="en-GB" baseline="30000" dirty="0" smtClean="0"/>
              <a:t>2</a:t>
            </a:r>
            <a:r>
              <a:rPr lang="en-GB" dirty="0" smtClean="0"/>
              <a:t> = 0025</a:t>
            </a:r>
          </a:p>
          <a:p>
            <a:r>
              <a:rPr lang="en-GB" dirty="0" smtClean="0"/>
              <a:t>2</a:t>
            </a:r>
            <a:r>
              <a:rPr lang="en-GB" baseline="30000" dirty="0" smtClean="0"/>
              <a:t>2</a:t>
            </a:r>
            <a:r>
              <a:rPr lang="en-GB" dirty="0" smtClean="0"/>
              <a:t> = 0004</a:t>
            </a:r>
          </a:p>
          <a:p>
            <a:r>
              <a:rPr lang="en-GB" dirty="0" smtClean="0"/>
              <a:t>0</a:t>
            </a:r>
            <a:r>
              <a:rPr lang="en-GB" baseline="30000" dirty="0" smtClean="0"/>
              <a:t>2</a:t>
            </a:r>
            <a:r>
              <a:rPr lang="en-GB" dirty="0" smtClean="0"/>
              <a:t> = 0000</a:t>
            </a:r>
            <a:endParaRPr lang="en-GB" dirty="0"/>
          </a:p>
        </p:txBody>
      </p:sp>
    </p:spTree>
    <p:extLst>
      <p:ext uri="{BB962C8B-B14F-4D97-AF65-F5344CB8AC3E}">
        <p14:creationId xmlns:p14="http://schemas.microsoft.com/office/powerpoint/2010/main" val="364376991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Middle  Square Problem</a:t>
            </a:r>
          </a:p>
        </p:txBody>
      </p:sp>
      <p:sp>
        <p:nvSpPr>
          <p:cNvPr id="3" name="Content Placeholder 2"/>
          <p:cNvSpPr>
            <a:spLocks noGrp="1"/>
          </p:cNvSpPr>
          <p:nvPr>
            <p:ph idx="1"/>
          </p:nvPr>
        </p:nvSpPr>
        <p:spPr/>
        <p:txBody>
          <a:bodyPr/>
          <a:lstStyle/>
          <a:p>
            <a:r>
              <a:rPr lang="en-GB" dirty="0"/>
              <a:t>And we've reached the core problem with the middle square method- it has a tendency to converge, most likely to zero, but other numbers are possible, and in some cases a short loop</a:t>
            </a:r>
          </a:p>
          <a:p>
            <a:r>
              <a:rPr lang="en-GB" dirty="0"/>
              <a:t>Of course, John von Neumann was aware of this problem, but he also preferred it that way</a:t>
            </a:r>
          </a:p>
          <a:p>
            <a:r>
              <a:rPr lang="en-GB" dirty="0"/>
              <a:t>When the middle square method fails, it's immediately noticeable</a:t>
            </a:r>
          </a:p>
          <a:p>
            <a:r>
              <a:rPr lang="en-GB" dirty="0"/>
              <a:t>But, it's also horribly biased and fails most statistical tests for randomness</a:t>
            </a:r>
          </a:p>
        </p:txBody>
      </p:sp>
    </p:spTree>
    <p:extLst>
      <p:ext uri="{BB962C8B-B14F-4D97-AF65-F5344CB8AC3E}">
        <p14:creationId xmlns:p14="http://schemas.microsoft.com/office/powerpoint/2010/main" val="89152031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Middle Square Weyl Sequence</a:t>
            </a:r>
          </a:p>
        </p:txBody>
      </p:sp>
      <p:sp>
        <p:nvSpPr>
          <p:cNvPr id="3" name="Content Placeholder 2"/>
          <p:cNvSpPr>
            <a:spLocks noGrp="1"/>
          </p:cNvSpPr>
          <p:nvPr>
            <p:ph idx="1"/>
          </p:nvPr>
        </p:nvSpPr>
        <p:spPr/>
        <p:txBody>
          <a:bodyPr/>
          <a:lstStyle/>
          <a:p>
            <a:r>
              <a:rPr lang="en-GB" dirty="0"/>
              <a:t>A modern approach to an old problem is known as the Middle Square Weyl Sequence, from Hermann Weyl</a:t>
            </a:r>
          </a:p>
          <a:p>
            <a:r>
              <a:rPr lang="en-GB" dirty="0"/>
              <a:t>Basically, a number is added to the square, then the middle bits are extracted from the result for the next seed</a:t>
            </a:r>
          </a:p>
          <a:p>
            <a:r>
              <a:rPr lang="en-GB" dirty="0"/>
              <a:t>Let's first look at the C code, then look at a detailed explanation</a:t>
            </a:r>
          </a:p>
        </p:txBody>
      </p:sp>
    </p:spTree>
    <p:extLst>
      <p:ext uri="{BB962C8B-B14F-4D97-AF65-F5344CB8AC3E}">
        <p14:creationId xmlns:p14="http://schemas.microsoft.com/office/powerpoint/2010/main" val="5391028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Middle Square Weyl Sequence – C Code</a:t>
            </a:r>
          </a:p>
        </p:txBody>
      </p:sp>
      <p:sp>
        <p:nvSpPr>
          <p:cNvPr id="5" name="Content Placeholder 4"/>
          <p:cNvSpPr>
            <a:spLocks noGrp="1"/>
          </p:cNvSpPr>
          <p:nvPr>
            <p:ph idx="1"/>
          </p:nvPr>
        </p:nvSpPr>
        <p:spPr/>
        <p:txBody>
          <a:bodyPr>
            <a:normAutofit fontScale="70000" lnSpcReduction="20000"/>
          </a:bodyPr>
          <a:lstStyle/>
          <a:p>
            <a:pPr marL="0" indent="0">
              <a:buNone/>
            </a:pPr>
            <a:r>
              <a:rPr lang="en-GB" i="1" dirty="0">
                <a:latin typeface="MV Boli" panose="02000500030200090000" pitchFamily="2" charset="0"/>
                <a:cs typeface="MV Boli" panose="02000500030200090000" pitchFamily="2" charset="0"/>
              </a:rPr>
              <a:t>#include </a:t>
            </a:r>
          </a:p>
          <a:p>
            <a:pPr marL="0" indent="0">
              <a:buNone/>
            </a:pPr>
            <a:endParaRPr lang="en-GB" i="1" dirty="0">
              <a:latin typeface="MV Boli" panose="02000500030200090000" pitchFamily="2" charset="0"/>
              <a:cs typeface="MV Boli" panose="02000500030200090000" pitchFamily="2" charset="0"/>
            </a:endParaRPr>
          </a:p>
          <a:p>
            <a:pPr marL="0" indent="0">
              <a:buNone/>
            </a:pPr>
            <a:r>
              <a:rPr lang="en-GB" i="1" dirty="0">
                <a:latin typeface="MV Boli" panose="02000500030200090000" pitchFamily="2" charset="0"/>
                <a:cs typeface="MV Boli" panose="02000500030200090000" pitchFamily="2" charset="0"/>
              </a:rPr>
              <a:t>uint64_t x = 0, w = 0</a:t>
            </a:r>
          </a:p>
          <a:p>
            <a:pPr marL="0" indent="0">
              <a:buNone/>
            </a:pPr>
            <a:endParaRPr lang="en-GB" i="1" dirty="0">
              <a:latin typeface="MV Boli" panose="02000500030200090000" pitchFamily="2" charset="0"/>
              <a:cs typeface="MV Boli" panose="02000500030200090000" pitchFamily="2" charset="0"/>
            </a:endParaRPr>
          </a:p>
          <a:p>
            <a:pPr marL="0" indent="0">
              <a:buNone/>
            </a:pPr>
            <a:r>
              <a:rPr lang="en-GB" i="1" dirty="0">
                <a:latin typeface="MV Boli" panose="02000500030200090000" pitchFamily="2" charset="0"/>
                <a:cs typeface="MV Boli" panose="02000500030200090000" pitchFamily="2" charset="0"/>
              </a:rPr>
              <a:t>// Must be odd (least significant bit is "1"), and upper 64-bits non-zero</a:t>
            </a:r>
          </a:p>
          <a:p>
            <a:pPr marL="0" indent="0">
              <a:buNone/>
            </a:pPr>
            <a:r>
              <a:rPr lang="en-GB" i="1" dirty="0">
                <a:latin typeface="MV Boli" panose="02000500030200090000" pitchFamily="2" charset="0"/>
                <a:cs typeface="MV Boli" panose="02000500030200090000" pitchFamily="2" charset="0"/>
              </a:rPr>
              <a:t>uint64_t s = 0xb5ad4eceda1ce2a9; // qualifying seed</a:t>
            </a:r>
          </a:p>
          <a:p>
            <a:pPr marL="0" indent="0">
              <a:buNone/>
            </a:pPr>
            <a:endParaRPr lang="en-GB" i="1" dirty="0">
              <a:latin typeface="MV Boli" panose="02000500030200090000" pitchFamily="2" charset="0"/>
              <a:cs typeface="MV Boli" panose="02000500030200090000" pitchFamily="2" charset="0"/>
            </a:endParaRPr>
          </a:p>
          <a:p>
            <a:pPr marL="0" indent="0">
              <a:buNone/>
            </a:pPr>
            <a:r>
              <a:rPr lang="en-GB" i="1" dirty="0">
                <a:latin typeface="MV Boli" panose="02000500030200090000" pitchFamily="2" charset="0"/>
                <a:cs typeface="MV Boli" panose="02000500030200090000" pitchFamily="2" charset="0"/>
              </a:rPr>
              <a:t>// return 32-bit number</a:t>
            </a:r>
          </a:p>
          <a:p>
            <a:pPr marL="0" indent="0">
              <a:buNone/>
            </a:pPr>
            <a:r>
              <a:rPr lang="en-GB" i="1" dirty="0">
                <a:latin typeface="MV Boli" panose="02000500030200090000" pitchFamily="2" charset="0"/>
                <a:cs typeface="MV Boli" panose="02000500030200090000" pitchFamily="2" charset="0"/>
              </a:rPr>
              <a:t>inline static uint32_t </a:t>
            </a:r>
            <a:r>
              <a:rPr lang="en-GB" i="1" dirty="0" err="1">
                <a:latin typeface="MV Boli" panose="02000500030200090000" pitchFamily="2" charset="0"/>
                <a:cs typeface="MV Boli" panose="02000500030200090000" pitchFamily="2" charset="0"/>
              </a:rPr>
              <a:t>msws</a:t>
            </a:r>
            <a:r>
              <a:rPr lang="en-GB" i="1" dirty="0">
                <a:latin typeface="MV Boli" panose="02000500030200090000" pitchFamily="2" charset="0"/>
                <a:cs typeface="MV Boli" panose="02000500030200090000" pitchFamily="2" charset="0"/>
              </a:rPr>
              <a:t>() {</a:t>
            </a:r>
          </a:p>
          <a:p>
            <a:pPr marL="0" indent="0">
              <a:buNone/>
            </a:pPr>
            <a:r>
              <a:rPr lang="en-GB" i="1" dirty="0">
                <a:latin typeface="MV Boli" panose="02000500030200090000" pitchFamily="2" charset="0"/>
                <a:cs typeface="MV Boli" panose="02000500030200090000" pitchFamily="2" charset="0"/>
              </a:rPr>
              <a:t>    x *= x; // square the number</a:t>
            </a:r>
          </a:p>
          <a:p>
            <a:pPr marL="0" indent="0">
              <a:buNone/>
            </a:pPr>
            <a:r>
              <a:rPr lang="en-GB" i="1" dirty="0">
                <a:latin typeface="MV Boli" panose="02000500030200090000" pitchFamily="2" charset="0"/>
                <a:cs typeface="MV Boli" panose="02000500030200090000" pitchFamily="2" charset="0"/>
              </a:rPr>
              <a:t>    w += s; // the </a:t>
            </a:r>
            <a:r>
              <a:rPr lang="en-GB" i="1" dirty="0" err="1">
                <a:latin typeface="MV Boli" panose="02000500030200090000" pitchFamily="2" charset="0"/>
                <a:cs typeface="MV Boli" panose="02000500030200090000" pitchFamily="2" charset="0"/>
              </a:rPr>
              <a:t>weyl</a:t>
            </a:r>
            <a:r>
              <a:rPr lang="en-GB" i="1" dirty="0">
                <a:latin typeface="MV Boli" panose="02000500030200090000" pitchFamily="2" charset="0"/>
                <a:cs typeface="MV Boli" panose="02000500030200090000" pitchFamily="2" charset="0"/>
              </a:rPr>
              <a:t> sequence</a:t>
            </a:r>
          </a:p>
          <a:p>
            <a:pPr marL="0" indent="0">
              <a:buNone/>
            </a:pPr>
            <a:r>
              <a:rPr lang="en-GB" i="1" dirty="0">
                <a:latin typeface="MV Boli" panose="02000500030200090000" pitchFamily="2" charset="0"/>
                <a:cs typeface="MV Boli" panose="02000500030200090000" pitchFamily="2" charset="0"/>
              </a:rPr>
              <a:t>    x += w; // apply to x</a:t>
            </a:r>
          </a:p>
          <a:p>
            <a:pPr marL="0" indent="0">
              <a:buNone/>
            </a:pPr>
            <a:r>
              <a:rPr lang="en-GB" i="1" dirty="0">
                <a:latin typeface="MV Boli" panose="02000500030200090000" pitchFamily="2" charset="0"/>
                <a:cs typeface="MV Boli" panose="02000500030200090000" pitchFamily="2" charset="0"/>
              </a:rPr>
              <a:t>    return x = (x&gt;&gt;32) | (x&lt;&lt;32); // return the middle 32-bits</a:t>
            </a:r>
          </a:p>
          <a:p>
            <a:pPr marL="0" indent="0">
              <a:buNone/>
            </a:pPr>
            <a:r>
              <a:rPr lang="en-GB" i="1" dirty="0">
                <a:latin typeface="MV Boli" panose="02000500030200090000" pitchFamily="2" charset="0"/>
                <a:cs typeface="MV Boli" panose="02000500030200090000" pitchFamily="2" charset="0"/>
              </a:rPr>
              <a:t>}</a:t>
            </a:r>
          </a:p>
        </p:txBody>
      </p:sp>
    </p:spTree>
    <p:extLst>
      <p:ext uri="{BB962C8B-B14F-4D97-AF65-F5344CB8AC3E}">
        <p14:creationId xmlns:p14="http://schemas.microsoft.com/office/powerpoint/2010/main" val="3285865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3845-BA7D-42F5-8410-553B223EB5A6}"/>
              </a:ext>
            </a:extLst>
          </p:cNvPr>
          <p:cNvSpPr>
            <a:spLocks noGrp="1"/>
          </p:cNvSpPr>
          <p:nvPr>
            <p:ph type="title"/>
          </p:nvPr>
        </p:nvSpPr>
        <p:spPr/>
        <p:txBody>
          <a:bodyPr/>
          <a:lstStyle/>
          <a:p>
            <a:r>
              <a:rPr lang="en-GB" dirty="0"/>
              <a:t>Without Repetition</a:t>
            </a:r>
          </a:p>
        </p:txBody>
      </p:sp>
      <p:sp>
        <p:nvSpPr>
          <p:cNvPr id="3" name="Content Placeholder 2">
            <a:extLst>
              <a:ext uri="{FF2B5EF4-FFF2-40B4-BE49-F238E27FC236}">
                <a16:creationId xmlns:a16="http://schemas.microsoft.com/office/drawing/2014/main" id="{113DA0BC-FC2C-46B3-9502-95C92E72714F}"/>
              </a:ext>
            </a:extLst>
          </p:cNvPr>
          <p:cNvSpPr>
            <a:spLocks noGrp="1"/>
          </p:cNvSpPr>
          <p:nvPr>
            <p:ph idx="1"/>
          </p:nvPr>
        </p:nvSpPr>
        <p:spPr>
          <a:xfrm>
            <a:off x="312821" y="1414272"/>
            <a:ext cx="11590421" cy="5347309"/>
          </a:xfrm>
        </p:spPr>
        <p:txBody>
          <a:bodyPr>
            <a:normAutofit lnSpcReduction="10000"/>
          </a:bodyPr>
          <a:lstStyle/>
          <a:p>
            <a:pPr marL="0" indent="0">
              <a:buNone/>
            </a:pPr>
            <a:r>
              <a:rPr lang="en-GB" sz="3600" dirty="0"/>
              <a:t>In other words, there are 3,360 different ways that 3 pool balls could be arranged out of 16 balls</a:t>
            </a:r>
          </a:p>
          <a:p>
            <a:pPr marL="0" indent="0">
              <a:buNone/>
            </a:pPr>
            <a:endParaRPr lang="en-GB" sz="3600" dirty="0"/>
          </a:p>
          <a:p>
            <a:pPr marL="0" indent="0">
              <a:buNone/>
            </a:pPr>
            <a:r>
              <a:rPr lang="en-GB" sz="3600" dirty="0"/>
              <a:t>Without repetition our choices get reduced each time</a:t>
            </a:r>
          </a:p>
          <a:p>
            <a:pPr marL="0" indent="0">
              <a:buNone/>
            </a:pPr>
            <a:endParaRPr lang="en-GB" sz="3600" dirty="0"/>
          </a:p>
          <a:p>
            <a:pPr marL="0" indent="0">
              <a:buNone/>
            </a:pPr>
            <a:r>
              <a:rPr lang="en-GB" sz="3600" dirty="0"/>
              <a:t>But how do we write that mathematically? </a:t>
            </a:r>
          </a:p>
          <a:p>
            <a:pPr marL="0" indent="0">
              <a:buNone/>
            </a:pPr>
            <a:endParaRPr lang="en-GB" sz="3600" dirty="0"/>
          </a:p>
          <a:p>
            <a:pPr marL="0" indent="0">
              <a:buNone/>
            </a:pPr>
            <a:r>
              <a:rPr lang="en-GB" sz="3600" dirty="0"/>
              <a:t>Answer: we use the "factorial function“ </a:t>
            </a:r>
          </a:p>
          <a:p>
            <a:pPr marL="0" indent="0">
              <a:buNone/>
            </a:pPr>
            <a:r>
              <a:rPr lang="en-GB" sz="3600" dirty="0"/>
              <a:t>(an exclamation mark)</a:t>
            </a:r>
          </a:p>
        </p:txBody>
      </p:sp>
    </p:spTree>
    <p:extLst>
      <p:ext uri="{BB962C8B-B14F-4D97-AF65-F5344CB8AC3E}">
        <p14:creationId xmlns:p14="http://schemas.microsoft.com/office/powerpoint/2010/main" val="170211814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Code Explanation</a:t>
            </a:r>
          </a:p>
        </p:txBody>
      </p:sp>
      <p:sp>
        <p:nvSpPr>
          <p:cNvPr id="3" name="Content Placeholder 2"/>
          <p:cNvSpPr>
            <a:spLocks noGrp="1"/>
          </p:cNvSpPr>
          <p:nvPr>
            <p:ph idx="1"/>
          </p:nvPr>
        </p:nvSpPr>
        <p:spPr/>
        <p:txBody>
          <a:bodyPr>
            <a:normAutofit fontScale="85000" lnSpcReduction="20000"/>
          </a:bodyPr>
          <a:lstStyle/>
          <a:p>
            <a:r>
              <a:rPr lang="en-GB" dirty="0"/>
              <a:t>Let's dive into the code</a:t>
            </a:r>
          </a:p>
          <a:p>
            <a:r>
              <a:rPr lang="en-GB" dirty="0"/>
              <a:t>This is a 32-bit PRNG using John von Neumann's Middle Square Method, starting with a 64-bit seed "s"</a:t>
            </a:r>
          </a:p>
          <a:p>
            <a:r>
              <a:rPr lang="en-GB" dirty="0"/>
              <a:t>As the notes say, it must be an odd number, and the upper 64-bits must be non-zero. It must be odd, to ensure that "x" can be both odd and even</a:t>
            </a:r>
          </a:p>
          <a:p>
            <a:r>
              <a:rPr lang="en-GB" dirty="0"/>
              <a:t>Recall- an odd plus an odd equals an even, and an odd plus an even equals an odd</a:t>
            </a:r>
          </a:p>
          <a:p>
            <a:r>
              <a:rPr lang="en-GB" dirty="0"/>
              <a:t>Note that at the start, "x" is zero, so squaring it is also zero</a:t>
            </a:r>
          </a:p>
          <a:p>
            <a:r>
              <a:rPr lang="en-GB" dirty="0"/>
              <a:t>But that's not a problem, because we are adding a non-zero number</a:t>
            </a:r>
          </a:p>
          <a:p>
            <a:r>
              <a:rPr lang="en-GB" dirty="0"/>
              <a:t>During that time, the "w" variable is assigned</a:t>
            </a:r>
          </a:p>
          <a:p>
            <a:r>
              <a:rPr lang="en-GB" dirty="0"/>
              <a:t>It's dynamically changed on every iteration, although "s" remains static</a:t>
            </a:r>
          </a:p>
          <a:p>
            <a:r>
              <a:rPr lang="en-GB" dirty="0"/>
              <a:t>Finally, our return is a 32-bit number (because of the "inline static uint32_t" function width), but we're doing some bit-shifting</a:t>
            </a:r>
          </a:p>
          <a:p>
            <a:r>
              <a:rPr lang="en-GB" dirty="0"/>
              <a:t>Supposedly, this is returning the middle 32-bits of our 64-bit "x", but that's not immediately clear</a:t>
            </a:r>
          </a:p>
          <a:p>
            <a:endParaRPr lang="en-GB" dirty="0"/>
          </a:p>
        </p:txBody>
      </p:sp>
    </p:spTree>
    <p:extLst>
      <p:ext uri="{BB962C8B-B14F-4D97-AF65-F5344CB8AC3E}">
        <p14:creationId xmlns:p14="http://schemas.microsoft.com/office/powerpoint/2010/main" val="421769058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Detailed Explanation</a:t>
            </a:r>
          </a:p>
        </p:txBody>
      </p:sp>
      <p:sp>
        <p:nvSpPr>
          <p:cNvPr id="3" name="Content Placeholder 2"/>
          <p:cNvSpPr>
            <a:spLocks noGrp="1"/>
          </p:cNvSpPr>
          <p:nvPr>
            <p:ph idx="1"/>
          </p:nvPr>
        </p:nvSpPr>
        <p:spPr/>
        <p:txBody>
          <a:bodyPr/>
          <a:lstStyle/>
          <a:p>
            <a:r>
              <a:rPr lang="en-GB" dirty="0"/>
              <a:t>See the Middle Square Weyl Sequence PRNG document on the Wiki</a:t>
            </a:r>
          </a:p>
        </p:txBody>
      </p:sp>
    </p:spTree>
    <p:extLst>
      <p:ext uri="{BB962C8B-B14F-4D97-AF65-F5344CB8AC3E}">
        <p14:creationId xmlns:p14="http://schemas.microsoft.com/office/powerpoint/2010/main" val="184549622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Algorithm Problems</a:t>
            </a:r>
          </a:p>
        </p:txBody>
      </p:sp>
      <p:sp>
        <p:nvSpPr>
          <p:cNvPr id="3" name="Content Placeholder 2"/>
          <p:cNvSpPr>
            <a:spLocks noGrp="1"/>
          </p:cNvSpPr>
          <p:nvPr>
            <p:ph idx="1"/>
          </p:nvPr>
        </p:nvSpPr>
        <p:spPr/>
        <p:txBody>
          <a:bodyPr>
            <a:normAutofit/>
          </a:bodyPr>
          <a:lstStyle/>
          <a:p>
            <a:r>
              <a:rPr lang="en-GB" dirty="0"/>
              <a:t>In practice, the output from many common PRNGs exhibit artefacts that cause them to fail statistical pattern-detection tests</a:t>
            </a:r>
          </a:p>
          <a:p>
            <a:r>
              <a:rPr lang="en-GB" dirty="0"/>
              <a:t>These include:</a:t>
            </a:r>
          </a:p>
          <a:p>
            <a:pPr lvl="1"/>
            <a:r>
              <a:rPr lang="en-GB" dirty="0"/>
              <a:t>Shorter than expected periods for some seed states (such seed states may be called 'weak' in this context)</a:t>
            </a:r>
          </a:p>
          <a:p>
            <a:pPr lvl="1"/>
            <a:r>
              <a:rPr lang="en-GB" dirty="0"/>
              <a:t>Lack of uniformity of distribution for large quantities of generated numbers;</a:t>
            </a:r>
          </a:p>
          <a:p>
            <a:pPr lvl="1"/>
            <a:r>
              <a:rPr lang="en-GB" dirty="0"/>
              <a:t>Correlation of successive values</a:t>
            </a:r>
          </a:p>
          <a:p>
            <a:pPr lvl="1"/>
            <a:r>
              <a:rPr lang="en-GB" dirty="0"/>
              <a:t>Poor dimensional distribution of the output sequence</a:t>
            </a:r>
          </a:p>
          <a:p>
            <a:pPr lvl="1"/>
            <a:r>
              <a:rPr lang="en-GB" dirty="0"/>
              <a:t>The distances between where certain values occur are distributed differently from those in a random sequence distribution</a:t>
            </a:r>
          </a:p>
          <a:p>
            <a:r>
              <a:rPr lang="en-GB" dirty="0"/>
              <a:t>Defects exhibited by flawed PRNGs range from unnoticeable (and unknown) to very obvious</a:t>
            </a:r>
          </a:p>
        </p:txBody>
      </p:sp>
    </p:spTree>
    <p:extLst>
      <p:ext uri="{BB962C8B-B14F-4D97-AF65-F5344CB8AC3E}">
        <p14:creationId xmlns:p14="http://schemas.microsoft.com/office/powerpoint/2010/main" val="395705569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Algorithm Problems</a:t>
            </a:r>
          </a:p>
        </p:txBody>
      </p:sp>
      <p:sp>
        <p:nvSpPr>
          <p:cNvPr id="3" name="Content Placeholder 2"/>
          <p:cNvSpPr>
            <a:spLocks noGrp="1"/>
          </p:cNvSpPr>
          <p:nvPr>
            <p:ph idx="1"/>
          </p:nvPr>
        </p:nvSpPr>
        <p:spPr/>
        <p:txBody>
          <a:bodyPr/>
          <a:lstStyle/>
          <a:p>
            <a:r>
              <a:rPr lang="en-GB" dirty="0"/>
              <a:t>The first PRNG to avoid major problems and still run fairly quickly was the </a:t>
            </a:r>
            <a:r>
              <a:rPr lang="en-GB" dirty="0" err="1"/>
              <a:t>Mersenne</a:t>
            </a:r>
            <a:r>
              <a:rPr lang="en-GB" dirty="0"/>
              <a:t> Twister, which was published in 1998</a:t>
            </a:r>
          </a:p>
          <a:p>
            <a:r>
              <a:rPr lang="en-GB" dirty="0"/>
              <a:t>Other high-quality PRNGs have since been developed (see </a:t>
            </a:r>
            <a:r>
              <a:rPr lang="en-GB" dirty="0" err="1"/>
              <a:t>Cloudflare</a:t>
            </a:r>
            <a:r>
              <a:rPr lang="en-GB" dirty="0"/>
              <a:t> lava lamp)</a:t>
            </a:r>
          </a:p>
        </p:txBody>
      </p:sp>
    </p:spTree>
    <p:extLst>
      <p:ext uri="{BB962C8B-B14F-4D97-AF65-F5344CB8AC3E}">
        <p14:creationId xmlns:p14="http://schemas.microsoft.com/office/powerpoint/2010/main" val="281663405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Management</a:t>
            </a:r>
          </a:p>
        </p:txBody>
      </p:sp>
      <p:sp>
        <p:nvSpPr>
          <p:cNvPr id="3" name="Content Placeholder 2"/>
          <p:cNvSpPr>
            <a:spLocks noGrp="1"/>
          </p:cNvSpPr>
          <p:nvPr>
            <p:ph idx="1"/>
          </p:nvPr>
        </p:nvSpPr>
        <p:spPr/>
        <p:txBody>
          <a:bodyPr>
            <a:normAutofit fontScale="92500" lnSpcReduction="20000"/>
          </a:bodyPr>
          <a:lstStyle/>
          <a:p>
            <a:r>
              <a:rPr lang="en-GB" dirty="0"/>
              <a:t>Key management refers to management of cryptographic keys in a cryptosystem</a:t>
            </a:r>
          </a:p>
          <a:p>
            <a:r>
              <a:rPr lang="en-GB" dirty="0"/>
              <a:t>This includes dealing with the generation, exchange, storage, use, crypto-shredding (destruction) and replacement of keys</a:t>
            </a:r>
          </a:p>
          <a:p>
            <a:r>
              <a:rPr lang="en-GB" dirty="0"/>
              <a:t>It includes cryptographic protocol design, key servers, user procedures, and other relevant protocols</a:t>
            </a:r>
          </a:p>
          <a:p>
            <a:r>
              <a:rPr lang="en-GB" dirty="0"/>
              <a:t>Key management concerns keys at the user level, either between users or systems</a:t>
            </a:r>
          </a:p>
          <a:p>
            <a:r>
              <a:rPr lang="en-GB" dirty="0"/>
              <a:t>This is in contrast to key scheduling, which typically refers to the internal handling of keys within the operation of a cipher</a:t>
            </a:r>
          </a:p>
          <a:p>
            <a:r>
              <a:rPr lang="en-GB" dirty="0"/>
              <a:t>Successful key management is critical to the security of a cryptosystem</a:t>
            </a:r>
          </a:p>
          <a:p>
            <a:r>
              <a:rPr lang="en-GB" dirty="0"/>
              <a:t>It is the more challenging side of cryptography in a sense that it involves aspects of social engineering such as system policy, user training, organizational and departmental interactions, and coordination between all of these elements, in contrast to pure mathematical practices that can be automated </a:t>
            </a:r>
          </a:p>
        </p:txBody>
      </p:sp>
    </p:spTree>
    <p:extLst>
      <p:ext uri="{BB962C8B-B14F-4D97-AF65-F5344CB8AC3E}">
        <p14:creationId xmlns:p14="http://schemas.microsoft.com/office/powerpoint/2010/main" val="190535095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Cryptographic Key Management Lifecycle </a:t>
            </a:r>
            <a:endParaRPr lang="en-GB" dirty="0"/>
          </a:p>
        </p:txBody>
      </p:sp>
      <p:sp>
        <p:nvSpPr>
          <p:cNvPr id="3" name="Content Placeholder 2"/>
          <p:cNvSpPr>
            <a:spLocks noGrp="1"/>
          </p:cNvSpPr>
          <p:nvPr>
            <p:ph idx="1"/>
          </p:nvPr>
        </p:nvSpPr>
        <p:spPr/>
        <p:txBody>
          <a:bodyPr>
            <a:normAutofit fontScale="85000" lnSpcReduction="20000"/>
          </a:bodyPr>
          <a:lstStyle/>
          <a:p>
            <a:r>
              <a:rPr lang="en-US" dirty="0"/>
              <a:t>The task of key management is the complete set of operations necessary to create, maintain, protect, and control the use of cryptographic keys</a:t>
            </a:r>
          </a:p>
          <a:p>
            <a:r>
              <a:rPr lang="en-US" dirty="0"/>
              <a:t>Keys have a life cycle; they’re “born,” live useful lives, and are retired</a:t>
            </a:r>
          </a:p>
          <a:p>
            <a:r>
              <a:rPr lang="en-US" dirty="0"/>
              <a:t>The typical encryption key lifecycle likely includes the following phases:</a:t>
            </a:r>
          </a:p>
          <a:p>
            <a:pPr lvl="1"/>
            <a:r>
              <a:rPr lang="en-US" dirty="0"/>
              <a:t>Key generation</a:t>
            </a:r>
          </a:p>
          <a:p>
            <a:pPr lvl="1"/>
            <a:r>
              <a:rPr lang="en-US" dirty="0"/>
              <a:t>Key registration</a:t>
            </a:r>
          </a:p>
          <a:p>
            <a:pPr lvl="1"/>
            <a:r>
              <a:rPr lang="en-US" dirty="0"/>
              <a:t>Key storage</a:t>
            </a:r>
          </a:p>
          <a:p>
            <a:pPr lvl="1"/>
            <a:r>
              <a:rPr lang="en-US" dirty="0"/>
              <a:t>Key distribution and installation</a:t>
            </a:r>
          </a:p>
          <a:p>
            <a:pPr lvl="1"/>
            <a:r>
              <a:rPr lang="en-US" dirty="0"/>
              <a:t>Key use</a:t>
            </a:r>
          </a:p>
          <a:p>
            <a:pPr lvl="1"/>
            <a:r>
              <a:rPr lang="en-US" dirty="0"/>
              <a:t>Key rotation</a:t>
            </a:r>
          </a:p>
          <a:p>
            <a:pPr lvl="1"/>
            <a:r>
              <a:rPr lang="en-US" dirty="0"/>
              <a:t>Key backup</a:t>
            </a:r>
          </a:p>
          <a:p>
            <a:pPr lvl="1"/>
            <a:r>
              <a:rPr lang="en-US" dirty="0"/>
              <a:t>Key recovery</a:t>
            </a:r>
          </a:p>
          <a:p>
            <a:pPr lvl="1"/>
            <a:r>
              <a:rPr lang="en-US" dirty="0"/>
              <a:t>Key revocation</a:t>
            </a:r>
          </a:p>
          <a:p>
            <a:pPr lvl="1"/>
            <a:r>
              <a:rPr lang="en-US" dirty="0"/>
              <a:t>Key suspension</a:t>
            </a:r>
          </a:p>
          <a:p>
            <a:pPr lvl="1"/>
            <a:r>
              <a:rPr lang="en-US" dirty="0"/>
              <a:t>Key destruction</a:t>
            </a:r>
          </a:p>
          <a:p>
            <a:r>
              <a:rPr lang="en-US" dirty="0"/>
              <a:t>See Key Management Lifecycle document on the Wiki</a:t>
            </a:r>
            <a:endParaRPr lang="en-GB" dirty="0"/>
          </a:p>
        </p:txBody>
      </p:sp>
    </p:spTree>
    <p:extLst>
      <p:ext uri="{BB962C8B-B14F-4D97-AF65-F5344CB8AC3E}">
        <p14:creationId xmlns:p14="http://schemas.microsoft.com/office/powerpoint/2010/main" val="346243400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Constructs of the Most Common Attacks</a:t>
            </a:r>
            <a:endParaRPr lang="en-GB" dirty="0"/>
          </a:p>
        </p:txBody>
      </p:sp>
      <p:sp>
        <p:nvSpPr>
          <p:cNvPr id="3" name="Content Placeholder 2"/>
          <p:cNvSpPr>
            <a:spLocks noGrp="1"/>
          </p:cNvSpPr>
          <p:nvPr>
            <p:ph idx="1"/>
          </p:nvPr>
        </p:nvSpPr>
        <p:spPr/>
        <p:txBody>
          <a:bodyPr/>
          <a:lstStyle/>
          <a:p>
            <a:r>
              <a:rPr lang="en-US" dirty="0"/>
              <a:t>We will be looking at:</a:t>
            </a:r>
          </a:p>
          <a:p>
            <a:pPr lvl="1"/>
            <a:r>
              <a:rPr lang="en-GB" dirty="0"/>
              <a:t>Version spoofing attack</a:t>
            </a:r>
          </a:p>
          <a:p>
            <a:pPr lvl="1"/>
            <a:r>
              <a:rPr lang="en-GB" dirty="0"/>
              <a:t>Backtrack attack</a:t>
            </a:r>
          </a:p>
          <a:p>
            <a:pPr lvl="1"/>
            <a:r>
              <a:rPr lang="en-GB" dirty="0"/>
              <a:t>Reverse protocol attack</a:t>
            </a:r>
          </a:p>
          <a:p>
            <a:pPr lvl="1"/>
            <a:r>
              <a:rPr lang="en-GB" dirty="0"/>
              <a:t>Version rollback attack </a:t>
            </a:r>
          </a:p>
          <a:p>
            <a:pPr lvl="1"/>
            <a:endParaRPr lang="en-US" dirty="0"/>
          </a:p>
          <a:p>
            <a:r>
              <a:rPr lang="en-US" dirty="0"/>
              <a:t>I cannot find information on this at this time</a:t>
            </a:r>
            <a:endParaRPr lang="en-GB" dirty="0"/>
          </a:p>
        </p:txBody>
      </p:sp>
    </p:spTree>
    <p:extLst>
      <p:ext uri="{BB962C8B-B14F-4D97-AF65-F5344CB8AC3E}">
        <p14:creationId xmlns:p14="http://schemas.microsoft.com/office/powerpoint/2010/main" val="53855161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Explain the significance and role of entropy in cryptography and discuss security problems associated with entropy</a:t>
            </a:r>
            <a:endParaRPr lang="en-GB" dirty="0"/>
          </a:p>
        </p:txBody>
      </p:sp>
      <p:sp>
        <p:nvSpPr>
          <p:cNvPr id="4" name="Text Placeholder 3"/>
          <p:cNvSpPr>
            <a:spLocks noGrp="1"/>
          </p:cNvSpPr>
          <p:nvPr>
            <p:ph type="body" idx="1"/>
          </p:nvPr>
        </p:nvSpPr>
        <p:spPr/>
        <p:txBody>
          <a:bodyPr>
            <a:normAutofit fontScale="85000" lnSpcReduction="10000"/>
          </a:bodyPr>
          <a:lstStyle/>
          <a:p>
            <a:r>
              <a:rPr lang="en-US" dirty="0"/>
              <a:t>A candidate should be able to: </a:t>
            </a:r>
          </a:p>
          <a:p>
            <a:pPr marL="342900" indent="-342900">
              <a:buFont typeface="Arial" panose="020B0604020202020204" pitchFamily="34" charset="0"/>
              <a:buChar char="•"/>
            </a:pPr>
            <a:r>
              <a:rPr lang="en-US" dirty="0"/>
              <a:t>Explain the concept of low entropy and its significance</a:t>
            </a:r>
          </a:p>
          <a:p>
            <a:pPr marL="342900" indent="-342900">
              <a:buFont typeface="Arial" panose="020B0604020202020204" pitchFamily="34" charset="0"/>
              <a:buChar char="•"/>
            </a:pPr>
            <a:r>
              <a:rPr lang="en-US" dirty="0"/>
              <a:t>Understand the importance of entropy in Microsoft OS and the role of entropy in security situations</a:t>
            </a:r>
          </a:p>
          <a:p>
            <a:pPr marL="342900" indent="-342900">
              <a:buFont typeface="Arial" panose="020B0604020202020204" pitchFamily="34" charset="0"/>
              <a:buChar char="•"/>
            </a:pPr>
            <a:r>
              <a:rPr lang="en-US" dirty="0"/>
              <a:t>Describe the use of most common cryptographic tools</a:t>
            </a:r>
            <a:endParaRPr lang="en-GB" dirty="0"/>
          </a:p>
        </p:txBody>
      </p:sp>
    </p:spTree>
    <p:extLst>
      <p:ext uri="{BB962C8B-B14F-4D97-AF65-F5344CB8AC3E}">
        <p14:creationId xmlns:p14="http://schemas.microsoft.com/office/powerpoint/2010/main" val="393379770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Entropy</a:t>
            </a:r>
            <a:endParaRPr lang="en-GB" dirty="0"/>
          </a:p>
        </p:txBody>
      </p:sp>
      <p:sp>
        <p:nvSpPr>
          <p:cNvPr id="5" name="Content Placeholder 4"/>
          <p:cNvSpPr>
            <a:spLocks noGrp="1"/>
          </p:cNvSpPr>
          <p:nvPr>
            <p:ph idx="1"/>
          </p:nvPr>
        </p:nvSpPr>
        <p:spPr/>
        <p:txBody>
          <a:bodyPr/>
          <a:lstStyle/>
          <a:p>
            <a:r>
              <a:rPr lang="en-US" dirty="0"/>
              <a:t>Entropy is the randomness collected by an operating system or application for use in cryptography or other uses that require random data</a:t>
            </a:r>
          </a:p>
          <a:p>
            <a:r>
              <a:rPr lang="en-US" dirty="0"/>
              <a:t>This randomness is often collected from hardware sources (variance in fan noise or HDD), either pre-existing ones such as mouse movements or specially provided randomness generators</a:t>
            </a:r>
          </a:p>
          <a:p>
            <a:r>
              <a:rPr lang="en-US" dirty="0"/>
              <a:t>A lack of entropy can have a negative impact on performance and security</a:t>
            </a:r>
          </a:p>
          <a:p>
            <a:r>
              <a:rPr lang="en-US" dirty="0"/>
              <a:t>Entropy is a measure of how unpredictable something is</a:t>
            </a:r>
          </a:p>
          <a:p>
            <a:r>
              <a:rPr lang="en-US" dirty="0"/>
              <a:t>In cryptography this is an important issue for two reasons</a:t>
            </a:r>
          </a:p>
          <a:p>
            <a:pPr lvl="1"/>
            <a:r>
              <a:rPr lang="en-US" dirty="0"/>
              <a:t>high entropy in keys makes them hard to guess</a:t>
            </a:r>
          </a:p>
          <a:p>
            <a:pPr lvl="1"/>
            <a:r>
              <a:rPr lang="en-US" dirty="0"/>
              <a:t>high entropy in messages makes it hard to know when your guess is correct</a:t>
            </a:r>
            <a:endParaRPr lang="en-GB" dirty="0"/>
          </a:p>
        </p:txBody>
      </p:sp>
    </p:spTree>
    <p:extLst>
      <p:ext uri="{BB962C8B-B14F-4D97-AF65-F5344CB8AC3E}">
        <p14:creationId xmlns:p14="http://schemas.microsoft.com/office/powerpoint/2010/main" val="34858826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Entropy</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8166" y="1406881"/>
            <a:ext cx="6576573" cy="49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62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DAA5-1756-4ACB-9F3E-AA37EA790212}"/>
              </a:ext>
            </a:extLst>
          </p:cNvPr>
          <p:cNvSpPr>
            <a:spLocks noGrp="1"/>
          </p:cNvSpPr>
          <p:nvPr>
            <p:ph type="title"/>
          </p:nvPr>
        </p:nvSpPr>
        <p:spPr/>
        <p:txBody>
          <a:bodyPr/>
          <a:lstStyle/>
          <a:p>
            <a:r>
              <a:rPr lang="en-GB" dirty="0"/>
              <a:t>Without Repetition - Factorials</a:t>
            </a:r>
          </a:p>
        </p:txBody>
      </p:sp>
      <p:sp>
        <p:nvSpPr>
          <p:cNvPr id="7" name="Content Placeholder 6">
            <a:extLst>
              <a:ext uri="{FF2B5EF4-FFF2-40B4-BE49-F238E27FC236}">
                <a16:creationId xmlns:a16="http://schemas.microsoft.com/office/drawing/2014/main" id="{97E3E781-263A-4C55-A84A-0A066E9604BC}"/>
              </a:ext>
            </a:extLst>
          </p:cNvPr>
          <p:cNvSpPr>
            <a:spLocks noGrp="1"/>
          </p:cNvSpPr>
          <p:nvPr>
            <p:ph idx="1"/>
          </p:nvPr>
        </p:nvSpPr>
        <p:spPr>
          <a:xfrm>
            <a:off x="312821" y="1574800"/>
            <a:ext cx="11590421" cy="5186781"/>
          </a:xfrm>
        </p:spPr>
        <p:txBody>
          <a:bodyPr>
            <a:normAutofit fontScale="92500" lnSpcReduction="10000"/>
          </a:bodyPr>
          <a:lstStyle/>
          <a:p>
            <a:pPr marL="0" indent="0">
              <a:buNone/>
            </a:pPr>
            <a:r>
              <a:rPr lang="en-GB" sz="3200" dirty="0"/>
              <a:t>The factorial function (symbol: !) just means to multiply a series of descending natural numbers</a:t>
            </a:r>
          </a:p>
          <a:p>
            <a:pPr marL="0" indent="0">
              <a:buNone/>
            </a:pPr>
            <a:r>
              <a:rPr lang="en-GB" sz="3200" dirty="0"/>
              <a:t>Examples:</a:t>
            </a:r>
          </a:p>
          <a:p>
            <a:pPr marL="0" indent="0">
              <a:buNone/>
            </a:pPr>
            <a:endParaRPr lang="en-GB" sz="3200" dirty="0"/>
          </a:p>
          <a:p>
            <a:pPr marL="457200" lvl="1" indent="0">
              <a:buNone/>
            </a:pPr>
            <a:r>
              <a:rPr lang="en-GB" sz="2800" dirty="0"/>
              <a:t>    </a:t>
            </a:r>
            <a:r>
              <a:rPr lang="en-GB" sz="3500" dirty="0"/>
              <a:t>5! = 5 ×  4 × 3 × 2 × 1 = 120</a:t>
            </a:r>
          </a:p>
          <a:p>
            <a:pPr marL="457200" lvl="1" indent="0">
              <a:buNone/>
            </a:pPr>
            <a:r>
              <a:rPr lang="en-GB" sz="3500" dirty="0"/>
              <a:t>    7! = 7 × 6 × 5 × 4 × 3 × 2 × 1 = 5,040</a:t>
            </a:r>
          </a:p>
          <a:p>
            <a:pPr marL="457200" lvl="1" indent="0">
              <a:buNone/>
            </a:pPr>
            <a:r>
              <a:rPr lang="en-GB" sz="3500" dirty="0"/>
              <a:t>    1! = 1</a:t>
            </a:r>
          </a:p>
          <a:p>
            <a:pPr marL="0" indent="0">
              <a:buNone/>
            </a:pPr>
            <a:endParaRPr lang="en-GB" sz="3200" dirty="0"/>
          </a:p>
          <a:p>
            <a:pPr marL="0" indent="0">
              <a:buNone/>
            </a:pPr>
            <a:r>
              <a:rPr lang="en-GB" sz="3200" dirty="0"/>
              <a:t>Note: it is generally agreed that 0! = 1</a:t>
            </a:r>
          </a:p>
          <a:p>
            <a:pPr marL="0" indent="0">
              <a:buNone/>
            </a:pPr>
            <a:r>
              <a:rPr lang="en-GB" sz="3200" dirty="0"/>
              <a:t>It may seem funny that multiplying no numbers together gets us 1, but it helps simplify a lot of equations</a:t>
            </a:r>
          </a:p>
        </p:txBody>
      </p:sp>
    </p:spTree>
    <p:extLst>
      <p:ext uri="{BB962C8B-B14F-4D97-AF65-F5344CB8AC3E}">
        <p14:creationId xmlns:p14="http://schemas.microsoft.com/office/powerpoint/2010/main" val="60970777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Entropy</a:t>
            </a:r>
            <a:endParaRPr lang="en-GB" dirty="0"/>
          </a:p>
        </p:txBody>
      </p:sp>
      <p:sp>
        <p:nvSpPr>
          <p:cNvPr id="3" name="Content Placeholder 2"/>
          <p:cNvSpPr>
            <a:spLocks noGrp="1"/>
          </p:cNvSpPr>
          <p:nvPr>
            <p:ph idx="1"/>
          </p:nvPr>
        </p:nvSpPr>
        <p:spPr/>
        <p:txBody>
          <a:bodyPr/>
          <a:lstStyle/>
          <a:p>
            <a:r>
              <a:rPr lang="en-US" dirty="0"/>
              <a:t>entropy = sum over messages of (probability of message  * - log(probability of message) )</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006" y="2841925"/>
            <a:ext cx="7995153" cy="385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40691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low entropy and its significance</a:t>
            </a:r>
            <a:endParaRPr lang="en-GB" dirty="0"/>
          </a:p>
        </p:txBody>
      </p:sp>
      <p:sp>
        <p:nvSpPr>
          <p:cNvPr id="3" name="Content Placeholder 2"/>
          <p:cNvSpPr>
            <a:spLocks noGrp="1"/>
          </p:cNvSpPr>
          <p:nvPr>
            <p:ph idx="1"/>
          </p:nvPr>
        </p:nvSpPr>
        <p:spPr/>
        <p:txBody>
          <a:bodyPr/>
          <a:lstStyle/>
          <a:p>
            <a:r>
              <a:rPr lang="en-US" dirty="0"/>
              <a:t>If the internal state or seed of a PRNG is very limited, it could be easily brute force attacked</a:t>
            </a:r>
          </a:p>
          <a:p>
            <a:endParaRPr lang="en-GB" dirty="0"/>
          </a:p>
        </p:txBody>
      </p:sp>
    </p:spTree>
    <p:extLst>
      <p:ext uri="{BB962C8B-B14F-4D97-AF65-F5344CB8AC3E}">
        <p14:creationId xmlns:p14="http://schemas.microsoft.com/office/powerpoint/2010/main" val="11824041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Entropy in Microsoft OS </a:t>
            </a:r>
            <a:endParaRPr lang="en-GB" dirty="0"/>
          </a:p>
        </p:txBody>
      </p:sp>
      <p:sp>
        <p:nvSpPr>
          <p:cNvPr id="3" name="Content Placeholder 2"/>
          <p:cNvSpPr>
            <a:spLocks noGrp="1"/>
          </p:cNvSpPr>
          <p:nvPr>
            <p:ph idx="1"/>
          </p:nvPr>
        </p:nvSpPr>
        <p:spPr/>
        <p:txBody>
          <a:bodyPr>
            <a:normAutofit/>
          </a:bodyPr>
          <a:lstStyle/>
          <a:p>
            <a:pPr marL="342900" indent="-342900"/>
            <a:r>
              <a:rPr lang="en-US" dirty="0"/>
              <a:t>Understand the importance of entropy in Microsoft OS and the role of entropy in security situations</a:t>
            </a:r>
          </a:p>
          <a:p>
            <a:pPr marL="342900" indent="-342900"/>
            <a:r>
              <a:rPr lang="en-US" dirty="0"/>
              <a:t>Uses CryptoAPI to gather entropy</a:t>
            </a:r>
          </a:p>
          <a:p>
            <a:pPr marL="342900" indent="-342900"/>
            <a:r>
              <a:rPr lang="en-US" dirty="0"/>
              <a:t>Windows's CryptoAPI uses the binary registry key HKEY_LOCAL_MACHINE\SOFTWARE\Microsoft\Cryptography\RNG\Seed to store a seeded value from all of its entropy sources</a:t>
            </a:r>
          </a:p>
          <a:p>
            <a:pPr marL="342900" indent="-342900"/>
            <a:r>
              <a:rPr lang="en-US" dirty="0"/>
              <a:t>CryptoAPI is closed-source</a:t>
            </a:r>
          </a:p>
          <a:p>
            <a:pPr marL="342900" indent="-342900"/>
            <a:r>
              <a:rPr lang="en-US" dirty="0"/>
              <a:t>For example, </a:t>
            </a:r>
            <a:r>
              <a:rPr lang="en-US" dirty="0" err="1"/>
              <a:t>GnuPG</a:t>
            </a:r>
            <a:r>
              <a:rPr lang="en-US" dirty="0"/>
              <a:t>, as of version 1.06, uses a variety of sources such as the number of free bytes in memory that combined with a random seed generates desired randomness it needs</a:t>
            </a:r>
          </a:p>
          <a:p>
            <a:pPr marL="342900" indent="-342900"/>
            <a:endParaRPr lang="en-US" dirty="0"/>
          </a:p>
          <a:p>
            <a:endParaRPr lang="en-GB" dirty="0"/>
          </a:p>
        </p:txBody>
      </p:sp>
    </p:spTree>
    <p:extLst>
      <p:ext uri="{BB962C8B-B14F-4D97-AF65-F5344CB8AC3E}">
        <p14:creationId xmlns:p14="http://schemas.microsoft.com/office/powerpoint/2010/main" val="405380637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Entropy In Microsoft OS</a:t>
            </a:r>
            <a:endParaRPr lang="en-GB" dirty="0"/>
          </a:p>
        </p:txBody>
      </p:sp>
      <p:sp>
        <p:nvSpPr>
          <p:cNvPr id="3" name="Content Placeholder 2"/>
          <p:cNvSpPr>
            <a:spLocks noGrp="1"/>
          </p:cNvSpPr>
          <p:nvPr>
            <p:ph idx="1"/>
          </p:nvPr>
        </p:nvSpPr>
        <p:spPr/>
        <p:txBody>
          <a:bodyPr/>
          <a:lstStyle/>
          <a:p>
            <a:r>
              <a:rPr lang="en-GB" dirty="0"/>
              <a:t>Newer version of Windows are able to use a variety of entropy sources:</a:t>
            </a:r>
          </a:p>
          <a:p>
            <a:pPr lvl="1"/>
            <a:r>
              <a:rPr lang="en-GB" dirty="0"/>
              <a:t>    TPM if available and enabled on motherboard</a:t>
            </a:r>
          </a:p>
          <a:p>
            <a:pPr lvl="1"/>
            <a:r>
              <a:rPr lang="en-GB" dirty="0"/>
              <a:t>    Entropy from UEFI interface (if booted from UEFI)[16]</a:t>
            </a:r>
          </a:p>
          <a:p>
            <a:pPr lvl="1"/>
            <a:r>
              <a:rPr lang="en-GB" dirty="0"/>
              <a:t>    </a:t>
            </a:r>
            <a:r>
              <a:rPr lang="en-GB" dirty="0" err="1"/>
              <a:t>RdRand</a:t>
            </a:r>
            <a:r>
              <a:rPr lang="en-GB" dirty="0"/>
              <a:t> CPU instruction if available</a:t>
            </a:r>
          </a:p>
          <a:p>
            <a:pPr lvl="1"/>
            <a:r>
              <a:rPr lang="en-GB" dirty="0"/>
              <a:t>    Hardware system clock (RTC)</a:t>
            </a:r>
          </a:p>
          <a:p>
            <a:pPr lvl="1"/>
            <a:r>
              <a:rPr lang="en-GB" dirty="0"/>
              <a:t>    OEM0 ACPI table content</a:t>
            </a:r>
          </a:p>
        </p:txBody>
      </p:sp>
    </p:spTree>
    <p:extLst>
      <p:ext uri="{BB962C8B-B14F-4D97-AF65-F5344CB8AC3E}">
        <p14:creationId xmlns:p14="http://schemas.microsoft.com/office/powerpoint/2010/main" val="39772046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common cryptographic tools</a:t>
            </a:r>
            <a:endParaRPr lang="en-GB" dirty="0"/>
          </a:p>
        </p:txBody>
      </p:sp>
      <p:sp>
        <p:nvSpPr>
          <p:cNvPr id="3" name="Content Placeholder 2"/>
          <p:cNvSpPr>
            <a:spLocks noGrp="1"/>
          </p:cNvSpPr>
          <p:nvPr>
            <p:ph idx="1"/>
          </p:nvPr>
        </p:nvSpPr>
        <p:spPr/>
        <p:txBody>
          <a:bodyPr>
            <a:normAutofit/>
          </a:bodyPr>
          <a:lstStyle/>
          <a:p>
            <a:r>
              <a:rPr lang="en-US" dirty="0" err="1"/>
              <a:t>LastPass</a:t>
            </a:r>
            <a:endParaRPr lang="en-US" dirty="0"/>
          </a:p>
          <a:p>
            <a:pPr lvl="1"/>
            <a:r>
              <a:rPr lang="en-US" dirty="0"/>
              <a:t>Probably one of the most popular password manager tools out there, </a:t>
            </a:r>
            <a:r>
              <a:rPr lang="en-US" dirty="0" err="1"/>
              <a:t>LastPass</a:t>
            </a:r>
            <a:r>
              <a:rPr lang="en-US" dirty="0"/>
              <a:t> can be used for free with limited features, but will still secure your passwords and personal data</a:t>
            </a:r>
          </a:p>
          <a:p>
            <a:pPr lvl="1"/>
            <a:r>
              <a:rPr lang="en-US" dirty="0"/>
              <a:t>Using an encryption software tool like this one, you’ll no longer have to remember or note a password in a notebook or any other physical place</a:t>
            </a:r>
          </a:p>
          <a:p>
            <a:r>
              <a:rPr lang="en-US" dirty="0" err="1"/>
              <a:t>Bitlocker</a:t>
            </a:r>
            <a:endParaRPr lang="en-US" dirty="0"/>
          </a:p>
          <a:p>
            <a:pPr lvl="1"/>
            <a:r>
              <a:rPr lang="en-US" dirty="0"/>
              <a:t>While there are many encryption tools available you can use to encrypt your data locally, most users prefer to use Microsoft’s BitLocker software</a:t>
            </a:r>
          </a:p>
          <a:p>
            <a:pPr lvl="1"/>
            <a:r>
              <a:rPr lang="en-US" dirty="0"/>
              <a:t>You can either use it to encrypt a particular disk partition or the entire hard disk</a:t>
            </a:r>
          </a:p>
          <a:p>
            <a:pPr lvl="1"/>
            <a:r>
              <a:rPr lang="en-US" dirty="0"/>
              <a:t>BitLocker is a full-disk encryption tool built-in in the latest Windows operating systems (Windows 10), which uses AES (128 and 256-bit) encryption to encrypt data on the drives</a:t>
            </a:r>
          </a:p>
          <a:p>
            <a:pPr lvl="1"/>
            <a:endParaRPr lang="en-GB" b="1" dirty="0"/>
          </a:p>
        </p:txBody>
      </p:sp>
    </p:spTree>
    <p:extLst>
      <p:ext uri="{BB962C8B-B14F-4D97-AF65-F5344CB8AC3E}">
        <p14:creationId xmlns:p14="http://schemas.microsoft.com/office/powerpoint/2010/main" val="380790230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common cryptographic tools</a:t>
            </a:r>
            <a:endParaRPr lang="en-GB" dirty="0"/>
          </a:p>
        </p:txBody>
      </p:sp>
      <p:sp>
        <p:nvSpPr>
          <p:cNvPr id="3" name="Content Placeholder 2"/>
          <p:cNvSpPr>
            <a:spLocks noGrp="1"/>
          </p:cNvSpPr>
          <p:nvPr>
            <p:ph idx="1"/>
          </p:nvPr>
        </p:nvSpPr>
        <p:spPr/>
        <p:txBody>
          <a:bodyPr>
            <a:normAutofit/>
          </a:bodyPr>
          <a:lstStyle/>
          <a:p>
            <a:r>
              <a:rPr lang="en-US" dirty="0" err="1"/>
              <a:t>VeraCrypt</a:t>
            </a:r>
            <a:endParaRPr lang="en-US" dirty="0"/>
          </a:p>
          <a:p>
            <a:pPr lvl="1"/>
            <a:r>
              <a:rPr lang="en-US" dirty="0"/>
              <a:t>Another free encryption software tool you can use which is available for Windows, OS X and Linux operating systems</a:t>
            </a:r>
          </a:p>
          <a:p>
            <a:pPr lvl="1"/>
            <a:r>
              <a:rPr lang="en-US" dirty="0"/>
              <a:t>Works similar to </a:t>
            </a:r>
            <a:r>
              <a:rPr lang="en-US" dirty="0" err="1"/>
              <a:t>Bitlocker</a:t>
            </a:r>
            <a:r>
              <a:rPr lang="en-US" dirty="0"/>
              <a:t> and supports AES</a:t>
            </a:r>
          </a:p>
          <a:p>
            <a:r>
              <a:rPr lang="en-US" dirty="0" err="1"/>
              <a:t>FileVault</a:t>
            </a:r>
            <a:r>
              <a:rPr lang="en-US" dirty="0"/>
              <a:t> 2</a:t>
            </a:r>
          </a:p>
          <a:p>
            <a:pPr lvl="1"/>
            <a:r>
              <a:rPr lang="en-US" dirty="0"/>
              <a:t>Looking to encrypt your data stored on devices featuring </a:t>
            </a:r>
            <a:r>
              <a:rPr lang="en-US" dirty="0" err="1"/>
              <a:t>macOS</a:t>
            </a:r>
            <a:r>
              <a:rPr lang="en-US" dirty="0"/>
              <a:t> and Mac hardware? </a:t>
            </a:r>
            <a:r>
              <a:rPr lang="en-US" dirty="0" err="1"/>
              <a:t>FileVault</a:t>
            </a:r>
            <a:r>
              <a:rPr lang="en-US" dirty="0"/>
              <a:t> 2 is a free encryption software tool worth checking out</a:t>
            </a:r>
          </a:p>
          <a:p>
            <a:pPr lvl="1"/>
            <a:r>
              <a:rPr lang="en-US" dirty="0"/>
              <a:t>Just like BitLocker and </a:t>
            </a:r>
            <a:r>
              <a:rPr lang="en-US" dirty="0" err="1"/>
              <a:t>VeraCrypt</a:t>
            </a:r>
            <a:r>
              <a:rPr lang="en-US" dirty="0"/>
              <a:t> tools, </a:t>
            </a:r>
            <a:r>
              <a:rPr lang="en-US" dirty="0" err="1"/>
              <a:t>FileVault</a:t>
            </a:r>
            <a:r>
              <a:rPr lang="en-US" dirty="0"/>
              <a:t> 2 (</a:t>
            </a:r>
            <a:r>
              <a:rPr lang="en-US" dirty="0" err="1"/>
              <a:t>FileVault</a:t>
            </a:r>
            <a:r>
              <a:rPr lang="en-US" dirty="0"/>
              <a:t> full-disk encryption) uses XTS-AES-128 encryption with a 256-bit key “to help prevent unauthorized access to the information on your startup disk”</a:t>
            </a:r>
            <a:endParaRPr lang="en-GB" dirty="0"/>
          </a:p>
        </p:txBody>
      </p:sp>
    </p:spTree>
    <p:extLst>
      <p:ext uri="{BB962C8B-B14F-4D97-AF65-F5344CB8AC3E}">
        <p14:creationId xmlns:p14="http://schemas.microsoft.com/office/powerpoint/2010/main" val="29383195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common cryptographic tools</a:t>
            </a:r>
            <a:endParaRPr lang="en-GB" dirty="0"/>
          </a:p>
        </p:txBody>
      </p:sp>
      <p:sp>
        <p:nvSpPr>
          <p:cNvPr id="3" name="Content Placeholder 2"/>
          <p:cNvSpPr>
            <a:spLocks noGrp="1"/>
          </p:cNvSpPr>
          <p:nvPr>
            <p:ph idx="1"/>
          </p:nvPr>
        </p:nvSpPr>
        <p:spPr/>
        <p:txBody>
          <a:bodyPr>
            <a:normAutofit/>
          </a:bodyPr>
          <a:lstStyle/>
          <a:p>
            <a:r>
              <a:rPr lang="en-US" dirty="0" err="1"/>
              <a:t>DiskCryptor</a:t>
            </a:r>
            <a:endParaRPr lang="en-US" dirty="0"/>
          </a:p>
          <a:p>
            <a:pPr lvl="1"/>
            <a:r>
              <a:rPr lang="en-US" dirty="0"/>
              <a:t>Yet another open-source and free encryption software you can use to secure your internal and external drive, including system partition, and even ISO images, or USB flash drives or any other storage devices</a:t>
            </a:r>
          </a:p>
          <a:p>
            <a:r>
              <a:rPr lang="en-US" dirty="0"/>
              <a:t>7-Zip</a:t>
            </a:r>
          </a:p>
          <a:p>
            <a:pPr lvl="1"/>
            <a:r>
              <a:rPr lang="en-US" dirty="0"/>
              <a:t>Many users are not interested in encrypting the entire hard disk, but only specific files and documents that store sensitive information</a:t>
            </a:r>
          </a:p>
          <a:p>
            <a:pPr lvl="1"/>
            <a:r>
              <a:rPr lang="en-US" dirty="0"/>
              <a:t>It’s a free and open source encryption software, as well as a lightweight solution known for its simplicity</a:t>
            </a:r>
          </a:p>
          <a:p>
            <a:pPr lvl="1"/>
            <a:r>
              <a:rPr lang="en-US" dirty="0"/>
              <a:t>This software tool is capable of extracting most archives and features strong AES-256 encryption.</a:t>
            </a:r>
            <a:endParaRPr lang="en-GB" dirty="0"/>
          </a:p>
        </p:txBody>
      </p:sp>
    </p:spTree>
    <p:extLst>
      <p:ext uri="{BB962C8B-B14F-4D97-AF65-F5344CB8AC3E}">
        <p14:creationId xmlns:p14="http://schemas.microsoft.com/office/powerpoint/2010/main" val="3323272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common cryptographic tools</a:t>
            </a:r>
            <a:endParaRPr lang="en-GB" dirty="0"/>
          </a:p>
        </p:txBody>
      </p:sp>
      <p:sp>
        <p:nvSpPr>
          <p:cNvPr id="3" name="Content Placeholder 2"/>
          <p:cNvSpPr>
            <a:spLocks noGrp="1"/>
          </p:cNvSpPr>
          <p:nvPr>
            <p:ph idx="1"/>
          </p:nvPr>
        </p:nvSpPr>
        <p:spPr/>
        <p:txBody>
          <a:bodyPr>
            <a:normAutofit/>
          </a:bodyPr>
          <a:lstStyle/>
          <a:p>
            <a:r>
              <a:rPr lang="en-US" dirty="0" err="1"/>
              <a:t>AxCrypt</a:t>
            </a:r>
            <a:endParaRPr lang="en-US" dirty="0"/>
          </a:p>
          <a:p>
            <a:pPr lvl="1"/>
            <a:r>
              <a:rPr lang="en-US" dirty="0"/>
              <a:t>Similar to 7-Zip, </a:t>
            </a:r>
            <a:r>
              <a:rPr lang="en-US" dirty="0" err="1"/>
              <a:t>AxCrypt</a:t>
            </a:r>
            <a:r>
              <a:rPr lang="en-US" dirty="0"/>
              <a:t> is an open source file encryption tool offering both a free solution and a premium version for Windows, </a:t>
            </a:r>
            <a:r>
              <a:rPr lang="en-US" dirty="0" err="1"/>
              <a:t>macOS</a:t>
            </a:r>
            <a:r>
              <a:rPr lang="en-US" dirty="0"/>
              <a:t>, Android, and iOS</a:t>
            </a:r>
          </a:p>
          <a:p>
            <a:pPr lvl="1"/>
            <a:r>
              <a:rPr lang="en-US" dirty="0"/>
              <a:t>It features AES-256 file encryption and can efficiently encrypt one file, an entire folder or a group of files with a simple right-click</a:t>
            </a:r>
          </a:p>
          <a:p>
            <a:pPr lvl="1"/>
            <a:r>
              <a:rPr lang="en-US" dirty="0"/>
              <a:t>Files can be encrypted for a specific period of time or can be auto-decrypted later on when that file reaches the destination</a:t>
            </a:r>
          </a:p>
          <a:p>
            <a:r>
              <a:rPr lang="en-US" dirty="0"/>
              <a:t>HTTPS Everywhere </a:t>
            </a:r>
          </a:p>
          <a:p>
            <a:pPr lvl="1"/>
            <a:r>
              <a:rPr lang="en-US" dirty="0"/>
              <a:t>Encrypting your files is not enough</a:t>
            </a:r>
          </a:p>
          <a:p>
            <a:pPr lvl="1"/>
            <a:r>
              <a:rPr lang="en-US" dirty="0"/>
              <a:t>To be one step ahead of cybercriminals, you need to enhance online protection, you need to make sure no one can eavesdrop on your communication over the Internet</a:t>
            </a:r>
            <a:endParaRPr lang="en-GB" dirty="0"/>
          </a:p>
        </p:txBody>
      </p:sp>
    </p:spTree>
    <p:extLst>
      <p:ext uri="{BB962C8B-B14F-4D97-AF65-F5344CB8AC3E}">
        <p14:creationId xmlns:p14="http://schemas.microsoft.com/office/powerpoint/2010/main" val="366997532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common cryptographic tools</a:t>
            </a:r>
            <a:endParaRPr lang="en-GB" dirty="0"/>
          </a:p>
        </p:txBody>
      </p:sp>
      <p:sp>
        <p:nvSpPr>
          <p:cNvPr id="3" name="Content Placeholder 2"/>
          <p:cNvSpPr>
            <a:spLocks noGrp="1"/>
          </p:cNvSpPr>
          <p:nvPr>
            <p:ph idx="1"/>
          </p:nvPr>
        </p:nvSpPr>
        <p:spPr/>
        <p:txBody>
          <a:bodyPr>
            <a:normAutofit/>
          </a:bodyPr>
          <a:lstStyle/>
          <a:p>
            <a:r>
              <a:rPr lang="en-US" dirty="0"/>
              <a:t>Tor Browser</a:t>
            </a:r>
          </a:p>
          <a:p>
            <a:pPr lvl="1"/>
            <a:r>
              <a:rPr lang="en-US" dirty="0"/>
              <a:t>If you want to access the Internet anonymously, Tor browser can be a great option to encrypt your online traffic and keep your browsing activities from prying eyes</a:t>
            </a:r>
          </a:p>
          <a:p>
            <a:pPr lvl="1"/>
            <a:r>
              <a:rPr lang="en-US" dirty="0"/>
              <a:t>Tor Browser will block popular browser plugins such as Flash, RealPlayer, </a:t>
            </a:r>
            <a:r>
              <a:rPr lang="en-US" dirty="0" err="1"/>
              <a:t>Quicktime</a:t>
            </a:r>
            <a:r>
              <a:rPr lang="en-US" dirty="0"/>
              <a:t>, and others which can be manipulated into finding out your IP address</a:t>
            </a:r>
          </a:p>
          <a:p>
            <a:r>
              <a:rPr lang="en-US" dirty="0" err="1"/>
              <a:t>CyberGhost</a:t>
            </a:r>
            <a:endParaRPr lang="en-US" dirty="0"/>
          </a:p>
          <a:p>
            <a:pPr lvl="1"/>
            <a:r>
              <a:rPr lang="en-US" dirty="0"/>
              <a:t>Another way to hide your online identity is to use a VPN (Virtual Private Network) which can encrypt your communication and keep it safe from constant interception attempts</a:t>
            </a:r>
          </a:p>
          <a:p>
            <a:pPr lvl="1"/>
            <a:r>
              <a:rPr lang="en-US" dirty="0"/>
              <a:t>This private network is able to spread across the normal Internet space, using its resources to create an encrypted channel and protect your data from hackers or the prying eyes of others</a:t>
            </a:r>
            <a:endParaRPr lang="en-GB" dirty="0"/>
          </a:p>
        </p:txBody>
      </p:sp>
    </p:spTree>
    <p:extLst>
      <p:ext uri="{BB962C8B-B14F-4D97-AF65-F5344CB8AC3E}">
        <p14:creationId xmlns:p14="http://schemas.microsoft.com/office/powerpoint/2010/main" val="41494046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2. Deployment of cryptography (40%, K2) </a:t>
            </a:r>
          </a:p>
        </p:txBody>
      </p:sp>
      <p:sp>
        <p:nvSpPr>
          <p:cNvPr id="5" name="Text Placeholder 4"/>
          <p:cNvSpPr>
            <a:spLocks noGrp="1"/>
          </p:cNvSpPr>
          <p:nvPr>
            <p:ph type="body" idx="1"/>
          </p:nvPr>
        </p:nvSpPr>
        <p:spPr/>
        <p:txBody>
          <a:bodyPr/>
          <a:lstStyle/>
          <a:p>
            <a:r>
              <a:rPr lang="en-GB" dirty="0"/>
              <a:t>In this key topic, you will explain the deployment of cryptographic systems in a range of common public technologies; in the protection of data and networked systems and discuss issues faced in their deployment and updating</a:t>
            </a:r>
          </a:p>
        </p:txBody>
      </p:sp>
    </p:spTree>
    <p:extLst>
      <p:ext uri="{BB962C8B-B14F-4D97-AF65-F5344CB8AC3E}">
        <p14:creationId xmlns:p14="http://schemas.microsoft.com/office/powerpoint/2010/main" val="317810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8369-D5DA-47CB-8C13-F4684DA4457A}"/>
              </a:ext>
            </a:extLst>
          </p:cNvPr>
          <p:cNvSpPr>
            <a:spLocks noGrp="1"/>
          </p:cNvSpPr>
          <p:nvPr>
            <p:ph type="title"/>
          </p:nvPr>
        </p:nvSpPr>
        <p:spPr/>
        <p:txBody>
          <a:bodyPr/>
          <a:lstStyle/>
          <a:p>
            <a:r>
              <a:rPr lang="en-GB" dirty="0"/>
              <a:t>Without Repetition - Factorials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23789A-8031-409B-AC09-DD664B9E55A1}"/>
                  </a:ext>
                </a:extLst>
              </p:cNvPr>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So, when we want to select </a:t>
                </a:r>
                <a:r>
                  <a:rPr lang="en-GB" b="1" dirty="0">
                    <a:latin typeface="Arial" panose="020B0604020202020204" pitchFamily="34" charset="0"/>
                    <a:cs typeface="Arial" panose="020B0604020202020204" pitchFamily="34" charset="0"/>
                  </a:rPr>
                  <a:t>all</a:t>
                </a:r>
                <a:r>
                  <a:rPr lang="en-GB" dirty="0">
                    <a:latin typeface="Arial" panose="020B0604020202020204" pitchFamily="34" charset="0"/>
                    <a:cs typeface="Arial" panose="020B0604020202020204" pitchFamily="34" charset="0"/>
                  </a:rPr>
                  <a:t> of the billiard balls the permutations are:</a:t>
                </a:r>
              </a:p>
              <a:p>
                <a:pPr marL="457200" lvl="1" indent="0">
                  <a:buNone/>
                </a:pPr>
                <a:r>
                  <a:rPr lang="en-GB" b="1" dirty="0">
                    <a:latin typeface="Arial" panose="020B0604020202020204" pitchFamily="34" charset="0"/>
                    <a:cs typeface="Arial" panose="020B0604020202020204" pitchFamily="34" charset="0"/>
                  </a:rPr>
                  <a:t>16! = 20,922,789,888,000</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When we want to select just 3 we don't want to multiply after 14</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How do we do that? </a:t>
                </a:r>
              </a:p>
              <a:p>
                <a:pPr marL="0" indent="0">
                  <a:buNone/>
                </a:pPr>
                <a:r>
                  <a:rPr lang="en-GB" dirty="0">
                    <a:latin typeface="Arial" panose="020B0604020202020204" pitchFamily="34" charset="0"/>
                    <a:cs typeface="Arial" panose="020B0604020202020204" pitchFamily="34" charset="0"/>
                  </a:rPr>
                  <a:t>There is a neat trick: we divide by </a:t>
                </a:r>
                <a:r>
                  <a:rPr lang="en-GB" b="1" dirty="0">
                    <a:latin typeface="Arial" panose="020B0604020202020204" pitchFamily="34" charset="0"/>
                    <a:cs typeface="Arial" panose="020B0604020202020204" pitchFamily="34" charset="0"/>
                  </a:rPr>
                  <a:t>13! </a:t>
                </a:r>
                <a:r>
                  <a:rPr lang="en-GB" dirty="0">
                    <a:latin typeface="Arial" panose="020B0604020202020204" pitchFamily="34" charset="0"/>
                    <a:cs typeface="Arial" panose="020B0604020202020204" pitchFamily="34" charset="0"/>
                  </a:rPr>
                  <a:t>(factorial of 13)</a:t>
                </a:r>
              </a:p>
              <a:p>
                <a:pPr marL="0" indent="0">
                  <a:buNone/>
                </a:pPr>
                <a:endParaRPr lang="en-GB" b="1" i="1" dirty="0">
                  <a:latin typeface="Arial" panose="020B0604020202020204" pitchFamily="34" charset="0"/>
                  <a:cs typeface="Arial" panose="020B0604020202020204" pitchFamily="34" charset="0"/>
                </a:endParaRPr>
              </a:p>
              <a:p>
                <a:pPr marL="0" indent="0">
                  <a:buNone/>
                </a:pPr>
                <a:r>
                  <a:rPr lang="en-GB"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16 </m:t>
                        </m:r>
                        <m:r>
                          <a:rPr lang="en-GB" b="0" i="1" smtClean="0">
                            <a:latin typeface="Cambria Math" panose="02040503050406030204" pitchFamily="18" charset="0"/>
                            <a:ea typeface="Cambria Math" panose="02040503050406030204" pitchFamily="18" charset="0"/>
                          </a:rPr>
                          <m:t>×15 ×14 ×13 ×12 ….</m:t>
                        </m:r>
                      </m:num>
                      <m:den>
                        <m:r>
                          <a:rPr lang="en-GB" b="0" i="1" smtClean="0">
                            <a:latin typeface="Cambria Math" panose="02040503050406030204" pitchFamily="18" charset="0"/>
                          </a:rPr>
                          <m:t>13 </m:t>
                        </m:r>
                        <m:r>
                          <a:rPr lang="en-GB" b="0" i="1" smtClean="0">
                            <a:latin typeface="Cambria Math" panose="02040503050406030204" pitchFamily="18" charset="0"/>
                            <a:ea typeface="Cambria Math" panose="02040503050406030204" pitchFamily="18" charset="0"/>
                          </a:rPr>
                          <m:t>×12….</m:t>
                        </m:r>
                      </m:den>
                    </m:f>
                  </m:oMath>
                </a14:m>
                <a:r>
                  <a:rPr lang="en-GB" dirty="0">
                    <a:latin typeface="Arial" panose="020B0604020202020204" pitchFamily="34" charset="0"/>
                    <a:cs typeface="Arial" panose="020B0604020202020204" pitchFamily="34" charset="0"/>
                  </a:rPr>
                  <a:t> =16 x 15 x 14</a:t>
                </a:r>
              </a:p>
              <a:p>
                <a:endParaRPr lang="en-GB" dirty="0"/>
              </a:p>
            </p:txBody>
          </p:sp>
        </mc:Choice>
        <mc:Fallback xmlns="">
          <p:sp>
            <p:nvSpPr>
              <p:cNvPr id="3" name="Content Placeholder 2">
                <a:extLst>
                  <a:ext uri="{FF2B5EF4-FFF2-40B4-BE49-F238E27FC236}">
                    <a16:creationId xmlns:a16="http://schemas.microsoft.com/office/drawing/2014/main" id="{9E23789A-8031-409B-AC09-DD664B9E55A1}"/>
                  </a:ext>
                </a:extLst>
              </p:cNvPr>
              <p:cNvSpPr>
                <a:spLocks noGrp="1" noRot="1" noChangeAspect="1" noMove="1" noResize="1" noEditPoints="1" noAdjustHandles="1" noChangeArrowheads="1" noChangeShapeType="1" noTextEdit="1"/>
              </p:cNvSpPr>
              <p:nvPr>
                <p:ph idx="1"/>
              </p:nvPr>
            </p:nvSpPr>
            <p:spPr>
              <a:blipFill>
                <a:blip r:embed="rId3"/>
                <a:stretch>
                  <a:fillRect l="-1052" t="-2099"/>
                </a:stretch>
              </a:blipFill>
            </p:spPr>
            <p:txBody>
              <a:bodyPr/>
              <a:lstStyle/>
              <a:p>
                <a:r>
                  <a:rPr lang="en-GB">
                    <a:noFill/>
                  </a:rPr>
                  <a:t> </a:t>
                </a:r>
              </a:p>
            </p:txBody>
          </p:sp>
        </mc:Fallback>
      </mc:AlternateContent>
    </p:spTree>
    <p:extLst>
      <p:ext uri="{BB962C8B-B14F-4D97-AF65-F5344CB8AC3E}">
        <p14:creationId xmlns:p14="http://schemas.microsoft.com/office/powerpoint/2010/main" val="20321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Explain the significance of key management as it relates to controls, lifecycle and governance. </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342877278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Encryption Key Management</a:t>
            </a:r>
            <a:endParaRPr lang="en-GB" dirty="0"/>
          </a:p>
        </p:txBody>
      </p:sp>
      <p:sp>
        <p:nvSpPr>
          <p:cNvPr id="5" name="Content Placeholder 4"/>
          <p:cNvSpPr>
            <a:spLocks noGrp="1"/>
          </p:cNvSpPr>
          <p:nvPr>
            <p:ph idx="1"/>
          </p:nvPr>
        </p:nvSpPr>
        <p:spPr/>
        <p:txBody>
          <a:bodyPr/>
          <a:lstStyle/>
          <a:p>
            <a:r>
              <a:rPr lang="en-US" dirty="0"/>
              <a:t>Encryption key management is administering the full lifecycle of cryptographic keys and protecting them from loss or misuse</a:t>
            </a:r>
          </a:p>
          <a:p>
            <a:r>
              <a:rPr lang="en-US" dirty="0"/>
              <a:t>The lifecycle includes:</a:t>
            </a:r>
          </a:p>
          <a:p>
            <a:pPr lvl="1"/>
            <a:r>
              <a:rPr lang="en-US" dirty="0"/>
              <a:t>Generating</a:t>
            </a:r>
          </a:p>
          <a:p>
            <a:pPr lvl="1"/>
            <a:r>
              <a:rPr lang="en-US" dirty="0"/>
              <a:t>Using</a:t>
            </a:r>
          </a:p>
          <a:p>
            <a:pPr lvl="1"/>
            <a:r>
              <a:rPr lang="en-US" dirty="0"/>
              <a:t>Storing</a:t>
            </a:r>
          </a:p>
          <a:p>
            <a:pPr lvl="1"/>
            <a:r>
              <a:rPr lang="en-US" dirty="0"/>
              <a:t>Archiving</a:t>
            </a:r>
          </a:p>
          <a:p>
            <a:pPr lvl="1"/>
            <a:r>
              <a:rPr lang="en-US" dirty="0"/>
              <a:t>Deleting of keys</a:t>
            </a:r>
          </a:p>
          <a:p>
            <a:r>
              <a:rPr lang="en-US" dirty="0"/>
              <a:t>Protection of the encryption keys includes limiting access to the keys physically, logically, and through user/role access</a:t>
            </a:r>
          </a:p>
          <a:p>
            <a:endParaRPr lang="en-GB" dirty="0"/>
          </a:p>
        </p:txBody>
      </p:sp>
    </p:spTree>
    <p:extLst>
      <p:ext uri="{BB962C8B-B14F-4D97-AF65-F5344CB8AC3E}">
        <p14:creationId xmlns:p14="http://schemas.microsoft.com/office/powerpoint/2010/main" val="42607896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a:t>
            </a:r>
            <a:endParaRPr lang="en-GB" dirty="0"/>
          </a:p>
        </p:txBody>
      </p:sp>
      <p:sp>
        <p:nvSpPr>
          <p:cNvPr id="3" name="Content Placeholder 2"/>
          <p:cNvSpPr>
            <a:spLocks noGrp="1"/>
          </p:cNvSpPr>
          <p:nvPr>
            <p:ph idx="1"/>
          </p:nvPr>
        </p:nvSpPr>
        <p:spPr/>
        <p:txBody>
          <a:bodyPr/>
          <a:lstStyle/>
          <a:p>
            <a:r>
              <a:rPr lang="en-US" i="1" dirty="0"/>
              <a:t>“The proper management of cryptographic keys is essential to the effective use of cryptography for security. Keys are analogous to the combination of a safe. If a safe combination is known to an adversary, the strongest safe provides no security against penetration. Similarly, poor key management may easily compromise strong algorithms.”</a:t>
            </a:r>
            <a:r>
              <a:rPr lang="en-US" dirty="0"/>
              <a:t> </a:t>
            </a:r>
            <a:br>
              <a:rPr lang="en-US" dirty="0"/>
            </a:br>
            <a:r>
              <a:rPr lang="en-US" dirty="0"/>
              <a:t>~ </a:t>
            </a:r>
            <a:r>
              <a:rPr lang="en-US" dirty="0">
                <a:hlinkClick r:id="rId2"/>
              </a:rPr>
              <a:t>NIST Recommendation for Key Management</a:t>
            </a:r>
            <a:endParaRPr lang="en-GB" dirty="0"/>
          </a:p>
        </p:txBody>
      </p:sp>
    </p:spTree>
    <p:extLst>
      <p:ext uri="{BB962C8B-B14F-4D97-AF65-F5344CB8AC3E}">
        <p14:creationId xmlns:p14="http://schemas.microsoft.com/office/powerpoint/2010/main" val="373472989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Encryption Keys</a:t>
            </a:r>
          </a:p>
        </p:txBody>
      </p:sp>
      <p:sp>
        <p:nvSpPr>
          <p:cNvPr id="3" name="Content Placeholder 2"/>
          <p:cNvSpPr>
            <a:spLocks noGrp="1"/>
          </p:cNvSpPr>
          <p:nvPr>
            <p:ph idx="1"/>
          </p:nvPr>
        </p:nvSpPr>
        <p:spPr/>
        <p:txBody>
          <a:bodyPr/>
          <a:lstStyle/>
          <a:p>
            <a:r>
              <a:rPr lang="en-GB" dirty="0"/>
              <a:t>Symmetric Keys: Data-at-Rest</a:t>
            </a:r>
          </a:p>
          <a:p>
            <a:r>
              <a:rPr lang="en-GB" dirty="0"/>
              <a:t>Asymmetric Keys: Data-in-Motion</a:t>
            </a:r>
          </a:p>
        </p:txBody>
      </p:sp>
    </p:spTree>
    <p:extLst>
      <p:ext uri="{BB962C8B-B14F-4D97-AF65-F5344CB8AC3E}">
        <p14:creationId xmlns:p14="http://schemas.microsoft.com/office/powerpoint/2010/main" val="167967640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Keys</a:t>
            </a:r>
            <a:endParaRPr lang="en-GB" dirty="0"/>
          </a:p>
        </p:txBody>
      </p:sp>
      <p:sp>
        <p:nvSpPr>
          <p:cNvPr id="3" name="Content Placeholder 2"/>
          <p:cNvSpPr>
            <a:spLocks noGrp="1"/>
          </p:cNvSpPr>
          <p:nvPr>
            <p:ph idx="1"/>
          </p:nvPr>
        </p:nvSpPr>
        <p:spPr/>
        <p:txBody>
          <a:bodyPr/>
          <a:lstStyle/>
          <a:p>
            <a:r>
              <a:rPr lang="en-US" dirty="0"/>
              <a:t>In symmetric key cryptography, the same encryption key is used to both encrypt and decrypt the data</a:t>
            </a:r>
          </a:p>
          <a:p>
            <a:r>
              <a:rPr lang="en-US" dirty="0"/>
              <a:t>This means of encryption is used primarily to protect data at rest</a:t>
            </a:r>
          </a:p>
          <a:p>
            <a:r>
              <a:rPr lang="en-US" dirty="0"/>
              <a:t>An example would be to encrypt sensitive data into </a:t>
            </a:r>
            <a:r>
              <a:rPr lang="en-US" dirty="0" err="1"/>
              <a:t>ciphertext</a:t>
            </a:r>
            <a:r>
              <a:rPr lang="en-US" dirty="0"/>
              <a:t> while it is stored in a database and decrypt it to plaintext when it is accessed by an authorized user, and vice versa</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454" y="4129667"/>
            <a:ext cx="24479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2522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 Keys</a:t>
            </a:r>
            <a:endParaRPr lang="en-GB" dirty="0"/>
          </a:p>
        </p:txBody>
      </p:sp>
      <p:sp>
        <p:nvSpPr>
          <p:cNvPr id="3" name="Content Placeholder 2"/>
          <p:cNvSpPr>
            <a:spLocks noGrp="1"/>
          </p:cNvSpPr>
          <p:nvPr>
            <p:ph idx="1"/>
          </p:nvPr>
        </p:nvSpPr>
        <p:spPr/>
        <p:txBody>
          <a:bodyPr>
            <a:normAutofit/>
          </a:bodyPr>
          <a:lstStyle/>
          <a:p>
            <a:r>
              <a:rPr lang="en-US" dirty="0"/>
              <a:t>Are a pair of keys for the encryption and decryption of the data. Both keys are related to each other and created at the same time</a:t>
            </a:r>
          </a:p>
          <a:p>
            <a:r>
              <a:rPr lang="en-US" dirty="0"/>
              <a:t>They are referred to as a public and a private key:</a:t>
            </a:r>
          </a:p>
          <a:p>
            <a:pPr lvl="1"/>
            <a:r>
              <a:rPr lang="en-US" dirty="0"/>
              <a:t>Public Key: this key is primarily used to encrypt the data and can be freely given as it will be used to encrypt data, not decrypt it.</a:t>
            </a:r>
          </a:p>
          <a:p>
            <a:pPr lvl="1"/>
            <a:r>
              <a:rPr lang="en-US" dirty="0"/>
              <a:t>Private Key: this key is used to decrypt the data that it’s counterpart, the public key, has encrypted. This key must be safeguarded as it is the only key that can decrypt the encrypted data.</a:t>
            </a:r>
          </a:p>
          <a:p>
            <a:endParaRPr lang="en-GB" dirty="0"/>
          </a:p>
        </p:txBody>
      </p:sp>
    </p:spTree>
    <p:extLst>
      <p:ext uri="{BB962C8B-B14F-4D97-AF65-F5344CB8AC3E}">
        <p14:creationId xmlns:p14="http://schemas.microsoft.com/office/powerpoint/2010/main" val="423478062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 Keys</a:t>
            </a:r>
            <a:endParaRPr lang="en-GB" dirty="0"/>
          </a:p>
        </p:txBody>
      </p:sp>
      <p:sp>
        <p:nvSpPr>
          <p:cNvPr id="3" name="Content Placeholder 2"/>
          <p:cNvSpPr>
            <a:spLocks noGrp="1"/>
          </p:cNvSpPr>
          <p:nvPr>
            <p:ph idx="1"/>
          </p:nvPr>
        </p:nvSpPr>
        <p:spPr/>
        <p:txBody>
          <a:bodyPr/>
          <a:lstStyle/>
          <a:p>
            <a:r>
              <a:rPr lang="en-US" dirty="0"/>
              <a:t>Asymmetric keys are primarily used to secure data-in-motion. An example might be a virtual private network (VPN) connection</a:t>
            </a:r>
          </a:p>
          <a:p>
            <a:pPr lvl="1"/>
            <a:r>
              <a:rPr lang="en-US" dirty="0"/>
              <a:t>With a VPN:</a:t>
            </a:r>
          </a:p>
          <a:p>
            <a:pPr lvl="2"/>
            <a:r>
              <a:rPr lang="en-US" dirty="0"/>
              <a:t>an AES symmetric session key is used to encrypt the data</a:t>
            </a:r>
          </a:p>
          <a:p>
            <a:pPr lvl="3"/>
            <a:r>
              <a:rPr lang="en-US" dirty="0"/>
              <a:t>a public key is used to encrypt the session key</a:t>
            </a:r>
          </a:p>
          <a:p>
            <a:pPr lvl="2"/>
            <a:r>
              <a:rPr lang="en-US" dirty="0"/>
              <a:t>once the encrypted data is received, the private key is used to decrypt the session key</a:t>
            </a:r>
          </a:p>
          <a:p>
            <a:pPr lvl="3"/>
            <a:r>
              <a:rPr lang="en-US" dirty="0"/>
              <a:t>so that is can be used to decrypt the data</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982" y="4067798"/>
            <a:ext cx="4412371" cy="262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7031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Encryption Key Systems Work</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268503381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Key Systems</a:t>
            </a:r>
            <a:endParaRPr lang="en-GB" dirty="0"/>
          </a:p>
        </p:txBody>
      </p:sp>
      <p:sp>
        <p:nvSpPr>
          <p:cNvPr id="3" name="Content Placeholder 2"/>
          <p:cNvSpPr>
            <a:spLocks noGrp="1"/>
          </p:cNvSpPr>
          <p:nvPr>
            <p:ph idx="1"/>
          </p:nvPr>
        </p:nvSpPr>
        <p:spPr/>
        <p:txBody>
          <a:bodyPr>
            <a:normAutofit fontScale="92500" lnSpcReduction="20000"/>
          </a:bodyPr>
          <a:lstStyle/>
          <a:p>
            <a:r>
              <a:rPr lang="en-US" dirty="0"/>
              <a:t>Definitions:</a:t>
            </a:r>
          </a:p>
          <a:p>
            <a:r>
              <a:rPr lang="en-US" b="1" dirty="0"/>
              <a:t>Data encryption key (DEK):</a:t>
            </a:r>
            <a:r>
              <a:rPr lang="en-US" dirty="0"/>
              <a:t> is an encryption key whose function it is to encrypt and decrypt the data.</a:t>
            </a:r>
          </a:p>
          <a:p>
            <a:r>
              <a:rPr lang="en-US" b="1" dirty="0"/>
              <a:t>Key encryption key (KEK):</a:t>
            </a:r>
            <a:r>
              <a:rPr lang="en-US" dirty="0"/>
              <a:t> is an encryption key whose function it is to encrypt and decrypt the DEK.</a:t>
            </a:r>
          </a:p>
          <a:p>
            <a:r>
              <a:rPr lang="en-US" b="1" dirty="0"/>
              <a:t>Key management application program interface (KM API):</a:t>
            </a:r>
            <a:r>
              <a:rPr lang="en-US" dirty="0"/>
              <a:t> is an application interface that is designed to securely retrieve and pass along encryption keys from a key management server to the client requesting the keys.</a:t>
            </a:r>
          </a:p>
          <a:p>
            <a:r>
              <a:rPr lang="en-US" b="1" dirty="0"/>
              <a:t>Certificate Authority (CA):</a:t>
            </a:r>
            <a:r>
              <a:rPr lang="en-US" dirty="0"/>
              <a:t> is an entity that creates public and private keys, creates certificates, verifies certificates and performs other PKI functions.</a:t>
            </a:r>
          </a:p>
          <a:p>
            <a:r>
              <a:rPr lang="en-US" b="1" dirty="0"/>
              <a:t>Transport layer security (TLS):</a:t>
            </a:r>
            <a:r>
              <a:rPr lang="en-US" dirty="0"/>
              <a:t> is a cryptographic protocol that provides security, through mutual authentication, for data-in-motion over a computer network.</a:t>
            </a:r>
          </a:p>
          <a:p>
            <a:r>
              <a:rPr lang="en-US" b="1" dirty="0"/>
              <a:t>Key Management System (KMS):</a:t>
            </a:r>
            <a:r>
              <a:rPr lang="en-US" dirty="0"/>
              <a:t> is the system that houses the key management software</a:t>
            </a:r>
          </a:p>
          <a:p>
            <a:endParaRPr lang="en-GB" dirty="0"/>
          </a:p>
        </p:txBody>
      </p:sp>
    </p:spTree>
    <p:extLst>
      <p:ext uri="{BB962C8B-B14F-4D97-AF65-F5344CB8AC3E}">
        <p14:creationId xmlns:p14="http://schemas.microsoft.com/office/powerpoint/2010/main" val="54609655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3323" y="110860"/>
            <a:ext cx="8720506" cy="6650303"/>
          </a:xfrm>
        </p:spPr>
      </p:pic>
    </p:spTree>
    <p:extLst>
      <p:ext uri="{BB962C8B-B14F-4D97-AF65-F5344CB8AC3E}">
        <p14:creationId xmlns:p14="http://schemas.microsoft.com/office/powerpoint/2010/main" val="2426466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8369-D5DA-47CB-8C13-F4684DA4457A}"/>
              </a:ext>
            </a:extLst>
          </p:cNvPr>
          <p:cNvSpPr>
            <a:spLocks noGrp="1"/>
          </p:cNvSpPr>
          <p:nvPr>
            <p:ph type="title"/>
          </p:nvPr>
        </p:nvSpPr>
        <p:spPr/>
        <p:txBody>
          <a:bodyPr/>
          <a:lstStyle/>
          <a:p>
            <a:r>
              <a:rPr lang="en-GB" dirty="0"/>
              <a:t>Without Repetition - Factorials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23789A-8031-409B-AC09-DD664B9E55A1}"/>
                  </a:ext>
                </a:extLst>
              </p:cNvPr>
              <p:cNvSpPr>
                <a:spLocks noGrp="1"/>
              </p:cNvSpPr>
              <p:nvPr>
                <p:ph idx="1"/>
              </p:nvPr>
            </p:nvSpPr>
            <p:spPr/>
            <p:txBody>
              <a:bodyPr>
                <a:normAutofit/>
              </a:bodyPr>
              <a:lstStyle/>
              <a:p>
                <a:pPr marL="0" indent="0">
                  <a:buNone/>
                </a:pPr>
                <a:r>
                  <a:rPr lang="en-GB" sz="4000" dirty="0"/>
                  <a:t>That was neat</a:t>
                </a:r>
              </a:p>
              <a:p>
                <a:pPr marL="0" indent="0">
                  <a:buNone/>
                </a:pPr>
                <a:r>
                  <a:rPr lang="en-GB" sz="4000" dirty="0"/>
                  <a:t>The </a:t>
                </a:r>
                <a:r>
                  <a:rPr lang="en-GB" sz="4000" b="1" dirty="0"/>
                  <a:t>13 × 12 × ... etc</a:t>
                </a:r>
                <a:r>
                  <a:rPr lang="en-GB" sz="4000" dirty="0"/>
                  <a:t> gets "cancelled out", leaving only </a:t>
                </a:r>
                <a:r>
                  <a:rPr lang="en-GB" sz="4000" b="1" dirty="0"/>
                  <a:t>16 × 15 × 14</a:t>
                </a:r>
              </a:p>
              <a:p>
                <a:pPr marL="0" indent="0">
                  <a:buNone/>
                </a:pPr>
                <a:endParaRPr lang="en-GB" sz="4000" b="1" dirty="0"/>
              </a:p>
              <a:p>
                <a:pPr marL="0" indent="0">
                  <a:buNone/>
                </a:pPr>
                <a:r>
                  <a:rPr lang="en-GB" sz="4000" dirty="0"/>
                  <a:t>The formula is written:</a:t>
                </a:r>
              </a:p>
              <a:p>
                <a:pPr marL="457200" lvl="1" indent="0">
                  <a:buNone/>
                </a:pPr>
                <a:r>
                  <a:rPr lang="en-GB" sz="3600" dirty="0"/>
                  <a:t> </a:t>
                </a:r>
                <a14:m>
                  <m:oMath xmlns:m="http://schemas.openxmlformats.org/officeDocument/2006/math">
                    <m:f>
                      <m:fPr>
                        <m:ctrlPr>
                          <a:rPr lang="en-GB" sz="3600" i="1" smtClean="0">
                            <a:latin typeface="Cambria Math" panose="02040503050406030204" pitchFamily="18" charset="0"/>
                          </a:rPr>
                        </m:ctrlPr>
                      </m:fPr>
                      <m:num>
                        <m:r>
                          <a:rPr lang="en-GB" sz="3600" b="0" i="1" smtClean="0">
                            <a:latin typeface="Cambria Math" panose="02040503050406030204" pitchFamily="18" charset="0"/>
                          </a:rPr>
                          <m:t>𝑛</m:t>
                        </m:r>
                        <m:r>
                          <a:rPr lang="en-GB" sz="3600" b="0" i="1" smtClean="0">
                            <a:latin typeface="Cambria Math" panose="02040503050406030204" pitchFamily="18" charset="0"/>
                          </a:rPr>
                          <m:t>!</m:t>
                        </m:r>
                      </m:num>
                      <m:den>
                        <m:d>
                          <m:dPr>
                            <m:ctrlPr>
                              <a:rPr lang="en-GB" sz="3600" i="1" smtClean="0">
                                <a:latin typeface="Cambria Math" panose="02040503050406030204" pitchFamily="18" charset="0"/>
                              </a:rPr>
                            </m:ctrlPr>
                          </m:dPr>
                          <m:e>
                            <m:r>
                              <a:rPr lang="en-GB" sz="3600" b="0" i="1" smtClean="0">
                                <a:latin typeface="Cambria Math" panose="02040503050406030204" pitchFamily="18" charset="0"/>
                              </a:rPr>
                              <m:t>𝑛</m:t>
                            </m:r>
                            <m:r>
                              <a:rPr lang="en-GB" sz="3600" b="0" i="1" smtClean="0">
                                <a:latin typeface="Cambria Math" panose="02040503050406030204" pitchFamily="18" charset="0"/>
                              </a:rPr>
                              <m:t>−</m:t>
                            </m:r>
                            <m:r>
                              <a:rPr lang="en-GB" sz="3600" b="0" i="1" smtClean="0">
                                <a:latin typeface="Cambria Math" panose="02040503050406030204" pitchFamily="18" charset="0"/>
                              </a:rPr>
                              <m:t>𝑟</m:t>
                            </m:r>
                          </m:e>
                        </m:d>
                        <m:r>
                          <a:rPr lang="en-GB" sz="3600" b="0" i="1" smtClean="0">
                            <a:latin typeface="Cambria Math" panose="02040503050406030204" pitchFamily="18" charset="0"/>
                          </a:rPr>
                          <m:t>!</m:t>
                        </m:r>
                      </m:den>
                    </m:f>
                  </m:oMath>
                </a14:m>
                <a:endParaRPr lang="en-GB" sz="3600" dirty="0"/>
              </a:p>
            </p:txBody>
          </p:sp>
        </mc:Choice>
        <mc:Fallback xmlns="">
          <p:sp>
            <p:nvSpPr>
              <p:cNvPr id="3" name="Content Placeholder 2">
                <a:extLst>
                  <a:ext uri="{FF2B5EF4-FFF2-40B4-BE49-F238E27FC236}">
                    <a16:creationId xmlns:a16="http://schemas.microsoft.com/office/drawing/2014/main" id="{9E23789A-8031-409B-AC09-DD664B9E55A1}"/>
                  </a:ext>
                </a:extLst>
              </p:cNvPr>
              <p:cNvSpPr>
                <a:spLocks noGrp="1" noRot="1" noChangeAspect="1" noMove="1" noResize="1" noEditPoints="1" noAdjustHandles="1" noChangeArrowheads="1" noChangeShapeType="1" noTextEdit="1"/>
              </p:cNvSpPr>
              <p:nvPr>
                <p:ph idx="1"/>
              </p:nvPr>
            </p:nvSpPr>
            <p:spPr>
              <a:blipFill>
                <a:blip r:embed="rId2"/>
                <a:stretch>
                  <a:fillRect l="-1840" t="-3457"/>
                </a:stretch>
              </a:blipFill>
            </p:spPr>
            <p:txBody>
              <a:bodyPr/>
              <a:lstStyle/>
              <a:p>
                <a:r>
                  <a:rPr lang="en-GB">
                    <a:noFill/>
                  </a:rPr>
                  <a:t> </a:t>
                </a:r>
              </a:p>
            </p:txBody>
          </p:sp>
        </mc:Fallback>
      </mc:AlternateContent>
    </p:spTree>
    <p:extLst>
      <p:ext uri="{BB962C8B-B14F-4D97-AF65-F5344CB8AC3E}">
        <p14:creationId xmlns:p14="http://schemas.microsoft.com/office/powerpoint/2010/main" val="15827908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Previous Diagram</a:t>
            </a:r>
            <a:endParaRPr lang="en-GB" dirty="0"/>
          </a:p>
        </p:txBody>
      </p:sp>
      <p:sp>
        <p:nvSpPr>
          <p:cNvPr id="3" name="Content Placeholder 2"/>
          <p:cNvSpPr>
            <a:spLocks noGrp="1"/>
          </p:cNvSpPr>
          <p:nvPr>
            <p:ph idx="1"/>
          </p:nvPr>
        </p:nvSpPr>
        <p:spPr/>
        <p:txBody>
          <a:bodyPr>
            <a:normAutofit fontScale="70000" lnSpcReduction="20000"/>
          </a:bodyPr>
          <a:lstStyle/>
          <a:p>
            <a:r>
              <a:rPr lang="en-US" dirty="0"/>
              <a:t>This a step by step example of how an authorized user accesses encrypted data:</a:t>
            </a:r>
          </a:p>
          <a:p>
            <a:pPr marL="514350" indent="-514350">
              <a:buFont typeface="+mj-lt"/>
              <a:buAutoNum type="arabicPeriod"/>
            </a:pPr>
            <a:r>
              <a:rPr lang="en-US" dirty="0"/>
              <a:t>A user requests to access encrypted data.</a:t>
            </a:r>
          </a:p>
          <a:p>
            <a:pPr marL="514350" indent="-514350">
              <a:buFont typeface="+mj-lt"/>
              <a:buAutoNum type="arabicPeriod"/>
            </a:pPr>
            <a:r>
              <a:rPr lang="en-US" dirty="0"/>
              <a:t>The database, application, file system, or storage then sends a DEK retrieval request to the client (KM API).</a:t>
            </a:r>
          </a:p>
          <a:p>
            <a:pPr marL="514350" indent="-514350">
              <a:buFont typeface="+mj-lt"/>
              <a:buAutoNum type="arabicPeriod"/>
            </a:pPr>
            <a:r>
              <a:rPr lang="en-US" dirty="0"/>
              <a:t>Next, the client (KM API) and KM verify each other’s certificates: </a:t>
            </a:r>
          </a:p>
          <a:p>
            <a:pPr marL="914400" lvl="1" indent="-457200">
              <a:buFont typeface="+mj-lt"/>
              <a:buAutoNum type="arabicPeriod"/>
            </a:pPr>
            <a:r>
              <a:rPr lang="en-US" dirty="0"/>
              <a:t>The client (KM API) sends a certificate to the KM for verification.</a:t>
            </a:r>
          </a:p>
          <a:p>
            <a:pPr marL="914400" lvl="1" indent="-457200">
              <a:buFont typeface="+mj-lt"/>
              <a:buAutoNum type="arabicPeriod"/>
            </a:pPr>
            <a:r>
              <a:rPr lang="en-US" dirty="0"/>
              <a:t>The KM then checks the certificate against the CA for authentication.</a:t>
            </a:r>
          </a:p>
          <a:p>
            <a:pPr marL="914400" lvl="1" indent="-457200">
              <a:buFont typeface="+mj-lt"/>
              <a:buAutoNum type="arabicPeriod"/>
            </a:pPr>
            <a:r>
              <a:rPr lang="en-US" dirty="0"/>
              <a:t>Once the client (KM API) certificate has been verified, the KM then sends its certificate to the KM API for authentication and acceptance.</a:t>
            </a:r>
          </a:p>
          <a:p>
            <a:pPr marL="514350" indent="-514350">
              <a:buFont typeface="+mj-lt"/>
              <a:buAutoNum type="arabicPeriod"/>
            </a:pPr>
            <a:r>
              <a:rPr lang="en-US" dirty="0"/>
              <a:t>Once the certificates have been accepted, a secure TLS connection is established between the client (KM API) and the KM.</a:t>
            </a:r>
          </a:p>
          <a:p>
            <a:pPr marL="514350" indent="-514350">
              <a:buFont typeface="+mj-lt"/>
              <a:buAutoNum type="arabicPeriod"/>
            </a:pPr>
            <a:r>
              <a:rPr lang="en-US" dirty="0"/>
              <a:t>The KM then decrypts the requested DEK with the KEK</a:t>
            </a:r>
          </a:p>
          <a:p>
            <a:pPr marL="514350" indent="-514350">
              <a:buFont typeface="+mj-lt"/>
              <a:buAutoNum type="arabicPeriod"/>
            </a:pPr>
            <a:r>
              <a:rPr lang="en-US" dirty="0"/>
              <a:t>The KM sends the DEK to the client (KM API) over the encrypted TLS session.</a:t>
            </a:r>
          </a:p>
          <a:p>
            <a:pPr marL="514350" indent="-514350">
              <a:buFont typeface="+mj-lt"/>
              <a:buAutoNum type="arabicPeriod"/>
            </a:pPr>
            <a:r>
              <a:rPr lang="en-US" dirty="0"/>
              <a:t>The KM API then sends the DEK to the database, application, file system, or storage.</a:t>
            </a:r>
          </a:p>
          <a:p>
            <a:pPr marL="514350" indent="-514350">
              <a:buFont typeface="+mj-lt"/>
              <a:buAutoNum type="arabicPeriod"/>
            </a:pPr>
            <a:r>
              <a:rPr lang="en-US" dirty="0"/>
              <a:t>The database (may) cache the DEK in temporary secure memory.</a:t>
            </a:r>
          </a:p>
          <a:p>
            <a:pPr marL="514350" indent="-514350">
              <a:buFont typeface="+mj-lt"/>
              <a:buAutoNum type="arabicPeriod"/>
            </a:pPr>
            <a:r>
              <a:rPr lang="en-US" dirty="0"/>
              <a:t>The database, application, file system, or storage then sends the plaintext information to the user</a:t>
            </a:r>
          </a:p>
        </p:txBody>
      </p:sp>
    </p:spTree>
    <p:extLst>
      <p:ext uri="{BB962C8B-B14F-4D97-AF65-F5344CB8AC3E}">
        <p14:creationId xmlns:p14="http://schemas.microsoft.com/office/powerpoint/2010/main" val="69046941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Asymmetric Key Systems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584" y="1555335"/>
            <a:ext cx="8746522" cy="5205828"/>
          </a:xfrm>
        </p:spPr>
      </p:pic>
    </p:spTree>
    <p:extLst>
      <p:ext uri="{BB962C8B-B14F-4D97-AF65-F5344CB8AC3E}">
        <p14:creationId xmlns:p14="http://schemas.microsoft.com/office/powerpoint/2010/main" val="18238632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Previous Diagram</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The Sender and Recipient verify each other’s certificates: The sender sends a certificate to the recipient for verification.</a:t>
            </a:r>
          </a:p>
          <a:p>
            <a:pPr marL="514350" indent="-514350">
              <a:buFont typeface="+mj-lt"/>
              <a:buAutoNum type="arabicPeriod"/>
            </a:pPr>
            <a:r>
              <a:rPr lang="en-US" dirty="0"/>
              <a:t>The recipient then checks the certificate against their Certificate Authority (CA) or an external Validation Authority (VA) for authentication.</a:t>
            </a:r>
          </a:p>
          <a:p>
            <a:pPr marL="514350" indent="-514350">
              <a:buFont typeface="+mj-lt"/>
              <a:buAutoNum type="arabicPeriod"/>
            </a:pPr>
            <a:r>
              <a:rPr lang="en-US" dirty="0"/>
              <a:t>Once the sender’s certificate has been verified, the recipient then sends their certificate to the sender for authentication and acceptance.</a:t>
            </a:r>
          </a:p>
          <a:p>
            <a:pPr marL="514350" indent="-514350">
              <a:buFont typeface="+mj-lt"/>
              <a:buAutoNum type="arabicPeriod"/>
            </a:pPr>
            <a:r>
              <a:rPr lang="en-US" dirty="0"/>
              <a:t>Once the sender and recipient have mutual acceptance: The sender requests the recipient’s public key.</a:t>
            </a:r>
          </a:p>
          <a:p>
            <a:pPr marL="514350" indent="-514350">
              <a:buFont typeface="+mj-lt"/>
              <a:buAutoNum type="arabicPeriod"/>
            </a:pPr>
            <a:r>
              <a:rPr lang="en-US" dirty="0"/>
              <a:t>The recipient sends their public key to the sender.</a:t>
            </a:r>
          </a:p>
          <a:p>
            <a:pPr marL="514350" indent="-514350">
              <a:buFont typeface="+mj-lt"/>
              <a:buAutoNum type="arabicPeriod"/>
            </a:pPr>
            <a:r>
              <a:rPr lang="en-US" dirty="0"/>
              <a:t>The sender creates an ephemeral symmetric key and encrypts the file to be sent. (an ephemeral symmetric key is a symmetric encryption key used only for one session) The sender encrypts the symmetric key with the public key. The sender then sends the encrypted data with the encrypted symmetric key. The recipient receives the packet and decrypts the symmetric key with the private key. The recipient decrypts the data with the symmetric key</a:t>
            </a:r>
            <a:endParaRPr lang="en-GB" dirty="0"/>
          </a:p>
        </p:txBody>
      </p:sp>
    </p:spTree>
    <p:extLst>
      <p:ext uri="{BB962C8B-B14F-4D97-AF65-F5344CB8AC3E}">
        <p14:creationId xmlns:p14="http://schemas.microsoft.com/office/powerpoint/2010/main" val="23242816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Lifecycle</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010" y="1825625"/>
            <a:ext cx="8521792" cy="49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4863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Creation (Generation &amp; Pre-Activation)</a:t>
            </a:r>
            <a:endParaRPr lang="en-GB" dirty="0"/>
          </a:p>
        </p:txBody>
      </p:sp>
      <p:sp>
        <p:nvSpPr>
          <p:cNvPr id="3" name="Content Placeholder 2"/>
          <p:cNvSpPr>
            <a:spLocks noGrp="1"/>
          </p:cNvSpPr>
          <p:nvPr>
            <p:ph idx="1"/>
          </p:nvPr>
        </p:nvSpPr>
        <p:spPr/>
        <p:txBody>
          <a:bodyPr>
            <a:normAutofit fontScale="85000" lnSpcReduction="20000"/>
          </a:bodyPr>
          <a:lstStyle/>
          <a:p>
            <a:r>
              <a:rPr lang="en-US" dirty="0"/>
              <a:t>The encryption key is created and stored on the key management server</a:t>
            </a:r>
          </a:p>
          <a:p>
            <a:r>
              <a:rPr lang="en-US" dirty="0"/>
              <a:t>The key manager creates the encryption key through the use of a cryptographically secure random bit generator and stores the key, along with all it’s attributes, into the key storage database</a:t>
            </a:r>
          </a:p>
          <a:p>
            <a:r>
              <a:rPr lang="en-US" dirty="0"/>
              <a:t>The attributes stored with the key include its name, activation date, size, instance, the ability for the key to be deleted, as well as its rollover, mirroring, key access, and other attributes</a:t>
            </a:r>
          </a:p>
          <a:p>
            <a:r>
              <a:rPr lang="en-US" dirty="0"/>
              <a:t>The key can be activated upon its creation or set to be activated automatically or manually at a later time</a:t>
            </a:r>
          </a:p>
          <a:p>
            <a:r>
              <a:rPr lang="en-US" dirty="0"/>
              <a:t>The encryption key manager should track current and past instances (or versions) of the encryption key</a:t>
            </a:r>
          </a:p>
          <a:p>
            <a:r>
              <a:rPr lang="en-US" dirty="0"/>
              <a:t> You need to be able to choose whether or not the key can be deleted, mirrored to a failover unit, and by which users or groups it can be accessed</a:t>
            </a:r>
          </a:p>
          <a:p>
            <a:r>
              <a:rPr lang="en-US" dirty="0"/>
              <a:t>Your key manager should allow the administrator to change many of the key’s attributes at any time</a:t>
            </a:r>
            <a:endParaRPr lang="en-GB" dirty="0"/>
          </a:p>
        </p:txBody>
      </p:sp>
    </p:spTree>
    <p:extLst>
      <p:ext uri="{BB962C8B-B14F-4D97-AF65-F5344CB8AC3E}">
        <p14:creationId xmlns:p14="http://schemas.microsoft.com/office/powerpoint/2010/main" val="236470281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5"/>
            <a:ext cx="9608846" cy="1325563"/>
          </a:xfrm>
        </p:spPr>
        <p:txBody>
          <a:bodyPr>
            <a:normAutofit/>
          </a:bodyPr>
          <a:lstStyle/>
          <a:p>
            <a:r>
              <a:rPr lang="en-US" dirty="0"/>
              <a:t>Key Use and Rollover (Activation through Post-Activation)</a:t>
            </a:r>
            <a:endParaRPr lang="en-GB" dirty="0"/>
          </a:p>
        </p:txBody>
      </p:sp>
      <p:sp>
        <p:nvSpPr>
          <p:cNvPr id="3" name="Content Placeholder 2"/>
          <p:cNvSpPr>
            <a:spLocks noGrp="1"/>
          </p:cNvSpPr>
          <p:nvPr>
            <p:ph idx="1"/>
          </p:nvPr>
        </p:nvSpPr>
        <p:spPr/>
        <p:txBody>
          <a:bodyPr>
            <a:normAutofit lnSpcReduction="10000"/>
          </a:bodyPr>
          <a:lstStyle/>
          <a:p>
            <a:r>
              <a:rPr lang="en-US" dirty="0"/>
              <a:t>The key manager should allow an activated key to be retrieved by authorized systems and users for encryption or decryption processes</a:t>
            </a:r>
          </a:p>
          <a:p>
            <a:r>
              <a:rPr lang="en-US" dirty="0"/>
              <a:t>It should also seamlessly manage current and past instances of the encryption key</a:t>
            </a:r>
          </a:p>
          <a:p>
            <a:r>
              <a:rPr lang="en-US" dirty="0"/>
              <a:t>For example, if a new key is generated and the old one deactivated (or rolled) every year, then the key manager should retain previous versions of the key but dispense only the current instance and activate previous versions for decryption processes</a:t>
            </a:r>
          </a:p>
          <a:p>
            <a:r>
              <a:rPr lang="en-US" dirty="0"/>
              <a:t>Previous versions can still be retrieved in order to decrypt data encrypted with such versions of the key</a:t>
            </a:r>
          </a:p>
          <a:p>
            <a:r>
              <a:rPr lang="en-US" dirty="0"/>
              <a:t>The key manager will also roll the key either through a previously established schedule or allow an administrator to manually roll the key</a:t>
            </a:r>
            <a:endParaRPr lang="en-GB" dirty="0"/>
          </a:p>
        </p:txBody>
      </p:sp>
    </p:spTree>
    <p:extLst>
      <p:ext uri="{BB962C8B-B14F-4D97-AF65-F5344CB8AC3E}">
        <p14:creationId xmlns:p14="http://schemas.microsoft.com/office/powerpoint/2010/main" val="375627284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Revocation</a:t>
            </a:r>
            <a:endParaRPr lang="en-GB" dirty="0"/>
          </a:p>
        </p:txBody>
      </p:sp>
      <p:sp>
        <p:nvSpPr>
          <p:cNvPr id="3" name="Content Placeholder 2"/>
          <p:cNvSpPr>
            <a:spLocks noGrp="1"/>
          </p:cNvSpPr>
          <p:nvPr>
            <p:ph idx="1"/>
          </p:nvPr>
        </p:nvSpPr>
        <p:spPr/>
        <p:txBody>
          <a:bodyPr/>
          <a:lstStyle/>
          <a:p>
            <a:r>
              <a:rPr lang="en-US" dirty="0"/>
              <a:t>An administrator should be able to use the key manager to revoke a key so that it is no longer used for encryption and decryption requests</a:t>
            </a:r>
          </a:p>
          <a:p>
            <a:r>
              <a:rPr lang="en-US" dirty="0"/>
              <a:t>A revoked key can, if needed, be reactivated by an administrator so that, in certain cases the key can be used to decrypt data previously encrypted with it, like old backups</a:t>
            </a:r>
          </a:p>
          <a:p>
            <a:r>
              <a:rPr lang="en-US" dirty="0"/>
              <a:t>But even that can be restricted</a:t>
            </a:r>
            <a:endParaRPr lang="en-GB" dirty="0"/>
          </a:p>
        </p:txBody>
      </p:sp>
    </p:spTree>
    <p:extLst>
      <p:ext uri="{BB962C8B-B14F-4D97-AF65-F5344CB8AC3E}">
        <p14:creationId xmlns:p14="http://schemas.microsoft.com/office/powerpoint/2010/main" val="385621115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Up (Escrow)</a:t>
            </a:r>
            <a:endParaRPr lang="en-GB" dirty="0"/>
          </a:p>
        </p:txBody>
      </p:sp>
      <p:sp>
        <p:nvSpPr>
          <p:cNvPr id="3" name="Content Placeholder 2"/>
          <p:cNvSpPr>
            <a:spLocks noGrp="1"/>
          </p:cNvSpPr>
          <p:nvPr>
            <p:ph idx="1"/>
          </p:nvPr>
        </p:nvSpPr>
        <p:spPr/>
        <p:txBody>
          <a:bodyPr/>
          <a:lstStyle/>
          <a:p>
            <a:r>
              <a:rPr lang="en-US" dirty="0"/>
              <a:t>NIST </a:t>
            </a:r>
            <a:r>
              <a:rPr lang="en-US" dirty="0" smtClean="0"/>
              <a:t>SP800-57 </a:t>
            </a:r>
            <a:r>
              <a:rPr lang="en-GB"/>
              <a:t>Part 1 Revision 5 </a:t>
            </a:r>
            <a:r>
              <a:rPr lang="en-US" smtClean="0"/>
              <a:t>(Section </a:t>
            </a:r>
            <a:r>
              <a:rPr lang="en-US" dirty="0"/>
              <a:t>8.3.1) requires that an archive should be kept for deactivated keys</a:t>
            </a:r>
          </a:p>
          <a:p>
            <a:r>
              <a:rPr lang="en-US" dirty="0"/>
              <a:t>The archive should “protect the archived material from unauthorized [disclosure,] modification, deletion, and insertion.”</a:t>
            </a:r>
          </a:p>
          <a:p>
            <a:r>
              <a:rPr lang="en-US" dirty="0"/>
              <a:t>The encryption keys need “to be recoverable … after the end of its </a:t>
            </a:r>
            <a:r>
              <a:rPr lang="en-US" dirty="0" err="1"/>
              <a:t>cryptoperiod</a:t>
            </a:r>
            <a:r>
              <a:rPr lang="en-US" dirty="0"/>
              <a:t>” and “the system shall be designed to allow reconstruction” of the keys should they need to be reactivated for use in decrypting the data that it once encrypted</a:t>
            </a:r>
            <a:endParaRPr lang="en-GB" dirty="0"/>
          </a:p>
        </p:txBody>
      </p:sp>
    </p:spTree>
    <p:extLst>
      <p:ext uri="{BB962C8B-B14F-4D97-AF65-F5344CB8AC3E}">
        <p14:creationId xmlns:p14="http://schemas.microsoft.com/office/powerpoint/2010/main" val="198377953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Deletion (Destruction)</a:t>
            </a:r>
            <a:endParaRPr lang="en-GB" dirty="0"/>
          </a:p>
        </p:txBody>
      </p:sp>
      <p:sp>
        <p:nvSpPr>
          <p:cNvPr id="3" name="Content Placeholder 2"/>
          <p:cNvSpPr>
            <a:spLocks noGrp="1"/>
          </p:cNvSpPr>
          <p:nvPr>
            <p:ph idx="1"/>
          </p:nvPr>
        </p:nvSpPr>
        <p:spPr/>
        <p:txBody>
          <a:bodyPr/>
          <a:lstStyle/>
          <a:p>
            <a:r>
              <a:rPr lang="en-US" dirty="0"/>
              <a:t>If a key is no longer in use or if it has somehow been compromised, an administrator can choose to delete the key entirely from the key storage database of the encryption key manager</a:t>
            </a:r>
          </a:p>
          <a:p>
            <a:r>
              <a:rPr lang="en-US" dirty="0"/>
              <a:t>The key manager will remove it and all its instances, or just certain instances, completely and make the recovery of that key impossible (other than through a restore from a backup image)</a:t>
            </a:r>
          </a:p>
          <a:p>
            <a:r>
              <a:rPr lang="en-US" dirty="0"/>
              <a:t>This should be available as an option if sensitive data is compromised in its encrypted state</a:t>
            </a:r>
          </a:p>
          <a:p>
            <a:r>
              <a:rPr lang="en-US" dirty="0"/>
              <a:t>If the key is deleted, the compromised data will be completely secure and unrecoverable since it would be impossible to recreate the encryption key for that data.</a:t>
            </a:r>
            <a:endParaRPr lang="en-GB" dirty="0"/>
          </a:p>
        </p:txBody>
      </p:sp>
    </p:spTree>
    <p:extLst>
      <p:ext uri="{BB962C8B-B14F-4D97-AF65-F5344CB8AC3E}">
        <p14:creationId xmlns:p14="http://schemas.microsoft.com/office/powerpoint/2010/main" val="370730416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37458" y="111096"/>
            <a:ext cx="6658613" cy="665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705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5AFD-7F65-412E-9C36-1B1FBD3CAC75}"/>
              </a:ext>
            </a:extLst>
          </p:cNvPr>
          <p:cNvSpPr>
            <a:spLocks noGrp="1"/>
          </p:cNvSpPr>
          <p:nvPr>
            <p:ph type="title"/>
          </p:nvPr>
        </p:nvSpPr>
        <p:spPr/>
        <p:txBody>
          <a:bodyPr/>
          <a:lstStyle/>
          <a:p>
            <a:r>
              <a:rPr lang="en-GB"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774F7B-34D4-4169-BBEC-5BD9841C73D9}"/>
                  </a:ext>
                </a:extLst>
              </p:cNvPr>
              <p:cNvSpPr>
                <a:spLocks noGrp="1"/>
              </p:cNvSpPr>
              <p:nvPr>
                <p:ph idx="1"/>
              </p:nvPr>
            </p:nvSpPr>
            <p:spPr/>
            <p:txBody>
              <a:bodyPr>
                <a:normAutofit/>
              </a:bodyPr>
              <a:lstStyle/>
              <a:p>
                <a:pPr marL="0" indent="0">
                  <a:buNone/>
                </a:pPr>
                <a:r>
                  <a:rPr lang="en-GB" sz="4400" dirty="0"/>
                  <a:t>Our "order of 3 out of 16 pool balls example" is:</a:t>
                </a:r>
              </a:p>
              <a:p>
                <a:pPr marL="0" indent="0">
                  <a:buNone/>
                </a:pPr>
                <a:endParaRPr lang="en-GB" sz="4400" dirty="0"/>
              </a:p>
              <a:p>
                <a:pPr marL="0" indent="0">
                  <a:buNone/>
                </a:pPr>
                <a14:m>
                  <m:oMath xmlns:m="http://schemas.openxmlformats.org/officeDocument/2006/math">
                    <m:f>
                      <m:fPr>
                        <m:ctrlPr>
                          <a:rPr lang="en-GB" sz="4400" i="1" dirty="0" smtClean="0">
                            <a:latin typeface="Cambria Math" panose="02040503050406030204" pitchFamily="18" charset="0"/>
                          </a:rPr>
                        </m:ctrlPr>
                      </m:fPr>
                      <m:num>
                        <m:r>
                          <a:rPr lang="en-GB" sz="4400" b="0" i="1" dirty="0" smtClean="0">
                            <a:latin typeface="Cambria Math" panose="02040503050406030204" pitchFamily="18" charset="0"/>
                          </a:rPr>
                          <m:t>16!</m:t>
                        </m:r>
                      </m:num>
                      <m:den>
                        <m:d>
                          <m:dPr>
                            <m:ctrlPr>
                              <a:rPr lang="en-GB" sz="4400" i="1" dirty="0" smtClean="0">
                                <a:latin typeface="Cambria Math" panose="02040503050406030204" pitchFamily="18" charset="0"/>
                              </a:rPr>
                            </m:ctrlPr>
                          </m:dPr>
                          <m:e>
                            <m:r>
                              <a:rPr lang="en-GB" sz="4400" b="0" i="1" dirty="0" smtClean="0">
                                <a:latin typeface="Cambria Math" panose="02040503050406030204" pitchFamily="18" charset="0"/>
                              </a:rPr>
                              <m:t>16−3</m:t>
                            </m:r>
                          </m:e>
                        </m:d>
                        <m:r>
                          <a:rPr lang="en-GB" sz="4400" b="0" i="1" dirty="0" smtClean="0">
                            <a:latin typeface="Cambria Math" panose="02040503050406030204" pitchFamily="18" charset="0"/>
                          </a:rPr>
                          <m:t>!</m:t>
                        </m:r>
                      </m:den>
                    </m:f>
                  </m:oMath>
                </a14:m>
                <a:r>
                  <a:rPr lang="en-GB" sz="4400" dirty="0"/>
                  <a:t> 	 =  	</a:t>
                </a:r>
                <a14:m>
                  <m:oMath xmlns:m="http://schemas.openxmlformats.org/officeDocument/2006/math">
                    <m:f>
                      <m:fPr>
                        <m:ctrlPr>
                          <a:rPr lang="en-GB" sz="4400" i="1" dirty="0" smtClean="0">
                            <a:latin typeface="Cambria Math" panose="02040503050406030204" pitchFamily="18" charset="0"/>
                          </a:rPr>
                        </m:ctrlPr>
                      </m:fPr>
                      <m:num>
                        <m:r>
                          <a:rPr lang="en-GB" sz="4400" b="0" i="1" dirty="0" smtClean="0">
                            <a:latin typeface="Cambria Math" panose="02040503050406030204" pitchFamily="18" charset="0"/>
                          </a:rPr>
                          <m:t>16!</m:t>
                        </m:r>
                      </m:num>
                      <m:den>
                        <m:r>
                          <a:rPr lang="en-GB" sz="4400" b="0" i="1" dirty="0" smtClean="0">
                            <a:latin typeface="Cambria Math" panose="02040503050406030204" pitchFamily="18" charset="0"/>
                          </a:rPr>
                          <m:t>13!</m:t>
                        </m:r>
                      </m:den>
                    </m:f>
                  </m:oMath>
                </a14:m>
                <a:r>
                  <a:rPr lang="en-GB" sz="4400" dirty="0"/>
                  <a:t> 	 =  	</a:t>
                </a:r>
                <a14:m>
                  <m:oMath xmlns:m="http://schemas.openxmlformats.org/officeDocument/2006/math">
                    <m:f>
                      <m:fPr>
                        <m:ctrlPr>
                          <a:rPr lang="en-GB" sz="4400" i="1" dirty="0" smtClean="0">
                            <a:latin typeface="Cambria Math" panose="02040503050406030204" pitchFamily="18" charset="0"/>
                          </a:rPr>
                        </m:ctrlPr>
                      </m:fPr>
                      <m:num>
                        <m:r>
                          <m:rPr>
                            <m:nor/>
                          </m:rPr>
                          <a:rPr lang="en-GB" sz="4400" dirty="0"/>
                          <m:t>20,922,789,888,000</m:t>
                        </m:r>
                      </m:num>
                      <m:den>
                        <m:r>
                          <m:rPr>
                            <m:nor/>
                          </m:rPr>
                          <a:rPr lang="en-GB" sz="4400" dirty="0"/>
                          <m:t>6,227,020,800</m:t>
                        </m:r>
                      </m:den>
                    </m:f>
                  </m:oMath>
                </a14:m>
                <a:r>
                  <a:rPr lang="en-GB" sz="4400" dirty="0"/>
                  <a:t>  = 3,360</a:t>
                </a:r>
              </a:p>
              <a:p>
                <a:pPr marL="0" indent="0">
                  <a:buNone/>
                </a:pPr>
                <a:endParaRPr lang="en-GB" sz="4400" dirty="0"/>
              </a:p>
              <a:p>
                <a:pPr marL="0" indent="0">
                  <a:buNone/>
                </a:pPr>
                <a:r>
                  <a:rPr lang="en-GB" sz="4400" dirty="0"/>
                  <a:t>(which is just the same as: 16 × 15 × 14 = 3,360)</a:t>
                </a:r>
              </a:p>
            </p:txBody>
          </p:sp>
        </mc:Choice>
        <mc:Fallback xmlns="">
          <p:sp>
            <p:nvSpPr>
              <p:cNvPr id="3" name="Content Placeholder 2">
                <a:extLst>
                  <a:ext uri="{FF2B5EF4-FFF2-40B4-BE49-F238E27FC236}">
                    <a16:creationId xmlns:a16="http://schemas.microsoft.com/office/drawing/2014/main" id="{6A774F7B-34D4-4169-BBEC-5BD9841C73D9}"/>
                  </a:ext>
                </a:extLst>
              </p:cNvPr>
              <p:cNvSpPr>
                <a:spLocks noGrp="1" noRot="1" noChangeAspect="1" noMove="1" noResize="1" noEditPoints="1" noAdjustHandles="1" noChangeArrowheads="1" noChangeShapeType="1" noTextEdit="1"/>
              </p:cNvSpPr>
              <p:nvPr>
                <p:ph idx="1"/>
              </p:nvPr>
            </p:nvSpPr>
            <p:spPr>
              <a:blipFill>
                <a:blip r:embed="rId2"/>
                <a:stretch>
                  <a:fillRect l="-2103" t="-3827"/>
                </a:stretch>
              </a:blipFill>
            </p:spPr>
            <p:txBody>
              <a:bodyPr/>
              <a:lstStyle/>
              <a:p>
                <a:r>
                  <a:rPr lang="en-GB">
                    <a:noFill/>
                  </a:rPr>
                  <a:t> </a:t>
                </a:r>
              </a:p>
            </p:txBody>
          </p:sp>
        </mc:Fallback>
      </mc:AlternateContent>
    </p:spTree>
    <p:extLst>
      <p:ext uri="{BB962C8B-B14F-4D97-AF65-F5344CB8AC3E}">
        <p14:creationId xmlns:p14="http://schemas.microsoft.com/office/powerpoint/2010/main" val="314159915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Certificate Authorities &amp; Trust Hierarchies?</a:t>
            </a:r>
            <a:endParaRPr lang="en-GB" dirty="0"/>
          </a:p>
        </p:txBody>
      </p:sp>
      <p:sp>
        <p:nvSpPr>
          <p:cNvPr id="3" name="Content Placeholder 2"/>
          <p:cNvSpPr>
            <a:spLocks noGrp="1"/>
          </p:cNvSpPr>
          <p:nvPr>
            <p:ph idx="1"/>
          </p:nvPr>
        </p:nvSpPr>
        <p:spPr/>
        <p:txBody>
          <a:bodyPr/>
          <a:lstStyle/>
          <a:p>
            <a:r>
              <a:rPr lang="en-US" dirty="0"/>
              <a:t>Certificate Authorities, or Certificate Authorities / CAs, issue Digital Certificates</a:t>
            </a:r>
          </a:p>
          <a:p>
            <a:r>
              <a:rPr lang="en-US" dirty="0"/>
              <a:t>Digital Certificates are verifiable small data files that contain identity credentials to help websites, people, and devices represent their authentic online identity (authentic because the CA has verified the identity)</a:t>
            </a:r>
          </a:p>
          <a:p>
            <a:r>
              <a:rPr lang="en-US" dirty="0"/>
              <a:t>CAs play a critical role in how the Internet operates and how transparent, trusted transactions can take place online</a:t>
            </a:r>
          </a:p>
          <a:p>
            <a:r>
              <a:rPr lang="en-US" dirty="0"/>
              <a:t>CAs issue millions of Digital Certificates each year, and these certificates are used to protect information, encrypt billions of transactions, and enable secure communication</a:t>
            </a:r>
            <a:endParaRPr lang="en-GB" dirty="0"/>
          </a:p>
        </p:txBody>
      </p:sp>
    </p:spTree>
    <p:extLst>
      <p:ext uri="{BB962C8B-B14F-4D97-AF65-F5344CB8AC3E}">
        <p14:creationId xmlns:p14="http://schemas.microsoft.com/office/powerpoint/2010/main" val="106885202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 Certificate</a:t>
            </a:r>
            <a:endParaRPr lang="en-GB" dirty="0"/>
          </a:p>
        </p:txBody>
      </p:sp>
      <p:sp>
        <p:nvSpPr>
          <p:cNvPr id="3" name="Content Placeholder 2"/>
          <p:cNvSpPr>
            <a:spLocks noGrp="1"/>
          </p:cNvSpPr>
          <p:nvPr>
            <p:ph idx="1"/>
          </p:nvPr>
        </p:nvSpPr>
        <p:spPr/>
        <p:txBody>
          <a:bodyPr/>
          <a:lstStyle/>
          <a:p>
            <a:r>
              <a:rPr lang="en-US" dirty="0"/>
              <a:t>An SSL Certificate is a popular type of Digital Certificate that binds the ownership details of a web server (and website) to cryptographic keys</a:t>
            </a:r>
          </a:p>
          <a:p>
            <a:r>
              <a:rPr lang="en-US" dirty="0"/>
              <a:t>These keys are used in the SSL/TLS protocol to activate a secure session between a browser and the web server hosting the SSL Certificate. In order for a browser to trust an SSL Certificate, and establish an SSL/TLS session without security warnings, the SSL Certificate must contain the domain name of website using it, be issued by a trusted CA, and not have expired</a:t>
            </a:r>
            <a:endParaRPr lang="en-GB" dirty="0"/>
          </a:p>
        </p:txBody>
      </p:sp>
    </p:spTree>
    <p:extLst>
      <p:ext uri="{BB962C8B-B14F-4D97-AF65-F5344CB8AC3E}">
        <p14:creationId xmlns:p14="http://schemas.microsoft.com/office/powerpoint/2010/main" val="9832446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 Describe the role of cryptography in a range of common public systems</a:t>
            </a:r>
            <a:endParaRPr lang="en-GB" dirty="0"/>
          </a:p>
        </p:txBody>
      </p:sp>
      <p:sp>
        <p:nvSpPr>
          <p:cNvPr id="3" name="Content Placeholder 2"/>
          <p:cNvSpPr>
            <a:spLocks noGrp="1"/>
          </p:cNvSpPr>
          <p:nvPr>
            <p:ph type="body" idx="1"/>
          </p:nvPr>
        </p:nvSpPr>
        <p:spPr>
          <a:xfrm>
            <a:off x="360947" y="4589463"/>
            <a:ext cx="11341769" cy="2093348"/>
          </a:xfrm>
        </p:spPr>
        <p:txBody>
          <a:bodyPr>
            <a:noAutofit/>
          </a:bodyPr>
          <a:lstStyle/>
          <a:p>
            <a:pPr marL="342900" indent="-342900">
              <a:buFont typeface="Arial" panose="020B0604020202020204" pitchFamily="34" charset="0"/>
              <a:buChar char="•"/>
            </a:pPr>
            <a:r>
              <a:rPr lang="en-US" sz="1200" dirty="0"/>
              <a:t>GSM</a:t>
            </a:r>
          </a:p>
          <a:p>
            <a:pPr marL="342900" indent="-342900">
              <a:buFont typeface="Arial" panose="020B0604020202020204" pitchFamily="34" charset="0"/>
              <a:buChar char="•"/>
            </a:pPr>
            <a:r>
              <a:rPr lang="en-US" sz="1200" dirty="0"/>
              <a:t>Chip and PIN</a:t>
            </a:r>
          </a:p>
          <a:p>
            <a:pPr marL="342900" indent="-342900">
              <a:buFont typeface="Arial" panose="020B0604020202020204" pitchFamily="34" charset="0"/>
              <a:buChar char="•"/>
            </a:pPr>
            <a:r>
              <a:rPr lang="en-US" sz="1200" dirty="0"/>
              <a:t>Common hard disk encryption</a:t>
            </a:r>
          </a:p>
          <a:p>
            <a:pPr marL="342900" indent="-342900">
              <a:buFont typeface="Arial" panose="020B0604020202020204" pitchFamily="34" charset="0"/>
              <a:buChar char="•"/>
            </a:pPr>
            <a:r>
              <a:rPr lang="en-US" sz="1200" dirty="0"/>
              <a:t>TLS</a:t>
            </a:r>
          </a:p>
          <a:p>
            <a:pPr marL="342900" indent="-342900">
              <a:buFont typeface="Arial" panose="020B0604020202020204" pitchFamily="34" charset="0"/>
              <a:buChar char="•"/>
            </a:pPr>
            <a:r>
              <a:rPr lang="en-US" sz="1200" dirty="0"/>
              <a:t>SSL</a:t>
            </a:r>
          </a:p>
          <a:p>
            <a:pPr marL="342900" indent="-342900">
              <a:buFont typeface="Arial" panose="020B0604020202020204" pitchFamily="34" charset="0"/>
              <a:buChar char="•"/>
            </a:pPr>
            <a:r>
              <a:rPr lang="en-US" sz="1200" dirty="0"/>
              <a:t>Privacy enforcing technology</a:t>
            </a:r>
            <a:endParaRPr lang="en-GB" sz="1200" dirty="0"/>
          </a:p>
        </p:txBody>
      </p:sp>
    </p:spTree>
    <p:extLst>
      <p:ext uri="{BB962C8B-B14F-4D97-AF65-F5344CB8AC3E}">
        <p14:creationId xmlns:p14="http://schemas.microsoft.com/office/powerpoint/2010/main" val="73017038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7779" y="356579"/>
            <a:ext cx="9198648" cy="1325563"/>
          </a:xfrm>
        </p:spPr>
        <p:txBody>
          <a:bodyPr/>
          <a:lstStyle/>
          <a:p>
            <a:r>
              <a:rPr lang="en-US" dirty="0"/>
              <a:t>GSM (Global System for Mobile communication) </a:t>
            </a:r>
            <a:endParaRPr lang="en-GB" dirty="0"/>
          </a:p>
        </p:txBody>
      </p:sp>
      <p:sp>
        <p:nvSpPr>
          <p:cNvPr id="5" name="Content Placeholder 4"/>
          <p:cNvSpPr>
            <a:spLocks noGrp="1"/>
          </p:cNvSpPr>
          <p:nvPr>
            <p:ph idx="1"/>
          </p:nvPr>
        </p:nvSpPr>
        <p:spPr/>
        <p:txBody>
          <a:bodyPr>
            <a:normAutofit/>
          </a:bodyPr>
          <a:lstStyle/>
          <a:p>
            <a:r>
              <a:rPr lang="en-US" b="1" dirty="0"/>
              <a:t>GSM </a:t>
            </a:r>
            <a:r>
              <a:rPr lang="en-US" dirty="0"/>
              <a:t>is a digital mobile network that is widely used by mobile phone users in Europe and other parts of the world</a:t>
            </a:r>
          </a:p>
          <a:p>
            <a:r>
              <a:rPr lang="en-US" dirty="0"/>
              <a:t>GSM uses a variation of time division multiple access (TDMA) and is the most widely used of the three digital wireless telephony technologies: TDMA, GSM and code-division multiple access (CDMA)</a:t>
            </a:r>
          </a:p>
          <a:p>
            <a:r>
              <a:rPr lang="en-US" dirty="0"/>
              <a:t>GSM digitizes and compresses data, then sends it down a channel with two other streams of user data, each in its own time slot</a:t>
            </a:r>
          </a:p>
          <a:p>
            <a:r>
              <a:rPr lang="en-US" dirty="0"/>
              <a:t>It operates at either the 900 megahertz (MHz) or 1,800 MHz frequency band</a:t>
            </a:r>
          </a:p>
        </p:txBody>
      </p:sp>
    </p:spTree>
    <p:extLst>
      <p:ext uri="{BB962C8B-B14F-4D97-AF65-F5344CB8AC3E}">
        <p14:creationId xmlns:p14="http://schemas.microsoft.com/office/powerpoint/2010/main" val="368458178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GSM Encryption Standards</a:t>
            </a:r>
            <a:endParaRPr lang="en-GB" dirty="0"/>
          </a:p>
        </p:txBody>
      </p:sp>
      <p:sp>
        <p:nvSpPr>
          <p:cNvPr id="3" name="Content Placeholder 2"/>
          <p:cNvSpPr>
            <a:spLocks noGrp="1"/>
          </p:cNvSpPr>
          <p:nvPr>
            <p:ph idx="1"/>
          </p:nvPr>
        </p:nvSpPr>
        <p:spPr/>
        <p:txBody>
          <a:bodyPr>
            <a:normAutofit fontScale="85000" lnSpcReduction="20000"/>
          </a:bodyPr>
          <a:lstStyle/>
          <a:p>
            <a:r>
              <a:rPr lang="en-US" dirty="0"/>
              <a:t>A5/0 – No encryption used. Just for the sake of completeness.</a:t>
            </a:r>
          </a:p>
          <a:p>
            <a:endParaRPr lang="en-US" dirty="0"/>
          </a:p>
          <a:p>
            <a:r>
              <a:rPr lang="en-US" dirty="0"/>
              <a:t>A5/1 – A5/1 is a stream cipher used to provide over-the-air communication privacy in the GSM cellular telephone standard. It is one of seven algorithms which were specified for GSM use. It was initially kept secret, but became public knowledge through leaks and reverse engineering. A number of serious weaknesses in the cipher have been identified.</a:t>
            </a:r>
          </a:p>
          <a:p>
            <a:endParaRPr lang="en-US" dirty="0"/>
          </a:p>
          <a:p>
            <a:r>
              <a:rPr lang="en-US" dirty="0"/>
              <a:t>A5/2 – A5/2 is a stream cipher used to provide voice privacy in the GSM cellular telephone protocol. It was used for export instead of the relatively stronger (but still weak) A5/1. It is one of seven A5 ciphering algorithms which have been defined for GSM use.</a:t>
            </a:r>
          </a:p>
          <a:p>
            <a:endParaRPr lang="en-US" dirty="0"/>
          </a:p>
          <a:p>
            <a:r>
              <a:rPr lang="en-US" dirty="0"/>
              <a:t>A5/3 (Kasumi) – KASUMI is a block cipher used in UMTS, GSM, and GPRS mobile communications systems. In UMTS, KASUMI is used in the confidentiality and integrity algorithms with names UEA1 and UIA1, respectively. In GSM, KASUMI is used in the A5/3 key stream generator and in GPRS in the GEA3 key stream generator</a:t>
            </a:r>
            <a:endParaRPr lang="en-GB" dirty="0"/>
          </a:p>
        </p:txBody>
      </p:sp>
    </p:spTree>
    <p:extLst>
      <p:ext uri="{BB962C8B-B14F-4D97-AF65-F5344CB8AC3E}">
        <p14:creationId xmlns:p14="http://schemas.microsoft.com/office/powerpoint/2010/main" val="196971455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Chip and PIN</a:t>
            </a:r>
            <a:endParaRPr lang="en-GB" dirty="0"/>
          </a:p>
        </p:txBody>
      </p:sp>
      <p:sp>
        <p:nvSpPr>
          <p:cNvPr id="5" name="Content Placeholder 4"/>
          <p:cNvSpPr>
            <a:spLocks noGrp="1"/>
          </p:cNvSpPr>
          <p:nvPr>
            <p:ph idx="1"/>
          </p:nvPr>
        </p:nvSpPr>
        <p:spPr/>
        <p:txBody>
          <a:bodyPr>
            <a:normAutofit lnSpcReduction="10000"/>
          </a:bodyPr>
          <a:lstStyle/>
          <a:p>
            <a:r>
              <a:rPr lang="en-US" dirty="0"/>
              <a:t>Chip and PIN  (also known as EMV - </a:t>
            </a:r>
            <a:r>
              <a:rPr lang="en-US" dirty="0" err="1"/>
              <a:t>Europay</a:t>
            </a:r>
            <a:r>
              <a:rPr lang="en-US" dirty="0"/>
              <a:t>, </a:t>
            </a:r>
            <a:r>
              <a:rPr lang="en-US" dirty="0" err="1"/>
              <a:t>Mastercard</a:t>
            </a:r>
            <a:r>
              <a:rPr lang="en-US" dirty="0"/>
              <a:t>, and Visa) is the name for the process of paying by credit or debit card through a card payment terminal (also known as a PDQ machine or card reader)</a:t>
            </a:r>
          </a:p>
          <a:p>
            <a:r>
              <a:rPr lang="en-US" dirty="0"/>
              <a:t>To help combat the insecure magnetic card swipe, Chip and PIN technology was introduced</a:t>
            </a:r>
          </a:p>
          <a:p>
            <a:r>
              <a:rPr lang="en-US" dirty="0"/>
              <a:t>Designed to make card transactions more secure, annual counterfeit card fraud losses decreased by £81.9 million between 2004 and 2014</a:t>
            </a:r>
          </a:p>
          <a:p>
            <a:r>
              <a:rPr lang="en-US" dirty="0"/>
              <a:t>Security is provided by the customer being asked to enter the 4-digit PIN code that their bank would have provided them with</a:t>
            </a:r>
          </a:p>
          <a:p>
            <a:r>
              <a:rPr lang="en-US" dirty="0"/>
              <a:t>The use of a PIN and cryptographic algorithms such as Triple DES, RSA and SHA provide authentication of the card to the processing terminal and the card issuer's host system</a:t>
            </a:r>
            <a:endParaRPr lang="en-GB" dirty="0"/>
          </a:p>
        </p:txBody>
      </p:sp>
    </p:spTree>
    <p:extLst>
      <p:ext uri="{BB962C8B-B14F-4D97-AF65-F5344CB8AC3E}">
        <p14:creationId xmlns:p14="http://schemas.microsoft.com/office/powerpoint/2010/main" val="200884235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hard disk encryption - FDE</a:t>
            </a:r>
            <a:endParaRPr lang="en-GB" dirty="0"/>
          </a:p>
        </p:txBody>
      </p:sp>
      <p:sp>
        <p:nvSpPr>
          <p:cNvPr id="3" name="Content Placeholder 2"/>
          <p:cNvSpPr>
            <a:spLocks noGrp="1"/>
          </p:cNvSpPr>
          <p:nvPr>
            <p:ph idx="1"/>
          </p:nvPr>
        </p:nvSpPr>
        <p:spPr/>
        <p:txBody>
          <a:bodyPr/>
          <a:lstStyle/>
          <a:p>
            <a:r>
              <a:rPr lang="en-US" dirty="0"/>
              <a:t>Full-Disk Encryption (FDE) or “whole disk” encryption methods encrypt every file stored on the drive (or drives), including the operating system/file system</a:t>
            </a:r>
          </a:p>
          <a:p>
            <a:r>
              <a:rPr lang="en-US" dirty="0"/>
              <a:t>This is usually done on a sector-by-sector basis</a:t>
            </a:r>
          </a:p>
          <a:p>
            <a:r>
              <a:rPr lang="en-US" dirty="0"/>
              <a:t>A filter driver that is loaded into memory at boot encrypts every file as it is written to disk and decrypts any file that is moved off of the disk</a:t>
            </a:r>
          </a:p>
          <a:p>
            <a:r>
              <a:rPr lang="en-US" dirty="0"/>
              <a:t>This happens transparently to the end user or the application generating the files.</a:t>
            </a:r>
            <a:endParaRPr lang="en-GB" dirty="0"/>
          </a:p>
        </p:txBody>
      </p:sp>
    </p:spTree>
    <p:extLst>
      <p:ext uri="{BB962C8B-B14F-4D97-AF65-F5344CB8AC3E}">
        <p14:creationId xmlns:p14="http://schemas.microsoft.com/office/powerpoint/2010/main" val="409403156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FDE - Advantages</a:t>
            </a:r>
            <a:endParaRPr lang="en-GB" dirty="0"/>
          </a:p>
        </p:txBody>
      </p:sp>
      <p:sp>
        <p:nvSpPr>
          <p:cNvPr id="3" name="Content Placeholder 2"/>
          <p:cNvSpPr>
            <a:spLocks noGrp="1"/>
          </p:cNvSpPr>
          <p:nvPr>
            <p:ph idx="1"/>
          </p:nvPr>
        </p:nvSpPr>
        <p:spPr/>
        <p:txBody>
          <a:bodyPr>
            <a:normAutofit lnSpcReduction="10000"/>
          </a:bodyPr>
          <a:lstStyle/>
          <a:p>
            <a:r>
              <a:rPr lang="en-US" dirty="0"/>
              <a:t> Everything on the drive (or drives) is encrypted, including temporary files and swap space, increasing security of all your data, not just card data. If deployed on all in-scope systems, the card data would be guaranteed encrypted.</a:t>
            </a:r>
          </a:p>
          <a:p>
            <a:r>
              <a:rPr lang="en-US" dirty="0"/>
              <a:t>Encryption of data is forced on end user, alleviating decisions on what or what not to encrypt.</a:t>
            </a:r>
          </a:p>
          <a:p>
            <a:r>
              <a:rPr lang="en-US" dirty="0"/>
              <a:t>Encryption/decryption is transparent. When information needs to be accessed, it can be saved off the system and is automatically decrypted. If a processing application is installed on the system, the use of encrypted data is also easy</a:t>
            </a:r>
          </a:p>
          <a:p>
            <a:r>
              <a:rPr lang="en-US" dirty="0"/>
              <a:t>Since all data on the drive is encrypted, even if an alternative boot medium is used against an encrypted system, the data on the drive is unreadable and therefore useless to the thief</a:t>
            </a:r>
            <a:endParaRPr lang="en-GB" dirty="0"/>
          </a:p>
        </p:txBody>
      </p:sp>
    </p:spTree>
    <p:extLst>
      <p:ext uri="{BB962C8B-B14F-4D97-AF65-F5344CB8AC3E}">
        <p14:creationId xmlns:p14="http://schemas.microsoft.com/office/powerpoint/2010/main" val="72369442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FDE - Disadvantages</a:t>
            </a:r>
            <a:endParaRPr lang="en-GB" dirty="0"/>
          </a:p>
        </p:txBody>
      </p:sp>
      <p:sp>
        <p:nvSpPr>
          <p:cNvPr id="3" name="Content Placeholder 2"/>
          <p:cNvSpPr>
            <a:spLocks noGrp="1"/>
          </p:cNvSpPr>
          <p:nvPr>
            <p:ph idx="1"/>
          </p:nvPr>
        </p:nvSpPr>
        <p:spPr/>
        <p:txBody>
          <a:bodyPr>
            <a:normAutofit lnSpcReduction="10000"/>
          </a:bodyPr>
          <a:lstStyle/>
          <a:p>
            <a:r>
              <a:rPr lang="en-US" dirty="0"/>
              <a:t> Some FDE programs can cause an increase in data access times. Slight delays in writing and reading data can occur, especially with very large files and high transaction volumes.</a:t>
            </a:r>
          </a:p>
          <a:p>
            <a:r>
              <a:rPr lang="en-US" dirty="0"/>
              <a:t>System password management and key management processes have to be defined and put into place. If a user loses his password that grants access to the encrypted system, he has no access to his data at all</a:t>
            </a:r>
          </a:p>
          <a:p>
            <a:r>
              <a:rPr lang="en-US" dirty="0"/>
              <a:t>For data centers, this technology is largely useless for security (as opposed to laptops that may be stolen or lost in the field) since most data centers have significant physical controls keeping their hardware safe</a:t>
            </a:r>
          </a:p>
          <a:p>
            <a:r>
              <a:rPr lang="en-US" dirty="0"/>
              <a:t>FDE does not necessarily protect data on a laptop if the system is compromised while in use. It primarily helps to prevent data disclosure resulting from physical theft</a:t>
            </a:r>
            <a:endParaRPr lang="en-GB" dirty="0"/>
          </a:p>
        </p:txBody>
      </p:sp>
    </p:spTree>
    <p:extLst>
      <p:ext uri="{BB962C8B-B14F-4D97-AF65-F5344CB8AC3E}">
        <p14:creationId xmlns:p14="http://schemas.microsoft.com/office/powerpoint/2010/main" val="79939785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encryption vs. </a:t>
            </a:r>
            <a:r>
              <a:rPr lang="en-US" dirty="0" err="1"/>
              <a:t>filesystem</a:t>
            </a:r>
            <a:r>
              <a:rPr lang="en-US" dirty="0"/>
              <a:t>-level encryption</a:t>
            </a:r>
          </a:p>
        </p:txBody>
      </p:sp>
      <p:sp>
        <p:nvSpPr>
          <p:cNvPr id="3" name="Content Placeholder 2"/>
          <p:cNvSpPr>
            <a:spLocks noGrp="1"/>
          </p:cNvSpPr>
          <p:nvPr>
            <p:ph idx="1"/>
          </p:nvPr>
        </p:nvSpPr>
        <p:spPr/>
        <p:txBody>
          <a:bodyPr>
            <a:normAutofit fontScale="85000" lnSpcReduction="10000"/>
          </a:bodyPr>
          <a:lstStyle/>
          <a:p>
            <a:r>
              <a:rPr lang="en-US" dirty="0"/>
              <a:t>Disk encryption does not replace file encryption in all situations</a:t>
            </a:r>
          </a:p>
          <a:p>
            <a:r>
              <a:rPr lang="en-US" dirty="0"/>
              <a:t>Disk encryption is sometimes used in conjunction with </a:t>
            </a:r>
            <a:r>
              <a:rPr lang="en-US" dirty="0" err="1"/>
              <a:t>filesystem</a:t>
            </a:r>
            <a:r>
              <a:rPr lang="en-US" dirty="0"/>
              <a:t>-level encryption with the intention of providing a more secure implementation</a:t>
            </a:r>
          </a:p>
          <a:p>
            <a:r>
              <a:rPr lang="en-US" dirty="0"/>
              <a:t>Since disk encryption generally uses the same key for encrypting the whole drive, all data is </a:t>
            </a:r>
            <a:r>
              <a:rPr lang="en-US" dirty="0" err="1"/>
              <a:t>decryptable</a:t>
            </a:r>
            <a:r>
              <a:rPr lang="en-US" dirty="0"/>
              <a:t> when the system runs</a:t>
            </a:r>
          </a:p>
          <a:p>
            <a:r>
              <a:rPr lang="en-US" dirty="0"/>
              <a:t>However, some disk encryption solutions use multiple keys for encrypting different volumes</a:t>
            </a:r>
          </a:p>
          <a:p>
            <a:r>
              <a:rPr lang="en-US" dirty="0"/>
              <a:t>If an attacker gains access to the computer at run-time, the attacker has access to all files</a:t>
            </a:r>
          </a:p>
          <a:p>
            <a:r>
              <a:rPr lang="en-US" dirty="0"/>
              <a:t>Conventional file and folder encryption instead allows different keys for different portions of the disk</a:t>
            </a:r>
          </a:p>
          <a:p>
            <a:r>
              <a:rPr lang="en-US" dirty="0"/>
              <a:t>Thus an attacker cannot extract information from still-encrypted files and folders.</a:t>
            </a:r>
          </a:p>
          <a:p>
            <a:r>
              <a:rPr lang="en-US" dirty="0"/>
              <a:t>Unlike disk encryption, </a:t>
            </a:r>
            <a:r>
              <a:rPr lang="en-US" dirty="0" err="1"/>
              <a:t>filesystem</a:t>
            </a:r>
            <a:r>
              <a:rPr lang="en-US" dirty="0"/>
              <a:t>-level encryption does not typically encrypt </a:t>
            </a:r>
            <a:r>
              <a:rPr lang="en-US" dirty="0" err="1"/>
              <a:t>filesystem</a:t>
            </a:r>
            <a:r>
              <a:rPr lang="en-US" dirty="0"/>
              <a:t> metadata, such as the directory structure, file names, modification timestamps or sizes</a:t>
            </a:r>
          </a:p>
        </p:txBody>
      </p:sp>
    </p:spTree>
    <p:extLst>
      <p:ext uri="{BB962C8B-B14F-4D97-AF65-F5344CB8AC3E}">
        <p14:creationId xmlns:p14="http://schemas.microsoft.com/office/powerpoint/2010/main" val="3431898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A39D38-2208-426B-BF45-987449DDAD6E}"/>
              </a:ext>
            </a:extLst>
          </p:cNvPr>
          <p:cNvSpPr>
            <a:spLocks noGrp="1"/>
          </p:cNvSpPr>
          <p:nvPr>
            <p:ph type="title"/>
          </p:nvPr>
        </p:nvSpPr>
        <p:spPr/>
        <p:txBody>
          <a:bodyPr/>
          <a:lstStyle/>
          <a:p>
            <a:r>
              <a:rPr lang="en-GB" dirty="0"/>
              <a:t>Objectives</a:t>
            </a:r>
          </a:p>
        </p:txBody>
      </p:sp>
      <p:sp>
        <p:nvSpPr>
          <p:cNvPr id="5" name="Content Placeholder 4">
            <a:extLst>
              <a:ext uri="{FF2B5EF4-FFF2-40B4-BE49-F238E27FC236}">
                <a16:creationId xmlns:a16="http://schemas.microsoft.com/office/drawing/2014/main" id="{E67C45C2-9C82-4169-AAD4-486F82401EC3}"/>
              </a:ext>
            </a:extLst>
          </p:cNvPr>
          <p:cNvSpPr>
            <a:spLocks noGrp="1"/>
          </p:cNvSpPr>
          <p:nvPr>
            <p:ph idx="1"/>
          </p:nvPr>
        </p:nvSpPr>
        <p:spPr/>
        <p:txBody>
          <a:bodyPr>
            <a:normAutofit/>
          </a:bodyPr>
          <a:lstStyle/>
          <a:p>
            <a:r>
              <a:rPr lang="en-GB" dirty="0"/>
              <a:t>The ability to demonstrate a thorough knowledge of the theory underpinning cryptographic techniques, common applications and limitations </a:t>
            </a:r>
          </a:p>
          <a:p>
            <a:endParaRPr lang="en-GB" dirty="0"/>
          </a:p>
          <a:p>
            <a:r>
              <a:rPr lang="en-GB" dirty="0"/>
              <a:t>A comprehensive knowledge of the practical deployment of cryptography, how it is applied to secure a range of common public technologies, data and networked systems; in addition to issues faced in their deployment and updating </a:t>
            </a:r>
          </a:p>
          <a:p>
            <a:endParaRPr lang="en-GB" dirty="0"/>
          </a:p>
          <a:p>
            <a:r>
              <a:rPr lang="en-GB" dirty="0"/>
              <a:t>A thorough understanding of the legal issues relevant to cryptography; particularly when crossing national borders and regulatory frameworks in place in various jurisdictions </a:t>
            </a:r>
          </a:p>
          <a:p>
            <a:endParaRPr lang="en-GB" dirty="0"/>
          </a:p>
        </p:txBody>
      </p:sp>
    </p:spTree>
    <p:extLst>
      <p:ext uri="{BB962C8B-B14F-4D97-AF65-F5344CB8AC3E}">
        <p14:creationId xmlns:p14="http://schemas.microsoft.com/office/powerpoint/2010/main" val="1286709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5AFD-7F65-412E-9C36-1B1FBD3CAC75}"/>
              </a:ext>
            </a:extLst>
          </p:cNvPr>
          <p:cNvSpPr>
            <a:spLocks noGrp="1"/>
          </p:cNvSpPr>
          <p:nvPr>
            <p:ph type="title"/>
          </p:nvPr>
        </p:nvSpPr>
        <p:spPr/>
        <p:txBody>
          <a:bodyPr/>
          <a:lstStyle/>
          <a:p>
            <a:r>
              <a:rPr lang="en-GB"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774F7B-34D4-4169-BBEC-5BD9841C73D9}"/>
                  </a:ext>
                </a:extLst>
              </p:cNvPr>
              <p:cNvSpPr>
                <a:spLocks noGrp="1"/>
              </p:cNvSpPr>
              <p:nvPr>
                <p:ph idx="1"/>
              </p:nvPr>
            </p:nvSpPr>
            <p:spPr/>
            <p:txBody>
              <a:bodyPr>
                <a:normAutofit/>
              </a:bodyPr>
              <a:lstStyle/>
              <a:p>
                <a:pPr marL="0" indent="0">
                  <a:buNone/>
                </a:pPr>
                <a:r>
                  <a:rPr lang="en-GB" sz="4400" b="1" dirty="0"/>
                  <a:t>Example: How many ways can first and second place be awarded to 10 people?</a:t>
                </a:r>
              </a:p>
              <a:p>
                <a:pPr marL="0" indent="0">
                  <a:buNone/>
                </a:pPr>
                <a:endParaRPr lang="en-GB" sz="4400" b="1" dirty="0"/>
              </a:p>
              <a:p>
                <a:pPr marL="0" indent="0">
                  <a:buNone/>
                </a:pPr>
                <a14:m>
                  <m:oMath xmlns:m="http://schemas.openxmlformats.org/officeDocument/2006/math">
                    <m:f>
                      <m:fPr>
                        <m:ctrlPr>
                          <a:rPr lang="en-GB" sz="4400" i="1" dirty="0" smtClean="0">
                            <a:latin typeface="Cambria Math" panose="02040503050406030204" pitchFamily="18" charset="0"/>
                          </a:rPr>
                        </m:ctrlPr>
                      </m:fPr>
                      <m:num>
                        <m:r>
                          <a:rPr lang="en-GB" sz="4400" b="0" i="1" dirty="0" smtClean="0">
                            <a:latin typeface="Cambria Math" panose="02040503050406030204" pitchFamily="18" charset="0"/>
                          </a:rPr>
                          <m:t>10!</m:t>
                        </m:r>
                      </m:num>
                      <m:den>
                        <m:d>
                          <m:dPr>
                            <m:ctrlPr>
                              <a:rPr lang="en-GB" sz="4400" i="1" dirty="0" smtClean="0">
                                <a:latin typeface="Cambria Math" panose="02040503050406030204" pitchFamily="18" charset="0"/>
                              </a:rPr>
                            </m:ctrlPr>
                          </m:dPr>
                          <m:e>
                            <m:r>
                              <a:rPr lang="en-GB" sz="4400" b="0" i="1" dirty="0" smtClean="0">
                                <a:latin typeface="Cambria Math" panose="02040503050406030204" pitchFamily="18" charset="0"/>
                              </a:rPr>
                              <m:t>10−2</m:t>
                            </m:r>
                          </m:e>
                        </m:d>
                        <m:r>
                          <a:rPr lang="en-GB" sz="4400" b="0" i="1" dirty="0" smtClean="0">
                            <a:latin typeface="Cambria Math" panose="02040503050406030204" pitchFamily="18" charset="0"/>
                          </a:rPr>
                          <m:t>!</m:t>
                        </m:r>
                      </m:den>
                    </m:f>
                  </m:oMath>
                </a14:m>
                <a:r>
                  <a:rPr lang="en-GB" sz="4400" dirty="0"/>
                  <a:t> 	 =  	</a:t>
                </a:r>
                <a14:m>
                  <m:oMath xmlns:m="http://schemas.openxmlformats.org/officeDocument/2006/math">
                    <m:f>
                      <m:fPr>
                        <m:ctrlPr>
                          <a:rPr lang="en-GB" sz="4400" i="1" dirty="0" smtClean="0">
                            <a:latin typeface="Cambria Math" panose="02040503050406030204" pitchFamily="18" charset="0"/>
                          </a:rPr>
                        </m:ctrlPr>
                      </m:fPr>
                      <m:num>
                        <m:r>
                          <a:rPr lang="en-GB" sz="4400" b="0" i="1" dirty="0" smtClean="0">
                            <a:latin typeface="Cambria Math" panose="02040503050406030204" pitchFamily="18" charset="0"/>
                          </a:rPr>
                          <m:t>10!</m:t>
                        </m:r>
                      </m:num>
                      <m:den>
                        <m:r>
                          <a:rPr lang="en-GB" sz="4400" b="0" i="1" dirty="0" smtClean="0">
                            <a:latin typeface="Cambria Math" panose="02040503050406030204" pitchFamily="18" charset="0"/>
                          </a:rPr>
                          <m:t>8!</m:t>
                        </m:r>
                      </m:den>
                    </m:f>
                  </m:oMath>
                </a14:m>
                <a:r>
                  <a:rPr lang="en-GB" sz="4400" dirty="0"/>
                  <a:t> 	 =  	</a:t>
                </a:r>
                <a14:m>
                  <m:oMath xmlns:m="http://schemas.openxmlformats.org/officeDocument/2006/math">
                    <m:f>
                      <m:fPr>
                        <m:ctrlPr>
                          <a:rPr lang="en-GB" sz="4400" i="1" dirty="0" smtClean="0">
                            <a:latin typeface="Cambria Math" panose="02040503050406030204" pitchFamily="18" charset="0"/>
                          </a:rPr>
                        </m:ctrlPr>
                      </m:fPr>
                      <m:num>
                        <m:r>
                          <m:rPr>
                            <m:nor/>
                          </m:rPr>
                          <a:rPr lang="en-GB" sz="4400" b="0" i="0" dirty="0" smtClean="0"/>
                          <m:t>3628800</m:t>
                        </m:r>
                      </m:num>
                      <m:den>
                        <m:r>
                          <m:rPr>
                            <m:nor/>
                          </m:rPr>
                          <a:rPr lang="en-GB" sz="4400" b="0" i="0" dirty="0" smtClean="0"/>
                          <m:t>40320</m:t>
                        </m:r>
                      </m:den>
                    </m:f>
                  </m:oMath>
                </a14:m>
                <a:r>
                  <a:rPr lang="en-GB" sz="4400" dirty="0"/>
                  <a:t>  = 90</a:t>
                </a:r>
              </a:p>
              <a:p>
                <a:pPr marL="0" indent="0">
                  <a:buNone/>
                </a:pPr>
                <a:endParaRPr lang="en-GB" sz="4400" dirty="0"/>
              </a:p>
              <a:p>
                <a:pPr marL="0" indent="0">
                  <a:buNone/>
                </a:pPr>
                <a:r>
                  <a:rPr lang="en-GB" sz="4400" dirty="0"/>
                  <a:t>(which is just the same as: 10 × 9 = 90)</a:t>
                </a:r>
              </a:p>
            </p:txBody>
          </p:sp>
        </mc:Choice>
        <mc:Fallback xmlns="">
          <p:sp>
            <p:nvSpPr>
              <p:cNvPr id="3" name="Content Placeholder 2">
                <a:extLst>
                  <a:ext uri="{FF2B5EF4-FFF2-40B4-BE49-F238E27FC236}">
                    <a16:creationId xmlns:a16="http://schemas.microsoft.com/office/drawing/2014/main" id="{6A774F7B-34D4-4169-BBEC-5BD9841C73D9}"/>
                  </a:ext>
                </a:extLst>
              </p:cNvPr>
              <p:cNvSpPr>
                <a:spLocks noGrp="1" noRot="1" noChangeAspect="1" noMove="1" noResize="1" noEditPoints="1" noAdjustHandles="1" noChangeArrowheads="1" noChangeShapeType="1" noTextEdit="1"/>
              </p:cNvSpPr>
              <p:nvPr>
                <p:ph idx="1"/>
              </p:nvPr>
            </p:nvSpPr>
            <p:spPr>
              <a:blipFill>
                <a:blip r:embed="rId2"/>
                <a:stretch>
                  <a:fillRect l="-2103" t="-3827"/>
                </a:stretch>
              </a:blipFill>
            </p:spPr>
            <p:txBody>
              <a:bodyPr/>
              <a:lstStyle/>
              <a:p>
                <a:r>
                  <a:rPr lang="en-GB">
                    <a:noFill/>
                  </a:rPr>
                  <a:t> </a:t>
                </a:r>
              </a:p>
            </p:txBody>
          </p:sp>
        </mc:Fallback>
      </mc:AlternateContent>
    </p:spTree>
    <p:extLst>
      <p:ext uri="{BB962C8B-B14F-4D97-AF65-F5344CB8AC3E}">
        <p14:creationId xmlns:p14="http://schemas.microsoft.com/office/powerpoint/2010/main" val="42633021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Filesystem</a:t>
            </a:r>
            <a:r>
              <a:rPr lang="en-GB" dirty="0"/>
              <a:t> Encryption v FDE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9257" y="1372558"/>
            <a:ext cx="5026503" cy="5245956"/>
          </a:xfrm>
        </p:spPr>
      </p:pic>
    </p:spTree>
    <p:extLst>
      <p:ext uri="{BB962C8B-B14F-4D97-AF65-F5344CB8AC3E}">
        <p14:creationId xmlns:p14="http://schemas.microsoft.com/office/powerpoint/2010/main" val="202380761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Trusted Platform Module </a:t>
            </a:r>
          </a:p>
        </p:txBody>
      </p:sp>
      <p:sp>
        <p:nvSpPr>
          <p:cNvPr id="3" name="Content Placeholder 2"/>
          <p:cNvSpPr>
            <a:spLocks noGrp="1"/>
          </p:cNvSpPr>
          <p:nvPr>
            <p:ph idx="1"/>
          </p:nvPr>
        </p:nvSpPr>
        <p:spPr/>
        <p:txBody>
          <a:bodyPr>
            <a:normAutofit fontScale="92500"/>
          </a:bodyPr>
          <a:lstStyle/>
          <a:p>
            <a:r>
              <a:rPr lang="en-US" dirty="0"/>
              <a:t>Trusted Platform Module(TPM) is a secure </a:t>
            </a:r>
            <a:r>
              <a:rPr lang="en-US" dirty="0" err="1"/>
              <a:t>cryptoprocessor</a:t>
            </a:r>
            <a:r>
              <a:rPr lang="en-US" dirty="0"/>
              <a:t> embedded in the motherboard that can be used to authenticate a hardware device</a:t>
            </a:r>
          </a:p>
          <a:p>
            <a:r>
              <a:rPr lang="en-US" dirty="0"/>
              <a:t>Since each TPM chip is unique to a particular device, it is capable of performing platform authentication</a:t>
            </a:r>
          </a:p>
          <a:p>
            <a:r>
              <a:rPr lang="en-US" dirty="0"/>
              <a:t>It can be used to verify that the system seeking the access is the expected system</a:t>
            </a:r>
          </a:p>
          <a:p>
            <a:r>
              <a:rPr lang="en-US" dirty="0"/>
              <a:t>A limited number of disk encryption solutions have support for TPM</a:t>
            </a:r>
          </a:p>
          <a:p>
            <a:r>
              <a:rPr lang="en-US" dirty="0"/>
              <a:t>These implementations can wrap the decryption key using the TPM, thus tying the hard disk drive (HDD) to a particular device</a:t>
            </a:r>
          </a:p>
          <a:p>
            <a:r>
              <a:rPr lang="en-US" dirty="0"/>
              <a:t>If the HDD is removed from that particular device and placed in another, the decryption process will fail</a:t>
            </a:r>
          </a:p>
          <a:p>
            <a:r>
              <a:rPr lang="en-US" dirty="0"/>
              <a:t>Recovery is possible with the decryption password or token</a:t>
            </a:r>
          </a:p>
        </p:txBody>
      </p:sp>
    </p:spTree>
    <p:extLst>
      <p:ext uri="{BB962C8B-B14F-4D97-AF65-F5344CB8AC3E}">
        <p14:creationId xmlns:p14="http://schemas.microsoft.com/office/powerpoint/2010/main" val="208201671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TPM</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4599" y="1332412"/>
            <a:ext cx="7977496" cy="5376500"/>
          </a:xfrm>
        </p:spPr>
      </p:pic>
    </p:spTree>
    <p:extLst>
      <p:ext uri="{BB962C8B-B14F-4D97-AF65-F5344CB8AC3E}">
        <p14:creationId xmlns:p14="http://schemas.microsoft.com/office/powerpoint/2010/main" val="3047585036"/>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TLS</a:t>
            </a:r>
            <a:endParaRPr lang="en-GB" dirty="0"/>
          </a:p>
        </p:txBody>
      </p:sp>
      <p:sp>
        <p:nvSpPr>
          <p:cNvPr id="3" name="Content Placeholder 2"/>
          <p:cNvSpPr>
            <a:spLocks noGrp="1"/>
          </p:cNvSpPr>
          <p:nvPr>
            <p:ph idx="1"/>
          </p:nvPr>
        </p:nvSpPr>
        <p:spPr/>
        <p:txBody>
          <a:bodyPr/>
          <a:lstStyle/>
          <a:p>
            <a:r>
              <a:rPr lang="en-US" b="1" dirty="0"/>
              <a:t>TLS</a:t>
            </a:r>
            <a:r>
              <a:rPr lang="en-US" dirty="0"/>
              <a:t> is a cryptographic protocol that provides end-to-end communications security over networks and is widely used for internet communications and online transactions</a:t>
            </a:r>
          </a:p>
          <a:p>
            <a:r>
              <a:rPr lang="en-US" dirty="0"/>
              <a:t>It is an IETF standard intended to prevent eavesdropping, tampering and message forgery</a:t>
            </a:r>
          </a:p>
          <a:p>
            <a:r>
              <a:rPr lang="en-US" dirty="0"/>
              <a:t>TLS is more efficient and secure than SSL as it has stronger message authentication, key-material generation and other encryption algorithms</a:t>
            </a:r>
          </a:p>
          <a:p>
            <a:r>
              <a:rPr lang="en-GB" dirty="0"/>
              <a:t>TLS suffered from the Heartbleed Breech and others</a:t>
            </a:r>
          </a:p>
          <a:p>
            <a:r>
              <a:rPr lang="en-GB" dirty="0"/>
              <a:t>Should only be using TLS1.3</a:t>
            </a:r>
          </a:p>
        </p:txBody>
      </p:sp>
    </p:spTree>
    <p:extLst>
      <p:ext uri="{BB962C8B-B14F-4D97-AF65-F5344CB8AC3E}">
        <p14:creationId xmlns:p14="http://schemas.microsoft.com/office/powerpoint/2010/main" val="481233010"/>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TLS1.3</a:t>
            </a:r>
            <a:endParaRPr lang="en-US" dirty="0"/>
          </a:p>
        </p:txBody>
      </p:sp>
      <p:sp>
        <p:nvSpPr>
          <p:cNvPr id="3" name="Content Placeholder 2"/>
          <p:cNvSpPr>
            <a:spLocks noGrp="1"/>
          </p:cNvSpPr>
          <p:nvPr>
            <p:ph idx="1"/>
          </p:nvPr>
        </p:nvSpPr>
        <p:spPr/>
        <p:txBody>
          <a:bodyPr>
            <a:normAutofit lnSpcReduction="10000"/>
          </a:bodyPr>
          <a:lstStyle/>
          <a:p>
            <a:r>
              <a:rPr lang="en-GB" dirty="0"/>
              <a:t>Makes use of the following algorithms:</a:t>
            </a:r>
          </a:p>
          <a:p>
            <a:pPr lvl="1"/>
            <a:r>
              <a:rPr lang="en-US" dirty="0"/>
              <a:t>RC4 </a:t>
            </a:r>
            <a:r>
              <a:rPr lang="en-US" dirty="0" smtClean="0"/>
              <a:t>Stream </a:t>
            </a:r>
            <a:r>
              <a:rPr lang="en-US" dirty="0"/>
              <a:t>cipher</a:t>
            </a:r>
          </a:p>
          <a:p>
            <a:pPr lvl="1"/>
            <a:r>
              <a:rPr lang="en-US" dirty="0"/>
              <a:t>DES</a:t>
            </a:r>
          </a:p>
          <a:p>
            <a:pPr lvl="1"/>
            <a:r>
              <a:rPr lang="en-US" dirty="0"/>
              <a:t>3DES</a:t>
            </a:r>
          </a:p>
          <a:p>
            <a:pPr lvl="1"/>
            <a:r>
              <a:rPr lang="en-US" dirty="0"/>
              <a:t>RSA Key transport</a:t>
            </a:r>
          </a:p>
          <a:p>
            <a:pPr lvl="1"/>
            <a:r>
              <a:rPr lang="en-US" dirty="0"/>
              <a:t>SHA-1 hashing</a:t>
            </a:r>
          </a:p>
          <a:p>
            <a:pPr lvl="1"/>
            <a:r>
              <a:rPr lang="en-US" dirty="0"/>
              <a:t>CBC Mode ciphers</a:t>
            </a:r>
          </a:p>
          <a:p>
            <a:pPr lvl="1"/>
            <a:r>
              <a:rPr lang="en-US" dirty="0"/>
              <a:t>MD5</a:t>
            </a:r>
          </a:p>
          <a:p>
            <a:pPr lvl="1"/>
            <a:r>
              <a:rPr lang="en-US" dirty="0" err="1"/>
              <a:t>Diffie</a:t>
            </a:r>
            <a:r>
              <a:rPr lang="en-US" dirty="0"/>
              <a:t>-Hellman groups</a:t>
            </a:r>
          </a:p>
          <a:p>
            <a:pPr lvl="1"/>
            <a:r>
              <a:rPr lang="en-US" dirty="0"/>
              <a:t>EXPORT ciphers</a:t>
            </a:r>
          </a:p>
          <a:p>
            <a:r>
              <a:rPr lang="en-US" dirty="0"/>
              <a:t>TLS 1.3 is lighter weight than its predecessor and uses fewer resources</a:t>
            </a:r>
          </a:p>
          <a:p>
            <a:r>
              <a:rPr lang="en-US" dirty="0"/>
              <a:t>This means its more efficient, consumes fewer CPU cycles and reduces latency, which leads to better performance</a:t>
            </a:r>
          </a:p>
        </p:txBody>
      </p:sp>
    </p:spTree>
    <p:extLst>
      <p:ext uri="{BB962C8B-B14F-4D97-AF65-F5344CB8AC3E}">
        <p14:creationId xmlns:p14="http://schemas.microsoft.com/office/powerpoint/2010/main" val="285638179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a:t>
            </a:r>
            <a:endParaRPr lang="en-GB" dirty="0"/>
          </a:p>
        </p:txBody>
      </p:sp>
      <p:sp>
        <p:nvSpPr>
          <p:cNvPr id="3" name="Content Placeholder 2"/>
          <p:cNvSpPr>
            <a:spLocks noGrp="1"/>
          </p:cNvSpPr>
          <p:nvPr>
            <p:ph idx="1"/>
          </p:nvPr>
        </p:nvSpPr>
        <p:spPr/>
        <p:txBody>
          <a:bodyPr>
            <a:normAutofit lnSpcReduction="10000"/>
          </a:bodyPr>
          <a:lstStyle/>
          <a:p>
            <a:pPr marL="342900" indent="-342900"/>
            <a:r>
              <a:rPr lang="en-US" dirty="0"/>
              <a:t>SSL (Secure Sockets Layer) is the standard security technology for establishing an encrypted link between a web server and a browser</a:t>
            </a:r>
          </a:p>
          <a:p>
            <a:pPr marL="342900" indent="-342900"/>
            <a:r>
              <a:rPr lang="en-US" dirty="0"/>
              <a:t>This link ensures that all data passed between the web server and browsers remain private and integral</a:t>
            </a:r>
          </a:p>
          <a:p>
            <a:pPr marL="342900" indent="-342900"/>
            <a:r>
              <a:rPr lang="en-US" dirty="0"/>
              <a:t>An SSL authentication encrypts the link between the server and the user, making it that much harder for unauthorized entities to gain access to sensitive information</a:t>
            </a:r>
          </a:p>
          <a:p>
            <a:pPr marL="342900" indent="-342900"/>
            <a:r>
              <a:rPr lang="en-US" dirty="0"/>
              <a:t>SSL also includes different validation levels, like:</a:t>
            </a:r>
          </a:p>
          <a:p>
            <a:pPr marL="800100" lvl="1" indent="-342900"/>
            <a:r>
              <a:rPr lang="en-US" dirty="0"/>
              <a:t>Extended validation certificates</a:t>
            </a:r>
          </a:p>
          <a:p>
            <a:pPr marL="800100" lvl="1" indent="-342900"/>
            <a:r>
              <a:rPr lang="en-US" dirty="0"/>
              <a:t>Organization validated certificates</a:t>
            </a:r>
          </a:p>
          <a:p>
            <a:pPr marL="800100" lvl="1" indent="-342900"/>
            <a:r>
              <a:rPr lang="en-US" dirty="0"/>
              <a:t>Domain validated certificates</a:t>
            </a:r>
          </a:p>
          <a:p>
            <a:pPr marL="342900" indent="-342900"/>
            <a:r>
              <a:rPr lang="en-US" dirty="0"/>
              <a:t>A SSL certificate may be obtained from a Certification Authority (or CA)</a:t>
            </a:r>
            <a:endParaRPr lang="en-GB" dirty="0"/>
          </a:p>
        </p:txBody>
      </p:sp>
    </p:spTree>
    <p:extLst>
      <p:ext uri="{BB962C8B-B14F-4D97-AF65-F5344CB8AC3E}">
        <p14:creationId xmlns:p14="http://schemas.microsoft.com/office/powerpoint/2010/main" val="155274260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Certificate Authority</a:t>
            </a:r>
            <a:endParaRPr lang="en-US" dirty="0"/>
          </a:p>
        </p:txBody>
      </p:sp>
      <p:sp>
        <p:nvSpPr>
          <p:cNvPr id="3" name="Content Placeholder 2"/>
          <p:cNvSpPr>
            <a:spLocks noGrp="1"/>
          </p:cNvSpPr>
          <p:nvPr>
            <p:ph idx="1"/>
          </p:nvPr>
        </p:nvSpPr>
        <p:spPr/>
        <p:txBody>
          <a:bodyPr/>
          <a:lstStyle/>
          <a:p>
            <a:r>
              <a:rPr lang="en-US" dirty="0"/>
              <a:t>In cryptography, a certificate authority or certification authority (CA) is an entity that issues digital certificates</a:t>
            </a:r>
          </a:p>
          <a:p>
            <a:r>
              <a:rPr lang="en-US" dirty="0"/>
              <a:t>A digital certificate certifies the ownership of a public key by the named subject of the certificate</a:t>
            </a:r>
          </a:p>
          <a:p>
            <a:r>
              <a:rPr lang="en-US" dirty="0"/>
              <a:t>A CA acts as a trusted third party—trusted both by the subject (owner) of the certificate and by the party relying upon the certificate</a:t>
            </a:r>
          </a:p>
          <a:p>
            <a:r>
              <a:rPr lang="en-US" dirty="0"/>
              <a:t>The format of these certificates is specified by the </a:t>
            </a:r>
            <a:r>
              <a:rPr lang="en-US" dirty="0">
                <a:hlinkClick r:id="rId2"/>
              </a:rPr>
              <a:t>X.509</a:t>
            </a:r>
            <a:r>
              <a:rPr lang="en-US" dirty="0"/>
              <a:t> standard</a:t>
            </a:r>
          </a:p>
        </p:txBody>
      </p:sp>
    </p:spTree>
    <p:extLst>
      <p:ext uri="{BB962C8B-B14F-4D97-AF65-F5344CB8AC3E}">
        <p14:creationId xmlns:p14="http://schemas.microsoft.com/office/powerpoint/2010/main" val="247103797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enforcing technology</a:t>
            </a:r>
            <a:endParaRPr lang="en-GB" dirty="0"/>
          </a:p>
        </p:txBody>
      </p:sp>
      <p:sp>
        <p:nvSpPr>
          <p:cNvPr id="3" name="Content Placeholder 2"/>
          <p:cNvSpPr>
            <a:spLocks noGrp="1"/>
          </p:cNvSpPr>
          <p:nvPr>
            <p:ph idx="1"/>
          </p:nvPr>
        </p:nvSpPr>
        <p:spPr/>
        <p:txBody>
          <a:bodyPr/>
          <a:lstStyle/>
          <a:p>
            <a:r>
              <a:rPr lang="en-GB" dirty="0" smtClean="0"/>
              <a:t>VPN</a:t>
            </a:r>
          </a:p>
          <a:p>
            <a:r>
              <a:rPr lang="en-GB" dirty="0" smtClean="0"/>
              <a:t>Tunnelling</a:t>
            </a:r>
          </a:p>
          <a:p>
            <a:endParaRPr lang="en-GB" dirty="0"/>
          </a:p>
        </p:txBody>
      </p:sp>
    </p:spTree>
    <p:extLst>
      <p:ext uri="{BB962C8B-B14F-4D97-AF65-F5344CB8AC3E}">
        <p14:creationId xmlns:p14="http://schemas.microsoft.com/office/powerpoint/2010/main" val="7833325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Describe the role of cryptography as it applies to data on hard disks or in transit</a:t>
            </a:r>
            <a:endParaRPr lang="en-GB" dirty="0"/>
          </a:p>
        </p:txBody>
      </p:sp>
      <p:sp>
        <p:nvSpPr>
          <p:cNvPr id="3" name="Content Placeholder 2"/>
          <p:cNvSpPr>
            <a:spLocks noGrp="1"/>
          </p:cNvSpPr>
          <p:nvPr>
            <p:ph type="body" idx="1"/>
          </p:nvPr>
        </p:nvSpPr>
        <p:spPr/>
        <p:txBody>
          <a:bodyPr/>
          <a:lstStyle/>
          <a:p>
            <a:r>
              <a:rPr lang="en-US" dirty="0"/>
              <a:t>Secure Internet transaction technologies</a:t>
            </a:r>
          </a:p>
          <a:p>
            <a:r>
              <a:rPr lang="en-US" dirty="0"/>
              <a:t>Data at rest</a:t>
            </a:r>
          </a:p>
          <a:p>
            <a:r>
              <a:rPr lang="en-US" dirty="0"/>
              <a:t>Open vs closed source</a:t>
            </a:r>
            <a:endParaRPr lang="en-GB" dirty="0"/>
          </a:p>
        </p:txBody>
      </p:sp>
    </p:spTree>
    <p:extLst>
      <p:ext uri="{BB962C8B-B14F-4D97-AF65-F5344CB8AC3E}">
        <p14:creationId xmlns:p14="http://schemas.microsoft.com/office/powerpoint/2010/main" val="129263569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Secure Internet transaction technologies</a:t>
            </a:r>
            <a:endParaRPr lang="en-GB" dirty="0"/>
          </a:p>
        </p:txBody>
      </p:sp>
      <p:sp>
        <p:nvSpPr>
          <p:cNvPr id="5" name="Content Placeholder 4"/>
          <p:cNvSpPr>
            <a:spLocks noGrp="1"/>
          </p:cNvSpPr>
          <p:nvPr>
            <p:ph idx="1"/>
          </p:nvPr>
        </p:nvSpPr>
        <p:spPr/>
        <p:txBody>
          <a:bodyPr>
            <a:normAutofit/>
          </a:bodyPr>
          <a:lstStyle/>
          <a:p>
            <a:r>
              <a:rPr lang="en-US" dirty="0"/>
              <a:t>There are several ways to help ensure safe transactions on the Internet, and more are becoming possible all the time</a:t>
            </a:r>
          </a:p>
          <a:p>
            <a:r>
              <a:rPr lang="en-US" dirty="0"/>
              <a:t>Some of these include:</a:t>
            </a:r>
          </a:p>
          <a:p>
            <a:pPr lvl="1"/>
            <a:r>
              <a:rPr lang="en-US" dirty="0"/>
              <a:t>Stored-value cards (cards that you can buy with specified, loaded dollar amounts)</a:t>
            </a:r>
          </a:p>
          <a:p>
            <a:pPr lvl="1"/>
            <a:r>
              <a:rPr lang="en-US" dirty="0"/>
              <a:t>Smart cards (cards that can act as credit cards, debit cards and/or stored-value cards)</a:t>
            </a:r>
          </a:p>
          <a:p>
            <a:pPr lvl="1"/>
            <a:r>
              <a:rPr lang="en-US" dirty="0"/>
              <a:t>Point-of-sale (POS) devices (like your PDA or mobile phone)</a:t>
            </a:r>
          </a:p>
          <a:p>
            <a:pPr lvl="1"/>
            <a:r>
              <a:rPr lang="en-US" dirty="0"/>
              <a:t>Digital cash</a:t>
            </a:r>
          </a:p>
          <a:p>
            <a:pPr lvl="1"/>
            <a:r>
              <a:rPr lang="en-US" dirty="0"/>
              <a:t>E-wallets</a:t>
            </a:r>
          </a:p>
          <a:p>
            <a:pPr lvl="1"/>
            <a:r>
              <a:rPr lang="en-US" dirty="0"/>
              <a:t>Online payment services like PayPal </a:t>
            </a:r>
            <a:endParaRPr lang="en-GB" dirty="0"/>
          </a:p>
        </p:txBody>
      </p:sp>
    </p:spTree>
    <p:extLst>
      <p:ext uri="{BB962C8B-B14F-4D97-AF65-F5344CB8AC3E}">
        <p14:creationId xmlns:p14="http://schemas.microsoft.com/office/powerpoint/2010/main" val="1597901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662B-D908-4093-AFCA-01055018882C}"/>
              </a:ext>
            </a:extLst>
          </p:cNvPr>
          <p:cNvSpPr>
            <a:spLocks noGrp="1"/>
          </p:cNvSpPr>
          <p:nvPr>
            <p:ph type="title"/>
          </p:nvPr>
        </p:nvSpPr>
        <p:spPr/>
        <p:txBody>
          <a:bodyPr/>
          <a:lstStyle/>
          <a:p>
            <a:r>
              <a:rPr lang="en-GB" dirty="0"/>
              <a:t>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DE4A0D-F19B-47C8-BB63-C21D324FBFB8}"/>
                  </a:ext>
                </a:extLst>
              </p:cNvPr>
              <p:cNvSpPr>
                <a:spLocks noGrp="1"/>
              </p:cNvSpPr>
              <p:nvPr>
                <p:ph idx="1"/>
              </p:nvPr>
            </p:nvSpPr>
            <p:spPr/>
            <p:txBody>
              <a:bodyPr/>
              <a:lstStyle/>
              <a:p>
                <a:pPr marL="0" indent="0">
                  <a:buNone/>
                </a:pPr>
                <a:r>
                  <a:rPr lang="en-GB" sz="3600" dirty="0"/>
                  <a:t>Instead of writing the whole formula, people use different notations such as these:</a:t>
                </a:r>
              </a:p>
              <a:p>
                <a:pPr marL="0" indent="0">
                  <a:buNone/>
                </a:pPr>
                <a:endParaRPr lang="en-GB" sz="3600" dirty="0"/>
              </a:p>
              <a:p>
                <a:pPr marL="457200" lvl="1" indent="0">
                  <a:buNone/>
                </a:pPr>
                <a:r>
                  <a:rPr lang="en-GB" sz="3200" dirty="0"/>
                  <a:t>			</a:t>
                </a:r>
                <a:r>
                  <a:rPr lang="en-GB" sz="4400" dirty="0"/>
                  <a:t>P(</a:t>
                </a:r>
                <a:r>
                  <a:rPr lang="en-GB" sz="4400" dirty="0" err="1"/>
                  <a:t>n,r</a:t>
                </a:r>
                <a:r>
                  <a:rPr lang="en-GB" sz="4400" dirty="0"/>
                  <a:t>) = </a:t>
                </a:r>
                <a:r>
                  <a:rPr lang="en-GB" sz="4400" baseline="40000" dirty="0" err="1"/>
                  <a:t>n</a:t>
                </a:r>
                <a:r>
                  <a:rPr lang="en-GB" sz="4400" dirty="0" err="1"/>
                  <a:t>P</a:t>
                </a:r>
                <a:r>
                  <a:rPr lang="en-GB" sz="4400" baseline="-30000" dirty="0" err="1"/>
                  <a:t>r</a:t>
                </a:r>
                <a:r>
                  <a:rPr lang="en-GB" sz="4400" dirty="0"/>
                  <a:t> = </a:t>
                </a:r>
                <a:r>
                  <a:rPr lang="en-GB" sz="4400" baseline="-30000" dirty="0" err="1"/>
                  <a:t>n</a:t>
                </a:r>
                <a:r>
                  <a:rPr lang="en-GB" sz="4400" dirty="0" err="1"/>
                  <a:t>P</a:t>
                </a:r>
                <a:r>
                  <a:rPr lang="en-GB" sz="4400" baseline="-30000" dirty="0" err="1"/>
                  <a:t>r</a:t>
                </a:r>
                <a:r>
                  <a:rPr lang="en-GB" sz="4400" dirty="0"/>
                  <a:t> = </a:t>
                </a:r>
                <a14:m>
                  <m:oMath xmlns:m="http://schemas.openxmlformats.org/officeDocument/2006/math">
                    <m:f>
                      <m:fPr>
                        <m:ctrlPr>
                          <a:rPr lang="en-GB" sz="4400" i="1" dirty="0" smtClean="0">
                            <a:latin typeface="Cambria Math" panose="02040503050406030204" pitchFamily="18" charset="0"/>
                          </a:rPr>
                        </m:ctrlPr>
                      </m:fPr>
                      <m:num>
                        <m:r>
                          <m:rPr>
                            <m:nor/>
                          </m:rPr>
                          <a:rPr lang="en-GB" sz="4400" dirty="0"/>
                          <m:t>n</m:t>
                        </m:r>
                        <m:r>
                          <m:rPr>
                            <m:nor/>
                          </m:rPr>
                          <a:rPr lang="en-GB" sz="4400" dirty="0"/>
                          <m:t>!</m:t>
                        </m:r>
                        <m:r>
                          <a:rPr lang="en-GB" sz="4400" i="1" dirty="0" smtClean="0">
                            <a:latin typeface="Cambria Math" panose="02040503050406030204" pitchFamily="18" charset="0"/>
                          </a:rPr>
                          <m:t> </m:t>
                        </m:r>
                      </m:num>
                      <m:den>
                        <m:r>
                          <m:rPr>
                            <m:nor/>
                          </m:rPr>
                          <a:rPr lang="en-GB" sz="4400" dirty="0"/>
                          <m:t>(</m:t>
                        </m:r>
                        <m:r>
                          <m:rPr>
                            <m:nor/>
                          </m:rPr>
                          <a:rPr lang="en-GB" sz="4400" dirty="0"/>
                          <m:t>n</m:t>
                        </m:r>
                        <m:r>
                          <m:rPr>
                            <m:nor/>
                          </m:rPr>
                          <a:rPr lang="en-GB" sz="4400" dirty="0"/>
                          <m:t>−</m:t>
                        </m:r>
                        <m:r>
                          <m:rPr>
                            <m:nor/>
                          </m:rPr>
                          <a:rPr lang="en-GB" sz="4400" dirty="0"/>
                          <m:t>r</m:t>
                        </m:r>
                        <m:r>
                          <m:rPr>
                            <m:nor/>
                          </m:rPr>
                          <a:rPr lang="en-GB" sz="4400" dirty="0"/>
                          <m:t>)!</m:t>
                        </m:r>
                      </m:den>
                    </m:f>
                  </m:oMath>
                </a14:m>
                <a:endParaRPr lang="en-GB" sz="3200" dirty="0"/>
              </a:p>
              <a:p>
                <a:pPr marL="457200" lvl="1" indent="0">
                  <a:buNone/>
                </a:pPr>
                <a:endParaRPr lang="en-GB" sz="3200" dirty="0"/>
              </a:p>
              <a:p>
                <a:pPr marL="457200" lvl="1" indent="0">
                  <a:buNone/>
                </a:pPr>
                <a:endParaRPr lang="en-GB" sz="3200" dirty="0"/>
              </a:p>
              <a:p>
                <a:pPr marL="457200" lvl="1" indent="0">
                  <a:buNone/>
                </a:pPr>
                <a:r>
                  <a:rPr lang="en-GB" sz="3200" dirty="0"/>
                  <a:t>Example: P(10,2) = 90</a:t>
                </a:r>
              </a:p>
            </p:txBody>
          </p:sp>
        </mc:Choice>
        <mc:Fallback xmlns="">
          <p:sp>
            <p:nvSpPr>
              <p:cNvPr id="3" name="Content Placeholder 2">
                <a:extLst>
                  <a:ext uri="{FF2B5EF4-FFF2-40B4-BE49-F238E27FC236}">
                    <a16:creationId xmlns:a16="http://schemas.microsoft.com/office/drawing/2014/main" id="{FADE4A0D-F19B-47C8-BB63-C21D324FBFB8}"/>
                  </a:ext>
                </a:extLst>
              </p:cNvPr>
              <p:cNvSpPr>
                <a:spLocks noGrp="1" noRot="1" noChangeAspect="1" noMove="1" noResize="1" noEditPoints="1" noAdjustHandles="1" noChangeArrowheads="1" noChangeShapeType="1" noTextEdit="1"/>
              </p:cNvSpPr>
              <p:nvPr>
                <p:ph idx="1"/>
              </p:nvPr>
            </p:nvSpPr>
            <p:spPr>
              <a:blipFill>
                <a:blip r:embed="rId2"/>
                <a:stretch>
                  <a:fillRect l="-1577" t="-2963"/>
                </a:stretch>
              </a:blipFill>
            </p:spPr>
            <p:txBody>
              <a:bodyPr/>
              <a:lstStyle/>
              <a:p>
                <a:r>
                  <a:rPr lang="en-GB">
                    <a:noFill/>
                  </a:rPr>
                  <a:t> </a:t>
                </a:r>
              </a:p>
            </p:txBody>
          </p:sp>
        </mc:Fallback>
      </mc:AlternateContent>
    </p:spTree>
    <p:extLst>
      <p:ext uri="{BB962C8B-B14F-4D97-AF65-F5344CB8AC3E}">
        <p14:creationId xmlns:p14="http://schemas.microsoft.com/office/powerpoint/2010/main" val="211543938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Secure Internet transaction technologies</a:t>
            </a:r>
            <a:endParaRPr lang="en-GB" dirty="0"/>
          </a:p>
        </p:txBody>
      </p:sp>
      <p:sp>
        <p:nvSpPr>
          <p:cNvPr id="5" name="Content Placeholder 4"/>
          <p:cNvSpPr>
            <a:spLocks noGrp="1"/>
          </p:cNvSpPr>
          <p:nvPr>
            <p:ph idx="1"/>
          </p:nvPr>
        </p:nvSpPr>
        <p:spPr/>
        <p:txBody>
          <a:bodyPr>
            <a:normAutofit/>
          </a:bodyPr>
          <a:lstStyle/>
          <a:p>
            <a:r>
              <a:rPr lang="en-US" dirty="0"/>
              <a:t>STT (Secure Transaction Technology) is a protocol provided by Microsoft and Visa International to the financial and technical communities for review and comment. </a:t>
            </a:r>
          </a:p>
          <a:p>
            <a:r>
              <a:rPr lang="en-US" dirty="0"/>
              <a:t>STT is designed to handle secure payment with bank cards over insecure data transports like the Internet</a:t>
            </a:r>
          </a:p>
          <a:p>
            <a:r>
              <a:rPr lang="en-US" dirty="0"/>
              <a:t>The protocol requires only reliable message transport, such as TCP</a:t>
            </a:r>
          </a:p>
          <a:p>
            <a:r>
              <a:rPr lang="en-US" dirty="0"/>
              <a:t>It features strong, export-approved DES encryption of financial information, direct RSA (TM) encryption of bank card account numbers, and mandatory authentication of all participants, including clients, for reduced financial risk</a:t>
            </a:r>
          </a:p>
        </p:txBody>
      </p:sp>
    </p:spTree>
    <p:extLst>
      <p:ext uri="{BB962C8B-B14F-4D97-AF65-F5344CB8AC3E}">
        <p14:creationId xmlns:p14="http://schemas.microsoft.com/office/powerpoint/2010/main" val="86938865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Secure Internet transaction technologies</a:t>
            </a:r>
            <a:endParaRPr lang="en-GB" dirty="0"/>
          </a:p>
        </p:txBody>
      </p:sp>
      <p:sp>
        <p:nvSpPr>
          <p:cNvPr id="5" name="Content Placeholder 4"/>
          <p:cNvSpPr>
            <a:spLocks noGrp="1"/>
          </p:cNvSpPr>
          <p:nvPr>
            <p:ph idx="1"/>
          </p:nvPr>
        </p:nvSpPr>
        <p:spPr/>
        <p:txBody>
          <a:bodyPr>
            <a:normAutofit fontScale="92500" lnSpcReduction="10000"/>
          </a:bodyPr>
          <a:lstStyle/>
          <a:p>
            <a:r>
              <a:rPr lang="en-US" dirty="0"/>
              <a:t>SSL (Secure Sockets Layer) is a standard security technology for establishing an encrypted link between a server and a client—typically a web server (website) and a browser; or a mail server and a mail client</a:t>
            </a:r>
          </a:p>
          <a:p>
            <a:r>
              <a:rPr lang="en-US" dirty="0"/>
              <a:t>It covers asymmetric and symmetric keys and how they work together to create an SSL-encrypted connection</a:t>
            </a:r>
          </a:p>
          <a:p>
            <a:r>
              <a:rPr lang="en-GB" dirty="0"/>
              <a:t>Makes use of both asymmetric and symmetric encryption</a:t>
            </a:r>
          </a:p>
          <a:p>
            <a:r>
              <a:rPr lang="en-GB" dirty="0"/>
              <a:t>Asymmetric uses 1024 or 2048 bit keys</a:t>
            </a:r>
          </a:p>
          <a:p>
            <a:pPr lvl="1"/>
            <a:r>
              <a:rPr lang="en-US" dirty="0"/>
              <a:t>2048-bit keys have enough unique encryption codes that we won’t write out the number here (it’s 617 digits) and could take up to 14 billion years to break</a:t>
            </a:r>
            <a:endParaRPr lang="en-GB" dirty="0"/>
          </a:p>
          <a:p>
            <a:r>
              <a:rPr lang="en-GB" dirty="0"/>
              <a:t>Symmetric keys are typically 128 or 256 bits</a:t>
            </a:r>
          </a:p>
          <a:p>
            <a:pPr lvl="1"/>
            <a:r>
              <a:rPr lang="en-US" dirty="0"/>
              <a:t>For example, a 128-bit key has 340,282,366,920,938,463,463,374,607,431,768,211,456 encryption code possibilities</a:t>
            </a:r>
          </a:p>
          <a:p>
            <a:pPr lvl="1"/>
            <a:r>
              <a:rPr lang="en-US" dirty="0"/>
              <a:t>SSL Certificates do not dictate what key size is used</a:t>
            </a:r>
          </a:p>
        </p:txBody>
      </p:sp>
    </p:spTree>
    <p:extLst>
      <p:ext uri="{BB962C8B-B14F-4D97-AF65-F5344CB8AC3E}">
        <p14:creationId xmlns:p14="http://schemas.microsoft.com/office/powerpoint/2010/main" val="260081228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SSL</a:t>
            </a:r>
            <a:endParaRPr lang="en-US" dirty="0"/>
          </a:p>
        </p:txBody>
      </p:sp>
      <p:sp>
        <p:nvSpPr>
          <p:cNvPr id="3" name="Content Placeholder 2"/>
          <p:cNvSpPr>
            <a:spLocks noGrp="1"/>
          </p:cNvSpPr>
          <p:nvPr>
            <p:ph idx="1"/>
          </p:nvPr>
        </p:nvSpPr>
        <p:spPr/>
        <p:txBody>
          <a:bodyPr/>
          <a:lstStyle/>
          <a:p>
            <a:r>
              <a:rPr lang="en-GB" dirty="0"/>
              <a:t>Makes use of:</a:t>
            </a:r>
          </a:p>
          <a:p>
            <a:pPr lvl="1"/>
            <a:r>
              <a:rPr lang="en-GB" dirty="0"/>
              <a:t>RSA</a:t>
            </a:r>
          </a:p>
          <a:p>
            <a:pPr lvl="2"/>
            <a:r>
              <a:rPr lang="en-US" dirty="0"/>
              <a:t>RSA is based on the presumed difficulty of factoring large integers (integer factorization). Full decryption of an RSA </a:t>
            </a:r>
            <a:r>
              <a:rPr lang="en-US" dirty="0" err="1"/>
              <a:t>ciphertext</a:t>
            </a:r>
            <a:r>
              <a:rPr lang="en-US" dirty="0"/>
              <a:t> is thought to be infeasible on the assumption that no efficient algorithm exists for integer factorization</a:t>
            </a:r>
            <a:endParaRPr lang="en-GB" dirty="0"/>
          </a:p>
          <a:p>
            <a:pPr lvl="1"/>
            <a:r>
              <a:rPr lang="en-GB" dirty="0"/>
              <a:t>ECC</a:t>
            </a:r>
          </a:p>
          <a:p>
            <a:pPr lvl="2"/>
            <a:r>
              <a:rPr lang="en-US" dirty="0"/>
              <a:t>Elliptic curve cryptography (ECC) relies on the algebraic structure of elliptic curves over finite fields. It is assumed that discovering the discrete logarithm of a random elliptic curve element in connection to a publicly known base point is impractical</a:t>
            </a:r>
          </a:p>
          <a:p>
            <a:pPr lvl="1"/>
            <a:r>
              <a:rPr lang="en-US" dirty="0"/>
              <a:t>Pre-Shared Key Encryption Algorithms</a:t>
            </a:r>
          </a:p>
          <a:p>
            <a:pPr lvl="2"/>
            <a:r>
              <a:rPr lang="en-US" dirty="0"/>
              <a:t>Pre-shared key encryption (symmetric) uses algorithms like </a:t>
            </a:r>
            <a:r>
              <a:rPr lang="en-US" dirty="0" err="1"/>
              <a:t>Twofish</a:t>
            </a:r>
            <a:r>
              <a:rPr lang="en-US" dirty="0"/>
              <a:t>, AES, or Blowfish, to create keys—AES currently being the most popular</a:t>
            </a:r>
          </a:p>
          <a:p>
            <a:pPr lvl="2"/>
            <a:r>
              <a:rPr lang="en-US" dirty="0"/>
              <a:t>All of these encryption algorithms fall into two types: stream ciphers and block ciphers</a:t>
            </a:r>
          </a:p>
        </p:txBody>
      </p:sp>
    </p:spTree>
    <p:extLst>
      <p:ext uri="{BB962C8B-B14F-4D97-AF65-F5344CB8AC3E}">
        <p14:creationId xmlns:p14="http://schemas.microsoft.com/office/powerpoint/2010/main" val="204057975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Secure Internet transaction technologies</a:t>
            </a:r>
            <a:endParaRPr lang="en-GB" dirty="0"/>
          </a:p>
        </p:txBody>
      </p:sp>
      <p:sp>
        <p:nvSpPr>
          <p:cNvPr id="5" name="Content Placeholder 4"/>
          <p:cNvSpPr>
            <a:spLocks noGrp="1"/>
          </p:cNvSpPr>
          <p:nvPr>
            <p:ph idx="1"/>
          </p:nvPr>
        </p:nvSpPr>
        <p:spPr/>
        <p:txBody>
          <a:bodyPr>
            <a:normAutofit/>
          </a:bodyPr>
          <a:lstStyle/>
          <a:p>
            <a:r>
              <a:rPr lang="en-US" dirty="0"/>
              <a:t>PCI</a:t>
            </a:r>
          </a:p>
          <a:p>
            <a:r>
              <a:rPr lang="en-US" dirty="0"/>
              <a:t>When you’re processing payments on your website, PCI is essential</a:t>
            </a:r>
          </a:p>
          <a:p>
            <a:r>
              <a:rPr lang="en-US" dirty="0"/>
              <a:t>The Payment Card Industry Data Security Standards (PCI DSS) provide guidelines for merchants that tell them what they need to do in order to secure sensitive data in payment processing</a:t>
            </a:r>
          </a:p>
          <a:p>
            <a:r>
              <a:rPr lang="en-US" dirty="0"/>
              <a:t>A merchant doesn’t have to be PCI compliant if he/she chooses the right payment provider (one with PCI level 1)</a:t>
            </a:r>
          </a:p>
          <a:p>
            <a:r>
              <a:rPr lang="en-US" dirty="0"/>
              <a:t>He/she can leave it up to the payment gateway to comply with the industry level security standards</a:t>
            </a:r>
          </a:p>
          <a:p>
            <a:r>
              <a:rPr lang="en-US" dirty="0"/>
              <a:t>Note that data encryption is required by PCI</a:t>
            </a:r>
          </a:p>
          <a:p>
            <a:endParaRPr lang="en-US" dirty="0"/>
          </a:p>
        </p:txBody>
      </p:sp>
    </p:spTree>
    <p:extLst>
      <p:ext uri="{BB962C8B-B14F-4D97-AF65-F5344CB8AC3E}">
        <p14:creationId xmlns:p14="http://schemas.microsoft.com/office/powerpoint/2010/main" val="257443923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Tokenization</a:t>
            </a:r>
            <a:endParaRPr lang="en-GB" dirty="0"/>
          </a:p>
        </p:txBody>
      </p:sp>
      <p:sp>
        <p:nvSpPr>
          <p:cNvPr id="3" name="Content Placeholder 2"/>
          <p:cNvSpPr>
            <a:spLocks noGrp="1"/>
          </p:cNvSpPr>
          <p:nvPr>
            <p:ph idx="1"/>
          </p:nvPr>
        </p:nvSpPr>
        <p:spPr/>
        <p:txBody>
          <a:bodyPr>
            <a:normAutofit fontScale="92500" lnSpcReduction="20000"/>
          </a:bodyPr>
          <a:lstStyle/>
          <a:p>
            <a:r>
              <a:rPr lang="en-US" dirty="0"/>
              <a:t>You should never store your customers’ credit and debit card information on your server</a:t>
            </a:r>
          </a:p>
          <a:p>
            <a:r>
              <a:rPr lang="en-US" dirty="0"/>
              <a:t>When choosing the right payment solution, the customers’ data doesn’t even touch your servers</a:t>
            </a:r>
          </a:p>
          <a:p>
            <a:r>
              <a:rPr lang="en-US" dirty="0"/>
              <a:t>More importantly, it’s encrypted before it is ever stored on database servers</a:t>
            </a:r>
          </a:p>
          <a:p>
            <a:r>
              <a:rPr lang="en-US" dirty="0"/>
              <a:t>Tokenization replaces sensitive data with a randomly generated string of characters, so it reduces the risk associated with data breach</a:t>
            </a:r>
          </a:p>
          <a:p>
            <a:r>
              <a:rPr lang="en-US" dirty="0"/>
              <a:t>One of the best protection methods is using a token that represents a real credit card number</a:t>
            </a:r>
          </a:p>
          <a:p>
            <a:r>
              <a:rPr lang="en-US" dirty="0"/>
              <a:t>When the transaction is authorized, the data is sent to the centralized server and stored securely</a:t>
            </a:r>
          </a:p>
          <a:p>
            <a:r>
              <a:rPr lang="en-US" dirty="0"/>
              <a:t>At the same time, a merchant’s system receives a unique number</a:t>
            </a:r>
          </a:p>
          <a:p>
            <a:r>
              <a:rPr lang="en-US" dirty="0"/>
              <a:t>Then the token can be used as a substitute for the card’s data, e.g. with one-click payments on the customer’s future transaction</a:t>
            </a:r>
          </a:p>
          <a:p>
            <a:endParaRPr lang="en-GB" dirty="0"/>
          </a:p>
        </p:txBody>
      </p:sp>
    </p:spTree>
    <p:extLst>
      <p:ext uri="{BB962C8B-B14F-4D97-AF65-F5344CB8AC3E}">
        <p14:creationId xmlns:p14="http://schemas.microsoft.com/office/powerpoint/2010/main" val="24653219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Secure</a:t>
            </a:r>
            <a:endParaRPr lang="en-GB" dirty="0"/>
          </a:p>
        </p:txBody>
      </p:sp>
      <p:sp>
        <p:nvSpPr>
          <p:cNvPr id="3" name="Content Placeholder 2"/>
          <p:cNvSpPr>
            <a:spLocks noGrp="1"/>
          </p:cNvSpPr>
          <p:nvPr>
            <p:ph idx="1"/>
          </p:nvPr>
        </p:nvSpPr>
        <p:spPr/>
        <p:txBody>
          <a:bodyPr/>
          <a:lstStyle/>
          <a:p>
            <a:r>
              <a:rPr lang="en-US" dirty="0"/>
              <a:t>3D Secure is an additional security layer that helps with fraud prevention in debit and credit card transactions</a:t>
            </a:r>
          </a:p>
          <a:p>
            <a:r>
              <a:rPr lang="en-US" dirty="0"/>
              <a:t>In short, when an online shopper wants to buy something, he/she creates a secure password for the credit card he/she uses to pay</a:t>
            </a:r>
          </a:p>
          <a:p>
            <a:r>
              <a:rPr lang="en-US" dirty="0"/>
              <a:t>At that time, every transaction will be confirmed with the password in order to add extra protection</a:t>
            </a:r>
          </a:p>
          <a:p>
            <a:endParaRPr lang="en-GB" dirty="0"/>
          </a:p>
        </p:txBody>
      </p:sp>
    </p:spTree>
    <p:extLst>
      <p:ext uri="{BB962C8B-B14F-4D97-AF65-F5344CB8AC3E}">
        <p14:creationId xmlns:p14="http://schemas.microsoft.com/office/powerpoint/2010/main" val="121998155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Anti-fraud tools</a:t>
            </a:r>
            <a:endParaRPr lang="en-GB" dirty="0"/>
          </a:p>
        </p:txBody>
      </p:sp>
      <p:sp>
        <p:nvSpPr>
          <p:cNvPr id="3" name="Content Placeholder 2"/>
          <p:cNvSpPr>
            <a:spLocks noGrp="1"/>
          </p:cNvSpPr>
          <p:nvPr>
            <p:ph idx="1"/>
          </p:nvPr>
        </p:nvSpPr>
        <p:spPr/>
        <p:txBody>
          <a:bodyPr/>
          <a:lstStyle/>
          <a:p>
            <a:r>
              <a:rPr lang="en-US" dirty="0"/>
              <a:t>With fraud prevention tools, every transaction is scanned and monitored (automatically or manually), so it’s easier to prevent and eliminate all suspected fraudulent activities</a:t>
            </a:r>
          </a:p>
          <a:p>
            <a:r>
              <a:rPr lang="en-US" dirty="0"/>
              <a:t>Moreover, when you seek out a payment gateway, choose one with great customer support</a:t>
            </a:r>
          </a:p>
          <a:p>
            <a:r>
              <a:rPr lang="en-US" dirty="0"/>
              <a:t>It’s extremely important for your business because you need to be sure that you can contact the payment provider easily for troubleshooting</a:t>
            </a:r>
            <a:endParaRPr lang="en-GB" dirty="0"/>
          </a:p>
        </p:txBody>
      </p:sp>
    </p:spTree>
    <p:extLst>
      <p:ext uri="{BB962C8B-B14F-4D97-AF65-F5344CB8AC3E}">
        <p14:creationId xmlns:p14="http://schemas.microsoft.com/office/powerpoint/2010/main" val="51407642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rest</a:t>
            </a:r>
            <a:endParaRPr lang="en-GB" dirty="0"/>
          </a:p>
        </p:txBody>
      </p:sp>
      <p:sp>
        <p:nvSpPr>
          <p:cNvPr id="3" name="Content Placeholder 2"/>
          <p:cNvSpPr>
            <a:spLocks noGrp="1"/>
          </p:cNvSpPr>
          <p:nvPr>
            <p:ph idx="1"/>
          </p:nvPr>
        </p:nvSpPr>
        <p:spPr/>
        <p:txBody>
          <a:bodyPr/>
          <a:lstStyle/>
          <a:p>
            <a:r>
              <a:rPr lang="en-US" dirty="0"/>
              <a:t>Data at rest is a term that is sometimes used to refer to all data in computer storage while excluding data that is traversing a network or temporarily residing in computer memory to be read or updated</a:t>
            </a:r>
          </a:p>
          <a:p>
            <a:r>
              <a:rPr lang="en-US" dirty="0"/>
              <a:t>By encrypting data at rest, you're essentially converting your customer's sensitive data into another form of data</a:t>
            </a:r>
          </a:p>
          <a:p>
            <a:r>
              <a:rPr lang="en-US" dirty="0"/>
              <a:t>This usually happens through an algorithm that can't be understood by a user who does not have an encryption key to decode it</a:t>
            </a:r>
            <a:endParaRPr lang="en-GB" dirty="0"/>
          </a:p>
        </p:txBody>
      </p:sp>
    </p:spTree>
    <p:extLst>
      <p:ext uri="{BB962C8B-B14F-4D97-AF65-F5344CB8AC3E}">
        <p14:creationId xmlns:p14="http://schemas.microsoft.com/office/powerpoint/2010/main" val="320336806"/>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vs closed source</a:t>
            </a:r>
            <a:endParaRPr lang="en-GB" dirty="0"/>
          </a:p>
        </p:txBody>
      </p:sp>
      <p:sp>
        <p:nvSpPr>
          <p:cNvPr id="3" name="Content Placeholder 2"/>
          <p:cNvSpPr>
            <a:spLocks noGrp="1"/>
          </p:cNvSpPr>
          <p:nvPr>
            <p:ph idx="1"/>
          </p:nvPr>
        </p:nvSpPr>
        <p:spPr/>
        <p:txBody>
          <a:bodyPr/>
          <a:lstStyle/>
          <a:p>
            <a:r>
              <a:rPr lang="en-US" dirty="0"/>
              <a:t>With closed source software (also known as proprietary software), the public is not given access to the source code, so they can’t see or modify it in any way</a:t>
            </a:r>
          </a:p>
          <a:p>
            <a:r>
              <a:rPr lang="en-US" dirty="0"/>
              <a:t>But with open source software, the source code is publicly available to anyone who wants it, and programmers can read or change that code if they desire</a:t>
            </a:r>
          </a:p>
          <a:p>
            <a:r>
              <a:rPr lang="en-US" dirty="0"/>
              <a:t>Keep in mind that you don’t have to read or modify any code in order to use an open source product</a:t>
            </a:r>
            <a:endParaRPr lang="en-GB" dirty="0"/>
          </a:p>
        </p:txBody>
      </p:sp>
    </p:spTree>
    <p:extLst>
      <p:ext uri="{BB962C8B-B14F-4D97-AF65-F5344CB8AC3E}">
        <p14:creationId xmlns:p14="http://schemas.microsoft.com/office/powerpoint/2010/main" val="66214281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Cryptography in Open and Closed Source</a:t>
            </a:r>
            <a:endParaRPr lang="en-GB" dirty="0"/>
          </a:p>
        </p:txBody>
      </p:sp>
      <p:sp>
        <p:nvSpPr>
          <p:cNvPr id="3" name="Content Placeholder 2"/>
          <p:cNvSpPr>
            <a:spLocks noGrp="1"/>
          </p:cNvSpPr>
          <p:nvPr>
            <p:ph idx="1"/>
          </p:nvPr>
        </p:nvSpPr>
        <p:spPr/>
        <p:txBody>
          <a:bodyPr/>
          <a:lstStyle/>
          <a:p>
            <a:r>
              <a:rPr lang="en-US" dirty="0"/>
              <a:t>Keys are what makes the system secure – not the algorithm</a:t>
            </a:r>
          </a:p>
          <a:p>
            <a:r>
              <a:rPr lang="en-US" dirty="0"/>
              <a:t>Algorithms should be available for scrutiny</a:t>
            </a:r>
            <a:endParaRPr lang="en-GB" dirty="0"/>
          </a:p>
        </p:txBody>
      </p:sp>
    </p:spTree>
    <p:extLst>
      <p:ext uri="{BB962C8B-B14F-4D97-AF65-F5344CB8AC3E}">
        <p14:creationId xmlns:p14="http://schemas.microsoft.com/office/powerpoint/2010/main" val="2549274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Boolean Operations</a:t>
            </a:r>
          </a:p>
        </p:txBody>
      </p:sp>
      <p:sp>
        <p:nvSpPr>
          <p:cNvPr id="3" name="Content Placeholder 2"/>
          <p:cNvSpPr>
            <a:spLocks noGrp="1"/>
          </p:cNvSpPr>
          <p:nvPr>
            <p:ph idx="1"/>
          </p:nvPr>
        </p:nvSpPr>
        <p:spPr/>
        <p:txBody>
          <a:bodyPr/>
          <a:lstStyle/>
          <a:p>
            <a:pPr marL="0" indent="0">
              <a:buNone/>
            </a:pPr>
            <a:r>
              <a:rPr lang="en-GB" sz="5400" dirty="0"/>
              <a:t>Three important operations</a:t>
            </a:r>
          </a:p>
          <a:p>
            <a:pPr marL="457200" lvl="1" indent="0">
              <a:buNone/>
            </a:pPr>
            <a:r>
              <a:rPr lang="en-GB" sz="4800" dirty="0"/>
              <a:t>AND</a:t>
            </a:r>
          </a:p>
          <a:p>
            <a:pPr marL="457200" lvl="1" indent="0">
              <a:buNone/>
            </a:pPr>
            <a:endParaRPr lang="en-GB" sz="4800" dirty="0"/>
          </a:p>
          <a:p>
            <a:pPr marL="457200" lvl="1" indent="0">
              <a:buNone/>
            </a:pPr>
            <a:r>
              <a:rPr lang="en-GB" sz="4800" dirty="0"/>
              <a:t>OR</a:t>
            </a:r>
          </a:p>
          <a:p>
            <a:pPr marL="457200" lvl="1" indent="0">
              <a:buNone/>
            </a:pPr>
            <a:endParaRPr lang="en-GB" sz="4800" dirty="0"/>
          </a:p>
          <a:p>
            <a:pPr marL="457200" lvl="1" indent="0">
              <a:buNone/>
            </a:pPr>
            <a:r>
              <a:rPr lang="en-GB" sz="4800" dirty="0"/>
              <a:t>NOT</a:t>
            </a:r>
            <a:endParaRPr lang="en-GB" dirty="0"/>
          </a:p>
        </p:txBody>
      </p:sp>
    </p:spTree>
    <p:extLst>
      <p:ext uri="{BB962C8B-B14F-4D97-AF65-F5344CB8AC3E}">
        <p14:creationId xmlns:p14="http://schemas.microsoft.com/office/powerpoint/2010/main" val="213076534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Active Directory</a:t>
            </a:r>
            <a:endParaRPr lang="en-GB" dirty="0"/>
          </a:p>
        </p:txBody>
      </p:sp>
      <p:sp>
        <p:nvSpPr>
          <p:cNvPr id="3" name="Content Placeholder 2"/>
          <p:cNvSpPr>
            <a:spLocks noGrp="1"/>
          </p:cNvSpPr>
          <p:nvPr>
            <p:ph idx="1"/>
          </p:nvPr>
        </p:nvSpPr>
        <p:spPr/>
        <p:txBody>
          <a:bodyPr>
            <a:normAutofit/>
          </a:bodyPr>
          <a:lstStyle/>
          <a:p>
            <a:r>
              <a:rPr lang="en-US" dirty="0"/>
              <a:t>X.500 is the basis for its hierarchical structure</a:t>
            </a:r>
          </a:p>
          <a:p>
            <a:r>
              <a:rPr lang="en-US" dirty="0"/>
              <a:t>Lightweight Directory Access Protocol (LDAP) is based on the X.500 Directory Access Protocol </a:t>
            </a:r>
          </a:p>
          <a:p>
            <a:r>
              <a:rPr lang="en-US" dirty="0"/>
              <a:t>Uses the more efficient TCP/IP protocol </a:t>
            </a:r>
          </a:p>
          <a:p>
            <a:r>
              <a:rPr lang="en-US" dirty="0"/>
              <a:t>Integrating other OSs, such as Linux and UNIX into an Active Directory network requires using LDAP </a:t>
            </a:r>
          </a:p>
          <a:p>
            <a:r>
              <a:rPr lang="en-US" dirty="0"/>
              <a:t>Windows Active Directory was first used in Windows 2000 Server</a:t>
            </a:r>
            <a:endParaRPr lang="en-GB" dirty="0"/>
          </a:p>
        </p:txBody>
      </p:sp>
    </p:spTree>
    <p:extLst>
      <p:ext uri="{BB962C8B-B14F-4D97-AF65-F5344CB8AC3E}">
        <p14:creationId xmlns:p14="http://schemas.microsoft.com/office/powerpoint/2010/main" val="212701221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Active Directory</a:t>
            </a:r>
          </a:p>
        </p:txBody>
      </p:sp>
      <p:sp>
        <p:nvSpPr>
          <p:cNvPr id="3" name="Content Placeholder 2"/>
          <p:cNvSpPr>
            <a:spLocks noGrp="1"/>
          </p:cNvSpPr>
          <p:nvPr>
            <p:ph idx="1"/>
          </p:nvPr>
        </p:nvSpPr>
        <p:spPr/>
        <p:txBody>
          <a:bodyPr/>
          <a:lstStyle/>
          <a:p>
            <a:r>
              <a:rPr lang="en-US" dirty="0"/>
              <a:t>Active Directory offers the following features: </a:t>
            </a:r>
          </a:p>
          <a:p>
            <a:pPr lvl="1"/>
            <a:r>
              <a:rPr lang="en-US" dirty="0"/>
              <a:t>Hierarchical organization </a:t>
            </a:r>
          </a:p>
          <a:p>
            <a:pPr lvl="1"/>
            <a:r>
              <a:rPr lang="en-US" dirty="0"/>
              <a:t>Centralized but distributed database </a:t>
            </a:r>
          </a:p>
          <a:p>
            <a:pPr lvl="1"/>
            <a:r>
              <a:rPr lang="en-US" dirty="0"/>
              <a:t>Scalability </a:t>
            </a:r>
          </a:p>
          <a:p>
            <a:pPr lvl="1"/>
            <a:r>
              <a:rPr lang="en-US" dirty="0"/>
              <a:t>Security </a:t>
            </a:r>
          </a:p>
          <a:p>
            <a:pPr lvl="1"/>
            <a:r>
              <a:rPr lang="en-US" dirty="0"/>
              <a:t>Flexibility </a:t>
            </a:r>
          </a:p>
          <a:p>
            <a:pPr lvl="1"/>
            <a:r>
              <a:rPr lang="en-US" dirty="0"/>
              <a:t>Policy-based administration</a:t>
            </a:r>
            <a:endParaRPr lang="en-GB" dirty="0"/>
          </a:p>
        </p:txBody>
      </p:sp>
    </p:spTree>
    <p:extLst>
      <p:ext uri="{BB962C8B-B14F-4D97-AF65-F5344CB8AC3E}">
        <p14:creationId xmlns:p14="http://schemas.microsoft.com/office/powerpoint/2010/main" val="418529785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Active Directory Structure</a:t>
            </a:r>
            <a:endParaRPr lang="en-GB" dirty="0"/>
          </a:p>
        </p:txBody>
      </p:sp>
      <p:sp>
        <p:nvSpPr>
          <p:cNvPr id="3" name="Content Placeholder 2"/>
          <p:cNvSpPr>
            <a:spLocks noGrp="1"/>
          </p:cNvSpPr>
          <p:nvPr>
            <p:ph idx="1"/>
          </p:nvPr>
        </p:nvSpPr>
        <p:spPr/>
        <p:txBody>
          <a:bodyPr/>
          <a:lstStyle/>
          <a:p>
            <a:r>
              <a:rPr lang="en-US" dirty="0"/>
              <a:t>Physical structure </a:t>
            </a:r>
          </a:p>
          <a:p>
            <a:pPr lvl="1"/>
            <a:r>
              <a:rPr lang="en-US" dirty="0"/>
              <a:t>Consists of sites and servers configured as domain controllers </a:t>
            </a:r>
          </a:p>
          <a:p>
            <a:r>
              <a:rPr lang="en-US" dirty="0"/>
              <a:t>Logical structure </a:t>
            </a:r>
          </a:p>
          <a:p>
            <a:pPr lvl="1"/>
            <a:r>
              <a:rPr lang="en-US" dirty="0"/>
              <a:t>Makes it possible to pattern the directory service’s look and feel after the organization in which it runs</a:t>
            </a:r>
            <a:endParaRPr lang="en-GB" dirty="0"/>
          </a:p>
        </p:txBody>
      </p:sp>
    </p:spTree>
    <p:extLst>
      <p:ext uri="{BB962C8B-B14F-4D97-AF65-F5344CB8AC3E}">
        <p14:creationId xmlns:p14="http://schemas.microsoft.com/office/powerpoint/2010/main" val="244881449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Active Directory’s Physical Structure</a:t>
            </a:r>
          </a:p>
        </p:txBody>
      </p:sp>
      <p:sp>
        <p:nvSpPr>
          <p:cNvPr id="3" name="Content Placeholder 2"/>
          <p:cNvSpPr>
            <a:spLocks noGrp="1"/>
          </p:cNvSpPr>
          <p:nvPr>
            <p:ph idx="1"/>
          </p:nvPr>
        </p:nvSpPr>
        <p:spPr/>
        <p:txBody>
          <a:bodyPr/>
          <a:lstStyle/>
          <a:p>
            <a:r>
              <a:rPr lang="en-US" dirty="0"/>
              <a:t>An Active Directory site is simply a physical location in which domain controllers communicate and replicate information regularly </a:t>
            </a:r>
          </a:p>
          <a:p>
            <a:r>
              <a:rPr lang="en-US" dirty="0"/>
              <a:t>Each domain controller contains a full replica of the objects that make up the domain and is responsible for: </a:t>
            </a:r>
          </a:p>
          <a:p>
            <a:pPr lvl="1"/>
            <a:r>
              <a:rPr lang="en-US" dirty="0"/>
              <a:t>Storing a copy of the domain data and replicating changes to that data to all other domain controllers in the domain</a:t>
            </a:r>
          </a:p>
          <a:p>
            <a:pPr lvl="1"/>
            <a:r>
              <a:rPr lang="en-US" dirty="0"/>
              <a:t>Providing data search and retrieval functions for users attempting to locate objects in the directory </a:t>
            </a:r>
          </a:p>
          <a:p>
            <a:pPr lvl="1"/>
            <a:r>
              <a:rPr lang="en-US" dirty="0"/>
              <a:t>Providing authentication and authorization services for users who log on to the domain and attempt to access network resources</a:t>
            </a:r>
            <a:endParaRPr lang="en-GB" dirty="0"/>
          </a:p>
        </p:txBody>
      </p:sp>
    </p:spTree>
    <p:extLst>
      <p:ext uri="{BB962C8B-B14F-4D97-AF65-F5344CB8AC3E}">
        <p14:creationId xmlns:p14="http://schemas.microsoft.com/office/powerpoint/2010/main" val="3540803519"/>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Directory’s Logical Structure</a:t>
            </a:r>
            <a:endParaRPr lang="en-GB" dirty="0"/>
          </a:p>
        </p:txBody>
      </p:sp>
      <p:sp>
        <p:nvSpPr>
          <p:cNvPr id="3" name="Content Placeholder 2"/>
          <p:cNvSpPr>
            <a:spLocks noGrp="1"/>
          </p:cNvSpPr>
          <p:nvPr>
            <p:ph idx="1"/>
          </p:nvPr>
        </p:nvSpPr>
        <p:spPr/>
        <p:txBody>
          <a:bodyPr/>
          <a:lstStyle/>
          <a:p>
            <a:r>
              <a:rPr lang="en-US" dirty="0"/>
              <a:t>Four organizing components of Active Directory: </a:t>
            </a:r>
          </a:p>
          <a:p>
            <a:pPr lvl="1"/>
            <a:r>
              <a:rPr lang="en-US" dirty="0"/>
              <a:t>Organizational Units (OUs) </a:t>
            </a:r>
          </a:p>
          <a:p>
            <a:pPr lvl="1"/>
            <a:r>
              <a:rPr lang="en-US" dirty="0"/>
              <a:t>Domains </a:t>
            </a:r>
          </a:p>
          <a:p>
            <a:pPr lvl="1"/>
            <a:r>
              <a:rPr lang="en-US" dirty="0"/>
              <a:t>Trees </a:t>
            </a:r>
          </a:p>
          <a:p>
            <a:pPr lvl="1"/>
            <a:r>
              <a:rPr lang="en-US" dirty="0"/>
              <a:t>Forests </a:t>
            </a:r>
          </a:p>
          <a:p>
            <a:pPr lvl="1"/>
            <a:r>
              <a:rPr lang="en-US" dirty="0"/>
              <a:t>The organizational unit (OU) is an Active Directory container used to organize a network’s users and resources into logical administrative units</a:t>
            </a:r>
            <a:endParaRPr lang="en-GB" dirty="0"/>
          </a:p>
        </p:txBody>
      </p:sp>
    </p:spTree>
    <p:extLst>
      <p:ext uri="{BB962C8B-B14F-4D97-AF65-F5344CB8AC3E}">
        <p14:creationId xmlns:p14="http://schemas.microsoft.com/office/powerpoint/2010/main" val="330579797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Active Directory’s Logical Structure</a:t>
            </a:r>
          </a:p>
        </p:txBody>
      </p:sp>
      <p:sp>
        <p:nvSpPr>
          <p:cNvPr id="3" name="Content Placeholder 2"/>
          <p:cNvSpPr>
            <a:spLocks noGrp="1"/>
          </p:cNvSpPr>
          <p:nvPr>
            <p:ph idx="1"/>
          </p:nvPr>
        </p:nvSpPr>
        <p:spPr/>
        <p:txBody>
          <a:bodyPr/>
          <a:lstStyle/>
          <a:p>
            <a:r>
              <a:rPr lang="en-GB" dirty="0"/>
              <a:t>An OU contains Active Directory objects, such as: </a:t>
            </a:r>
          </a:p>
          <a:p>
            <a:pPr lvl="1"/>
            <a:r>
              <a:rPr lang="en-GB" dirty="0"/>
              <a:t>User accounts </a:t>
            </a:r>
          </a:p>
          <a:p>
            <a:pPr lvl="1"/>
            <a:r>
              <a:rPr lang="en-GB" dirty="0"/>
              <a:t>Groups </a:t>
            </a:r>
          </a:p>
          <a:p>
            <a:pPr lvl="1"/>
            <a:r>
              <a:rPr lang="en-GB" dirty="0"/>
              <a:t>Computer accounts </a:t>
            </a:r>
          </a:p>
          <a:p>
            <a:pPr lvl="1"/>
            <a:r>
              <a:rPr lang="en-GB" dirty="0"/>
              <a:t>Printers </a:t>
            </a:r>
          </a:p>
          <a:p>
            <a:pPr lvl="1"/>
            <a:r>
              <a:rPr lang="en-GB" dirty="0"/>
              <a:t>Shared folders </a:t>
            </a:r>
          </a:p>
          <a:p>
            <a:pPr lvl="1"/>
            <a:r>
              <a:rPr lang="en-GB" dirty="0"/>
              <a:t>Applications </a:t>
            </a:r>
          </a:p>
          <a:p>
            <a:pPr lvl="1"/>
            <a:r>
              <a:rPr lang="en-GB" dirty="0"/>
              <a:t>Servers </a:t>
            </a:r>
          </a:p>
          <a:p>
            <a:pPr lvl="1"/>
            <a:r>
              <a:rPr lang="en-GB" dirty="0"/>
              <a:t>Domain controllers</a:t>
            </a:r>
          </a:p>
        </p:txBody>
      </p:sp>
    </p:spTree>
    <p:extLst>
      <p:ext uri="{BB962C8B-B14F-4D97-AF65-F5344CB8AC3E}">
        <p14:creationId xmlns:p14="http://schemas.microsoft.com/office/powerpoint/2010/main" val="19230699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Directory’s Logical Structure</a:t>
            </a:r>
            <a:endParaRPr lang="en-GB" dirty="0"/>
          </a:p>
        </p:txBody>
      </p:sp>
      <p:sp>
        <p:nvSpPr>
          <p:cNvPr id="3" name="Content Placeholder 2"/>
          <p:cNvSpPr>
            <a:spLocks noGrp="1"/>
          </p:cNvSpPr>
          <p:nvPr>
            <p:ph idx="1"/>
          </p:nvPr>
        </p:nvSpPr>
        <p:spPr/>
        <p:txBody>
          <a:bodyPr/>
          <a:lstStyle/>
          <a:p>
            <a:r>
              <a:rPr lang="en-US" dirty="0"/>
              <a:t>Domain - The core structural unit of an Active Directory </a:t>
            </a:r>
          </a:p>
          <a:p>
            <a:r>
              <a:rPr lang="en-US" dirty="0"/>
              <a:t>Contains OUs and represents administrative, security, and policy boundaries </a:t>
            </a:r>
          </a:p>
          <a:p>
            <a:r>
              <a:rPr lang="en-US" dirty="0"/>
              <a:t>Small to medium companies usually have one domain; larger companies may have several domains to separate geographical regions or administrative responsibilities</a:t>
            </a:r>
            <a:endParaRPr lang="en-GB" dirty="0"/>
          </a:p>
        </p:txBody>
      </p:sp>
    </p:spTree>
    <p:extLst>
      <p:ext uri="{BB962C8B-B14F-4D97-AF65-F5344CB8AC3E}">
        <p14:creationId xmlns:p14="http://schemas.microsoft.com/office/powerpoint/2010/main" val="98715009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Kerberos Authentication</a:t>
            </a:r>
            <a:endParaRPr lang="en-GB" dirty="0"/>
          </a:p>
        </p:txBody>
      </p:sp>
      <p:sp>
        <p:nvSpPr>
          <p:cNvPr id="3" name="Content Placeholder 2"/>
          <p:cNvSpPr>
            <a:spLocks noGrp="1"/>
          </p:cNvSpPr>
          <p:nvPr>
            <p:ph idx="1"/>
          </p:nvPr>
        </p:nvSpPr>
        <p:spPr/>
        <p:txBody>
          <a:bodyPr>
            <a:normAutofit fontScale="92500" lnSpcReduction="20000"/>
          </a:bodyPr>
          <a:lstStyle/>
          <a:p>
            <a:r>
              <a:rPr lang="en-US" dirty="0"/>
              <a:t>Kerberos is an authentication protocol that is used to verify the identity of a user or host </a:t>
            </a:r>
          </a:p>
          <a:p>
            <a:r>
              <a:rPr lang="en-US" dirty="0"/>
              <a:t>The Windows Server operating systems implement the Kerberos version 5 authentication protocol and extensions for public key authentication, transporting authorization data, and delegation</a:t>
            </a:r>
          </a:p>
          <a:p>
            <a:r>
              <a:rPr lang="en-US" dirty="0"/>
              <a:t>The Kerberos authentication client is implemented as a security support provider (SSP), and it can be accessed through the Security Support Provider Interface (SSPI)</a:t>
            </a:r>
          </a:p>
          <a:p>
            <a:r>
              <a:rPr lang="en-US" dirty="0"/>
              <a:t>Initial user authentication is integrated with the </a:t>
            </a:r>
            <a:r>
              <a:rPr lang="en-US" dirty="0" err="1"/>
              <a:t>Winlogon</a:t>
            </a:r>
            <a:r>
              <a:rPr lang="en-US" dirty="0"/>
              <a:t> single sign-on architecture</a:t>
            </a:r>
          </a:p>
          <a:p>
            <a:r>
              <a:rPr lang="en-US" dirty="0"/>
              <a:t>The Kerberos Key Distribution Center (KDC) is integrated with other Windows Server security services running on the domain controller</a:t>
            </a:r>
          </a:p>
          <a:p>
            <a:r>
              <a:rPr lang="en-US" dirty="0"/>
              <a:t>The KDC uses the domain's Active Directory service database as its account database</a:t>
            </a:r>
          </a:p>
          <a:p>
            <a:r>
              <a:rPr lang="en-US" dirty="0"/>
              <a:t>An Active Directory server is required for default Kerberos implementations</a:t>
            </a:r>
            <a:endParaRPr lang="en-GB" dirty="0"/>
          </a:p>
        </p:txBody>
      </p:sp>
    </p:spTree>
    <p:extLst>
      <p:ext uri="{BB962C8B-B14F-4D97-AF65-F5344CB8AC3E}">
        <p14:creationId xmlns:p14="http://schemas.microsoft.com/office/powerpoint/2010/main" val="311596122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Practical applications of Kerberos</a:t>
            </a:r>
          </a:p>
        </p:txBody>
      </p:sp>
      <p:sp>
        <p:nvSpPr>
          <p:cNvPr id="3" name="Content Placeholder 2"/>
          <p:cNvSpPr>
            <a:spLocks noGrp="1"/>
          </p:cNvSpPr>
          <p:nvPr>
            <p:ph idx="1"/>
          </p:nvPr>
        </p:nvSpPr>
        <p:spPr/>
        <p:txBody>
          <a:bodyPr/>
          <a:lstStyle/>
          <a:p>
            <a:r>
              <a:rPr lang="en-US" dirty="0"/>
              <a:t>The benefits gained by using Kerberos for domain-based authentication are:</a:t>
            </a:r>
          </a:p>
          <a:p>
            <a:pPr lvl="1"/>
            <a:r>
              <a:rPr lang="en-US" dirty="0"/>
              <a:t>Delegated authentication</a:t>
            </a:r>
          </a:p>
          <a:p>
            <a:pPr lvl="1"/>
            <a:r>
              <a:rPr lang="en-US" dirty="0"/>
              <a:t>Single sign on</a:t>
            </a:r>
          </a:p>
          <a:p>
            <a:pPr lvl="1"/>
            <a:r>
              <a:rPr lang="en-US" dirty="0"/>
              <a:t>Interoperability</a:t>
            </a:r>
          </a:p>
          <a:p>
            <a:pPr lvl="1"/>
            <a:r>
              <a:rPr lang="en-US" dirty="0"/>
              <a:t>More efficient authentication to servers</a:t>
            </a:r>
          </a:p>
          <a:p>
            <a:pPr lvl="1"/>
            <a:r>
              <a:rPr lang="en-US" dirty="0"/>
              <a:t>Mutual authentication</a:t>
            </a:r>
            <a:endParaRPr lang="en-GB" dirty="0"/>
          </a:p>
        </p:txBody>
      </p:sp>
    </p:spTree>
    <p:extLst>
      <p:ext uri="{BB962C8B-B14F-4D97-AF65-F5344CB8AC3E}">
        <p14:creationId xmlns:p14="http://schemas.microsoft.com/office/powerpoint/2010/main" val="257307947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Kerberos Authentication</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2828" y="1509430"/>
            <a:ext cx="4916333" cy="49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043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a:t>
            </a:r>
          </a:p>
        </p:txBody>
      </p:sp>
      <p:sp>
        <p:nvSpPr>
          <p:cNvPr id="3" name="Content Placeholder 2"/>
          <p:cNvSpPr>
            <a:spLocks noGrp="1"/>
          </p:cNvSpPr>
          <p:nvPr>
            <p:ph idx="1"/>
          </p:nvPr>
        </p:nvSpPr>
        <p:spPr/>
        <p:txBody>
          <a:bodyPr/>
          <a:lstStyle/>
          <a:p>
            <a:pPr marL="0" indent="0">
              <a:buNone/>
            </a:pPr>
            <a:r>
              <a:rPr lang="en-GB" dirty="0"/>
              <a:t>A </a:t>
            </a:r>
            <a:r>
              <a:rPr lang="en-GB" b="1" dirty="0">
                <a:latin typeface="Arial" panose="020B0604020202020204" pitchFamily="34" charset="0"/>
                <a:cs typeface="Arial" panose="020B0604020202020204" pitchFamily="34" charset="0"/>
              </a:rPr>
              <a:t>AND</a:t>
            </a:r>
            <a:r>
              <a:rPr lang="en-GB" dirty="0"/>
              <a:t> B implies we need BOTH</a:t>
            </a:r>
          </a:p>
        </p:txBody>
      </p:sp>
      <p:grpSp>
        <p:nvGrpSpPr>
          <p:cNvPr id="29" name="Group 28"/>
          <p:cNvGrpSpPr/>
          <p:nvPr/>
        </p:nvGrpSpPr>
        <p:grpSpPr>
          <a:xfrm>
            <a:off x="1050434" y="2688088"/>
            <a:ext cx="4268291" cy="1194486"/>
            <a:chOff x="1189808" y="4835611"/>
            <a:chExt cx="4268291" cy="1194486"/>
          </a:xfrm>
        </p:grpSpPr>
        <p:sp>
          <p:nvSpPr>
            <p:cNvPr id="11" name="Freeform 10"/>
            <p:cNvSpPr/>
            <p:nvPr/>
          </p:nvSpPr>
          <p:spPr>
            <a:xfrm>
              <a:off x="2607274" y="4856205"/>
              <a:ext cx="1458098" cy="1173892"/>
            </a:xfrm>
            <a:custGeom>
              <a:avLst/>
              <a:gdLst>
                <a:gd name="connsiteX0" fmla="*/ 0 w 1458098"/>
                <a:gd name="connsiteY0" fmla="*/ 0 h 1173892"/>
                <a:gd name="connsiteX1" fmla="*/ 871151 w 1458098"/>
                <a:gd name="connsiteY1" fmla="*/ 0 h 1173892"/>
                <a:gd name="connsiteX2" fmla="*/ 871151 w 1458098"/>
                <a:gd name="connsiteY2" fmla="*/ 0 h 1173892"/>
                <a:gd name="connsiteX3" fmla="*/ 871152 w 1458098"/>
                <a:gd name="connsiteY3" fmla="*/ 0 h 1173892"/>
                <a:gd name="connsiteX4" fmla="*/ 1458098 w 1458098"/>
                <a:gd name="connsiteY4" fmla="*/ 586946 h 1173892"/>
                <a:gd name="connsiteX5" fmla="*/ 871152 w 1458098"/>
                <a:gd name="connsiteY5" fmla="*/ 1173892 h 1173892"/>
                <a:gd name="connsiteX6" fmla="*/ 871151 w 1458098"/>
                <a:gd name="connsiteY6" fmla="*/ 1173892 h 1173892"/>
                <a:gd name="connsiteX7" fmla="*/ 871151 w 1458098"/>
                <a:gd name="connsiteY7" fmla="*/ 1173892 h 1173892"/>
                <a:gd name="connsiteX8" fmla="*/ 0 w 1458098"/>
                <a:gd name="connsiteY8" fmla="*/ 1173892 h 11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098" h="1173892">
                  <a:moveTo>
                    <a:pt x="0" y="0"/>
                  </a:moveTo>
                  <a:lnTo>
                    <a:pt x="871151" y="0"/>
                  </a:lnTo>
                  <a:lnTo>
                    <a:pt x="871151" y="0"/>
                  </a:lnTo>
                  <a:lnTo>
                    <a:pt x="871152" y="0"/>
                  </a:lnTo>
                  <a:cubicBezTo>
                    <a:pt x="1195313" y="0"/>
                    <a:pt x="1458098" y="262785"/>
                    <a:pt x="1458098" y="586946"/>
                  </a:cubicBezTo>
                  <a:cubicBezTo>
                    <a:pt x="1458098" y="911107"/>
                    <a:pt x="1195313" y="1173892"/>
                    <a:pt x="871152" y="1173892"/>
                  </a:cubicBezTo>
                  <a:lnTo>
                    <a:pt x="871151" y="1173892"/>
                  </a:lnTo>
                  <a:lnTo>
                    <a:pt x="871151" y="1173892"/>
                  </a:lnTo>
                  <a:lnTo>
                    <a:pt x="0" y="1173892"/>
                  </a:lnTo>
                  <a:close/>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H="1">
              <a:off x="1507524" y="5078627"/>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507524" y="5861221"/>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89808" y="4835611"/>
              <a:ext cx="317716" cy="369332"/>
            </a:xfrm>
            <a:prstGeom prst="rect">
              <a:avLst/>
            </a:prstGeom>
            <a:noFill/>
          </p:spPr>
          <p:txBody>
            <a:bodyPr wrap="none" rtlCol="0">
              <a:spAutoFit/>
            </a:bodyPr>
            <a:lstStyle/>
            <a:p>
              <a:r>
                <a:rPr lang="en-GB" dirty="0"/>
                <a:t>A</a:t>
              </a:r>
            </a:p>
          </p:txBody>
        </p:sp>
        <p:sp>
          <p:nvSpPr>
            <p:cNvPr id="21" name="TextBox 20"/>
            <p:cNvSpPr txBox="1"/>
            <p:nvPr/>
          </p:nvSpPr>
          <p:spPr>
            <a:xfrm>
              <a:off x="1227908" y="5613930"/>
              <a:ext cx="309700" cy="369332"/>
            </a:xfrm>
            <a:prstGeom prst="rect">
              <a:avLst/>
            </a:prstGeom>
            <a:noFill/>
          </p:spPr>
          <p:txBody>
            <a:bodyPr wrap="none" rtlCol="0">
              <a:spAutoFit/>
            </a:bodyPr>
            <a:lstStyle/>
            <a:p>
              <a:r>
                <a:rPr lang="en-GB" dirty="0"/>
                <a:t>B</a:t>
              </a:r>
            </a:p>
          </p:txBody>
        </p:sp>
        <p:cxnSp>
          <p:nvCxnSpPr>
            <p:cNvPr id="25" name="Straight Connector 24"/>
            <p:cNvCxnSpPr/>
            <p:nvPr/>
          </p:nvCxnSpPr>
          <p:spPr>
            <a:xfrm flipH="1">
              <a:off x="4065372" y="5444953"/>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53207" y="5148262"/>
              <a:ext cx="304892" cy="369332"/>
            </a:xfrm>
            <a:prstGeom prst="rect">
              <a:avLst/>
            </a:prstGeom>
            <a:noFill/>
          </p:spPr>
          <p:txBody>
            <a:bodyPr wrap="none" rtlCol="0">
              <a:spAutoFit/>
            </a:bodyPr>
            <a:lstStyle/>
            <a:p>
              <a:r>
                <a:rPr lang="en-GB" dirty="0"/>
                <a:t>X</a:t>
              </a:r>
            </a:p>
          </p:txBody>
        </p:sp>
      </p:grpSp>
      <p:grpSp>
        <p:nvGrpSpPr>
          <p:cNvPr id="30" name="Group 29"/>
          <p:cNvGrpSpPr/>
          <p:nvPr/>
        </p:nvGrpSpPr>
        <p:grpSpPr>
          <a:xfrm>
            <a:off x="6550605" y="2611355"/>
            <a:ext cx="4308923" cy="1278905"/>
            <a:chOff x="7455241" y="4610596"/>
            <a:chExt cx="4308923" cy="1278905"/>
          </a:xfrm>
        </p:grpSpPr>
        <p:sp>
          <p:nvSpPr>
            <p:cNvPr id="16" name="Freeform 15"/>
            <p:cNvSpPr/>
            <p:nvPr/>
          </p:nvSpPr>
          <p:spPr>
            <a:xfrm>
              <a:off x="8913339" y="4687329"/>
              <a:ext cx="1458098" cy="1173892"/>
            </a:xfrm>
            <a:custGeom>
              <a:avLst/>
              <a:gdLst>
                <a:gd name="connsiteX0" fmla="*/ 0 w 1458098"/>
                <a:gd name="connsiteY0" fmla="*/ 0 h 1173892"/>
                <a:gd name="connsiteX1" fmla="*/ 871151 w 1458098"/>
                <a:gd name="connsiteY1" fmla="*/ 0 h 1173892"/>
                <a:gd name="connsiteX2" fmla="*/ 871151 w 1458098"/>
                <a:gd name="connsiteY2" fmla="*/ 0 h 1173892"/>
                <a:gd name="connsiteX3" fmla="*/ 871152 w 1458098"/>
                <a:gd name="connsiteY3" fmla="*/ 0 h 1173892"/>
                <a:gd name="connsiteX4" fmla="*/ 1458098 w 1458098"/>
                <a:gd name="connsiteY4" fmla="*/ 586946 h 1173892"/>
                <a:gd name="connsiteX5" fmla="*/ 871152 w 1458098"/>
                <a:gd name="connsiteY5" fmla="*/ 1173892 h 1173892"/>
                <a:gd name="connsiteX6" fmla="*/ 871151 w 1458098"/>
                <a:gd name="connsiteY6" fmla="*/ 1173892 h 1173892"/>
                <a:gd name="connsiteX7" fmla="*/ 871151 w 1458098"/>
                <a:gd name="connsiteY7" fmla="*/ 1173892 h 1173892"/>
                <a:gd name="connsiteX8" fmla="*/ 0 w 1458098"/>
                <a:gd name="connsiteY8" fmla="*/ 1173892 h 11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098" h="1173892">
                  <a:moveTo>
                    <a:pt x="0" y="0"/>
                  </a:moveTo>
                  <a:lnTo>
                    <a:pt x="871151" y="0"/>
                  </a:lnTo>
                  <a:lnTo>
                    <a:pt x="871151" y="0"/>
                  </a:lnTo>
                  <a:lnTo>
                    <a:pt x="871152" y="0"/>
                  </a:lnTo>
                  <a:cubicBezTo>
                    <a:pt x="1195313" y="0"/>
                    <a:pt x="1458098" y="262785"/>
                    <a:pt x="1458098" y="586946"/>
                  </a:cubicBezTo>
                  <a:cubicBezTo>
                    <a:pt x="1458098" y="911107"/>
                    <a:pt x="1195313" y="1173892"/>
                    <a:pt x="871152" y="1173892"/>
                  </a:cubicBezTo>
                  <a:lnTo>
                    <a:pt x="871151" y="1173892"/>
                  </a:lnTo>
                  <a:lnTo>
                    <a:pt x="871151" y="1173892"/>
                  </a:lnTo>
                  <a:lnTo>
                    <a:pt x="0" y="1173892"/>
                  </a:lnTo>
                  <a:close/>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a:off x="7813589" y="4835611"/>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813589" y="5754129"/>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813589" y="5261918"/>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55241" y="4610596"/>
              <a:ext cx="317716" cy="369332"/>
            </a:xfrm>
            <a:prstGeom prst="rect">
              <a:avLst/>
            </a:prstGeom>
            <a:noFill/>
          </p:spPr>
          <p:txBody>
            <a:bodyPr wrap="none" rtlCol="0">
              <a:spAutoFit/>
            </a:bodyPr>
            <a:lstStyle/>
            <a:p>
              <a:r>
                <a:rPr lang="en-GB" dirty="0"/>
                <a:t>A</a:t>
              </a:r>
            </a:p>
          </p:txBody>
        </p:sp>
        <p:sp>
          <p:nvSpPr>
            <p:cNvPr id="23" name="TextBox 22"/>
            <p:cNvSpPr txBox="1"/>
            <p:nvPr/>
          </p:nvSpPr>
          <p:spPr>
            <a:xfrm>
              <a:off x="7463257" y="5078627"/>
              <a:ext cx="309700" cy="369332"/>
            </a:xfrm>
            <a:prstGeom prst="rect">
              <a:avLst/>
            </a:prstGeom>
            <a:noFill/>
          </p:spPr>
          <p:txBody>
            <a:bodyPr wrap="none" rtlCol="0">
              <a:spAutoFit/>
            </a:bodyPr>
            <a:lstStyle/>
            <a:p>
              <a:r>
                <a:rPr lang="en-GB" dirty="0"/>
                <a:t>B</a:t>
              </a:r>
            </a:p>
          </p:txBody>
        </p:sp>
        <p:sp>
          <p:nvSpPr>
            <p:cNvPr id="24" name="TextBox 23"/>
            <p:cNvSpPr txBox="1"/>
            <p:nvPr/>
          </p:nvSpPr>
          <p:spPr>
            <a:xfrm>
              <a:off x="7503889" y="5520169"/>
              <a:ext cx="309700" cy="369332"/>
            </a:xfrm>
            <a:prstGeom prst="rect">
              <a:avLst/>
            </a:prstGeom>
            <a:noFill/>
          </p:spPr>
          <p:txBody>
            <a:bodyPr wrap="none" rtlCol="0">
              <a:spAutoFit/>
            </a:bodyPr>
            <a:lstStyle/>
            <a:p>
              <a:r>
                <a:rPr lang="en-GB" dirty="0"/>
                <a:t>C</a:t>
              </a:r>
            </a:p>
          </p:txBody>
        </p:sp>
        <p:cxnSp>
          <p:nvCxnSpPr>
            <p:cNvPr id="27" name="Straight Connector 26"/>
            <p:cNvCxnSpPr/>
            <p:nvPr/>
          </p:nvCxnSpPr>
          <p:spPr>
            <a:xfrm flipH="1">
              <a:off x="10371437" y="5224847"/>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459272" y="4928156"/>
              <a:ext cx="304892" cy="369332"/>
            </a:xfrm>
            <a:prstGeom prst="rect">
              <a:avLst/>
            </a:prstGeom>
            <a:noFill/>
          </p:spPr>
          <p:txBody>
            <a:bodyPr wrap="none" rtlCol="0">
              <a:spAutoFit/>
            </a:bodyPr>
            <a:lstStyle/>
            <a:p>
              <a:r>
                <a:rPr lang="en-GB" dirty="0"/>
                <a:t>X</a:t>
              </a:r>
            </a:p>
          </p:txBody>
        </p:sp>
      </p:grpSp>
      <p:graphicFrame>
        <p:nvGraphicFramePr>
          <p:cNvPr id="31" name="Table 30"/>
          <p:cNvGraphicFramePr>
            <a:graphicFrameLocks noGrp="1"/>
          </p:cNvGraphicFramePr>
          <p:nvPr>
            <p:extLst>
              <p:ext uri="{D42A27DB-BD31-4B8C-83A1-F6EECF244321}">
                <p14:modId xmlns:p14="http://schemas.microsoft.com/office/powerpoint/2010/main" val="139278802"/>
              </p:ext>
            </p:extLst>
          </p:nvPr>
        </p:nvGraphicFramePr>
        <p:xfrm>
          <a:off x="2162433" y="4185779"/>
          <a:ext cx="1865871" cy="1854200"/>
        </p:xfrm>
        <a:graphic>
          <a:graphicData uri="http://schemas.openxmlformats.org/drawingml/2006/table">
            <a:tbl>
              <a:tblPr firstRow="1" bandRow="1">
                <a:tableStyleId>{5C22544A-7EE6-4342-B048-85BDC9FD1C3A}</a:tableStyleId>
              </a:tblPr>
              <a:tblGrid>
                <a:gridCol w="621957">
                  <a:extLst>
                    <a:ext uri="{9D8B030D-6E8A-4147-A177-3AD203B41FA5}">
                      <a16:colId xmlns:a16="http://schemas.microsoft.com/office/drawing/2014/main" val="2223618529"/>
                    </a:ext>
                  </a:extLst>
                </a:gridCol>
                <a:gridCol w="621957">
                  <a:extLst>
                    <a:ext uri="{9D8B030D-6E8A-4147-A177-3AD203B41FA5}">
                      <a16:colId xmlns:a16="http://schemas.microsoft.com/office/drawing/2014/main" val="232484493"/>
                    </a:ext>
                  </a:extLst>
                </a:gridCol>
                <a:gridCol w="621957">
                  <a:extLst>
                    <a:ext uri="{9D8B030D-6E8A-4147-A177-3AD203B41FA5}">
                      <a16:colId xmlns:a16="http://schemas.microsoft.com/office/drawing/2014/main" val="715814686"/>
                    </a:ext>
                  </a:extLst>
                </a:gridCol>
              </a:tblGrid>
              <a:tr h="370840">
                <a:tc>
                  <a:txBody>
                    <a:bodyPr/>
                    <a:lstStyle/>
                    <a:p>
                      <a:pPr algn="ctr"/>
                      <a:r>
                        <a:rPr lang="en-GB" dirty="0"/>
                        <a:t>A</a:t>
                      </a:r>
                    </a:p>
                  </a:txBody>
                  <a:tcPr/>
                </a:tc>
                <a:tc>
                  <a:txBody>
                    <a:bodyPr/>
                    <a:lstStyle/>
                    <a:p>
                      <a:pPr algn="ctr"/>
                      <a:r>
                        <a:rPr lang="en-GB" b="0" dirty="0"/>
                        <a:t>B</a:t>
                      </a:r>
                    </a:p>
                  </a:txBody>
                  <a:tcPr/>
                </a:tc>
                <a:tc>
                  <a:txBody>
                    <a:bodyPr/>
                    <a:lstStyle/>
                    <a:p>
                      <a:pPr algn="ctr"/>
                      <a:r>
                        <a:rPr lang="en-GB" dirty="0"/>
                        <a:t>X</a:t>
                      </a:r>
                    </a:p>
                  </a:txBody>
                  <a:tcPr/>
                </a:tc>
                <a:extLst>
                  <a:ext uri="{0D108BD9-81ED-4DB2-BD59-A6C34878D82A}">
                    <a16:rowId xmlns:a16="http://schemas.microsoft.com/office/drawing/2014/main" val="120823279"/>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763140656"/>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524443310"/>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85722443"/>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285782872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930578826"/>
              </p:ext>
            </p:extLst>
          </p:nvPr>
        </p:nvGraphicFramePr>
        <p:xfrm>
          <a:off x="9926592" y="3385745"/>
          <a:ext cx="1865872" cy="3337560"/>
        </p:xfrm>
        <a:graphic>
          <a:graphicData uri="http://schemas.openxmlformats.org/drawingml/2006/table">
            <a:tbl>
              <a:tblPr firstRow="1" bandRow="1">
                <a:tableStyleId>{5C22544A-7EE6-4342-B048-85BDC9FD1C3A}</a:tableStyleId>
              </a:tblPr>
              <a:tblGrid>
                <a:gridCol w="466468">
                  <a:extLst>
                    <a:ext uri="{9D8B030D-6E8A-4147-A177-3AD203B41FA5}">
                      <a16:colId xmlns:a16="http://schemas.microsoft.com/office/drawing/2014/main" val="2223618529"/>
                    </a:ext>
                  </a:extLst>
                </a:gridCol>
                <a:gridCol w="466468">
                  <a:extLst>
                    <a:ext uri="{9D8B030D-6E8A-4147-A177-3AD203B41FA5}">
                      <a16:colId xmlns:a16="http://schemas.microsoft.com/office/drawing/2014/main" val="232484493"/>
                    </a:ext>
                  </a:extLst>
                </a:gridCol>
                <a:gridCol w="466468">
                  <a:extLst>
                    <a:ext uri="{9D8B030D-6E8A-4147-A177-3AD203B41FA5}">
                      <a16:colId xmlns:a16="http://schemas.microsoft.com/office/drawing/2014/main" val="721968702"/>
                    </a:ext>
                  </a:extLst>
                </a:gridCol>
                <a:gridCol w="466468">
                  <a:extLst>
                    <a:ext uri="{9D8B030D-6E8A-4147-A177-3AD203B41FA5}">
                      <a16:colId xmlns:a16="http://schemas.microsoft.com/office/drawing/2014/main" val="715814686"/>
                    </a:ext>
                  </a:extLst>
                </a:gridCol>
              </a:tblGrid>
              <a:tr h="370840">
                <a:tc>
                  <a:txBody>
                    <a:bodyPr/>
                    <a:lstStyle/>
                    <a:p>
                      <a:pPr algn="ctr"/>
                      <a:r>
                        <a:rPr lang="en-GB" dirty="0"/>
                        <a:t>A</a:t>
                      </a:r>
                    </a:p>
                  </a:txBody>
                  <a:tcPr/>
                </a:tc>
                <a:tc>
                  <a:txBody>
                    <a:bodyPr/>
                    <a:lstStyle/>
                    <a:p>
                      <a:pPr algn="ctr"/>
                      <a:r>
                        <a:rPr lang="en-GB" b="0" dirty="0"/>
                        <a:t>B</a:t>
                      </a:r>
                    </a:p>
                  </a:txBody>
                  <a:tcPr/>
                </a:tc>
                <a:tc>
                  <a:txBody>
                    <a:bodyPr/>
                    <a:lstStyle/>
                    <a:p>
                      <a:pPr algn="ctr"/>
                      <a:r>
                        <a:rPr lang="en-GB" dirty="0"/>
                        <a:t>C</a:t>
                      </a:r>
                    </a:p>
                  </a:txBody>
                  <a:tcPr/>
                </a:tc>
                <a:tc>
                  <a:txBody>
                    <a:bodyPr/>
                    <a:lstStyle/>
                    <a:p>
                      <a:pPr algn="ctr"/>
                      <a:r>
                        <a:rPr lang="en-GB" dirty="0"/>
                        <a:t>X</a:t>
                      </a:r>
                    </a:p>
                  </a:txBody>
                  <a:tcPr/>
                </a:tc>
                <a:extLst>
                  <a:ext uri="{0D108BD9-81ED-4DB2-BD59-A6C34878D82A}">
                    <a16:rowId xmlns:a16="http://schemas.microsoft.com/office/drawing/2014/main" val="120823279"/>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763140656"/>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524443310"/>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85722443"/>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2857828722"/>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1369770767"/>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972184544"/>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1996025326"/>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3937265085"/>
                  </a:ext>
                </a:extLst>
              </a:tr>
            </a:tbl>
          </a:graphicData>
        </a:graphic>
      </p:graphicFrame>
    </p:spTree>
    <p:extLst>
      <p:ext uri="{BB962C8B-B14F-4D97-AF65-F5344CB8AC3E}">
        <p14:creationId xmlns:p14="http://schemas.microsoft.com/office/powerpoint/2010/main" val="259318829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Kerberos Be Hacked?</a:t>
            </a:r>
            <a:endParaRPr lang="en-GB" dirty="0"/>
          </a:p>
        </p:txBody>
      </p:sp>
      <p:sp>
        <p:nvSpPr>
          <p:cNvPr id="3" name="Content Placeholder 2"/>
          <p:cNvSpPr>
            <a:spLocks noGrp="1"/>
          </p:cNvSpPr>
          <p:nvPr>
            <p:ph idx="1"/>
          </p:nvPr>
        </p:nvSpPr>
        <p:spPr/>
        <p:txBody>
          <a:bodyPr>
            <a:normAutofit fontScale="92500" lnSpcReduction="20000"/>
          </a:bodyPr>
          <a:lstStyle/>
          <a:p>
            <a:r>
              <a:rPr lang="en-US" dirty="0"/>
              <a:t>Yes</a:t>
            </a:r>
          </a:p>
          <a:p>
            <a:r>
              <a:rPr lang="en-US" dirty="0"/>
              <a:t>Because it is one of the most widely used authentication protocols, hackers have developed several ways to crack into Kerberos</a:t>
            </a:r>
          </a:p>
          <a:p>
            <a:r>
              <a:rPr lang="en-US" dirty="0"/>
              <a:t>Most of these hacks take advantage of a vulnerability, weak passwords, or malware – sometimes a combination of all three</a:t>
            </a:r>
          </a:p>
          <a:p>
            <a:r>
              <a:rPr lang="en-US" dirty="0"/>
              <a:t>Some of the more successful methods of hacking Kerberos include:</a:t>
            </a:r>
          </a:p>
          <a:p>
            <a:pPr lvl="1"/>
            <a:r>
              <a:rPr lang="en-US" dirty="0"/>
              <a:t>Pass-the-ticket: the process of forging a session key and presenting that forgery to the resource as credentials</a:t>
            </a:r>
          </a:p>
          <a:p>
            <a:pPr lvl="1"/>
            <a:r>
              <a:rPr lang="en-US" dirty="0"/>
              <a:t>Golden Ticket: A ticket that grants a user domain admin access</a:t>
            </a:r>
          </a:p>
          <a:p>
            <a:pPr lvl="1"/>
            <a:r>
              <a:rPr lang="en-US" dirty="0"/>
              <a:t>Silver Ticket: A forged ticket that grants access to a service</a:t>
            </a:r>
          </a:p>
          <a:p>
            <a:pPr lvl="1"/>
            <a:r>
              <a:rPr lang="en-US" dirty="0"/>
              <a:t>Credential stuffing/ Brute force: automated continued attempts to guess a password</a:t>
            </a:r>
          </a:p>
          <a:p>
            <a:pPr lvl="1"/>
            <a:r>
              <a:rPr lang="en-US" dirty="0"/>
              <a:t>Encryption downgrade with Skeleton Key Malware: A malware that can bypass Kerberos, but the attack must have Admin access</a:t>
            </a:r>
          </a:p>
          <a:p>
            <a:pPr lvl="1"/>
            <a:r>
              <a:rPr lang="en-US" dirty="0" err="1"/>
              <a:t>DCShadow</a:t>
            </a:r>
            <a:r>
              <a:rPr lang="en-US" dirty="0"/>
              <a:t> attack: a new attack where attackers gain enough access inside a network to set up their own DC to use in further infiltration</a:t>
            </a:r>
          </a:p>
          <a:p>
            <a:endParaRPr lang="en-GB" dirty="0"/>
          </a:p>
        </p:txBody>
      </p:sp>
    </p:spTree>
    <p:extLst>
      <p:ext uri="{BB962C8B-B14F-4D97-AF65-F5344CB8AC3E}">
        <p14:creationId xmlns:p14="http://schemas.microsoft.com/office/powerpoint/2010/main" val="224806243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LDAP</a:t>
            </a:r>
            <a:endParaRPr lang="en-GB" dirty="0"/>
          </a:p>
        </p:txBody>
      </p:sp>
      <p:sp>
        <p:nvSpPr>
          <p:cNvPr id="3" name="Content Placeholder 2"/>
          <p:cNvSpPr>
            <a:spLocks noGrp="1"/>
          </p:cNvSpPr>
          <p:nvPr>
            <p:ph idx="1"/>
          </p:nvPr>
        </p:nvSpPr>
        <p:spPr/>
        <p:txBody>
          <a:bodyPr>
            <a:normAutofit/>
          </a:bodyPr>
          <a:lstStyle/>
          <a:p>
            <a:r>
              <a:rPr lang="en-US" dirty="0"/>
              <a:t>LDAP (Lightweight Directory Access Protocol) is a software protocol for enabling anyone to locate organizations, individuals, and other resources such as files and devices in a network, whether on the public Internet or on a corporate intranet</a:t>
            </a:r>
          </a:p>
          <a:p>
            <a:r>
              <a:rPr lang="en-US" dirty="0"/>
              <a:t>An LDAP directory is organized in a simple "tree" hierarchy consisting of the following levels:</a:t>
            </a:r>
          </a:p>
          <a:p>
            <a:pPr lvl="1"/>
            <a:r>
              <a:rPr lang="en-US" dirty="0"/>
              <a:t>The root directory (the starting place or the source of the tree), which branches out to</a:t>
            </a:r>
          </a:p>
          <a:p>
            <a:pPr lvl="1"/>
            <a:r>
              <a:rPr lang="en-US" dirty="0"/>
              <a:t>Countries, each of which branches out to</a:t>
            </a:r>
          </a:p>
          <a:p>
            <a:pPr lvl="1"/>
            <a:r>
              <a:rPr lang="en-US" dirty="0"/>
              <a:t>Organizations, which branch out to</a:t>
            </a:r>
          </a:p>
          <a:p>
            <a:pPr lvl="1"/>
            <a:r>
              <a:rPr lang="en-US" dirty="0"/>
              <a:t>Organizational units (divisions, departments, and so forth), which branches out to (includes an entry for)</a:t>
            </a:r>
          </a:p>
          <a:p>
            <a:pPr lvl="1"/>
            <a:r>
              <a:rPr lang="en-US" dirty="0"/>
              <a:t>Individuals (which includes people, files, and shared resources such as printers)</a:t>
            </a:r>
          </a:p>
          <a:p>
            <a:endParaRPr lang="en-GB" dirty="0"/>
          </a:p>
        </p:txBody>
      </p:sp>
    </p:spTree>
    <p:extLst>
      <p:ext uri="{BB962C8B-B14F-4D97-AF65-F5344CB8AC3E}">
        <p14:creationId xmlns:p14="http://schemas.microsoft.com/office/powerpoint/2010/main" val="116528702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2.4 List some of the practical issues encountered in implementing cryptography</a:t>
            </a:r>
            <a:endParaRPr lang="en-GB" dirty="0"/>
          </a:p>
        </p:txBody>
      </p:sp>
      <p:sp>
        <p:nvSpPr>
          <p:cNvPr id="5" name="Text Placeholder 4"/>
          <p:cNvSpPr>
            <a:spLocks noGrp="1"/>
          </p:cNvSpPr>
          <p:nvPr>
            <p:ph type="body" idx="1"/>
          </p:nvPr>
        </p:nvSpPr>
        <p:spPr>
          <a:xfrm>
            <a:off x="360947" y="4589463"/>
            <a:ext cx="11341769" cy="1862612"/>
          </a:xfrm>
        </p:spPr>
        <p:txBody>
          <a:bodyPr>
            <a:normAutofit fontScale="85000" lnSpcReduction="20000"/>
          </a:bodyPr>
          <a:lstStyle/>
          <a:p>
            <a:pPr marL="342900" indent="-342900">
              <a:buFont typeface="Arial" panose="020B0604020202020204" pitchFamily="34" charset="0"/>
              <a:buChar char="•"/>
            </a:pPr>
            <a:r>
              <a:rPr lang="en-US" dirty="0"/>
              <a:t>Indicative areas include: </a:t>
            </a:r>
          </a:p>
          <a:p>
            <a:pPr marL="800100" lvl="1" indent="-342900">
              <a:buFont typeface="Arial" panose="020B0604020202020204" pitchFamily="34" charset="0"/>
              <a:buChar char="•"/>
            </a:pPr>
            <a:r>
              <a:rPr lang="en-US" dirty="0"/>
              <a:t>Performance considerations</a:t>
            </a:r>
          </a:p>
          <a:p>
            <a:pPr marL="800100" lvl="1" indent="-342900">
              <a:buFont typeface="Arial" panose="020B0604020202020204" pitchFamily="34" charset="0"/>
              <a:buChar char="•"/>
            </a:pPr>
            <a:r>
              <a:rPr lang="en-US" dirty="0"/>
              <a:t>Storage of keys</a:t>
            </a:r>
          </a:p>
          <a:p>
            <a:pPr marL="800100" lvl="1" indent="-342900">
              <a:buFont typeface="Arial" panose="020B0604020202020204" pitchFamily="34" charset="0"/>
              <a:buChar char="•"/>
            </a:pPr>
            <a:r>
              <a:rPr lang="en-US" dirty="0"/>
              <a:t>Security clearance of custodians</a:t>
            </a:r>
          </a:p>
          <a:p>
            <a:pPr marL="800100" lvl="1" indent="-342900">
              <a:buFont typeface="Arial" panose="020B0604020202020204" pitchFamily="34" charset="0"/>
              <a:buChar char="•"/>
            </a:pPr>
            <a:r>
              <a:rPr lang="en-US" dirty="0"/>
              <a:t>Historical consideration of broken cryptographic systems</a:t>
            </a:r>
          </a:p>
          <a:p>
            <a:pPr marL="800100" lvl="1" indent="-342900">
              <a:buFont typeface="Arial" panose="020B0604020202020204" pitchFamily="34" charset="0"/>
              <a:buChar char="•"/>
            </a:pPr>
            <a:r>
              <a:rPr lang="en-US" dirty="0"/>
              <a:t>Theoretical vs practical security</a:t>
            </a:r>
          </a:p>
          <a:p>
            <a:pPr marL="800100" lvl="1" indent="-342900">
              <a:buFont typeface="Arial" panose="020B0604020202020204" pitchFamily="34" charset="0"/>
              <a:buChar char="•"/>
            </a:pPr>
            <a:r>
              <a:rPr lang="en-US" dirty="0" err="1"/>
              <a:t>Kerckhoffs’s</a:t>
            </a:r>
            <a:r>
              <a:rPr lang="en-US" dirty="0"/>
              <a:t> principle</a:t>
            </a:r>
            <a:endParaRPr lang="en-GB" dirty="0"/>
          </a:p>
        </p:txBody>
      </p:sp>
    </p:spTree>
    <p:extLst>
      <p:ext uri="{BB962C8B-B14F-4D97-AF65-F5344CB8AC3E}">
        <p14:creationId xmlns:p14="http://schemas.microsoft.com/office/powerpoint/2010/main" val="304130263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considerations</a:t>
            </a:r>
            <a:endParaRPr lang="en-GB" dirty="0"/>
          </a:p>
        </p:txBody>
      </p:sp>
      <p:sp>
        <p:nvSpPr>
          <p:cNvPr id="3" name="Content Placeholder 2"/>
          <p:cNvSpPr>
            <a:spLocks noGrp="1"/>
          </p:cNvSpPr>
          <p:nvPr>
            <p:ph idx="1"/>
          </p:nvPr>
        </p:nvSpPr>
        <p:spPr/>
        <p:txBody>
          <a:bodyPr/>
          <a:lstStyle/>
          <a:p>
            <a:r>
              <a:rPr lang="en-US" dirty="0"/>
              <a:t>Using encryption may cause performance issues</a:t>
            </a:r>
          </a:p>
          <a:p>
            <a:r>
              <a:rPr lang="en-US" dirty="0"/>
              <a:t>Good site explaining this: </a:t>
            </a:r>
            <a:r>
              <a:rPr lang="en-US" dirty="0">
                <a:hlinkClick r:id="rId2"/>
              </a:rPr>
              <a:t>https://techbeacon.com/security/relax-good-encryption-practices-wont-affect-app-performance</a:t>
            </a:r>
            <a:r>
              <a:rPr lang="en-US" dirty="0"/>
              <a:t> </a:t>
            </a:r>
            <a:endParaRPr lang="en-GB" dirty="0"/>
          </a:p>
        </p:txBody>
      </p:sp>
    </p:spTree>
    <p:extLst>
      <p:ext uri="{BB962C8B-B14F-4D97-AF65-F5344CB8AC3E}">
        <p14:creationId xmlns:p14="http://schemas.microsoft.com/office/powerpoint/2010/main" val="287193118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keys</a:t>
            </a:r>
            <a:endParaRPr lang="en-GB" dirty="0"/>
          </a:p>
        </p:txBody>
      </p:sp>
      <p:sp>
        <p:nvSpPr>
          <p:cNvPr id="3" name="Content Placeholder 2"/>
          <p:cNvSpPr>
            <a:spLocks noGrp="1"/>
          </p:cNvSpPr>
          <p:nvPr>
            <p:ph idx="1"/>
          </p:nvPr>
        </p:nvSpPr>
        <p:spPr/>
        <p:txBody>
          <a:bodyPr/>
          <a:lstStyle/>
          <a:p>
            <a:r>
              <a:rPr lang="en-US" dirty="0"/>
              <a:t>Covered previously</a:t>
            </a:r>
            <a:endParaRPr lang="en-GB" dirty="0"/>
          </a:p>
        </p:txBody>
      </p:sp>
    </p:spTree>
    <p:extLst>
      <p:ext uri="{BB962C8B-B14F-4D97-AF65-F5344CB8AC3E}">
        <p14:creationId xmlns:p14="http://schemas.microsoft.com/office/powerpoint/2010/main" val="66876468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Security clearance of custodians</a:t>
            </a:r>
            <a:endParaRPr lang="en-GB" dirty="0"/>
          </a:p>
        </p:txBody>
      </p:sp>
      <p:sp>
        <p:nvSpPr>
          <p:cNvPr id="5" name="Content Placeholder 4"/>
          <p:cNvSpPr>
            <a:spLocks noGrp="1"/>
          </p:cNvSpPr>
          <p:nvPr>
            <p:ph idx="1"/>
          </p:nvPr>
        </p:nvSpPr>
        <p:spPr/>
        <p:txBody>
          <a:bodyPr/>
          <a:lstStyle/>
          <a:p>
            <a:r>
              <a:rPr lang="en-US" dirty="0"/>
              <a:t>Custodian is a person who has responsibility for taking care of or protecting something</a:t>
            </a:r>
          </a:p>
          <a:p>
            <a:r>
              <a:rPr lang="en-US" dirty="0"/>
              <a:t>Custodians in UK required DBS check</a:t>
            </a:r>
          </a:p>
          <a:p>
            <a:r>
              <a:rPr lang="en-US" dirty="0"/>
              <a:t>Will be required to be security cleared</a:t>
            </a:r>
          </a:p>
          <a:p>
            <a:r>
              <a:rPr lang="en-US" dirty="0"/>
              <a:t>Carried out by the United Kingdom Security Vetting unit (UKSV)</a:t>
            </a:r>
            <a:endParaRPr lang="en-GB" dirty="0"/>
          </a:p>
        </p:txBody>
      </p:sp>
    </p:spTree>
    <p:extLst>
      <p:ext uri="{BB962C8B-B14F-4D97-AF65-F5344CB8AC3E}">
        <p14:creationId xmlns:p14="http://schemas.microsoft.com/office/powerpoint/2010/main" val="29984792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9745579" cy="1325563"/>
          </a:xfrm>
        </p:spPr>
        <p:txBody>
          <a:bodyPr>
            <a:normAutofit/>
          </a:bodyPr>
          <a:lstStyle/>
          <a:p>
            <a:r>
              <a:rPr lang="en-US" dirty="0"/>
              <a:t>Historical consideration of broken cryptographic systems</a:t>
            </a:r>
            <a:endParaRPr lang="en-GB" dirty="0"/>
          </a:p>
        </p:txBody>
      </p:sp>
      <p:sp>
        <p:nvSpPr>
          <p:cNvPr id="3" name="Content Placeholder 2"/>
          <p:cNvSpPr>
            <a:spLocks noGrp="1"/>
          </p:cNvSpPr>
          <p:nvPr>
            <p:ph idx="1"/>
          </p:nvPr>
        </p:nvSpPr>
        <p:spPr>
          <a:xfrm>
            <a:off x="312821" y="1825625"/>
            <a:ext cx="11590421" cy="1344865"/>
          </a:xfrm>
        </p:spPr>
        <p:txBody>
          <a:bodyPr/>
          <a:lstStyle/>
          <a:p>
            <a:r>
              <a:rPr lang="en-US" dirty="0"/>
              <a:t>The use of a broken or risky cryptographic algorithm is an unnecessary risk that may result in the exposure of sensitive information</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183472277"/>
              </p:ext>
            </p:extLst>
          </p:nvPr>
        </p:nvGraphicFramePr>
        <p:xfrm>
          <a:off x="912499" y="3257768"/>
          <a:ext cx="9983388" cy="3114040"/>
        </p:xfrm>
        <a:graphic>
          <a:graphicData uri="http://schemas.openxmlformats.org/drawingml/2006/table">
            <a:tbl>
              <a:tblPr firstRow="1" bandRow="1">
                <a:tableStyleId>{5C22544A-7EE6-4342-B048-85BDC9FD1C3A}</a:tableStyleId>
              </a:tblPr>
              <a:tblGrid>
                <a:gridCol w="2240899">
                  <a:extLst>
                    <a:ext uri="{9D8B030D-6E8A-4147-A177-3AD203B41FA5}">
                      <a16:colId xmlns:a16="http://schemas.microsoft.com/office/drawing/2014/main" val="20000"/>
                    </a:ext>
                  </a:extLst>
                </a:gridCol>
                <a:gridCol w="7742489">
                  <a:extLst>
                    <a:ext uri="{9D8B030D-6E8A-4147-A177-3AD203B41FA5}">
                      <a16:colId xmlns:a16="http://schemas.microsoft.com/office/drawing/2014/main" val="20001"/>
                    </a:ext>
                  </a:extLst>
                </a:gridCol>
              </a:tblGrid>
              <a:tr h="370840">
                <a:tc>
                  <a:txBody>
                    <a:bodyPr/>
                    <a:lstStyle/>
                    <a:p>
                      <a:pPr algn="ctr"/>
                      <a:r>
                        <a:rPr lang="en-GB" sz="2000" b="1" dirty="0"/>
                        <a:t>Scope</a:t>
                      </a:r>
                    </a:p>
                  </a:txBody>
                  <a:tcPr marL="0" marR="0" marT="0" marB="0" anchor="ctr"/>
                </a:tc>
                <a:tc>
                  <a:txBody>
                    <a:bodyPr/>
                    <a:lstStyle/>
                    <a:p>
                      <a:pPr algn="ctr"/>
                      <a:r>
                        <a:rPr lang="en-GB" sz="2000" b="1" dirty="0"/>
                        <a:t>Impact</a:t>
                      </a:r>
                    </a:p>
                  </a:txBody>
                  <a:tcPr marL="0" marR="0" marT="0" marB="0" anchor="ctr"/>
                </a:tc>
                <a:extLst>
                  <a:ext uri="{0D108BD9-81ED-4DB2-BD59-A6C34878D82A}">
                    <a16:rowId xmlns:a16="http://schemas.microsoft.com/office/drawing/2014/main" val="10000"/>
                  </a:ext>
                </a:extLst>
              </a:tr>
              <a:tr h="370840">
                <a:tc>
                  <a:txBody>
                    <a:bodyPr/>
                    <a:lstStyle/>
                    <a:p>
                      <a:r>
                        <a:rPr lang="en-GB"/>
                        <a:t>Confidentiality</a:t>
                      </a:r>
                      <a:br>
                        <a:rPr lang="en-GB"/>
                      </a:br>
                      <a:endParaRPr lang="en-GB"/>
                    </a:p>
                  </a:txBody>
                  <a:tcPr marL="0" marR="0" marT="0" marB="0" anchor="ctr"/>
                </a:tc>
                <a:tc>
                  <a:txBody>
                    <a:bodyPr/>
                    <a:lstStyle/>
                    <a:p>
                      <a:r>
                        <a:rPr lang="en-US" b="0" dirty="0">
                          <a:effectLst/>
                        </a:rPr>
                        <a:t>Technical Impact:</a:t>
                      </a:r>
                      <a:r>
                        <a:rPr lang="en-US" b="0" i="1" dirty="0">
                          <a:effectLst/>
                        </a:rPr>
                        <a:t> Read Application Data</a:t>
                      </a:r>
                      <a:endParaRPr lang="en-US" b="0" dirty="0">
                        <a:effectLst/>
                      </a:endParaRPr>
                    </a:p>
                    <a:p>
                      <a:r>
                        <a:rPr lang="en-US" dirty="0">
                          <a:effectLst/>
                        </a:rPr>
                        <a:t>The confidentiality of sensitive data may be compromised by the use of a broken or risky cryptographic algorithm. </a:t>
                      </a:r>
                    </a:p>
                  </a:txBody>
                  <a:tcPr marL="0" marR="0" marT="0" marB="0" anchor="ctr"/>
                </a:tc>
                <a:extLst>
                  <a:ext uri="{0D108BD9-81ED-4DB2-BD59-A6C34878D82A}">
                    <a16:rowId xmlns:a16="http://schemas.microsoft.com/office/drawing/2014/main" val="10001"/>
                  </a:ext>
                </a:extLst>
              </a:tr>
              <a:tr h="370840">
                <a:tc>
                  <a:txBody>
                    <a:bodyPr/>
                    <a:lstStyle/>
                    <a:p>
                      <a:r>
                        <a:rPr lang="en-GB"/>
                        <a:t>Integrity</a:t>
                      </a:r>
                      <a:br>
                        <a:rPr lang="en-GB"/>
                      </a:br>
                      <a:endParaRPr lang="en-GB"/>
                    </a:p>
                  </a:txBody>
                  <a:tcPr marL="0" marR="0" marT="0" marB="0" anchor="ctr"/>
                </a:tc>
                <a:tc>
                  <a:txBody>
                    <a:bodyPr/>
                    <a:lstStyle/>
                    <a:p>
                      <a:r>
                        <a:rPr lang="en-US" b="0" dirty="0">
                          <a:effectLst/>
                        </a:rPr>
                        <a:t>Technical Impact:</a:t>
                      </a:r>
                      <a:r>
                        <a:rPr lang="en-US" b="0" i="1" dirty="0">
                          <a:effectLst/>
                        </a:rPr>
                        <a:t> Modify Application Data</a:t>
                      </a:r>
                      <a:endParaRPr lang="en-US" b="0" dirty="0">
                        <a:effectLst/>
                      </a:endParaRPr>
                    </a:p>
                    <a:p>
                      <a:r>
                        <a:rPr lang="en-US" dirty="0">
                          <a:effectLst/>
                        </a:rPr>
                        <a:t>The integrity of sensitive data may be compromised by the use of a broken or risky cryptographic algorithm. </a:t>
                      </a:r>
                    </a:p>
                  </a:txBody>
                  <a:tcPr marL="0" marR="0" marT="0" marB="0" anchor="ctr"/>
                </a:tc>
                <a:extLst>
                  <a:ext uri="{0D108BD9-81ED-4DB2-BD59-A6C34878D82A}">
                    <a16:rowId xmlns:a16="http://schemas.microsoft.com/office/drawing/2014/main" val="10002"/>
                  </a:ext>
                </a:extLst>
              </a:tr>
              <a:tr h="370840">
                <a:tc>
                  <a:txBody>
                    <a:bodyPr/>
                    <a:lstStyle/>
                    <a:p>
                      <a:r>
                        <a:rPr lang="en-GB"/>
                        <a:t>Accountability</a:t>
                      </a:r>
                      <a:br>
                        <a:rPr lang="en-GB"/>
                      </a:br>
                      <a:r>
                        <a:rPr lang="en-GB"/>
                        <a:t>Non-Repudiation</a:t>
                      </a:r>
                      <a:br>
                        <a:rPr lang="en-GB"/>
                      </a:br>
                      <a:endParaRPr lang="en-GB"/>
                    </a:p>
                  </a:txBody>
                  <a:tcPr marL="0" marR="0" marT="0" marB="0" anchor="ctr"/>
                </a:tc>
                <a:tc>
                  <a:txBody>
                    <a:bodyPr/>
                    <a:lstStyle/>
                    <a:p>
                      <a:r>
                        <a:rPr lang="en-US" b="0" dirty="0">
                          <a:effectLst/>
                        </a:rPr>
                        <a:t>Technical Impact:</a:t>
                      </a:r>
                      <a:r>
                        <a:rPr lang="en-US" b="0" i="1" dirty="0">
                          <a:effectLst/>
                        </a:rPr>
                        <a:t> Hide Activities</a:t>
                      </a:r>
                      <a:endParaRPr lang="en-US" b="0" dirty="0">
                        <a:effectLst/>
                      </a:endParaRPr>
                    </a:p>
                    <a:p>
                      <a:r>
                        <a:rPr lang="en-US" dirty="0">
                          <a:effectLst/>
                        </a:rPr>
                        <a:t>If the cryptographic algorithm is used to ensure the identity of the source of the data (such as digital signatures), then a broken algorithm will compromise this scheme and the source of the data cannot be proven. </a:t>
                      </a: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977241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vs practical security</a:t>
            </a:r>
            <a:endParaRPr lang="en-GB" dirty="0"/>
          </a:p>
        </p:txBody>
      </p:sp>
      <p:sp>
        <p:nvSpPr>
          <p:cNvPr id="3" name="Content Placeholder 2"/>
          <p:cNvSpPr>
            <a:spLocks noGrp="1"/>
          </p:cNvSpPr>
          <p:nvPr>
            <p:ph idx="1"/>
          </p:nvPr>
        </p:nvSpPr>
        <p:spPr/>
        <p:txBody>
          <a:bodyPr/>
          <a:lstStyle/>
          <a:p>
            <a:pPr>
              <a:lnSpc>
                <a:spcPct val="80000"/>
              </a:lnSpc>
            </a:pPr>
            <a:r>
              <a:rPr lang="en-GB" altLang="en-US" dirty="0"/>
              <a:t>It is impossible to guarantee the security of a cipher system. Even if it is theoretically secure, it may be insecure in practice.</a:t>
            </a:r>
          </a:p>
          <a:p>
            <a:pPr>
              <a:lnSpc>
                <a:spcPct val="80000"/>
              </a:lnSpc>
            </a:pPr>
            <a:r>
              <a:rPr lang="en-GB" altLang="en-US" dirty="0"/>
              <a:t>It can be quite acceptable in practice to use cipher systems that are theoretically breakable</a:t>
            </a:r>
            <a:r>
              <a:rPr lang="en-GB" altLang="en-US" dirty="0" smtClean="0"/>
              <a:t>.</a:t>
            </a:r>
            <a:endParaRPr lang="en-GB" altLang="en-US" dirty="0"/>
          </a:p>
          <a:p>
            <a:pPr>
              <a:lnSpc>
                <a:spcPct val="80000"/>
              </a:lnSpc>
            </a:pPr>
            <a:r>
              <a:rPr lang="en-GB" altLang="en-US" dirty="0"/>
              <a:t>Every attempt should be made to formulate a notion of practical security for a given environment. This will inevitably involve </a:t>
            </a:r>
            <a:r>
              <a:rPr lang="en-GB" altLang="en-US" dirty="0" smtClean="0"/>
              <a:t>trade-offs</a:t>
            </a:r>
            <a:r>
              <a:rPr lang="en-GB" altLang="en-US" dirty="0"/>
              <a:t>, estimates and evaluations of what levels of risk to accept. Formulating this notion will be </a:t>
            </a:r>
            <a:r>
              <a:rPr lang="en-GB" altLang="en-US" dirty="0" smtClean="0"/>
              <a:t>difficult</a:t>
            </a:r>
            <a:endParaRPr lang="en-GB" altLang="en-US" dirty="0"/>
          </a:p>
          <a:p>
            <a:pPr>
              <a:lnSpc>
                <a:spcPct val="80000"/>
              </a:lnSpc>
            </a:pPr>
            <a:r>
              <a:rPr lang="en-GB" altLang="en-US" dirty="0"/>
              <a:t>Regardless of whether a cipher system offers theoretical or practical security, the most likely way in which it will be “broken” is through bad key management processes</a:t>
            </a:r>
            <a:endParaRPr lang="en-GB" dirty="0"/>
          </a:p>
        </p:txBody>
      </p:sp>
    </p:spTree>
    <p:extLst>
      <p:ext uri="{BB962C8B-B14F-4D97-AF65-F5344CB8AC3E}">
        <p14:creationId xmlns:p14="http://schemas.microsoft.com/office/powerpoint/2010/main" val="1545550710"/>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Kerckhoffs’s</a:t>
            </a:r>
            <a:r>
              <a:rPr lang="en-US" dirty="0"/>
              <a:t> principle</a:t>
            </a:r>
            <a:endParaRPr lang="en-GB" dirty="0"/>
          </a:p>
        </p:txBody>
      </p:sp>
      <p:sp>
        <p:nvSpPr>
          <p:cNvPr id="3" name="Content Placeholder 2"/>
          <p:cNvSpPr>
            <a:spLocks noGrp="1"/>
          </p:cNvSpPr>
          <p:nvPr>
            <p:ph idx="1"/>
          </p:nvPr>
        </p:nvSpPr>
        <p:spPr>
          <a:xfrm>
            <a:off x="312821" y="1825624"/>
            <a:ext cx="11590421" cy="5032375"/>
          </a:xfrm>
        </p:spPr>
        <p:txBody>
          <a:bodyPr>
            <a:normAutofit/>
          </a:bodyPr>
          <a:lstStyle/>
          <a:p>
            <a:r>
              <a:rPr lang="en-US" sz="2400" dirty="0" err="1"/>
              <a:t>Kerckhoffs's</a:t>
            </a:r>
            <a:r>
              <a:rPr lang="en-US" sz="2400" dirty="0"/>
              <a:t> principle (also called </a:t>
            </a:r>
            <a:r>
              <a:rPr lang="en-US" sz="2400" dirty="0" err="1"/>
              <a:t>Kerckhoffs's</a:t>
            </a:r>
            <a:r>
              <a:rPr lang="en-US" sz="2400" dirty="0"/>
              <a:t> desideratum, assumption, axiom, doctrine or law) of cryptography was stated by Netherlands born cryptographer </a:t>
            </a:r>
            <a:r>
              <a:rPr lang="en-US" sz="2400" dirty="0" err="1"/>
              <a:t>Auguste</a:t>
            </a:r>
            <a:r>
              <a:rPr lang="en-US" sz="2400" dirty="0"/>
              <a:t> </a:t>
            </a:r>
            <a:r>
              <a:rPr lang="en-US" sz="2400" dirty="0" err="1"/>
              <a:t>Kerckhoffs</a:t>
            </a:r>
            <a:r>
              <a:rPr lang="en-US" sz="2400" dirty="0"/>
              <a:t> in the 19th century</a:t>
            </a:r>
          </a:p>
          <a:p>
            <a:r>
              <a:rPr lang="en-US" sz="3600" b="1" dirty="0">
                <a:solidFill>
                  <a:srgbClr val="FF0000"/>
                </a:solidFill>
              </a:rPr>
              <a:t>A cryptosystem should be secure even if everything about the system, except the key, is public knowledge</a:t>
            </a:r>
          </a:p>
          <a:p>
            <a:r>
              <a:rPr lang="en-US" sz="2400" dirty="0" err="1"/>
              <a:t>Kerckhoffs's</a:t>
            </a:r>
            <a:r>
              <a:rPr lang="en-US" sz="2400" dirty="0"/>
              <a:t> principle was reformulated (or possibly independently formulated) by American mathematician Claude Shannon as "the enemy knows the system", i.e., "one ought to design systems under the assumption that the enemy will immediately gain full familiarity with them“</a:t>
            </a:r>
          </a:p>
          <a:p>
            <a:r>
              <a:rPr lang="en-US" sz="2400" dirty="0"/>
              <a:t>In that form, it is called Shannon's maxim</a:t>
            </a:r>
          </a:p>
          <a:p>
            <a:r>
              <a:rPr lang="en-US" sz="2400" dirty="0"/>
              <a:t>This concept is widely embraced by cryptographers, in contrast to "security through </a:t>
            </a:r>
            <a:r>
              <a:rPr lang="en-US" sz="2400"/>
              <a:t>obscurity</a:t>
            </a:r>
            <a:r>
              <a:rPr lang="en-US" sz="2400" smtClean="0"/>
              <a:t>"</a:t>
            </a:r>
            <a:endParaRPr lang="en-GB" sz="2400" dirty="0"/>
          </a:p>
        </p:txBody>
      </p:sp>
    </p:spTree>
    <p:extLst>
      <p:ext uri="{BB962C8B-B14F-4D97-AF65-F5344CB8AC3E}">
        <p14:creationId xmlns:p14="http://schemas.microsoft.com/office/powerpoint/2010/main" val="26353054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Kerckhoffs’s</a:t>
            </a:r>
            <a:r>
              <a:rPr lang="en-US" dirty="0"/>
              <a:t> principle</a:t>
            </a:r>
            <a:endParaRPr lang="en-GB" dirty="0"/>
          </a:p>
        </p:txBody>
      </p:sp>
      <p:sp>
        <p:nvSpPr>
          <p:cNvPr id="3" name="Content Placeholder 2"/>
          <p:cNvSpPr>
            <a:spLocks noGrp="1"/>
          </p:cNvSpPr>
          <p:nvPr>
            <p:ph idx="1"/>
          </p:nvPr>
        </p:nvSpPr>
        <p:spPr/>
        <p:txBody>
          <a:bodyPr>
            <a:normAutofit fontScale="92500" lnSpcReduction="10000"/>
          </a:bodyPr>
          <a:lstStyle/>
          <a:p>
            <a:r>
              <a:rPr lang="en-US" dirty="0"/>
              <a:t>He stated six design principles for military ciphers</a:t>
            </a:r>
          </a:p>
          <a:p>
            <a:r>
              <a:rPr lang="en-US" dirty="0"/>
              <a:t>They are:</a:t>
            </a:r>
          </a:p>
          <a:p>
            <a:pPr lvl="1"/>
            <a:r>
              <a:rPr lang="en-US" dirty="0"/>
              <a:t>The system must be practically, if not mathematically, indecipherable</a:t>
            </a:r>
          </a:p>
          <a:p>
            <a:pPr lvl="1"/>
            <a:r>
              <a:rPr lang="en-US" b="1" dirty="0"/>
              <a:t>It should not require secrecy, and it should not be a problem if it falls into enemy hands</a:t>
            </a:r>
          </a:p>
          <a:p>
            <a:pPr lvl="1"/>
            <a:r>
              <a:rPr lang="en-US" dirty="0"/>
              <a:t>It must be possible to communicate and remember the key without using written notes, and correspondents must be able to change or modify it at will</a:t>
            </a:r>
          </a:p>
          <a:p>
            <a:pPr lvl="1"/>
            <a:r>
              <a:rPr lang="en-US" dirty="0"/>
              <a:t>It must be applicable to telegraph communications</a:t>
            </a:r>
          </a:p>
          <a:p>
            <a:pPr lvl="1"/>
            <a:r>
              <a:rPr lang="en-US" dirty="0"/>
              <a:t>It must be portable, and should not require several persons to handle or operate</a:t>
            </a:r>
          </a:p>
          <a:p>
            <a:pPr lvl="1"/>
            <a:r>
              <a:rPr lang="en-US" dirty="0"/>
              <a:t>Given the circumstances in which it is to be used, the system must be easy to use and should not be stressful to use or require its users to know and comply with a long list of rules</a:t>
            </a:r>
          </a:p>
          <a:p>
            <a:endParaRPr lang="en-US" dirty="0"/>
          </a:p>
          <a:p>
            <a:r>
              <a:rPr lang="en-US" dirty="0"/>
              <a:t>Some are no longer relevant given the ability of computers to perform complex encryption, but his second axiom, now known as </a:t>
            </a:r>
            <a:r>
              <a:rPr lang="en-US" dirty="0" err="1"/>
              <a:t>Kerckhoffs's</a:t>
            </a:r>
            <a:r>
              <a:rPr lang="en-US" dirty="0"/>
              <a:t> principle, is still critically important </a:t>
            </a:r>
            <a:endParaRPr lang="en-GB" dirty="0"/>
          </a:p>
        </p:txBody>
      </p:sp>
    </p:spTree>
    <p:extLst>
      <p:ext uri="{BB962C8B-B14F-4D97-AF65-F5344CB8AC3E}">
        <p14:creationId xmlns:p14="http://schemas.microsoft.com/office/powerpoint/2010/main" val="436259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FF9C-CB8B-4759-B8CE-975F9878C19F}"/>
              </a:ext>
            </a:extLst>
          </p:cNvPr>
          <p:cNvSpPr>
            <a:spLocks noGrp="1"/>
          </p:cNvSpPr>
          <p:nvPr>
            <p:ph type="title"/>
          </p:nvPr>
        </p:nvSpPr>
        <p:spPr/>
        <p:txBody>
          <a:bodyPr/>
          <a:lstStyle/>
          <a:p>
            <a:r>
              <a:rPr lang="en-GB" dirty="0"/>
              <a:t>AND Gate Circuit</a:t>
            </a:r>
          </a:p>
        </p:txBody>
      </p:sp>
      <p:pic>
        <p:nvPicPr>
          <p:cNvPr id="5" name="Content Placeholder 4">
            <a:extLst>
              <a:ext uri="{FF2B5EF4-FFF2-40B4-BE49-F238E27FC236}">
                <a16:creationId xmlns:a16="http://schemas.microsoft.com/office/drawing/2014/main" id="{632998DA-3E01-4CE3-8B9E-C2DE61F26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5710" y="1340934"/>
            <a:ext cx="5517810" cy="5420229"/>
          </a:xfrm>
        </p:spPr>
      </p:pic>
      <p:sp>
        <p:nvSpPr>
          <p:cNvPr id="6" name="TextBox 5">
            <a:extLst>
              <a:ext uri="{FF2B5EF4-FFF2-40B4-BE49-F238E27FC236}">
                <a16:creationId xmlns:a16="http://schemas.microsoft.com/office/drawing/2014/main" id="{87F6BC22-7CAA-4A9C-BF3E-06B1BC07E199}"/>
              </a:ext>
            </a:extLst>
          </p:cNvPr>
          <p:cNvSpPr txBox="1"/>
          <p:nvPr/>
        </p:nvSpPr>
        <p:spPr>
          <a:xfrm>
            <a:off x="7839526" y="6638052"/>
            <a:ext cx="4352474" cy="246221"/>
          </a:xfrm>
          <a:prstGeom prst="rect">
            <a:avLst/>
          </a:prstGeom>
          <a:noFill/>
        </p:spPr>
        <p:txBody>
          <a:bodyPr wrap="none" rtlCol="0">
            <a:spAutoFit/>
          </a:bodyPr>
          <a:lstStyle/>
          <a:p>
            <a:r>
              <a:rPr lang="en-GB" sz="1000" dirty="0"/>
              <a:t>https://www.petervis.com/Education/logic-gates/transistor-logic-and-gate.html</a:t>
            </a:r>
          </a:p>
        </p:txBody>
      </p:sp>
    </p:spTree>
    <p:extLst>
      <p:ext uri="{BB962C8B-B14F-4D97-AF65-F5344CB8AC3E}">
        <p14:creationId xmlns:p14="http://schemas.microsoft.com/office/powerpoint/2010/main" val="159210736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Explain the practical issues faced when updating cryptographic techniques</a:t>
            </a:r>
            <a:endParaRPr lang="en-GB" dirty="0"/>
          </a:p>
        </p:txBody>
      </p:sp>
      <p:sp>
        <p:nvSpPr>
          <p:cNvPr id="3" name="Content Placeholder 2"/>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en-US" dirty="0"/>
              <a:t>Vulnerability analysis</a:t>
            </a:r>
          </a:p>
          <a:p>
            <a:pPr marL="342900" indent="-342900">
              <a:buFont typeface="Arial" panose="020B0604020202020204" pitchFamily="34" charset="0"/>
              <a:buChar char="•"/>
            </a:pPr>
            <a:r>
              <a:rPr lang="en-US" dirty="0"/>
              <a:t>Intelligence sources</a:t>
            </a:r>
          </a:p>
          <a:p>
            <a:pPr marL="342900" indent="-342900">
              <a:buFont typeface="Arial" panose="020B0604020202020204" pitchFamily="34" charset="0"/>
              <a:buChar char="•"/>
            </a:pPr>
            <a:r>
              <a:rPr lang="en-US" dirty="0"/>
              <a:t>General understanding of validation processes</a:t>
            </a:r>
          </a:p>
          <a:p>
            <a:pPr marL="342900" indent="-342900">
              <a:buFont typeface="Arial" panose="020B0604020202020204" pitchFamily="34" charset="0"/>
              <a:buChar char="•"/>
            </a:pPr>
            <a:r>
              <a:rPr lang="en-US" dirty="0"/>
              <a:t>Patching process and testing</a:t>
            </a:r>
            <a:endParaRPr lang="en-GB" dirty="0"/>
          </a:p>
        </p:txBody>
      </p:sp>
    </p:spTree>
    <p:extLst>
      <p:ext uri="{BB962C8B-B14F-4D97-AF65-F5344CB8AC3E}">
        <p14:creationId xmlns:p14="http://schemas.microsoft.com/office/powerpoint/2010/main" val="77119883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Vulnerability analysis</a:t>
            </a:r>
            <a:endParaRPr lang="en-GB" dirty="0"/>
          </a:p>
        </p:txBody>
      </p:sp>
      <p:sp>
        <p:nvSpPr>
          <p:cNvPr id="5" name="Content Placeholder 4"/>
          <p:cNvSpPr>
            <a:spLocks noGrp="1"/>
          </p:cNvSpPr>
          <p:nvPr>
            <p:ph idx="1"/>
          </p:nvPr>
        </p:nvSpPr>
        <p:spPr/>
        <p:txBody>
          <a:bodyPr/>
          <a:lstStyle/>
          <a:p>
            <a:r>
              <a:rPr lang="en-GB" dirty="0"/>
              <a:t>The existence of a weakness, design or implementation error that can lead to an unexpected event compromising the security of a system</a:t>
            </a:r>
          </a:p>
          <a:p>
            <a:r>
              <a:rPr lang="en-GB" dirty="0"/>
              <a:t>A concept which describes factors or constraints of an economic, social, physical or geographical nature, which reduce the ability to prepare for and cope with the impact of hazards</a:t>
            </a:r>
          </a:p>
          <a:p>
            <a:r>
              <a:rPr lang="en-US" dirty="0"/>
              <a:t>A vulnerability assessment is the process of defining, identifying, classifying and prioritizing vulnerabilities in computer systems, applications and network infrastructures and providing the organization doing the assessment with the necessary knowledge, awareness and risk background to understand the threats to its environment and react appropriately</a:t>
            </a:r>
            <a:endParaRPr lang="en-GB" dirty="0"/>
          </a:p>
          <a:p>
            <a:endParaRPr lang="en-GB" dirty="0"/>
          </a:p>
        </p:txBody>
      </p:sp>
    </p:spTree>
    <p:extLst>
      <p:ext uri="{BB962C8B-B14F-4D97-AF65-F5344CB8AC3E}">
        <p14:creationId xmlns:p14="http://schemas.microsoft.com/office/powerpoint/2010/main" val="336534304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analysis</a:t>
            </a:r>
            <a:endParaRPr lang="en-GB" dirty="0"/>
          </a:p>
        </p:txBody>
      </p:sp>
      <p:sp>
        <p:nvSpPr>
          <p:cNvPr id="3" name="Content Placeholder 2"/>
          <p:cNvSpPr>
            <a:spLocks noGrp="1"/>
          </p:cNvSpPr>
          <p:nvPr>
            <p:ph idx="1"/>
          </p:nvPr>
        </p:nvSpPr>
        <p:spPr/>
        <p:txBody>
          <a:bodyPr>
            <a:normAutofit/>
          </a:bodyPr>
          <a:lstStyle/>
          <a:p>
            <a:r>
              <a:rPr lang="en-GB" dirty="0"/>
              <a:t>Vulnerability Assessment Scanning Tools</a:t>
            </a:r>
          </a:p>
          <a:p>
            <a:pPr lvl="1"/>
            <a:endParaRPr lang="en-GB" dirty="0"/>
          </a:p>
          <a:p>
            <a:pPr lvl="1"/>
            <a:r>
              <a:rPr lang="en-GB" dirty="0" err="1"/>
              <a:t>Comodo</a:t>
            </a:r>
            <a:r>
              <a:rPr lang="en-GB" dirty="0"/>
              <a:t> </a:t>
            </a:r>
            <a:r>
              <a:rPr lang="en-GB" dirty="0" err="1"/>
              <a:t>HackerProof</a:t>
            </a:r>
            <a:endParaRPr lang="en-GB" dirty="0"/>
          </a:p>
          <a:p>
            <a:pPr lvl="1"/>
            <a:endParaRPr lang="en-GB" dirty="0"/>
          </a:p>
          <a:p>
            <a:pPr lvl="1"/>
            <a:r>
              <a:rPr lang="en-GB" dirty="0"/>
              <a:t>OpenVAS - </a:t>
            </a:r>
            <a:r>
              <a:rPr lang="en-US" dirty="0"/>
              <a:t>software framework of several services and tools offering vulnerability scanning and vulnerability management (all free)</a:t>
            </a:r>
          </a:p>
          <a:p>
            <a:pPr lvl="1"/>
            <a:endParaRPr lang="en-GB" dirty="0"/>
          </a:p>
          <a:p>
            <a:pPr lvl="1"/>
            <a:r>
              <a:rPr lang="en-GB" dirty="0" err="1"/>
              <a:t>Nexpose</a:t>
            </a:r>
            <a:r>
              <a:rPr lang="en-GB" dirty="0"/>
              <a:t> Community - </a:t>
            </a:r>
            <a:r>
              <a:rPr lang="en-US" dirty="0" err="1"/>
              <a:t>Nexpose</a:t>
            </a:r>
            <a:r>
              <a:rPr lang="en-US" dirty="0"/>
              <a:t> offers real-time, on-premises vulnerability scanning</a:t>
            </a:r>
            <a:endParaRPr lang="en-GB" dirty="0"/>
          </a:p>
          <a:p>
            <a:pPr lvl="1"/>
            <a:endParaRPr lang="en-GB" dirty="0"/>
          </a:p>
          <a:p>
            <a:pPr lvl="1"/>
            <a:r>
              <a:rPr lang="en-GB" dirty="0" err="1"/>
              <a:t>Nikto</a:t>
            </a:r>
            <a:r>
              <a:rPr lang="en-GB" dirty="0"/>
              <a:t> - </a:t>
            </a:r>
            <a:r>
              <a:rPr lang="en-US" dirty="0"/>
              <a:t>will scan web servers and networks for matches with a database of over 6400 threats. Although the </a:t>
            </a:r>
            <a:r>
              <a:rPr lang="en-US" b="1" dirty="0"/>
              <a:t>network protection software</a:t>
            </a:r>
            <a:r>
              <a:rPr lang="en-US" dirty="0"/>
              <a:t> itself has not been updated in some time, it is still up to date</a:t>
            </a:r>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65203606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analysis</a:t>
            </a:r>
            <a:endParaRPr lang="en-GB" dirty="0"/>
          </a:p>
        </p:txBody>
      </p:sp>
      <p:sp>
        <p:nvSpPr>
          <p:cNvPr id="3" name="Content Placeholder 2"/>
          <p:cNvSpPr>
            <a:spLocks noGrp="1"/>
          </p:cNvSpPr>
          <p:nvPr>
            <p:ph idx="1"/>
          </p:nvPr>
        </p:nvSpPr>
        <p:spPr/>
        <p:txBody>
          <a:bodyPr>
            <a:normAutofit/>
          </a:bodyPr>
          <a:lstStyle/>
          <a:p>
            <a:r>
              <a:rPr lang="en-GB" dirty="0"/>
              <a:t>Vulnerability Assessment Scanning Tools</a:t>
            </a:r>
          </a:p>
          <a:p>
            <a:pPr lvl="1"/>
            <a:endParaRPr lang="en-GB" dirty="0"/>
          </a:p>
          <a:p>
            <a:pPr lvl="1"/>
            <a:r>
              <a:rPr lang="en-GB" dirty="0"/>
              <a:t>Nessus Professional - </a:t>
            </a:r>
            <a:r>
              <a:rPr lang="en-US" dirty="0"/>
              <a:t>identifies and repairs detected vulnerabilities, including missing or incomplete patches; software bugs; or other general misconfigurations throughout applications, devices, and operating systems</a:t>
            </a:r>
          </a:p>
          <a:p>
            <a:pPr lvl="1"/>
            <a:endParaRPr lang="en-GB" dirty="0"/>
          </a:p>
          <a:p>
            <a:pPr lvl="1"/>
            <a:r>
              <a:rPr lang="en-GB" dirty="0"/>
              <a:t>Retina CS Community - </a:t>
            </a:r>
            <a:r>
              <a:rPr lang="en-US" dirty="0"/>
              <a:t>Use it to scan servers, desktops - any networked device - for security flaws, and learn how to fix them</a:t>
            </a:r>
          </a:p>
          <a:p>
            <a:pPr lvl="1"/>
            <a:endParaRPr lang="en-GB" dirty="0"/>
          </a:p>
          <a:p>
            <a:pPr lvl="1"/>
            <a:r>
              <a:rPr lang="en-GB" dirty="0"/>
              <a:t>Microsoft Baseline Security </a:t>
            </a:r>
            <a:r>
              <a:rPr lang="en-GB" dirty="0" err="1"/>
              <a:t>Analyzer</a:t>
            </a:r>
            <a:r>
              <a:rPr lang="en-GB" dirty="0"/>
              <a:t> (MBSA) - </a:t>
            </a:r>
            <a:r>
              <a:rPr lang="en-US" dirty="0"/>
              <a:t>used to verify patch compliance. MBSA also performed several other security checks for Windows, IIS, and SQL Server. Unfortunately, the logic behind these additional checks had not been actively maintained since Windows XP and Windows Server 2003	</a:t>
            </a:r>
          </a:p>
          <a:p>
            <a:pPr lvl="1"/>
            <a:endParaRPr lang="en-GB" dirty="0"/>
          </a:p>
          <a:p>
            <a:endParaRPr lang="en-GB" dirty="0"/>
          </a:p>
          <a:p>
            <a:endParaRPr lang="en-GB" dirty="0"/>
          </a:p>
        </p:txBody>
      </p:sp>
    </p:spTree>
    <p:extLst>
      <p:ext uri="{BB962C8B-B14F-4D97-AF65-F5344CB8AC3E}">
        <p14:creationId xmlns:p14="http://schemas.microsoft.com/office/powerpoint/2010/main" val="41082150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analysis</a:t>
            </a:r>
            <a:endParaRPr lang="en-GB" dirty="0"/>
          </a:p>
        </p:txBody>
      </p:sp>
      <p:sp>
        <p:nvSpPr>
          <p:cNvPr id="3" name="Content Placeholder 2"/>
          <p:cNvSpPr>
            <a:spLocks noGrp="1"/>
          </p:cNvSpPr>
          <p:nvPr>
            <p:ph idx="1"/>
          </p:nvPr>
        </p:nvSpPr>
        <p:spPr/>
        <p:txBody>
          <a:bodyPr>
            <a:normAutofit/>
          </a:bodyPr>
          <a:lstStyle/>
          <a:p>
            <a:r>
              <a:rPr lang="en-GB" dirty="0"/>
              <a:t>Vulnerability Assessment Scanning Tools</a:t>
            </a:r>
          </a:p>
          <a:p>
            <a:pPr lvl="1"/>
            <a:endParaRPr lang="en-US" dirty="0"/>
          </a:p>
          <a:p>
            <a:pPr lvl="1"/>
            <a:r>
              <a:rPr lang="en-US" dirty="0" err="1"/>
              <a:t>BurpSuite</a:t>
            </a:r>
            <a:r>
              <a:rPr lang="en-US" dirty="0"/>
              <a:t> - a real-time network security scanner designed to identify critical weaknesses. Burp Suite will determine how cybersecurity threats might invade a network via a simulated attack</a:t>
            </a:r>
          </a:p>
          <a:p>
            <a:pPr lvl="1"/>
            <a:r>
              <a:rPr lang="en-US" dirty="0" err="1"/>
              <a:t>Nmap</a:t>
            </a:r>
            <a:r>
              <a:rPr lang="en-US" dirty="0"/>
              <a:t> - This establishes what ports are open and services running on a particular system 	</a:t>
            </a:r>
          </a:p>
          <a:p>
            <a:pPr lvl="1"/>
            <a:endParaRPr lang="en-GB" dirty="0"/>
          </a:p>
          <a:p>
            <a:endParaRPr lang="en-GB" dirty="0"/>
          </a:p>
          <a:p>
            <a:endParaRPr lang="en-GB" dirty="0"/>
          </a:p>
        </p:txBody>
      </p:sp>
    </p:spTree>
    <p:extLst>
      <p:ext uri="{BB962C8B-B14F-4D97-AF65-F5344CB8AC3E}">
        <p14:creationId xmlns:p14="http://schemas.microsoft.com/office/powerpoint/2010/main" val="368927516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analysis</a:t>
            </a:r>
            <a:endParaRPr lang="en-GB" dirty="0"/>
          </a:p>
        </p:txBody>
      </p:sp>
      <p:sp>
        <p:nvSpPr>
          <p:cNvPr id="3" name="Content Placeholder 2"/>
          <p:cNvSpPr>
            <a:spLocks noGrp="1"/>
          </p:cNvSpPr>
          <p:nvPr>
            <p:ph idx="1"/>
          </p:nvPr>
        </p:nvSpPr>
        <p:spPr/>
        <p:txBody>
          <a:bodyPr>
            <a:normAutofit/>
          </a:bodyPr>
          <a:lstStyle/>
          <a:p>
            <a:r>
              <a:rPr lang="en-GB" dirty="0"/>
              <a:t>Vulnerability Assessment Scanning Tools</a:t>
            </a:r>
          </a:p>
          <a:p>
            <a:pPr lvl="1"/>
            <a:endParaRPr lang="en-GB" dirty="0"/>
          </a:p>
          <a:p>
            <a:pPr lvl="1"/>
            <a:r>
              <a:rPr lang="en-GB" dirty="0"/>
              <a:t>Tripwire IP360 - </a:t>
            </a:r>
            <a:r>
              <a:rPr lang="en-US" dirty="0"/>
              <a:t>offers protocol, application, and vulnerability detection with low false positive rates</a:t>
            </a:r>
            <a:endParaRPr lang="en-GB" dirty="0"/>
          </a:p>
          <a:p>
            <a:pPr lvl="1"/>
            <a:endParaRPr lang="en-GB" dirty="0"/>
          </a:p>
          <a:p>
            <a:pPr lvl="1"/>
            <a:r>
              <a:rPr lang="en-GB" dirty="0"/>
              <a:t>Wireshark - </a:t>
            </a:r>
            <a:r>
              <a:rPr lang="en-US" dirty="0"/>
              <a:t>a network protocol analyzer. It lets you capture and interactively browse the traffic running on a computer network</a:t>
            </a:r>
          </a:p>
          <a:p>
            <a:pPr lvl="1"/>
            <a:endParaRPr lang="en-GB" dirty="0"/>
          </a:p>
          <a:p>
            <a:pPr lvl="1"/>
            <a:r>
              <a:rPr lang="en-GB" dirty="0" err="1"/>
              <a:t>Aircrack</a:t>
            </a:r>
            <a:r>
              <a:rPr lang="en-GB" dirty="0"/>
              <a:t> or </a:t>
            </a:r>
            <a:r>
              <a:rPr lang="en-GB" dirty="0" err="1"/>
              <a:t>Aircrack</a:t>
            </a:r>
            <a:r>
              <a:rPr lang="en-GB" dirty="0"/>
              <a:t>-ng - </a:t>
            </a:r>
            <a:r>
              <a:rPr lang="en-US" dirty="0"/>
              <a:t>a complete suite of tools to assess </a:t>
            </a:r>
            <a:r>
              <a:rPr lang="en-US" dirty="0" err="1"/>
              <a:t>WiFi</a:t>
            </a:r>
            <a:r>
              <a:rPr lang="en-US" dirty="0"/>
              <a:t> network security</a:t>
            </a:r>
            <a:endParaRPr lang="en-GB" dirty="0"/>
          </a:p>
          <a:p>
            <a:pPr marL="457200" lvl="1" indent="0">
              <a:buNone/>
            </a:pPr>
            <a:endParaRPr lang="en-GB" dirty="0"/>
          </a:p>
          <a:p>
            <a:endParaRPr lang="en-GB" dirty="0"/>
          </a:p>
          <a:p>
            <a:endParaRPr lang="en-GB" dirty="0"/>
          </a:p>
        </p:txBody>
      </p:sp>
    </p:spTree>
    <p:extLst>
      <p:ext uri="{BB962C8B-B14F-4D97-AF65-F5344CB8AC3E}">
        <p14:creationId xmlns:p14="http://schemas.microsoft.com/office/powerpoint/2010/main" val="146544552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Intelligence sources</a:t>
            </a:r>
            <a:endParaRPr lang="en-GB" dirty="0"/>
          </a:p>
        </p:txBody>
      </p:sp>
      <p:sp>
        <p:nvSpPr>
          <p:cNvPr id="5" name="Content Placeholder 4"/>
          <p:cNvSpPr>
            <a:spLocks noGrp="1"/>
          </p:cNvSpPr>
          <p:nvPr>
            <p:ph idx="1"/>
          </p:nvPr>
        </p:nvSpPr>
        <p:spPr/>
        <p:txBody>
          <a:bodyPr/>
          <a:lstStyle/>
          <a:p>
            <a:endParaRPr lang="en-GB" dirty="0"/>
          </a:p>
        </p:txBody>
      </p:sp>
    </p:spTree>
    <p:extLst>
      <p:ext uri="{BB962C8B-B14F-4D97-AF65-F5344CB8AC3E}">
        <p14:creationId xmlns:p14="http://schemas.microsoft.com/office/powerpoint/2010/main" val="421350701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Patching process and testing</a:t>
            </a:r>
            <a:endParaRPr lang="en-GB" dirty="0"/>
          </a:p>
        </p:txBody>
      </p:sp>
      <p:sp>
        <p:nvSpPr>
          <p:cNvPr id="5" name="Content Placeholder 4"/>
          <p:cNvSpPr>
            <a:spLocks noGrp="1"/>
          </p:cNvSpPr>
          <p:nvPr>
            <p:ph idx="1"/>
          </p:nvPr>
        </p:nvSpPr>
        <p:spPr/>
        <p:txBody>
          <a:bodyPr/>
          <a:lstStyle/>
          <a:p>
            <a:r>
              <a:rPr lang="en-US" dirty="0"/>
              <a:t>Patching is more important — and more challenging to keep up with — than ever</a:t>
            </a:r>
          </a:p>
          <a:p>
            <a:r>
              <a:rPr lang="en-US" dirty="0"/>
              <a:t>Patching not only keeps systems and applications running smoothly, it’s also one of the core activities involved in keeping today’s organizations secure. Leaving machines unpatched makes them vulnerable to cyber attacks</a:t>
            </a:r>
          </a:p>
          <a:p>
            <a:endParaRPr lang="en-GB" dirty="0"/>
          </a:p>
        </p:txBody>
      </p:sp>
    </p:spTree>
    <p:extLst>
      <p:ext uri="{BB962C8B-B14F-4D97-AF65-F5344CB8AC3E}">
        <p14:creationId xmlns:p14="http://schemas.microsoft.com/office/powerpoint/2010/main" val="86395841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Patch Management Process</a:t>
            </a:r>
          </a:p>
        </p:txBody>
      </p:sp>
      <p:sp>
        <p:nvSpPr>
          <p:cNvPr id="3" name="Content Placeholder 2"/>
          <p:cNvSpPr>
            <a:spLocks noGrp="1"/>
          </p:cNvSpPr>
          <p:nvPr>
            <p:ph idx="1"/>
          </p:nvPr>
        </p:nvSpPr>
        <p:spPr/>
        <p:txBody>
          <a:bodyPr/>
          <a:lstStyle/>
          <a:p>
            <a:r>
              <a:rPr lang="en-US" dirty="0"/>
              <a:t>10 step process</a:t>
            </a:r>
          </a:p>
          <a:p>
            <a:pPr lvl="1"/>
            <a:r>
              <a:rPr lang="en-US" dirty="0"/>
              <a:t>Discovery</a:t>
            </a:r>
          </a:p>
          <a:p>
            <a:pPr lvl="1"/>
            <a:r>
              <a:rPr lang="en-US" dirty="0"/>
              <a:t>Categorisation</a:t>
            </a:r>
          </a:p>
          <a:p>
            <a:pPr lvl="1"/>
            <a:r>
              <a:rPr lang="en-US" dirty="0"/>
              <a:t>PM policy creation</a:t>
            </a:r>
          </a:p>
          <a:p>
            <a:pPr lvl="1"/>
            <a:r>
              <a:rPr lang="en-US" dirty="0"/>
              <a:t>Monitor for new patches and vulnerabilities</a:t>
            </a:r>
          </a:p>
          <a:p>
            <a:pPr lvl="1"/>
            <a:r>
              <a:rPr lang="en-US" dirty="0"/>
              <a:t>Patch testing</a:t>
            </a:r>
          </a:p>
          <a:p>
            <a:pPr lvl="1"/>
            <a:r>
              <a:rPr lang="en-US" dirty="0"/>
              <a:t>Configuration management</a:t>
            </a:r>
          </a:p>
          <a:p>
            <a:pPr lvl="1"/>
            <a:r>
              <a:rPr lang="en-US" dirty="0"/>
              <a:t>Roll out</a:t>
            </a:r>
          </a:p>
          <a:p>
            <a:pPr lvl="1"/>
            <a:r>
              <a:rPr lang="en-US" dirty="0"/>
              <a:t>Auditing</a:t>
            </a:r>
          </a:p>
          <a:p>
            <a:pPr lvl="1"/>
            <a:r>
              <a:rPr lang="en-US" dirty="0"/>
              <a:t>Reporting</a:t>
            </a:r>
          </a:p>
          <a:p>
            <a:pPr lvl="1"/>
            <a:r>
              <a:rPr lang="en-GB" dirty="0"/>
              <a:t>Review, improve, and repeat</a:t>
            </a:r>
            <a:endParaRPr lang="en-GB" b="1" dirty="0"/>
          </a:p>
          <a:p>
            <a:pPr lvl="1"/>
            <a:endParaRPr lang="en-GB" dirty="0"/>
          </a:p>
        </p:txBody>
      </p:sp>
    </p:spTree>
    <p:extLst>
      <p:ext uri="{BB962C8B-B14F-4D97-AF65-F5344CB8AC3E}">
        <p14:creationId xmlns:p14="http://schemas.microsoft.com/office/powerpoint/2010/main" val="66525102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4400" b="1" dirty="0">
                <a:solidFill>
                  <a:schemeClr val="accent1">
                    <a:lumMod val="75000"/>
                  </a:schemeClr>
                </a:solidFill>
                <a:latin typeface="+mn-lt"/>
              </a:rPr>
              <a:t>Discovery</a:t>
            </a:r>
            <a:endParaRPr lang="en-GB" sz="44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Ensure you have a comprehensive network inventory</a:t>
            </a:r>
          </a:p>
          <a:p>
            <a:r>
              <a:rPr lang="en-US" dirty="0"/>
              <a:t>At the most basic level, this includes understanding the types of devices, operating systems, OS versions, and third party applications</a:t>
            </a:r>
          </a:p>
          <a:p>
            <a:r>
              <a:rPr lang="en-US" dirty="0"/>
              <a:t>Many breaches originate because there are neglected or forgotten systems that IT has lost track of</a:t>
            </a:r>
            <a:endParaRPr lang="en-GB" b="1" dirty="0"/>
          </a:p>
        </p:txBody>
      </p:sp>
    </p:spTree>
    <p:extLst>
      <p:ext uri="{BB962C8B-B14F-4D97-AF65-F5344CB8AC3E}">
        <p14:creationId xmlns:p14="http://schemas.microsoft.com/office/powerpoint/2010/main" val="3238827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a:t>
            </a:r>
          </a:p>
        </p:txBody>
      </p:sp>
      <p:sp>
        <p:nvSpPr>
          <p:cNvPr id="3" name="Content Placeholder 2"/>
          <p:cNvSpPr>
            <a:spLocks noGrp="1"/>
          </p:cNvSpPr>
          <p:nvPr>
            <p:ph idx="1"/>
          </p:nvPr>
        </p:nvSpPr>
        <p:spPr/>
        <p:txBody>
          <a:bodyPr/>
          <a:lstStyle/>
          <a:p>
            <a:pPr marL="0" indent="0">
              <a:buNone/>
            </a:pPr>
            <a:r>
              <a:rPr lang="en-GB" dirty="0"/>
              <a:t>A </a:t>
            </a:r>
            <a:r>
              <a:rPr lang="en-GB" b="1" dirty="0">
                <a:latin typeface="Arial" panose="020B0604020202020204" pitchFamily="34" charset="0"/>
                <a:cs typeface="Arial" panose="020B0604020202020204" pitchFamily="34" charset="0"/>
              </a:rPr>
              <a:t>OR</a:t>
            </a:r>
            <a:r>
              <a:rPr lang="en-GB" dirty="0"/>
              <a:t> B implies either is required</a:t>
            </a:r>
          </a:p>
        </p:txBody>
      </p:sp>
      <p:graphicFrame>
        <p:nvGraphicFramePr>
          <p:cNvPr id="4" name="Table 3"/>
          <p:cNvGraphicFramePr>
            <a:graphicFrameLocks noGrp="1"/>
          </p:cNvGraphicFramePr>
          <p:nvPr>
            <p:extLst>
              <p:ext uri="{D42A27DB-BD31-4B8C-83A1-F6EECF244321}">
                <p14:modId xmlns:p14="http://schemas.microsoft.com/office/powerpoint/2010/main" val="4159719187"/>
              </p:ext>
            </p:extLst>
          </p:nvPr>
        </p:nvGraphicFramePr>
        <p:xfrm>
          <a:off x="2162433" y="4185779"/>
          <a:ext cx="1865871" cy="1854200"/>
        </p:xfrm>
        <a:graphic>
          <a:graphicData uri="http://schemas.openxmlformats.org/drawingml/2006/table">
            <a:tbl>
              <a:tblPr firstRow="1" bandRow="1">
                <a:tableStyleId>{5C22544A-7EE6-4342-B048-85BDC9FD1C3A}</a:tableStyleId>
              </a:tblPr>
              <a:tblGrid>
                <a:gridCol w="621957">
                  <a:extLst>
                    <a:ext uri="{9D8B030D-6E8A-4147-A177-3AD203B41FA5}">
                      <a16:colId xmlns:a16="http://schemas.microsoft.com/office/drawing/2014/main" val="2223618529"/>
                    </a:ext>
                  </a:extLst>
                </a:gridCol>
                <a:gridCol w="621957">
                  <a:extLst>
                    <a:ext uri="{9D8B030D-6E8A-4147-A177-3AD203B41FA5}">
                      <a16:colId xmlns:a16="http://schemas.microsoft.com/office/drawing/2014/main" val="232484493"/>
                    </a:ext>
                  </a:extLst>
                </a:gridCol>
                <a:gridCol w="621957">
                  <a:extLst>
                    <a:ext uri="{9D8B030D-6E8A-4147-A177-3AD203B41FA5}">
                      <a16:colId xmlns:a16="http://schemas.microsoft.com/office/drawing/2014/main" val="715814686"/>
                    </a:ext>
                  </a:extLst>
                </a:gridCol>
              </a:tblGrid>
              <a:tr h="370840">
                <a:tc>
                  <a:txBody>
                    <a:bodyPr/>
                    <a:lstStyle/>
                    <a:p>
                      <a:pPr algn="ctr"/>
                      <a:r>
                        <a:rPr lang="en-GB" dirty="0"/>
                        <a:t>A</a:t>
                      </a:r>
                    </a:p>
                  </a:txBody>
                  <a:tcPr/>
                </a:tc>
                <a:tc>
                  <a:txBody>
                    <a:bodyPr/>
                    <a:lstStyle/>
                    <a:p>
                      <a:pPr algn="ctr"/>
                      <a:r>
                        <a:rPr lang="en-GB" b="0" dirty="0"/>
                        <a:t>B</a:t>
                      </a:r>
                    </a:p>
                  </a:txBody>
                  <a:tcPr/>
                </a:tc>
                <a:tc>
                  <a:txBody>
                    <a:bodyPr/>
                    <a:lstStyle/>
                    <a:p>
                      <a:pPr algn="ctr"/>
                      <a:r>
                        <a:rPr lang="en-GB" dirty="0"/>
                        <a:t>X</a:t>
                      </a:r>
                    </a:p>
                  </a:txBody>
                  <a:tcPr/>
                </a:tc>
                <a:extLst>
                  <a:ext uri="{0D108BD9-81ED-4DB2-BD59-A6C34878D82A}">
                    <a16:rowId xmlns:a16="http://schemas.microsoft.com/office/drawing/2014/main" val="120823279"/>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763140656"/>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524443310"/>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1</a:t>
                      </a:r>
                    </a:p>
                  </a:txBody>
                  <a:tcPr/>
                </a:tc>
                <a:extLst>
                  <a:ext uri="{0D108BD9-81ED-4DB2-BD59-A6C34878D82A}">
                    <a16:rowId xmlns:a16="http://schemas.microsoft.com/office/drawing/2014/main" val="285722443"/>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285782872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6529802"/>
              </p:ext>
            </p:extLst>
          </p:nvPr>
        </p:nvGraphicFramePr>
        <p:xfrm>
          <a:off x="9926592" y="3385745"/>
          <a:ext cx="1865872" cy="3337560"/>
        </p:xfrm>
        <a:graphic>
          <a:graphicData uri="http://schemas.openxmlformats.org/drawingml/2006/table">
            <a:tbl>
              <a:tblPr firstRow="1" bandRow="1">
                <a:tableStyleId>{5C22544A-7EE6-4342-B048-85BDC9FD1C3A}</a:tableStyleId>
              </a:tblPr>
              <a:tblGrid>
                <a:gridCol w="466468">
                  <a:extLst>
                    <a:ext uri="{9D8B030D-6E8A-4147-A177-3AD203B41FA5}">
                      <a16:colId xmlns:a16="http://schemas.microsoft.com/office/drawing/2014/main" val="2223618529"/>
                    </a:ext>
                  </a:extLst>
                </a:gridCol>
                <a:gridCol w="466468">
                  <a:extLst>
                    <a:ext uri="{9D8B030D-6E8A-4147-A177-3AD203B41FA5}">
                      <a16:colId xmlns:a16="http://schemas.microsoft.com/office/drawing/2014/main" val="232484493"/>
                    </a:ext>
                  </a:extLst>
                </a:gridCol>
                <a:gridCol w="466468">
                  <a:extLst>
                    <a:ext uri="{9D8B030D-6E8A-4147-A177-3AD203B41FA5}">
                      <a16:colId xmlns:a16="http://schemas.microsoft.com/office/drawing/2014/main" val="721968702"/>
                    </a:ext>
                  </a:extLst>
                </a:gridCol>
                <a:gridCol w="466468">
                  <a:extLst>
                    <a:ext uri="{9D8B030D-6E8A-4147-A177-3AD203B41FA5}">
                      <a16:colId xmlns:a16="http://schemas.microsoft.com/office/drawing/2014/main" val="715814686"/>
                    </a:ext>
                  </a:extLst>
                </a:gridCol>
              </a:tblGrid>
              <a:tr h="370840">
                <a:tc>
                  <a:txBody>
                    <a:bodyPr/>
                    <a:lstStyle/>
                    <a:p>
                      <a:pPr algn="ctr"/>
                      <a:r>
                        <a:rPr lang="en-GB" dirty="0"/>
                        <a:t>A</a:t>
                      </a:r>
                    </a:p>
                  </a:txBody>
                  <a:tcPr/>
                </a:tc>
                <a:tc>
                  <a:txBody>
                    <a:bodyPr/>
                    <a:lstStyle/>
                    <a:p>
                      <a:pPr algn="ctr"/>
                      <a:r>
                        <a:rPr lang="en-GB" b="0" dirty="0"/>
                        <a:t>B</a:t>
                      </a:r>
                    </a:p>
                  </a:txBody>
                  <a:tcPr/>
                </a:tc>
                <a:tc>
                  <a:txBody>
                    <a:bodyPr/>
                    <a:lstStyle/>
                    <a:p>
                      <a:pPr algn="ctr"/>
                      <a:r>
                        <a:rPr lang="en-GB" dirty="0"/>
                        <a:t>C</a:t>
                      </a:r>
                    </a:p>
                  </a:txBody>
                  <a:tcPr/>
                </a:tc>
                <a:tc>
                  <a:txBody>
                    <a:bodyPr/>
                    <a:lstStyle/>
                    <a:p>
                      <a:pPr algn="ctr"/>
                      <a:r>
                        <a:rPr lang="en-GB" dirty="0"/>
                        <a:t>X</a:t>
                      </a:r>
                    </a:p>
                  </a:txBody>
                  <a:tcPr/>
                </a:tc>
                <a:extLst>
                  <a:ext uri="{0D108BD9-81ED-4DB2-BD59-A6C34878D82A}">
                    <a16:rowId xmlns:a16="http://schemas.microsoft.com/office/drawing/2014/main" val="120823279"/>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763140656"/>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524443310"/>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1</a:t>
                      </a:r>
                    </a:p>
                  </a:txBody>
                  <a:tcPr/>
                </a:tc>
                <a:extLst>
                  <a:ext uri="{0D108BD9-81ED-4DB2-BD59-A6C34878D82A}">
                    <a16:rowId xmlns:a16="http://schemas.microsoft.com/office/drawing/2014/main" val="285722443"/>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2857828722"/>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1</a:t>
                      </a:r>
                    </a:p>
                  </a:txBody>
                  <a:tcPr/>
                </a:tc>
                <a:extLst>
                  <a:ext uri="{0D108BD9-81ED-4DB2-BD59-A6C34878D82A}">
                    <a16:rowId xmlns:a16="http://schemas.microsoft.com/office/drawing/2014/main" val="1369770767"/>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972184544"/>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1</a:t>
                      </a:r>
                    </a:p>
                  </a:txBody>
                  <a:tcPr/>
                </a:tc>
                <a:extLst>
                  <a:ext uri="{0D108BD9-81ED-4DB2-BD59-A6C34878D82A}">
                    <a16:rowId xmlns:a16="http://schemas.microsoft.com/office/drawing/2014/main" val="1996025326"/>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3937265085"/>
                  </a:ext>
                </a:extLst>
              </a:tr>
            </a:tbl>
          </a:graphicData>
        </a:graphic>
      </p:graphicFrame>
      <p:pic>
        <p:nvPicPr>
          <p:cNvPr id="7" name="Picture 6" descr="A picture containing object&#10;&#10;Description automatically generated">
            <a:extLst>
              <a:ext uri="{FF2B5EF4-FFF2-40B4-BE49-F238E27FC236}">
                <a16:creationId xmlns:a16="http://schemas.microsoft.com/office/drawing/2014/main" id="{D5C3A11B-95B2-4B9F-90A4-CBE73322BA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143" y="2589035"/>
            <a:ext cx="8235713" cy="1182626"/>
          </a:xfrm>
          <a:prstGeom prst="rect">
            <a:avLst/>
          </a:prstGeom>
        </p:spPr>
      </p:pic>
    </p:spTree>
    <p:extLst>
      <p:ext uri="{BB962C8B-B14F-4D97-AF65-F5344CB8AC3E}">
        <p14:creationId xmlns:p14="http://schemas.microsoft.com/office/powerpoint/2010/main" val="38060289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4400" b="1" dirty="0">
                <a:solidFill>
                  <a:schemeClr val="accent1">
                    <a:lumMod val="75000"/>
                  </a:schemeClr>
                </a:solidFill>
                <a:latin typeface="+mn-lt"/>
              </a:rPr>
              <a:t>Categorisation</a:t>
            </a:r>
            <a:endParaRPr lang="en-GB" sz="44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Segment managed systems and/or users according to risk and priority</a:t>
            </a:r>
          </a:p>
          <a:p>
            <a:r>
              <a:rPr lang="en-US" dirty="0"/>
              <a:t>Examples could be by machine type (server, laptop, etc.), OS, OS version, user role, etc.</a:t>
            </a:r>
          </a:p>
          <a:p>
            <a:r>
              <a:rPr lang="en-US" dirty="0"/>
              <a:t>This will allow you to create more granular patching policies instead of taking a one-policy-fits-all approach</a:t>
            </a:r>
            <a:endParaRPr lang="en-GB" dirty="0"/>
          </a:p>
        </p:txBody>
      </p:sp>
    </p:spTree>
    <p:extLst>
      <p:ext uri="{BB962C8B-B14F-4D97-AF65-F5344CB8AC3E}">
        <p14:creationId xmlns:p14="http://schemas.microsoft.com/office/powerpoint/2010/main" val="189130348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4400" b="1" dirty="0">
                <a:solidFill>
                  <a:schemeClr val="accent1">
                    <a:lumMod val="75000"/>
                  </a:schemeClr>
                </a:solidFill>
                <a:latin typeface="+mn-lt"/>
              </a:rPr>
              <a:t>PM policy creation</a:t>
            </a:r>
            <a:endParaRPr lang="en-GB" sz="44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Create patching criteria by establishing what will be patched and when, under what conditions</a:t>
            </a:r>
          </a:p>
          <a:p>
            <a:r>
              <a:rPr lang="en-US" dirty="0"/>
              <a:t>For example, you may want to ensure some systems/users are patched more frequently and automatically than others (the patching schedule for laptop end users may be weekly while patching for servers may be less frequent and more manual)</a:t>
            </a:r>
            <a:endParaRPr lang="en-GB" dirty="0"/>
          </a:p>
        </p:txBody>
      </p:sp>
    </p:spTree>
    <p:extLst>
      <p:ext uri="{BB962C8B-B14F-4D97-AF65-F5344CB8AC3E}">
        <p14:creationId xmlns:p14="http://schemas.microsoft.com/office/powerpoint/2010/main" val="146147861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4400" b="1" dirty="0">
                <a:solidFill>
                  <a:schemeClr val="accent1">
                    <a:lumMod val="75000"/>
                  </a:schemeClr>
                </a:solidFill>
                <a:latin typeface="+mn-lt"/>
              </a:rPr>
              <a:t>Monitor for new patches and vulnerabilities</a:t>
            </a:r>
            <a:endParaRPr lang="en-GB" sz="44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Understand vendor patch release schedules and models, and identify reliable sources for timely vulnerability disclosures</a:t>
            </a:r>
          </a:p>
          <a:p>
            <a:r>
              <a:rPr lang="en-US" dirty="0"/>
              <a:t>Create a process for evaluating emergency patches</a:t>
            </a:r>
            <a:endParaRPr lang="en-GB" dirty="0"/>
          </a:p>
        </p:txBody>
      </p:sp>
    </p:spTree>
    <p:extLst>
      <p:ext uri="{BB962C8B-B14F-4D97-AF65-F5344CB8AC3E}">
        <p14:creationId xmlns:p14="http://schemas.microsoft.com/office/powerpoint/2010/main" val="269162215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4400" b="1" dirty="0">
                <a:solidFill>
                  <a:schemeClr val="accent1">
                    <a:lumMod val="75000"/>
                  </a:schemeClr>
                </a:solidFill>
                <a:latin typeface="+mn-lt"/>
              </a:rPr>
              <a:t>Patch testing</a:t>
            </a:r>
            <a:endParaRPr lang="en-GB" sz="44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Create a testing environment or at the very least a testing segment to avoid being caught off guard by unintended issues</a:t>
            </a:r>
          </a:p>
          <a:p>
            <a:r>
              <a:rPr lang="en-US" dirty="0"/>
              <a:t>That should include creating backups for easy rollback if necessary</a:t>
            </a:r>
          </a:p>
          <a:p>
            <a:r>
              <a:rPr lang="en-US" dirty="0"/>
              <a:t>Validate successful deployment and monitor for incompatibility or performance issues</a:t>
            </a:r>
            <a:endParaRPr lang="en-GB" dirty="0"/>
          </a:p>
        </p:txBody>
      </p:sp>
    </p:spTree>
    <p:extLst>
      <p:ext uri="{BB962C8B-B14F-4D97-AF65-F5344CB8AC3E}">
        <p14:creationId xmlns:p14="http://schemas.microsoft.com/office/powerpoint/2010/main" val="322317212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a:t>
            </a:r>
            <a:endParaRPr lang="en-GB" dirty="0"/>
          </a:p>
        </p:txBody>
      </p:sp>
      <p:sp>
        <p:nvSpPr>
          <p:cNvPr id="3" name="Content Placeholder 2"/>
          <p:cNvSpPr>
            <a:spLocks noGrp="1"/>
          </p:cNvSpPr>
          <p:nvPr>
            <p:ph idx="1"/>
          </p:nvPr>
        </p:nvSpPr>
        <p:spPr/>
        <p:txBody>
          <a:bodyPr/>
          <a:lstStyle/>
          <a:p>
            <a:r>
              <a:rPr lang="en-US" dirty="0"/>
              <a:t>Document any changes about to be made via patching</a:t>
            </a:r>
          </a:p>
          <a:p>
            <a:r>
              <a:rPr lang="en-US" dirty="0"/>
              <a:t>This will come in handy should you run into any issues with patch deployment beyond the initial test segment or environment</a:t>
            </a:r>
            <a:endParaRPr lang="en-GB" dirty="0"/>
          </a:p>
        </p:txBody>
      </p:sp>
    </p:spTree>
    <p:extLst>
      <p:ext uri="{BB962C8B-B14F-4D97-AF65-F5344CB8AC3E}">
        <p14:creationId xmlns:p14="http://schemas.microsoft.com/office/powerpoint/2010/main" val="226703063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 out</a:t>
            </a:r>
            <a:endParaRPr lang="en-GB" dirty="0"/>
          </a:p>
        </p:txBody>
      </p:sp>
      <p:sp>
        <p:nvSpPr>
          <p:cNvPr id="3" name="Content Placeholder 2"/>
          <p:cNvSpPr>
            <a:spLocks noGrp="1"/>
          </p:cNvSpPr>
          <p:nvPr>
            <p:ph idx="1"/>
          </p:nvPr>
        </p:nvSpPr>
        <p:spPr/>
        <p:txBody>
          <a:bodyPr/>
          <a:lstStyle/>
          <a:p>
            <a:r>
              <a:rPr lang="en-US" dirty="0"/>
              <a:t>Follow your established patch management policies you created in step 3</a:t>
            </a:r>
            <a:endParaRPr lang="en-GB" dirty="0"/>
          </a:p>
        </p:txBody>
      </p:sp>
    </p:spTree>
    <p:extLst>
      <p:ext uri="{BB962C8B-B14F-4D97-AF65-F5344CB8AC3E}">
        <p14:creationId xmlns:p14="http://schemas.microsoft.com/office/powerpoint/2010/main" val="166756794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Auditing</a:t>
            </a:r>
            <a:endParaRPr lang="en-GB" dirty="0"/>
          </a:p>
        </p:txBody>
      </p:sp>
      <p:sp>
        <p:nvSpPr>
          <p:cNvPr id="3" name="Content Placeholder 2"/>
          <p:cNvSpPr>
            <a:spLocks noGrp="1"/>
          </p:cNvSpPr>
          <p:nvPr>
            <p:ph idx="1"/>
          </p:nvPr>
        </p:nvSpPr>
        <p:spPr/>
        <p:txBody>
          <a:bodyPr/>
          <a:lstStyle/>
          <a:p>
            <a:r>
              <a:rPr lang="en-US" dirty="0"/>
              <a:t>Conduct a patch management audit to identify any failed or pending patches, and be sure to continue monitoring for any unexpected incompatibility or performance issues</a:t>
            </a:r>
          </a:p>
          <a:p>
            <a:r>
              <a:rPr lang="en-US" dirty="0"/>
              <a:t>It’s also a good idea to tap specific end users who can help by being additional eyes and ears</a:t>
            </a:r>
            <a:endParaRPr lang="en-GB" dirty="0"/>
          </a:p>
        </p:txBody>
      </p:sp>
    </p:spTree>
    <p:extLst>
      <p:ext uri="{BB962C8B-B14F-4D97-AF65-F5344CB8AC3E}">
        <p14:creationId xmlns:p14="http://schemas.microsoft.com/office/powerpoint/2010/main" val="212308193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a:t>
            </a:r>
            <a:endParaRPr lang="en-GB" dirty="0"/>
          </a:p>
        </p:txBody>
      </p:sp>
      <p:sp>
        <p:nvSpPr>
          <p:cNvPr id="3" name="Content Placeholder 2"/>
          <p:cNvSpPr>
            <a:spLocks noGrp="1"/>
          </p:cNvSpPr>
          <p:nvPr>
            <p:ph idx="1"/>
          </p:nvPr>
        </p:nvSpPr>
        <p:spPr/>
        <p:txBody>
          <a:bodyPr/>
          <a:lstStyle/>
          <a:p>
            <a:r>
              <a:rPr lang="en-US" dirty="0"/>
              <a:t>Produce a patch compliance report you can share with your clients to gain visibility into your work</a:t>
            </a:r>
            <a:endParaRPr lang="en-GB" b="1" dirty="0"/>
          </a:p>
        </p:txBody>
      </p:sp>
    </p:spTree>
    <p:extLst>
      <p:ext uri="{BB962C8B-B14F-4D97-AF65-F5344CB8AC3E}">
        <p14:creationId xmlns:p14="http://schemas.microsoft.com/office/powerpoint/2010/main" val="228513782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improve, and repeat</a:t>
            </a:r>
          </a:p>
        </p:txBody>
      </p:sp>
      <p:sp>
        <p:nvSpPr>
          <p:cNvPr id="3" name="Content Placeholder 2"/>
          <p:cNvSpPr>
            <a:spLocks noGrp="1"/>
          </p:cNvSpPr>
          <p:nvPr>
            <p:ph idx="1"/>
          </p:nvPr>
        </p:nvSpPr>
        <p:spPr/>
        <p:txBody>
          <a:bodyPr/>
          <a:lstStyle/>
          <a:p>
            <a:r>
              <a:rPr lang="en-US" dirty="0"/>
              <a:t>Establish a cadence for repeating and optimizing steps 1-9</a:t>
            </a:r>
          </a:p>
          <a:p>
            <a:r>
              <a:rPr lang="en-US" dirty="0"/>
              <a:t>This should include phasing out or isolating any outdated or unsupported machines, reviewing your policies, and revisiting exceptions to verify whether they still apply or are necessary</a:t>
            </a:r>
            <a:endParaRPr lang="en-GB" dirty="0"/>
          </a:p>
        </p:txBody>
      </p:sp>
    </p:spTree>
    <p:extLst>
      <p:ext uri="{BB962C8B-B14F-4D97-AF65-F5344CB8AC3E}">
        <p14:creationId xmlns:p14="http://schemas.microsoft.com/office/powerpoint/2010/main" val="98827660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3. Cryptography across jurisdictions (20%, K2)</a:t>
            </a:r>
          </a:p>
        </p:txBody>
      </p:sp>
      <p:sp>
        <p:nvSpPr>
          <p:cNvPr id="5" name="Text Placeholder 4"/>
          <p:cNvSpPr>
            <a:spLocks noGrp="1"/>
          </p:cNvSpPr>
          <p:nvPr>
            <p:ph type="body" idx="1"/>
          </p:nvPr>
        </p:nvSpPr>
        <p:spPr/>
        <p:txBody>
          <a:bodyPr/>
          <a:lstStyle/>
          <a:p>
            <a:r>
              <a:rPr lang="en-GB" dirty="0"/>
              <a:t>In this key topic, you will discuss legal issues relevant to cryptography (particularly when crossing national borders) and describe UK, EU and US export control of cryptography and the </a:t>
            </a:r>
            <a:r>
              <a:rPr lang="en-GB" dirty="0" err="1"/>
              <a:t>Wassenaar</a:t>
            </a:r>
            <a:r>
              <a:rPr lang="en-GB" dirty="0"/>
              <a:t> Arrangement</a:t>
            </a:r>
          </a:p>
        </p:txBody>
      </p:sp>
    </p:spTree>
    <p:extLst>
      <p:ext uri="{BB962C8B-B14F-4D97-AF65-F5344CB8AC3E}">
        <p14:creationId xmlns:p14="http://schemas.microsoft.com/office/powerpoint/2010/main" val="3271310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F8E8-9C67-40AD-A873-3234AC14B2A7}"/>
              </a:ext>
            </a:extLst>
          </p:cNvPr>
          <p:cNvSpPr>
            <a:spLocks noGrp="1"/>
          </p:cNvSpPr>
          <p:nvPr>
            <p:ph type="title"/>
          </p:nvPr>
        </p:nvSpPr>
        <p:spPr/>
        <p:txBody>
          <a:bodyPr/>
          <a:lstStyle/>
          <a:p>
            <a:r>
              <a:rPr lang="en-GB" dirty="0"/>
              <a:t>OR Gate Circuit</a:t>
            </a:r>
          </a:p>
        </p:txBody>
      </p:sp>
      <p:pic>
        <p:nvPicPr>
          <p:cNvPr id="5" name="Content Placeholder 4">
            <a:extLst>
              <a:ext uri="{FF2B5EF4-FFF2-40B4-BE49-F238E27FC236}">
                <a16:creationId xmlns:a16="http://schemas.microsoft.com/office/drawing/2014/main" id="{967BD42D-E587-46CA-B15B-BFC9538AEE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5545" y="1452880"/>
            <a:ext cx="4903764" cy="5227003"/>
          </a:xfrm>
        </p:spPr>
      </p:pic>
      <p:sp>
        <p:nvSpPr>
          <p:cNvPr id="6" name="TextBox 5">
            <a:extLst>
              <a:ext uri="{FF2B5EF4-FFF2-40B4-BE49-F238E27FC236}">
                <a16:creationId xmlns:a16="http://schemas.microsoft.com/office/drawing/2014/main" id="{8E766681-07BF-4AB0-B679-C56FD7A9B61C}"/>
              </a:ext>
            </a:extLst>
          </p:cNvPr>
          <p:cNvSpPr txBox="1"/>
          <p:nvPr/>
        </p:nvSpPr>
        <p:spPr>
          <a:xfrm>
            <a:off x="7922883" y="6611779"/>
            <a:ext cx="4269117" cy="246221"/>
          </a:xfrm>
          <a:prstGeom prst="rect">
            <a:avLst/>
          </a:prstGeom>
          <a:noFill/>
        </p:spPr>
        <p:txBody>
          <a:bodyPr wrap="none" rtlCol="0">
            <a:spAutoFit/>
          </a:bodyPr>
          <a:lstStyle/>
          <a:p>
            <a:r>
              <a:rPr lang="en-GB" sz="1000" dirty="0"/>
              <a:t>https://www.petervis.com/Education/logic-gates/transistor-logic-or-gate.html</a:t>
            </a:r>
          </a:p>
        </p:txBody>
      </p:sp>
    </p:spTree>
    <p:extLst>
      <p:ext uri="{BB962C8B-B14F-4D97-AF65-F5344CB8AC3E}">
        <p14:creationId xmlns:p14="http://schemas.microsoft.com/office/powerpoint/2010/main" val="3036122439"/>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List the regulatory frameworks in place in different jurisdictions</a:t>
            </a:r>
            <a:endParaRPr lang="en-GB" dirty="0"/>
          </a:p>
        </p:txBody>
      </p:sp>
      <p:sp>
        <p:nvSpPr>
          <p:cNvPr id="3" name="Content Placeholder 2"/>
          <p:cNvSpPr>
            <a:spLocks noGrp="1"/>
          </p:cNvSpPr>
          <p:nvPr>
            <p:ph type="body" idx="1"/>
          </p:nvPr>
        </p:nvSpPr>
        <p:spPr>
          <a:xfrm>
            <a:off x="360947" y="4589463"/>
            <a:ext cx="11341769" cy="2170260"/>
          </a:xfrm>
        </p:spPr>
        <p:txBody>
          <a:bodyPr>
            <a:normAutofit fontScale="47500" lnSpcReduction="20000"/>
          </a:bodyPr>
          <a:lstStyle/>
          <a:p>
            <a:pPr marL="342900" indent="-342900">
              <a:buFont typeface="Arial" panose="020B0604020202020204" pitchFamily="34" charset="0"/>
              <a:buChar char="•"/>
            </a:pPr>
            <a:r>
              <a:rPr lang="en-US" dirty="0"/>
              <a:t>International Traffic in Arms Regulations (ITAR</a:t>
            </a:r>
          </a:p>
          <a:p>
            <a:pPr marL="342900" indent="-342900">
              <a:buFont typeface="Arial" panose="020B0604020202020204" pitchFamily="34" charset="0"/>
              <a:buChar char="•"/>
            </a:pPr>
            <a:r>
              <a:rPr lang="en-US" dirty="0"/>
              <a:t>DPA</a:t>
            </a:r>
          </a:p>
          <a:p>
            <a:pPr marL="342900" indent="-342900">
              <a:buFont typeface="Arial" panose="020B0604020202020204" pitchFamily="34" charset="0"/>
              <a:buChar char="•"/>
            </a:pPr>
            <a:r>
              <a:rPr lang="en-US" dirty="0" err="1"/>
              <a:t>FoI</a:t>
            </a:r>
            <a:endParaRPr lang="en-US" dirty="0"/>
          </a:p>
          <a:p>
            <a:pPr marL="342900" indent="-342900">
              <a:buFont typeface="Arial" panose="020B0604020202020204" pitchFamily="34" charset="0"/>
              <a:buChar char="•"/>
            </a:pPr>
            <a:r>
              <a:rPr lang="en-US" dirty="0"/>
              <a:t>The Combined Code</a:t>
            </a:r>
          </a:p>
          <a:p>
            <a:pPr marL="342900" indent="-342900">
              <a:buFont typeface="Arial" panose="020B0604020202020204" pitchFamily="34" charset="0"/>
              <a:buChar char="•"/>
            </a:pPr>
            <a:r>
              <a:rPr lang="en-US" dirty="0"/>
              <a:t>Sarbanes-Oxley and their areas of governance</a:t>
            </a:r>
          </a:p>
          <a:p>
            <a:pPr marL="342900" indent="-342900">
              <a:buFont typeface="Arial" panose="020B0604020202020204" pitchFamily="34" charset="0"/>
              <a:buChar char="•"/>
            </a:pPr>
            <a:r>
              <a:rPr lang="en-US" dirty="0"/>
              <a:t>RIPA 2000</a:t>
            </a:r>
          </a:p>
          <a:p>
            <a:pPr marL="342900" indent="-342900">
              <a:buFont typeface="Arial" panose="020B0604020202020204" pitchFamily="34" charset="0"/>
              <a:buChar char="•"/>
            </a:pPr>
            <a:r>
              <a:rPr lang="en-US" dirty="0"/>
              <a:t>Key escrow</a:t>
            </a:r>
          </a:p>
          <a:p>
            <a:pPr marL="342900" indent="-342900">
              <a:buFont typeface="Arial" panose="020B0604020202020204" pitchFamily="34" charset="0"/>
              <a:buChar char="•"/>
            </a:pPr>
            <a:r>
              <a:rPr lang="en-US" dirty="0"/>
              <a:t>International Data Encryption Algorithm (IDEA) </a:t>
            </a:r>
          </a:p>
          <a:p>
            <a:pPr marL="342900" indent="-342900">
              <a:buFont typeface="Arial" panose="020B0604020202020204" pitchFamily="34" charset="0"/>
              <a:buChar char="•"/>
            </a:pPr>
            <a:r>
              <a:rPr lang="en-GB" dirty="0"/>
              <a:t>DPA (Data Protection Act)</a:t>
            </a:r>
          </a:p>
        </p:txBody>
      </p:sp>
    </p:spTree>
    <p:extLst>
      <p:ext uri="{BB962C8B-B14F-4D97-AF65-F5344CB8AC3E}">
        <p14:creationId xmlns:p14="http://schemas.microsoft.com/office/powerpoint/2010/main" val="228063731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5"/>
            <a:ext cx="10104502" cy="1325563"/>
          </a:xfrm>
        </p:spPr>
        <p:txBody>
          <a:bodyPr/>
          <a:lstStyle/>
          <a:p>
            <a:r>
              <a:rPr lang="en-US" dirty="0"/>
              <a:t>International Traffic in Arms Regulations (ITAR)</a:t>
            </a:r>
            <a:endParaRPr lang="en-GB" dirty="0"/>
          </a:p>
        </p:txBody>
      </p:sp>
      <p:sp>
        <p:nvSpPr>
          <p:cNvPr id="3" name="Content Placeholder 2"/>
          <p:cNvSpPr>
            <a:spLocks noGrp="1"/>
          </p:cNvSpPr>
          <p:nvPr>
            <p:ph idx="1"/>
          </p:nvPr>
        </p:nvSpPr>
        <p:spPr/>
        <p:txBody>
          <a:bodyPr/>
          <a:lstStyle/>
          <a:p>
            <a:r>
              <a:rPr lang="en-US" dirty="0"/>
              <a:t>International Traffic in Arms Regulations (ITAR) control the export and import of defense-related articles and services on the United States Munitions List (USML)</a:t>
            </a:r>
          </a:p>
          <a:p>
            <a:r>
              <a:rPr lang="en-US" dirty="0"/>
              <a:t>According to the U.S. Government, all manufacturers, exporters, and brokers of defense articles, defense services, or related technical data must be ITAR compliant</a:t>
            </a:r>
          </a:p>
          <a:p>
            <a:r>
              <a:rPr lang="en-US" dirty="0"/>
              <a:t>Therefore, more companies are requiring their supply chain members to be ITAR compliant as well</a:t>
            </a:r>
            <a:endParaRPr lang="en-GB" dirty="0"/>
          </a:p>
        </p:txBody>
      </p:sp>
    </p:spTree>
    <p:extLst>
      <p:ext uri="{BB962C8B-B14F-4D97-AF65-F5344CB8AC3E}">
        <p14:creationId xmlns:p14="http://schemas.microsoft.com/office/powerpoint/2010/main" val="119830638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a:t>
            </a:r>
            <a:endParaRPr lang="en-GB" dirty="0"/>
          </a:p>
        </p:txBody>
      </p:sp>
      <p:sp>
        <p:nvSpPr>
          <p:cNvPr id="3" name="Content Placeholder 2"/>
          <p:cNvSpPr>
            <a:spLocks noGrp="1"/>
          </p:cNvSpPr>
          <p:nvPr>
            <p:ph idx="1"/>
          </p:nvPr>
        </p:nvSpPr>
        <p:spPr/>
        <p:txBody>
          <a:bodyPr>
            <a:normAutofit fontScale="92500" lnSpcReduction="10000"/>
          </a:bodyPr>
          <a:lstStyle/>
          <a:p>
            <a:r>
              <a:rPr lang="en-US" dirty="0"/>
              <a:t>The Data Protection Act 2018 is the UK's implementation of the General Data Protection Regulation (GDPR)</a:t>
            </a:r>
          </a:p>
          <a:p>
            <a:r>
              <a:rPr lang="en-US" dirty="0"/>
              <a:t>Everyone responsible for using personal data has to follow strict rules called 'data protection principles'</a:t>
            </a:r>
          </a:p>
          <a:p>
            <a:r>
              <a:rPr lang="en-US" dirty="0"/>
              <a:t>The Data Protection Act 2018 is the UK’s implementation of the General Data Protection Regulation (GDPR)</a:t>
            </a:r>
          </a:p>
          <a:p>
            <a:r>
              <a:rPr lang="en-US" dirty="0"/>
              <a:t>They must make sure the information is:</a:t>
            </a:r>
          </a:p>
          <a:p>
            <a:pPr lvl="1"/>
            <a:r>
              <a:rPr lang="en-US" dirty="0"/>
              <a:t>used fairly, lawfully and transparently</a:t>
            </a:r>
          </a:p>
          <a:p>
            <a:pPr lvl="1"/>
            <a:r>
              <a:rPr lang="en-US" dirty="0"/>
              <a:t>used for specified, explicit purposes</a:t>
            </a:r>
          </a:p>
          <a:p>
            <a:pPr lvl="1"/>
            <a:r>
              <a:rPr lang="en-US" dirty="0"/>
              <a:t>used in a way that is adequate, relevant and limited to only what is necessary</a:t>
            </a:r>
          </a:p>
          <a:p>
            <a:pPr lvl="1"/>
            <a:r>
              <a:rPr lang="en-US" dirty="0"/>
              <a:t>accurate and, where necessary, kept up to date kept for no longer than is necessary</a:t>
            </a:r>
          </a:p>
          <a:p>
            <a:pPr lvl="1"/>
            <a:r>
              <a:rPr lang="en-US" dirty="0"/>
              <a:t>handled in a way that ensures appropriate security, including protection against unlawful or </a:t>
            </a:r>
            <a:r>
              <a:rPr lang="en-US" dirty="0" err="1"/>
              <a:t>unauthorised</a:t>
            </a:r>
            <a:r>
              <a:rPr lang="en-US" dirty="0"/>
              <a:t> processing, access, loss, destruction or damage</a:t>
            </a:r>
            <a:endParaRPr lang="en-GB" dirty="0"/>
          </a:p>
        </p:txBody>
      </p:sp>
    </p:spTree>
    <p:extLst>
      <p:ext uri="{BB962C8B-B14F-4D97-AF65-F5344CB8AC3E}">
        <p14:creationId xmlns:p14="http://schemas.microsoft.com/office/powerpoint/2010/main" val="175168375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FoI</a:t>
            </a:r>
            <a:endParaRPr lang="en-GB" dirty="0"/>
          </a:p>
        </p:txBody>
      </p:sp>
      <p:sp>
        <p:nvSpPr>
          <p:cNvPr id="3" name="Content Placeholder 2"/>
          <p:cNvSpPr>
            <a:spLocks noGrp="1"/>
          </p:cNvSpPr>
          <p:nvPr>
            <p:ph idx="1"/>
          </p:nvPr>
        </p:nvSpPr>
        <p:spPr/>
        <p:txBody>
          <a:bodyPr>
            <a:normAutofit/>
          </a:bodyPr>
          <a:lstStyle/>
          <a:p>
            <a:r>
              <a:rPr lang="en-US" dirty="0" smtClean="0"/>
              <a:t>The </a:t>
            </a:r>
            <a:r>
              <a:rPr lang="en-US" dirty="0"/>
              <a:t>right to Freedom of Information is set out in the Freedom of Information Act (FOIA)</a:t>
            </a:r>
          </a:p>
          <a:p>
            <a:r>
              <a:rPr lang="en-US" dirty="0"/>
              <a:t>The act gives everyone a legal right to see information held by public </a:t>
            </a:r>
            <a:r>
              <a:rPr lang="en-US" dirty="0" smtClean="0"/>
              <a:t>bodies</a:t>
            </a:r>
          </a:p>
          <a:p>
            <a:r>
              <a:rPr lang="en-US" dirty="0" smtClean="0"/>
              <a:t>For example, you </a:t>
            </a:r>
            <a:r>
              <a:rPr lang="en-US" dirty="0"/>
              <a:t>have the right to see:</a:t>
            </a:r>
          </a:p>
          <a:p>
            <a:pPr lvl="1"/>
            <a:r>
              <a:rPr lang="en-US" dirty="0"/>
              <a:t>information </a:t>
            </a:r>
            <a:r>
              <a:rPr lang="en-US" dirty="0" smtClean="0"/>
              <a:t>that </a:t>
            </a:r>
            <a:r>
              <a:rPr lang="en-US" dirty="0"/>
              <a:t>was transferred </a:t>
            </a:r>
            <a:r>
              <a:rPr lang="en-US" dirty="0" smtClean="0"/>
              <a:t>from </a:t>
            </a:r>
            <a:r>
              <a:rPr lang="en-US" dirty="0"/>
              <a:t>other government departments</a:t>
            </a:r>
          </a:p>
          <a:p>
            <a:pPr lvl="1"/>
            <a:r>
              <a:rPr lang="en-US" dirty="0"/>
              <a:t>information that applies to </a:t>
            </a:r>
            <a:r>
              <a:rPr lang="en-US" dirty="0" smtClean="0"/>
              <a:t>your </a:t>
            </a:r>
            <a:r>
              <a:rPr lang="en-US" dirty="0"/>
              <a:t>own administrative records</a:t>
            </a:r>
          </a:p>
          <a:p>
            <a:r>
              <a:rPr lang="en-US" dirty="0"/>
              <a:t>Exemptions are:</a:t>
            </a:r>
          </a:p>
          <a:p>
            <a:pPr lvl="1"/>
            <a:r>
              <a:rPr lang="en-US" dirty="0"/>
              <a:t>clearly defined in the Freedom of Information Act</a:t>
            </a:r>
          </a:p>
          <a:p>
            <a:pPr lvl="1"/>
            <a:r>
              <a:rPr lang="en-US" dirty="0"/>
              <a:t>limited in number</a:t>
            </a:r>
          </a:p>
          <a:p>
            <a:pPr lvl="1"/>
            <a:r>
              <a:rPr lang="en-US" dirty="0"/>
              <a:t>usually used where some harm might result if the information were to be released</a:t>
            </a:r>
          </a:p>
          <a:p>
            <a:endParaRPr lang="en-US" dirty="0"/>
          </a:p>
          <a:p>
            <a:endParaRPr lang="en-GB" dirty="0"/>
          </a:p>
        </p:txBody>
      </p:sp>
    </p:spTree>
    <p:extLst>
      <p:ext uri="{BB962C8B-B14F-4D97-AF65-F5344CB8AC3E}">
        <p14:creationId xmlns:p14="http://schemas.microsoft.com/office/powerpoint/2010/main" val="419397015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Combined Code</a:t>
            </a:r>
            <a:endParaRPr lang="en-GB" dirty="0"/>
          </a:p>
        </p:txBody>
      </p:sp>
      <p:sp>
        <p:nvSpPr>
          <p:cNvPr id="3" name="Content Placeholder 2"/>
          <p:cNvSpPr>
            <a:spLocks noGrp="1"/>
          </p:cNvSpPr>
          <p:nvPr>
            <p:ph idx="1"/>
          </p:nvPr>
        </p:nvSpPr>
        <p:spPr/>
        <p:txBody>
          <a:bodyPr/>
          <a:lstStyle/>
          <a:p>
            <a:r>
              <a:rPr lang="en-US" dirty="0"/>
              <a:t>The UK Corporate Governance Code (formerly known as the Combined Code) sets out standards of good practice for listed companies on board composition and development, remuneration, shareholder relations, accountability and audit</a:t>
            </a:r>
          </a:p>
          <a:p>
            <a:r>
              <a:rPr lang="en-US" dirty="0"/>
              <a:t>The code is published by the Financial Reporting Council (FRC)</a:t>
            </a:r>
            <a:endParaRPr lang="en-GB" dirty="0"/>
          </a:p>
        </p:txBody>
      </p:sp>
    </p:spTree>
    <p:extLst>
      <p:ext uri="{BB962C8B-B14F-4D97-AF65-F5344CB8AC3E}">
        <p14:creationId xmlns:p14="http://schemas.microsoft.com/office/powerpoint/2010/main" val="239921416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0001953" cy="1325563"/>
          </a:xfrm>
        </p:spPr>
        <p:txBody>
          <a:bodyPr/>
          <a:lstStyle/>
          <a:p>
            <a:r>
              <a:rPr lang="en-US" dirty="0"/>
              <a:t>Sarbanes-Oxley and their areas of governance</a:t>
            </a:r>
            <a:endParaRPr lang="en-GB" dirty="0"/>
          </a:p>
        </p:txBody>
      </p:sp>
      <p:sp>
        <p:nvSpPr>
          <p:cNvPr id="3" name="Content Placeholder 2"/>
          <p:cNvSpPr>
            <a:spLocks noGrp="1"/>
          </p:cNvSpPr>
          <p:nvPr>
            <p:ph idx="1"/>
          </p:nvPr>
        </p:nvSpPr>
        <p:spPr/>
        <p:txBody>
          <a:bodyPr/>
          <a:lstStyle/>
          <a:p>
            <a:r>
              <a:rPr lang="en-US" dirty="0"/>
              <a:t>The </a:t>
            </a:r>
            <a:r>
              <a:rPr lang="en-US" b="1" dirty="0"/>
              <a:t>Sarbanes</a:t>
            </a:r>
            <a:r>
              <a:rPr lang="en-US" dirty="0"/>
              <a:t>-</a:t>
            </a:r>
            <a:r>
              <a:rPr lang="en-US" b="1" dirty="0"/>
              <a:t>Oxley</a:t>
            </a:r>
            <a:r>
              <a:rPr lang="en-US" dirty="0"/>
              <a:t> Act of 2002 is a federal law that established sweeping auditing and financial regulations for public companies</a:t>
            </a:r>
          </a:p>
          <a:p>
            <a:r>
              <a:rPr lang="en-US" dirty="0"/>
              <a:t>Lawmakers created the legislation to help protect shareholders, employees and the public from accounting errors and fraudulent financial practice</a:t>
            </a:r>
          </a:p>
          <a:p>
            <a:r>
              <a:rPr lang="en-US" dirty="0"/>
              <a:t>The Sarbanes-Oxley Act of 2002 came in response to financial scandals in the early 2000s involving publicly traded companies such as Enron Corporation, Tyco International plc, and WorldCom</a:t>
            </a:r>
          </a:p>
          <a:p>
            <a:r>
              <a:rPr lang="en-US" dirty="0"/>
              <a:t>The high-profile frauds shook investor confidence in the trustworthiness of corporate financial statements and led many to demand an overhaul of decades-old regulatory standards</a:t>
            </a:r>
            <a:endParaRPr lang="en-GB" dirty="0"/>
          </a:p>
        </p:txBody>
      </p:sp>
    </p:spTree>
    <p:extLst>
      <p:ext uri="{BB962C8B-B14F-4D97-AF65-F5344CB8AC3E}">
        <p14:creationId xmlns:p14="http://schemas.microsoft.com/office/powerpoint/2010/main" val="44263891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RIPA 2000</a:t>
            </a:r>
            <a:endParaRPr lang="en-GB" dirty="0"/>
          </a:p>
        </p:txBody>
      </p:sp>
      <p:sp>
        <p:nvSpPr>
          <p:cNvPr id="3" name="Content Placeholder 2"/>
          <p:cNvSpPr>
            <a:spLocks noGrp="1"/>
          </p:cNvSpPr>
          <p:nvPr>
            <p:ph idx="1"/>
          </p:nvPr>
        </p:nvSpPr>
        <p:spPr/>
        <p:txBody>
          <a:bodyPr/>
          <a:lstStyle/>
          <a:p>
            <a:r>
              <a:rPr lang="en-US" dirty="0"/>
              <a:t>The Regulation of Investigatory Powers Act 2000 is an Act of the Parliament of the United Kingdom, regulating the powers of public bodies to carry out surveillance and investigation, and covering the interception of communications</a:t>
            </a:r>
          </a:p>
          <a:p>
            <a:r>
              <a:rPr lang="en-US" dirty="0"/>
              <a:t> It was ostensibly introduced to take account of technological change such as the growth of the Internet and strong encryption</a:t>
            </a:r>
          </a:p>
          <a:p>
            <a:endParaRPr lang="en-GB" dirty="0"/>
          </a:p>
        </p:txBody>
      </p:sp>
    </p:spTree>
    <p:extLst>
      <p:ext uri="{BB962C8B-B14F-4D97-AF65-F5344CB8AC3E}">
        <p14:creationId xmlns:p14="http://schemas.microsoft.com/office/powerpoint/2010/main" val="104451780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RIPA 2000</a:t>
            </a:r>
            <a:endParaRPr lang="en-GB" dirty="0"/>
          </a:p>
        </p:txBody>
      </p:sp>
      <p:sp>
        <p:nvSpPr>
          <p:cNvPr id="3" name="Content Placeholder 2"/>
          <p:cNvSpPr>
            <a:spLocks noGrp="1"/>
          </p:cNvSpPr>
          <p:nvPr>
            <p:ph idx="1"/>
          </p:nvPr>
        </p:nvSpPr>
        <p:spPr/>
        <p:txBody>
          <a:bodyPr>
            <a:normAutofit lnSpcReduction="10000"/>
          </a:bodyPr>
          <a:lstStyle/>
          <a:p>
            <a:r>
              <a:rPr lang="en-US" dirty="0"/>
              <a:t>Regulation of Investigatory Powers Act 2000</a:t>
            </a:r>
          </a:p>
          <a:p>
            <a:r>
              <a:rPr lang="en-US" dirty="0"/>
              <a:t>RIPA regulates the manner in which certain public bodies may conduct surveillance and access a person's electronic communications</a:t>
            </a:r>
          </a:p>
          <a:p>
            <a:r>
              <a:rPr lang="en-US" dirty="0"/>
              <a:t>The Act: </a:t>
            </a:r>
          </a:p>
          <a:p>
            <a:pPr lvl="1"/>
            <a:r>
              <a:rPr lang="en-US" dirty="0"/>
              <a:t>enables certain public bodies to demand that an ISP provide access to a customer's communications in secret</a:t>
            </a:r>
          </a:p>
          <a:p>
            <a:pPr lvl="1"/>
            <a:r>
              <a:rPr lang="en-US" dirty="0"/>
              <a:t>enables mass surveillance of communications in transit</a:t>
            </a:r>
          </a:p>
          <a:p>
            <a:pPr lvl="1"/>
            <a:r>
              <a:rPr lang="en-US" dirty="0"/>
              <a:t>enables certain public bodies to demand ISPs fit equipment to facilitate surveillance</a:t>
            </a:r>
          </a:p>
          <a:p>
            <a:pPr lvl="1"/>
            <a:r>
              <a:rPr lang="en-US" dirty="0"/>
              <a:t>enables certain public bodies to demand that someone hand over keys to protected information</a:t>
            </a:r>
          </a:p>
          <a:p>
            <a:pPr lvl="1"/>
            <a:r>
              <a:rPr lang="en-US" dirty="0"/>
              <a:t>allows certain public bodies to monitor people's Internet activities</a:t>
            </a:r>
          </a:p>
          <a:p>
            <a:pPr lvl="1"/>
            <a:r>
              <a:rPr lang="en-US" dirty="0"/>
              <a:t>prevents the existence of interception warrants and any data collected with them from being revealed in court</a:t>
            </a:r>
          </a:p>
          <a:p>
            <a:endParaRPr lang="en-GB" dirty="0"/>
          </a:p>
        </p:txBody>
      </p:sp>
    </p:spTree>
    <p:extLst>
      <p:ext uri="{BB962C8B-B14F-4D97-AF65-F5344CB8AC3E}">
        <p14:creationId xmlns:p14="http://schemas.microsoft.com/office/powerpoint/2010/main" val="162045498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Escrow</a:t>
            </a:r>
            <a:endParaRPr lang="en-GB" dirty="0"/>
          </a:p>
        </p:txBody>
      </p:sp>
      <p:sp>
        <p:nvSpPr>
          <p:cNvPr id="3" name="Content Placeholder 2"/>
          <p:cNvSpPr>
            <a:spLocks noGrp="1"/>
          </p:cNvSpPr>
          <p:nvPr>
            <p:ph idx="1"/>
          </p:nvPr>
        </p:nvSpPr>
        <p:spPr/>
        <p:txBody>
          <a:bodyPr>
            <a:normAutofit fontScale="92500" lnSpcReduction="10000"/>
          </a:bodyPr>
          <a:lstStyle/>
          <a:p>
            <a:r>
              <a:rPr lang="en-US" dirty="0"/>
              <a:t>Key escrow (also known as a “fair” cryptosystem) is an arrangement in which the keys needed to decrypt encrypted data are held in escrow so that, under certain circumstances, an authorized third party may gain access to those keys</a:t>
            </a:r>
          </a:p>
          <a:p>
            <a:r>
              <a:rPr lang="en-US" dirty="0"/>
              <a:t>These third parties may include businesses, who may want access to employees' private communications, or governments, who may wish to be able to view the contents of encrypted communications</a:t>
            </a:r>
          </a:p>
          <a:p>
            <a:r>
              <a:rPr lang="en-US" dirty="0"/>
              <a:t>The technical problem is a largely structural one since access to protected information must be provided only to the intended recipient and at least one third party</a:t>
            </a:r>
          </a:p>
          <a:p>
            <a:r>
              <a:rPr lang="en-US" dirty="0"/>
              <a:t>The third party should be permitted access only under carefully controlled conditions, as for instance, a court order</a:t>
            </a:r>
          </a:p>
          <a:p>
            <a:r>
              <a:rPr lang="en-US" dirty="0"/>
              <a:t>Thus far, no system design has been shown to meet this requirement fully on a technical basis alone</a:t>
            </a:r>
            <a:endParaRPr lang="en-GB" dirty="0"/>
          </a:p>
        </p:txBody>
      </p:sp>
    </p:spTree>
    <p:extLst>
      <p:ext uri="{BB962C8B-B14F-4D97-AF65-F5344CB8AC3E}">
        <p14:creationId xmlns:p14="http://schemas.microsoft.com/office/powerpoint/2010/main" val="42584825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5"/>
            <a:ext cx="9694304" cy="1325563"/>
          </a:xfrm>
        </p:spPr>
        <p:txBody>
          <a:bodyPr/>
          <a:lstStyle/>
          <a:p>
            <a:r>
              <a:rPr lang="en-US" dirty="0"/>
              <a:t>International Data Encryption Algorithm (IDEA)</a:t>
            </a:r>
            <a:endParaRPr lang="en-GB" dirty="0"/>
          </a:p>
        </p:txBody>
      </p:sp>
      <p:sp>
        <p:nvSpPr>
          <p:cNvPr id="3" name="Content Placeholder 2"/>
          <p:cNvSpPr>
            <a:spLocks noGrp="1"/>
          </p:cNvSpPr>
          <p:nvPr>
            <p:ph idx="1"/>
          </p:nvPr>
        </p:nvSpPr>
        <p:spPr/>
        <p:txBody>
          <a:bodyPr/>
          <a:lstStyle/>
          <a:p>
            <a:r>
              <a:rPr lang="en-US" dirty="0"/>
              <a:t>In cryptography, the International Data Encryption Algorithm (IDEA) is a block cipher designed by </a:t>
            </a:r>
            <a:r>
              <a:rPr lang="en-US" dirty="0" err="1"/>
              <a:t>Xuejia</a:t>
            </a:r>
            <a:r>
              <a:rPr lang="en-US" dirty="0"/>
              <a:t> Lai and James Massey of ETH Zurich in 1991</a:t>
            </a:r>
          </a:p>
          <a:p>
            <a:r>
              <a:rPr lang="en-US" dirty="0"/>
              <a:t>It was meant to be a replacement for the Data Encryption Standard</a:t>
            </a:r>
          </a:p>
          <a:p>
            <a:r>
              <a:rPr lang="en-US" dirty="0"/>
              <a:t>IDEA very like an earlier cipher called Proposed Encryption Standard (PES), but with some improvements</a:t>
            </a:r>
          </a:p>
          <a:p>
            <a:r>
              <a:rPr lang="en-US" dirty="0"/>
              <a:t>Because of this, IDEA was first called IPES (Improved PES)</a:t>
            </a:r>
          </a:p>
          <a:p>
            <a:r>
              <a:rPr lang="en-US" dirty="0"/>
              <a:t>IDEA was used in Pretty Good Privacy (PGP) v2</a:t>
            </a:r>
          </a:p>
          <a:p>
            <a:endParaRPr lang="en-GB" dirty="0"/>
          </a:p>
        </p:txBody>
      </p:sp>
    </p:spTree>
    <p:extLst>
      <p:ext uri="{BB962C8B-B14F-4D97-AF65-F5344CB8AC3E}">
        <p14:creationId xmlns:p14="http://schemas.microsoft.com/office/powerpoint/2010/main" val="785633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a:t>
            </a:r>
          </a:p>
        </p:txBody>
      </p:sp>
      <p:graphicFrame>
        <p:nvGraphicFramePr>
          <p:cNvPr id="11" name="Content Placeholder 10">
            <a:extLst>
              <a:ext uri="{FF2B5EF4-FFF2-40B4-BE49-F238E27FC236}">
                <a16:creationId xmlns:a16="http://schemas.microsoft.com/office/drawing/2014/main" id="{C92F7F89-70D8-4360-99D6-6F9E0F9FD74F}"/>
              </a:ext>
            </a:extLst>
          </p:cNvPr>
          <p:cNvGraphicFramePr>
            <a:graphicFrameLocks noGrp="1"/>
          </p:cNvGraphicFramePr>
          <p:nvPr>
            <p:ph idx="1"/>
            <p:extLst>
              <p:ext uri="{D42A27DB-BD31-4B8C-83A1-F6EECF244321}">
                <p14:modId xmlns:p14="http://schemas.microsoft.com/office/powerpoint/2010/main" val="2687682009"/>
              </p:ext>
            </p:extLst>
          </p:nvPr>
        </p:nvGraphicFramePr>
        <p:xfrm>
          <a:off x="3240505" y="4873625"/>
          <a:ext cx="5014596" cy="1112520"/>
        </p:xfrm>
        <a:graphic>
          <a:graphicData uri="http://schemas.openxmlformats.org/drawingml/2006/table">
            <a:tbl>
              <a:tblPr firstRow="1" bandRow="1">
                <a:tableStyleId>{5C22544A-7EE6-4342-B048-85BDC9FD1C3A}</a:tableStyleId>
              </a:tblPr>
              <a:tblGrid>
                <a:gridCol w="2507298">
                  <a:extLst>
                    <a:ext uri="{9D8B030D-6E8A-4147-A177-3AD203B41FA5}">
                      <a16:colId xmlns:a16="http://schemas.microsoft.com/office/drawing/2014/main" val="937359556"/>
                    </a:ext>
                  </a:extLst>
                </a:gridCol>
                <a:gridCol w="2507298">
                  <a:extLst>
                    <a:ext uri="{9D8B030D-6E8A-4147-A177-3AD203B41FA5}">
                      <a16:colId xmlns:a16="http://schemas.microsoft.com/office/drawing/2014/main" val="274576544"/>
                    </a:ext>
                  </a:extLst>
                </a:gridCol>
              </a:tblGrid>
              <a:tr h="370840">
                <a:tc>
                  <a:txBody>
                    <a:bodyPr/>
                    <a:lstStyle/>
                    <a:p>
                      <a:pPr algn="ctr"/>
                      <a:r>
                        <a:rPr lang="en-GB" dirty="0"/>
                        <a:t>A</a:t>
                      </a:r>
                    </a:p>
                  </a:txBody>
                  <a:tcPr/>
                </a:tc>
                <a:tc>
                  <a:txBody>
                    <a:bodyPr/>
                    <a:lstStyle/>
                    <a:p>
                      <a:pPr algn="ctr"/>
                      <a:r>
                        <a:rPr lang="en-GB" dirty="0"/>
                        <a:t>X </a:t>
                      </a:r>
                    </a:p>
                  </a:txBody>
                  <a:tcPr/>
                </a:tc>
                <a:extLst>
                  <a:ext uri="{0D108BD9-81ED-4DB2-BD59-A6C34878D82A}">
                    <a16:rowId xmlns:a16="http://schemas.microsoft.com/office/drawing/2014/main" val="941467866"/>
                  </a:ext>
                </a:extLst>
              </a:tr>
              <a:tr h="370840">
                <a:tc>
                  <a:txBody>
                    <a:bodyPr/>
                    <a:lstStyle/>
                    <a:p>
                      <a:pPr algn="ctr"/>
                      <a:r>
                        <a:rPr lang="en-GB" dirty="0"/>
                        <a:t>0</a:t>
                      </a:r>
                    </a:p>
                  </a:txBody>
                  <a:tcPr/>
                </a:tc>
                <a:tc>
                  <a:txBody>
                    <a:bodyPr/>
                    <a:lstStyle/>
                    <a:p>
                      <a:pPr algn="ctr"/>
                      <a:r>
                        <a:rPr lang="en-GB" dirty="0"/>
                        <a:t>1</a:t>
                      </a:r>
                    </a:p>
                  </a:txBody>
                  <a:tcPr/>
                </a:tc>
                <a:extLst>
                  <a:ext uri="{0D108BD9-81ED-4DB2-BD59-A6C34878D82A}">
                    <a16:rowId xmlns:a16="http://schemas.microsoft.com/office/drawing/2014/main" val="1100471242"/>
                  </a:ext>
                </a:extLst>
              </a:tr>
              <a:tr h="370840">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3742844819"/>
                  </a:ext>
                </a:extLst>
              </a:tr>
            </a:tbl>
          </a:graphicData>
        </a:graphic>
      </p:graphicFrame>
      <p:sp>
        <p:nvSpPr>
          <p:cNvPr id="4" name="Isosceles Triangle 3">
            <a:extLst>
              <a:ext uri="{FF2B5EF4-FFF2-40B4-BE49-F238E27FC236}">
                <a16:creationId xmlns:a16="http://schemas.microsoft.com/office/drawing/2014/main" id="{237429CF-CA54-4164-86CB-50A175407206}"/>
              </a:ext>
            </a:extLst>
          </p:cNvPr>
          <p:cNvSpPr/>
          <p:nvPr/>
        </p:nvSpPr>
        <p:spPr>
          <a:xfrm rot="5400000">
            <a:off x="3412958" y="3043990"/>
            <a:ext cx="1219200" cy="1564105"/>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26BFFF53-45A0-4A56-9D70-F5C9915C937B}"/>
              </a:ext>
            </a:extLst>
          </p:cNvPr>
          <p:cNvCxnSpPr>
            <a:cxnSpLocks/>
          </p:cNvCxnSpPr>
          <p:nvPr/>
        </p:nvCxnSpPr>
        <p:spPr>
          <a:xfrm flipH="1">
            <a:off x="2526632" y="3826042"/>
            <a:ext cx="713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8B59A5-E401-49B4-9654-B0D88D1419DB}"/>
              </a:ext>
            </a:extLst>
          </p:cNvPr>
          <p:cNvCxnSpPr>
            <a:cxnSpLocks/>
          </p:cNvCxnSpPr>
          <p:nvPr/>
        </p:nvCxnSpPr>
        <p:spPr>
          <a:xfrm flipH="1">
            <a:off x="4961278" y="3823661"/>
            <a:ext cx="713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B5E976E-DA0E-4F4B-895F-4D58B8F25A19}"/>
              </a:ext>
            </a:extLst>
          </p:cNvPr>
          <p:cNvSpPr/>
          <p:nvPr/>
        </p:nvSpPr>
        <p:spPr>
          <a:xfrm>
            <a:off x="4824290" y="3755482"/>
            <a:ext cx="136358" cy="1363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1DDB4C1-1293-418B-9CE2-13D53C9E3B9B}"/>
              </a:ext>
            </a:extLst>
          </p:cNvPr>
          <p:cNvSpPr txBox="1"/>
          <p:nvPr/>
        </p:nvSpPr>
        <p:spPr>
          <a:xfrm>
            <a:off x="2216937" y="3456710"/>
            <a:ext cx="317716" cy="369332"/>
          </a:xfrm>
          <a:prstGeom prst="rect">
            <a:avLst/>
          </a:prstGeom>
          <a:noFill/>
        </p:spPr>
        <p:txBody>
          <a:bodyPr wrap="none" rtlCol="0">
            <a:spAutoFit/>
          </a:bodyPr>
          <a:lstStyle/>
          <a:p>
            <a:r>
              <a:rPr lang="en-GB" dirty="0"/>
              <a:t>A</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7EAAB97-6F2F-487D-A2CE-642870ACCE94}"/>
                  </a:ext>
                </a:extLst>
              </p:cNvPr>
              <p:cNvSpPr txBox="1"/>
              <p:nvPr/>
            </p:nvSpPr>
            <p:spPr>
              <a:xfrm>
                <a:off x="929640" y="1790700"/>
                <a:ext cx="5245475" cy="647613"/>
              </a:xfrm>
              <a:prstGeom prst="rect">
                <a:avLst/>
              </a:prstGeom>
              <a:noFill/>
            </p:spPr>
            <p:txBody>
              <a:bodyPr wrap="none" rtlCol="0">
                <a:spAutoFit/>
              </a:bodyPr>
              <a:lstStyle/>
              <a:p>
                <a:r>
                  <a:rPr lang="en-GB" sz="3600" dirty="0"/>
                  <a:t>The X is actually </a:t>
                </a:r>
                <a14:m>
                  <m:oMath xmlns:m="http://schemas.openxmlformats.org/officeDocument/2006/math">
                    <m:acc>
                      <m:accPr>
                        <m:chr m:val="̅"/>
                        <m:ctrlPr>
                          <a:rPr lang="en-GB" sz="3600" i="1" smtClean="0">
                            <a:latin typeface="Cambria Math" panose="02040503050406030204" pitchFamily="18" charset="0"/>
                          </a:rPr>
                        </m:ctrlPr>
                      </m:accPr>
                      <m:e>
                        <m:r>
                          <a:rPr lang="en-GB" sz="3600" b="0" i="1" smtClean="0">
                            <a:latin typeface="Cambria Math" panose="02040503050406030204" pitchFamily="18" charset="0"/>
                          </a:rPr>
                          <m:t>𝐴</m:t>
                        </m:r>
                      </m:e>
                    </m:acc>
                    <m:r>
                      <a:rPr lang="en-GB" sz="3600" b="0" i="1" smtClean="0">
                        <a:latin typeface="Cambria Math" panose="02040503050406030204" pitchFamily="18" charset="0"/>
                      </a:rPr>
                      <m:t> </m:t>
                    </m:r>
                  </m:oMath>
                </a14:m>
                <a:r>
                  <a:rPr lang="en-GB" sz="3600" dirty="0"/>
                  <a:t> (NOT A)</a:t>
                </a:r>
              </a:p>
            </p:txBody>
          </p:sp>
        </mc:Choice>
        <mc:Fallback xmlns="">
          <p:sp>
            <p:nvSpPr>
              <p:cNvPr id="12" name="TextBox 11">
                <a:extLst>
                  <a:ext uri="{FF2B5EF4-FFF2-40B4-BE49-F238E27FC236}">
                    <a16:creationId xmlns:a16="http://schemas.microsoft.com/office/drawing/2014/main" id="{A7EAAB97-6F2F-487D-A2CE-642870ACCE94}"/>
                  </a:ext>
                </a:extLst>
              </p:cNvPr>
              <p:cNvSpPr txBox="1">
                <a:spLocks noRot="1" noChangeAspect="1" noMove="1" noResize="1" noEditPoints="1" noAdjustHandles="1" noChangeArrowheads="1" noChangeShapeType="1" noTextEdit="1"/>
              </p:cNvSpPr>
              <p:nvPr/>
            </p:nvSpPr>
            <p:spPr>
              <a:xfrm>
                <a:off x="929640" y="1790700"/>
                <a:ext cx="5245475" cy="647613"/>
              </a:xfrm>
              <a:prstGeom prst="rect">
                <a:avLst/>
              </a:prstGeom>
              <a:blipFill>
                <a:blip r:embed="rId2"/>
                <a:stretch>
                  <a:fillRect l="-3605" t="-14151" r="-2558" b="-35849"/>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F8235B51-8F2F-427B-BEB9-76055C51BA30}"/>
              </a:ext>
            </a:extLst>
          </p:cNvPr>
          <p:cNvSpPr txBox="1"/>
          <p:nvPr/>
        </p:nvSpPr>
        <p:spPr>
          <a:xfrm>
            <a:off x="5588945" y="3486206"/>
            <a:ext cx="304892" cy="369332"/>
          </a:xfrm>
          <a:prstGeom prst="rect">
            <a:avLst/>
          </a:prstGeom>
          <a:noFill/>
        </p:spPr>
        <p:txBody>
          <a:bodyPr wrap="none" rtlCol="0">
            <a:spAutoFit/>
          </a:bodyPr>
          <a:lstStyle/>
          <a:p>
            <a:r>
              <a:rPr lang="en-GB" dirty="0"/>
              <a:t>X</a:t>
            </a:r>
          </a:p>
        </p:txBody>
      </p:sp>
    </p:spTree>
    <p:extLst>
      <p:ext uri="{BB962C8B-B14F-4D97-AF65-F5344CB8AC3E}">
        <p14:creationId xmlns:p14="http://schemas.microsoft.com/office/powerpoint/2010/main" val="35038071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8224" y="8890"/>
            <a:ext cx="7573009" cy="1031240"/>
          </a:xfrm>
          <a:prstGeom prst="rect">
            <a:avLst/>
          </a:prstGeom>
        </p:spPr>
        <p:txBody>
          <a:bodyPr vert="horz" wrap="square" lIns="0" tIns="12700" rIns="0" bIns="0" rtlCol="0">
            <a:spAutoFit/>
          </a:bodyPr>
          <a:lstStyle/>
          <a:p>
            <a:pPr marL="12700">
              <a:lnSpc>
                <a:spcPct val="100000"/>
              </a:lnSpc>
              <a:spcBef>
                <a:spcPts val="100"/>
              </a:spcBef>
            </a:pPr>
            <a:r>
              <a:rPr dirty="0"/>
              <a:t>Applications of</a:t>
            </a:r>
            <a:r>
              <a:rPr spc="-85" dirty="0"/>
              <a:t> </a:t>
            </a:r>
            <a:r>
              <a:rPr spc="-5" dirty="0"/>
              <a:t>IDEA</a:t>
            </a:r>
          </a:p>
        </p:txBody>
      </p:sp>
      <p:sp>
        <p:nvSpPr>
          <p:cNvPr id="3" name="object 3"/>
          <p:cNvSpPr txBox="1"/>
          <p:nvPr/>
        </p:nvSpPr>
        <p:spPr>
          <a:xfrm>
            <a:off x="715162" y="1555495"/>
            <a:ext cx="8492490" cy="4669868"/>
          </a:xfrm>
          <a:prstGeom prst="rect">
            <a:avLst/>
          </a:prstGeom>
        </p:spPr>
        <p:txBody>
          <a:bodyPr vert="horz" wrap="square" lIns="0" tIns="47625" rIns="0" bIns="0" rtlCol="0">
            <a:spAutoFit/>
          </a:bodyPr>
          <a:lstStyle/>
          <a:p>
            <a:pPr marL="355600" marR="74295" indent="-342900" algn="just">
              <a:lnSpc>
                <a:spcPts val="2160"/>
              </a:lnSpc>
              <a:spcBef>
                <a:spcPts val="375"/>
              </a:spcBef>
              <a:buFont typeface="Arial" panose="020B0604020202020204" pitchFamily="34" charset="0"/>
              <a:buChar char="•"/>
            </a:pPr>
            <a:r>
              <a:rPr sz="2400" spc="-85" dirty="0">
                <a:solidFill>
                  <a:srgbClr val="404040"/>
                </a:solidFill>
                <a:cs typeface="Trebuchet MS"/>
              </a:rPr>
              <a:t>Today, </a:t>
            </a:r>
            <a:r>
              <a:rPr sz="2400" spc="-5" dirty="0">
                <a:solidFill>
                  <a:srgbClr val="404040"/>
                </a:solidFill>
                <a:cs typeface="Trebuchet MS"/>
              </a:rPr>
              <a:t>there are hundreds </a:t>
            </a:r>
            <a:r>
              <a:rPr sz="2400" dirty="0">
                <a:solidFill>
                  <a:srgbClr val="404040"/>
                </a:solidFill>
                <a:cs typeface="Trebuchet MS"/>
              </a:rPr>
              <a:t>of IDEA-based security solutions </a:t>
            </a:r>
            <a:r>
              <a:rPr sz="2400" spc="-5" dirty="0">
                <a:solidFill>
                  <a:srgbClr val="404040"/>
                </a:solidFill>
                <a:cs typeface="Trebuchet MS"/>
              </a:rPr>
              <a:t>available in  </a:t>
            </a:r>
            <a:r>
              <a:rPr sz="2400" dirty="0">
                <a:solidFill>
                  <a:srgbClr val="404040"/>
                </a:solidFill>
                <a:cs typeface="Trebuchet MS"/>
              </a:rPr>
              <a:t>many market areas, ranging from Financial Services, </a:t>
            </a:r>
            <a:r>
              <a:rPr sz="2400" spc="-5" dirty="0">
                <a:solidFill>
                  <a:srgbClr val="404040"/>
                </a:solidFill>
                <a:cs typeface="Trebuchet MS"/>
              </a:rPr>
              <a:t>and Broadcasting  to</a:t>
            </a:r>
            <a:r>
              <a:rPr sz="2400" spc="-20" dirty="0">
                <a:solidFill>
                  <a:srgbClr val="404040"/>
                </a:solidFill>
                <a:cs typeface="Trebuchet MS"/>
              </a:rPr>
              <a:t> </a:t>
            </a:r>
            <a:r>
              <a:rPr sz="2400" spc="-5" dirty="0">
                <a:solidFill>
                  <a:srgbClr val="404040"/>
                </a:solidFill>
                <a:cs typeface="Trebuchet MS"/>
              </a:rPr>
              <a:t>Government</a:t>
            </a:r>
            <a:endParaRPr lang="en-US" sz="2400" spc="-5" dirty="0">
              <a:solidFill>
                <a:srgbClr val="404040"/>
              </a:solidFill>
              <a:cs typeface="Trebuchet MS"/>
            </a:endParaRPr>
          </a:p>
          <a:p>
            <a:pPr marL="355600" marR="74295" indent="-342900" algn="just">
              <a:lnSpc>
                <a:spcPts val="2160"/>
              </a:lnSpc>
              <a:spcBef>
                <a:spcPts val="375"/>
              </a:spcBef>
              <a:buFont typeface="Arial" panose="020B0604020202020204" pitchFamily="34" charset="0"/>
              <a:buChar char="•"/>
            </a:pPr>
            <a:r>
              <a:rPr sz="2400" dirty="0">
                <a:cs typeface="Trebuchet MS"/>
              </a:rPr>
              <a:t>The </a:t>
            </a:r>
            <a:r>
              <a:rPr sz="2400" spc="-10" dirty="0">
                <a:cs typeface="Trebuchet MS"/>
              </a:rPr>
              <a:t>IDEA </a:t>
            </a:r>
            <a:r>
              <a:rPr sz="2400" spc="-5" dirty="0">
                <a:cs typeface="Trebuchet MS"/>
              </a:rPr>
              <a:t>algorithm can easily be combined in </a:t>
            </a:r>
            <a:r>
              <a:rPr sz="2400" dirty="0">
                <a:cs typeface="Trebuchet MS"/>
              </a:rPr>
              <a:t>any </a:t>
            </a:r>
            <a:r>
              <a:rPr sz="2400" spc="-5" dirty="0">
                <a:cs typeface="Trebuchet MS"/>
              </a:rPr>
              <a:t>encryption</a:t>
            </a:r>
            <a:r>
              <a:rPr sz="2400" spc="10" dirty="0">
                <a:cs typeface="Trebuchet MS"/>
              </a:rPr>
              <a:t> </a:t>
            </a:r>
            <a:r>
              <a:rPr sz="2400" dirty="0">
                <a:cs typeface="Trebuchet MS"/>
              </a:rPr>
              <a:t>software.</a:t>
            </a:r>
            <a:endParaRPr lang="en-US" sz="2400" dirty="0">
              <a:cs typeface="Trebuchet MS"/>
            </a:endParaRPr>
          </a:p>
          <a:p>
            <a:pPr marL="298450" indent="-285750" algn="just">
              <a:lnSpc>
                <a:spcPts val="2280"/>
              </a:lnSpc>
              <a:spcBef>
                <a:spcPts val="725"/>
              </a:spcBef>
              <a:buFont typeface="Arial" panose="020B0604020202020204" pitchFamily="34" charset="0"/>
              <a:buChar char="•"/>
            </a:pPr>
            <a:r>
              <a:rPr sz="2400" spc="-5" dirty="0">
                <a:solidFill>
                  <a:srgbClr val="404040"/>
                </a:solidFill>
                <a:cs typeface="Trebuchet MS"/>
              </a:rPr>
              <a:t>Data encryption </a:t>
            </a:r>
            <a:r>
              <a:rPr sz="2400" dirty="0">
                <a:solidFill>
                  <a:srgbClr val="404040"/>
                </a:solidFill>
                <a:cs typeface="Trebuchet MS"/>
              </a:rPr>
              <a:t>can be </a:t>
            </a:r>
            <a:r>
              <a:rPr sz="2400" spc="-5" dirty="0">
                <a:solidFill>
                  <a:srgbClr val="404040"/>
                </a:solidFill>
                <a:cs typeface="Trebuchet MS"/>
              </a:rPr>
              <a:t>used </a:t>
            </a:r>
            <a:r>
              <a:rPr sz="2400" dirty="0">
                <a:solidFill>
                  <a:srgbClr val="404040"/>
                </a:solidFill>
                <a:cs typeface="Trebuchet MS"/>
              </a:rPr>
              <a:t>to </a:t>
            </a:r>
            <a:r>
              <a:rPr sz="2400" spc="-5" dirty="0">
                <a:solidFill>
                  <a:srgbClr val="404040"/>
                </a:solidFill>
                <a:cs typeface="Trebuchet MS"/>
              </a:rPr>
              <a:t>protect data transmission </a:t>
            </a:r>
            <a:r>
              <a:rPr sz="2400" dirty="0">
                <a:solidFill>
                  <a:srgbClr val="404040"/>
                </a:solidFill>
                <a:cs typeface="Trebuchet MS"/>
              </a:rPr>
              <a:t>and</a:t>
            </a:r>
            <a:r>
              <a:rPr sz="2400" spc="-190" dirty="0">
                <a:solidFill>
                  <a:srgbClr val="404040"/>
                </a:solidFill>
                <a:cs typeface="Trebuchet MS"/>
              </a:rPr>
              <a:t> </a:t>
            </a:r>
            <a:r>
              <a:rPr sz="2400" dirty="0">
                <a:solidFill>
                  <a:srgbClr val="404040"/>
                </a:solidFill>
                <a:cs typeface="Trebuchet MS"/>
              </a:rPr>
              <a:t>storage</a:t>
            </a:r>
            <a:endParaRPr lang="en-US" sz="2400" dirty="0">
              <a:solidFill>
                <a:srgbClr val="404040"/>
              </a:solidFill>
              <a:cs typeface="Trebuchet MS"/>
            </a:endParaRPr>
          </a:p>
          <a:p>
            <a:pPr marL="298450" indent="-285750" algn="just">
              <a:lnSpc>
                <a:spcPts val="2280"/>
              </a:lnSpc>
              <a:spcBef>
                <a:spcPts val="725"/>
              </a:spcBef>
              <a:buFont typeface="Arial" panose="020B0604020202020204" pitchFamily="34" charset="0"/>
              <a:buChar char="•"/>
            </a:pPr>
            <a:r>
              <a:rPr sz="2400" spc="-35" dirty="0">
                <a:cs typeface="Trebuchet MS"/>
              </a:rPr>
              <a:t>Typical </a:t>
            </a:r>
            <a:r>
              <a:rPr sz="2400" dirty="0">
                <a:cs typeface="Trebuchet MS"/>
              </a:rPr>
              <a:t>fields</a:t>
            </a:r>
            <a:r>
              <a:rPr sz="2400" spc="100" dirty="0">
                <a:cs typeface="Trebuchet MS"/>
              </a:rPr>
              <a:t> </a:t>
            </a:r>
            <a:r>
              <a:rPr sz="2400" spc="-5" dirty="0">
                <a:cs typeface="Trebuchet MS"/>
              </a:rPr>
              <a:t>are:</a:t>
            </a:r>
            <a:endParaRPr sz="2400" dirty="0">
              <a:cs typeface="Trebuchet MS"/>
            </a:endParaRPr>
          </a:p>
          <a:p>
            <a:pPr marL="812165" marR="448945" indent="-342900">
              <a:lnSpc>
                <a:spcPts val="2160"/>
              </a:lnSpc>
              <a:spcBef>
                <a:spcPts val="1040"/>
              </a:spcBef>
              <a:buSzPct val="80000"/>
              <a:buFont typeface="Arial" panose="020B0604020202020204" pitchFamily="34" charset="0"/>
              <a:buChar char="•"/>
              <a:tabLst>
                <a:tab pos="756920" algn="l"/>
              </a:tabLst>
            </a:pPr>
            <a:r>
              <a:rPr sz="2400" dirty="0">
                <a:cs typeface="Trebuchet MS"/>
              </a:rPr>
              <a:t>Audio </a:t>
            </a:r>
            <a:r>
              <a:rPr sz="2400" spc="-5" dirty="0">
                <a:cs typeface="Trebuchet MS"/>
              </a:rPr>
              <a:t>and video data </a:t>
            </a:r>
            <a:r>
              <a:rPr sz="2400" dirty="0">
                <a:cs typeface="Trebuchet MS"/>
              </a:rPr>
              <a:t>for </a:t>
            </a:r>
            <a:r>
              <a:rPr sz="2400" spc="-5" dirty="0">
                <a:cs typeface="Trebuchet MS"/>
              </a:rPr>
              <a:t>cable </a:t>
            </a:r>
            <a:r>
              <a:rPr sz="2400" spc="-95" dirty="0">
                <a:cs typeface="Trebuchet MS"/>
              </a:rPr>
              <a:t>TV, </a:t>
            </a:r>
            <a:r>
              <a:rPr sz="2400" spc="-5" dirty="0">
                <a:cs typeface="Trebuchet MS"/>
              </a:rPr>
              <a:t>video conferencing, distance  </a:t>
            </a:r>
            <a:r>
              <a:rPr sz="2400" dirty="0">
                <a:cs typeface="Trebuchet MS"/>
              </a:rPr>
              <a:t>learning</a:t>
            </a:r>
          </a:p>
          <a:p>
            <a:pPr marL="812165" indent="-342900">
              <a:lnSpc>
                <a:spcPct val="100000"/>
              </a:lnSpc>
              <a:spcBef>
                <a:spcPts val="725"/>
              </a:spcBef>
              <a:buSzPct val="80000"/>
              <a:buFont typeface="Arial" panose="020B0604020202020204" pitchFamily="34" charset="0"/>
              <a:buChar char="•"/>
              <a:tabLst>
                <a:tab pos="756920" algn="l"/>
              </a:tabLst>
            </a:pPr>
            <a:r>
              <a:rPr sz="2400" spc="-5" dirty="0">
                <a:cs typeface="Trebuchet MS"/>
              </a:rPr>
              <a:t>Sensitive </a:t>
            </a:r>
            <a:r>
              <a:rPr sz="2400" dirty="0">
                <a:cs typeface="Trebuchet MS"/>
              </a:rPr>
              <a:t>financial and </a:t>
            </a:r>
            <a:r>
              <a:rPr sz="2400" spc="-5" dirty="0">
                <a:cs typeface="Trebuchet MS"/>
              </a:rPr>
              <a:t>commercial</a:t>
            </a:r>
            <a:r>
              <a:rPr sz="2400" spc="-150" dirty="0">
                <a:cs typeface="Trebuchet MS"/>
              </a:rPr>
              <a:t> </a:t>
            </a:r>
            <a:r>
              <a:rPr sz="2400" spc="-5" dirty="0">
                <a:cs typeface="Trebuchet MS"/>
              </a:rPr>
              <a:t>data</a:t>
            </a:r>
            <a:endParaRPr sz="2400" dirty="0">
              <a:cs typeface="Trebuchet MS"/>
            </a:endParaRPr>
          </a:p>
          <a:p>
            <a:pPr marL="812165" indent="-342900">
              <a:lnSpc>
                <a:spcPct val="100000"/>
              </a:lnSpc>
              <a:spcBef>
                <a:spcPts val="760"/>
              </a:spcBef>
              <a:buSzPct val="80000"/>
              <a:buFont typeface="Arial" panose="020B0604020202020204" pitchFamily="34" charset="0"/>
              <a:buChar char="•"/>
              <a:tabLst>
                <a:tab pos="756920" algn="l"/>
              </a:tabLst>
            </a:pPr>
            <a:r>
              <a:rPr sz="2400" spc="-5" dirty="0">
                <a:cs typeface="Trebuchet MS"/>
              </a:rPr>
              <a:t>Email </a:t>
            </a:r>
            <a:r>
              <a:rPr sz="2400" dirty="0">
                <a:cs typeface="Trebuchet MS"/>
              </a:rPr>
              <a:t>via </a:t>
            </a:r>
            <a:r>
              <a:rPr sz="2400" spc="-5" dirty="0">
                <a:cs typeface="Trebuchet MS"/>
              </a:rPr>
              <a:t>public</a:t>
            </a:r>
            <a:r>
              <a:rPr sz="2400" spc="-55" dirty="0">
                <a:cs typeface="Trebuchet MS"/>
              </a:rPr>
              <a:t> </a:t>
            </a:r>
            <a:r>
              <a:rPr sz="2400" spc="-5" dirty="0">
                <a:cs typeface="Trebuchet MS"/>
              </a:rPr>
              <a:t>networks</a:t>
            </a:r>
            <a:endParaRPr sz="2400" dirty="0">
              <a:cs typeface="Trebuchet MS"/>
            </a:endParaRPr>
          </a:p>
          <a:p>
            <a:pPr marL="812165" indent="-342900">
              <a:lnSpc>
                <a:spcPct val="100000"/>
              </a:lnSpc>
              <a:spcBef>
                <a:spcPts val="770"/>
              </a:spcBef>
              <a:buSzPct val="80000"/>
              <a:buFont typeface="Arial" panose="020B0604020202020204" pitchFamily="34" charset="0"/>
              <a:buChar char="•"/>
              <a:tabLst>
                <a:tab pos="756920" algn="l"/>
              </a:tabLst>
            </a:pPr>
            <a:r>
              <a:rPr sz="2400" dirty="0">
                <a:cs typeface="Trebuchet MS"/>
              </a:rPr>
              <a:t>Smart</a:t>
            </a:r>
            <a:r>
              <a:rPr sz="2400" spc="-30" dirty="0">
                <a:cs typeface="Trebuchet MS"/>
              </a:rPr>
              <a:t> </a:t>
            </a:r>
            <a:r>
              <a:rPr sz="2400" dirty="0">
                <a:cs typeface="Trebuchet MS"/>
              </a:rPr>
              <a:t>cards</a:t>
            </a:r>
          </a:p>
        </p:txBody>
      </p:sp>
    </p:spTree>
    <p:extLst>
      <p:ext uri="{BB962C8B-B14F-4D97-AF65-F5344CB8AC3E}">
        <p14:creationId xmlns:p14="http://schemas.microsoft.com/office/powerpoint/2010/main" val="420959394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Identify the legal issues related to cryptography</a:t>
            </a:r>
            <a:endParaRPr lang="en-GB" dirty="0"/>
          </a:p>
        </p:txBody>
      </p:sp>
      <p:sp>
        <p:nvSpPr>
          <p:cNvPr id="3" name="Content Placeholder 2"/>
          <p:cNvSpPr>
            <a:spLocks noGrp="1"/>
          </p:cNvSpPr>
          <p:nvPr>
            <p:ph type="body" idx="1"/>
          </p:nvPr>
        </p:nvSpPr>
        <p:spPr/>
        <p:txBody>
          <a:bodyPr/>
          <a:lstStyle/>
          <a:p>
            <a:pPr marL="342900" indent="-342900">
              <a:buFont typeface="Arial" panose="020B0604020202020204" pitchFamily="34" charset="0"/>
              <a:buChar char="•"/>
            </a:pPr>
            <a:r>
              <a:rPr lang="en-US" dirty="0"/>
              <a:t>Describe the use of export licensing under the </a:t>
            </a:r>
            <a:r>
              <a:rPr lang="en-US" dirty="0" err="1"/>
              <a:t>Wassenaar</a:t>
            </a:r>
            <a:r>
              <a:rPr lang="en-US" dirty="0"/>
              <a:t> Agreement</a:t>
            </a:r>
          </a:p>
          <a:p>
            <a:pPr marL="342900" indent="-342900">
              <a:buFont typeface="Arial" panose="020B0604020202020204" pitchFamily="34" charset="0"/>
              <a:buChar char="•"/>
            </a:pPr>
            <a:r>
              <a:rPr lang="en-US" dirty="0"/>
              <a:t>Explain encryption strength and corresponding export </a:t>
            </a:r>
            <a:r>
              <a:rPr lang="en-US" dirty="0" err="1"/>
              <a:t>licence</a:t>
            </a:r>
            <a:r>
              <a:rPr lang="en-US" dirty="0"/>
              <a:t> agreement</a:t>
            </a:r>
            <a:endParaRPr lang="en-GB" dirty="0"/>
          </a:p>
        </p:txBody>
      </p:sp>
    </p:spTree>
    <p:extLst>
      <p:ext uri="{BB962C8B-B14F-4D97-AF65-F5344CB8AC3E}">
        <p14:creationId xmlns:p14="http://schemas.microsoft.com/office/powerpoint/2010/main" val="161611170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Legal Issues</a:t>
            </a:r>
            <a:endParaRPr lang="en-GB" dirty="0"/>
          </a:p>
        </p:txBody>
      </p:sp>
      <p:sp>
        <p:nvSpPr>
          <p:cNvPr id="5" name="Content Placeholder 4"/>
          <p:cNvSpPr>
            <a:spLocks noGrp="1"/>
          </p:cNvSpPr>
          <p:nvPr>
            <p:ph idx="1"/>
          </p:nvPr>
        </p:nvSpPr>
        <p:spPr/>
        <p:txBody>
          <a:bodyPr/>
          <a:lstStyle/>
          <a:p>
            <a:r>
              <a:rPr lang="en-US" dirty="0"/>
              <a:t>The use of cryptography has traditionally been associated with military intelligence gathering and its use by criminals and terrorists has the potential to make law enforcement harder</a:t>
            </a:r>
          </a:p>
          <a:p>
            <a:r>
              <a:rPr lang="en-US" dirty="0"/>
              <a:t>It should come as no surprise that governments tend to restrict its use</a:t>
            </a:r>
          </a:p>
          <a:p>
            <a:r>
              <a:rPr lang="en-US" dirty="0"/>
              <a:t>Other legal issues are patent related and arise due to the complex mathematical nature of the algorithms involved</a:t>
            </a:r>
          </a:p>
          <a:p>
            <a:r>
              <a:rPr lang="en-US" dirty="0"/>
              <a:t>Inventors of these algorithms tend to protect their intellectual property by patenting them and requiring that the user obtain a license </a:t>
            </a:r>
          </a:p>
          <a:p>
            <a:endParaRPr lang="en-GB" dirty="0"/>
          </a:p>
        </p:txBody>
      </p:sp>
    </p:spTree>
    <p:extLst>
      <p:ext uri="{BB962C8B-B14F-4D97-AF65-F5344CB8AC3E}">
        <p14:creationId xmlns:p14="http://schemas.microsoft.com/office/powerpoint/2010/main" val="404212652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Issues</a:t>
            </a:r>
            <a:endParaRPr lang="en-GB" dirty="0"/>
          </a:p>
        </p:txBody>
      </p:sp>
      <p:sp>
        <p:nvSpPr>
          <p:cNvPr id="3" name="Content Placeholder 2"/>
          <p:cNvSpPr>
            <a:spLocks noGrp="1"/>
          </p:cNvSpPr>
          <p:nvPr>
            <p:ph idx="1"/>
          </p:nvPr>
        </p:nvSpPr>
        <p:spPr/>
        <p:txBody>
          <a:bodyPr>
            <a:normAutofit fontScale="92500" lnSpcReduction="20000"/>
          </a:bodyPr>
          <a:lstStyle/>
          <a:p>
            <a:r>
              <a:rPr lang="en-US" dirty="0"/>
              <a:t>All in all, the legal issues with cryptography fall into the following three categories:</a:t>
            </a:r>
          </a:p>
          <a:p>
            <a:pPr lvl="1"/>
            <a:r>
              <a:rPr lang="en-US" b="1" dirty="0"/>
              <a:t>Export Control Issues</a:t>
            </a:r>
            <a:r>
              <a:rPr lang="en-US" dirty="0"/>
              <a:t>. </a:t>
            </a:r>
          </a:p>
          <a:p>
            <a:pPr lvl="2"/>
            <a:r>
              <a:rPr lang="en-US" dirty="0"/>
              <a:t>The US government treats certain forms of cryptographic software and hardware as munitions and has placed them under export control</a:t>
            </a:r>
          </a:p>
          <a:p>
            <a:pPr lvl="2"/>
            <a:r>
              <a:rPr lang="en-US" dirty="0"/>
              <a:t>What it means is that a commercial entity seeking to export certain cryptographic libraries or other software using these libraries must obtain an export license first</a:t>
            </a:r>
          </a:p>
          <a:p>
            <a:pPr lvl="2"/>
            <a:r>
              <a:rPr lang="en-US" dirty="0"/>
              <a:t>In recent years, the export laws have eased somewhat and it has become possible to export freely a number of commercial grade cryptographic software packages</a:t>
            </a:r>
          </a:p>
          <a:p>
            <a:pPr lvl="1"/>
            <a:r>
              <a:rPr lang="en-US" b="1" dirty="0"/>
              <a:t>Import Control Issues</a:t>
            </a:r>
            <a:r>
              <a:rPr lang="en-US" dirty="0"/>
              <a:t>. </a:t>
            </a:r>
          </a:p>
          <a:p>
            <a:pPr lvl="2"/>
            <a:r>
              <a:rPr lang="en-US" dirty="0"/>
              <a:t>Somewhat less intuitive is the fact that certain countries restrict the use of certain types of cryptography within their jurisdiction</a:t>
            </a:r>
          </a:p>
          <a:p>
            <a:pPr lvl="2"/>
            <a:r>
              <a:rPr lang="en-US" dirty="0"/>
              <a:t>Under the jurisdiction of these countries, it is the responsibility of the user to ensure proper adherence to the law</a:t>
            </a:r>
          </a:p>
          <a:p>
            <a:pPr lvl="1"/>
            <a:r>
              <a:rPr lang="en-US" b="1" dirty="0"/>
              <a:t>Patent Related Issues</a:t>
            </a:r>
            <a:r>
              <a:rPr lang="en-US" dirty="0"/>
              <a:t>. </a:t>
            </a:r>
          </a:p>
          <a:p>
            <a:pPr lvl="2"/>
            <a:r>
              <a:rPr lang="en-US" dirty="0"/>
              <a:t>To avoid lawsuits related to patent infringement, it is recommended that you either use algorithms that are not patented, whose patents have expired, that are licensed for royalty free use or whose license you have obtained</a:t>
            </a:r>
          </a:p>
          <a:p>
            <a:pPr lvl="2"/>
            <a:r>
              <a:rPr lang="en-US" dirty="0"/>
              <a:t>The patent on RSA, the de-facto public key cryptography, was a big inhibitor for the wide spread use of public key cryptography before it expired in 2000</a:t>
            </a:r>
          </a:p>
          <a:p>
            <a:endParaRPr lang="en-GB" dirty="0"/>
          </a:p>
        </p:txBody>
      </p:sp>
    </p:spTree>
    <p:extLst>
      <p:ext uri="{BB962C8B-B14F-4D97-AF65-F5344CB8AC3E}">
        <p14:creationId xmlns:p14="http://schemas.microsoft.com/office/powerpoint/2010/main" val="255622028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licensing under the </a:t>
            </a:r>
            <a:r>
              <a:rPr lang="en-US" dirty="0" err="1"/>
              <a:t>Wassenaar</a:t>
            </a:r>
            <a:r>
              <a:rPr lang="en-US" dirty="0"/>
              <a:t> Agreement</a:t>
            </a:r>
            <a:endParaRPr lang="en-GB" dirty="0"/>
          </a:p>
        </p:txBody>
      </p:sp>
      <p:sp>
        <p:nvSpPr>
          <p:cNvPr id="3" name="Content Placeholder 2"/>
          <p:cNvSpPr>
            <a:spLocks noGrp="1"/>
          </p:cNvSpPr>
          <p:nvPr>
            <p:ph idx="1"/>
          </p:nvPr>
        </p:nvSpPr>
        <p:spPr/>
        <p:txBody>
          <a:bodyPr/>
          <a:lstStyle/>
          <a:p>
            <a:r>
              <a:rPr lang="en-US" dirty="0"/>
              <a:t>The </a:t>
            </a:r>
            <a:r>
              <a:rPr lang="en-US" dirty="0" err="1"/>
              <a:t>Wassenaar</a:t>
            </a:r>
            <a:r>
              <a:rPr lang="en-US" dirty="0"/>
              <a:t> Arrangement on Export Controls for Conventional Arms and Dual-Use Goods and Technologies is a multilateral export control regime (MECR) with 42 participating states including many former </a:t>
            </a:r>
            <a:r>
              <a:rPr lang="en-US" dirty="0" err="1"/>
              <a:t>Comecon</a:t>
            </a:r>
            <a:r>
              <a:rPr lang="en-US" dirty="0"/>
              <a:t> (Warsaw Pact) countries</a:t>
            </a:r>
          </a:p>
          <a:p>
            <a:r>
              <a:rPr lang="en-US" dirty="0" smtClean="0"/>
              <a:t>Established </a:t>
            </a:r>
            <a:r>
              <a:rPr lang="en-US" dirty="0"/>
              <a:t>on 12 July </a:t>
            </a:r>
            <a:r>
              <a:rPr lang="en-US" dirty="0" smtClean="0"/>
              <a:t>1996 </a:t>
            </a:r>
            <a:r>
              <a:rPr lang="en-US" dirty="0"/>
              <a:t>in </a:t>
            </a:r>
            <a:r>
              <a:rPr lang="en-US" dirty="0" err="1" smtClean="0"/>
              <a:t>Wassenaar</a:t>
            </a:r>
            <a:r>
              <a:rPr lang="en-US" dirty="0"/>
              <a:t> near The </a:t>
            </a:r>
            <a:r>
              <a:rPr lang="en-US" dirty="0" smtClean="0"/>
              <a:t>Hague</a:t>
            </a:r>
            <a:r>
              <a:rPr lang="en-US" dirty="0" smtClean="0"/>
              <a:t>, </a:t>
            </a:r>
            <a:r>
              <a:rPr lang="en-US" dirty="0"/>
              <a:t>the </a:t>
            </a:r>
            <a:r>
              <a:rPr lang="en-US" dirty="0" smtClean="0"/>
              <a:t>Netherlands</a:t>
            </a:r>
          </a:p>
          <a:p>
            <a:r>
              <a:rPr lang="en-US" dirty="0" smtClean="0"/>
              <a:t>Major </a:t>
            </a:r>
            <a:r>
              <a:rPr lang="en-US" dirty="0"/>
              <a:t>aim of the </a:t>
            </a:r>
            <a:r>
              <a:rPr lang="en-US" dirty="0" err="1"/>
              <a:t>Wassenaar</a:t>
            </a:r>
            <a:r>
              <a:rPr lang="en-US" dirty="0"/>
              <a:t> Arrangement (WA) is to prevent the build up of military capabilities that threaten regional and international security and stability</a:t>
            </a:r>
            <a:endParaRPr lang="en-GB" dirty="0"/>
          </a:p>
        </p:txBody>
      </p:sp>
    </p:spTree>
    <p:extLst>
      <p:ext uri="{BB962C8B-B14F-4D97-AF65-F5344CB8AC3E}">
        <p14:creationId xmlns:p14="http://schemas.microsoft.com/office/powerpoint/2010/main" val="372284674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encryption strength and corresponding export </a:t>
            </a:r>
            <a:r>
              <a:rPr lang="en-US" dirty="0" err="1"/>
              <a:t>licence</a:t>
            </a:r>
            <a:r>
              <a:rPr lang="en-US" dirty="0"/>
              <a:t> agreement</a:t>
            </a:r>
            <a:endParaRPr lang="en-GB" dirty="0"/>
          </a:p>
        </p:txBody>
      </p:sp>
      <p:sp>
        <p:nvSpPr>
          <p:cNvPr id="3" name="Content Placeholder 2"/>
          <p:cNvSpPr>
            <a:spLocks noGrp="1"/>
          </p:cNvSpPr>
          <p:nvPr>
            <p:ph idx="1"/>
          </p:nvPr>
        </p:nvSpPr>
        <p:spPr/>
        <p:txBody>
          <a:bodyPr>
            <a:normAutofit fontScale="92500" lnSpcReduction="10000"/>
          </a:bodyPr>
          <a:lstStyle/>
          <a:p>
            <a:r>
              <a:rPr lang="en-US" dirty="0"/>
              <a:t>Commodity cryptographic products are outside the scope of </a:t>
            </a:r>
            <a:r>
              <a:rPr lang="en-US" dirty="0" err="1"/>
              <a:t>Wassenaar</a:t>
            </a:r>
            <a:r>
              <a:rPr lang="en-US" dirty="0"/>
              <a:t> controls since their control could not be achieved without undermining the extensive commercial market that is now involved</a:t>
            </a:r>
          </a:p>
          <a:p>
            <a:r>
              <a:rPr lang="en-US" dirty="0"/>
              <a:t>There is a general exemption for commodity cryptographic software</a:t>
            </a:r>
          </a:p>
          <a:p>
            <a:r>
              <a:rPr lang="en-US" dirty="0"/>
              <a:t>The position of cryptographic hardware is less clear</a:t>
            </a:r>
          </a:p>
          <a:p>
            <a:r>
              <a:rPr lang="en-US" dirty="0"/>
              <a:t>The United States and a number of other countries still impose export controls on cryptographic products even where there is not even the remotest prospect that they will contribute to the development of offensive military capabilities</a:t>
            </a:r>
          </a:p>
          <a:p>
            <a:r>
              <a:rPr lang="en-US" dirty="0"/>
              <a:t>Cryptography a purely defensive technology with no offensive uses</a:t>
            </a:r>
          </a:p>
          <a:p>
            <a:r>
              <a:rPr lang="en-US" dirty="0"/>
              <a:t>Cryptographic products are entirely passive products whose only purpose is to defend and protect information assets from an aggressor who, for their own reasons, is seeking to gain access to them</a:t>
            </a:r>
            <a:endParaRPr lang="en-GB" dirty="0"/>
          </a:p>
        </p:txBody>
      </p:sp>
    </p:spTree>
    <p:extLst>
      <p:ext uri="{BB962C8B-B14F-4D97-AF65-F5344CB8AC3E}">
        <p14:creationId xmlns:p14="http://schemas.microsoft.com/office/powerpoint/2010/main" val="337718922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3.3 List a range of resources available to obtain advice concerning cryptography and security</a:t>
            </a:r>
            <a:endParaRPr lang="en-GB" dirty="0"/>
          </a:p>
        </p:txBody>
      </p:sp>
      <p:sp>
        <p:nvSpPr>
          <p:cNvPr id="3" name="Content Placeholder 2"/>
          <p:cNvSpPr>
            <a:spLocks noGrp="1"/>
          </p:cNvSpPr>
          <p:nvPr>
            <p:ph type="body" idx="1"/>
          </p:nvPr>
        </p:nvSpPr>
        <p:spPr>
          <a:xfrm>
            <a:off x="360947" y="4589463"/>
            <a:ext cx="11341769" cy="2195898"/>
          </a:xfrm>
        </p:spPr>
        <p:txBody>
          <a:bodyPr>
            <a:noAutofit/>
          </a:bodyPr>
          <a:lstStyle/>
          <a:p>
            <a:pPr marL="342900" indent="-342900">
              <a:buFont typeface="Arial" panose="020B0604020202020204" pitchFamily="34" charset="0"/>
              <a:buChar char="•"/>
            </a:pPr>
            <a:r>
              <a:rPr lang="en-US" sz="1000" dirty="0"/>
              <a:t>CAVP</a:t>
            </a:r>
          </a:p>
          <a:p>
            <a:pPr marL="342900" indent="-342900">
              <a:buFont typeface="Arial" panose="020B0604020202020204" pitchFamily="34" charset="0"/>
              <a:buChar char="•"/>
            </a:pPr>
            <a:r>
              <a:rPr lang="en-US" sz="1000" dirty="0"/>
              <a:t>CVE lists</a:t>
            </a:r>
          </a:p>
          <a:p>
            <a:pPr marL="342900" indent="-342900">
              <a:buFont typeface="Arial" panose="020B0604020202020204" pitchFamily="34" charset="0"/>
              <a:buChar char="•"/>
            </a:pPr>
            <a:r>
              <a:rPr lang="en-US" sz="1000" dirty="0"/>
              <a:t>Open vs. closed reviews</a:t>
            </a:r>
          </a:p>
          <a:p>
            <a:pPr marL="342900" indent="-342900">
              <a:buFont typeface="Arial" panose="020B0604020202020204" pitchFamily="34" charset="0"/>
              <a:buChar char="•"/>
            </a:pPr>
            <a:r>
              <a:rPr lang="en-US" sz="1000" dirty="0"/>
              <a:t>ISO</a:t>
            </a:r>
          </a:p>
          <a:p>
            <a:pPr marL="342900" indent="-342900">
              <a:buFont typeface="Arial" panose="020B0604020202020204" pitchFamily="34" charset="0"/>
              <a:buChar char="•"/>
            </a:pPr>
            <a:r>
              <a:rPr lang="en-US" sz="1000" dirty="0"/>
              <a:t>OWASP</a:t>
            </a:r>
          </a:p>
          <a:p>
            <a:pPr marL="342900" indent="-342900">
              <a:buFont typeface="Arial" panose="020B0604020202020204" pitchFamily="34" charset="0"/>
              <a:buChar char="•"/>
            </a:pPr>
            <a:r>
              <a:rPr lang="en-US" sz="1000" dirty="0"/>
              <a:t>SANS</a:t>
            </a:r>
          </a:p>
          <a:p>
            <a:pPr marL="342900" indent="-342900">
              <a:buFont typeface="Arial" panose="020B0604020202020204" pitchFamily="34" charset="0"/>
              <a:buChar char="•"/>
            </a:pPr>
            <a:r>
              <a:rPr lang="en-US" sz="1000" dirty="0"/>
              <a:t>NIST</a:t>
            </a:r>
          </a:p>
          <a:p>
            <a:pPr marL="342900" indent="-342900">
              <a:buFont typeface="Arial" panose="020B0604020202020204" pitchFamily="34" charset="0"/>
              <a:buChar char="•"/>
            </a:pPr>
            <a:r>
              <a:rPr lang="en-US" sz="1000" dirty="0"/>
              <a:t>NCSC </a:t>
            </a:r>
            <a:endParaRPr lang="en-GB" sz="1000" dirty="0"/>
          </a:p>
        </p:txBody>
      </p:sp>
    </p:spTree>
    <p:extLst>
      <p:ext uri="{BB962C8B-B14F-4D97-AF65-F5344CB8AC3E}">
        <p14:creationId xmlns:p14="http://schemas.microsoft.com/office/powerpoint/2010/main" val="190898430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CAVP</a:t>
            </a:r>
            <a:endParaRPr lang="en-GB" dirty="0"/>
          </a:p>
        </p:txBody>
      </p:sp>
      <p:sp>
        <p:nvSpPr>
          <p:cNvPr id="3" name="Content Placeholder 2"/>
          <p:cNvSpPr>
            <a:spLocks noGrp="1"/>
          </p:cNvSpPr>
          <p:nvPr>
            <p:ph idx="1"/>
          </p:nvPr>
        </p:nvSpPr>
        <p:spPr/>
        <p:txBody>
          <a:bodyPr>
            <a:normAutofit/>
          </a:bodyPr>
          <a:lstStyle/>
          <a:p>
            <a:r>
              <a:rPr lang="en-GB" dirty="0"/>
              <a:t>Cryptographic Algorithm Verification Program </a:t>
            </a:r>
          </a:p>
          <a:p>
            <a:r>
              <a:rPr lang="en-US" dirty="0"/>
              <a:t>Provides validation testing of FIPS-approved and NIST-recommended cryptographic algorithms and their individual components</a:t>
            </a:r>
          </a:p>
          <a:p>
            <a:r>
              <a:rPr lang="en-US" dirty="0"/>
              <a:t>Cryptographic algorithm validation is a prerequisite of cryptographic module validation</a:t>
            </a:r>
          </a:p>
          <a:p>
            <a:r>
              <a:rPr lang="en-US" dirty="0"/>
              <a:t>Vendors may use any of the NVLAP-accredited Cryptographic and Security Testing (CST) Laboratories to test algorithm implementations</a:t>
            </a:r>
          </a:p>
          <a:p>
            <a:r>
              <a:rPr lang="en-US" dirty="0"/>
              <a:t>An algorithm implementation successfully tested by a lab and validated by NIST is added to an appropriate validation list, which identifies the vendor, implementation, operational environment, validation date and algorithm details</a:t>
            </a:r>
            <a:endParaRPr lang="en-GB" dirty="0"/>
          </a:p>
        </p:txBody>
      </p:sp>
    </p:spTree>
    <p:extLst>
      <p:ext uri="{BB962C8B-B14F-4D97-AF65-F5344CB8AC3E}">
        <p14:creationId xmlns:p14="http://schemas.microsoft.com/office/powerpoint/2010/main" val="185452262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CVE lists</a:t>
            </a:r>
            <a:endParaRPr lang="en-GB" dirty="0"/>
          </a:p>
        </p:txBody>
      </p:sp>
      <p:sp>
        <p:nvSpPr>
          <p:cNvPr id="3" name="Content Placeholder 2"/>
          <p:cNvSpPr>
            <a:spLocks noGrp="1"/>
          </p:cNvSpPr>
          <p:nvPr>
            <p:ph idx="1"/>
          </p:nvPr>
        </p:nvSpPr>
        <p:spPr/>
        <p:txBody>
          <a:bodyPr/>
          <a:lstStyle/>
          <a:p>
            <a:r>
              <a:rPr lang="en-US" dirty="0"/>
              <a:t>Common Vulnerabilities and Exposures (CVE) </a:t>
            </a:r>
          </a:p>
          <a:p>
            <a:r>
              <a:rPr lang="en-US" dirty="0"/>
              <a:t>Is a list of entries—each containing an identification number, a description, and at least one public reference—for publicly known cybersecurity vulnerabilities</a:t>
            </a:r>
          </a:p>
          <a:p>
            <a:r>
              <a:rPr lang="en-US" dirty="0"/>
              <a:t>CVE Entries are used in numerous cybersecurity products and services from around the world, including the U.S. National Vulnerability Database (NVD)</a:t>
            </a:r>
          </a:p>
          <a:p>
            <a:r>
              <a:rPr lang="en-US" dirty="0"/>
              <a:t>The National Cybersecurity FFRDC, operated by the </a:t>
            </a:r>
            <a:r>
              <a:rPr lang="en-US" dirty="0" err="1"/>
              <a:t>Mitre</a:t>
            </a:r>
            <a:r>
              <a:rPr lang="en-US" dirty="0"/>
              <a:t> Corporation, maintains the system, with funding from the National Cyber Security Division of the United States Department of Homeland Security</a:t>
            </a:r>
            <a:endParaRPr lang="en-GB" dirty="0"/>
          </a:p>
          <a:p>
            <a:endParaRPr lang="en-GB" dirty="0"/>
          </a:p>
        </p:txBody>
      </p:sp>
    </p:spTree>
    <p:extLst>
      <p:ext uri="{BB962C8B-B14F-4D97-AF65-F5344CB8AC3E}">
        <p14:creationId xmlns:p14="http://schemas.microsoft.com/office/powerpoint/2010/main" val="342343594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vs. closed reviews</a:t>
            </a:r>
            <a:endParaRPr lang="en-GB" dirty="0"/>
          </a:p>
        </p:txBody>
      </p:sp>
      <p:sp>
        <p:nvSpPr>
          <p:cNvPr id="3" name="Content Placeholder 2"/>
          <p:cNvSpPr>
            <a:spLocks noGrp="1"/>
          </p:cNvSpPr>
          <p:nvPr>
            <p:ph idx="1"/>
          </p:nvPr>
        </p:nvSpPr>
        <p:spPr/>
        <p:txBody>
          <a:bodyPr/>
          <a:lstStyle/>
          <a:p>
            <a:r>
              <a:rPr lang="en-GB" dirty="0" smtClean="0"/>
              <a:t>Only </a:t>
            </a:r>
            <a:r>
              <a:rPr lang="en-GB" dirty="0"/>
              <a:t>verified customers can leave reviews for a </a:t>
            </a:r>
            <a:r>
              <a:rPr lang="en-GB" dirty="0" smtClean="0"/>
              <a:t>company</a:t>
            </a:r>
          </a:p>
          <a:p>
            <a:r>
              <a:rPr lang="en-GB" dirty="0" smtClean="0"/>
              <a:t>On </a:t>
            </a:r>
            <a:r>
              <a:rPr lang="en-GB" dirty="0"/>
              <a:t>the other hand, an open review system allows absolutely anyone to leave a </a:t>
            </a:r>
            <a:r>
              <a:rPr lang="en-GB" dirty="0" smtClean="0"/>
              <a:t>review</a:t>
            </a:r>
          </a:p>
          <a:p>
            <a:r>
              <a:rPr lang="en-GB" dirty="0" smtClean="0"/>
              <a:t>Benefits </a:t>
            </a:r>
            <a:r>
              <a:rPr lang="en-GB" dirty="0"/>
              <a:t>of having an open platform is that it helps to create transparency for </a:t>
            </a:r>
            <a:r>
              <a:rPr lang="en-GB" dirty="0" smtClean="0"/>
              <a:t>the company</a:t>
            </a:r>
          </a:p>
          <a:p>
            <a:r>
              <a:rPr lang="en-GB" dirty="0" smtClean="0"/>
              <a:t>Having </a:t>
            </a:r>
            <a:r>
              <a:rPr lang="en-GB" dirty="0"/>
              <a:t>a closed platform ensures that only your genuine customers would be able to review</a:t>
            </a:r>
            <a:endParaRPr lang="en-GB" dirty="0"/>
          </a:p>
        </p:txBody>
      </p:sp>
    </p:spTree>
    <p:extLst>
      <p:ext uri="{BB962C8B-B14F-4D97-AF65-F5344CB8AC3E}">
        <p14:creationId xmlns:p14="http://schemas.microsoft.com/office/powerpoint/2010/main" val="42656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5285-10F9-4C7D-ACD1-DAE75AE10E1A}"/>
              </a:ext>
            </a:extLst>
          </p:cNvPr>
          <p:cNvSpPr>
            <a:spLocks noGrp="1"/>
          </p:cNvSpPr>
          <p:nvPr>
            <p:ph type="title"/>
          </p:nvPr>
        </p:nvSpPr>
        <p:spPr/>
        <p:txBody>
          <a:bodyPr/>
          <a:lstStyle/>
          <a:p>
            <a:r>
              <a:rPr lang="en-GB" dirty="0"/>
              <a:t>NOT Gate Circuit</a:t>
            </a:r>
          </a:p>
        </p:txBody>
      </p:sp>
      <p:pic>
        <p:nvPicPr>
          <p:cNvPr id="5" name="Content Placeholder 4">
            <a:extLst>
              <a:ext uri="{FF2B5EF4-FFF2-40B4-BE49-F238E27FC236}">
                <a16:creationId xmlns:a16="http://schemas.microsoft.com/office/drawing/2014/main" id="{48FE5549-F303-4983-BF48-9C5CA7FDDC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2325" y="1866107"/>
            <a:ext cx="6771411" cy="4626768"/>
          </a:xfrm>
        </p:spPr>
      </p:pic>
      <p:sp>
        <p:nvSpPr>
          <p:cNvPr id="6" name="TextBox 5">
            <a:extLst>
              <a:ext uri="{FF2B5EF4-FFF2-40B4-BE49-F238E27FC236}">
                <a16:creationId xmlns:a16="http://schemas.microsoft.com/office/drawing/2014/main" id="{56F3C7B5-39D7-4BAE-A5B8-92259E8DF731}"/>
              </a:ext>
            </a:extLst>
          </p:cNvPr>
          <p:cNvSpPr txBox="1"/>
          <p:nvPr/>
        </p:nvSpPr>
        <p:spPr>
          <a:xfrm>
            <a:off x="7853953" y="6552878"/>
            <a:ext cx="4338047" cy="230832"/>
          </a:xfrm>
          <a:prstGeom prst="rect">
            <a:avLst/>
          </a:prstGeom>
          <a:noFill/>
        </p:spPr>
        <p:txBody>
          <a:bodyPr wrap="none" rtlCol="0">
            <a:spAutoFit/>
          </a:bodyPr>
          <a:lstStyle/>
          <a:p>
            <a:r>
              <a:rPr lang="en-GB" sz="900" dirty="0"/>
              <a:t>https://www.petervis.com/Education/logic-gates/transistor-logic-not-gate-inverter.html</a:t>
            </a:r>
          </a:p>
        </p:txBody>
      </p:sp>
    </p:spTree>
    <p:extLst>
      <p:ext uri="{BB962C8B-B14F-4D97-AF65-F5344CB8AC3E}">
        <p14:creationId xmlns:p14="http://schemas.microsoft.com/office/powerpoint/2010/main" val="3912222898"/>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a:t>
            </a:r>
            <a:endParaRPr lang="en-GB" dirty="0"/>
          </a:p>
        </p:txBody>
      </p:sp>
      <p:sp>
        <p:nvSpPr>
          <p:cNvPr id="3" name="Content Placeholder 2"/>
          <p:cNvSpPr>
            <a:spLocks noGrp="1"/>
          </p:cNvSpPr>
          <p:nvPr>
            <p:ph idx="1"/>
          </p:nvPr>
        </p:nvSpPr>
        <p:spPr/>
        <p:txBody>
          <a:bodyPr>
            <a:normAutofit/>
          </a:bodyPr>
          <a:lstStyle/>
          <a:p>
            <a:r>
              <a:rPr lang="en-US" dirty="0"/>
              <a:t>Information Commissioner’s Office</a:t>
            </a:r>
          </a:p>
          <a:p>
            <a:r>
              <a:rPr lang="en-US" dirty="0"/>
              <a:t>The UK’s independent authority set up to uphold information rights in the public interest, promoting openness by public bodies and data privacy for individuals</a:t>
            </a:r>
          </a:p>
          <a:p>
            <a:r>
              <a:rPr lang="en-US" dirty="0"/>
              <a:t>The </a:t>
            </a:r>
            <a:r>
              <a:rPr lang="en-US" dirty="0" err="1"/>
              <a:t>organisation</a:t>
            </a:r>
            <a:r>
              <a:rPr lang="en-US" dirty="0"/>
              <a:t> covers the following:</a:t>
            </a:r>
          </a:p>
          <a:p>
            <a:pPr lvl="1"/>
            <a:r>
              <a:rPr lang="en-US" dirty="0"/>
              <a:t>Data Protection Act</a:t>
            </a:r>
          </a:p>
          <a:p>
            <a:pPr lvl="1"/>
            <a:r>
              <a:rPr lang="en-US" dirty="0"/>
              <a:t>Freedom of Information Act</a:t>
            </a:r>
          </a:p>
          <a:p>
            <a:pPr lvl="1"/>
            <a:r>
              <a:rPr lang="en-US" dirty="0"/>
              <a:t>Privacy and Electronic Communications Regulations (PECR)</a:t>
            </a:r>
          </a:p>
          <a:p>
            <a:pPr lvl="1"/>
            <a:r>
              <a:rPr lang="en-US" dirty="0"/>
              <a:t>Environmental Information Regulations</a:t>
            </a:r>
          </a:p>
          <a:p>
            <a:pPr lvl="1"/>
            <a:r>
              <a:rPr lang="en-US" dirty="0"/>
              <a:t>INSPIRE Regulations</a:t>
            </a:r>
          </a:p>
          <a:p>
            <a:pPr lvl="1"/>
            <a:r>
              <a:rPr lang="en-US" dirty="0"/>
              <a:t>The re-use of Public Sector Information Regulations</a:t>
            </a:r>
          </a:p>
        </p:txBody>
      </p:sp>
    </p:spTree>
    <p:extLst>
      <p:ext uri="{BB962C8B-B14F-4D97-AF65-F5344CB8AC3E}">
        <p14:creationId xmlns:p14="http://schemas.microsoft.com/office/powerpoint/2010/main" val="59441951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OWASP</a:t>
            </a:r>
            <a:endParaRPr lang="en-GB" dirty="0"/>
          </a:p>
        </p:txBody>
      </p:sp>
      <p:sp>
        <p:nvSpPr>
          <p:cNvPr id="3" name="Content Placeholder 2"/>
          <p:cNvSpPr>
            <a:spLocks noGrp="1"/>
          </p:cNvSpPr>
          <p:nvPr>
            <p:ph idx="1"/>
          </p:nvPr>
        </p:nvSpPr>
        <p:spPr/>
        <p:txBody>
          <a:bodyPr/>
          <a:lstStyle/>
          <a:p>
            <a:r>
              <a:rPr lang="en-US" dirty="0"/>
              <a:t>The Open Web Application Security Project (OWASP) is an online community that produces freely-available articles, methodologies, documentation, tools, and technologies in the field of web application security</a:t>
            </a:r>
          </a:p>
          <a:p>
            <a:r>
              <a:rPr lang="en-US" dirty="0"/>
              <a:t>Mark </a:t>
            </a:r>
            <a:r>
              <a:rPr lang="en-US" dirty="0" err="1"/>
              <a:t>Curphey</a:t>
            </a:r>
            <a:r>
              <a:rPr lang="en-US" dirty="0"/>
              <a:t> started OWASP on September 9, 2001</a:t>
            </a:r>
          </a:p>
          <a:p>
            <a:r>
              <a:rPr lang="en-US" dirty="0"/>
              <a:t>All of the OWASP tools, documents, forums, and chapters are free and open to anyone interested in improving application security</a:t>
            </a:r>
            <a:endParaRPr lang="en-GB" dirty="0"/>
          </a:p>
        </p:txBody>
      </p:sp>
    </p:spTree>
    <p:extLst>
      <p:ext uri="{BB962C8B-B14F-4D97-AF65-F5344CB8AC3E}">
        <p14:creationId xmlns:p14="http://schemas.microsoft.com/office/powerpoint/2010/main" val="209322069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SANS</a:t>
            </a:r>
            <a:endParaRPr lang="en-GB" dirty="0"/>
          </a:p>
        </p:txBody>
      </p:sp>
      <p:sp>
        <p:nvSpPr>
          <p:cNvPr id="3" name="Content Placeholder 2"/>
          <p:cNvSpPr>
            <a:spLocks noGrp="1"/>
          </p:cNvSpPr>
          <p:nvPr>
            <p:ph idx="1"/>
          </p:nvPr>
        </p:nvSpPr>
        <p:spPr/>
        <p:txBody>
          <a:bodyPr/>
          <a:lstStyle/>
          <a:p>
            <a:r>
              <a:rPr lang="en-US" dirty="0"/>
              <a:t>The SANS Institute was established in 1989 as a cooperative research and education </a:t>
            </a:r>
            <a:r>
              <a:rPr lang="en-US" dirty="0" err="1"/>
              <a:t>organisation</a:t>
            </a:r>
            <a:endParaRPr lang="en-US" dirty="0"/>
          </a:p>
          <a:p>
            <a:r>
              <a:rPr lang="en-US" dirty="0"/>
              <a:t>SANS is the most trusted and by far the largest source for information security training and security certification in the world</a:t>
            </a:r>
          </a:p>
          <a:p>
            <a:r>
              <a:rPr lang="en-US" dirty="0"/>
              <a:t>It also develops, maintains, and makes available at no cost, the largest collection of research documents about various aspects of information security, and it operates the Internet's early warning system - the </a:t>
            </a:r>
            <a:r>
              <a:rPr lang="en-US" dirty="0">
                <a:hlinkClick r:id="rId2"/>
              </a:rPr>
              <a:t>Internet Storm Center</a:t>
            </a:r>
            <a:endParaRPr lang="en-GB" dirty="0"/>
          </a:p>
        </p:txBody>
      </p:sp>
    </p:spTree>
    <p:extLst>
      <p:ext uri="{BB962C8B-B14F-4D97-AF65-F5344CB8AC3E}">
        <p14:creationId xmlns:p14="http://schemas.microsoft.com/office/powerpoint/2010/main" val="90724108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a:t>
            </a:r>
            <a:endParaRPr lang="en-GB" dirty="0"/>
          </a:p>
        </p:txBody>
      </p:sp>
      <p:sp>
        <p:nvSpPr>
          <p:cNvPr id="3" name="Content Placeholder 2"/>
          <p:cNvSpPr>
            <a:spLocks noGrp="1"/>
          </p:cNvSpPr>
          <p:nvPr>
            <p:ph idx="1"/>
          </p:nvPr>
        </p:nvSpPr>
        <p:spPr/>
        <p:txBody>
          <a:bodyPr/>
          <a:lstStyle/>
          <a:p>
            <a:r>
              <a:rPr lang="en-US" dirty="0"/>
              <a:t>The National Institute of Standards and Technology is a physical sciences laboratory, and a non-regulatory agency of the United States Department of Commerce</a:t>
            </a:r>
          </a:p>
          <a:p>
            <a:r>
              <a:rPr lang="en-US" dirty="0"/>
              <a:t>Now part of the U.S. Department of Commerce</a:t>
            </a:r>
          </a:p>
          <a:p>
            <a:r>
              <a:rPr lang="en-US" dirty="0"/>
              <a:t>Its mission is to promote innovation and industrial competitiveness</a:t>
            </a:r>
          </a:p>
          <a:p>
            <a:r>
              <a:rPr lang="en-US" dirty="0"/>
              <a:t>NIST's activities are organized into laboratory programs that include nanoscale science and technology, engineering, information technology, neutron research, material measurement, and physical measurement</a:t>
            </a:r>
          </a:p>
          <a:p>
            <a:r>
              <a:rPr lang="en-US" dirty="0"/>
              <a:t> Most cryptographic and/or Cyber related documentation has a number beginning SP 800-xx</a:t>
            </a:r>
            <a:endParaRPr lang="en-GB" dirty="0"/>
          </a:p>
        </p:txBody>
      </p:sp>
    </p:spTree>
    <p:extLst>
      <p:ext uri="{BB962C8B-B14F-4D97-AF65-F5344CB8AC3E}">
        <p14:creationId xmlns:p14="http://schemas.microsoft.com/office/powerpoint/2010/main" val="421362452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NCSC</a:t>
            </a:r>
            <a:endParaRPr lang="en-GB" dirty="0"/>
          </a:p>
        </p:txBody>
      </p:sp>
      <p:sp>
        <p:nvSpPr>
          <p:cNvPr id="3" name="Content Placeholder 2"/>
          <p:cNvSpPr>
            <a:spLocks noGrp="1"/>
          </p:cNvSpPr>
          <p:nvPr>
            <p:ph idx="1"/>
          </p:nvPr>
        </p:nvSpPr>
        <p:spPr/>
        <p:txBody>
          <a:bodyPr/>
          <a:lstStyle/>
          <a:p>
            <a:r>
              <a:rPr lang="en-GB" dirty="0"/>
              <a:t>National Cyber Security Centre</a:t>
            </a:r>
          </a:p>
          <a:p>
            <a:r>
              <a:rPr lang="en-US" dirty="0"/>
              <a:t>Launched in October 2016, the NCSC has headquarters in London and brought together expertise from CESG (the information assurance arm of GCHQ), the Centre for Cyber Assessment, CERT-UK, and the Centre for Protection of National Infrastructure</a:t>
            </a:r>
          </a:p>
          <a:p>
            <a:r>
              <a:rPr lang="en-US" dirty="0" smtClean="0"/>
              <a:t>Provides </a:t>
            </a:r>
            <a:r>
              <a:rPr lang="en-US" dirty="0"/>
              <a:t>a single point of contact for SMEs, larger </a:t>
            </a:r>
            <a:r>
              <a:rPr lang="en-US" dirty="0" err="1"/>
              <a:t>organisations</a:t>
            </a:r>
            <a:r>
              <a:rPr lang="en-US" dirty="0"/>
              <a:t>, government agencies, the general public and departments</a:t>
            </a:r>
            <a:endParaRPr lang="en-GB" dirty="0"/>
          </a:p>
        </p:txBody>
      </p:sp>
    </p:spTree>
    <p:extLst>
      <p:ext uri="{BB962C8B-B14F-4D97-AF65-F5344CB8AC3E}">
        <p14:creationId xmlns:p14="http://schemas.microsoft.com/office/powerpoint/2010/main" val="3838179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Time Passwords</a:t>
            </a:r>
          </a:p>
        </p:txBody>
      </p:sp>
      <p:sp>
        <p:nvSpPr>
          <p:cNvPr id="3" name="Content Placeholder 2"/>
          <p:cNvSpPr>
            <a:spLocks noGrp="1"/>
          </p:cNvSpPr>
          <p:nvPr>
            <p:ph idx="1"/>
          </p:nvPr>
        </p:nvSpPr>
        <p:spPr/>
        <p:txBody>
          <a:bodyPr/>
          <a:lstStyle/>
          <a:p>
            <a:pPr marL="0" indent="0">
              <a:buNone/>
            </a:pPr>
            <a:r>
              <a:rPr lang="en-GB" dirty="0"/>
              <a:t>A one-time password (OTP), also known as one-time pin or dynamic password, is a password that is valid for only one login session or transaction, on a computer system or other digital device</a:t>
            </a:r>
          </a:p>
          <a:p>
            <a:pPr marL="0" indent="0">
              <a:buNone/>
            </a:pPr>
            <a:r>
              <a:rPr lang="en-GB" dirty="0"/>
              <a:t>Started out as the One Time Pad</a:t>
            </a:r>
          </a:p>
          <a:p>
            <a:pPr marL="0" indent="0">
              <a:buNone/>
            </a:pPr>
            <a:r>
              <a:rPr lang="en-GB" dirty="0"/>
              <a:t>If executed correctly, it provides uncrack-able encryption</a:t>
            </a:r>
          </a:p>
          <a:p>
            <a:pPr marL="0" indent="0">
              <a:buNone/>
            </a:pPr>
            <a:r>
              <a:rPr lang="en-GB" dirty="0"/>
              <a:t>Co-inventor of the OTP was Gilbert Sandford </a:t>
            </a:r>
            <a:r>
              <a:rPr lang="en-GB" dirty="0" err="1"/>
              <a:t>Vernam</a:t>
            </a:r>
            <a:r>
              <a:rPr lang="en-GB" dirty="0"/>
              <a:t>, who lent his name to the Vernam cipher</a:t>
            </a:r>
          </a:p>
          <a:p>
            <a:pPr marL="0" indent="0">
              <a:buNone/>
            </a:pPr>
            <a:r>
              <a:rPr lang="en-GB" dirty="0"/>
              <a:t>An AT&amp;T engineer, he developed and, in 1918 patented a system for cryptography using punched tapes to store a randomized key</a:t>
            </a:r>
          </a:p>
          <a:p>
            <a:pPr marL="0" indent="0">
              <a:buNone/>
            </a:pPr>
            <a:r>
              <a:rPr lang="en-GB" dirty="0"/>
              <a:t>Even so, the parameters of the OTP had not been defined</a:t>
            </a:r>
          </a:p>
        </p:txBody>
      </p:sp>
    </p:spTree>
    <p:extLst>
      <p:ext uri="{BB962C8B-B14F-4D97-AF65-F5344CB8AC3E}">
        <p14:creationId xmlns:p14="http://schemas.microsoft.com/office/powerpoint/2010/main" val="423567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B5F7F6-3E89-4782-8AAD-BB999D8130C1}"/>
              </a:ext>
            </a:extLst>
          </p:cNvPr>
          <p:cNvSpPr>
            <a:spLocks noGrp="1"/>
          </p:cNvSpPr>
          <p:nvPr>
            <p:ph type="title"/>
          </p:nvPr>
        </p:nvSpPr>
        <p:spPr/>
        <p:txBody>
          <a:bodyPr/>
          <a:lstStyle/>
          <a:p>
            <a:r>
              <a:rPr lang="en-GB" b="1" dirty="0"/>
              <a:t>1. Theory of cryptographic techniques (40%, K3) </a:t>
            </a:r>
            <a:endParaRPr lang="en-GB" dirty="0"/>
          </a:p>
        </p:txBody>
      </p:sp>
      <p:sp>
        <p:nvSpPr>
          <p:cNvPr id="5" name="Text Placeholder 4">
            <a:extLst>
              <a:ext uri="{FF2B5EF4-FFF2-40B4-BE49-F238E27FC236}">
                <a16:creationId xmlns:a16="http://schemas.microsoft.com/office/drawing/2014/main" id="{B8C4AC6A-A5A6-4425-B08C-B85D83480B2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7556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Time Pad</a:t>
            </a:r>
          </a:p>
        </p:txBody>
      </p:sp>
      <p:pic>
        <p:nvPicPr>
          <p:cNvPr id="4" name="Content Placeholder 3"/>
          <p:cNvPicPr>
            <a:picLocks noGrp="1" noChangeAspect="1"/>
          </p:cNvPicPr>
          <p:nvPr>
            <p:ph idx="1"/>
          </p:nvPr>
        </p:nvPicPr>
        <p:blipFill rotWithShape="1">
          <a:blip r:embed="rId2"/>
          <a:srcRect r="2200" b="1357"/>
          <a:stretch/>
        </p:blipFill>
        <p:spPr>
          <a:xfrm>
            <a:off x="7204722" y="1270000"/>
            <a:ext cx="3814100" cy="5462282"/>
          </a:xfrm>
          <a:prstGeom prst="rect">
            <a:avLst/>
          </a:prstGeom>
        </p:spPr>
      </p:pic>
      <p:pic>
        <p:nvPicPr>
          <p:cNvPr id="5" name="Picture 4">
            <a:extLst>
              <a:ext uri="{FF2B5EF4-FFF2-40B4-BE49-F238E27FC236}">
                <a16:creationId xmlns:a16="http://schemas.microsoft.com/office/drawing/2014/main" id="{F8C0B68B-256B-4B8B-8B10-11B4408CA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58" y="1848815"/>
            <a:ext cx="6337162" cy="4242928"/>
          </a:xfrm>
          <a:prstGeom prst="rect">
            <a:avLst/>
          </a:prstGeom>
        </p:spPr>
      </p:pic>
      <p:sp>
        <p:nvSpPr>
          <p:cNvPr id="6" name="TextBox 5">
            <a:extLst>
              <a:ext uri="{FF2B5EF4-FFF2-40B4-BE49-F238E27FC236}">
                <a16:creationId xmlns:a16="http://schemas.microsoft.com/office/drawing/2014/main" id="{F11303F9-60D8-4FA4-B6F7-444B8B0D7A07}"/>
              </a:ext>
            </a:extLst>
          </p:cNvPr>
          <p:cNvSpPr txBox="1"/>
          <p:nvPr/>
        </p:nvSpPr>
        <p:spPr>
          <a:xfrm>
            <a:off x="465341" y="6126759"/>
            <a:ext cx="3661580" cy="246221"/>
          </a:xfrm>
          <a:prstGeom prst="rect">
            <a:avLst/>
          </a:prstGeom>
          <a:noFill/>
        </p:spPr>
        <p:txBody>
          <a:bodyPr wrap="none" rtlCol="0">
            <a:spAutoFit/>
          </a:bodyPr>
          <a:lstStyle/>
          <a:p>
            <a:r>
              <a:rPr lang="en-GB" sz="1000" dirty="0"/>
              <a:t>https://www.cryptomuseum.com/crypto/img/301277/005/full.jpg</a:t>
            </a:r>
          </a:p>
        </p:txBody>
      </p:sp>
    </p:spTree>
    <p:extLst>
      <p:ext uri="{BB962C8B-B14F-4D97-AF65-F5344CB8AC3E}">
        <p14:creationId xmlns:p14="http://schemas.microsoft.com/office/powerpoint/2010/main" val="4082271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11A1-AC98-4DBA-A82A-183C701F2735}"/>
              </a:ext>
            </a:extLst>
          </p:cNvPr>
          <p:cNvSpPr>
            <a:spLocks noGrp="1"/>
          </p:cNvSpPr>
          <p:nvPr>
            <p:ph type="title"/>
          </p:nvPr>
        </p:nvSpPr>
        <p:spPr/>
        <p:txBody>
          <a:bodyPr/>
          <a:lstStyle/>
          <a:p>
            <a:r>
              <a:rPr lang="en-GB" dirty="0"/>
              <a:t>One Time Passwords</a:t>
            </a:r>
          </a:p>
        </p:txBody>
      </p:sp>
      <p:sp>
        <p:nvSpPr>
          <p:cNvPr id="3" name="Content Placeholder 2">
            <a:extLst>
              <a:ext uri="{FF2B5EF4-FFF2-40B4-BE49-F238E27FC236}">
                <a16:creationId xmlns:a16="http://schemas.microsoft.com/office/drawing/2014/main" id="{E7907F40-48F2-491A-AAB5-6F1299BE4321}"/>
              </a:ext>
            </a:extLst>
          </p:cNvPr>
          <p:cNvSpPr>
            <a:spLocks noGrp="1"/>
          </p:cNvSpPr>
          <p:nvPr>
            <p:ph idx="1"/>
          </p:nvPr>
        </p:nvSpPr>
        <p:spPr/>
        <p:txBody>
          <a:bodyPr>
            <a:normAutofit/>
          </a:bodyPr>
          <a:lstStyle/>
          <a:p>
            <a:r>
              <a:rPr lang="en-GB" sz="3600" dirty="0"/>
              <a:t>One-time pads or one-time encryption is not to be confused with one-time keys (OTK) or one-time passwords (sometimes also denoted as OTP)</a:t>
            </a:r>
          </a:p>
          <a:p>
            <a:r>
              <a:rPr lang="en-GB" sz="3600" dirty="0"/>
              <a:t>Such one-time keys, limited in size, are only valid for a single encryption session by some crypto-algorithm under control of that key</a:t>
            </a:r>
          </a:p>
          <a:p>
            <a:r>
              <a:rPr lang="en-GB" sz="3600" dirty="0"/>
              <a:t>Small one-time keys are by no means unbreakable, because the security of the encryption depends on the crypto algorithm they are used for</a:t>
            </a:r>
          </a:p>
        </p:txBody>
      </p:sp>
    </p:spTree>
    <p:extLst>
      <p:ext uri="{BB962C8B-B14F-4D97-AF65-F5344CB8AC3E}">
        <p14:creationId xmlns:p14="http://schemas.microsoft.com/office/powerpoint/2010/main" val="3909983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Optimal Key Length</a:t>
            </a:r>
          </a:p>
        </p:txBody>
      </p:sp>
      <p:sp>
        <p:nvSpPr>
          <p:cNvPr id="3" name="Content Placeholder 2"/>
          <p:cNvSpPr>
            <a:spLocks noGrp="1"/>
          </p:cNvSpPr>
          <p:nvPr>
            <p:ph idx="1"/>
          </p:nvPr>
        </p:nvSpPr>
        <p:spPr/>
        <p:txBody>
          <a:bodyPr>
            <a:normAutofit/>
          </a:bodyPr>
          <a:lstStyle/>
          <a:p>
            <a:pPr marL="0" indent="0">
              <a:buNone/>
            </a:pPr>
            <a:r>
              <a:rPr lang="en-GB" sz="4000" dirty="0"/>
              <a:t>How long is a piece of string?</a:t>
            </a:r>
          </a:p>
          <a:p>
            <a:pPr marL="0" indent="0">
              <a:buNone/>
            </a:pPr>
            <a:r>
              <a:rPr lang="en-GB" sz="4000" dirty="0"/>
              <a:t>RSA (</a:t>
            </a:r>
            <a:r>
              <a:rPr lang="en-GB" sz="4000" dirty="0" err="1"/>
              <a:t>Rivest</a:t>
            </a:r>
            <a:r>
              <a:rPr lang="en-GB" sz="4000" dirty="0"/>
              <a:t>–Shamir–</a:t>
            </a:r>
            <a:r>
              <a:rPr lang="en-GB" sz="4000" dirty="0" err="1"/>
              <a:t>Adleman</a:t>
            </a:r>
            <a:r>
              <a:rPr lang="en-GB" sz="4000" dirty="0"/>
              <a:t>) claims that 1024-bit keys are likely to become </a:t>
            </a:r>
            <a:r>
              <a:rPr lang="en-GB" sz="4000" dirty="0" err="1"/>
              <a:t>crackable</a:t>
            </a:r>
            <a:r>
              <a:rPr lang="en-GB" sz="4000" dirty="0"/>
              <a:t> some time between 2006 and 2010 and that 2048-bit keys are sufficient until 2030</a:t>
            </a:r>
          </a:p>
          <a:p>
            <a:pPr marL="0" indent="0">
              <a:buNone/>
            </a:pPr>
            <a:r>
              <a:rPr lang="en-GB" sz="4000" dirty="0"/>
              <a:t>The NIST recommends 2048-bit keys for RSA</a:t>
            </a:r>
          </a:p>
          <a:p>
            <a:pPr marL="0" indent="0">
              <a:buNone/>
            </a:pPr>
            <a:r>
              <a:rPr lang="en-GB" sz="4000" dirty="0"/>
              <a:t>An RSA key length of 3072 bits should be used if security is required beyond 2030</a:t>
            </a:r>
          </a:p>
        </p:txBody>
      </p:sp>
    </p:spTree>
    <p:extLst>
      <p:ext uri="{BB962C8B-B14F-4D97-AF65-F5344CB8AC3E}">
        <p14:creationId xmlns:p14="http://schemas.microsoft.com/office/powerpoint/2010/main" val="285944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Keys</a:t>
            </a:r>
          </a:p>
        </p:txBody>
      </p:sp>
      <p:sp>
        <p:nvSpPr>
          <p:cNvPr id="3" name="Content Placeholder 2"/>
          <p:cNvSpPr>
            <a:spLocks noGrp="1"/>
          </p:cNvSpPr>
          <p:nvPr>
            <p:ph idx="1"/>
          </p:nvPr>
        </p:nvSpPr>
        <p:spPr>
          <a:xfrm>
            <a:off x="2686151" y="3007153"/>
            <a:ext cx="7444168" cy="1603375"/>
          </a:xfrm>
        </p:spPr>
        <p:txBody>
          <a:bodyPr>
            <a:normAutofit/>
          </a:bodyPr>
          <a:lstStyle/>
          <a:p>
            <a:pPr marL="0" indent="0">
              <a:buNone/>
            </a:pPr>
            <a:r>
              <a:rPr lang="en-GB" sz="6000" dirty="0"/>
              <a:t>Can only be used once</a:t>
            </a:r>
          </a:p>
        </p:txBody>
      </p:sp>
    </p:spTree>
    <p:extLst>
      <p:ext uri="{BB962C8B-B14F-4D97-AF65-F5344CB8AC3E}">
        <p14:creationId xmlns:p14="http://schemas.microsoft.com/office/powerpoint/2010/main" val="1022090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Authentication</a:t>
            </a:r>
          </a:p>
        </p:txBody>
      </p:sp>
      <p:sp>
        <p:nvSpPr>
          <p:cNvPr id="3" name="Content Placeholder 2"/>
          <p:cNvSpPr>
            <a:spLocks noGrp="1"/>
          </p:cNvSpPr>
          <p:nvPr>
            <p:ph idx="1"/>
          </p:nvPr>
        </p:nvSpPr>
        <p:spPr/>
        <p:txBody>
          <a:bodyPr>
            <a:normAutofit/>
          </a:bodyPr>
          <a:lstStyle/>
          <a:p>
            <a:pPr marL="0" indent="0">
              <a:buNone/>
            </a:pPr>
            <a:r>
              <a:rPr lang="en-GB" sz="4400" dirty="0"/>
              <a:t>Receivers cannot authenticate the message</a:t>
            </a:r>
          </a:p>
        </p:txBody>
      </p:sp>
    </p:spTree>
    <p:extLst>
      <p:ext uri="{BB962C8B-B14F-4D97-AF65-F5344CB8AC3E}">
        <p14:creationId xmlns:p14="http://schemas.microsoft.com/office/powerpoint/2010/main" val="1565793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Attacks on Passwords</a:t>
            </a:r>
          </a:p>
        </p:txBody>
      </p:sp>
      <p:sp>
        <p:nvSpPr>
          <p:cNvPr id="3" name="Content Placeholder 2"/>
          <p:cNvSpPr>
            <a:spLocks noGrp="1"/>
          </p:cNvSpPr>
          <p:nvPr>
            <p:ph idx="1"/>
          </p:nvPr>
        </p:nvSpPr>
        <p:spPr/>
        <p:txBody>
          <a:bodyPr/>
          <a:lstStyle/>
          <a:p>
            <a:r>
              <a:rPr lang="en-GB" dirty="0"/>
              <a:t>Brute force</a:t>
            </a:r>
          </a:p>
          <a:p>
            <a:r>
              <a:rPr lang="en-GB" dirty="0"/>
              <a:t>Dictionary</a:t>
            </a:r>
          </a:p>
          <a:p>
            <a:r>
              <a:rPr lang="en-GB" dirty="0"/>
              <a:t>Rainbow table</a:t>
            </a:r>
          </a:p>
          <a:p>
            <a:pPr marL="0" indent="0">
              <a:buNone/>
            </a:pPr>
            <a:endParaRPr lang="en-GB" dirty="0"/>
          </a:p>
        </p:txBody>
      </p:sp>
    </p:spTree>
    <p:extLst>
      <p:ext uri="{BB962C8B-B14F-4D97-AF65-F5344CB8AC3E}">
        <p14:creationId xmlns:p14="http://schemas.microsoft.com/office/powerpoint/2010/main" val="3358497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Brute Force Attacks</a:t>
            </a:r>
          </a:p>
        </p:txBody>
      </p:sp>
      <p:sp>
        <p:nvSpPr>
          <p:cNvPr id="3" name="Content Placeholder 2"/>
          <p:cNvSpPr>
            <a:spLocks noGrp="1"/>
          </p:cNvSpPr>
          <p:nvPr>
            <p:ph idx="1"/>
          </p:nvPr>
        </p:nvSpPr>
        <p:spPr/>
        <p:txBody>
          <a:bodyPr>
            <a:normAutofit/>
          </a:bodyPr>
          <a:lstStyle/>
          <a:p>
            <a:pPr marL="0" indent="0">
              <a:buNone/>
            </a:pPr>
            <a:r>
              <a:rPr lang="en-GB" sz="4000" dirty="0"/>
              <a:t>A brute force attack is a trial-and-error method used to obtain information such as a user password or personal identification number (PIN)</a:t>
            </a:r>
          </a:p>
        </p:txBody>
      </p:sp>
      <p:pic>
        <p:nvPicPr>
          <p:cNvPr id="5" name="Picture 4" descr="A close up of text on a black background&#10;&#10;Description automatically generated">
            <a:extLst>
              <a:ext uri="{FF2B5EF4-FFF2-40B4-BE49-F238E27FC236}">
                <a16:creationId xmlns:a16="http://schemas.microsoft.com/office/drawing/2014/main" id="{C83DBB7E-2BB7-4E2C-AED0-B8E8C189B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788" y="3428999"/>
            <a:ext cx="3742137" cy="3063875"/>
          </a:xfrm>
          <a:prstGeom prst="rect">
            <a:avLst/>
          </a:prstGeom>
        </p:spPr>
      </p:pic>
    </p:spTree>
    <p:extLst>
      <p:ext uri="{BB962C8B-B14F-4D97-AF65-F5344CB8AC3E}">
        <p14:creationId xmlns:p14="http://schemas.microsoft.com/office/powerpoint/2010/main" val="2777792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Brute Force Attacks</a:t>
            </a:r>
          </a:p>
        </p:txBody>
      </p:sp>
      <p:sp>
        <p:nvSpPr>
          <p:cNvPr id="3" name="Content Placeholder 2"/>
          <p:cNvSpPr>
            <a:spLocks noGrp="1"/>
          </p:cNvSpPr>
          <p:nvPr>
            <p:ph idx="1"/>
          </p:nvPr>
        </p:nvSpPr>
        <p:spPr/>
        <p:txBody>
          <a:bodyPr>
            <a:normAutofit/>
          </a:bodyPr>
          <a:lstStyle/>
          <a:p>
            <a:pPr marL="0" indent="0">
              <a:buNone/>
            </a:pPr>
            <a:r>
              <a:rPr lang="en-GB" sz="4800" dirty="0"/>
              <a:t>In a brute force attack, automated software is used to generate a large number of consecutive guesses as to the value of the desired data</a:t>
            </a:r>
          </a:p>
        </p:txBody>
      </p:sp>
    </p:spTree>
    <p:extLst>
      <p:ext uri="{BB962C8B-B14F-4D97-AF65-F5344CB8AC3E}">
        <p14:creationId xmlns:p14="http://schemas.microsoft.com/office/powerpoint/2010/main" val="1644939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Brute Force Attacks</a:t>
            </a:r>
          </a:p>
        </p:txBody>
      </p:sp>
      <p:sp>
        <p:nvSpPr>
          <p:cNvPr id="3" name="Content Placeholder 2"/>
          <p:cNvSpPr>
            <a:spLocks noGrp="1"/>
          </p:cNvSpPr>
          <p:nvPr>
            <p:ph idx="1"/>
          </p:nvPr>
        </p:nvSpPr>
        <p:spPr/>
        <p:txBody>
          <a:bodyPr>
            <a:normAutofit/>
          </a:bodyPr>
          <a:lstStyle/>
          <a:p>
            <a:pPr marL="0" indent="0">
              <a:buNone/>
            </a:pPr>
            <a:r>
              <a:rPr lang="en-GB" sz="4400" dirty="0"/>
              <a:t>Brute force attacks may be used by criminals to crack encrypted data, or by security analysts to test an organization's network security</a:t>
            </a:r>
          </a:p>
        </p:txBody>
      </p:sp>
    </p:spTree>
    <p:extLst>
      <p:ext uri="{BB962C8B-B14F-4D97-AF65-F5344CB8AC3E}">
        <p14:creationId xmlns:p14="http://schemas.microsoft.com/office/powerpoint/2010/main" val="3343122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Brute Force Attacks</a:t>
            </a:r>
          </a:p>
        </p:txBody>
      </p:sp>
      <p:sp>
        <p:nvSpPr>
          <p:cNvPr id="3" name="Content Placeholder 2"/>
          <p:cNvSpPr>
            <a:spLocks noGrp="1"/>
          </p:cNvSpPr>
          <p:nvPr>
            <p:ph idx="1"/>
          </p:nvPr>
        </p:nvSpPr>
        <p:spPr/>
        <p:txBody>
          <a:bodyPr>
            <a:normAutofit/>
          </a:bodyPr>
          <a:lstStyle/>
          <a:p>
            <a:pPr marL="0" indent="0">
              <a:buNone/>
            </a:pPr>
            <a:r>
              <a:rPr lang="en-GB" sz="5400" dirty="0"/>
              <a:t>A brute force attack is also known as brute force cracking or simply brute force</a:t>
            </a:r>
          </a:p>
        </p:txBody>
      </p:sp>
    </p:spTree>
    <p:extLst>
      <p:ext uri="{BB962C8B-B14F-4D97-AF65-F5344CB8AC3E}">
        <p14:creationId xmlns:p14="http://schemas.microsoft.com/office/powerpoint/2010/main" val="283394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1.1 Describe cryptographic techniques and state their limitations</a:t>
            </a:r>
          </a:p>
        </p:txBody>
      </p:sp>
      <p:sp>
        <p:nvSpPr>
          <p:cNvPr id="5" name="Text Placeholder 4"/>
          <p:cNvSpPr>
            <a:spLocks noGrp="1"/>
          </p:cNvSpPr>
          <p:nvPr>
            <p:ph type="body" idx="1"/>
          </p:nvPr>
        </p:nvSpPr>
        <p:spPr>
          <a:xfrm>
            <a:off x="360947" y="4589463"/>
            <a:ext cx="11341769" cy="2024401"/>
          </a:xfrm>
        </p:spPr>
        <p:txBody>
          <a:bodyPr>
            <a:normAutofit fontScale="85000" lnSpcReduction="20000"/>
          </a:bodyPr>
          <a:lstStyle/>
          <a:p>
            <a:pPr marL="342900" indent="-342900">
              <a:buFont typeface="Arial" panose="020B0604020202020204" pitchFamily="34" charset="0"/>
              <a:buChar char="•"/>
            </a:pPr>
            <a:r>
              <a:rPr lang="en-GB" dirty="0"/>
              <a:t>number systems</a:t>
            </a:r>
          </a:p>
          <a:p>
            <a:pPr marL="342900" indent="-342900">
              <a:buFont typeface="Arial" panose="020B0604020202020204" pitchFamily="34" charset="0"/>
              <a:buChar char="•"/>
            </a:pPr>
            <a:r>
              <a:rPr lang="en-GB" dirty="0"/>
              <a:t>ciphers</a:t>
            </a:r>
          </a:p>
          <a:p>
            <a:pPr marL="342900" indent="-342900">
              <a:buFont typeface="Arial" panose="020B0604020202020204" pitchFamily="34" charset="0"/>
              <a:buChar char="•"/>
            </a:pPr>
            <a:r>
              <a:rPr lang="en-GB" dirty="0"/>
              <a:t>asymmetric (public key) and symmetric</a:t>
            </a:r>
          </a:p>
          <a:p>
            <a:pPr marL="342900" indent="-342900">
              <a:buFont typeface="Arial" panose="020B0604020202020204" pitchFamily="34" charset="0"/>
              <a:buChar char="•"/>
            </a:pPr>
            <a:r>
              <a:rPr lang="en-GB" dirty="0"/>
              <a:t>digital signatures</a:t>
            </a:r>
          </a:p>
          <a:p>
            <a:pPr marL="342900" indent="-342900">
              <a:buFont typeface="Arial" panose="020B0604020202020204" pitchFamily="34" charset="0"/>
              <a:buChar char="•"/>
            </a:pPr>
            <a:r>
              <a:rPr lang="en-GB" dirty="0"/>
              <a:t>hashing</a:t>
            </a:r>
          </a:p>
          <a:p>
            <a:pPr marL="342900" indent="-342900">
              <a:buFont typeface="Arial" panose="020B0604020202020204" pitchFamily="34" charset="0"/>
              <a:buChar char="•"/>
            </a:pPr>
            <a:r>
              <a:rPr lang="en-GB" dirty="0"/>
              <a:t>block cipher</a:t>
            </a:r>
          </a:p>
        </p:txBody>
      </p:sp>
    </p:spTree>
    <p:extLst>
      <p:ext uri="{BB962C8B-B14F-4D97-AF65-F5344CB8AC3E}">
        <p14:creationId xmlns:p14="http://schemas.microsoft.com/office/powerpoint/2010/main" val="132842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7A72-06FC-4E6D-A437-5A5D21D3008E}"/>
              </a:ext>
            </a:extLst>
          </p:cNvPr>
          <p:cNvSpPr>
            <a:spLocks noGrp="1"/>
          </p:cNvSpPr>
          <p:nvPr>
            <p:ph type="title"/>
          </p:nvPr>
        </p:nvSpPr>
        <p:spPr/>
        <p:txBody>
          <a:bodyPr/>
          <a:lstStyle/>
          <a:p>
            <a:r>
              <a:rPr lang="en-GB" dirty="0"/>
              <a:t>Task - Break the Password</a:t>
            </a:r>
          </a:p>
        </p:txBody>
      </p:sp>
      <p:sp>
        <p:nvSpPr>
          <p:cNvPr id="3" name="Content Placeholder 2">
            <a:extLst>
              <a:ext uri="{FF2B5EF4-FFF2-40B4-BE49-F238E27FC236}">
                <a16:creationId xmlns:a16="http://schemas.microsoft.com/office/drawing/2014/main" id="{51628058-0003-4EEF-AEAB-8C496D1A15BB}"/>
              </a:ext>
            </a:extLst>
          </p:cNvPr>
          <p:cNvSpPr>
            <a:spLocks noGrp="1"/>
          </p:cNvSpPr>
          <p:nvPr>
            <p:ph idx="1"/>
          </p:nvPr>
        </p:nvSpPr>
        <p:spPr/>
        <p:txBody>
          <a:bodyPr>
            <a:normAutofit/>
          </a:bodyPr>
          <a:lstStyle/>
          <a:p>
            <a:r>
              <a:rPr lang="en-GB" sz="4000" dirty="0"/>
              <a:t>Navigate to </a:t>
            </a:r>
            <a:r>
              <a:rPr lang="en-GB" sz="4000" dirty="0">
                <a:hlinkClick r:id="rId2"/>
              </a:rPr>
              <a:t>http://cyberslo0th.co.uk/train/cyber01.php</a:t>
            </a:r>
            <a:endParaRPr lang="en-GB" sz="4000" dirty="0"/>
          </a:p>
          <a:p>
            <a:r>
              <a:rPr lang="en-GB" sz="4000" dirty="0"/>
              <a:t>The username is </a:t>
            </a:r>
            <a:r>
              <a:rPr lang="en-GB" sz="4000" dirty="0" err="1"/>
              <a:t>PeterPan</a:t>
            </a:r>
            <a:endParaRPr lang="en-GB" sz="4000" dirty="0"/>
          </a:p>
          <a:p>
            <a:r>
              <a:rPr lang="en-GB" sz="4000" dirty="0"/>
              <a:t>Guess the password</a:t>
            </a:r>
          </a:p>
          <a:p>
            <a:pPr lvl="1"/>
            <a:r>
              <a:rPr lang="en-GB" sz="3600" dirty="0"/>
              <a:t>Make a list of all the combinations you have tried</a:t>
            </a:r>
          </a:p>
          <a:p>
            <a:endParaRPr lang="en-GB" sz="4000" dirty="0"/>
          </a:p>
          <a:p>
            <a:r>
              <a:rPr lang="en-GB" sz="4000" dirty="0"/>
              <a:t>You have 5 minutes to break this!!!!</a:t>
            </a:r>
          </a:p>
        </p:txBody>
      </p:sp>
    </p:spTree>
    <p:extLst>
      <p:ext uri="{BB962C8B-B14F-4D97-AF65-F5344CB8AC3E}">
        <p14:creationId xmlns:p14="http://schemas.microsoft.com/office/powerpoint/2010/main" val="2087743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Dictionary Attacks</a:t>
            </a:r>
          </a:p>
        </p:txBody>
      </p:sp>
      <p:sp>
        <p:nvSpPr>
          <p:cNvPr id="3" name="Content Placeholder 2"/>
          <p:cNvSpPr>
            <a:spLocks noGrp="1"/>
          </p:cNvSpPr>
          <p:nvPr>
            <p:ph idx="1"/>
          </p:nvPr>
        </p:nvSpPr>
        <p:spPr/>
        <p:txBody>
          <a:bodyPr>
            <a:normAutofit lnSpcReduction="10000"/>
          </a:bodyPr>
          <a:lstStyle/>
          <a:p>
            <a:pPr marL="0" indent="0">
              <a:buNone/>
            </a:pPr>
            <a:r>
              <a:rPr lang="en-GB" sz="3200" dirty="0"/>
              <a:t>A dictionary attack is a method of breaking into a password-protected computer or server by systematically entering every word in a dictionary as a password</a:t>
            </a:r>
          </a:p>
          <a:p>
            <a:pPr marL="0" indent="0">
              <a:buNone/>
            </a:pPr>
            <a:r>
              <a:rPr lang="en-GB" sz="3200" dirty="0"/>
              <a:t>A dictionary attack can also be used in an attempt to find the key necessary to decrypt an encrypted message or document</a:t>
            </a:r>
          </a:p>
          <a:p>
            <a:pPr marL="0" indent="0">
              <a:buNone/>
            </a:pPr>
            <a:r>
              <a:rPr lang="en-GB" sz="3200" dirty="0"/>
              <a:t>Dictionary attacks work because many computer users and businesses insist on using ordinary words as passwords</a:t>
            </a:r>
          </a:p>
          <a:p>
            <a:pPr marL="0" indent="0">
              <a:buNone/>
            </a:pPr>
            <a:r>
              <a:rPr lang="en-GB" sz="3200" dirty="0"/>
              <a:t>Dictionary attacks are rarely successful against systems that employ multiple-word phrases, and unsuccessful against systems that employ random combinations of uppercase and lowercase letters mixed up with numerals</a:t>
            </a:r>
          </a:p>
        </p:txBody>
      </p:sp>
    </p:spTree>
    <p:extLst>
      <p:ext uri="{BB962C8B-B14F-4D97-AF65-F5344CB8AC3E}">
        <p14:creationId xmlns:p14="http://schemas.microsoft.com/office/powerpoint/2010/main" val="18371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C63E5-ED45-4582-B923-1EFC37DC6636}"/>
              </a:ext>
            </a:extLst>
          </p:cNvPr>
          <p:cNvSpPr>
            <a:spLocks noGrp="1"/>
          </p:cNvSpPr>
          <p:nvPr>
            <p:ph type="title"/>
          </p:nvPr>
        </p:nvSpPr>
        <p:spPr/>
        <p:txBody>
          <a:bodyPr/>
          <a:lstStyle/>
          <a:p>
            <a:r>
              <a:rPr lang="en-GB" dirty="0"/>
              <a:t>Tools</a:t>
            </a:r>
          </a:p>
        </p:txBody>
      </p:sp>
      <p:sp>
        <p:nvSpPr>
          <p:cNvPr id="3" name="Content Placeholder 2">
            <a:extLst>
              <a:ext uri="{FF2B5EF4-FFF2-40B4-BE49-F238E27FC236}">
                <a16:creationId xmlns:a16="http://schemas.microsoft.com/office/drawing/2014/main" id="{F39DD0F8-6531-44BC-9A37-50C8CFEFB2E2}"/>
              </a:ext>
            </a:extLst>
          </p:cNvPr>
          <p:cNvSpPr>
            <a:spLocks noGrp="1"/>
          </p:cNvSpPr>
          <p:nvPr>
            <p:ph idx="1"/>
          </p:nvPr>
        </p:nvSpPr>
        <p:spPr>
          <a:xfrm>
            <a:off x="312821" y="1825625"/>
            <a:ext cx="4516033" cy="568254"/>
          </a:xfrm>
        </p:spPr>
        <p:txBody>
          <a:bodyPr/>
          <a:lstStyle/>
          <a:p>
            <a:r>
              <a:rPr lang="en-GB" dirty="0"/>
              <a:t>Can use tools such as:</a:t>
            </a:r>
          </a:p>
          <a:p>
            <a:pPr lvl="1"/>
            <a:endParaRPr lang="en-GB" dirty="0"/>
          </a:p>
        </p:txBody>
      </p:sp>
      <p:sp>
        <p:nvSpPr>
          <p:cNvPr id="5" name="Rectangle 4">
            <a:extLst>
              <a:ext uri="{FF2B5EF4-FFF2-40B4-BE49-F238E27FC236}">
                <a16:creationId xmlns:a16="http://schemas.microsoft.com/office/drawing/2014/main" id="{814941D9-D671-45BD-BDE5-F96AFBCFD846}"/>
              </a:ext>
            </a:extLst>
          </p:cNvPr>
          <p:cNvSpPr/>
          <p:nvPr/>
        </p:nvSpPr>
        <p:spPr>
          <a:xfrm>
            <a:off x="487481" y="2337373"/>
            <a:ext cx="4011331" cy="425350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9AE0C27-B711-449B-AB84-A405D452BA53}"/>
              </a:ext>
            </a:extLst>
          </p:cNvPr>
          <p:cNvSpPr txBox="1"/>
          <p:nvPr/>
        </p:nvSpPr>
        <p:spPr>
          <a:xfrm>
            <a:off x="-17221" y="2313697"/>
            <a:ext cx="4516033" cy="4401205"/>
          </a:xfrm>
          <a:prstGeom prst="rect">
            <a:avLst/>
          </a:prstGeom>
          <a:noFill/>
        </p:spPr>
        <p:txBody>
          <a:bodyPr wrap="square" rtlCol="0">
            <a:spAutoFit/>
          </a:bodyPr>
          <a:lstStyle/>
          <a:p>
            <a:pPr lvl="1"/>
            <a:r>
              <a:rPr lang="en-GB" sz="2000" b="1" dirty="0"/>
              <a:t>Hydra</a:t>
            </a:r>
            <a:endParaRPr lang="en-GB" b="1" dirty="0"/>
          </a:p>
          <a:p>
            <a:pPr lvl="2"/>
            <a:r>
              <a:rPr lang="en-GB" sz="2000" dirty="0"/>
              <a:t>Quickly runs through a large number of password combinations, either simple brute force or dictionary-based</a:t>
            </a:r>
          </a:p>
          <a:p>
            <a:pPr lvl="2"/>
            <a:endParaRPr lang="en-GB" sz="2000" dirty="0"/>
          </a:p>
          <a:p>
            <a:pPr lvl="2"/>
            <a:r>
              <a:rPr lang="en-GB" sz="2000" dirty="0"/>
              <a:t>It can attack more than 50 protocols and multiple operating systems</a:t>
            </a:r>
          </a:p>
          <a:p>
            <a:pPr lvl="2"/>
            <a:endParaRPr lang="en-GB" sz="2000" dirty="0"/>
          </a:p>
          <a:p>
            <a:pPr lvl="2"/>
            <a:r>
              <a:rPr lang="en-GB" sz="2000" dirty="0"/>
              <a:t>Hydra is an open platform; the security community and attackers constantly develop new modules</a:t>
            </a:r>
          </a:p>
        </p:txBody>
      </p:sp>
      <p:sp>
        <p:nvSpPr>
          <p:cNvPr id="7" name="Rectangle 6">
            <a:extLst>
              <a:ext uri="{FF2B5EF4-FFF2-40B4-BE49-F238E27FC236}">
                <a16:creationId xmlns:a16="http://schemas.microsoft.com/office/drawing/2014/main" id="{CBBFBA98-F549-422A-9983-352B1E5FFAA3}"/>
              </a:ext>
            </a:extLst>
          </p:cNvPr>
          <p:cNvSpPr/>
          <p:nvPr/>
        </p:nvSpPr>
        <p:spPr>
          <a:xfrm>
            <a:off x="4905299" y="2337371"/>
            <a:ext cx="2966076" cy="42535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EDBA5B5-80B6-40DE-B4D0-377F17A7E963}"/>
              </a:ext>
            </a:extLst>
          </p:cNvPr>
          <p:cNvSpPr txBox="1"/>
          <p:nvPr/>
        </p:nvSpPr>
        <p:spPr>
          <a:xfrm>
            <a:off x="4924722" y="2349549"/>
            <a:ext cx="2847022" cy="2862322"/>
          </a:xfrm>
          <a:prstGeom prst="rect">
            <a:avLst/>
          </a:prstGeom>
          <a:noFill/>
        </p:spPr>
        <p:txBody>
          <a:bodyPr wrap="square" rtlCol="0">
            <a:spAutoFit/>
          </a:bodyPr>
          <a:lstStyle/>
          <a:p>
            <a:r>
              <a:rPr lang="en-GB" sz="2000" b="1" dirty="0" err="1"/>
              <a:t>Aircrack</a:t>
            </a:r>
            <a:r>
              <a:rPr lang="en-GB" sz="2000" b="1" dirty="0"/>
              <a:t>-ng</a:t>
            </a:r>
            <a:endParaRPr lang="en-GB" b="1" dirty="0"/>
          </a:p>
          <a:p>
            <a:pPr lvl="1"/>
            <a:r>
              <a:rPr lang="en-GB" sz="2000" dirty="0"/>
              <a:t>Can be used on Windows, Linux, iOS, and Android</a:t>
            </a:r>
          </a:p>
          <a:p>
            <a:pPr lvl="1"/>
            <a:endParaRPr lang="en-GB" sz="2000" dirty="0"/>
          </a:p>
          <a:p>
            <a:pPr lvl="1"/>
            <a:r>
              <a:rPr lang="en-GB" sz="2000" dirty="0"/>
              <a:t>It uses a dictionary of widely used passwords to breach wireless networks</a:t>
            </a:r>
          </a:p>
        </p:txBody>
      </p:sp>
      <p:sp>
        <p:nvSpPr>
          <p:cNvPr id="9" name="Rectangle 8">
            <a:extLst>
              <a:ext uri="{FF2B5EF4-FFF2-40B4-BE49-F238E27FC236}">
                <a16:creationId xmlns:a16="http://schemas.microsoft.com/office/drawing/2014/main" id="{CE7327EC-7B7A-4A33-96B1-1DAB07B8AC2D}"/>
              </a:ext>
            </a:extLst>
          </p:cNvPr>
          <p:cNvSpPr/>
          <p:nvPr/>
        </p:nvSpPr>
        <p:spPr>
          <a:xfrm>
            <a:off x="8463068" y="2337371"/>
            <a:ext cx="3151282" cy="42535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AB16AD6-6E3C-47A3-90E0-54F71C23760D}"/>
              </a:ext>
            </a:extLst>
          </p:cNvPr>
          <p:cNvSpPr txBox="1"/>
          <p:nvPr/>
        </p:nvSpPr>
        <p:spPr>
          <a:xfrm>
            <a:off x="8524501" y="2374142"/>
            <a:ext cx="2847022" cy="2554545"/>
          </a:xfrm>
          <a:prstGeom prst="rect">
            <a:avLst/>
          </a:prstGeom>
          <a:noFill/>
        </p:spPr>
        <p:txBody>
          <a:bodyPr wrap="square" rtlCol="0">
            <a:spAutoFit/>
          </a:bodyPr>
          <a:lstStyle/>
          <a:p>
            <a:r>
              <a:rPr lang="en-GB" sz="2000" b="1" dirty="0"/>
              <a:t>L0phtCrack</a:t>
            </a:r>
          </a:p>
          <a:p>
            <a:pPr lvl="1"/>
            <a:r>
              <a:rPr lang="en-GB" sz="2000" dirty="0"/>
              <a:t>A tool for cracking Windows passwords</a:t>
            </a:r>
          </a:p>
          <a:p>
            <a:pPr lvl="1"/>
            <a:endParaRPr lang="en-GB" sz="2000" dirty="0"/>
          </a:p>
          <a:p>
            <a:pPr lvl="1"/>
            <a:r>
              <a:rPr lang="en-GB" sz="2000" dirty="0"/>
              <a:t>It uses rainbow tables, dictionaries, and multiprocessor algorithms</a:t>
            </a:r>
            <a:endParaRPr lang="en-GB" dirty="0"/>
          </a:p>
        </p:txBody>
      </p:sp>
    </p:spTree>
    <p:extLst>
      <p:ext uri="{BB962C8B-B14F-4D97-AF65-F5344CB8AC3E}">
        <p14:creationId xmlns:p14="http://schemas.microsoft.com/office/powerpoint/2010/main" val="2685021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C63E5-ED45-4582-B923-1EFC37DC6636}"/>
              </a:ext>
            </a:extLst>
          </p:cNvPr>
          <p:cNvSpPr>
            <a:spLocks noGrp="1"/>
          </p:cNvSpPr>
          <p:nvPr>
            <p:ph type="title"/>
          </p:nvPr>
        </p:nvSpPr>
        <p:spPr/>
        <p:txBody>
          <a:bodyPr/>
          <a:lstStyle/>
          <a:p>
            <a:r>
              <a:rPr lang="en-GB" dirty="0"/>
              <a:t>Tools</a:t>
            </a:r>
          </a:p>
        </p:txBody>
      </p:sp>
      <p:sp>
        <p:nvSpPr>
          <p:cNvPr id="3" name="Content Placeholder 2">
            <a:extLst>
              <a:ext uri="{FF2B5EF4-FFF2-40B4-BE49-F238E27FC236}">
                <a16:creationId xmlns:a16="http://schemas.microsoft.com/office/drawing/2014/main" id="{F39DD0F8-6531-44BC-9A37-50C8CFEFB2E2}"/>
              </a:ext>
            </a:extLst>
          </p:cNvPr>
          <p:cNvSpPr>
            <a:spLocks noGrp="1"/>
          </p:cNvSpPr>
          <p:nvPr>
            <p:ph idx="1"/>
          </p:nvPr>
        </p:nvSpPr>
        <p:spPr>
          <a:xfrm>
            <a:off x="140508" y="1635555"/>
            <a:ext cx="4516033" cy="568254"/>
          </a:xfrm>
        </p:spPr>
        <p:txBody>
          <a:bodyPr/>
          <a:lstStyle/>
          <a:p>
            <a:r>
              <a:rPr lang="en-GB" dirty="0"/>
              <a:t>Can use tools such as:</a:t>
            </a:r>
          </a:p>
          <a:p>
            <a:pPr lvl="1"/>
            <a:endParaRPr lang="en-GB" dirty="0"/>
          </a:p>
        </p:txBody>
      </p:sp>
      <p:sp>
        <p:nvSpPr>
          <p:cNvPr id="5" name="Rectangle 4">
            <a:extLst>
              <a:ext uri="{FF2B5EF4-FFF2-40B4-BE49-F238E27FC236}">
                <a16:creationId xmlns:a16="http://schemas.microsoft.com/office/drawing/2014/main" id="{814941D9-D671-45BD-BDE5-F96AFBCFD846}"/>
              </a:ext>
            </a:extLst>
          </p:cNvPr>
          <p:cNvSpPr/>
          <p:nvPr/>
        </p:nvSpPr>
        <p:spPr>
          <a:xfrm>
            <a:off x="107338" y="2337373"/>
            <a:ext cx="2633927" cy="38729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9AE0C27-B711-449B-AB84-A405D452BA53}"/>
              </a:ext>
            </a:extLst>
          </p:cNvPr>
          <p:cNvSpPr txBox="1"/>
          <p:nvPr/>
        </p:nvSpPr>
        <p:spPr>
          <a:xfrm>
            <a:off x="-360220" y="2392731"/>
            <a:ext cx="3082061" cy="3785652"/>
          </a:xfrm>
          <a:prstGeom prst="rect">
            <a:avLst/>
          </a:prstGeom>
          <a:noFill/>
        </p:spPr>
        <p:txBody>
          <a:bodyPr wrap="square" rtlCol="0">
            <a:spAutoFit/>
          </a:bodyPr>
          <a:lstStyle/>
          <a:p>
            <a:pPr lvl="1"/>
            <a:r>
              <a:rPr lang="en-GB" sz="2000" b="1" dirty="0"/>
              <a:t>John the Ripper</a:t>
            </a:r>
          </a:p>
          <a:p>
            <a:pPr lvl="2"/>
            <a:r>
              <a:rPr lang="en-GB" sz="2000" dirty="0"/>
              <a:t>Runs on 15 different platforms including Unix, Windows, and OpenVMS</a:t>
            </a:r>
          </a:p>
          <a:p>
            <a:pPr lvl="2"/>
            <a:endParaRPr lang="en-GB" sz="2000" dirty="0"/>
          </a:p>
          <a:p>
            <a:pPr lvl="2"/>
            <a:r>
              <a:rPr lang="en-GB" sz="2000" dirty="0"/>
              <a:t>Tries all possible combinations using a dictionary of possible passwords</a:t>
            </a:r>
          </a:p>
        </p:txBody>
      </p:sp>
      <p:sp>
        <p:nvSpPr>
          <p:cNvPr id="7" name="Rectangle 6">
            <a:extLst>
              <a:ext uri="{FF2B5EF4-FFF2-40B4-BE49-F238E27FC236}">
                <a16:creationId xmlns:a16="http://schemas.microsoft.com/office/drawing/2014/main" id="{CBBFBA98-F549-422A-9983-352B1E5FFAA3}"/>
              </a:ext>
            </a:extLst>
          </p:cNvPr>
          <p:cNvSpPr/>
          <p:nvPr/>
        </p:nvSpPr>
        <p:spPr>
          <a:xfrm>
            <a:off x="3420755" y="2337373"/>
            <a:ext cx="2145025" cy="38729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EDBA5B5-80B6-40DE-B4D0-377F17A7E963}"/>
              </a:ext>
            </a:extLst>
          </p:cNvPr>
          <p:cNvSpPr txBox="1"/>
          <p:nvPr/>
        </p:nvSpPr>
        <p:spPr>
          <a:xfrm>
            <a:off x="3440177" y="2349551"/>
            <a:ext cx="1953563" cy="3785652"/>
          </a:xfrm>
          <a:prstGeom prst="rect">
            <a:avLst/>
          </a:prstGeom>
          <a:noFill/>
          <a:ln>
            <a:noFill/>
          </a:ln>
        </p:spPr>
        <p:txBody>
          <a:bodyPr wrap="square" rtlCol="0">
            <a:spAutoFit/>
          </a:bodyPr>
          <a:lstStyle/>
          <a:p>
            <a:r>
              <a:rPr lang="en-GB" sz="2000" b="1" dirty="0" err="1"/>
              <a:t>Hashcat</a:t>
            </a:r>
            <a:endParaRPr lang="en-GB" sz="2000" b="1" dirty="0"/>
          </a:p>
          <a:p>
            <a:pPr lvl="1"/>
            <a:r>
              <a:rPr lang="en-GB" sz="2000" dirty="0"/>
              <a:t>Works on Windows, Linux, and Mac OS</a:t>
            </a:r>
          </a:p>
          <a:p>
            <a:pPr lvl="1"/>
            <a:endParaRPr lang="en-GB" sz="2000" dirty="0"/>
          </a:p>
          <a:p>
            <a:pPr lvl="1"/>
            <a:r>
              <a:rPr lang="en-GB" sz="2000" dirty="0"/>
              <a:t>Can perform simple brute force, rule-based, and hybrid attacks</a:t>
            </a:r>
          </a:p>
        </p:txBody>
      </p:sp>
      <p:sp>
        <p:nvSpPr>
          <p:cNvPr id="9" name="Rectangle 8">
            <a:extLst>
              <a:ext uri="{FF2B5EF4-FFF2-40B4-BE49-F238E27FC236}">
                <a16:creationId xmlns:a16="http://schemas.microsoft.com/office/drawing/2014/main" id="{CE7327EC-7B7A-4A33-96B1-1DAB07B8AC2D}"/>
              </a:ext>
            </a:extLst>
          </p:cNvPr>
          <p:cNvSpPr/>
          <p:nvPr/>
        </p:nvSpPr>
        <p:spPr>
          <a:xfrm>
            <a:off x="6245271" y="2337373"/>
            <a:ext cx="2445530" cy="38729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AB16AD6-6E3C-47A3-90E0-54F71C23760D}"/>
              </a:ext>
            </a:extLst>
          </p:cNvPr>
          <p:cNvSpPr txBox="1"/>
          <p:nvPr/>
        </p:nvSpPr>
        <p:spPr>
          <a:xfrm>
            <a:off x="6245270" y="2374143"/>
            <a:ext cx="2322400" cy="2862322"/>
          </a:xfrm>
          <a:prstGeom prst="rect">
            <a:avLst/>
          </a:prstGeom>
          <a:noFill/>
          <a:ln>
            <a:noFill/>
          </a:ln>
        </p:spPr>
        <p:txBody>
          <a:bodyPr wrap="square" rtlCol="0">
            <a:spAutoFit/>
          </a:bodyPr>
          <a:lstStyle/>
          <a:p>
            <a:r>
              <a:rPr lang="en-GB" sz="2000" b="1" dirty="0" err="1"/>
              <a:t>DaveGrohl</a:t>
            </a:r>
            <a:endParaRPr lang="en-GB" sz="2000" b="1" dirty="0"/>
          </a:p>
          <a:p>
            <a:pPr lvl="1"/>
            <a:r>
              <a:rPr lang="en-GB" sz="2000" dirty="0"/>
              <a:t>An open-source tool for cracking Mac OS</a:t>
            </a:r>
          </a:p>
          <a:p>
            <a:pPr lvl="1"/>
            <a:endParaRPr lang="en-GB" sz="2000" dirty="0"/>
          </a:p>
          <a:p>
            <a:pPr lvl="1"/>
            <a:r>
              <a:rPr lang="en-GB" sz="2000" dirty="0"/>
              <a:t>Can be distributed across multiple computers</a:t>
            </a:r>
          </a:p>
        </p:txBody>
      </p:sp>
      <p:sp>
        <p:nvSpPr>
          <p:cNvPr id="11" name="TextBox 10">
            <a:extLst>
              <a:ext uri="{FF2B5EF4-FFF2-40B4-BE49-F238E27FC236}">
                <a16:creationId xmlns:a16="http://schemas.microsoft.com/office/drawing/2014/main" id="{7F8902D4-18E6-4217-9734-54BC09113678}"/>
              </a:ext>
            </a:extLst>
          </p:cNvPr>
          <p:cNvSpPr txBox="1"/>
          <p:nvPr/>
        </p:nvSpPr>
        <p:spPr>
          <a:xfrm>
            <a:off x="69994" y="6858000"/>
            <a:ext cx="184731" cy="646331"/>
          </a:xfrm>
          <a:prstGeom prst="rect">
            <a:avLst/>
          </a:prstGeom>
          <a:noFill/>
        </p:spPr>
        <p:txBody>
          <a:bodyPr wrap="none" rtlCol="0">
            <a:spAutoFit/>
          </a:bodyPr>
          <a:lstStyle/>
          <a:p>
            <a:endParaRPr lang="en-GB" dirty="0"/>
          </a:p>
          <a:p>
            <a:endParaRPr lang="en-GB" dirty="0"/>
          </a:p>
        </p:txBody>
      </p:sp>
      <p:sp>
        <p:nvSpPr>
          <p:cNvPr id="12" name="Rectangle 11">
            <a:extLst>
              <a:ext uri="{FF2B5EF4-FFF2-40B4-BE49-F238E27FC236}">
                <a16:creationId xmlns:a16="http://schemas.microsoft.com/office/drawing/2014/main" id="{578FC345-62FF-45B9-8383-A67688DC8514}"/>
              </a:ext>
            </a:extLst>
          </p:cNvPr>
          <p:cNvSpPr/>
          <p:nvPr/>
        </p:nvSpPr>
        <p:spPr>
          <a:xfrm>
            <a:off x="9370292" y="2305455"/>
            <a:ext cx="2637069" cy="38729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FEB12C7-D171-4AAF-917D-7B5251F18614}"/>
              </a:ext>
            </a:extLst>
          </p:cNvPr>
          <p:cNvSpPr txBox="1"/>
          <p:nvPr/>
        </p:nvSpPr>
        <p:spPr>
          <a:xfrm>
            <a:off x="9389714" y="2342227"/>
            <a:ext cx="2433084" cy="2554545"/>
          </a:xfrm>
          <a:prstGeom prst="rect">
            <a:avLst/>
          </a:prstGeom>
          <a:noFill/>
          <a:ln>
            <a:noFill/>
          </a:ln>
        </p:spPr>
        <p:txBody>
          <a:bodyPr wrap="square" rtlCol="0">
            <a:spAutoFit/>
          </a:bodyPr>
          <a:lstStyle/>
          <a:p>
            <a:r>
              <a:rPr lang="en-GB" sz="2000" b="1" dirty="0" err="1"/>
              <a:t>Ncrack</a:t>
            </a:r>
            <a:endParaRPr lang="en-GB" sz="2000" b="1" dirty="0"/>
          </a:p>
          <a:p>
            <a:pPr lvl="1"/>
            <a:r>
              <a:rPr lang="en-GB" sz="2000" dirty="0"/>
              <a:t>A tool for cracking network authentication</a:t>
            </a:r>
          </a:p>
          <a:p>
            <a:pPr lvl="1"/>
            <a:endParaRPr lang="en-GB" sz="2000" dirty="0"/>
          </a:p>
          <a:p>
            <a:pPr lvl="1"/>
            <a:r>
              <a:rPr lang="en-GB" sz="2000" dirty="0"/>
              <a:t>It can be used on Windows, Linux, and BSD</a:t>
            </a:r>
          </a:p>
        </p:txBody>
      </p:sp>
    </p:spTree>
    <p:extLst>
      <p:ext uri="{BB962C8B-B14F-4D97-AF65-F5344CB8AC3E}">
        <p14:creationId xmlns:p14="http://schemas.microsoft.com/office/powerpoint/2010/main" val="492459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Rainbow Tables</a:t>
            </a:r>
          </a:p>
        </p:txBody>
      </p:sp>
      <p:sp>
        <p:nvSpPr>
          <p:cNvPr id="3" name="Content Placeholder 2"/>
          <p:cNvSpPr>
            <a:spLocks noGrp="1"/>
          </p:cNvSpPr>
          <p:nvPr>
            <p:ph idx="1"/>
          </p:nvPr>
        </p:nvSpPr>
        <p:spPr/>
        <p:txBody>
          <a:bodyPr>
            <a:normAutofit/>
          </a:bodyPr>
          <a:lstStyle/>
          <a:p>
            <a:pPr marL="0" indent="0">
              <a:buNone/>
            </a:pPr>
            <a:r>
              <a:rPr lang="en-GB" sz="4000" dirty="0"/>
              <a:t>A rainbow table is a database that is used to gain authentication by cracking the password hash</a:t>
            </a:r>
          </a:p>
          <a:p>
            <a:pPr marL="0" indent="0">
              <a:buNone/>
            </a:pPr>
            <a:endParaRPr lang="en-GB" sz="4000" dirty="0"/>
          </a:p>
          <a:p>
            <a:pPr marL="0" indent="0">
              <a:buNone/>
            </a:pPr>
            <a:r>
              <a:rPr lang="en-GB" sz="4000" dirty="0"/>
              <a:t>It is a precomputed dictionary of plaintext passwords and their corresponding hash values that can be used to find out what plaintext password produces a particular hash</a:t>
            </a:r>
          </a:p>
        </p:txBody>
      </p:sp>
    </p:spTree>
    <p:extLst>
      <p:ext uri="{BB962C8B-B14F-4D97-AF65-F5344CB8AC3E}">
        <p14:creationId xmlns:p14="http://schemas.microsoft.com/office/powerpoint/2010/main" val="26584264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Rainbow Tables</a:t>
            </a:r>
          </a:p>
        </p:txBody>
      </p:sp>
      <p:sp>
        <p:nvSpPr>
          <p:cNvPr id="3" name="Content Placeholder 2"/>
          <p:cNvSpPr>
            <a:spLocks noGrp="1"/>
          </p:cNvSpPr>
          <p:nvPr>
            <p:ph idx="1"/>
          </p:nvPr>
        </p:nvSpPr>
        <p:spPr>
          <a:xfrm>
            <a:off x="312821" y="2193925"/>
            <a:ext cx="11590421" cy="3190875"/>
          </a:xfrm>
        </p:spPr>
        <p:txBody>
          <a:bodyPr>
            <a:normAutofit/>
          </a:bodyPr>
          <a:lstStyle/>
          <a:p>
            <a:pPr marL="0" indent="0">
              <a:buNone/>
            </a:pPr>
            <a:r>
              <a:rPr lang="en-GB" sz="4800" dirty="0"/>
              <a:t>Since more than one text can produce the same hash, it’s not important to know what the original password really was, as long as it produces the same hash</a:t>
            </a:r>
          </a:p>
        </p:txBody>
      </p:sp>
    </p:spTree>
    <p:extLst>
      <p:ext uri="{BB962C8B-B14F-4D97-AF65-F5344CB8AC3E}">
        <p14:creationId xmlns:p14="http://schemas.microsoft.com/office/powerpoint/2010/main" val="2381371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46DE-DBF2-4615-857F-A80B5AA8D4B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47F8626-0E44-4F56-B728-DBB549F9F7B5}"/>
              </a:ext>
            </a:extLst>
          </p:cNvPr>
          <p:cNvPicPr>
            <a:picLocks noGrp="1" noChangeAspect="1"/>
          </p:cNvPicPr>
          <p:nvPr>
            <p:ph idx="1"/>
          </p:nvPr>
        </p:nvPicPr>
        <p:blipFill>
          <a:blip r:embed="rId2"/>
          <a:stretch>
            <a:fillRect/>
          </a:stretch>
        </p:blipFill>
        <p:spPr>
          <a:xfrm>
            <a:off x="1371922" y="831053"/>
            <a:ext cx="9167741" cy="5837578"/>
          </a:xfrm>
          <a:prstGeom prst="rect">
            <a:avLst/>
          </a:prstGeom>
        </p:spPr>
      </p:pic>
    </p:spTree>
    <p:extLst>
      <p:ext uri="{BB962C8B-B14F-4D97-AF65-F5344CB8AC3E}">
        <p14:creationId xmlns:p14="http://schemas.microsoft.com/office/powerpoint/2010/main" val="14540290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Rainbow Tables</a:t>
            </a:r>
          </a:p>
        </p:txBody>
      </p:sp>
      <p:sp>
        <p:nvSpPr>
          <p:cNvPr id="3" name="Content Placeholder 2"/>
          <p:cNvSpPr>
            <a:spLocks noGrp="1"/>
          </p:cNvSpPr>
          <p:nvPr>
            <p:ph idx="1"/>
          </p:nvPr>
        </p:nvSpPr>
        <p:spPr/>
        <p:txBody>
          <a:bodyPr>
            <a:normAutofit/>
          </a:bodyPr>
          <a:lstStyle/>
          <a:p>
            <a:pPr marL="0" indent="0" algn="ctr">
              <a:buNone/>
            </a:pPr>
            <a:r>
              <a:rPr lang="en-GB" sz="5400" dirty="0"/>
              <a:t>A rainbow table attack eliminates this need by already computing hashes of the large set of available strings</a:t>
            </a:r>
          </a:p>
        </p:txBody>
      </p:sp>
    </p:spTree>
    <p:extLst>
      <p:ext uri="{BB962C8B-B14F-4D97-AF65-F5344CB8AC3E}">
        <p14:creationId xmlns:p14="http://schemas.microsoft.com/office/powerpoint/2010/main" val="3259939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B2AA-3B73-4AC4-9CA4-BE3A2D03EE54}"/>
              </a:ext>
            </a:extLst>
          </p:cNvPr>
          <p:cNvSpPr>
            <a:spLocks noGrp="1"/>
          </p:cNvSpPr>
          <p:nvPr>
            <p:ph type="title"/>
          </p:nvPr>
        </p:nvSpPr>
        <p:spPr/>
        <p:txBody>
          <a:bodyPr/>
          <a:lstStyle/>
          <a:p>
            <a:r>
              <a:rPr lang="en-GB" dirty="0"/>
              <a:t>Task – Break the Password</a:t>
            </a:r>
          </a:p>
        </p:txBody>
      </p:sp>
      <p:sp>
        <p:nvSpPr>
          <p:cNvPr id="3" name="Content Placeholder 2">
            <a:extLst>
              <a:ext uri="{FF2B5EF4-FFF2-40B4-BE49-F238E27FC236}">
                <a16:creationId xmlns:a16="http://schemas.microsoft.com/office/drawing/2014/main" id="{075B5AF0-F4C6-4FBD-8B38-BD64DFD17F3D}"/>
              </a:ext>
            </a:extLst>
          </p:cNvPr>
          <p:cNvSpPr>
            <a:spLocks noGrp="1"/>
          </p:cNvSpPr>
          <p:nvPr>
            <p:ph idx="1"/>
          </p:nvPr>
        </p:nvSpPr>
        <p:spPr/>
        <p:txBody>
          <a:bodyPr/>
          <a:lstStyle/>
          <a:p>
            <a:r>
              <a:rPr lang="en-GB" sz="4000" dirty="0"/>
              <a:t>Navigate to </a:t>
            </a:r>
            <a:r>
              <a:rPr lang="en-GB" sz="4000" dirty="0">
                <a:hlinkClick r:id="rId2"/>
              </a:rPr>
              <a:t>http://cyberslo0th.co.uk/train/cyber02.php</a:t>
            </a:r>
            <a:endParaRPr lang="en-GB" sz="4000" dirty="0"/>
          </a:p>
          <a:p>
            <a:r>
              <a:rPr lang="en-GB" sz="4000" dirty="0"/>
              <a:t>The username is </a:t>
            </a:r>
            <a:r>
              <a:rPr lang="en-GB" sz="4000" dirty="0" err="1"/>
              <a:t>PeterPan</a:t>
            </a:r>
            <a:endParaRPr lang="en-GB" sz="4000" dirty="0"/>
          </a:p>
          <a:p>
            <a:r>
              <a:rPr lang="en-GB" sz="4000" dirty="0"/>
              <a:t>Guess the password</a:t>
            </a:r>
          </a:p>
          <a:p>
            <a:pPr lvl="1"/>
            <a:r>
              <a:rPr lang="en-GB" sz="3600" dirty="0"/>
              <a:t>Make a list of all the combinations you have tried</a:t>
            </a:r>
          </a:p>
          <a:p>
            <a:endParaRPr lang="en-GB" sz="4000" dirty="0"/>
          </a:p>
          <a:p>
            <a:r>
              <a:rPr lang="en-GB" sz="4000" dirty="0"/>
              <a:t>You have 5 minutes to break this!!!!</a:t>
            </a:r>
          </a:p>
          <a:p>
            <a:endParaRPr lang="en-GB" dirty="0"/>
          </a:p>
        </p:txBody>
      </p:sp>
    </p:spTree>
    <p:extLst>
      <p:ext uri="{BB962C8B-B14F-4D97-AF65-F5344CB8AC3E}">
        <p14:creationId xmlns:p14="http://schemas.microsoft.com/office/powerpoint/2010/main" val="1024235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B2AA-3B73-4AC4-9CA4-BE3A2D03EE54}"/>
              </a:ext>
            </a:extLst>
          </p:cNvPr>
          <p:cNvSpPr>
            <a:spLocks noGrp="1"/>
          </p:cNvSpPr>
          <p:nvPr>
            <p:ph type="title"/>
          </p:nvPr>
        </p:nvSpPr>
        <p:spPr/>
        <p:txBody>
          <a:bodyPr/>
          <a:lstStyle/>
          <a:p>
            <a:r>
              <a:rPr lang="en-GB" dirty="0"/>
              <a:t>Task – Break the Password</a:t>
            </a:r>
          </a:p>
        </p:txBody>
      </p:sp>
      <p:sp>
        <p:nvSpPr>
          <p:cNvPr id="3" name="Content Placeholder 2">
            <a:extLst>
              <a:ext uri="{FF2B5EF4-FFF2-40B4-BE49-F238E27FC236}">
                <a16:creationId xmlns:a16="http://schemas.microsoft.com/office/drawing/2014/main" id="{075B5AF0-F4C6-4FBD-8B38-BD64DFD17F3D}"/>
              </a:ext>
            </a:extLst>
          </p:cNvPr>
          <p:cNvSpPr>
            <a:spLocks noGrp="1"/>
          </p:cNvSpPr>
          <p:nvPr>
            <p:ph idx="1"/>
          </p:nvPr>
        </p:nvSpPr>
        <p:spPr/>
        <p:txBody>
          <a:bodyPr>
            <a:normAutofit lnSpcReduction="10000"/>
          </a:bodyPr>
          <a:lstStyle/>
          <a:p>
            <a:r>
              <a:rPr lang="en-GB" sz="4000" dirty="0"/>
              <a:t>Navigate to </a:t>
            </a:r>
            <a:r>
              <a:rPr lang="en-GB" sz="4000" dirty="0">
                <a:hlinkClick r:id="rId2"/>
              </a:rPr>
              <a:t>http://cyberslo0th.co.uk/train/cyber03.php</a:t>
            </a:r>
            <a:endParaRPr lang="en-GB" sz="4000" dirty="0"/>
          </a:p>
          <a:p>
            <a:r>
              <a:rPr lang="en-GB" sz="4000" dirty="0"/>
              <a:t>The username is </a:t>
            </a:r>
            <a:r>
              <a:rPr lang="en-GB" sz="4000" dirty="0" err="1"/>
              <a:t>PeterPan</a:t>
            </a:r>
            <a:endParaRPr lang="en-GB" sz="4000" dirty="0"/>
          </a:p>
          <a:p>
            <a:r>
              <a:rPr lang="en-GB" sz="4000" dirty="0"/>
              <a:t>Guess the password which is in hashed form</a:t>
            </a:r>
          </a:p>
          <a:p>
            <a:pPr lvl="1"/>
            <a:r>
              <a:rPr lang="en-GB" sz="3600" dirty="0"/>
              <a:t>Create a rainbow table of common words</a:t>
            </a:r>
          </a:p>
          <a:p>
            <a:pPr lvl="1"/>
            <a:r>
              <a:rPr lang="en-GB" sz="3600" dirty="0"/>
              <a:t>Check off all the combinations you have tried</a:t>
            </a:r>
          </a:p>
          <a:p>
            <a:endParaRPr lang="en-GB" sz="4000" dirty="0"/>
          </a:p>
          <a:p>
            <a:r>
              <a:rPr lang="en-GB" sz="4000" dirty="0"/>
              <a:t>You have 5 minutes to break this!!!!</a:t>
            </a:r>
          </a:p>
          <a:p>
            <a:endParaRPr lang="en-GB" dirty="0"/>
          </a:p>
        </p:txBody>
      </p:sp>
    </p:spTree>
    <p:extLst>
      <p:ext uri="{BB962C8B-B14F-4D97-AF65-F5344CB8AC3E}">
        <p14:creationId xmlns:p14="http://schemas.microsoft.com/office/powerpoint/2010/main" val="649028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Systems</a:t>
            </a:r>
          </a:p>
        </p:txBody>
      </p:sp>
      <p:sp>
        <p:nvSpPr>
          <p:cNvPr id="3" name="Content Placeholder 2"/>
          <p:cNvSpPr>
            <a:spLocks noGrp="1"/>
          </p:cNvSpPr>
          <p:nvPr>
            <p:ph idx="1"/>
          </p:nvPr>
        </p:nvSpPr>
        <p:spPr>
          <a:xfrm>
            <a:off x="2496098" y="1556918"/>
            <a:ext cx="5783179" cy="5301081"/>
          </a:xfrm>
        </p:spPr>
        <p:txBody>
          <a:bodyPr>
            <a:normAutofit/>
          </a:bodyPr>
          <a:lstStyle/>
          <a:p>
            <a:pPr marL="0" indent="0">
              <a:buNone/>
            </a:pPr>
            <a:r>
              <a:rPr lang="en-GB" sz="3200" dirty="0"/>
              <a:t>We count in 10’s</a:t>
            </a:r>
          </a:p>
          <a:p>
            <a:pPr marL="0" indent="0">
              <a:buNone/>
            </a:pPr>
            <a:r>
              <a:rPr lang="en-GB" sz="3200" dirty="0"/>
              <a:t>Computers have only two states</a:t>
            </a:r>
          </a:p>
          <a:p>
            <a:pPr marL="457200" lvl="1" indent="0">
              <a:buNone/>
            </a:pPr>
            <a:r>
              <a:rPr lang="en-GB" sz="2800" dirty="0"/>
              <a:t>Off</a:t>
            </a:r>
          </a:p>
          <a:p>
            <a:pPr marL="457200" lvl="1" indent="0">
              <a:buNone/>
            </a:pPr>
            <a:r>
              <a:rPr lang="en-GB" sz="2800" dirty="0"/>
              <a:t>On</a:t>
            </a:r>
          </a:p>
          <a:p>
            <a:pPr marL="0" indent="0">
              <a:buNone/>
            </a:pPr>
            <a:r>
              <a:rPr lang="en-GB" sz="3200" dirty="0"/>
              <a:t>Therefore can only do binary</a:t>
            </a:r>
          </a:p>
          <a:p>
            <a:pPr marL="0" indent="0">
              <a:buNone/>
            </a:pPr>
            <a:endParaRPr lang="en-GB" sz="3200" dirty="0"/>
          </a:p>
          <a:p>
            <a:pPr marL="0" indent="0">
              <a:buNone/>
            </a:pPr>
            <a:r>
              <a:rPr lang="en-GB" sz="3200" dirty="0"/>
              <a:t>But we have better systems</a:t>
            </a:r>
          </a:p>
          <a:p>
            <a:pPr marL="457200" lvl="1" indent="0">
              <a:buNone/>
            </a:pPr>
            <a:r>
              <a:rPr lang="en-GB" sz="2800" dirty="0"/>
              <a:t>Octal</a:t>
            </a:r>
          </a:p>
          <a:p>
            <a:pPr marL="457200" lvl="1" indent="0">
              <a:buNone/>
            </a:pPr>
            <a:r>
              <a:rPr lang="en-GB" sz="2800" dirty="0"/>
              <a:t>Hexadecimal</a:t>
            </a:r>
          </a:p>
          <a:p>
            <a:pPr marL="457200" lvl="1" indent="0">
              <a:buNone/>
            </a:pPr>
            <a:r>
              <a:rPr lang="en-GB" sz="2800" dirty="0"/>
              <a:t>Quantum</a:t>
            </a:r>
            <a:endParaRPr lang="en-GB" dirty="0"/>
          </a:p>
        </p:txBody>
      </p:sp>
      <p:pic>
        <p:nvPicPr>
          <p:cNvPr id="7" name="Picture 6" descr="A close up of a sign&#10;&#10;Description automatically generated">
            <a:extLst>
              <a:ext uri="{FF2B5EF4-FFF2-40B4-BE49-F238E27FC236}">
                <a16:creationId xmlns:a16="http://schemas.microsoft.com/office/drawing/2014/main" id="{570A45E8-C36C-473A-9BCE-61F6B970D5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9725" y="2695072"/>
            <a:ext cx="903275" cy="874295"/>
          </a:xfrm>
          <a:prstGeom prst="rect">
            <a:avLst/>
          </a:prstGeom>
        </p:spPr>
      </p:pic>
      <p:sp>
        <p:nvSpPr>
          <p:cNvPr id="8" name="TextBox 7">
            <a:extLst>
              <a:ext uri="{FF2B5EF4-FFF2-40B4-BE49-F238E27FC236}">
                <a16:creationId xmlns:a16="http://schemas.microsoft.com/office/drawing/2014/main" id="{4C433A67-E296-43FA-B493-7406A616F85F}"/>
              </a:ext>
            </a:extLst>
          </p:cNvPr>
          <p:cNvSpPr txBox="1"/>
          <p:nvPr/>
        </p:nvSpPr>
        <p:spPr>
          <a:xfrm>
            <a:off x="5522976" y="2651648"/>
            <a:ext cx="340158" cy="461665"/>
          </a:xfrm>
          <a:prstGeom prst="rect">
            <a:avLst/>
          </a:prstGeom>
          <a:noFill/>
        </p:spPr>
        <p:txBody>
          <a:bodyPr wrap="none" rtlCol="0">
            <a:spAutoFit/>
          </a:bodyPr>
          <a:lstStyle/>
          <a:p>
            <a:r>
              <a:rPr lang="en-GB" sz="2400" b="1" dirty="0"/>
              <a:t>0</a:t>
            </a:r>
            <a:endParaRPr lang="en-GB" b="1" dirty="0"/>
          </a:p>
        </p:txBody>
      </p:sp>
      <p:sp>
        <p:nvSpPr>
          <p:cNvPr id="9" name="TextBox 8">
            <a:extLst>
              <a:ext uri="{FF2B5EF4-FFF2-40B4-BE49-F238E27FC236}">
                <a16:creationId xmlns:a16="http://schemas.microsoft.com/office/drawing/2014/main" id="{CAA26608-D04C-41B1-B3D4-12797800C195}"/>
              </a:ext>
            </a:extLst>
          </p:cNvPr>
          <p:cNvSpPr txBox="1"/>
          <p:nvPr/>
        </p:nvSpPr>
        <p:spPr>
          <a:xfrm>
            <a:off x="5491120" y="3149399"/>
            <a:ext cx="340158" cy="461665"/>
          </a:xfrm>
          <a:prstGeom prst="rect">
            <a:avLst/>
          </a:prstGeom>
          <a:noFill/>
        </p:spPr>
        <p:txBody>
          <a:bodyPr wrap="none" rtlCol="0">
            <a:spAutoFit/>
          </a:bodyPr>
          <a:lstStyle/>
          <a:p>
            <a:r>
              <a:rPr lang="en-GB" sz="2400" b="1" dirty="0"/>
              <a:t>1</a:t>
            </a:r>
            <a:endParaRPr lang="en-GB" b="1" dirty="0"/>
          </a:p>
        </p:txBody>
      </p:sp>
    </p:spTree>
    <p:extLst>
      <p:ext uri="{BB962C8B-B14F-4D97-AF65-F5344CB8AC3E}">
        <p14:creationId xmlns:p14="http://schemas.microsoft.com/office/powerpoint/2010/main" val="39779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Ciphers</a:t>
            </a:r>
          </a:p>
        </p:txBody>
      </p:sp>
      <p:sp>
        <p:nvSpPr>
          <p:cNvPr id="3" name="Content Placeholder 2"/>
          <p:cNvSpPr>
            <a:spLocks noGrp="1"/>
          </p:cNvSpPr>
          <p:nvPr>
            <p:ph idx="1"/>
          </p:nvPr>
        </p:nvSpPr>
        <p:spPr/>
        <p:txBody>
          <a:bodyPr>
            <a:normAutofit/>
          </a:bodyPr>
          <a:lstStyle/>
          <a:p>
            <a:pPr marL="0" indent="0">
              <a:buNone/>
            </a:pPr>
            <a:r>
              <a:rPr lang="en-GB" sz="3200" dirty="0"/>
              <a:t>In cryptography, a </a:t>
            </a:r>
            <a:r>
              <a:rPr lang="en-GB" sz="3200" i="1" dirty="0"/>
              <a:t>cipher</a:t>
            </a:r>
            <a:r>
              <a:rPr lang="en-GB" sz="3200" dirty="0"/>
              <a:t> (or cypher) is an algorithm for performing encryption or decryption—a series of well-defined steps that can be followed as a procedure</a:t>
            </a:r>
          </a:p>
          <a:p>
            <a:pPr marL="0" indent="0">
              <a:buNone/>
            </a:pPr>
            <a:endParaRPr lang="en-GB" sz="3200" dirty="0"/>
          </a:p>
          <a:p>
            <a:pPr marL="0" indent="0">
              <a:buNone/>
            </a:pPr>
            <a:r>
              <a:rPr lang="en-GB" sz="3200" dirty="0"/>
              <a:t>An alternative, less common term is encipherment</a:t>
            </a:r>
          </a:p>
          <a:p>
            <a:pPr marL="0" indent="0">
              <a:buNone/>
            </a:pPr>
            <a:endParaRPr lang="en-GB" sz="3200" dirty="0"/>
          </a:p>
          <a:p>
            <a:pPr marL="0" indent="0">
              <a:buNone/>
            </a:pPr>
            <a:r>
              <a:rPr lang="en-GB" sz="3200" dirty="0"/>
              <a:t>To encipher or encode is to convert information into </a:t>
            </a:r>
            <a:r>
              <a:rPr lang="en-GB" sz="3200" i="1" dirty="0"/>
              <a:t>cipher</a:t>
            </a:r>
            <a:r>
              <a:rPr lang="en-GB" sz="3200" dirty="0"/>
              <a:t> or code</a:t>
            </a:r>
          </a:p>
        </p:txBody>
      </p:sp>
    </p:spTree>
    <p:extLst>
      <p:ext uri="{BB962C8B-B14F-4D97-AF65-F5344CB8AC3E}">
        <p14:creationId xmlns:p14="http://schemas.microsoft.com/office/powerpoint/2010/main" val="14363413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Asymmetric (public key) and Symmetric</a:t>
            </a:r>
          </a:p>
        </p:txBody>
      </p:sp>
      <p:sp>
        <p:nvSpPr>
          <p:cNvPr id="3" name="Content Placeholder 2"/>
          <p:cNvSpPr>
            <a:spLocks noGrp="1"/>
          </p:cNvSpPr>
          <p:nvPr>
            <p:ph idx="1"/>
          </p:nvPr>
        </p:nvSpPr>
        <p:spPr/>
        <p:txBody>
          <a:bodyPr>
            <a:normAutofit/>
          </a:bodyPr>
          <a:lstStyle/>
          <a:p>
            <a:pPr marL="0" indent="0">
              <a:buNone/>
            </a:pPr>
            <a:r>
              <a:rPr lang="en-GB" sz="3200" dirty="0"/>
              <a:t>Symmetric encryption is a type of encryption where only one key (a secret key) is used to both encrypt and decrypt electronic information</a:t>
            </a:r>
          </a:p>
          <a:p>
            <a:pPr marL="0" indent="0">
              <a:buNone/>
            </a:pPr>
            <a:r>
              <a:rPr lang="en-GB" sz="3200" dirty="0"/>
              <a:t>The entities communicating via symmetric encryption must exchange the key so that it can be used in the decryption process</a:t>
            </a:r>
          </a:p>
          <a:p>
            <a:pPr marL="0" indent="0">
              <a:buNone/>
            </a:pPr>
            <a:r>
              <a:rPr lang="en-GB" sz="3200" dirty="0"/>
              <a:t>Asymmetric ciphers are also referred to as ciphers with public and private keys</a:t>
            </a:r>
          </a:p>
          <a:p>
            <a:pPr marL="0" indent="0">
              <a:buNone/>
            </a:pPr>
            <a:r>
              <a:rPr lang="en-GB" sz="3200" dirty="0"/>
              <a:t>They use two keys, one for encryption of messages and the other one during decryption</a:t>
            </a:r>
          </a:p>
        </p:txBody>
      </p:sp>
    </p:spTree>
    <p:extLst>
      <p:ext uri="{BB962C8B-B14F-4D97-AF65-F5344CB8AC3E}">
        <p14:creationId xmlns:p14="http://schemas.microsoft.com/office/powerpoint/2010/main" val="232130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Symmetric</a:t>
            </a:r>
          </a:p>
        </p:txBody>
      </p:sp>
      <p:sp>
        <p:nvSpPr>
          <p:cNvPr id="3" name="Content Placeholder 2"/>
          <p:cNvSpPr>
            <a:spLocks noGrp="1"/>
          </p:cNvSpPr>
          <p:nvPr>
            <p:ph idx="1"/>
          </p:nvPr>
        </p:nvSpPr>
        <p:spPr/>
        <p:txBody>
          <a:bodyPr>
            <a:normAutofit/>
          </a:bodyPr>
          <a:lstStyle/>
          <a:p>
            <a:r>
              <a:rPr lang="en-GB" sz="4400" dirty="0"/>
              <a:t>There are two types of symmetric encryption algorithms:</a:t>
            </a:r>
          </a:p>
          <a:p>
            <a:endParaRPr lang="en-GB" sz="4400" dirty="0"/>
          </a:p>
          <a:p>
            <a:pPr lvl="1"/>
            <a:r>
              <a:rPr lang="en-GB" sz="4000" dirty="0"/>
              <a:t>Block algorithms</a:t>
            </a:r>
          </a:p>
          <a:p>
            <a:endParaRPr lang="en-GB" sz="4400" dirty="0"/>
          </a:p>
          <a:p>
            <a:pPr lvl="1"/>
            <a:r>
              <a:rPr lang="en-GB" sz="4000" dirty="0"/>
              <a:t>Stream algorithms</a:t>
            </a:r>
          </a:p>
        </p:txBody>
      </p:sp>
    </p:spTree>
    <p:extLst>
      <p:ext uri="{BB962C8B-B14F-4D97-AF65-F5344CB8AC3E}">
        <p14:creationId xmlns:p14="http://schemas.microsoft.com/office/powerpoint/2010/main" val="38938182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E2BCD281-8BF8-4DB1-B27B-470CC5BFC6D4}"/>
              </a:ext>
            </a:extLst>
          </p:cNvPr>
          <p:cNvCxnSpPr>
            <a:cxnSpLocks/>
          </p:cNvCxnSpPr>
          <p:nvPr/>
        </p:nvCxnSpPr>
        <p:spPr>
          <a:xfrm>
            <a:off x="3654142" y="1690688"/>
            <a:ext cx="4407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7355425-890F-4E38-838C-81B107675234}"/>
              </a:ext>
            </a:extLst>
          </p:cNvPr>
          <p:cNvCxnSpPr>
            <a:cxnSpLocks/>
          </p:cNvCxnSpPr>
          <p:nvPr/>
        </p:nvCxnSpPr>
        <p:spPr>
          <a:xfrm>
            <a:off x="3654142" y="1690688"/>
            <a:ext cx="0" cy="2366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9A66ACE-D85B-4A52-A004-E8893D6ADEF0}"/>
              </a:ext>
            </a:extLst>
          </p:cNvPr>
          <p:cNvCxnSpPr>
            <a:cxnSpLocks/>
          </p:cNvCxnSpPr>
          <p:nvPr/>
        </p:nvCxnSpPr>
        <p:spPr>
          <a:xfrm>
            <a:off x="8061608" y="1690688"/>
            <a:ext cx="0" cy="2366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F4F185-3E3C-4709-8FCE-9956EC8898B3}"/>
              </a:ext>
            </a:extLst>
          </p:cNvPr>
          <p:cNvSpPr>
            <a:spLocks noGrp="1"/>
          </p:cNvSpPr>
          <p:nvPr>
            <p:ph type="title"/>
          </p:nvPr>
        </p:nvSpPr>
        <p:spPr/>
        <p:txBody>
          <a:bodyPr/>
          <a:lstStyle/>
          <a:p>
            <a:r>
              <a:rPr lang="en-GB" dirty="0"/>
              <a:t>Symmetric Encryption</a:t>
            </a:r>
          </a:p>
        </p:txBody>
      </p:sp>
      <p:pic>
        <p:nvPicPr>
          <p:cNvPr id="5" name="Picture 4" descr="A close up of a logo&#10;&#10;Description automatically generated">
            <a:extLst>
              <a:ext uri="{FF2B5EF4-FFF2-40B4-BE49-F238E27FC236}">
                <a16:creationId xmlns:a16="http://schemas.microsoft.com/office/drawing/2014/main" id="{B3198BC0-A266-4839-8EEB-4FEFDD767C2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3257742" y="2426449"/>
            <a:ext cx="792800" cy="803388"/>
          </a:xfrm>
          <a:prstGeom prst="rect">
            <a:avLst/>
          </a:prstGeom>
        </p:spPr>
      </p:pic>
      <p:pic>
        <p:nvPicPr>
          <p:cNvPr id="6" name="Picture 5" descr="A close up of a logo&#10;&#10;Description automatically generated">
            <a:extLst>
              <a:ext uri="{FF2B5EF4-FFF2-40B4-BE49-F238E27FC236}">
                <a16:creationId xmlns:a16="http://schemas.microsoft.com/office/drawing/2014/main" id="{4576A09F-146D-431B-8D05-413A8D84D90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5495445" y="1628284"/>
            <a:ext cx="1225173" cy="1241535"/>
          </a:xfrm>
          <a:prstGeom prst="rect">
            <a:avLst/>
          </a:prstGeom>
        </p:spPr>
      </p:pic>
      <p:pic>
        <p:nvPicPr>
          <p:cNvPr id="7" name="Picture 6" descr="A close up of a logo&#10;&#10;Description automatically generated">
            <a:extLst>
              <a:ext uri="{FF2B5EF4-FFF2-40B4-BE49-F238E27FC236}">
                <a16:creationId xmlns:a16="http://schemas.microsoft.com/office/drawing/2014/main" id="{78722281-8C97-4A9C-8B14-4C8B9AF8922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7665208" y="2462955"/>
            <a:ext cx="792800" cy="803388"/>
          </a:xfrm>
          <a:prstGeom prst="rect">
            <a:avLst/>
          </a:prstGeom>
        </p:spPr>
      </p:pic>
      <p:pic>
        <p:nvPicPr>
          <p:cNvPr id="8" name="Picture 7" descr="A close up of a logo&#10;&#10;Description automatically generated">
            <a:extLst>
              <a:ext uri="{FF2B5EF4-FFF2-40B4-BE49-F238E27FC236}">
                <a16:creationId xmlns:a16="http://schemas.microsoft.com/office/drawing/2014/main" id="{EBAC94D9-BE8C-47E6-9A88-DF7BC739D0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00000" flipH="1" flipV="1">
            <a:off x="3413598" y="4106049"/>
            <a:ext cx="1528204" cy="1548613"/>
          </a:xfrm>
          <a:prstGeom prst="rect">
            <a:avLst/>
          </a:prstGeom>
        </p:spPr>
      </p:pic>
      <p:pic>
        <p:nvPicPr>
          <p:cNvPr id="9" name="Picture 8" descr="A close up of a logo&#10;&#10;Description automatically generated">
            <a:extLst>
              <a:ext uri="{FF2B5EF4-FFF2-40B4-BE49-F238E27FC236}">
                <a16:creationId xmlns:a16="http://schemas.microsoft.com/office/drawing/2014/main" id="{D621F3CB-1D51-496B-88B2-EA2ADEE0F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00000" flipH="1" flipV="1">
            <a:off x="7735656" y="4106049"/>
            <a:ext cx="1528204" cy="1548613"/>
          </a:xfrm>
          <a:prstGeom prst="rect">
            <a:avLst/>
          </a:prstGeom>
        </p:spPr>
      </p:pic>
      <p:sp>
        <p:nvSpPr>
          <p:cNvPr id="17" name="TextBox 16">
            <a:extLst>
              <a:ext uri="{FF2B5EF4-FFF2-40B4-BE49-F238E27FC236}">
                <a16:creationId xmlns:a16="http://schemas.microsoft.com/office/drawing/2014/main" id="{6958648D-DF9A-49DD-AB57-6DA4A5E0D080}"/>
              </a:ext>
            </a:extLst>
          </p:cNvPr>
          <p:cNvSpPr txBox="1"/>
          <p:nvPr/>
        </p:nvSpPr>
        <p:spPr>
          <a:xfrm>
            <a:off x="2215990" y="2399285"/>
            <a:ext cx="1159035" cy="369332"/>
          </a:xfrm>
          <a:prstGeom prst="rect">
            <a:avLst/>
          </a:prstGeom>
          <a:noFill/>
        </p:spPr>
        <p:txBody>
          <a:bodyPr wrap="none" rtlCol="0">
            <a:spAutoFit/>
          </a:bodyPr>
          <a:lstStyle/>
          <a:p>
            <a:r>
              <a:rPr lang="en-GB" dirty="0"/>
              <a:t>Secret Key</a:t>
            </a:r>
          </a:p>
        </p:txBody>
      </p:sp>
      <p:sp>
        <p:nvSpPr>
          <p:cNvPr id="18" name="TextBox 17">
            <a:extLst>
              <a:ext uri="{FF2B5EF4-FFF2-40B4-BE49-F238E27FC236}">
                <a16:creationId xmlns:a16="http://schemas.microsoft.com/office/drawing/2014/main" id="{9159F18F-3E8E-4746-B972-B2D72DFA5BEC}"/>
              </a:ext>
            </a:extLst>
          </p:cNvPr>
          <p:cNvSpPr txBox="1"/>
          <p:nvPr/>
        </p:nvSpPr>
        <p:spPr>
          <a:xfrm>
            <a:off x="8340725" y="2399285"/>
            <a:ext cx="1159035" cy="369332"/>
          </a:xfrm>
          <a:prstGeom prst="rect">
            <a:avLst/>
          </a:prstGeom>
          <a:noFill/>
        </p:spPr>
        <p:txBody>
          <a:bodyPr wrap="none" rtlCol="0">
            <a:spAutoFit/>
          </a:bodyPr>
          <a:lstStyle/>
          <a:p>
            <a:r>
              <a:rPr lang="en-GB" dirty="0"/>
              <a:t>Secret Key</a:t>
            </a:r>
          </a:p>
        </p:txBody>
      </p:sp>
      <p:sp>
        <p:nvSpPr>
          <p:cNvPr id="19" name="TextBox 18">
            <a:extLst>
              <a:ext uri="{FF2B5EF4-FFF2-40B4-BE49-F238E27FC236}">
                <a16:creationId xmlns:a16="http://schemas.microsoft.com/office/drawing/2014/main" id="{D9FB84DE-0C81-40B0-B3EB-5DFD11A79736}"/>
              </a:ext>
            </a:extLst>
          </p:cNvPr>
          <p:cNvSpPr txBox="1"/>
          <p:nvPr/>
        </p:nvSpPr>
        <p:spPr>
          <a:xfrm>
            <a:off x="5567282" y="3047212"/>
            <a:ext cx="1087927" cy="369332"/>
          </a:xfrm>
          <a:prstGeom prst="rect">
            <a:avLst/>
          </a:prstGeom>
          <a:noFill/>
        </p:spPr>
        <p:txBody>
          <a:bodyPr wrap="none" rtlCol="0">
            <a:spAutoFit/>
          </a:bodyPr>
          <a:lstStyle/>
          <a:p>
            <a:r>
              <a:rPr lang="en-GB" dirty="0"/>
              <a:t>Same Key</a:t>
            </a:r>
          </a:p>
        </p:txBody>
      </p:sp>
      <p:pic>
        <p:nvPicPr>
          <p:cNvPr id="23" name="Picture 22" descr="A close up of a logo&#10;&#10;Description automatically generated">
            <a:extLst>
              <a:ext uri="{FF2B5EF4-FFF2-40B4-BE49-F238E27FC236}">
                <a16:creationId xmlns:a16="http://schemas.microsoft.com/office/drawing/2014/main" id="{51D70D81-7740-4E73-B46D-F26DE2E6C3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2950" y="4208843"/>
            <a:ext cx="1362075" cy="1343025"/>
          </a:xfrm>
          <a:prstGeom prst="rect">
            <a:avLst/>
          </a:prstGeom>
        </p:spPr>
      </p:pic>
      <p:pic>
        <p:nvPicPr>
          <p:cNvPr id="24" name="Picture 23" descr="A close up of a logo&#10;&#10;Description automatically generated">
            <a:extLst>
              <a:ext uri="{FF2B5EF4-FFF2-40B4-BE49-F238E27FC236}">
                <a16:creationId xmlns:a16="http://schemas.microsoft.com/office/drawing/2014/main" id="{E262802C-F511-44D0-B47E-5A87951A53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4842" y="4208843"/>
            <a:ext cx="1362075" cy="1343025"/>
          </a:xfrm>
          <a:prstGeom prst="rect">
            <a:avLst/>
          </a:prstGeom>
        </p:spPr>
      </p:pic>
      <p:sp>
        <p:nvSpPr>
          <p:cNvPr id="25" name="TextBox 24">
            <a:extLst>
              <a:ext uri="{FF2B5EF4-FFF2-40B4-BE49-F238E27FC236}">
                <a16:creationId xmlns:a16="http://schemas.microsoft.com/office/drawing/2014/main" id="{E1758884-3349-430A-8E09-B7F5623359C2}"/>
              </a:ext>
            </a:extLst>
          </p:cNvPr>
          <p:cNvSpPr txBox="1"/>
          <p:nvPr/>
        </p:nvSpPr>
        <p:spPr>
          <a:xfrm>
            <a:off x="3690869" y="4618745"/>
            <a:ext cx="1258806" cy="523220"/>
          </a:xfrm>
          <a:prstGeom prst="rect">
            <a:avLst/>
          </a:prstGeom>
          <a:noFill/>
        </p:spPr>
        <p:txBody>
          <a:bodyPr wrap="none" rtlCol="0">
            <a:spAutoFit/>
          </a:bodyPr>
          <a:lstStyle/>
          <a:p>
            <a:r>
              <a:rPr lang="en-GB" sz="2800" b="1" dirty="0">
                <a:solidFill>
                  <a:schemeClr val="bg1"/>
                </a:solidFill>
              </a:rPr>
              <a:t>E</a:t>
            </a:r>
            <a:r>
              <a:rPr lang="en-GB" dirty="0">
                <a:solidFill>
                  <a:schemeClr val="bg1"/>
                </a:solidFill>
              </a:rPr>
              <a:t>ncryption</a:t>
            </a:r>
          </a:p>
        </p:txBody>
      </p:sp>
      <p:sp>
        <p:nvSpPr>
          <p:cNvPr id="26" name="TextBox 25">
            <a:extLst>
              <a:ext uri="{FF2B5EF4-FFF2-40B4-BE49-F238E27FC236}">
                <a16:creationId xmlns:a16="http://schemas.microsoft.com/office/drawing/2014/main" id="{D3243DD8-20AE-4D2D-BFDC-7D913B617610}"/>
              </a:ext>
            </a:extLst>
          </p:cNvPr>
          <p:cNvSpPr txBox="1"/>
          <p:nvPr/>
        </p:nvSpPr>
        <p:spPr>
          <a:xfrm>
            <a:off x="7996466" y="4608855"/>
            <a:ext cx="1310102" cy="523220"/>
          </a:xfrm>
          <a:prstGeom prst="rect">
            <a:avLst/>
          </a:prstGeom>
          <a:noFill/>
        </p:spPr>
        <p:txBody>
          <a:bodyPr wrap="none" rtlCol="0">
            <a:spAutoFit/>
          </a:bodyPr>
          <a:lstStyle/>
          <a:p>
            <a:r>
              <a:rPr lang="en-GB" sz="2800" b="1" dirty="0">
                <a:solidFill>
                  <a:schemeClr val="bg1"/>
                </a:solidFill>
              </a:rPr>
              <a:t>D</a:t>
            </a:r>
            <a:r>
              <a:rPr lang="en-GB" dirty="0">
                <a:solidFill>
                  <a:schemeClr val="bg1"/>
                </a:solidFill>
              </a:rPr>
              <a:t>ecryption</a:t>
            </a:r>
          </a:p>
        </p:txBody>
      </p:sp>
      <p:sp>
        <p:nvSpPr>
          <p:cNvPr id="27" name="TextBox 26">
            <a:extLst>
              <a:ext uri="{FF2B5EF4-FFF2-40B4-BE49-F238E27FC236}">
                <a16:creationId xmlns:a16="http://schemas.microsoft.com/office/drawing/2014/main" id="{0DE32919-7909-4839-BF26-DD27CF5BC8FA}"/>
              </a:ext>
            </a:extLst>
          </p:cNvPr>
          <p:cNvSpPr txBox="1"/>
          <p:nvPr/>
        </p:nvSpPr>
        <p:spPr>
          <a:xfrm>
            <a:off x="2114469" y="5564607"/>
            <a:ext cx="1075103" cy="369332"/>
          </a:xfrm>
          <a:prstGeom prst="rect">
            <a:avLst/>
          </a:prstGeom>
          <a:noFill/>
        </p:spPr>
        <p:txBody>
          <a:bodyPr wrap="none" rtlCol="0">
            <a:spAutoFit/>
          </a:bodyPr>
          <a:lstStyle/>
          <a:p>
            <a:r>
              <a:rPr lang="en-GB" dirty="0"/>
              <a:t>Plain Text</a:t>
            </a:r>
          </a:p>
        </p:txBody>
      </p:sp>
      <p:sp>
        <p:nvSpPr>
          <p:cNvPr id="28" name="TextBox 27">
            <a:extLst>
              <a:ext uri="{FF2B5EF4-FFF2-40B4-BE49-F238E27FC236}">
                <a16:creationId xmlns:a16="http://schemas.microsoft.com/office/drawing/2014/main" id="{73D01FDD-DDC7-4682-BBA5-DC081D34B104}"/>
              </a:ext>
            </a:extLst>
          </p:cNvPr>
          <p:cNvSpPr txBox="1"/>
          <p:nvPr/>
        </p:nvSpPr>
        <p:spPr>
          <a:xfrm>
            <a:off x="9603398" y="5551868"/>
            <a:ext cx="1075103" cy="369332"/>
          </a:xfrm>
          <a:prstGeom prst="rect">
            <a:avLst/>
          </a:prstGeom>
          <a:noFill/>
        </p:spPr>
        <p:txBody>
          <a:bodyPr wrap="none" rtlCol="0">
            <a:spAutoFit/>
          </a:bodyPr>
          <a:lstStyle/>
          <a:p>
            <a:r>
              <a:rPr lang="en-GB" dirty="0"/>
              <a:t>Plain Text</a:t>
            </a:r>
          </a:p>
        </p:txBody>
      </p:sp>
      <p:sp>
        <p:nvSpPr>
          <p:cNvPr id="29" name="TextBox 28">
            <a:extLst>
              <a:ext uri="{FF2B5EF4-FFF2-40B4-BE49-F238E27FC236}">
                <a16:creationId xmlns:a16="http://schemas.microsoft.com/office/drawing/2014/main" id="{AD557183-3E88-4F21-B715-863E278A683A}"/>
              </a:ext>
            </a:extLst>
          </p:cNvPr>
          <p:cNvSpPr txBox="1"/>
          <p:nvPr/>
        </p:nvSpPr>
        <p:spPr>
          <a:xfrm>
            <a:off x="5542487" y="5736534"/>
            <a:ext cx="1233799" cy="369332"/>
          </a:xfrm>
          <a:prstGeom prst="rect">
            <a:avLst/>
          </a:prstGeom>
          <a:noFill/>
        </p:spPr>
        <p:txBody>
          <a:bodyPr wrap="none" rtlCol="0">
            <a:spAutoFit/>
          </a:bodyPr>
          <a:lstStyle/>
          <a:p>
            <a:r>
              <a:rPr lang="en-GB" dirty="0"/>
              <a:t>Cipher Text</a:t>
            </a:r>
          </a:p>
        </p:txBody>
      </p:sp>
      <p:grpSp>
        <p:nvGrpSpPr>
          <p:cNvPr id="42" name="Group 41">
            <a:extLst>
              <a:ext uri="{FF2B5EF4-FFF2-40B4-BE49-F238E27FC236}">
                <a16:creationId xmlns:a16="http://schemas.microsoft.com/office/drawing/2014/main" id="{0379D794-C742-4C99-A451-F40D4DACFF00}"/>
              </a:ext>
            </a:extLst>
          </p:cNvPr>
          <p:cNvGrpSpPr/>
          <p:nvPr/>
        </p:nvGrpSpPr>
        <p:grpSpPr>
          <a:xfrm>
            <a:off x="5428189" y="4057650"/>
            <a:ext cx="1335622" cy="1590675"/>
            <a:chOff x="5392539" y="4057650"/>
            <a:chExt cx="1335622" cy="1590675"/>
          </a:xfrm>
        </p:grpSpPr>
        <p:sp>
          <p:nvSpPr>
            <p:cNvPr id="35" name="Freeform: Shape 34">
              <a:extLst>
                <a:ext uri="{FF2B5EF4-FFF2-40B4-BE49-F238E27FC236}">
                  <a16:creationId xmlns:a16="http://schemas.microsoft.com/office/drawing/2014/main" id="{FAC46498-8EE7-42EC-9B2C-21268036C974}"/>
                </a:ext>
              </a:extLst>
            </p:cNvPr>
            <p:cNvSpPr/>
            <p:nvPr/>
          </p:nvSpPr>
          <p:spPr>
            <a:xfrm>
              <a:off x="5446204" y="4057650"/>
              <a:ext cx="1209004" cy="1590675"/>
            </a:xfrm>
            <a:custGeom>
              <a:avLst/>
              <a:gdLst>
                <a:gd name="connsiteX0" fmla="*/ 201505 w 1209004"/>
                <a:gd name="connsiteY0" fmla="*/ 0 h 1590675"/>
                <a:gd name="connsiteX1" fmla="*/ 996706 w 1209004"/>
                <a:gd name="connsiteY1" fmla="*/ 0 h 1590675"/>
                <a:gd name="connsiteX2" fmla="*/ 996706 w 1209004"/>
                <a:gd name="connsiteY2" fmla="*/ 241394 h 1590675"/>
                <a:gd name="connsiteX3" fmla="*/ 1209004 w 1209004"/>
                <a:gd name="connsiteY3" fmla="*/ 241394 h 1590675"/>
                <a:gd name="connsiteX4" fmla="*/ 1209004 w 1209004"/>
                <a:gd name="connsiteY4" fmla="*/ 1389170 h 1590675"/>
                <a:gd name="connsiteX5" fmla="*/ 1007499 w 1209004"/>
                <a:gd name="connsiteY5" fmla="*/ 1590675 h 1590675"/>
                <a:gd name="connsiteX6" fmla="*/ 201505 w 1209004"/>
                <a:gd name="connsiteY6" fmla="*/ 1590675 h 1590675"/>
                <a:gd name="connsiteX7" fmla="*/ 0 w 1209004"/>
                <a:gd name="connsiteY7" fmla="*/ 1389170 h 1590675"/>
                <a:gd name="connsiteX8" fmla="*/ 0 w 1209004"/>
                <a:gd name="connsiteY8" fmla="*/ 201505 h 1590675"/>
                <a:gd name="connsiteX9" fmla="*/ 201505 w 1209004"/>
                <a:gd name="connsiteY9" fmla="*/ 0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9004" h="1590675">
                  <a:moveTo>
                    <a:pt x="201505" y="0"/>
                  </a:moveTo>
                  <a:lnTo>
                    <a:pt x="996706" y="0"/>
                  </a:lnTo>
                  <a:lnTo>
                    <a:pt x="996706" y="241394"/>
                  </a:lnTo>
                  <a:lnTo>
                    <a:pt x="1209004" y="241394"/>
                  </a:lnTo>
                  <a:lnTo>
                    <a:pt x="1209004" y="1389170"/>
                  </a:lnTo>
                  <a:cubicBezTo>
                    <a:pt x="1209004" y="1500458"/>
                    <a:pt x="1118787" y="1590675"/>
                    <a:pt x="1007499" y="1590675"/>
                  </a:cubicBezTo>
                  <a:lnTo>
                    <a:pt x="201505" y="1590675"/>
                  </a:lnTo>
                  <a:cubicBezTo>
                    <a:pt x="90217" y="1590675"/>
                    <a:pt x="0" y="1500458"/>
                    <a:pt x="0" y="1389170"/>
                  </a:cubicBezTo>
                  <a:lnTo>
                    <a:pt x="0" y="201505"/>
                  </a:lnTo>
                  <a:cubicBezTo>
                    <a:pt x="0" y="90217"/>
                    <a:pt x="90217" y="0"/>
                    <a:pt x="201505" y="0"/>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40594BC9-3BF0-4942-BD9F-11F5E57FCAB2}"/>
                </a:ext>
              </a:extLst>
            </p:cNvPr>
            <p:cNvCxnSpPr>
              <a:cxnSpLocks/>
              <a:stCxn id="35" idx="1"/>
              <a:endCxn id="35" idx="3"/>
            </p:cNvCxnSpPr>
            <p:nvPr/>
          </p:nvCxnSpPr>
          <p:spPr>
            <a:xfrm>
              <a:off x="6442910" y="4057650"/>
              <a:ext cx="212298" cy="241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949C0DE-5268-4F79-B831-0CFFDF7A0C5A}"/>
                </a:ext>
              </a:extLst>
            </p:cNvPr>
            <p:cNvSpPr txBox="1"/>
            <p:nvPr/>
          </p:nvSpPr>
          <p:spPr>
            <a:xfrm>
              <a:off x="5392539" y="4240836"/>
              <a:ext cx="1335622" cy="1200329"/>
            </a:xfrm>
            <a:prstGeom prst="rect">
              <a:avLst/>
            </a:prstGeom>
            <a:noFill/>
          </p:spPr>
          <p:txBody>
            <a:bodyPr wrap="none" rtlCol="0">
              <a:spAutoFit/>
            </a:bodyPr>
            <a:lstStyle/>
            <a:p>
              <a:r>
                <a:rPr lang="en-GB" dirty="0">
                  <a:latin typeface="Arial Rounded MT Bold" panose="020F0704030504030204" pitchFamily="34" charset="0"/>
                </a:rPr>
                <a:t>A5P*@.</a:t>
              </a:r>
            </a:p>
            <a:p>
              <a:r>
                <a:rPr lang="en-GB" dirty="0">
                  <a:latin typeface="Arial Rounded MT Bold" panose="020F0704030504030204" pitchFamily="34" charset="0"/>
                </a:rPr>
                <a:t>T3=%/MT</a:t>
              </a:r>
            </a:p>
            <a:p>
              <a:r>
                <a:rPr lang="en-GB" dirty="0">
                  <a:latin typeface="Arial Rounded MT Bold" panose="020F0704030504030204" pitchFamily="34" charset="0"/>
                </a:rPr>
                <a:t>F0A@2!!</a:t>
              </a:r>
            </a:p>
            <a:p>
              <a:r>
                <a:rPr lang="en-GB" dirty="0">
                  <a:latin typeface="Arial Rounded MT Bold" panose="020F0704030504030204" pitchFamily="34" charset="0"/>
                </a:rPr>
                <a:t>1YPR45^0</a:t>
              </a:r>
            </a:p>
          </p:txBody>
        </p:sp>
      </p:grpSp>
    </p:spTree>
    <p:extLst>
      <p:ext uri="{BB962C8B-B14F-4D97-AF65-F5344CB8AC3E}">
        <p14:creationId xmlns:p14="http://schemas.microsoft.com/office/powerpoint/2010/main" val="20873518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97EA-4819-4E1E-9531-38EBADD5BC3E}"/>
              </a:ext>
            </a:extLst>
          </p:cNvPr>
          <p:cNvSpPr>
            <a:spLocks noGrp="1"/>
          </p:cNvSpPr>
          <p:nvPr>
            <p:ph type="title"/>
          </p:nvPr>
        </p:nvSpPr>
        <p:spPr/>
        <p:txBody>
          <a:bodyPr/>
          <a:lstStyle/>
          <a:p>
            <a:r>
              <a:rPr lang="en-GB" dirty="0"/>
              <a:t>Symmetric Encryption</a:t>
            </a:r>
          </a:p>
        </p:txBody>
      </p:sp>
      <p:sp>
        <p:nvSpPr>
          <p:cNvPr id="3" name="Content Placeholder 2">
            <a:extLst>
              <a:ext uri="{FF2B5EF4-FFF2-40B4-BE49-F238E27FC236}">
                <a16:creationId xmlns:a16="http://schemas.microsoft.com/office/drawing/2014/main" id="{30E5B95F-3C5C-45F4-9606-55FD3A44A83D}"/>
              </a:ext>
            </a:extLst>
          </p:cNvPr>
          <p:cNvSpPr>
            <a:spLocks noGrp="1"/>
          </p:cNvSpPr>
          <p:nvPr>
            <p:ph idx="1"/>
          </p:nvPr>
        </p:nvSpPr>
        <p:spPr>
          <a:xfrm>
            <a:off x="312821" y="1514475"/>
            <a:ext cx="11590421" cy="5247106"/>
          </a:xfrm>
        </p:spPr>
        <p:txBody>
          <a:bodyPr>
            <a:normAutofit fontScale="92500"/>
          </a:bodyPr>
          <a:lstStyle/>
          <a:p>
            <a:pPr marL="0" indent="0">
              <a:buNone/>
            </a:pPr>
            <a:r>
              <a:rPr lang="en-GB" dirty="0"/>
              <a:t>This is the simplest kind of encryption that involves only one secret key to cipher and decipher information</a:t>
            </a:r>
          </a:p>
          <a:p>
            <a:pPr marL="0" indent="0">
              <a:buNone/>
            </a:pPr>
            <a:r>
              <a:rPr lang="en-GB" dirty="0"/>
              <a:t>Symmetrical encryption is an old and best-known technique. It uses a secret key that can either be a number, a word or a string of random letters</a:t>
            </a:r>
          </a:p>
          <a:p>
            <a:pPr marL="0" indent="0">
              <a:buNone/>
            </a:pPr>
            <a:r>
              <a:rPr lang="en-GB" dirty="0"/>
              <a:t>It is a blended with the plain text of a message to change the content in a particular way</a:t>
            </a:r>
          </a:p>
          <a:p>
            <a:pPr marL="0" indent="0">
              <a:buNone/>
            </a:pPr>
            <a:r>
              <a:rPr lang="en-GB" dirty="0"/>
              <a:t>The sender and the recipient should know the secret key that is used to encrypt and decrypt all the messages</a:t>
            </a:r>
          </a:p>
          <a:p>
            <a:pPr marL="0" indent="0">
              <a:buNone/>
            </a:pPr>
            <a:r>
              <a:rPr lang="en-GB" dirty="0"/>
              <a:t>Blowfish, AES, RC4, DES, RC5, and RC6 are examples of symmetric encryption</a:t>
            </a:r>
          </a:p>
          <a:p>
            <a:pPr marL="0" indent="0">
              <a:buNone/>
            </a:pPr>
            <a:r>
              <a:rPr lang="en-GB" dirty="0"/>
              <a:t>The most widely used symmetric algorithm is AES-128, AES-192, and AES-256.</a:t>
            </a:r>
          </a:p>
          <a:p>
            <a:pPr marL="0" indent="0">
              <a:buNone/>
            </a:pPr>
            <a:r>
              <a:rPr lang="en-GB" dirty="0"/>
              <a:t>The main disadvantage of the symmetric key encryption is that all parties involved have to exchange the key used to encrypt the data before they can decrypt it</a:t>
            </a:r>
          </a:p>
          <a:p>
            <a:endParaRPr lang="en-GB" dirty="0"/>
          </a:p>
        </p:txBody>
      </p:sp>
    </p:spTree>
    <p:extLst>
      <p:ext uri="{BB962C8B-B14F-4D97-AF65-F5344CB8AC3E}">
        <p14:creationId xmlns:p14="http://schemas.microsoft.com/office/powerpoint/2010/main" val="106733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Symmetric - Block algorithms</a:t>
            </a:r>
          </a:p>
        </p:txBody>
      </p:sp>
      <p:sp>
        <p:nvSpPr>
          <p:cNvPr id="3" name="Content Placeholder 2"/>
          <p:cNvSpPr>
            <a:spLocks noGrp="1"/>
          </p:cNvSpPr>
          <p:nvPr>
            <p:ph idx="1"/>
          </p:nvPr>
        </p:nvSpPr>
        <p:spPr/>
        <p:txBody>
          <a:bodyPr>
            <a:normAutofit/>
          </a:bodyPr>
          <a:lstStyle/>
          <a:p>
            <a:pPr marL="0" indent="0">
              <a:buNone/>
            </a:pPr>
            <a:r>
              <a:rPr lang="en-GB" sz="3600" dirty="0"/>
              <a:t>Set lengths of bits are encrypted in blocks of electronic data with the use of a specific secret key</a:t>
            </a:r>
          </a:p>
          <a:p>
            <a:pPr marL="0" indent="0">
              <a:buNone/>
            </a:pPr>
            <a:endParaRPr lang="en-GB" sz="3600" dirty="0"/>
          </a:p>
          <a:p>
            <a:pPr marL="0" indent="0">
              <a:buNone/>
            </a:pPr>
            <a:r>
              <a:rPr lang="en-GB" sz="3600" dirty="0"/>
              <a:t>As the data is being encrypted, the system holds the data in its memory as it waits for complete blocks</a:t>
            </a:r>
          </a:p>
          <a:p>
            <a:pPr marL="0" indent="0">
              <a:buNone/>
            </a:pPr>
            <a:endParaRPr lang="en-GB" sz="3600" dirty="0"/>
          </a:p>
          <a:p>
            <a:pPr marL="0" indent="0">
              <a:buNone/>
            </a:pPr>
            <a:r>
              <a:rPr lang="en-GB" sz="3600" dirty="0"/>
              <a:t>Encrypting large messages uses block chaining</a:t>
            </a:r>
          </a:p>
          <a:p>
            <a:pPr marL="0" indent="0">
              <a:buNone/>
            </a:pPr>
            <a:endParaRPr lang="en-GB" sz="3600" dirty="0"/>
          </a:p>
        </p:txBody>
      </p:sp>
    </p:spTree>
    <p:extLst>
      <p:ext uri="{BB962C8B-B14F-4D97-AF65-F5344CB8AC3E}">
        <p14:creationId xmlns:p14="http://schemas.microsoft.com/office/powerpoint/2010/main" val="2830963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01E5-70EC-450B-ABE7-4E952E8583F1}"/>
              </a:ext>
            </a:extLst>
          </p:cNvPr>
          <p:cNvSpPr>
            <a:spLocks noGrp="1"/>
          </p:cNvSpPr>
          <p:nvPr>
            <p:ph type="title"/>
          </p:nvPr>
        </p:nvSpPr>
        <p:spPr/>
        <p:txBody>
          <a:bodyPr/>
          <a:lstStyle/>
          <a:p>
            <a:r>
              <a:rPr lang="en-GB" dirty="0"/>
              <a:t>Block Chaining - Encryption</a:t>
            </a:r>
          </a:p>
        </p:txBody>
      </p:sp>
      <p:pic>
        <p:nvPicPr>
          <p:cNvPr id="8" name="Content Placeholder 7" descr="A close up of a logo&#10;&#10;Description automatically generated">
            <a:extLst>
              <a:ext uri="{FF2B5EF4-FFF2-40B4-BE49-F238E27FC236}">
                <a16:creationId xmlns:a16="http://schemas.microsoft.com/office/drawing/2014/main" id="{EAE080CE-3A36-4C91-969D-7F7C39482E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954" y="1690688"/>
            <a:ext cx="11926093" cy="4802187"/>
          </a:xfrm>
        </p:spPr>
      </p:pic>
    </p:spTree>
    <p:extLst>
      <p:ext uri="{BB962C8B-B14F-4D97-AF65-F5344CB8AC3E}">
        <p14:creationId xmlns:p14="http://schemas.microsoft.com/office/powerpoint/2010/main" val="281826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098E-61D9-4FA0-B2D6-E67B9E955A13}"/>
              </a:ext>
            </a:extLst>
          </p:cNvPr>
          <p:cNvSpPr>
            <a:spLocks noGrp="1"/>
          </p:cNvSpPr>
          <p:nvPr>
            <p:ph type="title"/>
          </p:nvPr>
        </p:nvSpPr>
        <p:spPr/>
        <p:txBody>
          <a:bodyPr/>
          <a:lstStyle/>
          <a:p>
            <a:r>
              <a:rPr lang="en-GB" dirty="0"/>
              <a:t>Block Chaining - Decryption</a:t>
            </a:r>
          </a:p>
        </p:txBody>
      </p:sp>
      <p:pic>
        <p:nvPicPr>
          <p:cNvPr id="5" name="Content Placeholder 4" descr="A close up of a logo&#10;&#10;Description automatically generated">
            <a:extLst>
              <a:ext uri="{FF2B5EF4-FFF2-40B4-BE49-F238E27FC236}">
                <a16:creationId xmlns:a16="http://schemas.microsoft.com/office/drawing/2014/main" id="{E0275F86-B463-4FA7-BE6E-B3E03A56D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90" y="1458566"/>
            <a:ext cx="11590420" cy="4672388"/>
          </a:xfrm>
        </p:spPr>
      </p:pic>
    </p:spTree>
    <p:extLst>
      <p:ext uri="{BB962C8B-B14F-4D97-AF65-F5344CB8AC3E}">
        <p14:creationId xmlns:p14="http://schemas.microsoft.com/office/powerpoint/2010/main" val="5693164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Symmetric - Stream algorithms</a:t>
            </a:r>
          </a:p>
        </p:txBody>
      </p:sp>
      <p:sp>
        <p:nvSpPr>
          <p:cNvPr id="3" name="Content Placeholder 2"/>
          <p:cNvSpPr>
            <a:spLocks noGrp="1"/>
          </p:cNvSpPr>
          <p:nvPr>
            <p:ph idx="1"/>
          </p:nvPr>
        </p:nvSpPr>
        <p:spPr>
          <a:xfrm>
            <a:off x="312821" y="1825625"/>
            <a:ext cx="11590421" cy="1904546"/>
          </a:xfrm>
        </p:spPr>
        <p:txBody>
          <a:bodyPr>
            <a:normAutofit/>
          </a:bodyPr>
          <a:lstStyle/>
          <a:p>
            <a:pPr marL="0" indent="0">
              <a:buNone/>
            </a:pPr>
            <a:r>
              <a:rPr lang="en-GB" sz="4800" dirty="0"/>
              <a:t>Data is encrypted as it streams instead of being retained in the system’s memory</a:t>
            </a:r>
          </a:p>
          <a:p>
            <a:pPr marL="0" indent="0">
              <a:buNone/>
            </a:pPr>
            <a:endParaRPr lang="en-GB" sz="3600" dirty="0"/>
          </a:p>
        </p:txBody>
      </p:sp>
    </p:spTree>
    <p:extLst>
      <p:ext uri="{BB962C8B-B14F-4D97-AF65-F5344CB8AC3E}">
        <p14:creationId xmlns:p14="http://schemas.microsoft.com/office/powerpoint/2010/main" val="38947230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789" y="-258990"/>
            <a:ext cx="5783179" cy="1325563"/>
          </a:xfrm>
        </p:spPr>
        <p:txBody>
          <a:bodyPr/>
          <a:lstStyle/>
          <a:p>
            <a:r>
              <a:rPr lang="en-GB" dirty="0"/>
              <a:t>Symmetric</a:t>
            </a:r>
          </a:p>
        </p:txBody>
      </p:sp>
      <p:sp>
        <p:nvSpPr>
          <p:cNvPr id="4" name="Rectangle 3">
            <a:extLst>
              <a:ext uri="{FF2B5EF4-FFF2-40B4-BE49-F238E27FC236}">
                <a16:creationId xmlns:a16="http://schemas.microsoft.com/office/drawing/2014/main" id="{AD6E5BC6-D129-4696-85C0-9FCB48BAB036}"/>
              </a:ext>
            </a:extLst>
          </p:cNvPr>
          <p:cNvSpPr/>
          <p:nvPr/>
        </p:nvSpPr>
        <p:spPr>
          <a:xfrm>
            <a:off x="298784" y="1540727"/>
            <a:ext cx="4269466" cy="522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BF7738C-86FC-477B-89D6-5D3437412DD2}"/>
              </a:ext>
            </a:extLst>
          </p:cNvPr>
          <p:cNvSpPr txBox="1"/>
          <p:nvPr/>
        </p:nvSpPr>
        <p:spPr>
          <a:xfrm>
            <a:off x="450442" y="1540727"/>
            <a:ext cx="3966150" cy="4801314"/>
          </a:xfrm>
          <a:prstGeom prst="rect">
            <a:avLst/>
          </a:prstGeom>
          <a:noFill/>
        </p:spPr>
        <p:txBody>
          <a:bodyPr wrap="square" rtlCol="0">
            <a:spAutoFit/>
          </a:bodyPr>
          <a:lstStyle/>
          <a:p>
            <a:pPr lvl="1"/>
            <a:r>
              <a:rPr lang="en-GB" sz="2400" dirty="0"/>
              <a:t>AES (Advanced Encryption Standard)</a:t>
            </a:r>
          </a:p>
          <a:p>
            <a:pPr lvl="1"/>
            <a:r>
              <a:rPr lang="en-GB" sz="2400" dirty="0"/>
              <a:t>DES (Data Encryption Standard)</a:t>
            </a:r>
          </a:p>
          <a:p>
            <a:pPr lvl="1"/>
            <a:r>
              <a:rPr lang="en-GB" sz="2400" dirty="0"/>
              <a:t>IDEA (International Data Encryption Algorithm)</a:t>
            </a:r>
          </a:p>
          <a:p>
            <a:pPr lvl="1"/>
            <a:r>
              <a:rPr lang="en-GB" sz="2400" dirty="0"/>
              <a:t>Blowfish (Drop-in replacement for DES or IDEA)</a:t>
            </a:r>
          </a:p>
          <a:p>
            <a:pPr lvl="1"/>
            <a:r>
              <a:rPr lang="en-GB" sz="2400" dirty="0"/>
              <a:t>RC4 (</a:t>
            </a:r>
            <a:r>
              <a:rPr lang="en-GB" sz="2400" dirty="0" err="1"/>
              <a:t>Rivest</a:t>
            </a:r>
            <a:r>
              <a:rPr lang="en-GB" sz="2400" dirty="0"/>
              <a:t> Cipher 4)</a:t>
            </a:r>
          </a:p>
          <a:p>
            <a:pPr lvl="1"/>
            <a:r>
              <a:rPr lang="en-GB" sz="2400" dirty="0"/>
              <a:t>RC5 (</a:t>
            </a:r>
            <a:r>
              <a:rPr lang="en-GB" sz="2400" dirty="0" err="1"/>
              <a:t>Rivest</a:t>
            </a:r>
            <a:r>
              <a:rPr lang="en-GB" sz="2400" dirty="0"/>
              <a:t> Cipher 5)</a:t>
            </a:r>
          </a:p>
          <a:p>
            <a:pPr lvl="1"/>
            <a:r>
              <a:rPr lang="en-GB" sz="2400" dirty="0"/>
              <a:t>RC6 (</a:t>
            </a:r>
            <a:r>
              <a:rPr lang="en-GB" sz="2400" dirty="0" err="1"/>
              <a:t>Rivest</a:t>
            </a:r>
            <a:r>
              <a:rPr lang="en-GB" sz="2400" dirty="0"/>
              <a:t> Cipher 6)</a:t>
            </a:r>
          </a:p>
          <a:p>
            <a:endParaRPr lang="en-GB" dirty="0"/>
          </a:p>
        </p:txBody>
      </p:sp>
      <p:sp>
        <p:nvSpPr>
          <p:cNvPr id="6" name="Rectangle 5">
            <a:extLst>
              <a:ext uri="{FF2B5EF4-FFF2-40B4-BE49-F238E27FC236}">
                <a16:creationId xmlns:a16="http://schemas.microsoft.com/office/drawing/2014/main" id="{AD6E66B4-F454-41DA-81B4-CE37B05AB8E5}"/>
              </a:ext>
            </a:extLst>
          </p:cNvPr>
          <p:cNvSpPr/>
          <p:nvPr/>
        </p:nvSpPr>
        <p:spPr>
          <a:xfrm>
            <a:off x="4953620" y="3193143"/>
            <a:ext cx="4269466" cy="16401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847A416-2527-4186-AFDA-A31106DC83F7}"/>
              </a:ext>
            </a:extLst>
          </p:cNvPr>
          <p:cNvSpPr/>
          <p:nvPr/>
        </p:nvSpPr>
        <p:spPr>
          <a:xfrm>
            <a:off x="9499557" y="3193143"/>
            <a:ext cx="2308822" cy="16401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235CB63-055A-4F0C-AECD-CEE2730AACBF}"/>
              </a:ext>
            </a:extLst>
          </p:cNvPr>
          <p:cNvSpPr txBox="1"/>
          <p:nvPr/>
        </p:nvSpPr>
        <p:spPr>
          <a:xfrm>
            <a:off x="5618411" y="3764469"/>
            <a:ext cx="3091542" cy="923330"/>
          </a:xfrm>
          <a:prstGeom prst="rect">
            <a:avLst/>
          </a:prstGeom>
          <a:noFill/>
        </p:spPr>
        <p:txBody>
          <a:bodyPr wrap="square" rtlCol="0">
            <a:spAutoFit/>
          </a:bodyPr>
          <a:lstStyle/>
          <a:p>
            <a:r>
              <a:rPr lang="en-GB" dirty="0"/>
              <a:t>AES, DES, IDEA, Blowfish, RC5 and RC6 are block ciphers</a:t>
            </a:r>
          </a:p>
          <a:p>
            <a:endParaRPr lang="en-GB" dirty="0"/>
          </a:p>
        </p:txBody>
      </p:sp>
      <p:sp>
        <p:nvSpPr>
          <p:cNvPr id="11" name="TextBox 10">
            <a:extLst>
              <a:ext uri="{FF2B5EF4-FFF2-40B4-BE49-F238E27FC236}">
                <a16:creationId xmlns:a16="http://schemas.microsoft.com/office/drawing/2014/main" id="{E9F8B704-CBE6-434D-B36F-1BF66EA06A11}"/>
              </a:ext>
            </a:extLst>
          </p:cNvPr>
          <p:cNvSpPr txBox="1"/>
          <p:nvPr/>
        </p:nvSpPr>
        <p:spPr>
          <a:xfrm>
            <a:off x="9650536" y="3828534"/>
            <a:ext cx="2091022" cy="369332"/>
          </a:xfrm>
          <a:prstGeom prst="rect">
            <a:avLst/>
          </a:prstGeom>
          <a:noFill/>
        </p:spPr>
        <p:txBody>
          <a:bodyPr wrap="none" rtlCol="0">
            <a:spAutoFit/>
          </a:bodyPr>
          <a:lstStyle/>
          <a:p>
            <a:r>
              <a:rPr lang="en-GB" dirty="0"/>
              <a:t>RC4 is stream cipher</a:t>
            </a:r>
          </a:p>
        </p:txBody>
      </p:sp>
      <p:sp>
        <p:nvSpPr>
          <p:cNvPr id="12" name="TextBox 11">
            <a:extLst>
              <a:ext uri="{FF2B5EF4-FFF2-40B4-BE49-F238E27FC236}">
                <a16:creationId xmlns:a16="http://schemas.microsoft.com/office/drawing/2014/main" id="{D1D4A4ED-632A-4B34-BACA-001F78FF7C0E}"/>
              </a:ext>
            </a:extLst>
          </p:cNvPr>
          <p:cNvSpPr txBox="1"/>
          <p:nvPr/>
        </p:nvSpPr>
        <p:spPr>
          <a:xfrm>
            <a:off x="2152485" y="816137"/>
            <a:ext cx="7887031" cy="461665"/>
          </a:xfrm>
          <a:prstGeom prst="rect">
            <a:avLst/>
          </a:prstGeom>
          <a:noFill/>
        </p:spPr>
        <p:txBody>
          <a:bodyPr wrap="none" rtlCol="0">
            <a:spAutoFit/>
          </a:bodyPr>
          <a:lstStyle/>
          <a:p>
            <a:r>
              <a:rPr lang="en-GB" sz="2400" b="1" dirty="0"/>
              <a:t>Some examples of symmetric encryption algorithms include:</a:t>
            </a:r>
          </a:p>
        </p:txBody>
      </p:sp>
    </p:spTree>
    <p:extLst>
      <p:ext uri="{BB962C8B-B14F-4D97-AF65-F5344CB8AC3E}">
        <p14:creationId xmlns:p14="http://schemas.microsoft.com/office/powerpoint/2010/main" val="1640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89D1-666E-4BB0-B8F6-D620BE06D388}"/>
              </a:ext>
            </a:extLst>
          </p:cNvPr>
          <p:cNvSpPr>
            <a:spLocks noGrp="1"/>
          </p:cNvSpPr>
          <p:nvPr>
            <p:ph type="title"/>
          </p:nvPr>
        </p:nvSpPr>
        <p:spPr/>
        <p:txBody>
          <a:bodyPr/>
          <a:lstStyle/>
          <a:p>
            <a:r>
              <a:rPr lang="en-GB" dirty="0"/>
              <a:t>Number Systems</a:t>
            </a:r>
          </a:p>
        </p:txBody>
      </p:sp>
      <p:graphicFrame>
        <p:nvGraphicFramePr>
          <p:cNvPr id="4" name="Content Placeholder 3">
            <a:extLst>
              <a:ext uri="{FF2B5EF4-FFF2-40B4-BE49-F238E27FC236}">
                <a16:creationId xmlns:a16="http://schemas.microsoft.com/office/drawing/2014/main" id="{B9A944D3-A071-4916-BE84-6F1B034B4661}"/>
              </a:ext>
            </a:extLst>
          </p:cNvPr>
          <p:cNvGraphicFramePr>
            <a:graphicFrameLocks noGrp="1"/>
          </p:cNvGraphicFramePr>
          <p:nvPr>
            <p:ph idx="1"/>
            <p:extLst>
              <p:ext uri="{D42A27DB-BD31-4B8C-83A1-F6EECF244321}">
                <p14:modId xmlns:p14="http://schemas.microsoft.com/office/powerpoint/2010/main" val="1276642127"/>
              </p:ext>
            </p:extLst>
          </p:nvPr>
        </p:nvGraphicFramePr>
        <p:xfrm>
          <a:off x="1299411" y="1633120"/>
          <a:ext cx="9488905" cy="5151120"/>
        </p:xfrm>
        <a:graphic>
          <a:graphicData uri="http://schemas.openxmlformats.org/drawingml/2006/table">
            <a:tbl>
              <a:tblPr firstRow="1" bandRow="1">
                <a:tableStyleId>{5C22544A-7EE6-4342-B048-85BDC9FD1C3A}</a:tableStyleId>
              </a:tblPr>
              <a:tblGrid>
                <a:gridCol w="2287942">
                  <a:extLst>
                    <a:ext uri="{9D8B030D-6E8A-4147-A177-3AD203B41FA5}">
                      <a16:colId xmlns:a16="http://schemas.microsoft.com/office/drawing/2014/main" val="720153888"/>
                    </a:ext>
                  </a:extLst>
                </a:gridCol>
                <a:gridCol w="2400321">
                  <a:extLst>
                    <a:ext uri="{9D8B030D-6E8A-4147-A177-3AD203B41FA5}">
                      <a16:colId xmlns:a16="http://schemas.microsoft.com/office/drawing/2014/main" val="2129221474"/>
                    </a:ext>
                  </a:extLst>
                </a:gridCol>
                <a:gridCol w="2400321">
                  <a:extLst>
                    <a:ext uri="{9D8B030D-6E8A-4147-A177-3AD203B41FA5}">
                      <a16:colId xmlns:a16="http://schemas.microsoft.com/office/drawing/2014/main" val="2246597386"/>
                    </a:ext>
                  </a:extLst>
                </a:gridCol>
                <a:gridCol w="2400321">
                  <a:extLst>
                    <a:ext uri="{9D8B030D-6E8A-4147-A177-3AD203B41FA5}">
                      <a16:colId xmlns:a16="http://schemas.microsoft.com/office/drawing/2014/main" val="1551640846"/>
                    </a:ext>
                  </a:extLst>
                </a:gridCol>
              </a:tblGrid>
              <a:tr h="268184">
                <a:tc>
                  <a:txBody>
                    <a:bodyPr/>
                    <a:lstStyle/>
                    <a:p>
                      <a:pPr algn="ctr"/>
                      <a:r>
                        <a:rPr lang="en-GB" sz="1200" dirty="0"/>
                        <a:t>Denary</a:t>
                      </a:r>
                    </a:p>
                  </a:txBody>
                  <a:tcPr/>
                </a:tc>
                <a:tc>
                  <a:txBody>
                    <a:bodyPr/>
                    <a:lstStyle/>
                    <a:p>
                      <a:pPr algn="ctr"/>
                      <a:r>
                        <a:rPr lang="en-GB" sz="1200" dirty="0"/>
                        <a:t>Binary</a:t>
                      </a:r>
                    </a:p>
                  </a:txBody>
                  <a:tcPr/>
                </a:tc>
                <a:tc>
                  <a:txBody>
                    <a:bodyPr/>
                    <a:lstStyle/>
                    <a:p>
                      <a:pPr algn="ctr"/>
                      <a:r>
                        <a:rPr lang="en-GB" sz="1200" dirty="0"/>
                        <a:t>Octal</a:t>
                      </a:r>
                    </a:p>
                  </a:txBody>
                  <a:tcPr/>
                </a:tc>
                <a:tc>
                  <a:txBody>
                    <a:bodyPr/>
                    <a:lstStyle/>
                    <a:p>
                      <a:pPr algn="ctr"/>
                      <a:r>
                        <a:rPr lang="en-GB" sz="1200" dirty="0"/>
                        <a:t>Hexadecimal</a:t>
                      </a:r>
                    </a:p>
                  </a:txBody>
                  <a:tcPr/>
                </a:tc>
                <a:extLst>
                  <a:ext uri="{0D108BD9-81ED-4DB2-BD59-A6C34878D82A}">
                    <a16:rowId xmlns:a16="http://schemas.microsoft.com/office/drawing/2014/main" val="592031492"/>
                  </a:ext>
                </a:extLst>
              </a:tr>
              <a:tr h="268184">
                <a:tc>
                  <a:txBody>
                    <a:bodyPr/>
                    <a:lstStyle/>
                    <a:p>
                      <a:pPr algn="ctr"/>
                      <a:r>
                        <a:rPr lang="en-GB" sz="1400" b="1" dirty="0"/>
                        <a:t>0</a:t>
                      </a:r>
                    </a:p>
                  </a:txBody>
                  <a:tcPr/>
                </a:tc>
                <a:tc>
                  <a:txBody>
                    <a:bodyPr/>
                    <a:lstStyle/>
                    <a:p>
                      <a:pPr algn="ctr"/>
                      <a:r>
                        <a:rPr lang="en-GB" sz="1400" b="1" dirty="0"/>
                        <a:t>0000</a:t>
                      </a:r>
                    </a:p>
                  </a:txBody>
                  <a:tcPr/>
                </a:tc>
                <a:tc>
                  <a:txBody>
                    <a:bodyPr/>
                    <a:lstStyle/>
                    <a:p>
                      <a:pPr algn="ctr"/>
                      <a:r>
                        <a:rPr lang="en-GB" sz="1400" b="1" dirty="0"/>
                        <a:t>0</a:t>
                      </a:r>
                    </a:p>
                  </a:txBody>
                  <a:tcPr/>
                </a:tc>
                <a:tc>
                  <a:txBody>
                    <a:bodyPr/>
                    <a:lstStyle/>
                    <a:p>
                      <a:pPr algn="ctr"/>
                      <a:r>
                        <a:rPr lang="en-GB" sz="1400" b="1" dirty="0"/>
                        <a:t>0</a:t>
                      </a:r>
                    </a:p>
                  </a:txBody>
                  <a:tcPr/>
                </a:tc>
                <a:extLst>
                  <a:ext uri="{0D108BD9-81ED-4DB2-BD59-A6C34878D82A}">
                    <a16:rowId xmlns:a16="http://schemas.microsoft.com/office/drawing/2014/main" val="680881183"/>
                  </a:ext>
                </a:extLst>
              </a:tr>
              <a:tr h="268184">
                <a:tc>
                  <a:txBody>
                    <a:bodyPr/>
                    <a:lstStyle/>
                    <a:p>
                      <a:pPr algn="ctr"/>
                      <a:r>
                        <a:rPr lang="en-GB" sz="1400" b="1" dirty="0"/>
                        <a:t>1</a:t>
                      </a:r>
                    </a:p>
                  </a:txBody>
                  <a:tcPr/>
                </a:tc>
                <a:tc>
                  <a:txBody>
                    <a:bodyPr/>
                    <a:lstStyle/>
                    <a:p>
                      <a:pPr algn="ctr"/>
                      <a:r>
                        <a:rPr lang="en-GB" sz="1400" b="1" dirty="0"/>
                        <a:t>0001</a:t>
                      </a:r>
                    </a:p>
                  </a:txBody>
                  <a:tcPr/>
                </a:tc>
                <a:tc>
                  <a:txBody>
                    <a:bodyPr/>
                    <a:lstStyle/>
                    <a:p>
                      <a:pPr algn="ctr"/>
                      <a:r>
                        <a:rPr lang="en-GB" sz="1400" b="1" dirty="0"/>
                        <a:t>1</a:t>
                      </a:r>
                    </a:p>
                  </a:txBody>
                  <a:tcPr/>
                </a:tc>
                <a:tc>
                  <a:txBody>
                    <a:bodyPr/>
                    <a:lstStyle/>
                    <a:p>
                      <a:pPr algn="ctr"/>
                      <a:r>
                        <a:rPr lang="en-GB" sz="1400" b="1" dirty="0"/>
                        <a:t>1</a:t>
                      </a:r>
                    </a:p>
                  </a:txBody>
                  <a:tcPr/>
                </a:tc>
                <a:extLst>
                  <a:ext uri="{0D108BD9-81ED-4DB2-BD59-A6C34878D82A}">
                    <a16:rowId xmlns:a16="http://schemas.microsoft.com/office/drawing/2014/main" val="2191615562"/>
                  </a:ext>
                </a:extLst>
              </a:tr>
              <a:tr h="268184">
                <a:tc>
                  <a:txBody>
                    <a:bodyPr/>
                    <a:lstStyle/>
                    <a:p>
                      <a:pPr algn="ctr"/>
                      <a:r>
                        <a:rPr lang="en-GB" sz="1400" b="1" dirty="0"/>
                        <a:t>2</a:t>
                      </a:r>
                    </a:p>
                  </a:txBody>
                  <a:tcPr/>
                </a:tc>
                <a:tc>
                  <a:txBody>
                    <a:bodyPr/>
                    <a:lstStyle/>
                    <a:p>
                      <a:pPr algn="ctr"/>
                      <a:r>
                        <a:rPr lang="en-GB" sz="1400" b="1" dirty="0"/>
                        <a:t>0010</a:t>
                      </a:r>
                    </a:p>
                  </a:txBody>
                  <a:tcPr/>
                </a:tc>
                <a:tc>
                  <a:txBody>
                    <a:bodyPr/>
                    <a:lstStyle/>
                    <a:p>
                      <a:pPr algn="ctr"/>
                      <a:r>
                        <a:rPr lang="en-GB" sz="1400" b="1" dirty="0"/>
                        <a:t>2</a:t>
                      </a:r>
                    </a:p>
                  </a:txBody>
                  <a:tcPr/>
                </a:tc>
                <a:tc>
                  <a:txBody>
                    <a:bodyPr/>
                    <a:lstStyle/>
                    <a:p>
                      <a:pPr algn="ctr"/>
                      <a:r>
                        <a:rPr lang="en-GB" sz="1400" b="1" dirty="0"/>
                        <a:t>2</a:t>
                      </a:r>
                    </a:p>
                  </a:txBody>
                  <a:tcPr/>
                </a:tc>
                <a:extLst>
                  <a:ext uri="{0D108BD9-81ED-4DB2-BD59-A6C34878D82A}">
                    <a16:rowId xmlns:a16="http://schemas.microsoft.com/office/drawing/2014/main" val="611177921"/>
                  </a:ext>
                </a:extLst>
              </a:tr>
              <a:tr h="268184">
                <a:tc>
                  <a:txBody>
                    <a:bodyPr/>
                    <a:lstStyle/>
                    <a:p>
                      <a:pPr algn="ctr"/>
                      <a:r>
                        <a:rPr lang="en-GB" sz="1400" b="1" dirty="0"/>
                        <a:t>3</a:t>
                      </a:r>
                    </a:p>
                  </a:txBody>
                  <a:tcPr/>
                </a:tc>
                <a:tc>
                  <a:txBody>
                    <a:bodyPr/>
                    <a:lstStyle/>
                    <a:p>
                      <a:pPr algn="ctr"/>
                      <a:r>
                        <a:rPr lang="en-GB" sz="1400" b="1" dirty="0"/>
                        <a:t>0011</a:t>
                      </a:r>
                    </a:p>
                  </a:txBody>
                  <a:tcPr/>
                </a:tc>
                <a:tc>
                  <a:txBody>
                    <a:bodyPr/>
                    <a:lstStyle/>
                    <a:p>
                      <a:pPr algn="ctr"/>
                      <a:r>
                        <a:rPr lang="en-GB" sz="1400" b="1" dirty="0"/>
                        <a:t>3</a:t>
                      </a:r>
                    </a:p>
                  </a:txBody>
                  <a:tcPr/>
                </a:tc>
                <a:tc>
                  <a:txBody>
                    <a:bodyPr/>
                    <a:lstStyle/>
                    <a:p>
                      <a:pPr algn="ctr"/>
                      <a:r>
                        <a:rPr lang="en-GB" sz="1400" b="1" dirty="0"/>
                        <a:t>3</a:t>
                      </a:r>
                    </a:p>
                  </a:txBody>
                  <a:tcPr/>
                </a:tc>
                <a:extLst>
                  <a:ext uri="{0D108BD9-81ED-4DB2-BD59-A6C34878D82A}">
                    <a16:rowId xmlns:a16="http://schemas.microsoft.com/office/drawing/2014/main" val="683352974"/>
                  </a:ext>
                </a:extLst>
              </a:tr>
              <a:tr h="268184">
                <a:tc>
                  <a:txBody>
                    <a:bodyPr/>
                    <a:lstStyle/>
                    <a:p>
                      <a:pPr algn="ctr"/>
                      <a:r>
                        <a:rPr lang="en-GB" sz="1400" b="1" dirty="0"/>
                        <a:t>4</a:t>
                      </a:r>
                    </a:p>
                  </a:txBody>
                  <a:tcPr/>
                </a:tc>
                <a:tc>
                  <a:txBody>
                    <a:bodyPr/>
                    <a:lstStyle/>
                    <a:p>
                      <a:pPr algn="ctr"/>
                      <a:r>
                        <a:rPr lang="en-GB" sz="1400" b="1" dirty="0"/>
                        <a:t>0100</a:t>
                      </a:r>
                    </a:p>
                  </a:txBody>
                  <a:tcPr/>
                </a:tc>
                <a:tc>
                  <a:txBody>
                    <a:bodyPr/>
                    <a:lstStyle/>
                    <a:p>
                      <a:pPr algn="ctr"/>
                      <a:r>
                        <a:rPr lang="en-GB" sz="1400" b="1" dirty="0"/>
                        <a:t>4</a:t>
                      </a:r>
                    </a:p>
                  </a:txBody>
                  <a:tcPr/>
                </a:tc>
                <a:tc>
                  <a:txBody>
                    <a:bodyPr/>
                    <a:lstStyle/>
                    <a:p>
                      <a:pPr algn="ctr"/>
                      <a:r>
                        <a:rPr lang="en-GB" sz="1400" b="1" dirty="0"/>
                        <a:t>4</a:t>
                      </a:r>
                    </a:p>
                  </a:txBody>
                  <a:tcPr/>
                </a:tc>
                <a:extLst>
                  <a:ext uri="{0D108BD9-81ED-4DB2-BD59-A6C34878D82A}">
                    <a16:rowId xmlns:a16="http://schemas.microsoft.com/office/drawing/2014/main" val="2657498881"/>
                  </a:ext>
                </a:extLst>
              </a:tr>
              <a:tr h="268184">
                <a:tc>
                  <a:txBody>
                    <a:bodyPr/>
                    <a:lstStyle/>
                    <a:p>
                      <a:pPr algn="ctr"/>
                      <a:r>
                        <a:rPr lang="en-GB" sz="1400" b="1" dirty="0"/>
                        <a:t>5</a:t>
                      </a:r>
                    </a:p>
                  </a:txBody>
                  <a:tcPr/>
                </a:tc>
                <a:tc>
                  <a:txBody>
                    <a:bodyPr/>
                    <a:lstStyle/>
                    <a:p>
                      <a:pPr algn="ctr"/>
                      <a:r>
                        <a:rPr lang="en-GB" sz="1400" b="1" dirty="0"/>
                        <a:t>0101</a:t>
                      </a:r>
                    </a:p>
                  </a:txBody>
                  <a:tcPr/>
                </a:tc>
                <a:tc>
                  <a:txBody>
                    <a:bodyPr/>
                    <a:lstStyle/>
                    <a:p>
                      <a:pPr algn="ctr"/>
                      <a:r>
                        <a:rPr lang="en-GB" sz="1400" b="1" dirty="0"/>
                        <a:t>5</a:t>
                      </a:r>
                    </a:p>
                  </a:txBody>
                  <a:tcPr/>
                </a:tc>
                <a:tc>
                  <a:txBody>
                    <a:bodyPr/>
                    <a:lstStyle/>
                    <a:p>
                      <a:pPr algn="ctr"/>
                      <a:r>
                        <a:rPr lang="en-GB" sz="1400" b="1" dirty="0"/>
                        <a:t>5</a:t>
                      </a:r>
                    </a:p>
                  </a:txBody>
                  <a:tcPr/>
                </a:tc>
                <a:extLst>
                  <a:ext uri="{0D108BD9-81ED-4DB2-BD59-A6C34878D82A}">
                    <a16:rowId xmlns:a16="http://schemas.microsoft.com/office/drawing/2014/main" val="1301000751"/>
                  </a:ext>
                </a:extLst>
              </a:tr>
              <a:tr h="268184">
                <a:tc>
                  <a:txBody>
                    <a:bodyPr/>
                    <a:lstStyle/>
                    <a:p>
                      <a:pPr algn="ctr"/>
                      <a:r>
                        <a:rPr lang="en-GB" sz="1400" b="1" dirty="0"/>
                        <a:t>6</a:t>
                      </a:r>
                    </a:p>
                  </a:txBody>
                  <a:tcPr/>
                </a:tc>
                <a:tc>
                  <a:txBody>
                    <a:bodyPr/>
                    <a:lstStyle/>
                    <a:p>
                      <a:pPr algn="ctr"/>
                      <a:r>
                        <a:rPr lang="en-GB" sz="1400" b="1" dirty="0"/>
                        <a:t>0110</a:t>
                      </a:r>
                    </a:p>
                  </a:txBody>
                  <a:tcPr/>
                </a:tc>
                <a:tc>
                  <a:txBody>
                    <a:bodyPr/>
                    <a:lstStyle/>
                    <a:p>
                      <a:pPr algn="ctr"/>
                      <a:r>
                        <a:rPr lang="en-GB" sz="1400" b="1" dirty="0"/>
                        <a:t>6</a:t>
                      </a:r>
                    </a:p>
                  </a:txBody>
                  <a:tcPr/>
                </a:tc>
                <a:tc>
                  <a:txBody>
                    <a:bodyPr/>
                    <a:lstStyle/>
                    <a:p>
                      <a:pPr algn="ctr"/>
                      <a:r>
                        <a:rPr lang="en-GB" sz="1400" b="1" dirty="0"/>
                        <a:t>6</a:t>
                      </a:r>
                    </a:p>
                  </a:txBody>
                  <a:tcPr/>
                </a:tc>
                <a:extLst>
                  <a:ext uri="{0D108BD9-81ED-4DB2-BD59-A6C34878D82A}">
                    <a16:rowId xmlns:a16="http://schemas.microsoft.com/office/drawing/2014/main" val="4128118690"/>
                  </a:ext>
                </a:extLst>
              </a:tr>
              <a:tr h="268184">
                <a:tc>
                  <a:txBody>
                    <a:bodyPr/>
                    <a:lstStyle/>
                    <a:p>
                      <a:pPr algn="ctr"/>
                      <a:r>
                        <a:rPr lang="en-GB" sz="1400" b="1" dirty="0"/>
                        <a:t>7</a:t>
                      </a:r>
                    </a:p>
                  </a:txBody>
                  <a:tcPr/>
                </a:tc>
                <a:tc>
                  <a:txBody>
                    <a:bodyPr/>
                    <a:lstStyle/>
                    <a:p>
                      <a:pPr algn="ctr"/>
                      <a:r>
                        <a:rPr lang="en-GB" sz="1400" b="1" dirty="0"/>
                        <a:t>0111</a:t>
                      </a:r>
                    </a:p>
                  </a:txBody>
                  <a:tcPr/>
                </a:tc>
                <a:tc>
                  <a:txBody>
                    <a:bodyPr/>
                    <a:lstStyle/>
                    <a:p>
                      <a:pPr algn="ctr"/>
                      <a:r>
                        <a:rPr lang="en-GB" sz="1400" b="1" dirty="0"/>
                        <a:t>7</a:t>
                      </a:r>
                    </a:p>
                  </a:txBody>
                  <a:tcPr/>
                </a:tc>
                <a:tc>
                  <a:txBody>
                    <a:bodyPr/>
                    <a:lstStyle/>
                    <a:p>
                      <a:pPr algn="ctr"/>
                      <a:r>
                        <a:rPr lang="en-GB" sz="1400" b="1" dirty="0"/>
                        <a:t>7</a:t>
                      </a:r>
                    </a:p>
                  </a:txBody>
                  <a:tcPr/>
                </a:tc>
                <a:extLst>
                  <a:ext uri="{0D108BD9-81ED-4DB2-BD59-A6C34878D82A}">
                    <a16:rowId xmlns:a16="http://schemas.microsoft.com/office/drawing/2014/main" val="3213031326"/>
                  </a:ext>
                </a:extLst>
              </a:tr>
              <a:tr h="268184">
                <a:tc>
                  <a:txBody>
                    <a:bodyPr/>
                    <a:lstStyle/>
                    <a:p>
                      <a:pPr algn="ctr"/>
                      <a:r>
                        <a:rPr lang="en-GB" sz="1400" b="1" dirty="0"/>
                        <a:t>8</a:t>
                      </a:r>
                    </a:p>
                  </a:txBody>
                  <a:tcPr/>
                </a:tc>
                <a:tc>
                  <a:txBody>
                    <a:bodyPr/>
                    <a:lstStyle/>
                    <a:p>
                      <a:pPr algn="ctr"/>
                      <a:r>
                        <a:rPr lang="en-GB" sz="1400" b="1" dirty="0"/>
                        <a:t>1000</a:t>
                      </a:r>
                    </a:p>
                  </a:txBody>
                  <a:tcPr/>
                </a:tc>
                <a:tc>
                  <a:txBody>
                    <a:bodyPr/>
                    <a:lstStyle/>
                    <a:p>
                      <a:pPr algn="ctr"/>
                      <a:r>
                        <a:rPr lang="en-GB" sz="1400" b="1" dirty="0"/>
                        <a:t>8</a:t>
                      </a:r>
                    </a:p>
                  </a:txBody>
                  <a:tcPr/>
                </a:tc>
                <a:tc>
                  <a:txBody>
                    <a:bodyPr/>
                    <a:lstStyle/>
                    <a:p>
                      <a:pPr algn="ctr"/>
                      <a:r>
                        <a:rPr lang="en-GB" sz="1400" b="1" dirty="0"/>
                        <a:t>8</a:t>
                      </a:r>
                    </a:p>
                  </a:txBody>
                  <a:tcPr/>
                </a:tc>
                <a:extLst>
                  <a:ext uri="{0D108BD9-81ED-4DB2-BD59-A6C34878D82A}">
                    <a16:rowId xmlns:a16="http://schemas.microsoft.com/office/drawing/2014/main" val="2857101908"/>
                  </a:ext>
                </a:extLst>
              </a:tr>
              <a:tr h="268184">
                <a:tc>
                  <a:txBody>
                    <a:bodyPr/>
                    <a:lstStyle/>
                    <a:p>
                      <a:pPr algn="ctr"/>
                      <a:r>
                        <a:rPr lang="en-GB" sz="1400" b="1" dirty="0"/>
                        <a:t>9</a:t>
                      </a:r>
                    </a:p>
                  </a:txBody>
                  <a:tcPr/>
                </a:tc>
                <a:tc>
                  <a:txBody>
                    <a:bodyPr/>
                    <a:lstStyle/>
                    <a:p>
                      <a:pPr algn="ctr"/>
                      <a:r>
                        <a:rPr lang="en-GB" sz="1400" b="1" dirty="0"/>
                        <a:t>1001</a:t>
                      </a:r>
                    </a:p>
                  </a:txBody>
                  <a:tcPr/>
                </a:tc>
                <a:tc>
                  <a:txBody>
                    <a:bodyPr/>
                    <a:lstStyle/>
                    <a:p>
                      <a:pPr algn="ctr"/>
                      <a:r>
                        <a:rPr lang="en-GB" sz="1400" b="1" dirty="0"/>
                        <a:t>10</a:t>
                      </a:r>
                    </a:p>
                  </a:txBody>
                  <a:tcPr/>
                </a:tc>
                <a:tc>
                  <a:txBody>
                    <a:bodyPr/>
                    <a:lstStyle/>
                    <a:p>
                      <a:pPr algn="ctr"/>
                      <a:r>
                        <a:rPr lang="en-GB" sz="1400" b="1" dirty="0"/>
                        <a:t>9</a:t>
                      </a:r>
                    </a:p>
                  </a:txBody>
                  <a:tcPr/>
                </a:tc>
                <a:extLst>
                  <a:ext uri="{0D108BD9-81ED-4DB2-BD59-A6C34878D82A}">
                    <a16:rowId xmlns:a16="http://schemas.microsoft.com/office/drawing/2014/main" val="461690845"/>
                  </a:ext>
                </a:extLst>
              </a:tr>
              <a:tr h="268184">
                <a:tc>
                  <a:txBody>
                    <a:bodyPr/>
                    <a:lstStyle/>
                    <a:p>
                      <a:pPr algn="ctr"/>
                      <a:r>
                        <a:rPr lang="en-GB" sz="1400" b="1" dirty="0"/>
                        <a:t>10</a:t>
                      </a:r>
                    </a:p>
                  </a:txBody>
                  <a:tcPr/>
                </a:tc>
                <a:tc>
                  <a:txBody>
                    <a:bodyPr/>
                    <a:lstStyle/>
                    <a:p>
                      <a:pPr algn="ctr"/>
                      <a:r>
                        <a:rPr lang="en-GB" sz="1400" b="1" dirty="0"/>
                        <a:t>1010</a:t>
                      </a:r>
                    </a:p>
                  </a:txBody>
                  <a:tcPr/>
                </a:tc>
                <a:tc>
                  <a:txBody>
                    <a:bodyPr/>
                    <a:lstStyle/>
                    <a:p>
                      <a:pPr algn="ctr"/>
                      <a:r>
                        <a:rPr lang="en-GB" sz="1400" b="1" dirty="0"/>
                        <a:t>11</a:t>
                      </a:r>
                    </a:p>
                  </a:txBody>
                  <a:tcPr/>
                </a:tc>
                <a:tc>
                  <a:txBody>
                    <a:bodyPr/>
                    <a:lstStyle/>
                    <a:p>
                      <a:pPr algn="ctr"/>
                      <a:r>
                        <a:rPr lang="en-GB" sz="1400" b="1" dirty="0"/>
                        <a:t>A</a:t>
                      </a:r>
                    </a:p>
                  </a:txBody>
                  <a:tcPr/>
                </a:tc>
                <a:extLst>
                  <a:ext uri="{0D108BD9-81ED-4DB2-BD59-A6C34878D82A}">
                    <a16:rowId xmlns:a16="http://schemas.microsoft.com/office/drawing/2014/main" val="1492035330"/>
                  </a:ext>
                </a:extLst>
              </a:tr>
              <a:tr h="268184">
                <a:tc>
                  <a:txBody>
                    <a:bodyPr/>
                    <a:lstStyle/>
                    <a:p>
                      <a:pPr algn="ctr"/>
                      <a:r>
                        <a:rPr lang="en-GB" sz="1400" b="1" dirty="0"/>
                        <a:t>11</a:t>
                      </a:r>
                    </a:p>
                  </a:txBody>
                  <a:tcPr/>
                </a:tc>
                <a:tc>
                  <a:txBody>
                    <a:bodyPr/>
                    <a:lstStyle/>
                    <a:p>
                      <a:pPr algn="ctr"/>
                      <a:r>
                        <a:rPr lang="en-GB" sz="1400" b="1" dirty="0"/>
                        <a:t>1011</a:t>
                      </a:r>
                    </a:p>
                  </a:txBody>
                  <a:tcPr/>
                </a:tc>
                <a:tc>
                  <a:txBody>
                    <a:bodyPr/>
                    <a:lstStyle/>
                    <a:p>
                      <a:pPr algn="ctr"/>
                      <a:r>
                        <a:rPr lang="en-GB" sz="1400" b="1" dirty="0"/>
                        <a:t>12</a:t>
                      </a:r>
                    </a:p>
                  </a:txBody>
                  <a:tcPr/>
                </a:tc>
                <a:tc>
                  <a:txBody>
                    <a:bodyPr/>
                    <a:lstStyle/>
                    <a:p>
                      <a:pPr algn="ctr"/>
                      <a:r>
                        <a:rPr lang="en-GB" sz="1400" b="1" dirty="0"/>
                        <a:t>B</a:t>
                      </a:r>
                    </a:p>
                  </a:txBody>
                  <a:tcPr/>
                </a:tc>
                <a:extLst>
                  <a:ext uri="{0D108BD9-81ED-4DB2-BD59-A6C34878D82A}">
                    <a16:rowId xmlns:a16="http://schemas.microsoft.com/office/drawing/2014/main" val="2502338360"/>
                  </a:ext>
                </a:extLst>
              </a:tr>
              <a:tr h="268184">
                <a:tc>
                  <a:txBody>
                    <a:bodyPr/>
                    <a:lstStyle/>
                    <a:p>
                      <a:pPr algn="ctr"/>
                      <a:r>
                        <a:rPr lang="en-GB" sz="1400" b="1" dirty="0"/>
                        <a:t>12</a:t>
                      </a:r>
                    </a:p>
                  </a:txBody>
                  <a:tcPr/>
                </a:tc>
                <a:tc>
                  <a:txBody>
                    <a:bodyPr/>
                    <a:lstStyle/>
                    <a:p>
                      <a:pPr algn="ctr"/>
                      <a:r>
                        <a:rPr lang="en-GB" sz="1400" b="1" dirty="0"/>
                        <a:t>1100</a:t>
                      </a:r>
                    </a:p>
                  </a:txBody>
                  <a:tcPr/>
                </a:tc>
                <a:tc>
                  <a:txBody>
                    <a:bodyPr/>
                    <a:lstStyle/>
                    <a:p>
                      <a:pPr algn="ctr"/>
                      <a:r>
                        <a:rPr lang="en-GB" sz="1400" b="1" dirty="0"/>
                        <a:t>13</a:t>
                      </a:r>
                    </a:p>
                  </a:txBody>
                  <a:tcPr/>
                </a:tc>
                <a:tc>
                  <a:txBody>
                    <a:bodyPr/>
                    <a:lstStyle/>
                    <a:p>
                      <a:pPr algn="ctr"/>
                      <a:r>
                        <a:rPr lang="en-GB" sz="1400" b="1" dirty="0"/>
                        <a:t>C</a:t>
                      </a:r>
                    </a:p>
                  </a:txBody>
                  <a:tcPr/>
                </a:tc>
                <a:extLst>
                  <a:ext uri="{0D108BD9-81ED-4DB2-BD59-A6C34878D82A}">
                    <a16:rowId xmlns:a16="http://schemas.microsoft.com/office/drawing/2014/main" val="2424444010"/>
                  </a:ext>
                </a:extLst>
              </a:tr>
              <a:tr h="268184">
                <a:tc>
                  <a:txBody>
                    <a:bodyPr/>
                    <a:lstStyle/>
                    <a:p>
                      <a:pPr algn="ctr"/>
                      <a:r>
                        <a:rPr lang="en-GB" sz="1400" b="1" dirty="0"/>
                        <a:t>13</a:t>
                      </a:r>
                    </a:p>
                  </a:txBody>
                  <a:tcPr/>
                </a:tc>
                <a:tc>
                  <a:txBody>
                    <a:bodyPr/>
                    <a:lstStyle/>
                    <a:p>
                      <a:pPr algn="ctr"/>
                      <a:r>
                        <a:rPr lang="en-GB" sz="1400" b="1" dirty="0"/>
                        <a:t>1101</a:t>
                      </a:r>
                    </a:p>
                  </a:txBody>
                  <a:tcPr/>
                </a:tc>
                <a:tc>
                  <a:txBody>
                    <a:bodyPr/>
                    <a:lstStyle/>
                    <a:p>
                      <a:pPr algn="ctr"/>
                      <a:r>
                        <a:rPr lang="en-GB" sz="1400" b="1" dirty="0"/>
                        <a:t>14</a:t>
                      </a:r>
                    </a:p>
                  </a:txBody>
                  <a:tcPr/>
                </a:tc>
                <a:tc>
                  <a:txBody>
                    <a:bodyPr/>
                    <a:lstStyle/>
                    <a:p>
                      <a:pPr algn="ctr"/>
                      <a:r>
                        <a:rPr lang="en-GB" sz="1400" b="1" dirty="0"/>
                        <a:t>D</a:t>
                      </a:r>
                    </a:p>
                  </a:txBody>
                  <a:tcPr/>
                </a:tc>
                <a:extLst>
                  <a:ext uri="{0D108BD9-81ED-4DB2-BD59-A6C34878D82A}">
                    <a16:rowId xmlns:a16="http://schemas.microsoft.com/office/drawing/2014/main" val="1925304593"/>
                  </a:ext>
                </a:extLst>
              </a:tr>
              <a:tr h="268184">
                <a:tc>
                  <a:txBody>
                    <a:bodyPr/>
                    <a:lstStyle/>
                    <a:p>
                      <a:pPr algn="ctr"/>
                      <a:r>
                        <a:rPr lang="en-GB" sz="1400" b="1" dirty="0"/>
                        <a:t>14</a:t>
                      </a:r>
                    </a:p>
                  </a:txBody>
                  <a:tcPr/>
                </a:tc>
                <a:tc>
                  <a:txBody>
                    <a:bodyPr/>
                    <a:lstStyle/>
                    <a:p>
                      <a:pPr algn="ctr"/>
                      <a:r>
                        <a:rPr lang="en-GB" sz="1400" b="1" dirty="0"/>
                        <a:t>1110</a:t>
                      </a:r>
                    </a:p>
                  </a:txBody>
                  <a:tcPr/>
                </a:tc>
                <a:tc>
                  <a:txBody>
                    <a:bodyPr/>
                    <a:lstStyle/>
                    <a:p>
                      <a:pPr algn="ctr"/>
                      <a:r>
                        <a:rPr lang="en-GB" sz="1400" b="1" dirty="0"/>
                        <a:t>15</a:t>
                      </a:r>
                    </a:p>
                  </a:txBody>
                  <a:tcPr/>
                </a:tc>
                <a:tc>
                  <a:txBody>
                    <a:bodyPr/>
                    <a:lstStyle/>
                    <a:p>
                      <a:pPr algn="ctr"/>
                      <a:r>
                        <a:rPr lang="en-GB" sz="1400" b="1" dirty="0"/>
                        <a:t>E</a:t>
                      </a:r>
                    </a:p>
                  </a:txBody>
                  <a:tcPr/>
                </a:tc>
                <a:extLst>
                  <a:ext uri="{0D108BD9-81ED-4DB2-BD59-A6C34878D82A}">
                    <a16:rowId xmlns:a16="http://schemas.microsoft.com/office/drawing/2014/main" val="2639977432"/>
                  </a:ext>
                </a:extLst>
              </a:tr>
              <a:tr h="268184">
                <a:tc>
                  <a:txBody>
                    <a:bodyPr/>
                    <a:lstStyle/>
                    <a:p>
                      <a:pPr algn="ctr"/>
                      <a:r>
                        <a:rPr lang="en-GB" sz="1400" b="1" dirty="0"/>
                        <a:t>15</a:t>
                      </a:r>
                    </a:p>
                  </a:txBody>
                  <a:tcPr/>
                </a:tc>
                <a:tc>
                  <a:txBody>
                    <a:bodyPr/>
                    <a:lstStyle/>
                    <a:p>
                      <a:pPr algn="ctr"/>
                      <a:r>
                        <a:rPr lang="en-GB" sz="1400" b="1" dirty="0"/>
                        <a:t>1111</a:t>
                      </a:r>
                    </a:p>
                  </a:txBody>
                  <a:tcPr/>
                </a:tc>
                <a:tc>
                  <a:txBody>
                    <a:bodyPr/>
                    <a:lstStyle/>
                    <a:p>
                      <a:pPr algn="ctr"/>
                      <a:r>
                        <a:rPr lang="en-GB" sz="1400" b="1" dirty="0"/>
                        <a:t>16</a:t>
                      </a:r>
                    </a:p>
                  </a:txBody>
                  <a:tcPr/>
                </a:tc>
                <a:tc>
                  <a:txBody>
                    <a:bodyPr/>
                    <a:lstStyle/>
                    <a:p>
                      <a:pPr algn="ctr"/>
                      <a:r>
                        <a:rPr lang="en-GB" sz="1400" b="1" dirty="0"/>
                        <a:t>F</a:t>
                      </a:r>
                    </a:p>
                  </a:txBody>
                  <a:tcPr/>
                </a:tc>
                <a:extLst>
                  <a:ext uri="{0D108BD9-81ED-4DB2-BD59-A6C34878D82A}">
                    <a16:rowId xmlns:a16="http://schemas.microsoft.com/office/drawing/2014/main" val="2340848829"/>
                  </a:ext>
                </a:extLst>
              </a:tr>
            </a:tbl>
          </a:graphicData>
        </a:graphic>
      </p:graphicFrame>
    </p:spTree>
    <p:extLst>
      <p:ext uri="{BB962C8B-B14F-4D97-AF65-F5344CB8AC3E}">
        <p14:creationId xmlns:p14="http://schemas.microsoft.com/office/powerpoint/2010/main" val="28006626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a:t>
            </a:r>
          </a:p>
        </p:txBody>
      </p:sp>
      <p:sp>
        <p:nvSpPr>
          <p:cNvPr id="3" name="Content Placeholder 2"/>
          <p:cNvSpPr>
            <a:spLocks noGrp="1"/>
          </p:cNvSpPr>
          <p:nvPr>
            <p:ph idx="1"/>
          </p:nvPr>
        </p:nvSpPr>
        <p:spPr>
          <a:xfrm>
            <a:off x="312821" y="1825624"/>
            <a:ext cx="11590421" cy="5257927"/>
          </a:xfrm>
        </p:spPr>
        <p:txBody>
          <a:bodyPr>
            <a:normAutofit fontScale="92500" lnSpcReduction="20000"/>
          </a:bodyPr>
          <a:lstStyle/>
          <a:p>
            <a:pPr marL="0" indent="0">
              <a:buNone/>
            </a:pPr>
            <a:r>
              <a:rPr lang="en-GB" sz="3600" dirty="0"/>
              <a:t>In “modern” computing, DES was the first standardized cipher for securing electronic communications, and is used in variations (e.g. 2-key or 3-key 3DES)</a:t>
            </a:r>
          </a:p>
          <a:p>
            <a:pPr marL="0" indent="0">
              <a:buNone/>
            </a:pPr>
            <a:endParaRPr lang="en-GB" sz="3600" dirty="0"/>
          </a:p>
          <a:p>
            <a:pPr marL="0" indent="0">
              <a:buNone/>
            </a:pPr>
            <a:r>
              <a:rPr lang="en-GB" sz="3600" dirty="0"/>
              <a:t>The original DES is not used anymore as it is considered too “weak”, due to the processing power of modern computers</a:t>
            </a:r>
          </a:p>
          <a:p>
            <a:pPr marL="0" indent="0">
              <a:buNone/>
            </a:pPr>
            <a:endParaRPr lang="en-GB" sz="3600" dirty="0"/>
          </a:p>
          <a:p>
            <a:pPr marL="0" indent="0">
              <a:buNone/>
            </a:pPr>
            <a:r>
              <a:rPr lang="en-GB" sz="3600" dirty="0"/>
              <a:t>Even 3DES is not recommended by NIST and PCI DSS 3.2, just like all 64-bit ciphers</a:t>
            </a:r>
          </a:p>
          <a:p>
            <a:pPr marL="0" indent="0">
              <a:buNone/>
            </a:pPr>
            <a:endParaRPr lang="en-GB" sz="3600" dirty="0"/>
          </a:p>
          <a:p>
            <a:pPr marL="0" indent="0">
              <a:buNone/>
            </a:pPr>
            <a:r>
              <a:rPr lang="en-GB" sz="3600" dirty="0"/>
              <a:t>However, 3DES is still widely used in EMV chip cards</a:t>
            </a:r>
          </a:p>
        </p:txBody>
      </p:sp>
    </p:spTree>
    <p:extLst>
      <p:ext uri="{BB962C8B-B14F-4D97-AF65-F5344CB8AC3E}">
        <p14:creationId xmlns:p14="http://schemas.microsoft.com/office/powerpoint/2010/main" val="29513645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1810-4DD2-44C7-BFD2-8A4DAA3667B5}"/>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9CD086D4-771F-493C-9D01-520E77D8BB23}"/>
              </a:ext>
            </a:extLst>
          </p:cNvPr>
          <p:cNvSpPr>
            <a:spLocks noGrp="1"/>
          </p:cNvSpPr>
          <p:nvPr>
            <p:ph idx="1"/>
          </p:nvPr>
        </p:nvSpPr>
        <p:spPr/>
        <p:txBody>
          <a:bodyPr/>
          <a:lstStyle/>
          <a:p>
            <a:pPr marL="0" indent="0">
              <a:buNone/>
            </a:pPr>
            <a:r>
              <a:rPr lang="en-GB" dirty="0"/>
              <a:t>	</a:t>
            </a:r>
          </a:p>
          <a:p>
            <a:pPr marL="0" indent="0">
              <a:buNone/>
            </a:pPr>
            <a:endParaRPr lang="en-GB" dirty="0"/>
          </a:p>
          <a:p>
            <a:pPr marL="0" indent="0">
              <a:buNone/>
            </a:pPr>
            <a:endParaRPr lang="en-GB" dirty="0"/>
          </a:p>
          <a:p>
            <a:pPr marL="0" indent="0">
              <a:buNone/>
            </a:pPr>
            <a:r>
              <a:rPr lang="en-GB" sz="4000" dirty="0"/>
              <a:t>				How was DES cracked?</a:t>
            </a:r>
          </a:p>
        </p:txBody>
      </p:sp>
    </p:spTree>
    <p:extLst>
      <p:ext uri="{BB962C8B-B14F-4D97-AF65-F5344CB8AC3E}">
        <p14:creationId xmlns:p14="http://schemas.microsoft.com/office/powerpoint/2010/main" val="20522701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AES</a:t>
            </a:r>
          </a:p>
        </p:txBody>
      </p:sp>
      <p:sp>
        <p:nvSpPr>
          <p:cNvPr id="3" name="Content Placeholder 2"/>
          <p:cNvSpPr>
            <a:spLocks noGrp="1"/>
          </p:cNvSpPr>
          <p:nvPr>
            <p:ph idx="1"/>
          </p:nvPr>
        </p:nvSpPr>
        <p:spPr/>
        <p:txBody>
          <a:bodyPr>
            <a:normAutofit/>
          </a:bodyPr>
          <a:lstStyle/>
          <a:p>
            <a:pPr marL="0" indent="0">
              <a:buNone/>
            </a:pPr>
            <a:r>
              <a:rPr lang="en-GB" sz="3200" dirty="0"/>
              <a:t>The most commonly used symmetric algorithm is the Advanced Encryption Standard (AES), which was originally known as </a:t>
            </a:r>
            <a:r>
              <a:rPr lang="en-GB" sz="3200" dirty="0" err="1"/>
              <a:t>Rijndael</a:t>
            </a:r>
            <a:r>
              <a:rPr lang="en-GB" sz="3200" dirty="0"/>
              <a:t> (rain dahl)</a:t>
            </a:r>
          </a:p>
          <a:p>
            <a:pPr marL="0" indent="0">
              <a:buNone/>
            </a:pPr>
            <a:r>
              <a:rPr lang="en-GB" sz="3200" dirty="0"/>
              <a:t>This is the standard set by the U.S. National Institute of Standards and Technology in 2001 for the encryption of electronic data announced in U.S. FIPS PUB 197</a:t>
            </a:r>
          </a:p>
          <a:p>
            <a:pPr marL="0" indent="0">
              <a:buNone/>
            </a:pPr>
            <a:r>
              <a:rPr lang="en-GB" sz="3200" dirty="0"/>
              <a:t>This standard supersedes DES, which had been in use since 1977</a:t>
            </a:r>
          </a:p>
          <a:p>
            <a:pPr marL="0" indent="0">
              <a:buNone/>
            </a:pPr>
            <a:r>
              <a:rPr lang="en-GB" sz="3200" dirty="0"/>
              <a:t>Under NIST, the AES cipher has a block size of 128 bits, but can have three different key lengths as shown with AES-128, AES-192 and AES-256</a:t>
            </a:r>
          </a:p>
        </p:txBody>
      </p:sp>
    </p:spTree>
    <p:extLst>
      <p:ext uri="{BB962C8B-B14F-4D97-AF65-F5344CB8AC3E}">
        <p14:creationId xmlns:p14="http://schemas.microsoft.com/office/powerpoint/2010/main" val="1711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B2AA-3B73-4AC4-9CA4-BE3A2D03EE54}"/>
              </a:ext>
            </a:extLst>
          </p:cNvPr>
          <p:cNvSpPr>
            <a:spLocks noGrp="1"/>
          </p:cNvSpPr>
          <p:nvPr>
            <p:ph type="title"/>
          </p:nvPr>
        </p:nvSpPr>
        <p:spPr/>
        <p:txBody>
          <a:bodyPr/>
          <a:lstStyle/>
          <a:p>
            <a:r>
              <a:rPr lang="en-GB" dirty="0"/>
              <a:t>Task – Encryption and Decryption</a:t>
            </a:r>
          </a:p>
        </p:txBody>
      </p:sp>
      <p:sp>
        <p:nvSpPr>
          <p:cNvPr id="3" name="Content Placeholder 2">
            <a:extLst>
              <a:ext uri="{FF2B5EF4-FFF2-40B4-BE49-F238E27FC236}">
                <a16:creationId xmlns:a16="http://schemas.microsoft.com/office/drawing/2014/main" id="{075B5AF0-F4C6-4FBD-8B38-BD64DFD17F3D}"/>
              </a:ext>
            </a:extLst>
          </p:cNvPr>
          <p:cNvSpPr>
            <a:spLocks noGrp="1"/>
          </p:cNvSpPr>
          <p:nvPr>
            <p:ph idx="1"/>
          </p:nvPr>
        </p:nvSpPr>
        <p:spPr/>
        <p:txBody>
          <a:bodyPr>
            <a:normAutofit/>
          </a:bodyPr>
          <a:lstStyle/>
          <a:p>
            <a:r>
              <a:rPr lang="en-GB" sz="4000" dirty="0"/>
              <a:t>Navigate to </a:t>
            </a:r>
            <a:r>
              <a:rPr lang="en-GB" sz="4000" dirty="0">
                <a:hlinkClick r:id="rId2"/>
              </a:rPr>
              <a:t>http://cyberslo0th.co.uk/train/cyber04.php</a:t>
            </a:r>
            <a:endParaRPr lang="en-GB" sz="4000" dirty="0"/>
          </a:p>
          <a:p>
            <a:r>
              <a:rPr lang="en-GB" sz="4000" dirty="0"/>
              <a:t>Try different words or strings and encrypt them</a:t>
            </a:r>
          </a:p>
          <a:p>
            <a:r>
              <a:rPr lang="en-GB" sz="4000" dirty="0"/>
              <a:t>Try the same word many different times</a:t>
            </a:r>
          </a:p>
          <a:p>
            <a:pPr lvl="1"/>
            <a:r>
              <a:rPr lang="en-GB" sz="3600" b="1" dirty="0"/>
              <a:t>What do you notice?</a:t>
            </a:r>
          </a:p>
          <a:p>
            <a:endParaRPr lang="en-GB" dirty="0"/>
          </a:p>
        </p:txBody>
      </p:sp>
    </p:spTree>
    <p:extLst>
      <p:ext uri="{BB962C8B-B14F-4D97-AF65-F5344CB8AC3E}">
        <p14:creationId xmlns:p14="http://schemas.microsoft.com/office/powerpoint/2010/main" val="12095633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02A0-31A1-4E36-A820-D7610C4D4D08}"/>
              </a:ext>
            </a:extLst>
          </p:cNvPr>
          <p:cNvSpPr>
            <a:spLocks noGrp="1"/>
          </p:cNvSpPr>
          <p:nvPr>
            <p:ph type="title"/>
          </p:nvPr>
        </p:nvSpPr>
        <p:spPr/>
        <p:txBody>
          <a:bodyPr/>
          <a:lstStyle/>
          <a:p>
            <a:r>
              <a:rPr lang="en-GB" dirty="0"/>
              <a:t>ONE Key</a:t>
            </a:r>
          </a:p>
        </p:txBody>
      </p:sp>
      <p:pic>
        <p:nvPicPr>
          <p:cNvPr id="4" name="Picture 3">
            <a:extLst>
              <a:ext uri="{FF2B5EF4-FFF2-40B4-BE49-F238E27FC236}">
                <a16:creationId xmlns:a16="http://schemas.microsoft.com/office/drawing/2014/main" id="{80BFDC49-C99C-4DD5-B17A-6248EAB90C27}"/>
              </a:ext>
            </a:extLst>
          </p:cNvPr>
          <p:cNvPicPr>
            <a:picLocks noChangeAspect="1"/>
          </p:cNvPicPr>
          <p:nvPr/>
        </p:nvPicPr>
        <p:blipFill>
          <a:blip r:embed="rId2"/>
          <a:stretch>
            <a:fillRect/>
          </a:stretch>
        </p:blipFill>
        <p:spPr>
          <a:xfrm>
            <a:off x="571205" y="2423604"/>
            <a:ext cx="10830070" cy="1970843"/>
          </a:xfrm>
          <a:prstGeom prst="rect">
            <a:avLst/>
          </a:prstGeom>
        </p:spPr>
      </p:pic>
    </p:spTree>
    <p:extLst>
      <p:ext uri="{BB962C8B-B14F-4D97-AF65-F5344CB8AC3E}">
        <p14:creationId xmlns:p14="http://schemas.microsoft.com/office/powerpoint/2010/main" val="6872247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E2BCD281-8BF8-4DB1-B27B-470CC5BFC6D4}"/>
              </a:ext>
            </a:extLst>
          </p:cNvPr>
          <p:cNvCxnSpPr>
            <a:cxnSpLocks/>
          </p:cNvCxnSpPr>
          <p:nvPr/>
        </p:nvCxnSpPr>
        <p:spPr>
          <a:xfrm>
            <a:off x="3654142" y="1690688"/>
            <a:ext cx="4407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7355425-890F-4E38-838C-81B107675234}"/>
              </a:ext>
            </a:extLst>
          </p:cNvPr>
          <p:cNvCxnSpPr>
            <a:cxnSpLocks/>
          </p:cNvCxnSpPr>
          <p:nvPr/>
        </p:nvCxnSpPr>
        <p:spPr>
          <a:xfrm>
            <a:off x="3654142" y="1690688"/>
            <a:ext cx="0" cy="2366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9A66ACE-D85B-4A52-A004-E8893D6ADEF0}"/>
              </a:ext>
            </a:extLst>
          </p:cNvPr>
          <p:cNvCxnSpPr>
            <a:cxnSpLocks/>
          </p:cNvCxnSpPr>
          <p:nvPr/>
        </p:nvCxnSpPr>
        <p:spPr>
          <a:xfrm>
            <a:off x="8061608" y="1690688"/>
            <a:ext cx="0" cy="2366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F4F185-3E3C-4709-8FCE-9956EC8898B3}"/>
              </a:ext>
            </a:extLst>
          </p:cNvPr>
          <p:cNvSpPr>
            <a:spLocks noGrp="1"/>
          </p:cNvSpPr>
          <p:nvPr>
            <p:ph type="title"/>
          </p:nvPr>
        </p:nvSpPr>
        <p:spPr/>
        <p:txBody>
          <a:bodyPr/>
          <a:lstStyle/>
          <a:p>
            <a:r>
              <a:rPr lang="en-GB" dirty="0"/>
              <a:t>Asymmetric Encryption</a:t>
            </a:r>
          </a:p>
        </p:txBody>
      </p:sp>
      <p:pic>
        <p:nvPicPr>
          <p:cNvPr id="5" name="Picture 4" descr="A close up of a logo&#10;&#10;Description automatically generated">
            <a:extLst>
              <a:ext uri="{FF2B5EF4-FFF2-40B4-BE49-F238E27FC236}">
                <a16:creationId xmlns:a16="http://schemas.microsoft.com/office/drawing/2014/main" id="{B3198BC0-A266-4839-8EEB-4FEFDD767C2C}"/>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3257742" y="2426449"/>
            <a:ext cx="792800" cy="803388"/>
          </a:xfrm>
          <a:prstGeom prst="rect">
            <a:avLst/>
          </a:prstGeom>
        </p:spPr>
      </p:pic>
      <p:pic>
        <p:nvPicPr>
          <p:cNvPr id="7" name="Picture 6" descr="A close up of a logo&#10;&#10;Description automatically generated">
            <a:extLst>
              <a:ext uri="{FF2B5EF4-FFF2-40B4-BE49-F238E27FC236}">
                <a16:creationId xmlns:a16="http://schemas.microsoft.com/office/drawing/2014/main" id="{78722281-8C97-4A9C-8B14-4C8B9AF8922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7665208" y="2462955"/>
            <a:ext cx="792800" cy="803388"/>
          </a:xfrm>
          <a:prstGeom prst="rect">
            <a:avLst/>
          </a:prstGeom>
        </p:spPr>
      </p:pic>
      <p:pic>
        <p:nvPicPr>
          <p:cNvPr id="8" name="Picture 7" descr="A close up of a logo&#10;&#10;Description automatically generated">
            <a:extLst>
              <a:ext uri="{FF2B5EF4-FFF2-40B4-BE49-F238E27FC236}">
                <a16:creationId xmlns:a16="http://schemas.microsoft.com/office/drawing/2014/main" id="{EBAC94D9-BE8C-47E6-9A88-DF7BC739D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flipH="1" flipV="1">
            <a:off x="3413598" y="4106049"/>
            <a:ext cx="1528204" cy="1548613"/>
          </a:xfrm>
          <a:prstGeom prst="rect">
            <a:avLst/>
          </a:prstGeom>
        </p:spPr>
      </p:pic>
      <p:pic>
        <p:nvPicPr>
          <p:cNvPr id="9" name="Picture 8" descr="A close up of a logo&#10;&#10;Description automatically generated">
            <a:extLst>
              <a:ext uri="{FF2B5EF4-FFF2-40B4-BE49-F238E27FC236}">
                <a16:creationId xmlns:a16="http://schemas.microsoft.com/office/drawing/2014/main" id="{D621F3CB-1D51-496B-88B2-EA2ADEE0F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flipH="1" flipV="1">
            <a:off x="7735656" y="4106049"/>
            <a:ext cx="1528204" cy="1548613"/>
          </a:xfrm>
          <a:prstGeom prst="rect">
            <a:avLst/>
          </a:prstGeom>
        </p:spPr>
      </p:pic>
      <p:sp>
        <p:nvSpPr>
          <p:cNvPr id="17" name="TextBox 16">
            <a:extLst>
              <a:ext uri="{FF2B5EF4-FFF2-40B4-BE49-F238E27FC236}">
                <a16:creationId xmlns:a16="http://schemas.microsoft.com/office/drawing/2014/main" id="{6958648D-DF9A-49DD-AB57-6DA4A5E0D080}"/>
              </a:ext>
            </a:extLst>
          </p:cNvPr>
          <p:cNvSpPr txBox="1"/>
          <p:nvPr/>
        </p:nvSpPr>
        <p:spPr>
          <a:xfrm>
            <a:off x="2215990" y="2399285"/>
            <a:ext cx="1159035" cy="369332"/>
          </a:xfrm>
          <a:prstGeom prst="rect">
            <a:avLst/>
          </a:prstGeom>
          <a:noFill/>
        </p:spPr>
        <p:txBody>
          <a:bodyPr wrap="none" rtlCol="0">
            <a:spAutoFit/>
          </a:bodyPr>
          <a:lstStyle/>
          <a:p>
            <a:r>
              <a:rPr lang="en-GB" dirty="0"/>
              <a:t>Secret Key</a:t>
            </a:r>
          </a:p>
        </p:txBody>
      </p:sp>
      <p:sp>
        <p:nvSpPr>
          <p:cNvPr id="18" name="TextBox 17">
            <a:extLst>
              <a:ext uri="{FF2B5EF4-FFF2-40B4-BE49-F238E27FC236}">
                <a16:creationId xmlns:a16="http://schemas.microsoft.com/office/drawing/2014/main" id="{9159F18F-3E8E-4746-B972-B2D72DFA5BEC}"/>
              </a:ext>
            </a:extLst>
          </p:cNvPr>
          <p:cNvSpPr txBox="1"/>
          <p:nvPr/>
        </p:nvSpPr>
        <p:spPr>
          <a:xfrm>
            <a:off x="8340725" y="2399285"/>
            <a:ext cx="1159035" cy="369332"/>
          </a:xfrm>
          <a:prstGeom prst="rect">
            <a:avLst/>
          </a:prstGeom>
          <a:noFill/>
        </p:spPr>
        <p:txBody>
          <a:bodyPr wrap="none" rtlCol="0">
            <a:spAutoFit/>
          </a:bodyPr>
          <a:lstStyle/>
          <a:p>
            <a:r>
              <a:rPr lang="en-GB" dirty="0"/>
              <a:t>Secret Key</a:t>
            </a:r>
          </a:p>
        </p:txBody>
      </p:sp>
      <p:sp>
        <p:nvSpPr>
          <p:cNvPr id="19" name="TextBox 18">
            <a:extLst>
              <a:ext uri="{FF2B5EF4-FFF2-40B4-BE49-F238E27FC236}">
                <a16:creationId xmlns:a16="http://schemas.microsoft.com/office/drawing/2014/main" id="{D9FB84DE-0C81-40B0-B3EB-5DFD11A79736}"/>
              </a:ext>
            </a:extLst>
          </p:cNvPr>
          <p:cNvSpPr txBox="1"/>
          <p:nvPr/>
        </p:nvSpPr>
        <p:spPr>
          <a:xfrm>
            <a:off x="5349673" y="3056766"/>
            <a:ext cx="1492653" cy="369332"/>
          </a:xfrm>
          <a:prstGeom prst="rect">
            <a:avLst/>
          </a:prstGeom>
          <a:noFill/>
        </p:spPr>
        <p:txBody>
          <a:bodyPr wrap="none" rtlCol="0">
            <a:spAutoFit/>
          </a:bodyPr>
          <a:lstStyle/>
          <a:p>
            <a:r>
              <a:rPr lang="en-GB" dirty="0"/>
              <a:t>Different Keys</a:t>
            </a:r>
          </a:p>
        </p:txBody>
      </p:sp>
      <p:pic>
        <p:nvPicPr>
          <p:cNvPr id="23" name="Picture 22" descr="A close up of a logo&#10;&#10;Description automatically generated">
            <a:extLst>
              <a:ext uri="{FF2B5EF4-FFF2-40B4-BE49-F238E27FC236}">
                <a16:creationId xmlns:a16="http://schemas.microsoft.com/office/drawing/2014/main" id="{51D70D81-7740-4E73-B46D-F26DE2E6C3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950" y="4208843"/>
            <a:ext cx="1362075" cy="1343025"/>
          </a:xfrm>
          <a:prstGeom prst="rect">
            <a:avLst/>
          </a:prstGeom>
        </p:spPr>
      </p:pic>
      <p:pic>
        <p:nvPicPr>
          <p:cNvPr id="24" name="Picture 23" descr="A close up of a logo&#10;&#10;Description automatically generated">
            <a:extLst>
              <a:ext uri="{FF2B5EF4-FFF2-40B4-BE49-F238E27FC236}">
                <a16:creationId xmlns:a16="http://schemas.microsoft.com/office/drawing/2014/main" id="{E262802C-F511-44D0-B47E-5A87951A5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842" y="4208843"/>
            <a:ext cx="1362075" cy="1343025"/>
          </a:xfrm>
          <a:prstGeom prst="rect">
            <a:avLst/>
          </a:prstGeom>
        </p:spPr>
      </p:pic>
      <p:sp>
        <p:nvSpPr>
          <p:cNvPr id="25" name="TextBox 24">
            <a:extLst>
              <a:ext uri="{FF2B5EF4-FFF2-40B4-BE49-F238E27FC236}">
                <a16:creationId xmlns:a16="http://schemas.microsoft.com/office/drawing/2014/main" id="{E1758884-3349-430A-8E09-B7F5623359C2}"/>
              </a:ext>
            </a:extLst>
          </p:cNvPr>
          <p:cNvSpPr txBox="1"/>
          <p:nvPr/>
        </p:nvSpPr>
        <p:spPr>
          <a:xfrm>
            <a:off x="3690869" y="4618745"/>
            <a:ext cx="1258806" cy="523220"/>
          </a:xfrm>
          <a:prstGeom prst="rect">
            <a:avLst/>
          </a:prstGeom>
          <a:noFill/>
        </p:spPr>
        <p:txBody>
          <a:bodyPr wrap="none" rtlCol="0">
            <a:spAutoFit/>
          </a:bodyPr>
          <a:lstStyle/>
          <a:p>
            <a:r>
              <a:rPr lang="en-GB" sz="2800" b="1" dirty="0">
                <a:solidFill>
                  <a:schemeClr val="bg1"/>
                </a:solidFill>
              </a:rPr>
              <a:t>E</a:t>
            </a:r>
            <a:r>
              <a:rPr lang="en-GB" dirty="0">
                <a:solidFill>
                  <a:schemeClr val="bg1"/>
                </a:solidFill>
              </a:rPr>
              <a:t>ncryption</a:t>
            </a:r>
          </a:p>
        </p:txBody>
      </p:sp>
      <p:sp>
        <p:nvSpPr>
          <p:cNvPr id="26" name="TextBox 25">
            <a:extLst>
              <a:ext uri="{FF2B5EF4-FFF2-40B4-BE49-F238E27FC236}">
                <a16:creationId xmlns:a16="http://schemas.microsoft.com/office/drawing/2014/main" id="{D3243DD8-20AE-4D2D-BFDC-7D913B617610}"/>
              </a:ext>
            </a:extLst>
          </p:cNvPr>
          <p:cNvSpPr txBox="1"/>
          <p:nvPr/>
        </p:nvSpPr>
        <p:spPr>
          <a:xfrm>
            <a:off x="7996466" y="4608855"/>
            <a:ext cx="1310102" cy="523220"/>
          </a:xfrm>
          <a:prstGeom prst="rect">
            <a:avLst/>
          </a:prstGeom>
          <a:noFill/>
        </p:spPr>
        <p:txBody>
          <a:bodyPr wrap="none" rtlCol="0">
            <a:spAutoFit/>
          </a:bodyPr>
          <a:lstStyle/>
          <a:p>
            <a:r>
              <a:rPr lang="en-GB" sz="2800" b="1" dirty="0">
                <a:solidFill>
                  <a:schemeClr val="bg1"/>
                </a:solidFill>
              </a:rPr>
              <a:t>D</a:t>
            </a:r>
            <a:r>
              <a:rPr lang="en-GB" dirty="0">
                <a:solidFill>
                  <a:schemeClr val="bg1"/>
                </a:solidFill>
              </a:rPr>
              <a:t>ecryption</a:t>
            </a:r>
          </a:p>
        </p:txBody>
      </p:sp>
      <p:sp>
        <p:nvSpPr>
          <p:cNvPr id="27" name="TextBox 26">
            <a:extLst>
              <a:ext uri="{FF2B5EF4-FFF2-40B4-BE49-F238E27FC236}">
                <a16:creationId xmlns:a16="http://schemas.microsoft.com/office/drawing/2014/main" id="{0DE32919-7909-4839-BF26-DD27CF5BC8FA}"/>
              </a:ext>
            </a:extLst>
          </p:cNvPr>
          <p:cNvSpPr txBox="1"/>
          <p:nvPr/>
        </p:nvSpPr>
        <p:spPr>
          <a:xfrm>
            <a:off x="2114469" y="5564607"/>
            <a:ext cx="1075103" cy="369332"/>
          </a:xfrm>
          <a:prstGeom prst="rect">
            <a:avLst/>
          </a:prstGeom>
          <a:noFill/>
        </p:spPr>
        <p:txBody>
          <a:bodyPr wrap="none" rtlCol="0">
            <a:spAutoFit/>
          </a:bodyPr>
          <a:lstStyle/>
          <a:p>
            <a:r>
              <a:rPr lang="en-GB" dirty="0"/>
              <a:t>Plain Text</a:t>
            </a:r>
          </a:p>
        </p:txBody>
      </p:sp>
      <p:sp>
        <p:nvSpPr>
          <p:cNvPr id="28" name="TextBox 27">
            <a:extLst>
              <a:ext uri="{FF2B5EF4-FFF2-40B4-BE49-F238E27FC236}">
                <a16:creationId xmlns:a16="http://schemas.microsoft.com/office/drawing/2014/main" id="{73D01FDD-DDC7-4682-BBA5-DC081D34B104}"/>
              </a:ext>
            </a:extLst>
          </p:cNvPr>
          <p:cNvSpPr txBox="1"/>
          <p:nvPr/>
        </p:nvSpPr>
        <p:spPr>
          <a:xfrm>
            <a:off x="9603398" y="5551868"/>
            <a:ext cx="1075103" cy="369332"/>
          </a:xfrm>
          <a:prstGeom prst="rect">
            <a:avLst/>
          </a:prstGeom>
          <a:noFill/>
        </p:spPr>
        <p:txBody>
          <a:bodyPr wrap="none" rtlCol="0">
            <a:spAutoFit/>
          </a:bodyPr>
          <a:lstStyle/>
          <a:p>
            <a:r>
              <a:rPr lang="en-GB" dirty="0"/>
              <a:t>Plain Text</a:t>
            </a:r>
          </a:p>
        </p:txBody>
      </p:sp>
      <p:sp>
        <p:nvSpPr>
          <p:cNvPr id="29" name="TextBox 28">
            <a:extLst>
              <a:ext uri="{FF2B5EF4-FFF2-40B4-BE49-F238E27FC236}">
                <a16:creationId xmlns:a16="http://schemas.microsoft.com/office/drawing/2014/main" id="{AD557183-3E88-4F21-B715-863E278A683A}"/>
              </a:ext>
            </a:extLst>
          </p:cNvPr>
          <p:cNvSpPr txBox="1"/>
          <p:nvPr/>
        </p:nvSpPr>
        <p:spPr>
          <a:xfrm>
            <a:off x="5542487" y="5736534"/>
            <a:ext cx="1233799" cy="369332"/>
          </a:xfrm>
          <a:prstGeom prst="rect">
            <a:avLst/>
          </a:prstGeom>
          <a:noFill/>
        </p:spPr>
        <p:txBody>
          <a:bodyPr wrap="none" rtlCol="0">
            <a:spAutoFit/>
          </a:bodyPr>
          <a:lstStyle/>
          <a:p>
            <a:r>
              <a:rPr lang="en-GB" dirty="0"/>
              <a:t>Cipher Text</a:t>
            </a:r>
          </a:p>
        </p:txBody>
      </p:sp>
      <p:grpSp>
        <p:nvGrpSpPr>
          <p:cNvPr id="42" name="Group 41">
            <a:extLst>
              <a:ext uri="{FF2B5EF4-FFF2-40B4-BE49-F238E27FC236}">
                <a16:creationId xmlns:a16="http://schemas.microsoft.com/office/drawing/2014/main" id="{0379D794-C742-4C99-A451-F40D4DACFF00}"/>
              </a:ext>
            </a:extLst>
          </p:cNvPr>
          <p:cNvGrpSpPr/>
          <p:nvPr/>
        </p:nvGrpSpPr>
        <p:grpSpPr>
          <a:xfrm>
            <a:off x="5428189" y="4057650"/>
            <a:ext cx="1335622" cy="1590675"/>
            <a:chOff x="5392539" y="4057650"/>
            <a:chExt cx="1335622" cy="1590675"/>
          </a:xfrm>
        </p:grpSpPr>
        <p:sp>
          <p:nvSpPr>
            <p:cNvPr id="35" name="Freeform: Shape 34">
              <a:extLst>
                <a:ext uri="{FF2B5EF4-FFF2-40B4-BE49-F238E27FC236}">
                  <a16:creationId xmlns:a16="http://schemas.microsoft.com/office/drawing/2014/main" id="{FAC46498-8EE7-42EC-9B2C-21268036C974}"/>
                </a:ext>
              </a:extLst>
            </p:cNvPr>
            <p:cNvSpPr/>
            <p:nvPr/>
          </p:nvSpPr>
          <p:spPr>
            <a:xfrm>
              <a:off x="5446204" y="4057650"/>
              <a:ext cx="1209004" cy="1590675"/>
            </a:xfrm>
            <a:custGeom>
              <a:avLst/>
              <a:gdLst>
                <a:gd name="connsiteX0" fmla="*/ 201505 w 1209004"/>
                <a:gd name="connsiteY0" fmla="*/ 0 h 1590675"/>
                <a:gd name="connsiteX1" fmla="*/ 996706 w 1209004"/>
                <a:gd name="connsiteY1" fmla="*/ 0 h 1590675"/>
                <a:gd name="connsiteX2" fmla="*/ 996706 w 1209004"/>
                <a:gd name="connsiteY2" fmla="*/ 241394 h 1590675"/>
                <a:gd name="connsiteX3" fmla="*/ 1209004 w 1209004"/>
                <a:gd name="connsiteY3" fmla="*/ 241394 h 1590675"/>
                <a:gd name="connsiteX4" fmla="*/ 1209004 w 1209004"/>
                <a:gd name="connsiteY4" fmla="*/ 1389170 h 1590675"/>
                <a:gd name="connsiteX5" fmla="*/ 1007499 w 1209004"/>
                <a:gd name="connsiteY5" fmla="*/ 1590675 h 1590675"/>
                <a:gd name="connsiteX6" fmla="*/ 201505 w 1209004"/>
                <a:gd name="connsiteY6" fmla="*/ 1590675 h 1590675"/>
                <a:gd name="connsiteX7" fmla="*/ 0 w 1209004"/>
                <a:gd name="connsiteY7" fmla="*/ 1389170 h 1590675"/>
                <a:gd name="connsiteX8" fmla="*/ 0 w 1209004"/>
                <a:gd name="connsiteY8" fmla="*/ 201505 h 1590675"/>
                <a:gd name="connsiteX9" fmla="*/ 201505 w 1209004"/>
                <a:gd name="connsiteY9" fmla="*/ 0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9004" h="1590675">
                  <a:moveTo>
                    <a:pt x="201505" y="0"/>
                  </a:moveTo>
                  <a:lnTo>
                    <a:pt x="996706" y="0"/>
                  </a:lnTo>
                  <a:lnTo>
                    <a:pt x="996706" y="241394"/>
                  </a:lnTo>
                  <a:lnTo>
                    <a:pt x="1209004" y="241394"/>
                  </a:lnTo>
                  <a:lnTo>
                    <a:pt x="1209004" y="1389170"/>
                  </a:lnTo>
                  <a:cubicBezTo>
                    <a:pt x="1209004" y="1500458"/>
                    <a:pt x="1118787" y="1590675"/>
                    <a:pt x="1007499" y="1590675"/>
                  </a:cubicBezTo>
                  <a:lnTo>
                    <a:pt x="201505" y="1590675"/>
                  </a:lnTo>
                  <a:cubicBezTo>
                    <a:pt x="90217" y="1590675"/>
                    <a:pt x="0" y="1500458"/>
                    <a:pt x="0" y="1389170"/>
                  </a:cubicBezTo>
                  <a:lnTo>
                    <a:pt x="0" y="201505"/>
                  </a:lnTo>
                  <a:cubicBezTo>
                    <a:pt x="0" y="90217"/>
                    <a:pt x="90217" y="0"/>
                    <a:pt x="201505" y="0"/>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40594BC9-3BF0-4942-BD9F-11F5E57FCAB2}"/>
                </a:ext>
              </a:extLst>
            </p:cNvPr>
            <p:cNvCxnSpPr>
              <a:cxnSpLocks/>
              <a:stCxn id="35" idx="1"/>
              <a:endCxn id="35" idx="3"/>
            </p:cNvCxnSpPr>
            <p:nvPr/>
          </p:nvCxnSpPr>
          <p:spPr>
            <a:xfrm>
              <a:off x="6442910" y="4057650"/>
              <a:ext cx="212298" cy="241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949C0DE-5268-4F79-B831-0CFFDF7A0C5A}"/>
                </a:ext>
              </a:extLst>
            </p:cNvPr>
            <p:cNvSpPr txBox="1"/>
            <p:nvPr/>
          </p:nvSpPr>
          <p:spPr>
            <a:xfrm>
              <a:off x="5392539" y="4240836"/>
              <a:ext cx="1335622" cy="1200329"/>
            </a:xfrm>
            <a:prstGeom prst="rect">
              <a:avLst/>
            </a:prstGeom>
            <a:noFill/>
          </p:spPr>
          <p:txBody>
            <a:bodyPr wrap="none" rtlCol="0">
              <a:spAutoFit/>
            </a:bodyPr>
            <a:lstStyle/>
            <a:p>
              <a:r>
                <a:rPr lang="en-GB" dirty="0">
                  <a:latin typeface="Arial Rounded MT Bold" panose="020F0704030504030204" pitchFamily="34" charset="0"/>
                </a:rPr>
                <a:t>A5P*@.</a:t>
              </a:r>
            </a:p>
            <a:p>
              <a:r>
                <a:rPr lang="en-GB" dirty="0">
                  <a:latin typeface="Arial Rounded MT Bold" panose="020F0704030504030204" pitchFamily="34" charset="0"/>
                </a:rPr>
                <a:t>T3=%/MT</a:t>
              </a:r>
            </a:p>
            <a:p>
              <a:r>
                <a:rPr lang="en-GB" dirty="0">
                  <a:latin typeface="Arial Rounded MT Bold" panose="020F0704030504030204" pitchFamily="34" charset="0"/>
                </a:rPr>
                <a:t>F0A@2!!</a:t>
              </a:r>
            </a:p>
            <a:p>
              <a:r>
                <a:rPr lang="en-GB" dirty="0">
                  <a:latin typeface="Arial Rounded MT Bold" panose="020F0704030504030204" pitchFamily="34" charset="0"/>
                </a:rPr>
                <a:t>1YPR45^0</a:t>
              </a:r>
            </a:p>
          </p:txBody>
        </p:sp>
      </p:grpSp>
      <p:pic>
        <p:nvPicPr>
          <p:cNvPr id="30" name="Picture 29" descr="A close up of a logo&#10;&#10;Description automatically generated">
            <a:extLst>
              <a:ext uri="{FF2B5EF4-FFF2-40B4-BE49-F238E27FC236}">
                <a16:creationId xmlns:a16="http://schemas.microsoft.com/office/drawing/2014/main" id="{93274A53-61DC-47AF-8C45-246C97D166C0}"/>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5090770" y="1590600"/>
            <a:ext cx="1133756" cy="1148898"/>
          </a:xfrm>
          <a:prstGeom prst="rect">
            <a:avLst/>
          </a:prstGeom>
        </p:spPr>
      </p:pic>
      <p:pic>
        <p:nvPicPr>
          <p:cNvPr id="31" name="Picture 30" descr="A close up of a logo&#10;&#10;Description automatically generated">
            <a:extLst>
              <a:ext uri="{FF2B5EF4-FFF2-40B4-BE49-F238E27FC236}">
                <a16:creationId xmlns:a16="http://schemas.microsoft.com/office/drawing/2014/main" id="{4C987DA0-C49A-4728-B76C-B898C5DA8450}"/>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5799894" y="1590600"/>
            <a:ext cx="1133756" cy="1148898"/>
          </a:xfrm>
          <a:prstGeom prst="rect">
            <a:avLst/>
          </a:prstGeom>
        </p:spPr>
      </p:pic>
    </p:spTree>
    <p:extLst>
      <p:ext uri="{BB962C8B-B14F-4D97-AF65-F5344CB8AC3E}">
        <p14:creationId xmlns:p14="http://schemas.microsoft.com/office/powerpoint/2010/main" val="15923352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Asymmetric</a:t>
            </a:r>
          </a:p>
        </p:txBody>
      </p:sp>
      <p:sp>
        <p:nvSpPr>
          <p:cNvPr id="3" name="Content Placeholder 2"/>
          <p:cNvSpPr>
            <a:spLocks noGrp="1"/>
          </p:cNvSpPr>
          <p:nvPr>
            <p:ph idx="1"/>
          </p:nvPr>
        </p:nvSpPr>
        <p:spPr/>
        <p:txBody>
          <a:bodyPr>
            <a:normAutofit/>
          </a:bodyPr>
          <a:lstStyle/>
          <a:p>
            <a:pPr marL="0" indent="0">
              <a:buNone/>
            </a:pPr>
            <a:r>
              <a:rPr lang="en-GB" sz="3200" dirty="0"/>
              <a:t>Asymmetric Encryption encrypts and decrypts the data using two separate yet mathematically connected cryptographic keys</a:t>
            </a:r>
          </a:p>
          <a:p>
            <a:pPr marL="0" indent="0">
              <a:buNone/>
            </a:pPr>
            <a:r>
              <a:rPr lang="en-GB" sz="3200" dirty="0"/>
              <a:t>These keys are known as a ‘Public Key’ and a ‘Private Key’</a:t>
            </a:r>
          </a:p>
          <a:p>
            <a:pPr marL="0" indent="0">
              <a:buNone/>
            </a:pPr>
            <a:r>
              <a:rPr lang="en-GB" sz="3200" dirty="0"/>
              <a:t>Together, they’re called a ‘Public and Private Key Pair’</a:t>
            </a:r>
          </a:p>
          <a:p>
            <a:pPr marL="0" indent="0">
              <a:buNone/>
            </a:pPr>
            <a:r>
              <a:rPr lang="en-GB" sz="3200" dirty="0"/>
              <a:t>Asymmetric Encryption uses two distinct, yet related keys</a:t>
            </a:r>
          </a:p>
          <a:p>
            <a:pPr marL="457200" lvl="1" indent="0">
              <a:buNone/>
            </a:pPr>
            <a:r>
              <a:rPr lang="en-GB" sz="2800" dirty="0"/>
              <a:t>One key, the Public Key, is used for encryption and the other, the Private Key, is for decryption</a:t>
            </a:r>
          </a:p>
          <a:p>
            <a:pPr marL="0" indent="0">
              <a:buNone/>
            </a:pPr>
            <a:r>
              <a:rPr lang="en-GB" sz="3200" dirty="0"/>
              <a:t>As implied in the name, the Private Key is intended to be private so that only the authenticated recipient can decrypt the message</a:t>
            </a:r>
          </a:p>
        </p:txBody>
      </p:sp>
      <p:sp>
        <p:nvSpPr>
          <p:cNvPr id="4" name="TextBox 3">
            <a:extLst>
              <a:ext uri="{FF2B5EF4-FFF2-40B4-BE49-F238E27FC236}">
                <a16:creationId xmlns:a16="http://schemas.microsoft.com/office/drawing/2014/main" id="{D3FB759D-E7CF-45B0-A93C-8C9F96771DCF}"/>
              </a:ext>
            </a:extLst>
          </p:cNvPr>
          <p:cNvSpPr txBox="1"/>
          <p:nvPr/>
        </p:nvSpPr>
        <p:spPr>
          <a:xfrm>
            <a:off x="4596094" y="2475551"/>
            <a:ext cx="2389632" cy="1200329"/>
          </a:xfrm>
          <a:prstGeom prst="rect">
            <a:avLst/>
          </a:prstGeom>
          <a:noFill/>
        </p:spPr>
        <p:txBody>
          <a:bodyPr wrap="square" rtlCol="0">
            <a:spAutoFit/>
          </a:bodyPr>
          <a:lstStyle/>
          <a:p>
            <a:pPr algn="ctr"/>
            <a:r>
              <a:rPr lang="en-GB" sz="3600" dirty="0">
                <a:solidFill>
                  <a:srgbClr val="FF0000"/>
                </a:solidFill>
              </a:rPr>
              <a:t>Everyone can see me</a:t>
            </a:r>
          </a:p>
        </p:txBody>
      </p:sp>
      <p:sp>
        <p:nvSpPr>
          <p:cNvPr id="5" name="TextBox 4">
            <a:extLst>
              <a:ext uri="{FF2B5EF4-FFF2-40B4-BE49-F238E27FC236}">
                <a16:creationId xmlns:a16="http://schemas.microsoft.com/office/drawing/2014/main" id="{CDA89FC7-1B0D-4CEE-B89F-3CDBC4630767}"/>
              </a:ext>
            </a:extLst>
          </p:cNvPr>
          <p:cNvSpPr txBox="1"/>
          <p:nvPr/>
        </p:nvSpPr>
        <p:spPr>
          <a:xfrm>
            <a:off x="4852416" y="2783329"/>
            <a:ext cx="1876989" cy="584775"/>
          </a:xfrm>
          <a:prstGeom prst="rect">
            <a:avLst/>
          </a:prstGeom>
          <a:noFill/>
        </p:spPr>
        <p:txBody>
          <a:bodyPr wrap="none" rtlCol="0">
            <a:spAutoFit/>
          </a:bodyPr>
          <a:lstStyle/>
          <a:p>
            <a:r>
              <a:rPr lang="en-GB" sz="3200" dirty="0">
                <a:solidFill>
                  <a:schemeClr val="accent1">
                    <a:lumMod val="75000"/>
                  </a:schemeClr>
                </a:solidFill>
              </a:rPr>
              <a:t>Public Key</a:t>
            </a:r>
          </a:p>
        </p:txBody>
      </p:sp>
    </p:spTree>
    <p:extLst>
      <p:ext uri="{BB962C8B-B14F-4D97-AF65-F5344CB8AC3E}">
        <p14:creationId xmlns:p14="http://schemas.microsoft.com/office/powerpoint/2010/main" val="18576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53" presetClass="entr" presetSubtype="16" fill="hold" grpId="0" nodeType="withEffect">
                                  <p:stCondLst>
                                    <p:cond delay="1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subTnLst>
                                    <p:set>
                                      <p:cBhvr override="childStyle">
                                        <p:cTn dur="1" fill="hold" display="0" masterRel="sameClick" afterEffect="1">
                                          <p:stCondLst>
                                            <p:cond evt="end" delay="0">
                                              <p:tn val="11"/>
                                            </p:cond>
                                          </p:stCondLst>
                                        </p:cTn>
                                        <p:tgtEl>
                                          <p:spTgt spid="5"/>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Effect transition="in" filter="fade">
                                      <p:cBhvr>
                                        <p:cTn id="22" dur="2000"/>
                                        <p:tgtEl>
                                          <p:spTgt spid="4"/>
                                        </p:tgtEl>
                                      </p:cBhvr>
                                    </p:animEffect>
                                  </p:childTnLst>
                                  <p:subTnLst>
                                    <p:set>
                                      <p:cBhvr override="childStyle">
                                        <p:cTn dur="1" fill="hold" display="0" masterRel="sameClick" afterEffect="1">
                                          <p:stCondLst>
                                            <p:cond evt="end" delay="0">
                                              <p:tn val="18"/>
                                            </p:cond>
                                          </p:stCondLst>
                                        </p:cTn>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446497"/>
              </p:ext>
            </p:extLst>
          </p:nvPr>
        </p:nvGraphicFramePr>
        <p:xfrm>
          <a:off x="312738" y="1825625"/>
          <a:ext cx="11590338" cy="4536440"/>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4018166278"/>
                    </a:ext>
                  </a:extLst>
                </a:gridCol>
                <a:gridCol w="5795169">
                  <a:extLst>
                    <a:ext uri="{9D8B030D-6E8A-4147-A177-3AD203B41FA5}">
                      <a16:colId xmlns:a16="http://schemas.microsoft.com/office/drawing/2014/main" val="2272288124"/>
                    </a:ext>
                  </a:extLst>
                </a:gridCol>
              </a:tblGrid>
              <a:tr h="370840">
                <a:tc>
                  <a:txBody>
                    <a:bodyPr/>
                    <a:lstStyle/>
                    <a:p>
                      <a:pPr algn="ctr"/>
                      <a:r>
                        <a:rPr lang="en-GB" sz="3200" dirty="0"/>
                        <a:t>Symmetric Encryption</a:t>
                      </a:r>
                    </a:p>
                  </a:txBody>
                  <a:tcPr marL="0" marR="0" marT="0" marB="0" anchor="ctr"/>
                </a:tc>
                <a:tc>
                  <a:txBody>
                    <a:bodyPr/>
                    <a:lstStyle/>
                    <a:p>
                      <a:pPr algn="ctr"/>
                      <a:r>
                        <a:rPr lang="en-GB" sz="3200" dirty="0"/>
                        <a:t>Asymmetric Encryption</a:t>
                      </a:r>
                    </a:p>
                  </a:txBody>
                  <a:tcPr marL="0" marR="0" marT="0" marB="0" anchor="ctr"/>
                </a:tc>
                <a:extLst>
                  <a:ext uri="{0D108BD9-81ED-4DB2-BD59-A6C34878D82A}">
                    <a16:rowId xmlns:a16="http://schemas.microsoft.com/office/drawing/2014/main" val="2727058292"/>
                  </a:ext>
                </a:extLst>
              </a:tr>
              <a:tr h="370840">
                <a:tc>
                  <a:txBody>
                    <a:bodyPr/>
                    <a:lstStyle/>
                    <a:p>
                      <a:r>
                        <a:rPr lang="en-GB" sz="2400"/>
                        <a:t>Symmetric encryption consists of one of key for encryption and decryption.</a:t>
                      </a:r>
                    </a:p>
                  </a:txBody>
                  <a:tcPr marL="0" marR="0" marT="0" marB="0" anchor="ctr"/>
                </a:tc>
                <a:tc>
                  <a:txBody>
                    <a:bodyPr/>
                    <a:lstStyle/>
                    <a:p>
                      <a:r>
                        <a:rPr lang="en-GB" sz="2400" dirty="0"/>
                        <a:t>Asymmetric Encryption consists of two cryptographic keys known as Public Key and Private Key.</a:t>
                      </a:r>
                    </a:p>
                  </a:txBody>
                  <a:tcPr marL="0" marR="0" marT="0" marB="0" anchor="ctr"/>
                </a:tc>
                <a:extLst>
                  <a:ext uri="{0D108BD9-81ED-4DB2-BD59-A6C34878D82A}">
                    <a16:rowId xmlns:a16="http://schemas.microsoft.com/office/drawing/2014/main" val="93171383"/>
                  </a:ext>
                </a:extLst>
              </a:tr>
              <a:tr h="370840">
                <a:tc>
                  <a:txBody>
                    <a:bodyPr/>
                    <a:lstStyle/>
                    <a:p>
                      <a:r>
                        <a:rPr lang="en-GB" sz="2400"/>
                        <a:t>Symmetric Encryption is a lot quicker compared to the Asymmetric method.</a:t>
                      </a:r>
                    </a:p>
                  </a:txBody>
                  <a:tcPr marL="0" marR="0" marT="0" marB="0" anchor="ctr"/>
                </a:tc>
                <a:tc>
                  <a:txBody>
                    <a:bodyPr/>
                    <a:lstStyle/>
                    <a:p>
                      <a:r>
                        <a:rPr lang="en-GB" sz="2400" dirty="0"/>
                        <a:t>As Asymmetric Encryption incorporates two separate keys, the process is slowed down considerably.</a:t>
                      </a:r>
                    </a:p>
                  </a:txBody>
                  <a:tcPr marL="0" marR="0" marT="0" marB="0" anchor="ctr"/>
                </a:tc>
                <a:extLst>
                  <a:ext uri="{0D108BD9-81ED-4DB2-BD59-A6C34878D82A}">
                    <a16:rowId xmlns:a16="http://schemas.microsoft.com/office/drawing/2014/main" val="310860169"/>
                  </a:ext>
                </a:extLst>
              </a:tr>
              <a:tr h="370840">
                <a:tc>
                  <a:txBody>
                    <a:bodyPr/>
                    <a:lstStyle/>
                    <a:p>
                      <a:r>
                        <a:rPr lang="en-GB" sz="2400"/>
                        <a:t>RC4</a:t>
                      </a:r>
                    </a:p>
                  </a:txBody>
                  <a:tcPr marL="0" marR="0" marT="0" marB="0" anchor="ctr"/>
                </a:tc>
                <a:tc>
                  <a:txBody>
                    <a:bodyPr/>
                    <a:lstStyle/>
                    <a:p>
                      <a:r>
                        <a:rPr lang="en-GB" sz="2400" dirty="0"/>
                        <a:t>RSA</a:t>
                      </a:r>
                    </a:p>
                  </a:txBody>
                  <a:tcPr marL="0" marR="0" marT="0" marB="0" anchor="ctr"/>
                </a:tc>
                <a:extLst>
                  <a:ext uri="{0D108BD9-81ED-4DB2-BD59-A6C34878D82A}">
                    <a16:rowId xmlns:a16="http://schemas.microsoft.com/office/drawing/2014/main" val="1361101665"/>
                  </a:ext>
                </a:extLst>
              </a:tr>
              <a:tr h="370840">
                <a:tc>
                  <a:txBody>
                    <a:bodyPr/>
                    <a:lstStyle/>
                    <a:p>
                      <a:r>
                        <a:rPr lang="en-GB" sz="2400"/>
                        <a:t>AES</a:t>
                      </a:r>
                    </a:p>
                  </a:txBody>
                  <a:tcPr marL="0" marR="0" marT="0" marB="0" anchor="ctr"/>
                </a:tc>
                <a:tc>
                  <a:txBody>
                    <a:bodyPr/>
                    <a:lstStyle/>
                    <a:p>
                      <a:r>
                        <a:rPr lang="en-GB" sz="2400" dirty="0"/>
                        <a:t>Diffie-Hellman</a:t>
                      </a:r>
                    </a:p>
                  </a:txBody>
                  <a:tcPr marL="0" marR="0" marT="0" marB="0" anchor="ctr"/>
                </a:tc>
                <a:extLst>
                  <a:ext uri="{0D108BD9-81ED-4DB2-BD59-A6C34878D82A}">
                    <a16:rowId xmlns:a16="http://schemas.microsoft.com/office/drawing/2014/main" val="1347117962"/>
                  </a:ext>
                </a:extLst>
              </a:tr>
              <a:tr h="370840">
                <a:tc>
                  <a:txBody>
                    <a:bodyPr/>
                    <a:lstStyle/>
                    <a:p>
                      <a:r>
                        <a:rPr lang="en-GB" sz="2400"/>
                        <a:t>DES</a:t>
                      </a:r>
                    </a:p>
                  </a:txBody>
                  <a:tcPr marL="0" marR="0" marT="0" marB="0" anchor="ctr"/>
                </a:tc>
                <a:tc>
                  <a:txBody>
                    <a:bodyPr/>
                    <a:lstStyle/>
                    <a:p>
                      <a:r>
                        <a:rPr lang="en-GB" sz="2400" dirty="0"/>
                        <a:t>ECC</a:t>
                      </a:r>
                    </a:p>
                  </a:txBody>
                  <a:tcPr marL="0" marR="0" marT="0" marB="0" anchor="ctr"/>
                </a:tc>
                <a:extLst>
                  <a:ext uri="{0D108BD9-81ED-4DB2-BD59-A6C34878D82A}">
                    <a16:rowId xmlns:a16="http://schemas.microsoft.com/office/drawing/2014/main" val="1813982139"/>
                  </a:ext>
                </a:extLst>
              </a:tr>
              <a:tr h="370840">
                <a:tc>
                  <a:txBody>
                    <a:bodyPr/>
                    <a:lstStyle/>
                    <a:p>
                      <a:r>
                        <a:rPr lang="en-GB" sz="2400" dirty="0"/>
                        <a:t>3DES</a:t>
                      </a:r>
                    </a:p>
                  </a:txBody>
                  <a:tcPr marL="0" marR="0" marT="0" marB="0" anchor="ctr"/>
                </a:tc>
                <a:tc>
                  <a:txBody>
                    <a:bodyPr/>
                    <a:lstStyle/>
                    <a:p>
                      <a:r>
                        <a:rPr lang="en-GB" sz="2400" dirty="0"/>
                        <a:t>El Gamal</a:t>
                      </a:r>
                    </a:p>
                  </a:txBody>
                  <a:tcPr marL="0" marR="0" marT="0" marB="0" anchor="ctr"/>
                </a:tc>
                <a:extLst>
                  <a:ext uri="{0D108BD9-81ED-4DB2-BD59-A6C34878D82A}">
                    <a16:rowId xmlns:a16="http://schemas.microsoft.com/office/drawing/2014/main" val="1995698481"/>
                  </a:ext>
                </a:extLst>
              </a:tr>
              <a:tr h="370840">
                <a:tc>
                  <a:txBody>
                    <a:bodyPr/>
                    <a:lstStyle/>
                    <a:p>
                      <a:r>
                        <a:rPr lang="en-GB" sz="2400"/>
                        <a:t>QUAD</a:t>
                      </a:r>
                    </a:p>
                  </a:txBody>
                  <a:tcPr marL="0" marR="0" marT="0" marB="0" anchor="ctr"/>
                </a:tc>
                <a:tc>
                  <a:txBody>
                    <a:bodyPr/>
                    <a:lstStyle/>
                    <a:p>
                      <a:r>
                        <a:rPr lang="en-GB" sz="2400" dirty="0"/>
                        <a:t>DSA</a:t>
                      </a:r>
                    </a:p>
                  </a:txBody>
                  <a:tcPr marL="0" marR="0" marT="0" marB="0" anchor="ctr"/>
                </a:tc>
                <a:extLst>
                  <a:ext uri="{0D108BD9-81ED-4DB2-BD59-A6C34878D82A}">
                    <a16:rowId xmlns:a16="http://schemas.microsoft.com/office/drawing/2014/main" val="4259449979"/>
                  </a:ext>
                </a:extLst>
              </a:tr>
            </a:tbl>
          </a:graphicData>
        </a:graphic>
      </p:graphicFrame>
    </p:spTree>
    <p:extLst>
      <p:ext uri="{BB962C8B-B14F-4D97-AF65-F5344CB8AC3E}">
        <p14:creationId xmlns:p14="http://schemas.microsoft.com/office/powerpoint/2010/main" val="55646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Signatures</a:t>
            </a:r>
          </a:p>
        </p:txBody>
      </p:sp>
      <p:sp>
        <p:nvSpPr>
          <p:cNvPr id="3" name="Content Placeholder 2"/>
          <p:cNvSpPr>
            <a:spLocks noGrp="1"/>
          </p:cNvSpPr>
          <p:nvPr>
            <p:ph idx="1"/>
          </p:nvPr>
        </p:nvSpPr>
        <p:spPr/>
        <p:txBody>
          <a:bodyPr>
            <a:normAutofit/>
          </a:bodyPr>
          <a:lstStyle/>
          <a:p>
            <a:pPr marL="0" indent="0">
              <a:buNone/>
            </a:pPr>
            <a:r>
              <a:rPr lang="en-GB" sz="3600" dirty="0"/>
              <a:t>A digital signature is a process that guarantees that the contents of a message have not been altered in transit</a:t>
            </a:r>
          </a:p>
          <a:p>
            <a:pPr marL="0" indent="0">
              <a:buNone/>
            </a:pPr>
            <a:endParaRPr lang="en-GB" sz="3600" dirty="0"/>
          </a:p>
          <a:p>
            <a:pPr marL="0" indent="0">
              <a:buNone/>
            </a:pPr>
            <a:endParaRPr lang="en-GB" sz="3600" dirty="0"/>
          </a:p>
          <a:p>
            <a:pPr marL="0" indent="0">
              <a:buNone/>
            </a:pPr>
            <a:r>
              <a:rPr lang="en-GB" sz="3600" dirty="0"/>
              <a:t>When you or the server, digitally sign a document, you add a one-way hash (encryption) of the message content using your public and private key pair</a:t>
            </a:r>
          </a:p>
        </p:txBody>
      </p:sp>
    </p:spTree>
    <p:extLst>
      <p:ext uri="{BB962C8B-B14F-4D97-AF65-F5344CB8AC3E}">
        <p14:creationId xmlns:p14="http://schemas.microsoft.com/office/powerpoint/2010/main" val="36230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Hashing</a:t>
            </a:r>
          </a:p>
        </p:txBody>
      </p:sp>
      <p:sp>
        <p:nvSpPr>
          <p:cNvPr id="3" name="Content Placeholder 2"/>
          <p:cNvSpPr>
            <a:spLocks noGrp="1"/>
          </p:cNvSpPr>
          <p:nvPr>
            <p:ph idx="1"/>
          </p:nvPr>
        </p:nvSpPr>
        <p:spPr>
          <a:xfrm>
            <a:off x="312821" y="1407886"/>
            <a:ext cx="11590421" cy="5353695"/>
          </a:xfrm>
        </p:spPr>
        <p:txBody>
          <a:bodyPr>
            <a:normAutofit fontScale="92500" lnSpcReduction="10000"/>
          </a:bodyPr>
          <a:lstStyle/>
          <a:p>
            <a:pPr marL="0" indent="0">
              <a:buNone/>
            </a:pPr>
            <a:r>
              <a:rPr lang="en-GB" sz="3200" dirty="0"/>
              <a:t>Hashing is generating a value or values from a string of text using a mathematical function </a:t>
            </a:r>
          </a:p>
          <a:p>
            <a:pPr marL="0" indent="0">
              <a:buNone/>
            </a:pPr>
            <a:endParaRPr lang="en-GB" sz="3200" dirty="0"/>
          </a:p>
          <a:p>
            <a:pPr marL="0" indent="0">
              <a:buNone/>
            </a:pPr>
            <a:r>
              <a:rPr lang="en-GB" sz="3200" dirty="0"/>
              <a:t>Hashing is one way to enable security during the process of message transmission when the message is intended for a particular recipient only</a:t>
            </a:r>
          </a:p>
          <a:p>
            <a:pPr marL="0" indent="0">
              <a:buNone/>
            </a:pPr>
            <a:endParaRPr lang="en-GB" sz="3200" dirty="0"/>
          </a:p>
          <a:p>
            <a:pPr marL="0" indent="0">
              <a:buNone/>
            </a:pPr>
            <a:r>
              <a:rPr lang="en-GB" sz="3200" dirty="0"/>
              <a:t>A formula generates the hash, which helps to protect the security of the transmission against tampering </a:t>
            </a:r>
          </a:p>
          <a:p>
            <a:pPr marL="0" indent="0">
              <a:buNone/>
            </a:pPr>
            <a:endParaRPr lang="en-GB" sz="3200" dirty="0"/>
          </a:p>
          <a:p>
            <a:pPr marL="0" indent="0">
              <a:buNone/>
            </a:pPr>
            <a:r>
              <a:rPr lang="en-GB" sz="3200" dirty="0"/>
              <a:t>Hashing is also a method of sorting key values in a database table in an efficient manner</a:t>
            </a:r>
          </a:p>
        </p:txBody>
      </p:sp>
    </p:spTree>
    <p:extLst>
      <p:ext uri="{BB962C8B-B14F-4D97-AF65-F5344CB8AC3E}">
        <p14:creationId xmlns:p14="http://schemas.microsoft.com/office/powerpoint/2010/main" val="3368879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30AA-76E1-4A85-B7E9-FEE232510D0B}"/>
              </a:ext>
            </a:extLst>
          </p:cNvPr>
          <p:cNvSpPr>
            <a:spLocks noGrp="1"/>
          </p:cNvSpPr>
          <p:nvPr>
            <p:ph type="title"/>
          </p:nvPr>
        </p:nvSpPr>
        <p:spPr/>
        <p:txBody>
          <a:bodyPr/>
          <a:lstStyle/>
          <a:p>
            <a:r>
              <a:rPr lang="en-GB" dirty="0"/>
              <a:t>Mini Quiz</a:t>
            </a:r>
          </a:p>
        </p:txBody>
      </p:sp>
      <p:sp>
        <p:nvSpPr>
          <p:cNvPr id="3" name="Content Placeholder 2">
            <a:extLst>
              <a:ext uri="{FF2B5EF4-FFF2-40B4-BE49-F238E27FC236}">
                <a16:creationId xmlns:a16="http://schemas.microsoft.com/office/drawing/2014/main" id="{966EF632-A5A4-401B-9790-77FE1A7CD746}"/>
              </a:ext>
            </a:extLst>
          </p:cNvPr>
          <p:cNvSpPr>
            <a:spLocks noGrp="1"/>
          </p:cNvSpPr>
          <p:nvPr>
            <p:ph idx="1"/>
          </p:nvPr>
        </p:nvSpPr>
        <p:spPr/>
        <p:txBody>
          <a:bodyPr>
            <a:normAutofit/>
          </a:bodyPr>
          <a:lstStyle/>
          <a:p>
            <a:pPr marL="0" indent="0">
              <a:buNone/>
            </a:pPr>
            <a:r>
              <a:rPr lang="en-GB" sz="5400" dirty="0">
                <a:hlinkClick r:id="rId2"/>
              </a:rPr>
              <a:t>https://bit.ly/2tIhPwo</a:t>
            </a:r>
            <a:endParaRPr lang="en-GB" sz="5400" dirty="0"/>
          </a:p>
          <a:p>
            <a:endParaRPr lang="en-GB" sz="5400" dirty="0"/>
          </a:p>
        </p:txBody>
      </p:sp>
    </p:spTree>
    <p:extLst>
      <p:ext uri="{BB962C8B-B14F-4D97-AF65-F5344CB8AC3E}">
        <p14:creationId xmlns:p14="http://schemas.microsoft.com/office/powerpoint/2010/main" val="16256004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70B3-0A27-4DD3-BC72-34CB83180276}"/>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7071FFA1-D2D9-41E5-AC43-7B39A5041C62}"/>
              </a:ext>
            </a:extLst>
          </p:cNvPr>
          <p:cNvSpPr>
            <a:spLocks noGrp="1"/>
          </p:cNvSpPr>
          <p:nvPr>
            <p:ph idx="1"/>
          </p:nvPr>
        </p:nvSpPr>
        <p:spPr/>
        <p:txBody>
          <a:bodyPr>
            <a:normAutofit/>
          </a:bodyPr>
          <a:lstStyle/>
          <a:p>
            <a:r>
              <a:rPr lang="en-GB" sz="4000" dirty="0"/>
              <a:t>Use an online md5 hash generator</a:t>
            </a:r>
          </a:p>
          <a:p>
            <a:r>
              <a:rPr lang="en-GB" sz="4000" dirty="0"/>
              <a:t>Try a word of sufficient complexity and note the hash</a:t>
            </a:r>
          </a:p>
          <a:p>
            <a:r>
              <a:rPr lang="en-GB" sz="4000" dirty="0"/>
              <a:t>Change one character and see what happens</a:t>
            </a:r>
          </a:p>
        </p:txBody>
      </p:sp>
    </p:spTree>
    <p:extLst>
      <p:ext uri="{BB962C8B-B14F-4D97-AF65-F5344CB8AC3E}">
        <p14:creationId xmlns:p14="http://schemas.microsoft.com/office/powerpoint/2010/main" val="3089438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Block Ciphers</a:t>
            </a:r>
          </a:p>
        </p:txBody>
      </p:sp>
      <p:sp>
        <p:nvSpPr>
          <p:cNvPr id="3" name="Content Placeholder 2"/>
          <p:cNvSpPr>
            <a:spLocks noGrp="1"/>
          </p:cNvSpPr>
          <p:nvPr>
            <p:ph idx="1"/>
          </p:nvPr>
        </p:nvSpPr>
        <p:spPr/>
        <p:txBody>
          <a:bodyPr>
            <a:normAutofit/>
          </a:bodyPr>
          <a:lstStyle/>
          <a:p>
            <a:pPr marL="0" indent="0">
              <a:buNone/>
            </a:pPr>
            <a:r>
              <a:rPr lang="en-GB" sz="3600" dirty="0"/>
              <a:t>A block cipher is a method of encrypting text (to produce ciphertext) in which a cryptographic key and algorithm are applied to a block of data (for example, 64 contiguous bits) at once as a group rather than to one bit at a time</a:t>
            </a:r>
          </a:p>
          <a:p>
            <a:pPr marL="0" indent="0">
              <a:buNone/>
            </a:pPr>
            <a:endParaRPr lang="en-GB" sz="3600" dirty="0"/>
          </a:p>
          <a:p>
            <a:pPr marL="0" indent="0">
              <a:buNone/>
            </a:pPr>
            <a:r>
              <a:rPr lang="en-GB" sz="3600" dirty="0"/>
              <a:t>The main alternative method, used much less frequently, is called the stream cipher</a:t>
            </a:r>
          </a:p>
        </p:txBody>
      </p:sp>
    </p:spTree>
    <p:extLst>
      <p:ext uri="{BB962C8B-B14F-4D97-AF65-F5344CB8AC3E}">
        <p14:creationId xmlns:p14="http://schemas.microsoft.com/office/powerpoint/2010/main" val="18319979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Internet Key Exchange </a:t>
            </a:r>
          </a:p>
        </p:txBody>
      </p:sp>
      <p:sp>
        <p:nvSpPr>
          <p:cNvPr id="3" name="Content Placeholder 2"/>
          <p:cNvSpPr>
            <a:spLocks noGrp="1"/>
          </p:cNvSpPr>
          <p:nvPr>
            <p:ph idx="1"/>
          </p:nvPr>
        </p:nvSpPr>
        <p:spPr/>
        <p:txBody>
          <a:bodyPr>
            <a:normAutofit fontScale="92500"/>
          </a:bodyPr>
          <a:lstStyle/>
          <a:p>
            <a:pPr marL="0" indent="0">
              <a:buNone/>
            </a:pPr>
            <a:r>
              <a:rPr lang="en-GB" sz="3600" dirty="0"/>
              <a:t>Internet Key Exchange (IKE) is the protocol used to set up a secure, authenticated communications channel between two parties</a:t>
            </a:r>
          </a:p>
          <a:p>
            <a:pPr marL="0" indent="0">
              <a:buNone/>
            </a:pPr>
            <a:r>
              <a:rPr lang="en-GB" sz="3600" dirty="0"/>
              <a:t>IKE typically uses X.509 PKI certificates for authentication and the </a:t>
            </a:r>
            <a:r>
              <a:rPr lang="en-GB" sz="3600" dirty="0" err="1"/>
              <a:t>Diffie</a:t>
            </a:r>
            <a:r>
              <a:rPr lang="en-GB" sz="3600" dirty="0"/>
              <a:t>–Hellman key exchange protocol to set up a shared session secret</a:t>
            </a:r>
          </a:p>
          <a:p>
            <a:pPr marL="0" indent="0">
              <a:buNone/>
            </a:pPr>
            <a:r>
              <a:rPr lang="en-GB" sz="3600" dirty="0"/>
              <a:t>IKE is part of the Internet Security Protocol (</a:t>
            </a:r>
            <a:r>
              <a:rPr lang="en-GB" sz="3600" dirty="0" err="1"/>
              <a:t>IPSec</a:t>
            </a:r>
            <a:r>
              <a:rPr lang="en-GB" sz="3600" dirty="0"/>
              <a:t>) which is responsible for negotiating security associations (SAs), which are a set of mutually agreed-upon keys and algorithms to be used by both parties trying to establish a VPN connection/tunnel</a:t>
            </a:r>
          </a:p>
          <a:p>
            <a:endParaRPr lang="en-GB" dirty="0"/>
          </a:p>
        </p:txBody>
      </p:sp>
    </p:spTree>
    <p:extLst>
      <p:ext uri="{BB962C8B-B14F-4D97-AF65-F5344CB8AC3E}">
        <p14:creationId xmlns:p14="http://schemas.microsoft.com/office/powerpoint/2010/main" val="35624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042416" y="2439441"/>
            <a:ext cx="9317608" cy="3356047"/>
          </a:xfrm>
          <a:prstGeom prst="rect">
            <a:avLst/>
          </a:prstGeom>
        </p:spPr>
        <p:txBody>
          <a:bodyPr vert="horz" wrap="square" lIns="0" tIns="97790" rIns="0" bIns="0" rtlCol="0">
            <a:spAutoFit/>
          </a:bodyPr>
          <a:lstStyle/>
          <a:p>
            <a:pPr marL="469900" indent="-457200">
              <a:spcBef>
                <a:spcPts val="770"/>
              </a:spcBef>
              <a:buFont typeface="Arial" panose="020B0604020202020204" pitchFamily="34" charset="0"/>
              <a:buChar char="•"/>
            </a:pPr>
            <a:r>
              <a:rPr sz="4000" spc="-5" dirty="0">
                <a:cs typeface="Candara"/>
              </a:rPr>
              <a:t>Described in </a:t>
            </a:r>
            <a:r>
              <a:rPr sz="4000" spc="-10" dirty="0">
                <a:cs typeface="Candara"/>
              </a:rPr>
              <a:t>RFC</a:t>
            </a:r>
            <a:r>
              <a:rPr sz="4000" spc="15" dirty="0">
                <a:cs typeface="Candara"/>
              </a:rPr>
              <a:t> </a:t>
            </a:r>
            <a:r>
              <a:rPr sz="4000" spc="-5" dirty="0">
                <a:cs typeface="Candara"/>
              </a:rPr>
              <a:t>2409</a:t>
            </a:r>
            <a:endParaRPr sz="4000" dirty="0">
              <a:cs typeface="Candara"/>
            </a:endParaRPr>
          </a:p>
          <a:p>
            <a:pPr marL="469900" indent="-457200">
              <a:spcBef>
                <a:spcPts val="675"/>
              </a:spcBef>
              <a:buFont typeface="Arial" panose="020B0604020202020204" pitchFamily="34" charset="0"/>
              <a:buChar char="•"/>
            </a:pPr>
            <a:r>
              <a:rPr sz="4000" spc="-5" dirty="0">
                <a:cs typeface="Candara"/>
              </a:rPr>
              <a:t>Used for Key Management in </a:t>
            </a:r>
            <a:r>
              <a:rPr sz="4000" spc="-10" dirty="0">
                <a:cs typeface="Candara"/>
              </a:rPr>
              <a:t>IPSec</a:t>
            </a:r>
            <a:r>
              <a:rPr sz="4000" spc="65" dirty="0">
                <a:cs typeface="Candara"/>
              </a:rPr>
              <a:t> </a:t>
            </a:r>
            <a:r>
              <a:rPr sz="4000" spc="-5" dirty="0">
                <a:cs typeface="Candara"/>
              </a:rPr>
              <a:t>Networks</a:t>
            </a:r>
            <a:endParaRPr sz="4000" dirty="0">
              <a:cs typeface="Candara"/>
            </a:endParaRPr>
          </a:p>
          <a:p>
            <a:pPr marL="469900" marR="5080" indent="-457200">
              <a:spcBef>
                <a:spcPts val="670"/>
              </a:spcBef>
              <a:buFont typeface="Arial" panose="020B0604020202020204" pitchFamily="34" charset="0"/>
              <a:buChar char="•"/>
              <a:tabLst>
                <a:tab pos="1179830" algn="l"/>
                <a:tab pos="2868930" algn="l"/>
                <a:tab pos="4773930" algn="l"/>
                <a:tab pos="5501005" algn="l"/>
                <a:tab pos="6906895" algn="l"/>
                <a:tab pos="7391400" algn="l"/>
              </a:tabLst>
            </a:pPr>
            <a:r>
              <a:rPr sz="4000" spc="-10" dirty="0">
                <a:cs typeface="Candara"/>
              </a:rPr>
              <a:t>Allow</a:t>
            </a:r>
            <a:r>
              <a:rPr sz="4000" spc="-5" dirty="0">
                <a:cs typeface="Candara"/>
              </a:rPr>
              <a:t>s</a:t>
            </a:r>
            <a:r>
              <a:rPr lang="en-GB" sz="4000" dirty="0">
                <a:cs typeface="Candara"/>
              </a:rPr>
              <a:t> </a:t>
            </a:r>
            <a:r>
              <a:rPr sz="4000" spc="-5" dirty="0">
                <a:cs typeface="Candara"/>
              </a:rPr>
              <a:t>a</a:t>
            </a:r>
            <a:r>
              <a:rPr sz="4000" dirty="0">
                <a:cs typeface="Candara"/>
              </a:rPr>
              <a:t>u</a:t>
            </a:r>
            <a:r>
              <a:rPr sz="4000" spc="-5" dirty="0">
                <a:cs typeface="Candara"/>
              </a:rPr>
              <a:t>tomatic</a:t>
            </a:r>
            <a:r>
              <a:rPr lang="en-GB" sz="4000" dirty="0">
                <a:cs typeface="Candara"/>
              </a:rPr>
              <a:t> </a:t>
            </a:r>
            <a:r>
              <a:rPr sz="4000" spc="-25" dirty="0">
                <a:cs typeface="Candara"/>
              </a:rPr>
              <a:t>n</a:t>
            </a:r>
            <a:r>
              <a:rPr sz="4000" spc="-10" dirty="0">
                <a:cs typeface="Candara"/>
              </a:rPr>
              <a:t>ego</a:t>
            </a:r>
            <a:r>
              <a:rPr sz="4000" dirty="0">
                <a:cs typeface="Candara"/>
              </a:rPr>
              <a:t>t</a:t>
            </a:r>
            <a:r>
              <a:rPr sz="4000" spc="-5" dirty="0">
                <a:cs typeface="Candara"/>
              </a:rPr>
              <a:t>iation</a:t>
            </a:r>
            <a:r>
              <a:rPr lang="en-GB" sz="4000" spc="-5" dirty="0">
                <a:cs typeface="Candara"/>
              </a:rPr>
              <a:t> </a:t>
            </a:r>
            <a:r>
              <a:rPr sz="4000" spc="-5" dirty="0">
                <a:cs typeface="Candara"/>
              </a:rPr>
              <a:t>and</a:t>
            </a:r>
            <a:r>
              <a:rPr lang="en-GB" sz="4000" spc="-5" dirty="0">
                <a:cs typeface="Candara"/>
              </a:rPr>
              <a:t> </a:t>
            </a:r>
            <a:r>
              <a:rPr sz="4000" spc="-5" dirty="0">
                <a:cs typeface="Candara"/>
              </a:rPr>
              <a:t>creation</a:t>
            </a:r>
            <a:r>
              <a:rPr lang="en-GB" sz="4000" dirty="0">
                <a:cs typeface="Candara"/>
              </a:rPr>
              <a:t> </a:t>
            </a:r>
            <a:r>
              <a:rPr sz="4000" spc="-10" dirty="0">
                <a:cs typeface="Candara"/>
              </a:rPr>
              <a:t>o</a:t>
            </a:r>
            <a:r>
              <a:rPr sz="4000" spc="-5" dirty="0">
                <a:cs typeface="Candara"/>
              </a:rPr>
              <a:t>f</a:t>
            </a:r>
            <a:r>
              <a:rPr lang="en-GB" sz="4000" dirty="0">
                <a:cs typeface="Candara"/>
              </a:rPr>
              <a:t> </a:t>
            </a:r>
            <a:r>
              <a:rPr sz="4000" spc="-10" dirty="0" err="1">
                <a:cs typeface="Candara"/>
              </a:rPr>
              <a:t>I</a:t>
            </a:r>
            <a:r>
              <a:rPr sz="4000" dirty="0" err="1">
                <a:cs typeface="Candara"/>
              </a:rPr>
              <a:t>P</a:t>
            </a:r>
            <a:r>
              <a:rPr sz="4000" spc="-10" dirty="0" err="1">
                <a:cs typeface="Candara"/>
              </a:rPr>
              <a:t>Sec</a:t>
            </a:r>
            <a:r>
              <a:rPr sz="4000" spc="-10" dirty="0">
                <a:cs typeface="Candara"/>
              </a:rPr>
              <a:t>  SAs </a:t>
            </a:r>
            <a:r>
              <a:rPr sz="4000" spc="-5" dirty="0">
                <a:cs typeface="Candara"/>
              </a:rPr>
              <a:t>between </a:t>
            </a:r>
            <a:r>
              <a:rPr sz="4000" spc="-10" dirty="0">
                <a:cs typeface="Candara"/>
              </a:rPr>
              <a:t>IPSec</a:t>
            </a:r>
            <a:r>
              <a:rPr sz="4000" spc="40" dirty="0">
                <a:cs typeface="Candara"/>
              </a:rPr>
              <a:t> </a:t>
            </a:r>
            <a:r>
              <a:rPr sz="4000" dirty="0">
                <a:cs typeface="Candara"/>
              </a:rPr>
              <a:t>Peers</a:t>
            </a:r>
          </a:p>
        </p:txBody>
      </p:sp>
      <p:sp>
        <p:nvSpPr>
          <p:cNvPr id="6" name="object 6"/>
          <p:cNvSpPr txBox="1">
            <a:spLocks noGrp="1"/>
          </p:cNvSpPr>
          <p:nvPr>
            <p:ph type="title"/>
          </p:nvPr>
        </p:nvSpPr>
        <p:spPr>
          <a:xfrm>
            <a:off x="2010257" y="520932"/>
            <a:ext cx="8171180" cy="689932"/>
          </a:xfrm>
          <a:prstGeom prst="rect">
            <a:avLst/>
          </a:prstGeom>
        </p:spPr>
        <p:txBody>
          <a:bodyPr vert="horz" wrap="square" lIns="0" tIns="12700" rIns="0" bIns="0" rtlCol="0" anchor="ctr">
            <a:spAutoFit/>
          </a:bodyPr>
          <a:lstStyle/>
          <a:p>
            <a:pPr marL="12700">
              <a:lnSpc>
                <a:spcPct val="100000"/>
              </a:lnSpc>
              <a:spcBef>
                <a:spcPts val="100"/>
              </a:spcBef>
            </a:pPr>
            <a:r>
              <a:rPr spc="-5" dirty="0"/>
              <a:t>Internet </a:t>
            </a:r>
            <a:r>
              <a:rPr dirty="0"/>
              <a:t>Key </a:t>
            </a:r>
            <a:r>
              <a:rPr spc="5" dirty="0"/>
              <a:t>Exchange</a:t>
            </a:r>
            <a:r>
              <a:rPr spc="-75" dirty="0"/>
              <a:t> </a:t>
            </a:r>
            <a:r>
              <a:rPr spc="-10" dirty="0"/>
              <a:t>(IKE)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prstGeom prst="rect">
            <a:avLst/>
          </a:prstGeom>
        </p:spPr>
        <p:txBody>
          <a:bodyPr vert="horz" wrap="square" lIns="0" tIns="12700" rIns="0" bIns="0" rtlCol="0" anchor="ctr">
            <a:spAutoFit/>
          </a:bodyPr>
          <a:lstStyle/>
          <a:p>
            <a:pPr marL="12700">
              <a:lnSpc>
                <a:spcPct val="100000"/>
              </a:lnSpc>
              <a:spcBef>
                <a:spcPts val="100"/>
              </a:spcBef>
            </a:pPr>
            <a:r>
              <a:rPr spc="-10" dirty="0"/>
              <a:t>ISAKMP</a:t>
            </a:r>
          </a:p>
        </p:txBody>
      </p:sp>
      <p:sp>
        <p:nvSpPr>
          <p:cNvPr id="7" name="Content Placeholder 6">
            <a:extLst>
              <a:ext uri="{FF2B5EF4-FFF2-40B4-BE49-F238E27FC236}">
                <a16:creationId xmlns:a16="http://schemas.microsoft.com/office/drawing/2014/main" id="{6ED0CE87-1305-4663-9887-67CDD8F5A750}"/>
              </a:ext>
            </a:extLst>
          </p:cNvPr>
          <p:cNvSpPr>
            <a:spLocks noGrp="1"/>
          </p:cNvSpPr>
          <p:nvPr>
            <p:ph idx="1"/>
          </p:nvPr>
        </p:nvSpPr>
        <p:spPr>
          <a:xfrm>
            <a:off x="288758" y="1690688"/>
            <a:ext cx="11590421" cy="4935956"/>
          </a:xfrm>
        </p:spPr>
        <p:txBody>
          <a:bodyPr/>
          <a:lstStyle/>
          <a:p>
            <a:pPr marL="12700" marR="5715">
              <a:spcBef>
                <a:spcPts val="95"/>
              </a:spcBef>
              <a:tabLst>
                <a:tab pos="1506220" algn="l"/>
                <a:tab pos="2048510" algn="l"/>
                <a:tab pos="3498215" algn="l"/>
                <a:tab pos="4928235" algn="l"/>
                <a:tab pos="6871334" algn="l"/>
                <a:tab pos="7653655" algn="l"/>
              </a:tabLst>
            </a:pPr>
            <a:r>
              <a:rPr lang="en-GB" sz="3600" spc="-5" dirty="0">
                <a:cs typeface="Candara"/>
              </a:rPr>
              <a:t>Exp</a:t>
            </a:r>
            <a:r>
              <a:rPr lang="en-GB" sz="3600" spc="-15" dirty="0">
                <a:cs typeface="Candara"/>
              </a:rPr>
              <a:t>a</a:t>
            </a:r>
            <a:r>
              <a:rPr lang="en-GB" sz="3600" spc="-5" dirty="0">
                <a:cs typeface="Candara"/>
              </a:rPr>
              <a:t>nds </a:t>
            </a:r>
            <a:r>
              <a:rPr lang="en-GB" sz="3600" spc="-10" dirty="0">
                <a:cs typeface="Candara"/>
              </a:rPr>
              <a:t>a</a:t>
            </a:r>
            <a:r>
              <a:rPr lang="en-GB" sz="3600" spc="-5" dirty="0">
                <a:cs typeface="Candara"/>
              </a:rPr>
              <a:t>s </a:t>
            </a:r>
            <a:r>
              <a:rPr lang="en-GB" sz="3600" spc="-10" dirty="0">
                <a:cs typeface="Candara"/>
              </a:rPr>
              <a:t>Intern</a:t>
            </a:r>
            <a:r>
              <a:rPr lang="en-GB" sz="3600" spc="-5" dirty="0">
                <a:cs typeface="Candara"/>
              </a:rPr>
              <a:t>et</a:t>
            </a:r>
            <a:r>
              <a:rPr lang="en-GB" sz="3600" dirty="0">
                <a:cs typeface="Candara"/>
              </a:rPr>
              <a:t> </a:t>
            </a:r>
            <a:r>
              <a:rPr lang="en-GB" sz="3600" spc="-10" dirty="0">
                <a:cs typeface="Candara"/>
              </a:rPr>
              <a:t>Securit</a:t>
            </a:r>
            <a:r>
              <a:rPr lang="en-GB" sz="3600" spc="-5" dirty="0">
                <a:cs typeface="Candara"/>
              </a:rPr>
              <a:t>y</a:t>
            </a:r>
            <a:r>
              <a:rPr lang="en-GB" sz="3600" dirty="0">
                <a:cs typeface="Candara"/>
              </a:rPr>
              <a:t> </a:t>
            </a:r>
            <a:r>
              <a:rPr lang="en-GB" sz="3600" spc="-10" dirty="0">
                <a:cs typeface="Candara"/>
              </a:rPr>
              <a:t>A</a:t>
            </a:r>
            <a:r>
              <a:rPr lang="en-GB" sz="3600" dirty="0">
                <a:cs typeface="Candara"/>
              </a:rPr>
              <a:t>s</a:t>
            </a:r>
            <a:r>
              <a:rPr lang="en-GB" sz="3600" spc="-5" dirty="0">
                <a:cs typeface="Candara"/>
              </a:rPr>
              <a:t>sociation</a:t>
            </a:r>
            <a:r>
              <a:rPr lang="en-GB" sz="3600" dirty="0">
                <a:cs typeface="Candara"/>
              </a:rPr>
              <a:t> </a:t>
            </a:r>
            <a:r>
              <a:rPr lang="en-GB" sz="3600" spc="-5" dirty="0">
                <a:cs typeface="Candara"/>
              </a:rPr>
              <a:t>and</a:t>
            </a:r>
            <a:r>
              <a:rPr lang="en-GB" sz="3600" dirty="0">
                <a:cs typeface="Candara"/>
              </a:rPr>
              <a:t> </a:t>
            </a:r>
            <a:r>
              <a:rPr lang="en-GB" sz="3600" spc="-5" dirty="0">
                <a:cs typeface="Candara"/>
              </a:rPr>
              <a:t>Key  Management Protocol</a:t>
            </a:r>
          </a:p>
          <a:p>
            <a:pPr marL="12700" marR="5715">
              <a:spcBef>
                <a:spcPts val="95"/>
              </a:spcBef>
              <a:tabLst>
                <a:tab pos="1506220" algn="l"/>
                <a:tab pos="2048510" algn="l"/>
                <a:tab pos="3498215" algn="l"/>
                <a:tab pos="4928235" algn="l"/>
                <a:tab pos="6871334" algn="l"/>
                <a:tab pos="7653655" algn="l"/>
              </a:tabLst>
            </a:pPr>
            <a:endParaRPr lang="en-GB" sz="3600" dirty="0">
              <a:cs typeface="Candara"/>
            </a:endParaRPr>
          </a:p>
          <a:p>
            <a:pPr marL="12700" marR="5080">
              <a:spcBef>
                <a:spcPts val="670"/>
              </a:spcBef>
              <a:tabLst>
                <a:tab pos="1865630" algn="l"/>
                <a:tab pos="2226945" algn="l"/>
                <a:tab pos="3405504" algn="l"/>
                <a:tab pos="5591175" algn="l"/>
                <a:tab pos="6876415" algn="l"/>
              </a:tabLst>
            </a:pPr>
            <a:r>
              <a:rPr lang="en-GB" sz="3600" spc="-5" dirty="0">
                <a:cs typeface="Candara"/>
              </a:rPr>
              <a:t>Estab</a:t>
            </a:r>
            <a:r>
              <a:rPr lang="en-GB" sz="3600" spc="-15" dirty="0">
                <a:cs typeface="Candara"/>
              </a:rPr>
              <a:t>l</a:t>
            </a:r>
            <a:r>
              <a:rPr lang="en-GB" sz="3600" spc="-5" dirty="0">
                <a:cs typeface="Candara"/>
              </a:rPr>
              <a:t>ish</a:t>
            </a:r>
            <a:r>
              <a:rPr lang="en-GB" sz="3600" spc="15" dirty="0">
                <a:cs typeface="Candara"/>
              </a:rPr>
              <a:t>e</a:t>
            </a:r>
            <a:r>
              <a:rPr lang="en-GB" sz="3600" spc="-5" dirty="0">
                <a:cs typeface="Candara"/>
              </a:rPr>
              <a:t>s</a:t>
            </a:r>
            <a:r>
              <a:rPr lang="en-GB" sz="3600" dirty="0">
                <a:cs typeface="Candara"/>
              </a:rPr>
              <a:t> </a:t>
            </a:r>
            <a:r>
              <a:rPr lang="en-GB" sz="3600" spc="-5" dirty="0">
                <a:cs typeface="Candara"/>
              </a:rPr>
              <a:t>a</a:t>
            </a:r>
            <a:r>
              <a:rPr lang="en-GB" sz="3600" dirty="0">
                <a:cs typeface="Candara"/>
              </a:rPr>
              <a:t> </a:t>
            </a:r>
            <a:r>
              <a:rPr lang="en-GB" sz="3600" spc="-5" dirty="0">
                <a:cs typeface="Candara"/>
              </a:rPr>
              <a:t>s</a:t>
            </a:r>
            <a:r>
              <a:rPr lang="en-GB" sz="3600" dirty="0">
                <a:cs typeface="Candara"/>
              </a:rPr>
              <a:t>e</a:t>
            </a:r>
            <a:r>
              <a:rPr lang="en-GB" sz="3600" spc="-5" dirty="0">
                <a:cs typeface="Candara"/>
              </a:rPr>
              <a:t>cu</a:t>
            </a:r>
            <a:r>
              <a:rPr lang="en-GB" sz="3600" spc="-20" dirty="0">
                <a:cs typeface="Candara"/>
              </a:rPr>
              <a:t>r</a:t>
            </a:r>
            <a:r>
              <a:rPr lang="en-GB" sz="3600" spc="-5" dirty="0">
                <a:cs typeface="Candara"/>
              </a:rPr>
              <a:t>e</a:t>
            </a:r>
            <a:r>
              <a:rPr lang="en-GB" sz="3600" dirty="0">
                <a:cs typeface="Candara"/>
              </a:rPr>
              <a:t> </a:t>
            </a:r>
            <a:r>
              <a:rPr lang="en-GB" sz="3600" spc="-5" dirty="0">
                <a:cs typeface="Candara"/>
              </a:rPr>
              <a:t>man</a:t>
            </a:r>
            <a:r>
              <a:rPr lang="en-GB" sz="3600" spc="-20" dirty="0">
                <a:cs typeface="Candara"/>
              </a:rPr>
              <a:t>a</a:t>
            </a:r>
            <a:r>
              <a:rPr lang="en-GB" sz="3600" spc="-5" dirty="0">
                <a:cs typeface="Candara"/>
              </a:rPr>
              <a:t>ge</a:t>
            </a:r>
            <a:r>
              <a:rPr lang="en-GB" sz="3600" dirty="0">
                <a:cs typeface="Candara"/>
              </a:rPr>
              <a:t>m</a:t>
            </a:r>
            <a:r>
              <a:rPr lang="en-GB" sz="3600" spc="-10" dirty="0">
                <a:cs typeface="Candara"/>
              </a:rPr>
              <a:t>en</a:t>
            </a:r>
            <a:r>
              <a:rPr lang="en-GB" sz="3600" spc="-5" dirty="0">
                <a:cs typeface="Candara"/>
              </a:rPr>
              <a:t>t</a:t>
            </a:r>
            <a:r>
              <a:rPr lang="en-GB" sz="3600" dirty="0">
                <a:cs typeface="Candara"/>
              </a:rPr>
              <a:t> </a:t>
            </a:r>
            <a:r>
              <a:rPr lang="en-GB" sz="3600" spc="-5" dirty="0">
                <a:cs typeface="Candara"/>
              </a:rPr>
              <a:t>sess</a:t>
            </a:r>
            <a:r>
              <a:rPr lang="en-GB" sz="3600" dirty="0">
                <a:cs typeface="Candara"/>
              </a:rPr>
              <a:t>i</a:t>
            </a:r>
            <a:r>
              <a:rPr lang="en-GB" sz="3600" spc="-5" dirty="0">
                <a:cs typeface="Candara"/>
              </a:rPr>
              <a:t>on be</a:t>
            </a:r>
            <a:r>
              <a:rPr lang="en-GB" sz="3600" spc="-15" dirty="0">
                <a:cs typeface="Candara"/>
              </a:rPr>
              <a:t>t</a:t>
            </a:r>
            <a:r>
              <a:rPr lang="en-GB" sz="3600" spc="-10" dirty="0">
                <a:cs typeface="Candara"/>
              </a:rPr>
              <a:t>w</a:t>
            </a:r>
            <a:r>
              <a:rPr lang="en-GB" sz="3600" dirty="0">
                <a:cs typeface="Candara"/>
              </a:rPr>
              <a:t>e</a:t>
            </a:r>
            <a:r>
              <a:rPr lang="en-GB" sz="3600" spc="-10" dirty="0">
                <a:cs typeface="Candara"/>
              </a:rPr>
              <a:t>en </a:t>
            </a:r>
            <a:r>
              <a:rPr lang="en-GB" sz="3600" spc="-10" dirty="0" err="1">
                <a:cs typeface="Candara"/>
              </a:rPr>
              <a:t>IPSec</a:t>
            </a:r>
            <a:r>
              <a:rPr lang="en-GB" sz="3600" spc="15" dirty="0">
                <a:cs typeface="Candara"/>
              </a:rPr>
              <a:t> </a:t>
            </a:r>
            <a:r>
              <a:rPr lang="en-GB" sz="3600" spc="-5" dirty="0">
                <a:cs typeface="Candara"/>
              </a:rPr>
              <a:t>peers</a:t>
            </a:r>
          </a:p>
          <a:p>
            <a:pPr marL="12700" marR="5080">
              <a:spcBef>
                <a:spcPts val="670"/>
              </a:spcBef>
              <a:tabLst>
                <a:tab pos="1865630" algn="l"/>
                <a:tab pos="2226945" algn="l"/>
                <a:tab pos="3405504" algn="l"/>
                <a:tab pos="5591175" algn="l"/>
                <a:tab pos="6876415" algn="l"/>
              </a:tabLst>
            </a:pPr>
            <a:endParaRPr lang="en-GB" sz="3600" dirty="0">
              <a:cs typeface="Candara"/>
            </a:endParaRPr>
          </a:p>
          <a:p>
            <a:pPr marL="12700">
              <a:spcBef>
                <a:spcPts val="675"/>
              </a:spcBef>
            </a:pPr>
            <a:r>
              <a:rPr lang="en-GB" sz="3600" spc="-5" dirty="0">
                <a:cs typeface="Candara"/>
              </a:rPr>
              <a:t>Negotiates </a:t>
            </a:r>
            <a:r>
              <a:rPr lang="en-GB" sz="3600" spc="-10" dirty="0">
                <a:cs typeface="Candara"/>
              </a:rPr>
              <a:t>SAs </a:t>
            </a:r>
            <a:r>
              <a:rPr lang="en-GB" sz="3600" spc="-5" dirty="0">
                <a:cs typeface="Candara"/>
              </a:rPr>
              <a:t>between </a:t>
            </a:r>
            <a:r>
              <a:rPr lang="en-GB" sz="3600" spc="-10" dirty="0" err="1">
                <a:cs typeface="Candara"/>
              </a:rPr>
              <a:t>IPSec</a:t>
            </a:r>
            <a:r>
              <a:rPr lang="en-GB" sz="3600" spc="65" dirty="0">
                <a:cs typeface="Candara"/>
              </a:rPr>
              <a:t> </a:t>
            </a:r>
            <a:r>
              <a:rPr lang="en-GB" sz="3600" spc="-5" dirty="0">
                <a:cs typeface="Candara"/>
              </a:rPr>
              <a:t>peers</a:t>
            </a:r>
            <a:endParaRPr lang="en-GB" sz="3600" dirty="0">
              <a:cs typeface="Candara"/>
            </a:endParaRPr>
          </a:p>
          <a:p>
            <a:endParaRPr lang="en-GB"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prstGeom prst="rect">
            <a:avLst/>
          </a:prstGeom>
        </p:spPr>
        <p:txBody>
          <a:bodyPr vert="horz" wrap="square" lIns="0" tIns="12700" rIns="0" bIns="0" rtlCol="0" anchor="ctr">
            <a:spAutoFit/>
          </a:bodyPr>
          <a:lstStyle/>
          <a:p>
            <a:pPr marL="12700">
              <a:lnSpc>
                <a:spcPct val="100000"/>
              </a:lnSpc>
              <a:spcBef>
                <a:spcPts val="100"/>
              </a:spcBef>
            </a:pPr>
            <a:r>
              <a:rPr spc="-5" dirty="0"/>
              <a:t>Diffie-Hellman</a:t>
            </a:r>
            <a:r>
              <a:rPr spc="-40" dirty="0"/>
              <a:t> </a:t>
            </a:r>
            <a:r>
              <a:rPr spc="-5" dirty="0"/>
              <a:t>Algorithm</a:t>
            </a:r>
          </a:p>
        </p:txBody>
      </p:sp>
      <p:sp>
        <p:nvSpPr>
          <p:cNvPr id="7" name="Content Placeholder 6">
            <a:extLst>
              <a:ext uri="{FF2B5EF4-FFF2-40B4-BE49-F238E27FC236}">
                <a16:creationId xmlns:a16="http://schemas.microsoft.com/office/drawing/2014/main" id="{D79F96BA-0647-454A-9DD2-8C8B10BDD4B3}"/>
              </a:ext>
            </a:extLst>
          </p:cNvPr>
          <p:cNvSpPr>
            <a:spLocks noGrp="1"/>
          </p:cNvSpPr>
          <p:nvPr>
            <p:ph idx="1"/>
          </p:nvPr>
        </p:nvSpPr>
        <p:spPr/>
        <p:txBody>
          <a:bodyPr>
            <a:normAutofit lnSpcReduction="10000"/>
          </a:bodyPr>
          <a:lstStyle/>
          <a:p>
            <a:r>
              <a:rPr lang="en-GB" sz="4000" dirty="0"/>
              <a:t>Algorithm for secure key exchange over unsecured  channels</a:t>
            </a:r>
          </a:p>
          <a:p>
            <a:endParaRPr lang="en-GB" sz="4000" dirty="0"/>
          </a:p>
          <a:p>
            <a:r>
              <a:rPr lang="en-GB" sz="4000" dirty="0"/>
              <a:t>Based on the difficulty of finding discreet algorithms</a:t>
            </a:r>
          </a:p>
          <a:p>
            <a:endParaRPr lang="en-GB" sz="4000" dirty="0"/>
          </a:p>
          <a:p>
            <a:r>
              <a:rPr lang="en-GB" sz="4000" dirty="0"/>
              <a:t>Used to establish a shared secret between parties (usually the secret keys for symmetric encryption or  HMACs)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9C41-E640-4ADA-85C0-1A5668D5C3EF}"/>
              </a:ext>
            </a:extLst>
          </p:cNvPr>
          <p:cNvSpPr>
            <a:spLocks noGrp="1"/>
          </p:cNvSpPr>
          <p:nvPr>
            <p:ph type="title"/>
          </p:nvPr>
        </p:nvSpPr>
        <p:spPr/>
        <p:txBody>
          <a:bodyPr/>
          <a:lstStyle/>
          <a:p>
            <a:r>
              <a:rPr lang="en-GB" spc="-5" dirty="0"/>
              <a:t>Diffie-Hellman</a:t>
            </a:r>
            <a:r>
              <a:rPr lang="en-GB" spc="-40" dirty="0"/>
              <a:t> </a:t>
            </a:r>
            <a:r>
              <a:rPr lang="en-GB" spc="-5" dirty="0"/>
              <a:t>Algorithm</a:t>
            </a:r>
            <a:endParaRPr lang="en-GB" dirty="0"/>
          </a:p>
        </p:txBody>
      </p:sp>
      <p:sp>
        <p:nvSpPr>
          <p:cNvPr id="3" name="Content Placeholder 2">
            <a:extLst>
              <a:ext uri="{FF2B5EF4-FFF2-40B4-BE49-F238E27FC236}">
                <a16:creationId xmlns:a16="http://schemas.microsoft.com/office/drawing/2014/main" id="{7CEF9616-BFC3-425B-A076-7E2058EF94DA}"/>
              </a:ext>
            </a:extLst>
          </p:cNvPr>
          <p:cNvSpPr>
            <a:spLocks noGrp="1"/>
          </p:cNvSpPr>
          <p:nvPr>
            <p:ph idx="1"/>
          </p:nvPr>
        </p:nvSpPr>
        <p:spPr/>
        <p:txBody>
          <a:bodyPr/>
          <a:lstStyle/>
          <a:p>
            <a:r>
              <a:rPr lang="en-GB" dirty="0"/>
              <a:t>The parties agree on two non-secret numbers, </a:t>
            </a:r>
            <a:r>
              <a:rPr lang="en-GB" b="1" dirty="0"/>
              <a:t>g</a:t>
            </a:r>
            <a:r>
              <a:rPr lang="en-GB" dirty="0"/>
              <a:t> (generator) and </a:t>
            </a:r>
            <a:r>
              <a:rPr lang="en-GB" b="1" dirty="0"/>
              <a:t>p </a:t>
            </a:r>
            <a:r>
              <a:rPr lang="en-GB" dirty="0"/>
              <a:t>(modulus), where </a:t>
            </a:r>
            <a:r>
              <a:rPr lang="en-GB" b="1" dirty="0"/>
              <a:t>g</a:t>
            </a:r>
            <a:r>
              <a:rPr lang="en-GB" dirty="0"/>
              <a:t> is small and </a:t>
            </a:r>
            <a:r>
              <a:rPr lang="en-GB" b="1" dirty="0"/>
              <a:t>p</a:t>
            </a:r>
            <a:r>
              <a:rPr lang="en-GB" dirty="0"/>
              <a:t> is very large</a:t>
            </a:r>
          </a:p>
          <a:p>
            <a:r>
              <a:rPr lang="en-GB" dirty="0"/>
              <a:t>Each party generates a random secret </a:t>
            </a:r>
            <a:r>
              <a:rPr lang="en-GB" b="1" dirty="0"/>
              <a:t>X</a:t>
            </a:r>
          </a:p>
          <a:p>
            <a:r>
              <a:rPr lang="en-GB" dirty="0"/>
              <a:t>Based on g, p and X, each party generates a public value</a:t>
            </a:r>
          </a:p>
          <a:p>
            <a:r>
              <a:rPr lang="en-GB" dirty="0"/>
              <a:t>Y=</a:t>
            </a:r>
            <a:r>
              <a:rPr lang="en-GB" dirty="0" err="1"/>
              <a:t>g</a:t>
            </a:r>
            <a:r>
              <a:rPr lang="en-GB" b="1" baseline="30000" dirty="0" err="1"/>
              <a:t>X</a:t>
            </a:r>
            <a:r>
              <a:rPr lang="en-GB" dirty="0"/>
              <a:t> mod p</a:t>
            </a:r>
          </a:p>
        </p:txBody>
      </p:sp>
    </p:spTree>
    <p:extLst>
      <p:ext uri="{BB962C8B-B14F-4D97-AF65-F5344CB8AC3E}">
        <p14:creationId xmlns:p14="http://schemas.microsoft.com/office/powerpoint/2010/main" val="34020305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76550" y="253949"/>
            <a:ext cx="6839584" cy="848994"/>
          </a:xfrm>
          <a:prstGeom prst="rect">
            <a:avLst/>
          </a:prstGeom>
        </p:spPr>
        <p:txBody>
          <a:bodyPr vert="horz" wrap="square" lIns="0" tIns="12700" rIns="0" bIns="0" rtlCol="0">
            <a:spAutoFit/>
          </a:bodyPr>
          <a:lstStyle/>
          <a:p>
            <a:pPr marL="12700">
              <a:spcBef>
                <a:spcPts val="100"/>
              </a:spcBef>
            </a:pPr>
            <a:r>
              <a:rPr sz="5400" spc="-5" dirty="0">
                <a:solidFill>
                  <a:srgbClr val="FFFFFF"/>
                </a:solidFill>
                <a:latin typeface="Candara"/>
                <a:cs typeface="Candara"/>
              </a:rPr>
              <a:t>Diffie-Hellman </a:t>
            </a:r>
            <a:r>
              <a:rPr sz="5400" dirty="0">
                <a:solidFill>
                  <a:srgbClr val="FFFFFF"/>
                </a:solidFill>
                <a:latin typeface="Candara"/>
                <a:cs typeface="Candara"/>
              </a:rPr>
              <a:t>in</a:t>
            </a:r>
            <a:r>
              <a:rPr sz="5400" spc="-35" dirty="0">
                <a:solidFill>
                  <a:srgbClr val="FFFFFF"/>
                </a:solidFill>
                <a:latin typeface="Candara"/>
                <a:cs typeface="Candara"/>
              </a:rPr>
              <a:t> </a:t>
            </a:r>
            <a:r>
              <a:rPr sz="5400" spc="-5" dirty="0">
                <a:solidFill>
                  <a:srgbClr val="FFFFFF"/>
                </a:solidFill>
                <a:latin typeface="Candara"/>
                <a:cs typeface="Candara"/>
              </a:rPr>
              <a:t>Action</a:t>
            </a:r>
            <a:endParaRPr sz="5400">
              <a:latin typeface="Candara"/>
              <a:cs typeface="Candara"/>
            </a:endParaRPr>
          </a:p>
        </p:txBody>
      </p:sp>
      <p:sp>
        <p:nvSpPr>
          <p:cNvPr id="3" name="object 3"/>
          <p:cNvSpPr txBox="1">
            <a:spLocks noGrp="1"/>
          </p:cNvSpPr>
          <p:nvPr>
            <p:ph type="title"/>
          </p:nvPr>
        </p:nvSpPr>
        <p:spPr>
          <a:xfrm>
            <a:off x="312821" y="713717"/>
            <a:ext cx="11590421" cy="628377"/>
          </a:xfrm>
          <a:prstGeom prst="rect">
            <a:avLst/>
          </a:prstGeom>
        </p:spPr>
        <p:txBody>
          <a:bodyPr vert="horz" wrap="square" lIns="0" tIns="12700" rIns="0" bIns="0" rtlCol="0" anchor="ctr">
            <a:spAutoFit/>
          </a:bodyPr>
          <a:lstStyle/>
          <a:p>
            <a:pPr marL="12700">
              <a:lnSpc>
                <a:spcPct val="100000"/>
              </a:lnSpc>
              <a:spcBef>
                <a:spcPts val="100"/>
              </a:spcBef>
            </a:pPr>
            <a:r>
              <a:rPr lang="en-GB" sz="4000" dirty="0">
                <a:cs typeface="Candara"/>
              </a:rPr>
              <a:t>Diffie-Hellman in Action</a:t>
            </a:r>
            <a:endParaRPr sz="4000" dirty="0">
              <a:cs typeface="Candara"/>
            </a:endParaRPr>
          </a:p>
        </p:txBody>
      </p:sp>
      <p:sp>
        <p:nvSpPr>
          <p:cNvPr id="4" name="object 4"/>
          <p:cNvSpPr txBox="1"/>
          <p:nvPr/>
        </p:nvSpPr>
        <p:spPr>
          <a:xfrm>
            <a:off x="2253487" y="2248407"/>
            <a:ext cx="1722120" cy="636270"/>
          </a:xfrm>
          <a:prstGeom prst="rect">
            <a:avLst/>
          </a:prstGeom>
        </p:spPr>
        <p:txBody>
          <a:bodyPr vert="horz" wrap="square" lIns="0" tIns="13335" rIns="0" bIns="0" rtlCol="0">
            <a:spAutoFit/>
          </a:bodyPr>
          <a:lstStyle/>
          <a:p>
            <a:pPr marL="12700">
              <a:spcBef>
                <a:spcPts val="105"/>
              </a:spcBef>
            </a:pPr>
            <a:r>
              <a:rPr sz="2000" b="1" dirty="0">
                <a:latin typeface="Candara"/>
                <a:cs typeface="Candara"/>
              </a:rPr>
              <a:t>Private </a:t>
            </a:r>
            <a:r>
              <a:rPr sz="2000" b="1" spc="-10" dirty="0">
                <a:latin typeface="Candara"/>
                <a:cs typeface="Candara"/>
              </a:rPr>
              <a:t>Value,</a:t>
            </a:r>
            <a:r>
              <a:rPr sz="2000" b="1" spc="-90" dirty="0">
                <a:latin typeface="Candara"/>
                <a:cs typeface="Candara"/>
              </a:rPr>
              <a:t> </a:t>
            </a:r>
            <a:r>
              <a:rPr sz="2000" b="1" dirty="0">
                <a:solidFill>
                  <a:srgbClr val="D00D2F"/>
                </a:solidFill>
                <a:latin typeface="Candara"/>
                <a:cs typeface="Candara"/>
              </a:rPr>
              <a:t>X</a:t>
            </a:r>
            <a:endParaRPr sz="2000" dirty="0">
              <a:latin typeface="Candara"/>
              <a:cs typeface="Candara"/>
            </a:endParaRPr>
          </a:p>
          <a:p>
            <a:pPr marL="12700"/>
            <a:r>
              <a:rPr sz="2000" b="1" dirty="0">
                <a:latin typeface="Candara"/>
                <a:cs typeface="Candara"/>
              </a:rPr>
              <a:t>Public </a:t>
            </a:r>
            <a:r>
              <a:rPr sz="2000" b="1" spc="-10" dirty="0">
                <a:latin typeface="Candara"/>
                <a:cs typeface="Candara"/>
              </a:rPr>
              <a:t>Value,</a:t>
            </a:r>
            <a:r>
              <a:rPr sz="2000" b="1" spc="-80" dirty="0">
                <a:latin typeface="Candara"/>
                <a:cs typeface="Candara"/>
              </a:rPr>
              <a:t> </a:t>
            </a:r>
            <a:r>
              <a:rPr sz="2000" b="1" dirty="0">
                <a:solidFill>
                  <a:srgbClr val="00AF50"/>
                </a:solidFill>
                <a:latin typeface="Candara"/>
                <a:cs typeface="Candara"/>
              </a:rPr>
              <a:t>Y</a:t>
            </a:r>
            <a:endParaRPr sz="2000" dirty="0">
              <a:latin typeface="Candara"/>
              <a:cs typeface="Candara"/>
            </a:endParaRPr>
          </a:p>
        </p:txBody>
      </p:sp>
      <p:sp>
        <p:nvSpPr>
          <p:cNvPr id="5" name="object 5"/>
          <p:cNvSpPr txBox="1"/>
          <p:nvPr/>
        </p:nvSpPr>
        <p:spPr>
          <a:xfrm>
            <a:off x="7416484" y="2023259"/>
            <a:ext cx="1722755" cy="635635"/>
          </a:xfrm>
          <a:prstGeom prst="rect">
            <a:avLst/>
          </a:prstGeom>
        </p:spPr>
        <p:txBody>
          <a:bodyPr vert="horz" wrap="square" lIns="0" tIns="13335" rIns="0" bIns="0" rtlCol="0">
            <a:spAutoFit/>
          </a:bodyPr>
          <a:lstStyle/>
          <a:p>
            <a:pPr marL="12700" marR="5080">
              <a:spcBef>
                <a:spcPts val="105"/>
              </a:spcBef>
            </a:pPr>
            <a:r>
              <a:rPr sz="2000" b="1" dirty="0">
                <a:latin typeface="Candara"/>
                <a:cs typeface="Candara"/>
              </a:rPr>
              <a:t>Private </a:t>
            </a:r>
            <a:r>
              <a:rPr sz="2000" b="1" spc="-10" dirty="0">
                <a:latin typeface="Candara"/>
                <a:cs typeface="Candara"/>
              </a:rPr>
              <a:t>Value,</a:t>
            </a:r>
            <a:r>
              <a:rPr sz="2000" b="1" spc="-105" dirty="0">
                <a:latin typeface="Candara"/>
                <a:cs typeface="Candara"/>
              </a:rPr>
              <a:t> </a:t>
            </a:r>
            <a:r>
              <a:rPr sz="2000" b="1" dirty="0">
                <a:solidFill>
                  <a:srgbClr val="D00D2F"/>
                </a:solidFill>
                <a:latin typeface="Candara"/>
                <a:cs typeface="Candara"/>
              </a:rPr>
              <a:t>X  </a:t>
            </a:r>
            <a:r>
              <a:rPr sz="2000" b="1" dirty="0">
                <a:latin typeface="Candara"/>
                <a:cs typeface="Candara"/>
              </a:rPr>
              <a:t>Public </a:t>
            </a:r>
            <a:r>
              <a:rPr sz="2000" b="1" spc="-10" dirty="0">
                <a:latin typeface="Candara"/>
                <a:cs typeface="Candara"/>
              </a:rPr>
              <a:t>Value,</a:t>
            </a:r>
            <a:r>
              <a:rPr sz="2000" b="1" spc="-75" dirty="0">
                <a:latin typeface="Candara"/>
                <a:cs typeface="Candara"/>
              </a:rPr>
              <a:t> </a:t>
            </a:r>
            <a:r>
              <a:rPr sz="2000" b="1" dirty="0">
                <a:solidFill>
                  <a:srgbClr val="00AF50"/>
                </a:solidFill>
                <a:latin typeface="Candara"/>
                <a:cs typeface="Candara"/>
              </a:rPr>
              <a:t>Y</a:t>
            </a:r>
            <a:endParaRPr sz="2000">
              <a:latin typeface="Candara"/>
              <a:cs typeface="Candara"/>
            </a:endParaRPr>
          </a:p>
        </p:txBody>
      </p:sp>
      <p:sp>
        <p:nvSpPr>
          <p:cNvPr id="6" name="object 6"/>
          <p:cNvSpPr txBox="1"/>
          <p:nvPr/>
        </p:nvSpPr>
        <p:spPr>
          <a:xfrm>
            <a:off x="9327921" y="1779736"/>
            <a:ext cx="572135" cy="1122680"/>
          </a:xfrm>
          <a:prstGeom prst="rect">
            <a:avLst/>
          </a:prstGeom>
        </p:spPr>
        <p:txBody>
          <a:bodyPr vert="horz" wrap="square" lIns="0" tIns="12700" rIns="0" bIns="0" rtlCol="0">
            <a:spAutoFit/>
          </a:bodyPr>
          <a:lstStyle/>
          <a:p>
            <a:pPr marL="12700">
              <a:spcBef>
                <a:spcPts val="100"/>
              </a:spcBef>
            </a:pPr>
            <a:r>
              <a:rPr sz="7200" b="1" dirty="0">
                <a:solidFill>
                  <a:srgbClr val="6F2F9F"/>
                </a:solidFill>
                <a:latin typeface="Candara"/>
                <a:cs typeface="Candara"/>
              </a:rPr>
              <a:t>B</a:t>
            </a:r>
            <a:endParaRPr sz="7200" dirty="0">
              <a:latin typeface="Candara"/>
              <a:cs typeface="Candara"/>
            </a:endParaRPr>
          </a:p>
        </p:txBody>
      </p:sp>
      <p:sp>
        <p:nvSpPr>
          <p:cNvPr id="9" name="object 9"/>
          <p:cNvSpPr/>
          <p:nvPr/>
        </p:nvSpPr>
        <p:spPr>
          <a:xfrm>
            <a:off x="2253487" y="4052950"/>
            <a:ext cx="1848485" cy="816610"/>
          </a:xfrm>
          <a:custGeom>
            <a:avLst/>
            <a:gdLst/>
            <a:ahLst/>
            <a:cxnLst/>
            <a:rect l="l" t="t" r="r" b="b"/>
            <a:pathLst>
              <a:path w="1848485" h="816610">
                <a:moveTo>
                  <a:pt x="92964" y="0"/>
                </a:moveTo>
                <a:lnTo>
                  <a:pt x="89281" y="508"/>
                </a:lnTo>
                <a:lnTo>
                  <a:pt x="87757" y="762"/>
                </a:lnTo>
                <a:lnTo>
                  <a:pt x="86360" y="1143"/>
                </a:lnTo>
                <a:lnTo>
                  <a:pt x="84962" y="1778"/>
                </a:lnTo>
                <a:lnTo>
                  <a:pt x="81280" y="3301"/>
                </a:lnTo>
                <a:lnTo>
                  <a:pt x="79883" y="3810"/>
                </a:lnTo>
                <a:lnTo>
                  <a:pt x="78486" y="4572"/>
                </a:lnTo>
                <a:lnTo>
                  <a:pt x="77343" y="5461"/>
                </a:lnTo>
                <a:lnTo>
                  <a:pt x="73660" y="8128"/>
                </a:lnTo>
                <a:lnTo>
                  <a:pt x="72898" y="8636"/>
                </a:lnTo>
                <a:lnTo>
                  <a:pt x="72136" y="9271"/>
                </a:lnTo>
                <a:lnTo>
                  <a:pt x="71501" y="9906"/>
                </a:lnTo>
                <a:lnTo>
                  <a:pt x="67691" y="13588"/>
                </a:lnTo>
                <a:lnTo>
                  <a:pt x="45720" y="51181"/>
                </a:lnTo>
                <a:lnTo>
                  <a:pt x="31750" y="92963"/>
                </a:lnTo>
                <a:lnTo>
                  <a:pt x="22479" y="130556"/>
                </a:lnTo>
                <a:lnTo>
                  <a:pt x="12192" y="187706"/>
                </a:lnTo>
                <a:lnTo>
                  <a:pt x="4191" y="251460"/>
                </a:lnTo>
                <a:lnTo>
                  <a:pt x="0" y="303657"/>
                </a:lnTo>
                <a:lnTo>
                  <a:pt x="38100" y="305943"/>
                </a:lnTo>
                <a:lnTo>
                  <a:pt x="39116" y="288290"/>
                </a:lnTo>
                <a:lnTo>
                  <a:pt x="42037" y="255778"/>
                </a:lnTo>
                <a:lnTo>
                  <a:pt x="49657" y="194056"/>
                </a:lnTo>
                <a:lnTo>
                  <a:pt x="59690" y="138937"/>
                </a:lnTo>
                <a:lnTo>
                  <a:pt x="71374" y="92963"/>
                </a:lnTo>
                <a:lnTo>
                  <a:pt x="86614" y="52959"/>
                </a:lnTo>
                <a:lnTo>
                  <a:pt x="96202" y="38988"/>
                </a:lnTo>
                <a:lnTo>
                  <a:pt x="95885" y="38988"/>
                </a:lnTo>
                <a:lnTo>
                  <a:pt x="96501" y="38481"/>
                </a:lnTo>
                <a:lnTo>
                  <a:pt x="95631" y="38481"/>
                </a:lnTo>
                <a:lnTo>
                  <a:pt x="96094" y="38226"/>
                </a:lnTo>
                <a:lnTo>
                  <a:pt x="95123" y="38226"/>
                </a:lnTo>
                <a:lnTo>
                  <a:pt x="97252" y="37592"/>
                </a:lnTo>
                <a:lnTo>
                  <a:pt x="98683" y="36806"/>
                </a:lnTo>
                <a:lnTo>
                  <a:pt x="92964" y="0"/>
                </a:lnTo>
                <a:close/>
              </a:path>
              <a:path w="1848485" h="816610">
                <a:moveTo>
                  <a:pt x="97397" y="37834"/>
                </a:moveTo>
                <a:lnTo>
                  <a:pt x="97257" y="37859"/>
                </a:lnTo>
                <a:lnTo>
                  <a:pt x="95885" y="38988"/>
                </a:lnTo>
                <a:lnTo>
                  <a:pt x="97155" y="38069"/>
                </a:lnTo>
                <a:lnTo>
                  <a:pt x="97397" y="37834"/>
                </a:lnTo>
                <a:close/>
              </a:path>
              <a:path w="1848485" h="816610">
                <a:moveTo>
                  <a:pt x="97155" y="38069"/>
                </a:moveTo>
                <a:lnTo>
                  <a:pt x="95885" y="38988"/>
                </a:lnTo>
                <a:lnTo>
                  <a:pt x="96202" y="38988"/>
                </a:lnTo>
                <a:lnTo>
                  <a:pt x="97155" y="38069"/>
                </a:lnTo>
                <a:close/>
              </a:path>
              <a:path w="1848485" h="816610">
                <a:moveTo>
                  <a:pt x="97131" y="37880"/>
                </a:moveTo>
                <a:lnTo>
                  <a:pt x="96539" y="37982"/>
                </a:lnTo>
                <a:lnTo>
                  <a:pt x="95631" y="38481"/>
                </a:lnTo>
                <a:lnTo>
                  <a:pt x="97131" y="37880"/>
                </a:lnTo>
                <a:close/>
              </a:path>
              <a:path w="1848485" h="816610">
                <a:moveTo>
                  <a:pt x="97257" y="37859"/>
                </a:moveTo>
                <a:lnTo>
                  <a:pt x="95631" y="38481"/>
                </a:lnTo>
                <a:lnTo>
                  <a:pt x="96501" y="38481"/>
                </a:lnTo>
                <a:lnTo>
                  <a:pt x="97257" y="37859"/>
                </a:lnTo>
                <a:close/>
              </a:path>
              <a:path w="1848485" h="816610">
                <a:moveTo>
                  <a:pt x="97217" y="37610"/>
                </a:moveTo>
                <a:lnTo>
                  <a:pt x="95123" y="38226"/>
                </a:lnTo>
                <a:lnTo>
                  <a:pt x="96539" y="37982"/>
                </a:lnTo>
                <a:lnTo>
                  <a:pt x="97217" y="37610"/>
                </a:lnTo>
                <a:close/>
              </a:path>
              <a:path w="1848485" h="816610">
                <a:moveTo>
                  <a:pt x="96539" y="37982"/>
                </a:moveTo>
                <a:lnTo>
                  <a:pt x="95123" y="38226"/>
                </a:lnTo>
                <a:lnTo>
                  <a:pt x="96094" y="38226"/>
                </a:lnTo>
                <a:lnTo>
                  <a:pt x="96539" y="37982"/>
                </a:lnTo>
                <a:close/>
              </a:path>
              <a:path w="1848485" h="816610">
                <a:moveTo>
                  <a:pt x="97504" y="37816"/>
                </a:moveTo>
                <a:lnTo>
                  <a:pt x="97155" y="38069"/>
                </a:lnTo>
                <a:lnTo>
                  <a:pt x="97504" y="37816"/>
                </a:lnTo>
                <a:close/>
              </a:path>
              <a:path w="1848485" h="816610">
                <a:moveTo>
                  <a:pt x="97747" y="37455"/>
                </a:moveTo>
                <a:lnTo>
                  <a:pt x="97188" y="37627"/>
                </a:lnTo>
                <a:lnTo>
                  <a:pt x="96539" y="37982"/>
                </a:lnTo>
                <a:lnTo>
                  <a:pt x="97131" y="37880"/>
                </a:lnTo>
                <a:lnTo>
                  <a:pt x="97324" y="37803"/>
                </a:lnTo>
                <a:lnTo>
                  <a:pt x="97747" y="37455"/>
                </a:lnTo>
                <a:close/>
              </a:path>
              <a:path w="1848485" h="816610">
                <a:moveTo>
                  <a:pt x="97324" y="37803"/>
                </a:moveTo>
                <a:lnTo>
                  <a:pt x="97131" y="37880"/>
                </a:lnTo>
                <a:lnTo>
                  <a:pt x="97324" y="37803"/>
                </a:lnTo>
                <a:close/>
              </a:path>
              <a:path w="1848485" h="816610">
                <a:moveTo>
                  <a:pt x="97505" y="37731"/>
                </a:moveTo>
                <a:lnTo>
                  <a:pt x="97324" y="37803"/>
                </a:lnTo>
                <a:lnTo>
                  <a:pt x="97505" y="37731"/>
                </a:lnTo>
                <a:close/>
              </a:path>
              <a:path w="1848485" h="816610">
                <a:moveTo>
                  <a:pt x="97765" y="37627"/>
                </a:moveTo>
                <a:lnTo>
                  <a:pt x="97505" y="37731"/>
                </a:lnTo>
                <a:lnTo>
                  <a:pt x="97765" y="37627"/>
                </a:lnTo>
                <a:close/>
              </a:path>
              <a:path w="1848485" h="816610">
                <a:moveTo>
                  <a:pt x="98750" y="37233"/>
                </a:moveTo>
                <a:lnTo>
                  <a:pt x="97765" y="37627"/>
                </a:lnTo>
                <a:lnTo>
                  <a:pt x="97504" y="37816"/>
                </a:lnTo>
                <a:lnTo>
                  <a:pt x="98696" y="37610"/>
                </a:lnTo>
                <a:lnTo>
                  <a:pt x="98750" y="37233"/>
                </a:lnTo>
                <a:close/>
              </a:path>
              <a:path w="1848485" h="816610">
                <a:moveTo>
                  <a:pt x="97810" y="37436"/>
                </a:moveTo>
                <a:lnTo>
                  <a:pt x="97324" y="37803"/>
                </a:lnTo>
                <a:lnTo>
                  <a:pt x="97505" y="37731"/>
                </a:lnTo>
                <a:lnTo>
                  <a:pt x="97810" y="37436"/>
                </a:lnTo>
                <a:close/>
              </a:path>
              <a:path w="1848485" h="816610">
                <a:moveTo>
                  <a:pt x="98178" y="37328"/>
                </a:moveTo>
                <a:lnTo>
                  <a:pt x="97791" y="37455"/>
                </a:lnTo>
                <a:lnTo>
                  <a:pt x="97505" y="37731"/>
                </a:lnTo>
                <a:lnTo>
                  <a:pt x="97814" y="37592"/>
                </a:lnTo>
                <a:lnTo>
                  <a:pt x="98178" y="37328"/>
                </a:lnTo>
                <a:close/>
              </a:path>
              <a:path w="1848485" h="816610">
                <a:moveTo>
                  <a:pt x="98739" y="37163"/>
                </a:moveTo>
                <a:lnTo>
                  <a:pt x="98178" y="37328"/>
                </a:lnTo>
                <a:lnTo>
                  <a:pt x="97765" y="37627"/>
                </a:lnTo>
                <a:lnTo>
                  <a:pt x="98750" y="37233"/>
                </a:lnTo>
                <a:close/>
              </a:path>
              <a:path w="1848485" h="816610">
                <a:moveTo>
                  <a:pt x="98683" y="36806"/>
                </a:moveTo>
                <a:lnTo>
                  <a:pt x="97217" y="37610"/>
                </a:lnTo>
                <a:lnTo>
                  <a:pt x="97770" y="37436"/>
                </a:lnTo>
                <a:lnTo>
                  <a:pt x="98043" y="37211"/>
                </a:lnTo>
                <a:lnTo>
                  <a:pt x="98340" y="37211"/>
                </a:lnTo>
                <a:lnTo>
                  <a:pt x="98691" y="36957"/>
                </a:lnTo>
                <a:lnTo>
                  <a:pt x="98683" y="36806"/>
                </a:lnTo>
                <a:close/>
              </a:path>
              <a:path w="1848485" h="816610">
                <a:moveTo>
                  <a:pt x="98043" y="37211"/>
                </a:moveTo>
                <a:lnTo>
                  <a:pt x="97747" y="37455"/>
                </a:lnTo>
                <a:lnTo>
                  <a:pt x="98043" y="37211"/>
                </a:lnTo>
                <a:close/>
              </a:path>
              <a:path w="1848485" h="816610">
                <a:moveTo>
                  <a:pt x="98340" y="37211"/>
                </a:moveTo>
                <a:lnTo>
                  <a:pt x="98043" y="37211"/>
                </a:lnTo>
                <a:lnTo>
                  <a:pt x="97810" y="37436"/>
                </a:lnTo>
                <a:lnTo>
                  <a:pt x="98178" y="37328"/>
                </a:lnTo>
                <a:lnTo>
                  <a:pt x="98340" y="37211"/>
                </a:lnTo>
                <a:close/>
              </a:path>
              <a:path w="1848485" h="816610">
                <a:moveTo>
                  <a:pt x="98705" y="36946"/>
                </a:moveTo>
                <a:lnTo>
                  <a:pt x="98178" y="37328"/>
                </a:lnTo>
                <a:lnTo>
                  <a:pt x="98739" y="37163"/>
                </a:lnTo>
                <a:lnTo>
                  <a:pt x="98705" y="36946"/>
                </a:lnTo>
                <a:close/>
              </a:path>
              <a:path w="1848485" h="816610">
                <a:moveTo>
                  <a:pt x="99441" y="36957"/>
                </a:moveTo>
                <a:lnTo>
                  <a:pt x="98739" y="37163"/>
                </a:lnTo>
                <a:lnTo>
                  <a:pt x="99441" y="36957"/>
                </a:lnTo>
                <a:close/>
              </a:path>
              <a:path w="1848485" h="816610">
                <a:moveTo>
                  <a:pt x="99568" y="36322"/>
                </a:moveTo>
                <a:lnTo>
                  <a:pt x="98683" y="36806"/>
                </a:lnTo>
                <a:lnTo>
                  <a:pt x="98705" y="36946"/>
                </a:lnTo>
                <a:lnTo>
                  <a:pt x="99568" y="36322"/>
                </a:lnTo>
                <a:close/>
              </a:path>
              <a:path w="1848485" h="816610">
                <a:moveTo>
                  <a:pt x="41148" y="409956"/>
                </a:moveTo>
                <a:lnTo>
                  <a:pt x="6350" y="425577"/>
                </a:lnTo>
                <a:lnTo>
                  <a:pt x="9398" y="432308"/>
                </a:lnTo>
                <a:lnTo>
                  <a:pt x="9906" y="433705"/>
                </a:lnTo>
                <a:lnTo>
                  <a:pt x="10668" y="434848"/>
                </a:lnTo>
                <a:lnTo>
                  <a:pt x="11557" y="435991"/>
                </a:lnTo>
                <a:lnTo>
                  <a:pt x="24511" y="453263"/>
                </a:lnTo>
                <a:lnTo>
                  <a:pt x="25018" y="454025"/>
                </a:lnTo>
                <a:lnTo>
                  <a:pt x="25781" y="454787"/>
                </a:lnTo>
                <a:lnTo>
                  <a:pt x="26416" y="455549"/>
                </a:lnTo>
                <a:lnTo>
                  <a:pt x="68326" y="491109"/>
                </a:lnTo>
                <a:lnTo>
                  <a:pt x="129286" y="526288"/>
                </a:lnTo>
                <a:lnTo>
                  <a:pt x="165735" y="543306"/>
                </a:lnTo>
                <a:lnTo>
                  <a:pt x="205994" y="559816"/>
                </a:lnTo>
                <a:lnTo>
                  <a:pt x="250190" y="575945"/>
                </a:lnTo>
                <a:lnTo>
                  <a:pt x="276860" y="584708"/>
                </a:lnTo>
                <a:lnTo>
                  <a:pt x="288798" y="548513"/>
                </a:lnTo>
                <a:lnTo>
                  <a:pt x="263144" y="540131"/>
                </a:lnTo>
                <a:lnTo>
                  <a:pt x="220472" y="524510"/>
                </a:lnTo>
                <a:lnTo>
                  <a:pt x="181737" y="508762"/>
                </a:lnTo>
                <a:lnTo>
                  <a:pt x="147066" y="492760"/>
                </a:lnTo>
                <a:lnTo>
                  <a:pt x="91440" y="460756"/>
                </a:lnTo>
                <a:lnTo>
                  <a:pt x="55312" y="430403"/>
                </a:lnTo>
                <a:lnTo>
                  <a:pt x="54864" y="430403"/>
                </a:lnTo>
                <a:lnTo>
                  <a:pt x="52959" y="428117"/>
                </a:lnTo>
                <a:lnTo>
                  <a:pt x="53149" y="428117"/>
                </a:lnTo>
                <a:lnTo>
                  <a:pt x="44672" y="416814"/>
                </a:lnTo>
                <a:lnTo>
                  <a:pt x="44068" y="416814"/>
                </a:lnTo>
                <a:lnTo>
                  <a:pt x="41910" y="413131"/>
                </a:lnTo>
                <a:lnTo>
                  <a:pt x="42500" y="413131"/>
                </a:lnTo>
                <a:lnTo>
                  <a:pt x="41148" y="409956"/>
                </a:lnTo>
                <a:close/>
              </a:path>
              <a:path w="1848485" h="816610">
                <a:moveTo>
                  <a:pt x="52959" y="428117"/>
                </a:moveTo>
                <a:lnTo>
                  <a:pt x="54864" y="430403"/>
                </a:lnTo>
                <a:lnTo>
                  <a:pt x="53660" y="428798"/>
                </a:lnTo>
                <a:lnTo>
                  <a:pt x="52959" y="428117"/>
                </a:lnTo>
                <a:close/>
              </a:path>
              <a:path w="1848485" h="816610">
                <a:moveTo>
                  <a:pt x="53660" y="428798"/>
                </a:moveTo>
                <a:lnTo>
                  <a:pt x="54864" y="430403"/>
                </a:lnTo>
                <a:lnTo>
                  <a:pt x="55312" y="430403"/>
                </a:lnTo>
                <a:lnTo>
                  <a:pt x="53660" y="428798"/>
                </a:lnTo>
                <a:close/>
              </a:path>
              <a:path w="1848485" h="816610">
                <a:moveTo>
                  <a:pt x="53149" y="428117"/>
                </a:moveTo>
                <a:lnTo>
                  <a:pt x="52959" y="428117"/>
                </a:lnTo>
                <a:lnTo>
                  <a:pt x="53660" y="428798"/>
                </a:lnTo>
                <a:lnTo>
                  <a:pt x="53149" y="428117"/>
                </a:lnTo>
                <a:close/>
              </a:path>
              <a:path w="1848485" h="816610">
                <a:moveTo>
                  <a:pt x="41910" y="413131"/>
                </a:moveTo>
                <a:lnTo>
                  <a:pt x="44068" y="416814"/>
                </a:lnTo>
                <a:lnTo>
                  <a:pt x="43276" y="414952"/>
                </a:lnTo>
                <a:lnTo>
                  <a:pt x="41910" y="413131"/>
                </a:lnTo>
                <a:close/>
              </a:path>
              <a:path w="1848485" h="816610">
                <a:moveTo>
                  <a:pt x="43276" y="414952"/>
                </a:moveTo>
                <a:lnTo>
                  <a:pt x="44068" y="416814"/>
                </a:lnTo>
                <a:lnTo>
                  <a:pt x="44672" y="416814"/>
                </a:lnTo>
                <a:lnTo>
                  <a:pt x="43276" y="414952"/>
                </a:lnTo>
                <a:close/>
              </a:path>
              <a:path w="1848485" h="816610">
                <a:moveTo>
                  <a:pt x="42500" y="413131"/>
                </a:moveTo>
                <a:lnTo>
                  <a:pt x="41910" y="413131"/>
                </a:lnTo>
                <a:lnTo>
                  <a:pt x="43276" y="414952"/>
                </a:lnTo>
                <a:lnTo>
                  <a:pt x="42500" y="413131"/>
                </a:lnTo>
                <a:close/>
              </a:path>
              <a:path w="1848485" h="816610">
                <a:moveTo>
                  <a:pt x="397510" y="580644"/>
                </a:moveTo>
                <a:lnTo>
                  <a:pt x="387350" y="617474"/>
                </a:lnTo>
                <a:lnTo>
                  <a:pt x="460883" y="636270"/>
                </a:lnTo>
                <a:lnTo>
                  <a:pt x="521462" y="650113"/>
                </a:lnTo>
                <a:lnTo>
                  <a:pt x="584835" y="663448"/>
                </a:lnTo>
                <a:lnTo>
                  <a:pt x="650875" y="676275"/>
                </a:lnTo>
                <a:lnTo>
                  <a:pt x="686816" y="682752"/>
                </a:lnTo>
                <a:lnTo>
                  <a:pt x="693420" y="645287"/>
                </a:lnTo>
                <a:lnTo>
                  <a:pt x="658114" y="638937"/>
                </a:lnTo>
                <a:lnTo>
                  <a:pt x="592709" y="626237"/>
                </a:lnTo>
                <a:lnTo>
                  <a:pt x="529971" y="613029"/>
                </a:lnTo>
                <a:lnTo>
                  <a:pt x="470154" y="599186"/>
                </a:lnTo>
                <a:lnTo>
                  <a:pt x="413385" y="585089"/>
                </a:lnTo>
                <a:lnTo>
                  <a:pt x="397510" y="580644"/>
                </a:lnTo>
                <a:close/>
              </a:path>
              <a:path w="1848485" h="816610">
                <a:moveTo>
                  <a:pt x="805688" y="663956"/>
                </a:moveTo>
                <a:lnTo>
                  <a:pt x="799973" y="701675"/>
                </a:lnTo>
                <a:lnTo>
                  <a:pt x="863346" y="711200"/>
                </a:lnTo>
                <a:lnTo>
                  <a:pt x="938403" y="721487"/>
                </a:lnTo>
                <a:lnTo>
                  <a:pt x="1015238" y="731012"/>
                </a:lnTo>
                <a:lnTo>
                  <a:pt x="1103249" y="740791"/>
                </a:lnTo>
                <a:lnTo>
                  <a:pt x="1107059" y="702818"/>
                </a:lnTo>
                <a:lnTo>
                  <a:pt x="1098042" y="701929"/>
                </a:lnTo>
                <a:lnTo>
                  <a:pt x="1019937" y="693166"/>
                </a:lnTo>
                <a:lnTo>
                  <a:pt x="943483" y="683768"/>
                </a:lnTo>
                <a:lnTo>
                  <a:pt x="869061" y="673481"/>
                </a:lnTo>
                <a:lnTo>
                  <a:pt x="805688" y="663956"/>
                </a:lnTo>
                <a:close/>
              </a:path>
              <a:path w="1848485" h="816610">
                <a:moveTo>
                  <a:pt x="1220470" y="713486"/>
                </a:moveTo>
                <a:lnTo>
                  <a:pt x="1217295" y="751459"/>
                </a:lnTo>
                <a:lnTo>
                  <a:pt x="1337564" y="761365"/>
                </a:lnTo>
                <a:lnTo>
                  <a:pt x="1505585" y="771398"/>
                </a:lnTo>
                <a:lnTo>
                  <a:pt x="1522349" y="772033"/>
                </a:lnTo>
                <a:lnTo>
                  <a:pt x="1523746" y="733933"/>
                </a:lnTo>
                <a:lnTo>
                  <a:pt x="1507871" y="733425"/>
                </a:lnTo>
                <a:lnTo>
                  <a:pt x="1340739" y="723392"/>
                </a:lnTo>
                <a:lnTo>
                  <a:pt x="1220470" y="713486"/>
                </a:lnTo>
                <a:close/>
              </a:path>
              <a:path w="1848485" h="816610">
                <a:moveTo>
                  <a:pt x="1734947" y="702310"/>
                </a:moveTo>
                <a:lnTo>
                  <a:pt x="1734481" y="740314"/>
                </a:lnTo>
                <a:lnTo>
                  <a:pt x="1753489" y="740537"/>
                </a:lnTo>
                <a:lnTo>
                  <a:pt x="1752981" y="778637"/>
                </a:lnTo>
                <a:lnTo>
                  <a:pt x="1734013" y="778637"/>
                </a:lnTo>
                <a:lnTo>
                  <a:pt x="1733550" y="816483"/>
                </a:lnTo>
                <a:lnTo>
                  <a:pt x="1811569" y="778637"/>
                </a:lnTo>
                <a:lnTo>
                  <a:pt x="1752981" y="778637"/>
                </a:lnTo>
                <a:lnTo>
                  <a:pt x="1734015" y="778417"/>
                </a:lnTo>
                <a:lnTo>
                  <a:pt x="1812022" y="778417"/>
                </a:lnTo>
                <a:lnTo>
                  <a:pt x="1848485" y="760730"/>
                </a:lnTo>
                <a:lnTo>
                  <a:pt x="1734947" y="702310"/>
                </a:lnTo>
                <a:close/>
              </a:path>
              <a:path w="1848485" h="816610">
                <a:moveTo>
                  <a:pt x="1734481" y="740314"/>
                </a:moveTo>
                <a:lnTo>
                  <a:pt x="1734015" y="778417"/>
                </a:lnTo>
                <a:lnTo>
                  <a:pt x="1752981" y="778637"/>
                </a:lnTo>
                <a:lnTo>
                  <a:pt x="1753489" y="740537"/>
                </a:lnTo>
                <a:lnTo>
                  <a:pt x="1734481" y="740314"/>
                </a:lnTo>
                <a:close/>
              </a:path>
              <a:path w="1848485" h="816610">
                <a:moveTo>
                  <a:pt x="1637919" y="738251"/>
                </a:moveTo>
                <a:lnTo>
                  <a:pt x="1636522" y="776224"/>
                </a:lnTo>
                <a:lnTo>
                  <a:pt x="1676273" y="777748"/>
                </a:lnTo>
                <a:lnTo>
                  <a:pt x="1734015" y="778417"/>
                </a:lnTo>
                <a:lnTo>
                  <a:pt x="1734481" y="740314"/>
                </a:lnTo>
                <a:lnTo>
                  <a:pt x="1677670" y="739648"/>
                </a:lnTo>
                <a:lnTo>
                  <a:pt x="1637919" y="738251"/>
                </a:lnTo>
                <a:close/>
              </a:path>
            </a:pathLst>
          </a:custGeom>
          <a:solidFill>
            <a:srgbClr val="6F2F9F"/>
          </a:solidFill>
        </p:spPr>
        <p:txBody>
          <a:bodyPr wrap="square" lIns="0" tIns="0" rIns="0" bIns="0" rtlCol="0"/>
          <a:lstStyle/>
          <a:p>
            <a:endParaRPr/>
          </a:p>
        </p:txBody>
      </p:sp>
      <p:sp>
        <p:nvSpPr>
          <p:cNvPr id="10" name="object 10"/>
          <p:cNvSpPr/>
          <p:nvPr/>
        </p:nvSpPr>
        <p:spPr>
          <a:xfrm>
            <a:off x="8475912" y="3706336"/>
            <a:ext cx="1223645" cy="355600"/>
          </a:xfrm>
          <a:custGeom>
            <a:avLst/>
            <a:gdLst/>
            <a:ahLst/>
            <a:cxnLst/>
            <a:rect l="l" t="t" r="r" b="b"/>
            <a:pathLst>
              <a:path w="1223645" h="355600">
                <a:moveTo>
                  <a:pt x="1184043" y="147858"/>
                </a:moveTo>
                <a:lnTo>
                  <a:pt x="1146809" y="175514"/>
                </a:lnTo>
                <a:lnTo>
                  <a:pt x="1109471" y="188595"/>
                </a:lnTo>
                <a:lnTo>
                  <a:pt x="1099184" y="191389"/>
                </a:lnTo>
                <a:lnTo>
                  <a:pt x="1108455" y="228346"/>
                </a:lnTo>
                <a:lnTo>
                  <a:pt x="1150365" y="215265"/>
                </a:lnTo>
                <a:lnTo>
                  <a:pt x="1184909" y="198755"/>
                </a:lnTo>
                <a:lnTo>
                  <a:pt x="1214881" y="170815"/>
                </a:lnTo>
                <a:lnTo>
                  <a:pt x="1217929" y="165100"/>
                </a:lnTo>
                <a:lnTo>
                  <a:pt x="1218437" y="164338"/>
                </a:lnTo>
                <a:lnTo>
                  <a:pt x="1218946" y="163322"/>
                </a:lnTo>
                <a:lnTo>
                  <a:pt x="1219200" y="162433"/>
                </a:lnTo>
                <a:lnTo>
                  <a:pt x="1221739" y="155702"/>
                </a:lnTo>
                <a:lnTo>
                  <a:pt x="1221994" y="154559"/>
                </a:lnTo>
                <a:lnTo>
                  <a:pt x="1222248" y="153543"/>
                </a:lnTo>
                <a:lnTo>
                  <a:pt x="1222976" y="149352"/>
                </a:lnTo>
                <a:lnTo>
                  <a:pt x="1183512" y="149352"/>
                </a:lnTo>
                <a:lnTo>
                  <a:pt x="1184043" y="147858"/>
                </a:lnTo>
                <a:close/>
              </a:path>
              <a:path w="1223645" h="355600">
                <a:moveTo>
                  <a:pt x="1184667" y="146812"/>
                </a:moveTo>
                <a:lnTo>
                  <a:pt x="1184043" y="147858"/>
                </a:lnTo>
                <a:lnTo>
                  <a:pt x="1183512" y="149352"/>
                </a:lnTo>
                <a:lnTo>
                  <a:pt x="1184667" y="146812"/>
                </a:lnTo>
                <a:close/>
              </a:path>
              <a:path w="1223645" h="355600">
                <a:moveTo>
                  <a:pt x="1223406" y="146558"/>
                </a:moveTo>
                <a:lnTo>
                  <a:pt x="1184782" y="146558"/>
                </a:lnTo>
                <a:lnTo>
                  <a:pt x="1183512" y="149352"/>
                </a:lnTo>
                <a:lnTo>
                  <a:pt x="1222976" y="149352"/>
                </a:lnTo>
                <a:lnTo>
                  <a:pt x="1223263" y="147701"/>
                </a:lnTo>
                <a:lnTo>
                  <a:pt x="1223406" y="146558"/>
                </a:lnTo>
                <a:close/>
              </a:path>
              <a:path w="1223645" h="355600">
                <a:moveTo>
                  <a:pt x="1184949" y="145311"/>
                </a:moveTo>
                <a:lnTo>
                  <a:pt x="1184043" y="147858"/>
                </a:lnTo>
                <a:lnTo>
                  <a:pt x="1184638" y="146812"/>
                </a:lnTo>
                <a:lnTo>
                  <a:pt x="1184705" y="146558"/>
                </a:lnTo>
                <a:lnTo>
                  <a:pt x="1184949" y="145311"/>
                </a:lnTo>
                <a:close/>
              </a:path>
              <a:path w="1223645" h="355600">
                <a:moveTo>
                  <a:pt x="1184665" y="146765"/>
                </a:moveTo>
                <a:close/>
              </a:path>
              <a:path w="1223645" h="355600">
                <a:moveTo>
                  <a:pt x="1185438" y="144018"/>
                </a:moveTo>
                <a:lnTo>
                  <a:pt x="1184949" y="145311"/>
                </a:lnTo>
                <a:lnTo>
                  <a:pt x="1184665" y="146765"/>
                </a:lnTo>
                <a:lnTo>
                  <a:pt x="1185438" y="144018"/>
                </a:lnTo>
                <a:close/>
              </a:path>
              <a:path w="1223645" h="355600">
                <a:moveTo>
                  <a:pt x="1223539" y="143637"/>
                </a:moveTo>
                <a:lnTo>
                  <a:pt x="1185545" y="143637"/>
                </a:lnTo>
                <a:lnTo>
                  <a:pt x="1184672" y="146751"/>
                </a:lnTo>
                <a:lnTo>
                  <a:pt x="1184782" y="146558"/>
                </a:lnTo>
                <a:lnTo>
                  <a:pt x="1223406" y="146558"/>
                </a:lnTo>
                <a:lnTo>
                  <a:pt x="1223539" y="143637"/>
                </a:lnTo>
                <a:close/>
              </a:path>
              <a:path w="1223645" h="355600">
                <a:moveTo>
                  <a:pt x="1185444" y="142779"/>
                </a:moveTo>
                <a:lnTo>
                  <a:pt x="1184949" y="145311"/>
                </a:lnTo>
                <a:lnTo>
                  <a:pt x="1185409" y="144018"/>
                </a:lnTo>
                <a:lnTo>
                  <a:pt x="1185444" y="142779"/>
                </a:lnTo>
                <a:close/>
              </a:path>
              <a:path w="1223645" h="355600">
                <a:moveTo>
                  <a:pt x="1185545" y="143637"/>
                </a:moveTo>
                <a:lnTo>
                  <a:pt x="1185418" y="144018"/>
                </a:lnTo>
                <a:lnTo>
                  <a:pt x="1185545" y="143637"/>
                </a:lnTo>
                <a:close/>
              </a:path>
              <a:path w="1223645" h="355600">
                <a:moveTo>
                  <a:pt x="1185799" y="140970"/>
                </a:moveTo>
                <a:lnTo>
                  <a:pt x="1185444" y="142779"/>
                </a:lnTo>
                <a:lnTo>
                  <a:pt x="1185418" y="143992"/>
                </a:lnTo>
                <a:lnTo>
                  <a:pt x="1185799" y="140970"/>
                </a:lnTo>
                <a:close/>
              </a:path>
              <a:path w="1223645" h="355600">
                <a:moveTo>
                  <a:pt x="1223596" y="140970"/>
                </a:moveTo>
                <a:lnTo>
                  <a:pt x="1185799" y="140970"/>
                </a:lnTo>
                <a:lnTo>
                  <a:pt x="1185422" y="143981"/>
                </a:lnTo>
                <a:lnTo>
                  <a:pt x="1185545" y="143637"/>
                </a:lnTo>
                <a:lnTo>
                  <a:pt x="1223539" y="143637"/>
                </a:lnTo>
                <a:lnTo>
                  <a:pt x="1223596" y="140970"/>
                </a:lnTo>
                <a:close/>
              </a:path>
              <a:path w="1223645" h="355600">
                <a:moveTo>
                  <a:pt x="1185528" y="138912"/>
                </a:moveTo>
                <a:lnTo>
                  <a:pt x="1185444" y="142779"/>
                </a:lnTo>
                <a:lnTo>
                  <a:pt x="1185799" y="140970"/>
                </a:lnTo>
                <a:lnTo>
                  <a:pt x="1223596" y="140970"/>
                </a:lnTo>
                <a:lnTo>
                  <a:pt x="1185672" y="140843"/>
                </a:lnTo>
                <a:lnTo>
                  <a:pt x="1185528" y="138912"/>
                </a:lnTo>
                <a:close/>
              </a:path>
              <a:path w="1223645" h="355600">
                <a:moveTo>
                  <a:pt x="1185545" y="138176"/>
                </a:moveTo>
                <a:lnTo>
                  <a:pt x="1185528" y="138912"/>
                </a:lnTo>
                <a:lnTo>
                  <a:pt x="1185672" y="140843"/>
                </a:lnTo>
                <a:lnTo>
                  <a:pt x="1185545" y="138176"/>
                </a:lnTo>
                <a:close/>
              </a:path>
              <a:path w="1223645" h="355600">
                <a:moveTo>
                  <a:pt x="1223645" y="138176"/>
                </a:moveTo>
                <a:lnTo>
                  <a:pt x="1185545" y="138176"/>
                </a:lnTo>
                <a:lnTo>
                  <a:pt x="1185672" y="140843"/>
                </a:lnTo>
                <a:lnTo>
                  <a:pt x="1223599" y="140843"/>
                </a:lnTo>
                <a:lnTo>
                  <a:pt x="1223645" y="138176"/>
                </a:lnTo>
                <a:close/>
              </a:path>
              <a:path w="1223645" h="355600">
                <a:moveTo>
                  <a:pt x="1101089" y="0"/>
                </a:moveTo>
                <a:lnTo>
                  <a:pt x="1077976" y="30353"/>
                </a:lnTo>
                <a:lnTo>
                  <a:pt x="1095882" y="43815"/>
                </a:lnTo>
                <a:lnTo>
                  <a:pt x="1113027" y="57150"/>
                </a:lnTo>
                <a:lnTo>
                  <a:pt x="1144396" y="83312"/>
                </a:lnTo>
                <a:lnTo>
                  <a:pt x="1173352" y="113411"/>
                </a:lnTo>
                <a:lnTo>
                  <a:pt x="1185528" y="138912"/>
                </a:lnTo>
                <a:lnTo>
                  <a:pt x="1185545" y="138176"/>
                </a:lnTo>
                <a:lnTo>
                  <a:pt x="1223645" y="138176"/>
                </a:lnTo>
                <a:lnTo>
                  <a:pt x="1223645" y="136906"/>
                </a:lnTo>
                <a:lnTo>
                  <a:pt x="1208151" y="96647"/>
                </a:lnTo>
                <a:lnTo>
                  <a:pt x="1169288" y="54483"/>
                </a:lnTo>
                <a:lnTo>
                  <a:pt x="1136395" y="27051"/>
                </a:lnTo>
                <a:lnTo>
                  <a:pt x="1101089" y="0"/>
                </a:lnTo>
                <a:close/>
              </a:path>
              <a:path w="1223645" h="355600">
                <a:moveTo>
                  <a:pt x="988694" y="210693"/>
                </a:moveTo>
                <a:lnTo>
                  <a:pt x="943482" y="216408"/>
                </a:lnTo>
                <a:lnTo>
                  <a:pt x="877696" y="223647"/>
                </a:lnTo>
                <a:lnTo>
                  <a:pt x="806576" y="230378"/>
                </a:lnTo>
                <a:lnTo>
                  <a:pt x="686562" y="240284"/>
                </a:lnTo>
                <a:lnTo>
                  <a:pt x="689482" y="278257"/>
                </a:lnTo>
                <a:lnTo>
                  <a:pt x="810132" y="268351"/>
                </a:lnTo>
                <a:lnTo>
                  <a:pt x="915669" y="257937"/>
                </a:lnTo>
                <a:lnTo>
                  <a:pt x="978915" y="250444"/>
                </a:lnTo>
                <a:lnTo>
                  <a:pt x="993901" y="248412"/>
                </a:lnTo>
                <a:lnTo>
                  <a:pt x="988694" y="210693"/>
                </a:lnTo>
                <a:close/>
              </a:path>
              <a:path w="1223645" h="355600">
                <a:moveTo>
                  <a:pt x="572642" y="248666"/>
                </a:moveTo>
                <a:lnTo>
                  <a:pt x="268604" y="268605"/>
                </a:lnTo>
                <a:lnTo>
                  <a:pt x="271017" y="306578"/>
                </a:lnTo>
                <a:lnTo>
                  <a:pt x="575309" y="286766"/>
                </a:lnTo>
                <a:lnTo>
                  <a:pt x="572642" y="248666"/>
                </a:lnTo>
                <a:close/>
              </a:path>
              <a:path w="1223645" h="355600">
                <a:moveTo>
                  <a:pt x="109600" y="241427"/>
                </a:moveTo>
                <a:lnTo>
                  <a:pt x="0" y="307086"/>
                </a:lnTo>
                <a:lnTo>
                  <a:pt x="118363" y="355346"/>
                </a:lnTo>
                <a:lnTo>
                  <a:pt x="115550" y="318770"/>
                </a:lnTo>
                <a:lnTo>
                  <a:pt x="96392" y="318770"/>
                </a:lnTo>
                <a:lnTo>
                  <a:pt x="93471" y="280797"/>
                </a:lnTo>
                <a:lnTo>
                  <a:pt x="112517" y="279339"/>
                </a:lnTo>
                <a:lnTo>
                  <a:pt x="109600" y="241427"/>
                </a:lnTo>
                <a:close/>
              </a:path>
              <a:path w="1223645" h="355600">
                <a:moveTo>
                  <a:pt x="112517" y="279339"/>
                </a:moveTo>
                <a:lnTo>
                  <a:pt x="93471" y="280797"/>
                </a:lnTo>
                <a:lnTo>
                  <a:pt x="96392" y="318770"/>
                </a:lnTo>
                <a:lnTo>
                  <a:pt x="115439" y="317327"/>
                </a:lnTo>
                <a:lnTo>
                  <a:pt x="112517" y="279339"/>
                </a:lnTo>
                <a:close/>
              </a:path>
              <a:path w="1223645" h="355600">
                <a:moveTo>
                  <a:pt x="115439" y="317327"/>
                </a:moveTo>
                <a:lnTo>
                  <a:pt x="96392" y="318770"/>
                </a:lnTo>
                <a:lnTo>
                  <a:pt x="115550" y="318770"/>
                </a:lnTo>
                <a:lnTo>
                  <a:pt x="115439" y="317327"/>
                </a:lnTo>
                <a:close/>
              </a:path>
              <a:path w="1223645" h="355600">
                <a:moveTo>
                  <a:pt x="154431" y="276098"/>
                </a:moveTo>
                <a:lnTo>
                  <a:pt x="151764" y="276352"/>
                </a:lnTo>
                <a:lnTo>
                  <a:pt x="139953" y="277114"/>
                </a:lnTo>
                <a:lnTo>
                  <a:pt x="112517" y="279339"/>
                </a:lnTo>
                <a:lnTo>
                  <a:pt x="115439" y="317327"/>
                </a:lnTo>
                <a:lnTo>
                  <a:pt x="121538" y="316865"/>
                </a:lnTo>
                <a:lnTo>
                  <a:pt x="131825" y="315976"/>
                </a:lnTo>
                <a:lnTo>
                  <a:pt x="154304" y="314325"/>
                </a:lnTo>
                <a:lnTo>
                  <a:pt x="157099" y="314071"/>
                </a:lnTo>
                <a:lnTo>
                  <a:pt x="154431" y="276098"/>
                </a:lnTo>
                <a:close/>
              </a:path>
            </a:pathLst>
          </a:custGeom>
          <a:solidFill>
            <a:srgbClr val="6F2F9F"/>
          </a:solidFill>
        </p:spPr>
        <p:txBody>
          <a:bodyPr wrap="square" lIns="0" tIns="0" rIns="0" bIns="0" rtlCol="0"/>
          <a:lstStyle/>
          <a:p>
            <a:endParaRPr/>
          </a:p>
        </p:txBody>
      </p:sp>
      <p:sp>
        <p:nvSpPr>
          <p:cNvPr id="16" name="object 6">
            <a:extLst>
              <a:ext uri="{FF2B5EF4-FFF2-40B4-BE49-F238E27FC236}">
                <a16:creationId xmlns:a16="http://schemas.microsoft.com/office/drawing/2014/main" id="{A51A2734-DD9D-4BC5-A3DC-189BE50696FA}"/>
              </a:ext>
            </a:extLst>
          </p:cNvPr>
          <p:cNvSpPr txBox="1"/>
          <p:nvPr/>
        </p:nvSpPr>
        <p:spPr>
          <a:xfrm>
            <a:off x="1290573" y="2014694"/>
            <a:ext cx="572135" cy="1122680"/>
          </a:xfrm>
          <a:prstGeom prst="rect">
            <a:avLst/>
          </a:prstGeom>
        </p:spPr>
        <p:txBody>
          <a:bodyPr vert="horz" wrap="square" lIns="0" tIns="12700" rIns="0" bIns="0" rtlCol="0">
            <a:spAutoFit/>
          </a:bodyPr>
          <a:lstStyle/>
          <a:p>
            <a:pPr marL="12700">
              <a:spcBef>
                <a:spcPts val="100"/>
              </a:spcBef>
            </a:pPr>
            <a:r>
              <a:rPr lang="en-GB" sz="7200" b="1" dirty="0">
                <a:solidFill>
                  <a:srgbClr val="6F2F9F"/>
                </a:solidFill>
                <a:latin typeface="Candara"/>
                <a:cs typeface="Candara"/>
              </a:rPr>
              <a:t>A</a:t>
            </a:r>
            <a:endParaRPr sz="7200" dirty="0">
              <a:latin typeface="Candara"/>
              <a:cs typeface="Candara"/>
            </a:endParaRPr>
          </a:p>
        </p:txBody>
      </p:sp>
      <p:sp>
        <p:nvSpPr>
          <p:cNvPr id="19" name="object 14">
            <a:extLst>
              <a:ext uri="{FF2B5EF4-FFF2-40B4-BE49-F238E27FC236}">
                <a16:creationId xmlns:a16="http://schemas.microsoft.com/office/drawing/2014/main" id="{E9A5A326-09FC-4436-9028-CE97C1D44FAF}"/>
              </a:ext>
            </a:extLst>
          </p:cNvPr>
          <p:cNvSpPr txBox="1"/>
          <p:nvPr/>
        </p:nvSpPr>
        <p:spPr>
          <a:xfrm>
            <a:off x="5386640" y="6257576"/>
            <a:ext cx="1548130" cy="299720"/>
          </a:xfrm>
          <a:prstGeom prst="rect">
            <a:avLst/>
          </a:prstGeom>
        </p:spPr>
        <p:txBody>
          <a:bodyPr vert="horz" wrap="square" lIns="0" tIns="12700" rIns="0" bIns="0" rtlCol="0">
            <a:spAutoFit/>
          </a:bodyPr>
          <a:lstStyle/>
          <a:p>
            <a:pPr marL="12700">
              <a:spcBef>
                <a:spcPts val="100"/>
              </a:spcBef>
            </a:pPr>
            <a:r>
              <a:rPr b="1" spc="-5" dirty="0">
                <a:solidFill>
                  <a:srgbClr val="6F2F9F"/>
                </a:solidFill>
                <a:latin typeface="Candara"/>
                <a:cs typeface="Candara"/>
              </a:rPr>
              <a:t>(Shared</a:t>
            </a:r>
            <a:r>
              <a:rPr b="1" spc="-85" dirty="0">
                <a:solidFill>
                  <a:srgbClr val="6F2F9F"/>
                </a:solidFill>
                <a:latin typeface="Candara"/>
                <a:cs typeface="Candara"/>
              </a:rPr>
              <a:t> </a:t>
            </a:r>
            <a:r>
              <a:rPr b="1" spc="-5" dirty="0">
                <a:solidFill>
                  <a:srgbClr val="6F2F9F"/>
                </a:solidFill>
                <a:latin typeface="Candara"/>
                <a:cs typeface="Candara"/>
              </a:rPr>
              <a:t>Secret)</a:t>
            </a:r>
            <a:endParaRPr dirty="0">
              <a:latin typeface="Candara"/>
              <a:cs typeface="Candara"/>
            </a:endParaRPr>
          </a:p>
        </p:txBody>
      </p:sp>
      <p:sp>
        <p:nvSpPr>
          <p:cNvPr id="22" name="TextBox 21">
            <a:extLst>
              <a:ext uri="{FF2B5EF4-FFF2-40B4-BE49-F238E27FC236}">
                <a16:creationId xmlns:a16="http://schemas.microsoft.com/office/drawing/2014/main" id="{89F07EF3-A480-4B83-BD82-7B153A91CC62}"/>
              </a:ext>
            </a:extLst>
          </p:cNvPr>
          <p:cNvSpPr txBox="1"/>
          <p:nvPr/>
        </p:nvSpPr>
        <p:spPr>
          <a:xfrm>
            <a:off x="5102318" y="5504800"/>
            <a:ext cx="2997742" cy="492443"/>
          </a:xfrm>
          <a:prstGeom prst="rect">
            <a:avLst/>
          </a:prstGeom>
          <a:noFill/>
        </p:spPr>
        <p:txBody>
          <a:bodyPr wrap="square" lIns="0" tIns="0" rIns="0" bIns="0" rtlCol="0">
            <a:spAutoFit/>
          </a:bodyPr>
          <a:lstStyle/>
          <a:p>
            <a:r>
              <a:rPr lang="en-GB" sz="3200" dirty="0"/>
              <a:t>Y = Y  g     mod p</a:t>
            </a:r>
          </a:p>
        </p:txBody>
      </p:sp>
      <p:sp>
        <p:nvSpPr>
          <p:cNvPr id="23" name="TextBox 22">
            <a:extLst>
              <a:ext uri="{FF2B5EF4-FFF2-40B4-BE49-F238E27FC236}">
                <a16:creationId xmlns:a16="http://schemas.microsoft.com/office/drawing/2014/main" id="{7985A500-0ED1-4DA6-8D77-2E3EE0475FDD}"/>
              </a:ext>
            </a:extLst>
          </p:cNvPr>
          <p:cNvSpPr txBox="1"/>
          <p:nvPr/>
        </p:nvSpPr>
        <p:spPr>
          <a:xfrm>
            <a:off x="5227782" y="5367289"/>
            <a:ext cx="317716" cy="369332"/>
          </a:xfrm>
          <a:prstGeom prst="rect">
            <a:avLst/>
          </a:prstGeom>
          <a:noFill/>
        </p:spPr>
        <p:txBody>
          <a:bodyPr wrap="none" rtlCol="0">
            <a:spAutoFit/>
          </a:bodyPr>
          <a:lstStyle/>
          <a:p>
            <a:r>
              <a:rPr lang="en-GB" dirty="0"/>
              <a:t>B</a:t>
            </a:r>
          </a:p>
        </p:txBody>
      </p:sp>
      <p:sp>
        <p:nvSpPr>
          <p:cNvPr id="24" name="TextBox 23">
            <a:extLst>
              <a:ext uri="{FF2B5EF4-FFF2-40B4-BE49-F238E27FC236}">
                <a16:creationId xmlns:a16="http://schemas.microsoft.com/office/drawing/2014/main" id="{7EC79E16-8F2B-403B-ADD5-C5AEEF60D35E}"/>
              </a:ext>
            </a:extLst>
          </p:cNvPr>
          <p:cNvSpPr txBox="1"/>
          <p:nvPr/>
        </p:nvSpPr>
        <p:spPr>
          <a:xfrm>
            <a:off x="6176741" y="5427094"/>
            <a:ext cx="631904" cy="369332"/>
          </a:xfrm>
          <a:prstGeom prst="rect">
            <a:avLst/>
          </a:prstGeom>
          <a:noFill/>
        </p:spPr>
        <p:txBody>
          <a:bodyPr wrap="none" rtlCol="0">
            <a:spAutoFit/>
          </a:bodyPr>
          <a:lstStyle/>
          <a:p>
            <a:r>
              <a:rPr lang="en-GB" dirty="0"/>
              <a:t>X (A)</a:t>
            </a:r>
          </a:p>
        </p:txBody>
      </p:sp>
      <p:sp>
        <p:nvSpPr>
          <p:cNvPr id="25" name="TextBox 24">
            <a:extLst>
              <a:ext uri="{FF2B5EF4-FFF2-40B4-BE49-F238E27FC236}">
                <a16:creationId xmlns:a16="http://schemas.microsoft.com/office/drawing/2014/main" id="{08C77C96-19D1-40B6-827E-4AA5104AD02D}"/>
              </a:ext>
            </a:extLst>
          </p:cNvPr>
          <p:cNvSpPr txBox="1"/>
          <p:nvPr/>
        </p:nvSpPr>
        <p:spPr>
          <a:xfrm>
            <a:off x="6176741" y="5765422"/>
            <a:ext cx="623889" cy="369332"/>
          </a:xfrm>
          <a:prstGeom prst="rect">
            <a:avLst/>
          </a:prstGeom>
          <a:noFill/>
        </p:spPr>
        <p:txBody>
          <a:bodyPr wrap="none" rtlCol="0">
            <a:spAutoFit/>
          </a:bodyPr>
          <a:lstStyle/>
          <a:p>
            <a:r>
              <a:rPr lang="en-GB" dirty="0"/>
              <a:t>X (B)</a:t>
            </a:r>
          </a:p>
        </p:txBody>
      </p:sp>
      <p:sp>
        <p:nvSpPr>
          <p:cNvPr id="26" name="TextBox 25">
            <a:extLst>
              <a:ext uri="{FF2B5EF4-FFF2-40B4-BE49-F238E27FC236}">
                <a16:creationId xmlns:a16="http://schemas.microsoft.com/office/drawing/2014/main" id="{FCA64425-EBA9-4B74-8E0E-096272B15668}"/>
              </a:ext>
            </a:extLst>
          </p:cNvPr>
          <p:cNvSpPr txBox="1"/>
          <p:nvPr/>
        </p:nvSpPr>
        <p:spPr>
          <a:xfrm>
            <a:off x="8131319" y="3901149"/>
            <a:ext cx="236428" cy="492443"/>
          </a:xfrm>
          <a:prstGeom prst="rect">
            <a:avLst/>
          </a:prstGeom>
          <a:noFill/>
        </p:spPr>
        <p:txBody>
          <a:bodyPr wrap="square" lIns="0" tIns="0" rIns="0" bIns="0" rtlCol="0">
            <a:spAutoFit/>
          </a:bodyPr>
          <a:lstStyle/>
          <a:p>
            <a:r>
              <a:rPr lang="en-GB" sz="3200" dirty="0"/>
              <a:t>Y</a:t>
            </a:r>
          </a:p>
        </p:txBody>
      </p:sp>
      <p:sp>
        <p:nvSpPr>
          <p:cNvPr id="27" name="TextBox 26">
            <a:extLst>
              <a:ext uri="{FF2B5EF4-FFF2-40B4-BE49-F238E27FC236}">
                <a16:creationId xmlns:a16="http://schemas.microsoft.com/office/drawing/2014/main" id="{E4D22610-E469-45AF-8520-0607FF81A8EE}"/>
              </a:ext>
            </a:extLst>
          </p:cNvPr>
          <p:cNvSpPr txBox="1"/>
          <p:nvPr/>
        </p:nvSpPr>
        <p:spPr>
          <a:xfrm>
            <a:off x="4186022" y="4563944"/>
            <a:ext cx="595528" cy="492443"/>
          </a:xfrm>
          <a:prstGeom prst="rect">
            <a:avLst/>
          </a:prstGeom>
          <a:noFill/>
        </p:spPr>
        <p:txBody>
          <a:bodyPr wrap="square" lIns="0" tIns="0" rIns="0" bIns="0" rtlCol="0">
            <a:spAutoFit/>
          </a:bodyPr>
          <a:lstStyle/>
          <a:p>
            <a:r>
              <a:rPr lang="en-GB" sz="3200" dirty="0"/>
              <a:t>Y</a:t>
            </a:r>
          </a:p>
        </p:txBody>
      </p:sp>
      <p:sp>
        <p:nvSpPr>
          <p:cNvPr id="28" name="TextBox 27">
            <a:extLst>
              <a:ext uri="{FF2B5EF4-FFF2-40B4-BE49-F238E27FC236}">
                <a16:creationId xmlns:a16="http://schemas.microsoft.com/office/drawing/2014/main" id="{0B1A1ADD-6902-4E57-BADB-3E5F0BC2803B}"/>
              </a:ext>
            </a:extLst>
          </p:cNvPr>
          <p:cNvSpPr txBox="1"/>
          <p:nvPr/>
        </p:nvSpPr>
        <p:spPr>
          <a:xfrm>
            <a:off x="7876139" y="3182778"/>
            <a:ext cx="2546638" cy="492443"/>
          </a:xfrm>
          <a:prstGeom prst="rect">
            <a:avLst/>
          </a:prstGeom>
          <a:noFill/>
        </p:spPr>
        <p:txBody>
          <a:bodyPr wrap="square" lIns="0" tIns="0" rIns="0" bIns="0" rtlCol="0">
            <a:spAutoFit/>
          </a:bodyPr>
          <a:lstStyle/>
          <a:p>
            <a:r>
              <a:rPr lang="en-GB" sz="3200" dirty="0"/>
              <a:t>Y = g  mod p</a:t>
            </a:r>
          </a:p>
        </p:txBody>
      </p:sp>
      <p:sp>
        <p:nvSpPr>
          <p:cNvPr id="29" name="TextBox 28">
            <a:extLst>
              <a:ext uri="{FF2B5EF4-FFF2-40B4-BE49-F238E27FC236}">
                <a16:creationId xmlns:a16="http://schemas.microsoft.com/office/drawing/2014/main" id="{F98E00CC-B454-42C3-BBF5-3AA85955889F}"/>
              </a:ext>
            </a:extLst>
          </p:cNvPr>
          <p:cNvSpPr txBox="1"/>
          <p:nvPr/>
        </p:nvSpPr>
        <p:spPr>
          <a:xfrm>
            <a:off x="4285950" y="4765700"/>
            <a:ext cx="317716" cy="369332"/>
          </a:xfrm>
          <a:prstGeom prst="rect">
            <a:avLst/>
          </a:prstGeom>
          <a:noFill/>
        </p:spPr>
        <p:txBody>
          <a:bodyPr wrap="none" rtlCol="0">
            <a:spAutoFit/>
          </a:bodyPr>
          <a:lstStyle/>
          <a:p>
            <a:r>
              <a:rPr lang="en-GB" dirty="0"/>
              <a:t>A</a:t>
            </a:r>
          </a:p>
        </p:txBody>
      </p:sp>
      <p:sp>
        <p:nvSpPr>
          <p:cNvPr id="30" name="TextBox 29">
            <a:extLst>
              <a:ext uri="{FF2B5EF4-FFF2-40B4-BE49-F238E27FC236}">
                <a16:creationId xmlns:a16="http://schemas.microsoft.com/office/drawing/2014/main" id="{2D2CD5A6-2283-4FA7-9E18-2B3024467B92}"/>
              </a:ext>
            </a:extLst>
          </p:cNvPr>
          <p:cNvSpPr txBox="1"/>
          <p:nvPr/>
        </p:nvSpPr>
        <p:spPr>
          <a:xfrm>
            <a:off x="7904016" y="3430520"/>
            <a:ext cx="317716" cy="369332"/>
          </a:xfrm>
          <a:prstGeom prst="rect">
            <a:avLst/>
          </a:prstGeom>
          <a:noFill/>
        </p:spPr>
        <p:txBody>
          <a:bodyPr wrap="none" rtlCol="0">
            <a:spAutoFit/>
          </a:bodyPr>
          <a:lstStyle/>
          <a:p>
            <a:r>
              <a:rPr lang="en-GB" dirty="0"/>
              <a:t>B</a:t>
            </a:r>
          </a:p>
        </p:txBody>
      </p:sp>
      <p:sp>
        <p:nvSpPr>
          <p:cNvPr id="31" name="TextBox 30">
            <a:extLst>
              <a:ext uri="{FF2B5EF4-FFF2-40B4-BE49-F238E27FC236}">
                <a16:creationId xmlns:a16="http://schemas.microsoft.com/office/drawing/2014/main" id="{DD8AC70D-1229-408B-A945-9371137C4D16}"/>
              </a:ext>
            </a:extLst>
          </p:cNvPr>
          <p:cNvSpPr txBox="1"/>
          <p:nvPr/>
        </p:nvSpPr>
        <p:spPr>
          <a:xfrm>
            <a:off x="7592087" y="2687300"/>
            <a:ext cx="284052" cy="369332"/>
          </a:xfrm>
          <a:prstGeom prst="rect">
            <a:avLst/>
          </a:prstGeom>
          <a:noFill/>
        </p:spPr>
        <p:txBody>
          <a:bodyPr wrap="none" rtlCol="0">
            <a:spAutoFit/>
          </a:bodyPr>
          <a:lstStyle/>
          <a:p>
            <a:r>
              <a:rPr lang="en-GB" dirty="0"/>
              <a:t>x</a:t>
            </a:r>
          </a:p>
        </p:txBody>
      </p:sp>
      <p:sp>
        <p:nvSpPr>
          <p:cNvPr id="32" name="TextBox 31">
            <a:extLst>
              <a:ext uri="{FF2B5EF4-FFF2-40B4-BE49-F238E27FC236}">
                <a16:creationId xmlns:a16="http://schemas.microsoft.com/office/drawing/2014/main" id="{6A9C9F63-9C78-4AB9-B97A-7F1B8871AEA8}"/>
              </a:ext>
            </a:extLst>
          </p:cNvPr>
          <p:cNvSpPr txBox="1"/>
          <p:nvPr/>
        </p:nvSpPr>
        <p:spPr>
          <a:xfrm>
            <a:off x="8553660" y="3481943"/>
            <a:ext cx="317716" cy="369332"/>
          </a:xfrm>
          <a:prstGeom prst="rect">
            <a:avLst/>
          </a:prstGeom>
          <a:noFill/>
        </p:spPr>
        <p:txBody>
          <a:bodyPr wrap="none" rtlCol="0">
            <a:spAutoFit/>
          </a:bodyPr>
          <a:lstStyle/>
          <a:p>
            <a:r>
              <a:rPr lang="en-GB" dirty="0"/>
              <a:t>B</a:t>
            </a:r>
          </a:p>
        </p:txBody>
      </p:sp>
      <p:sp>
        <p:nvSpPr>
          <p:cNvPr id="33" name="TextBox 32">
            <a:extLst>
              <a:ext uri="{FF2B5EF4-FFF2-40B4-BE49-F238E27FC236}">
                <a16:creationId xmlns:a16="http://schemas.microsoft.com/office/drawing/2014/main" id="{0A68EBC3-6E51-49CD-BE5D-DD78A0ACBA45}"/>
              </a:ext>
            </a:extLst>
          </p:cNvPr>
          <p:cNvSpPr txBox="1"/>
          <p:nvPr/>
        </p:nvSpPr>
        <p:spPr>
          <a:xfrm>
            <a:off x="8211961" y="4103634"/>
            <a:ext cx="317716" cy="369332"/>
          </a:xfrm>
          <a:prstGeom prst="rect">
            <a:avLst/>
          </a:prstGeom>
          <a:noFill/>
        </p:spPr>
        <p:txBody>
          <a:bodyPr wrap="none" rtlCol="0">
            <a:spAutoFit/>
          </a:bodyPr>
          <a:lstStyle/>
          <a:p>
            <a:r>
              <a:rPr lang="en-GB" dirty="0"/>
              <a:t>B</a:t>
            </a:r>
          </a:p>
        </p:txBody>
      </p:sp>
      <p:sp>
        <p:nvSpPr>
          <p:cNvPr id="34" name="TextBox 33">
            <a:extLst>
              <a:ext uri="{FF2B5EF4-FFF2-40B4-BE49-F238E27FC236}">
                <a16:creationId xmlns:a16="http://schemas.microsoft.com/office/drawing/2014/main" id="{0D839E50-A5E7-46EE-9716-C1532DFC7574}"/>
              </a:ext>
            </a:extLst>
          </p:cNvPr>
          <p:cNvSpPr txBox="1"/>
          <p:nvPr/>
        </p:nvSpPr>
        <p:spPr>
          <a:xfrm>
            <a:off x="5806795" y="5367289"/>
            <a:ext cx="317716" cy="369332"/>
          </a:xfrm>
          <a:prstGeom prst="rect">
            <a:avLst/>
          </a:prstGeom>
          <a:noFill/>
        </p:spPr>
        <p:txBody>
          <a:bodyPr wrap="none" rtlCol="0">
            <a:spAutoFit/>
          </a:bodyPr>
          <a:lstStyle/>
          <a:p>
            <a:r>
              <a:rPr lang="en-GB" dirty="0"/>
              <a:t>A</a:t>
            </a:r>
          </a:p>
        </p:txBody>
      </p:sp>
      <p:sp>
        <p:nvSpPr>
          <p:cNvPr id="35" name="TextBox 34">
            <a:extLst>
              <a:ext uri="{FF2B5EF4-FFF2-40B4-BE49-F238E27FC236}">
                <a16:creationId xmlns:a16="http://schemas.microsoft.com/office/drawing/2014/main" id="{DDBED6F9-AF27-4456-B1BA-0DDC858BA6FC}"/>
              </a:ext>
            </a:extLst>
          </p:cNvPr>
          <p:cNvSpPr txBox="1"/>
          <p:nvPr/>
        </p:nvSpPr>
        <p:spPr>
          <a:xfrm>
            <a:off x="1290573" y="3489232"/>
            <a:ext cx="2546638" cy="492443"/>
          </a:xfrm>
          <a:prstGeom prst="rect">
            <a:avLst/>
          </a:prstGeom>
          <a:noFill/>
        </p:spPr>
        <p:txBody>
          <a:bodyPr wrap="square" lIns="0" tIns="0" rIns="0" bIns="0" rtlCol="0">
            <a:spAutoFit/>
          </a:bodyPr>
          <a:lstStyle/>
          <a:p>
            <a:r>
              <a:rPr lang="en-GB" sz="3200" dirty="0"/>
              <a:t>Y = g  mod p</a:t>
            </a:r>
          </a:p>
        </p:txBody>
      </p:sp>
      <p:sp>
        <p:nvSpPr>
          <p:cNvPr id="36" name="TextBox 35">
            <a:extLst>
              <a:ext uri="{FF2B5EF4-FFF2-40B4-BE49-F238E27FC236}">
                <a16:creationId xmlns:a16="http://schemas.microsoft.com/office/drawing/2014/main" id="{85019E8E-57D3-4215-9867-93D7E1AAE70E}"/>
              </a:ext>
            </a:extLst>
          </p:cNvPr>
          <p:cNvSpPr txBox="1"/>
          <p:nvPr/>
        </p:nvSpPr>
        <p:spPr>
          <a:xfrm>
            <a:off x="1318450" y="3736974"/>
            <a:ext cx="317716" cy="369332"/>
          </a:xfrm>
          <a:prstGeom prst="rect">
            <a:avLst/>
          </a:prstGeom>
          <a:noFill/>
        </p:spPr>
        <p:txBody>
          <a:bodyPr wrap="none" rtlCol="0">
            <a:spAutoFit/>
          </a:bodyPr>
          <a:lstStyle/>
          <a:p>
            <a:r>
              <a:rPr lang="en-GB" dirty="0"/>
              <a:t>A</a:t>
            </a:r>
          </a:p>
        </p:txBody>
      </p:sp>
      <p:sp>
        <p:nvSpPr>
          <p:cNvPr id="37" name="TextBox 36">
            <a:extLst>
              <a:ext uri="{FF2B5EF4-FFF2-40B4-BE49-F238E27FC236}">
                <a16:creationId xmlns:a16="http://schemas.microsoft.com/office/drawing/2014/main" id="{DBC99B17-46A6-4E53-BFAB-720B2B8A0444}"/>
              </a:ext>
            </a:extLst>
          </p:cNvPr>
          <p:cNvSpPr txBox="1"/>
          <p:nvPr/>
        </p:nvSpPr>
        <p:spPr>
          <a:xfrm>
            <a:off x="1960474" y="3396729"/>
            <a:ext cx="284052" cy="369332"/>
          </a:xfrm>
          <a:prstGeom prst="rect">
            <a:avLst/>
          </a:prstGeom>
          <a:noFill/>
        </p:spPr>
        <p:txBody>
          <a:bodyPr wrap="none" rtlCol="0">
            <a:spAutoFit/>
          </a:bodyPr>
          <a:lstStyle/>
          <a:p>
            <a:r>
              <a:rPr lang="en-GB" dirty="0"/>
              <a:t>x</a:t>
            </a:r>
          </a:p>
        </p:txBody>
      </p:sp>
      <p:sp>
        <p:nvSpPr>
          <p:cNvPr id="38" name="TextBox 37">
            <a:extLst>
              <a:ext uri="{FF2B5EF4-FFF2-40B4-BE49-F238E27FC236}">
                <a16:creationId xmlns:a16="http://schemas.microsoft.com/office/drawing/2014/main" id="{4845CC43-EE71-44BF-B137-4EB9831FEBFD}"/>
              </a:ext>
            </a:extLst>
          </p:cNvPr>
          <p:cNvSpPr txBox="1"/>
          <p:nvPr/>
        </p:nvSpPr>
        <p:spPr>
          <a:xfrm>
            <a:off x="1937614" y="3757917"/>
            <a:ext cx="317716" cy="369332"/>
          </a:xfrm>
          <a:prstGeom prst="rect">
            <a:avLst/>
          </a:prstGeom>
          <a:noFill/>
        </p:spPr>
        <p:txBody>
          <a:bodyPr wrap="none" rtlCol="0">
            <a:spAutoFit/>
          </a:bodyPr>
          <a:lstStyle/>
          <a:p>
            <a:r>
              <a:rPr lang="en-GB" dirty="0"/>
              <a:t>A</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body" idx="1"/>
          </p:nvPr>
        </p:nvSpPr>
        <p:spPr>
          <a:xfrm>
            <a:off x="300789" y="2009520"/>
            <a:ext cx="11590421" cy="3138039"/>
          </a:xfrm>
          <a:prstGeom prst="rect">
            <a:avLst/>
          </a:prstGeom>
        </p:spPr>
        <p:txBody>
          <a:bodyPr vert="horz" wrap="square" lIns="0" tIns="97790" rIns="0" bIns="0" rtlCol="0">
            <a:spAutoFit/>
          </a:bodyPr>
          <a:lstStyle/>
          <a:p>
            <a:pPr marL="319405">
              <a:lnSpc>
                <a:spcPct val="100000"/>
              </a:lnSpc>
              <a:spcBef>
                <a:spcPts val="770"/>
              </a:spcBef>
            </a:pPr>
            <a:r>
              <a:rPr sz="3600" spc="-10" dirty="0"/>
              <a:t>IPSec </a:t>
            </a:r>
            <a:r>
              <a:rPr sz="3600" spc="-5" dirty="0"/>
              <a:t>needs </a:t>
            </a:r>
            <a:r>
              <a:rPr sz="3600" spc="-10" dirty="0"/>
              <a:t>SAs </a:t>
            </a:r>
            <a:r>
              <a:rPr sz="3600" spc="-5" dirty="0"/>
              <a:t>to protect</a:t>
            </a:r>
            <a:r>
              <a:rPr sz="3600" spc="55" dirty="0"/>
              <a:t> </a:t>
            </a:r>
            <a:r>
              <a:rPr sz="3600" spc="-5" dirty="0"/>
              <a:t>traffic</a:t>
            </a:r>
          </a:p>
          <a:p>
            <a:pPr marL="319405" marR="5715">
              <a:lnSpc>
                <a:spcPct val="100000"/>
              </a:lnSpc>
              <a:spcBef>
                <a:spcPts val="675"/>
              </a:spcBef>
              <a:tabLst>
                <a:tab pos="683260" algn="l"/>
                <a:tab pos="1219835" algn="l"/>
                <a:tab pos="1917700" algn="l"/>
                <a:tab pos="2547620" algn="l"/>
                <a:tab pos="2962275" algn="l"/>
                <a:tab pos="3992245" algn="l"/>
                <a:tab pos="4958715" algn="l"/>
                <a:tab pos="5617210" algn="l"/>
                <a:tab pos="6260465" algn="l"/>
                <a:tab pos="6901180" algn="l"/>
                <a:tab pos="7373620" algn="l"/>
              </a:tabLst>
            </a:pPr>
            <a:r>
              <a:rPr sz="3600" spc="-10" dirty="0"/>
              <a:t>I</a:t>
            </a:r>
            <a:r>
              <a:rPr sz="3600" spc="-5" dirty="0"/>
              <a:t>f</a:t>
            </a:r>
            <a:r>
              <a:rPr sz="3600" dirty="0"/>
              <a:t>	</a:t>
            </a:r>
            <a:r>
              <a:rPr sz="3600" spc="-10" dirty="0"/>
              <a:t>n</a:t>
            </a:r>
            <a:r>
              <a:rPr sz="3600" spc="-5" dirty="0"/>
              <a:t>o</a:t>
            </a:r>
            <a:r>
              <a:rPr sz="3600" dirty="0"/>
              <a:t>	</a:t>
            </a:r>
            <a:r>
              <a:rPr sz="3600" spc="-10" dirty="0"/>
              <a:t>SA</a:t>
            </a:r>
            <a:r>
              <a:rPr sz="3600" spc="-5" dirty="0"/>
              <a:t>s</a:t>
            </a:r>
            <a:r>
              <a:rPr sz="3600" dirty="0"/>
              <a:t>	</a:t>
            </a:r>
            <a:r>
              <a:rPr sz="3600" spc="-5" dirty="0"/>
              <a:t>are</a:t>
            </a:r>
            <a:r>
              <a:rPr sz="3600" dirty="0"/>
              <a:t>	</a:t>
            </a:r>
            <a:r>
              <a:rPr sz="3600" spc="-5" dirty="0"/>
              <a:t>in</a:t>
            </a:r>
            <a:r>
              <a:rPr sz="3600" dirty="0"/>
              <a:t>	</a:t>
            </a:r>
            <a:r>
              <a:rPr sz="3600" spc="-5" dirty="0"/>
              <a:t>p</a:t>
            </a:r>
            <a:r>
              <a:rPr sz="3600" spc="-20" dirty="0"/>
              <a:t>l</a:t>
            </a:r>
            <a:r>
              <a:rPr sz="3600" spc="-5" dirty="0"/>
              <a:t>a</a:t>
            </a:r>
            <a:r>
              <a:rPr sz="3600" spc="-15" dirty="0"/>
              <a:t>c</a:t>
            </a:r>
            <a:r>
              <a:rPr sz="3600" spc="-10" dirty="0"/>
              <a:t>e</a:t>
            </a:r>
            <a:r>
              <a:rPr sz="3600" spc="-5" dirty="0"/>
              <a:t>,</a:t>
            </a:r>
            <a:r>
              <a:rPr lang="en-GB" sz="3600" dirty="0"/>
              <a:t> </a:t>
            </a:r>
            <a:r>
              <a:rPr sz="3600" spc="-10" dirty="0" err="1"/>
              <a:t>IPS</a:t>
            </a:r>
            <a:r>
              <a:rPr sz="3600" spc="5" dirty="0" err="1"/>
              <a:t>e</a:t>
            </a:r>
            <a:r>
              <a:rPr sz="3600" spc="-5" dirty="0" err="1"/>
              <a:t>c</a:t>
            </a:r>
            <a:r>
              <a:rPr lang="en-GB" sz="3600" dirty="0"/>
              <a:t> </a:t>
            </a:r>
            <a:r>
              <a:rPr sz="3600" spc="-10" dirty="0"/>
              <a:t>w</a:t>
            </a:r>
            <a:r>
              <a:rPr sz="3600" dirty="0"/>
              <a:t>i</a:t>
            </a:r>
            <a:r>
              <a:rPr sz="3600" spc="-5" dirty="0"/>
              <a:t>ll</a:t>
            </a:r>
            <a:r>
              <a:rPr lang="en-GB" sz="3600" dirty="0"/>
              <a:t> </a:t>
            </a:r>
            <a:r>
              <a:rPr sz="3600" spc="-5" dirty="0"/>
              <a:t>ask</a:t>
            </a:r>
            <a:r>
              <a:rPr lang="en-GB" sz="3600" dirty="0"/>
              <a:t> </a:t>
            </a:r>
            <a:r>
              <a:rPr sz="3600" spc="-10" dirty="0"/>
              <a:t>I</a:t>
            </a:r>
            <a:r>
              <a:rPr sz="3600" spc="-5" dirty="0"/>
              <a:t>KE</a:t>
            </a:r>
            <a:r>
              <a:rPr sz="3600" dirty="0"/>
              <a:t>	</a:t>
            </a:r>
            <a:r>
              <a:rPr sz="3600" spc="-5" dirty="0"/>
              <a:t>to</a:t>
            </a:r>
            <a:r>
              <a:rPr lang="en-GB" sz="3600" dirty="0"/>
              <a:t> </a:t>
            </a:r>
            <a:r>
              <a:rPr sz="3600" spc="-25" dirty="0"/>
              <a:t>p</a:t>
            </a:r>
            <a:r>
              <a:rPr sz="3600" spc="-5" dirty="0"/>
              <a:t>rovide</a:t>
            </a:r>
            <a:r>
              <a:rPr lang="en-GB" sz="3600" spc="-5" dirty="0"/>
              <a:t> </a:t>
            </a:r>
            <a:r>
              <a:rPr sz="3600" spc="-10" dirty="0" err="1"/>
              <a:t>IPSec</a:t>
            </a:r>
            <a:r>
              <a:rPr lang="en-GB" sz="3600" spc="15" dirty="0"/>
              <a:t> </a:t>
            </a:r>
            <a:r>
              <a:rPr sz="3600" spc="-10" dirty="0"/>
              <a:t>SAs</a:t>
            </a:r>
          </a:p>
          <a:p>
            <a:pPr marL="319405" marR="5080">
              <a:lnSpc>
                <a:spcPct val="100000"/>
              </a:lnSpc>
              <a:spcBef>
                <a:spcPts val="670"/>
              </a:spcBef>
            </a:pPr>
            <a:r>
              <a:rPr sz="3600" spc="-5" dirty="0"/>
              <a:t>IKE </a:t>
            </a:r>
            <a:r>
              <a:rPr sz="3600" spc="-10" dirty="0"/>
              <a:t>opens </a:t>
            </a:r>
            <a:r>
              <a:rPr sz="3600" spc="-5" dirty="0"/>
              <a:t>a management session with relevant peer,  and negotiates all </a:t>
            </a:r>
            <a:r>
              <a:rPr sz="3600" spc="-10" dirty="0"/>
              <a:t>SAs </a:t>
            </a:r>
            <a:r>
              <a:rPr sz="3600" spc="-5" dirty="0"/>
              <a:t>and keying material for</a:t>
            </a:r>
            <a:r>
              <a:rPr sz="3600" spc="85" dirty="0"/>
              <a:t> </a:t>
            </a:r>
            <a:r>
              <a:rPr sz="3600" spc="-10" dirty="0"/>
              <a:t>IPSec</a:t>
            </a:r>
          </a:p>
          <a:p>
            <a:pPr marL="319405">
              <a:lnSpc>
                <a:spcPct val="100000"/>
              </a:lnSpc>
              <a:spcBef>
                <a:spcPts val="675"/>
              </a:spcBef>
            </a:pPr>
            <a:r>
              <a:rPr sz="3600" spc="-10" dirty="0"/>
              <a:t>IPSec </a:t>
            </a:r>
            <a:r>
              <a:rPr sz="3600" spc="-5" dirty="0"/>
              <a:t>protects</a:t>
            </a:r>
            <a:r>
              <a:rPr sz="3600" spc="10" dirty="0"/>
              <a:t> </a:t>
            </a:r>
            <a:r>
              <a:rPr sz="3600" spc="-5" dirty="0"/>
              <a:t>traffic</a:t>
            </a:r>
          </a:p>
        </p:txBody>
      </p:sp>
      <p:sp>
        <p:nvSpPr>
          <p:cNvPr id="7" name="object 7"/>
          <p:cNvSpPr txBox="1">
            <a:spLocks noGrp="1"/>
          </p:cNvSpPr>
          <p:nvPr>
            <p:ph type="title"/>
          </p:nvPr>
        </p:nvSpPr>
        <p:spPr>
          <a:xfrm>
            <a:off x="2249525" y="520932"/>
            <a:ext cx="7684770" cy="689932"/>
          </a:xfrm>
          <a:prstGeom prst="rect">
            <a:avLst/>
          </a:prstGeom>
        </p:spPr>
        <p:txBody>
          <a:bodyPr vert="horz" wrap="square" lIns="0" tIns="12700" rIns="0" bIns="0" rtlCol="0" anchor="ctr">
            <a:spAutoFit/>
          </a:bodyPr>
          <a:lstStyle/>
          <a:p>
            <a:pPr marL="12700">
              <a:lnSpc>
                <a:spcPct val="100000"/>
              </a:lnSpc>
              <a:spcBef>
                <a:spcPts val="100"/>
              </a:spcBef>
            </a:pPr>
            <a:r>
              <a:rPr spc="-5" dirty="0"/>
              <a:t>IPSec </a:t>
            </a:r>
            <a:r>
              <a:rPr dirty="0"/>
              <a:t>and </a:t>
            </a:r>
            <a:r>
              <a:rPr spc="-5" dirty="0"/>
              <a:t>IKE</a:t>
            </a:r>
            <a:r>
              <a:rPr spc="-85" dirty="0"/>
              <a:t> </a:t>
            </a:r>
            <a:r>
              <a:rPr spc="-5" dirty="0"/>
              <a:t>Relationship</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7088" y="417075"/>
            <a:ext cx="7685405" cy="1367041"/>
          </a:xfrm>
          <a:prstGeom prst="rect">
            <a:avLst/>
          </a:prstGeom>
        </p:spPr>
        <p:txBody>
          <a:bodyPr vert="horz" wrap="square" lIns="0" tIns="12700" rIns="0" bIns="0" rtlCol="0" anchor="ctr">
            <a:spAutoFit/>
          </a:bodyPr>
          <a:lstStyle/>
          <a:p>
            <a:pPr marL="2640330" marR="5080" indent="-2628265">
              <a:lnSpc>
                <a:spcPct val="100000"/>
              </a:lnSpc>
              <a:spcBef>
                <a:spcPts val="100"/>
              </a:spcBef>
            </a:pPr>
            <a:r>
              <a:rPr spc="-5" dirty="0"/>
              <a:t>IPSec </a:t>
            </a:r>
            <a:r>
              <a:rPr dirty="0"/>
              <a:t>and </a:t>
            </a:r>
            <a:r>
              <a:rPr spc="-5" dirty="0"/>
              <a:t>IKE </a:t>
            </a:r>
            <a:r>
              <a:rPr spc="-10" dirty="0"/>
              <a:t>Relationship  </a:t>
            </a:r>
            <a:r>
              <a:rPr spc="-5" dirty="0"/>
              <a:t>(Contd.)</a:t>
            </a:r>
          </a:p>
        </p:txBody>
      </p:sp>
      <p:sp>
        <p:nvSpPr>
          <p:cNvPr id="3" name="object 3"/>
          <p:cNvSpPr/>
          <p:nvPr/>
        </p:nvSpPr>
        <p:spPr>
          <a:xfrm>
            <a:off x="1866895" y="3226899"/>
            <a:ext cx="885718" cy="7047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334495" y="3293447"/>
            <a:ext cx="885718" cy="70476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826158" y="3828669"/>
            <a:ext cx="1050290" cy="299720"/>
          </a:xfrm>
          <a:prstGeom prst="rect">
            <a:avLst/>
          </a:prstGeom>
        </p:spPr>
        <p:txBody>
          <a:bodyPr vert="horz" wrap="square" lIns="0" tIns="12700" rIns="0" bIns="0" rtlCol="0">
            <a:spAutoFit/>
          </a:bodyPr>
          <a:lstStyle/>
          <a:p>
            <a:pPr marL="12700">
              <a:spcBef>
                <a:spcPts val="100"/>
              </a:spcBef>
            </a:pPr>
            <a:r>
              <a:rPr b="1" spc="-30" dirty="0">
                <a:solidFill>
                  <a:srgbClr val="6F2F9F"/>
                </a:solidFill>
                <a:latin typeface="Candara"/>
                <a:cs typeface="Candara"/>
              </a:rPr>
              <a:t>A’s</a:t>
            </a:r>
            <a:r>
              <a:rPr b="1" spc="-75" dirty="0">
                <a:solidFill>
                  <a:srgbClr val="6F2F9F"/>
                </a:solidFill>
                <a:latin typeface="Candara"/>
                <a:cs typeface="Candara"/>
              </a:rPr>
              <a:t> </a:t>
            </a:r>
            <a:r>
              <a:rPr b="1" spc="-5" dirty="0">
                <a:solidFill>
                  <a:srgbClr val="6F2F9F"/>
                </a:solidFill>
                <a:latin typeface="Candara"/>
                <a:cs typeface="Candara"/>
              </a:rPr>
              <a:t>Laptop</a:t>
            </a:r>
            <a:endParaRPr>
              <a:latin typeface="Candara"/>
              <a:cs typeface="Candara"/>
            </a:endParaRPr>
          </a:p>
        </p:txBody>
      </p:sp>
      <p:sp>
        <p:nvSpPr>
          <p:cNvPr id="6" name="object 6"/>
          <p:cNvSpPr txBox="1"/>
          <p:nvPr/>
        </p:nvSpPr>
        <p:spPr>
          <a:xfrm>
            <a:off x="9300718" y="3916426"/>
            <a:ext cx="1052830" cy="299720"/>
          </a:xfrm>
          <a:prstGeom prst="rect">
            <a:avLst/>
          </a:prstGeom>
        </p:spPr>
        <p:txBody>
          <a:bodyPr vert="horz" wrap="square" lIns="0" tIns="12700" rIns="0" bIns="0" rtlCol="0">
            <a:spAutoFit/>
          </a:bodyPr>
          <a:lstStyle/>
          <a:p>
            <a:pPr marL="12700">
              <a:spcBef>
                <a:spcPts val="100"/>
              </a:spcBef>
            </a:pPr>
            <a:r>
              <a:rPr b="1" dirty="0">
                <a:solidFill>
                  <a:srgbClr val="6F2F9F"/>
                </a:solidFill>
                <a:latin typeface="Candara"/>
                <a:cs typeface="Candara"/>
              </a:rPr>
              <a:t>B’s</a:t>
            </a:r>
            <a:r>
              <a:rPr b="1" spc="-90" dirty="0">
                <a:solidFill>
                  <a:srgbClr val="6F2F9F"/>
                </a:solidFill>
                <a:latin typeface="Candara"/>
                <a:cs typeface="Candara"/>
              </a:rPr>
              <a:t> </a:t>
            </a:r>
            <a:r>
              <a:rPr b="1" spc="-5" dirty="0">
                <a:solidFill>
                  <a:srgbClr val="6F2F9F"/>
                </a:solidFill>
                <a:latin typeface="Candara"/>
                <a:cs typeface="Candara"/>
              </a:rPr>
              <a:t>Laptop</a:t>
            </a:r>
            <a:endParaRPr>
              <a:latin typeface="Candara"/>
              <a:cs typeface="Candara"/>
            </a:endParaRPr>
          </a:p>
        </p:txBody>
      </p:sp>
      <p:sp>
        <p:nvSpPr>
          <p:cNvPr id="7" name="object 7"/>
          <p:cNvSpPr/>
          <p:nvPr/>
        </p:nvSpPr>
        <p:spPr>
          <a:xfrm>
            <a:off x="2895600" y="3093466"/>
            <a:ext cx="914400" cy="914400"/>
          </a:xfrm>
          <a:custGeom>
            <a:avLst/>
            <a:gdLst/>
            <a:ahLst/>
            <a:cxnLst/>
            <a:rect l="l" t="t" r="r" b="b"/>
            <a:pathLst>
              <a:path w="914400" h="914400">
                <a:moveTo>
                  <a:pt x="0" y="457200"/>
                </a:moveTo>
                <a:lnTo>
                  <a:pt x="2360" y="410437"/>
                </a:lnTo>
                <a:lnTo>
                  <a:pt x="9289" y="365029"/>
                </a:lnTo>
                <a:lnTo>
                  <a:pt x="20557" y="321206"/>
                </a:lnTo>
                <a:lnTo>
                  <a:pt x="35933" y="279195"/>
                </a:lnTo>
                <a:lnTo>
                  <a:pt x="55187" y="239227"/>
                </a:lnTo>
                <a:lnTo>
                  <a:pt x="78090" y="201531"/>
                </a:lnTo>
                <a:lnTo>
                  <a:pt x="104411" y="166337"/>
                </a:lnTo>
                <a:lnTo>
                  <a:pt x="133921" y="133873"/>
                </a:lnTo>
                <a:lnTo>
                  <a:pt x="166390" y="104370"/>
                </a:lnTo>
                <a:lnTo>
                  <a:pt x="201587" y="78056"/>
                </a:lnTo>
                <a:lnTo>
                  <a:pt x="239283" y="55161"/>
                </a:lnTo>
                <a:lnTo>
                  <a:pt x="279249" y="35915"/>
                </a:lnTo>
                <a:lnTo>
                  <a:pt x="321253" y="20546"/>
                </a:lnTo>
                <a:lnTo>
                  <a:pt x="365066" y="9284"/>
                </a:lnTo>
                <a:lnTo>
                  <a:pt x="410458" y="2359"/>
                </a:lnTo>
                <a:lnTo>
                  <a:pt x="457200" y="0"/>
                </a:lnTo>
                <a:lnTo>
                  <a:pt x="503941" y="2359"/>
                </a:lnTo>
                <a:lnTo>
                  <a:pt x="549333" y="9284"/>
                </a:lnTo>
                <a:lnTo>
                  <a:pt x="593146" y="20546"/>
                </a:lnTo>
                <a:lnTo>
                  <a:pt x="635150" y="35915"/>
                </a:lnTo>
                <a:lnTo>
                  <a:pt x="675116" y="55161"/>
                </a:lnTo>
                <a:lnTo>
                  <a:pt x="712812" y="78056"/>
                </a:lnTo>
                <a:lnTo>
                  <a:pt x="748009" y="104370"/>
                </a:lnTo>
                <a:lnTo>
                  <a:pt x="780478" y="133873"/>
                </a:lnTo>
                <a:lnTo>
                  <a:pt x="809988" y="166337"/>
                </a:lnTo>
                <a:lnTo>
                  <a:pt x="836309" y="201531"/>
                </a:lnTo>
                <a:lnTo>
                  <a:pt x="859212" y="239227"/>
                </a:lnTo>
                <a:lnTo>
                  <a:pt x="878466" y="279195"/>
                </a:lnTo>
                <a:lnTo>
                  <a:pt x="893842" y="321206"/>
                </a:lnTo>
                <a:lnTo>
                  <a:pt x="905110" y="365029"/>
                </a:lnTo>
                <a:lnTo>
                  <a:pt x="912039" y="410437"/>
                </a:lnTo>
                <a:lnTo>
                  <a:pt x="914400" y="457200"/>
                </a:lnTo>
                <a:lnTo>
                  <a:pt x="912039" y="503941"/>
                </a:lnTo>
                <a:lnTo>
                  <a:pt x="905110" y="549333"/>
                </a:lnTo>
                <a:lnTo>
                  <a:pt x="893842" y="593146"/>
                </a:lnTo>
                <a:lnTo>
                  <a:pt x="878466" y="635150"/>
                </a:lnTo>
                <a:lnTo>
                  <a:pt x="859212" y="675116"/>
                </a:lnTo>
                <a:lnTo>
                  <a:pt x="836309" y="712812"/>
                </a:lnTo>
                <a:lnTo>
                  <a:pt x="809988" y="748009"/>
                </a:lnTo>
                <a:lnTo>
                  <a:pt x="780478" y="780478"/>
                </a:lnTo>
                <a:lnTo>
                  <a:pt x="748009" y="809988"/>
                </a:lnTo>
                <a:lnTo>
                  <a:pt x="712812" y="836309"/>
                </a:lnTo>
                <a:lnTo>
                  <a:pt x="675116" y="859212"/>
                </a:lnTo>
                <a:lnTo>
                  <a:pt x="635150" y="878466"/>
                </a:lnTo>
                <a:lnTo>
                  <a:pt x="593146" y="893842"/>
                </a:lnTo>
                <a:lnTo>
                  <a:pt x="549333" y="905110"/>
                </a:lnTo>
                <a:lnTo>
                  <a:pt x="503941" y="912039"/>
                </a:lnTo>
                <a:lnTo>
                  <a:pt x="457200" y="914400"/>
                </a:lnTo>
                <a:lnTo>
                  <a:pt x="410458" y="912039"/>
                </a:lnTo>
                <a:lnTo>
                  <a:pt x="365066" y="905110"/>
                </a:lnTo>
                <a:lnTo>
                  <a:pt x="321253" y="893842"/>
                </a:lnTo>
                <a:lnTo>
                  <a:pt x="279249" y="878466"/>
                </a:lnTo>
                <a:lnTo>
                  <a:pt x="239283" y="859212"/>
                </a:lnTo>
                <a:lnTo>
                  <a:pt x="201587" y="836309"/>
                </a:lnTo>
                <a:lnTo>
                  <a:pt x="166390" y="809988"/>
                </a:lnTo>
                <a:lnTo>
                  <a:pt x="133921" y="780478"/>
                </a:lnTo>
                <a:lnTo>
                  <a:pt x="104411" y="748009"/>
                </a:lnTo>
                <a:lnTo>
                  <a:pt x="78090" y="712812"/>
                </a:lnTo>
                <a:lnTo>
                  <a:pt x="55187" y="675116"/>
                </a:lnTo>
                <a:lnTo>
                  <a:pt x="35933" y="635150"/>
                </a:lnTo>
                <a:lnTo>
                  <a:pt x="20557" y="593146"/>
                </a:lnTo>
                <a:lnTo>
                  <a:pt x="9289" y="549333"/>
                </a:lnTo>
                <a:lnTo>
                  <a:pt x="2360" y="503941"/>
                </a:lnTo>
                <a:lnTo>
                  <a:pt x="0" y="457200"/>
                </a:lnTo>
                <a:close/>
              </a:path>
            </a:pathLst>
          </a:custGeom>
          <a:ln w="15875">
            <a:solidFill>
              <a:srgbClr val="282946"/>
            </a:solidFill>
          </a:ln>
        </p:spPr>
        <p:txBody>
          <a:bodyPr wrap="square" lIns="0" tIns="0" rIns="0" bIns="0" rtlCol="0"/>
          <a:lstStyle/>
          <a:p>
            <a:endParaRPr/>
          </a:p>
        </p:txBody>
      </p:sp>
      <p:sp>
        <p:nvSpPr>
          <p:cNvPr id="8" name="object 8"/>
          <p:cNvSpPr txBox="1"/>
          <p:nvPr/>
        </p:nvSpPr>
        <p:spPr>
          <a:xfrm>
            <a:off x="3097530" y="3264153"/>
            <a:ext cx="553720" cy="574040"/>
          </a:xfrm>
          <a:prstGeom prst="rect">
            <a:avLst/>
          </a:prstGeom>
        </p:spPr>
        <p:txBody>
          <a:bodyPr vert="horz" wrap="square" lIns="0" tIns="12700" rIns="0" bIns="0" rtlCol="0">
            <a:spAutoFit/>
          </a:bodyPr>
          <a:lstStyle/>
          <a:p>
            <a:pPr marL="204470" marR="5080" indent="-192405">
              <a:spcBef>
                <a:spcPts val="100"/>
              </a:spcBef>
            </a:pPr>
            <a:r>
              <a:rPr b="1" dirty="0">
                <a:latin typeface="Candara"/>
                <a:cs typeface="Candara"/>
              </a:rPr>
              <a:t>IP</a:t>
            </a:r>
            <a:r>
              <a:rPr b="1" spc="-10" dirty="0">
                <a:latin typeface="Candara"/>
                <a:cs typeface="Candara"/>
              </a:rPr>
              <a:t>S</a:t>
            </a:r>
            <a:r>
              <a:rPr b="1" spc="-5" dirty="0">
                <a:latin typeface="Candara"/>
                <a:cs typeface="Candara"/>
              </a:rPr>
              <a:t>ec  </a:t>
            </a:r>
            <a:r>
              <a:rPr b="1" dirty="0">
                <a:latin typeface="Candara"/>
                <a:cs typeface="Candara"/>
              </a:rPr>
              <a:t>A</a:t>
            </a:r>
            <a:endParaRPr>
              <a:latin typeface="Candara"/>
              <a:cs typeface="Candara"/>
            </a:endParaRPr>
          </a:p>
        </p:txBody>
      </p:sp>
      <p:sp>
        <p:nvSpPr>
          <p:cNvPr id="9" name="object 9"/>
          <p:cNvSpPr/>
          <p:nvPr/>
        </p:nvSpPr>
        <p:spPr>
          <a:xfrm>
            <a:off x="8153400" y="3093466"/>
            <a:ext cx="914400" cy="914400"/>
          </a:xfrm>
          <a:custGeom>
            <a:avLst/>
            <a:gdLst/>
            <a:ahLst/>
            <a:cxnLst/>
            <a:rect l="l" t="t" r="r" b="b"/>
            <a:pathLst>
              <a:path w="914400" h="914400">
                <a:moveTo>
                  <a:pt x="0" y="457200"/>
                </a:moveTo>
                <a:lnTo>
                  <a:pt x="2360" y="410437"/>
                </a:lnTo>
                <a:lnTo>
                  <a:pt x="9289" y="365029"/>
                </a:lnTo>
                <a:lnTo>
                  <a:pt x="20557" y="321206"/>
                </a:lnTo>
                <a:lnTo>
                  <a:pt x="35933" y="279195"/>
                </a:lnTo>
                <a:lnTo>
                  <a:pt x="55187" y="239227"/>
                </a:lnTo>
                <a:lnTo>
                  <a:pt x="78090" y="201531"/>
                </a:lnTo>
                <a:lnTo>
                  <a:pt x="104411" y="166337"/>
                </a:lnTo>
                <a:lnTo>
                  <a:pt x="133921" y="133873"/>
                </a:lnTo>
                <a:lnTo>
                  <a:pt x="166390" y="104370"/>
                </a:lnTo>
                <a:lnTo>
                  <a:pt x="201587" y="78056"/>
                </a:lnTo>
                <a:lnTo>
                  <a:pt x="239283" y="55161"/>
                </a:lnTo>
                <a:lnTo>
                  <a:pt x="279249" y="35915"/>
                </a:lnTo>
                <a:lnTo>
                  <a:pt x="321253" y="20546"/>
                </a:lnTo>
                <a:lnTo>
                  <a:pt x="365066" y="9284"/>
                </a:lnTo>
                <a:lnTo>
                  <a:pt x="410458" y="2359"/>
                </a:lnTo>
                <a:lnTo>
                  <a:pt x="457200" y="0"/>
                </a:lnTo>
                <a:lnTo>
                  <a:pt x="503941" y="2359"/>
                </a:lnTo>
                <a:lnTo>
                  <a:pt x="549333" y="9284"/>
                </a:lnTo>
                <a:lnTo>
                  <a:pt x="593146" y="20546"/>
                </a:lnTo>
                <a:lnTo>
                  <a:pt x="635150" y="35915"/>
                </a:lnTo>
                <a:lnTo>
                  <a:pt x="675116" y="55161"/>
                </a:lnTo>
                <a:lnTo>
                  <a:pt x="712812" y="78056"/>
                </a:lnTo>
                <a:lnTo>
                  <a:pt x="748009" y="104370"/>
                </a:lnTo>
                <a:lnTo>
                  <a:pt x="780478" y="133873"/>
                </a:lnTo>
                <a:lnTo>
                  <a:pt x="809988" y="166337"/>
                </a:lnTo>
                <a:lnTo>
                  <a:pt x="836309" y="201531"/>
                </a:lnTo>
                <a:lnTo>
                  <a:pt x="859212" y="239227"/>
                </a:lnTo>
                <a:lnTo>
                  <a:pt x="878466" y="279195"/>
                </a:lnTo>
                <a:lnTo>
                  <a:pt x="893842" y="321206"/>
                </a:lnTo>
                <a:lnTo>
                  <a:pt x="905110" y="365029"/>
                </a:lnTo>
                <a:lnTo>
                  <a:pt x="912039" y="410437"/>
                </a:lnTo>
                <a:lnTo>
                  <a:pt x="914400" y="457200"/>
                </a:lnTo>
                <a:lnTo>
                  <a:pt x="912039" y="503941"/>
                </a:lnTo>
                <a:lnTo>
                  <a:pt x="905110" y="549333"/>
                </a:lnTo>
                <a:lnTo>
                  <a:pt x="893842" y="593146"/>
                </a:lnTo>
                <a:lnTo>
                  <a:pt x="878466" y="635150"/>
                </a:lnTo>
                <a:lnTo>
                  <a:pt x="859212" y="675116"/>
                </a:lnTo>
                <a:lnTo>
                  <a:pt x="836309" y="712812"/>
                </a:lnTo>
                <a:lnTo>
                  <a:pt x="809988" y="748009"/>
                </a:lnTo>
                <a:lnTo>
                  <a:pt x="780478" y="780478"/>
                </a:lnTo>
                <a:lnTo>
                  <a:pt x="748009" y="809988"/>
                </a:lnTo>
                <a:lnTo>
                  <a:pt x="712812" y="836309"/>
                </a:lnTo>
                <a:lnTo>
                  <a:pt x="675116" y="859212"/>
                </a:lnTo>
                <a:lnTo>
                  <a:pt x="635150" y="878466"/>
                </a:lnTo>
                <a:lnTo>
                  <a:pt x="593146" y="893842"/>
                </a:lnTo>
                <a:lnTo>
                  <a:pt x="549333" y="905110"/>
                </a:lnTo>
                <a:lnTo>
                  <a:pt x="503941" y="912039"/>
                </a:lnTo>
                <a:lnTo>
                  <a:pt x="457200" y="914400"/>
                </a:lnTo>
                <a:lnTo>
                  <a:pt x="410458" y="912039"/>
                </a:lnTo>
                <a:lnTo>
                  <a:pt x="365066" y="905110"/>
                </a:lnTo>
                <a:lnTo>
                  <a:pt x="321253" y="893842"/>
                </a:lnTo>
                <a:lnTo>
                  <a:pt x="279249" y="878466"/>
                </a:lnTo>
                <a:lnTo>
                  <a:pt x="239283" y="859212"/>
                </a:lnTo>
                <a:lnTo>
                  <a:pt x="201587" y="836309"/>
                </a:lnTo>
                <a:lnTo>
                  <a:pt x="166390" y="809988"/>
                </a:lnTo>
                <a:lnTo>
                  <a:pt x="133921" y="780478"/>
                </a:lnTo>
                <a:lnTo>
                  <a:pt x="104411" y="748009"/>
                </a:lnTo>
                <a:lnTo>
                  <a:pt x="78090" y="712812"/>
                </a:lnTo>
                <a:lnTo>
                  <a:pt x="55187" y="675116"/>
                </a:lnTo>
                <a:lnTo>
                  <a:pt x="35933" y="635150"/>
                </a:lnTo>
                <a:lnTo>
                  <a:pt x="20557" y="593146"/>
                </a:lnTo>
                <a:lnTo>
                  <a:pt x="9289" y="549333"/>
                </a:lnTo>
                <a:lnTo>
                  <a:pt x="2360" y="503941"/>
                </a:lnTo>
                <a:lnTo>
                  <a:pt x="0" y="457200"/>
                </a:lnTo>
                <a:close/>
              </a:path>
            </a:pathLst>
          </a:custGeom>
          <a:ln w="15875">
            <a:solidFill>
              <a:srgbClr val="282946"/>
            </a:solidFill>
          </a:ln>
        </p:spPr>
        <p:txBody>
          <a:bodyPr wrap="square" lIns="0" tIns="0" rIns="0" bIns="0" rtlCol="0"/>
          <a:lstStyle/>
          <a:p>
            <a:endParaRPr/>
          </a:p>
        </p:txBody>
      </p:sp>
      <p:sp>
        <p:nvSpPr>
          <p:cNvPr id="10" name="object 10"/>
          <p:cNvSpPr txBox="1"/>
          <p:nvPr/>
        </p:nvSpPr>
        <p:spPr>
          <a:xfrm>
            <a:off x="8309229" y="3416555"/>
            <a:ext cx="553720" cy="574675"/>
          </a:xfrm>
          <a:prstGeom prst="rect">
            <a:avLst/>
          </a:prstGeom>
        </p:spPr>
        <p:txBody>
          <a:bodyPr vert="horz" wrap="square" lIns="0" tIns="12700" rIns="0" bIns="0" rtlCol="0">
            <a:spAutoFit/>
          </a:bodyPr>
          <a:lstStyle/>
          <a:p>
            <a:pPr algn="ctr">
              <a:spcBef>
                <a:spcPts val="100"/>
              </a:spcBef>
            </a:pPr>
            <a:r>
              <a:rPr b="1" dirty="0">
                <a:latin typeface="Candara"/>
                <a:cs typeface="Candara"/>
              </a:rPr>
              <a:t>IP</a:t>
            </a:r>
            <a:r>
              <a:rPr b="1" spc="-10" dirty="0">
                <a:latin typeface="Candara"/>
                <a:cs typeface="Candara"/>
              </a:rPr>
              <a:t>S</a:t>
            </a:r>
            <a:r>
              <a:rPr b="1" spc="-5" dirty="0">
                <a:latin typeface="Candara"/>
                <a:cs typeface="Candara"/>
              </a:rPr>
              <a:t>ec</a:t>
            </a:r>
            <a:endParaRPr>
              <a:latin typeface="Candara"/>
              <a:cs typeface="Candara"/>
            </a:endParaRPr>
          </a:p>
          <a:p>
            <a:pPr marL="4445" algn="ctr"/>
            <a:r>
              <a:rPr b="1" dirty="0">
                <a:latin typeface="Candara"/>
                <a:cs typeface="Candara"/>
              </a:rPr>
              <a:t>B</a:t>
            </a:r>
            <a:endParaRPr>
              <a:latin typeface="Candara"/>
              <a:cs typeface="Candara"/>
            </a:endParaRPr>
          </a:p>
        </p:txBody>
      </p:sp>
      <p:sp>
        <p:nvSpPr>
          <p:cNvPr id="11" name="object 11"/>
          <p:cNvSpPr txBox="1"/>
          <p:nvPr/>
        </p:nvSpPr>
        <p:spPr>
          <a:xfrm>
            <a:off x="2895600" y="4693628"/>
            <a:ext cx="914400" cy="739305"/>
          </a:xfrm>
          <a:prstGeom prst="rect">
            <a:avLst/>
          </a:prstGeom>
          <a:ln w="15875">
            <a:solidFill>
              <a:srgbClr val="282946"/>
            </a:solidFill>
          </a:ln>
        </p:spPr>
        <p:txBody>
          <a:bodyPr vert="horz" wrap="square" lIns="0" tIns="183515" rIns="0" bIns="0" rtlCol="0">
            <a:spAutoFit/>
          </a:bodyPr>
          <a:lstStyle/>
          <a:p>
            <a:pPr marL="45085" algn="ctr">
              <a:spcBef>
                <a:spcPts val="1445"/>
              </a:spcBef>
            </a:pPr>
            <a:r>
              <a:rPr b="1" dirty="0">
                <a:latin typeface="Candara"/>
                <a:cs typeface="Candara"/>
              </a:rPr>
              <a:t>IKE</a:t>
            </a:r>
            <a:endParaRPr>
              <a:latin typeface="Candara"/>
              <a:cs typeface="Candara"/>
            </a:endParaRPr>
          </a:p>
          <a:p>
            <a:pPr marL="50165" algn="ctr">
              <a:spcBef>
                <a:spcPts val="5"/>
              </a:spcBef>
            </a:pPr>
            <a:r>
              <a:rPr b="1" dirty="0">
                <a:latin typeface="Candara"/>
                <a:cs typeface="Candara"/>
              </a:rPr>
              <a:t>A</a:t>
            </a:r>
            <a:endParaRPr>
              <a:latin typeface="Candara"/>
              <a:cs typeface="Candara"/>
            </a:endParaRPr>
          </a:p>
        </p:txBody>
      </p:sp>
      <p:sp>
        <p:nvSpPr>
          <p:cNvPr id="12" name="object 12"/>
          <p:cNvSpPr txBox="1"/>
          <p:nvPr/>
        </p:nvSpPr>
        <p:spPr>
          <a:xfrm>
            <a:off x="8153400" y="4617466"/>
            <a:ext cx="914400" cy="739305"/>
          </a:xfrm>
          <a:prstGeom prst="rect">
            <a:avLst/>
          </a:prstGeom>
          <a:ln w="15875">
            <a:solidFill>
              <a:srgbClr val="282946"/>
            </a:solidFill>
          </a:ln>
        </p:spPr>
        <p:txBody>
          <a:bodyPr vert="horz" wrap="square" lIns="0" tIns="183515" rIns="0" bIns="0" rtlCol="0">
            <a:spAutoFit/>
          </a:bodyPr>
          <a:lstStyle/>
          <a:p>
            <a:pPr marL="413384" marR="266700" indent="-93345">
              <a:spcBef>
                <a:spcPts val="1445"/>
              </a:spcBef>
            </a:pPr>
            <a:r>
              <a:rPr b="1" dirty="0">
                <a:latin typeface="Candara"/>
                <a:cs typeface="Candara"/>
              </a:rPr>
              <a:t>IKE  B</a:t>
            </a:r>
            <a:endParaRPr>
              <a:latin typeface="Candara"/>
              <a:cs typeface="Candara"/>
            </a:endParaRPr>
          </a:p>
        </p:txBody>
      </p:sp>
      <p:sp>
        <p:nvSpPr>
          <p:cNvPr id="13" name="object 13"/>
          <p:cNvSpPr/>
          <p:nvPr/>
        </p:nvSpPr>
        <p:spPr>
          <a:xfrm>
            <a:off x="4114800" y="5015610"/>
            <a:ext cx="3733800" cy="118110"/>
          </a:xfrm>
          <a:custGeom>
            <a:avLst/>
            <a:gdLst/>
            <a:ahLst/>
            <a:cxnLst/>
            <a:rect l="l" t="t" r="r" b="b"/>
            <a:pathLst>
              <a:path w="3733800" h="118110">
                <a:moveTo>
                  <a:pt x="100964" y="0"/>
                </a:moveTo>
                <a:lnTo>
                  <a:pt x="94995" y="3556"/>
                </a:lnTo>
                <a:lnTo>
                  <a:pt x="0" y="59055"/>
                </a:lnTo>
                <a:lnTo>
                  <a:pt x="94995" y="114426"/>
                </a:lnTo>
                <a:lnTo>
                  <a:pt x="100964" y="117982"/>
                </a:lnTo>
                <a:lnTo>
                  <a:pt x="108838" y="115950"/>
                </a:lnTo>
                <a:lnTo>
                  <a:pt x="112268" y="109855"/>
                </a:lnTo>
                <a:lnTo>
                  <a:pt x="115824" y="103758"/>
                </a:lnTo>
                <a:lnTo>
                  <a:pt x="113792" y="96012"/>
                </a:lnTo>
                <a:lnTo>
                  <a:pt x="72208" y="71755"/>
                </a:lnTo>
                <a:lnTo>
                  <a:pt x="25145" y="71755"/>
                </a:lnTo>
                <a:lnTo>
                  <a:pt x="25145" y="46355"/>
                </a:lnTo>
                <a:lnTo>
                  <a:pt x="71990" y="46355"/>
                </a:lnTo>
                <a:lnTo>
                  <a:pt x="113792" y="21970"/>
                </a:lnTo>
                <a:lnTo>
                  <a:pt x="115824" y="14224"/>
                </a:lnTo>
                <a:lnTo>
                  <a:pt x="112268" y="8127"/>
                </a:lnTo>
                <a:lnTo>
                  <a:pt x="108838" y="2158"/>
                </a:lnTo>
                <a:lnTo>
                  <a:pt x="100964" y="0"/>
                </a:lnTo>
                <a:close/>
              </a:path>
              <a:path w="3733800" h="118110">
                <a:moveTo>
                  <a:pt x="3683471" y="58991"/>
                </a:moveTo>
                <a:lnTo>
                  <a:pt x="3620008" y="96012"/>
                </a:lnTo>
                <a:lnTo>
                  <a:pt x="3617976" y="103758"/>
                </a:lnTo>
                <a:lnTo>
                  <a:pt x="3621532" y="109855"/>
                </a:lnTo>
                <a:lnTo>
                  <a:pt x="3624961" y="115950"/>
                </a:lnTo>
                <a:lnTo>
                  <a:pt x="3632835" y="117982"/>
                </a:lnTo>
                <a:lnTo>
                  <a:pt x="3638804" y="114426"/>
                </a:lnTo>
                <a:lnTo>
                  <a:pt x="3712011" y="71755"/>
                </a:lnTo>
                <a:lnTo>
                  <a:pt x="3708654" y="71755"/>
                </a:lnTo>
                <a:lnTo>
                  <a:pt x="3708654" y="69976"/>
                </a:lnTo>
                <a:lnTo>
                  <a:pt x="3702304" y="69976"/>
                </a:lnTo>
                <a:lnTo>
                  <a:pt x="3683471" y="58991"/>
                </a:lnTo>
                <a:close/>
              </a:path>
              <a:path w="3733800" h="118110">
                <a:moveTo>
                  <a:pt x="71990" y="46355"/>
                </a:moveTo>
                <a:lnTo>
                  <a:pt x="25145" y="46355"/>
                </a:lnTo>
                <a:lnTo>
                  <a:pt x="25145" y="71755"/>
                </a:lnTo>
                <a:lnTo>
                  <a:pt x="72208" y="71755"/>
                </a:lnTo>
                <a:lnTo>
                  <a:pt x="69160" y="69976"/>
                </a:lnTo>
                <a:lnTo>
                  <a:pt x="31495" y="69976"/>
                </a:lnTo>
                <a:lnTo>
                  <a:pt x="31495" y="48006"/>
                </a:lnTo>
                <a:lnTo>
                  <a:pt x="69160" y="48006"/>
                </a:lnTo>
                <a:lnTo>
                  <a:pt x="71990" y="46355"/>
                </a:lnTo>
                <a:close/>
              </a:path>
              <a:path w="3733800" h="118110">
                <a:moveTo>
                  <a:pt x="3661809" y="46355"/>
                </a:moveTo>
                <a:lnTo>
                  <a:pt x="71990" y="46355"/>
                </a:lnTo>
                <a:lnTo>
                  <a:pt x="50328" y="58991"/>
                </a:lnTo>
                <a:lnTo>
                  <a:pt x="72208" y="71755"/>
                </a:lnTo>
                <a:lnTo>
                  <a:pt x="3661591" y="71755"/>
                </a:lnTo>
                <a:lnTo>
                  <a:pt x="3683471" y="58991"/>
                </a:lnTo>
                <a:lnTo>
                  <a:pt x="3661809" y="46355"/>
                </a:lnTo>
                <a:close/>
              </a:path>
              <a:path w="3733800" h="118110">
                <a:moveTo>
                  <a:pt x="3712061" y="46355"/>
                </a:moveTo>
                <a:lnTo>
                  <a:pt x="3708654" y="46355"/>
                </a:lnTo>
                <a:lnTo>
                  <a:pt x="3708654" y="71755"/>
                </a:lnTo>
                <a:lnTo>
                  <a:pt x="3712011" y="71755"/>
                </a:lnTo>
                <a:lnTo>
                  <a:pt x="3733800" y="59055"/>
                </a:lnTo>
                <a:lnTo>
                  <a:pt x="3712061" y="46355"/>
                </a:lnTo>
                <a:close/>
              </a:path>
              <a:path w="3733800" h="118110">
                <a:moveTo>
                  <a:pt x="31495" y="48006"/>
                </a:moveTo>
                <a:lnTo>
                  <a:pt x="31495" y="69976"/>
                </a:lnTo>
                <a:lnTo>
                  <a:pt x="50328" y="58991"/>
                </a:lnTo>
                <a:lnTo>
                  <a:pt x="31495" y="48006"/>
                </a:lnTo>
                <a:close/>
              </a:path>
              <a:path w="3733800" h="118110">
                <a:moveTo>
                  <a:pt x="50328" y="58991"/>
                </a:moveTo>
                <a:lnTo>
                  <a:pt x="31495" y="69976"/>
                </a:lnTo>
                <a:lnTo>
                  <a:pt x="69160" y="69976"/>
                </a:lnTo>
                <a:lnTo>
                  <a:pt x="50328" y="58991"/>
                </a:lnTo>
                <a:close/>
              </a:path>
              <a:path w="3733800" h="118110">
                <a:moveTo>
                  <a:pt x="3702304" y="48006"/>
                </a:moveTo>
                <a:lnTo>
                  <a:pt x="3683471" y="58991"/>
                </a:lnTo>
                <a:lnTo>
                  <a:pt x="3702304" y="69976"/>
                </a:lnTo>
                <a:lnTo>
                  <a:pt x="3702304" y="48006"/>
                </a:lnTo>
                <a:close/>
              </a:path>
              <a:path w="3733800" h="118110">
                <a:moveTo>
                  <a:pt x="3708654" y="48006"/>
                </a:moveTo>
                <a:lnTo>
                  <a:pt x="3702304" y="48006"/>
                </a:lnTo>
                <a:lnTo>
                  <a:pt x="3702304" y="69976"/>
                </a:lnTo>
                <a:lnTo>
                  <a:pt x="3708654" y="69976"/>
                </a:lnTo>
                <a:lnTo>
                  <a:pt x="3708654" y="48006"/>
                </a:lnTo>
                <a:close/>
              </a:path>
              <a:path w="3733800" h="118110">
                <a:moveTo>
                  <a:pt x="69160" y="48006"/>
                </a:moveTo>
                <a:lnTo>
                  <a:pt x="31495" y="48006"/>
                </a:lnTo>
                <a:lnTo>
                  <a:pt x="50328" y="58991"/>
                </a:lnTo>
                <a:lnTo>
                  <a:pt x="69160" y="48006"/>
                </a:lnTo>
                <a:close/>
              </a:path>
              <a:path w="3733800" h="118110">
                <a:moveTo>
                  <a:pt x="3632835" y="0"/>
                </a:moveTo>
                <a:lnTo>
                  <a:pt x="3624961" y="2158"/>
                </a:lnTo>
                <a:lnTo>
                  <a:pt x="3621532" y="8127"/>
                </a:lnTo>
                <a:lnTo>
                  <a:pt x="3617976" y="14224"/>
                </a:lnTo>
                <a:lnTo>
                  <a:pt x="3620008" y="21970"/>
                </a:lnTo>
                <a:lnTo>
                  <a:pt x="3683471" y="58991"/>
                </a:lnTo>
                <a:lnTo>
                  <a:pt x="3702304" y="48006"/>
                </a:lnTo>
                <a:lnTo>
                  <a:pt x="3708654" y="48006"/>
                </a:lnTo>
                <a:lnTo>
                  <a:pt x="3708654" y="46355"/>
                </a:lnTo>
                <a:lnTo>
                  <a:pt x="3712061" y="46355"/>
                </a:lnTo>
                <a:lnTo>
                  <a:pt x="3638804" y="3556"/>
                </a:lnTo>
                <a:lnTo>
                  <a:pt x="3632835" y="0"/>
                </a:lnTo>
                <a:close/>
              </a:path>
            </a:pathLst>
          </a:custGeom>
          <a:solidFill>
            <a:srgbClr val="525389"/>
          </a:solidFill>
        </p:spPr>
        <p:txBody>
          <a:bodyPr wrap="square" lIns="0" tIns="0" rIns="0" bIns="0" rtlCol="0"/>
          <a:lstStyle/>
          <a:p>
            <a:endParaRPr/>
          </a:p>
        </p:txBody>
      </p:sp>
      <p:sp>
        <p:nvSpPr>
          <p:cNvPr id="14" name="object 14"/>
          <p:cNvSpPr txBox="1"/>
          <p:nvPr/>
        </p:nvSpPr>
        <p:spPr>
          <a:xfrm>
            <a:off x="5408421" y="5093334"/>
            <a:ext cx="1131570" cy="299720"/>
          </a:xfrm>
          <a:prstGeom prst="rect">
            <a:avLst/>
          </a:prstGeom>
        </p:spPr>
        <p:txBody>
          <a:bodyPr vert="horz" wrap="square" lIns="0" tIns="12700" rIns="0" bIns="0" rtlCol="0">
            <a:spAutoFit/>
          </a:bodyPr>
          <a:lstStyle/>
          <a:p>
            <a:pPr marL="12700">
              <a:spcBef>
                <a:spcPts val="100"/>
              </a:spcBef>
            </a:pPr>
            <a:r>
              <a:rPr b="1" dirty="0">
                <a:solidFill>
                  <a:srgbClr val="6F2F9F"/>
                </a:solidFill>
                <a:latin typeface="Candara"/>
                <a:cs typeface="Candara"/>
              </a:rPr>
              <a:t>IKE</a:t>
            </a:r>
            <a:r>
              <a:rPr b="1" spc="-75" dirty="0">
                <a:solidFill>
                  <a:srgbClr val="6F2F9F"/>
                </a:solidFill>
                <a:latin typeface="Candara"/>
                <a:cs typeface="Candara"/>
              </a:rPr>
              <a:t> </a:t>
            </a:r>
            <a:r>
              <a:rPr b="1" spc="-5" dirty="0">
                <a:solidFill>
                  <a:srgbClr val="6F2F9F"/>
                </a:solidFill>
                <a:latin typeface="Candara"/>
                <a:cs typeface="Candara"/>
              </a:rPr>
              <a:t>Session</a:t>
            </a:r>
            <a:endParaRPr>
              <a:latin typeface="Candara"/>
              <a:cs typeface="Candara"/>
            </a:endParaRPr>
          </a:p>
        </p:txBody>
      </p:sp>
      <p:sp>
        <p:nvSpPr>
          <p:cNvPr id="15" name="object 15"/>
          <p:cNvSpPr/>
          <p:nvPr/>
        </p:nvSpPr>
        <p:spPr>
          <a:xfrm>
            <a:off x="3810000" y="3491610"/>
            <a:ext cx="4343400" cy="118110"/>
          </a:xfrm>
          <a:custGeom>
            <a:avLst/>
            <a:gdLst/>
            <a:ahLst/>
            <a:cxnLst/>
            <a:rect l="l" t="t" r="r" b="b"/>
            <a:pathLst>
              <a:path w="4343400" h="118110">
                <a:moveTo>
                  <a:pt x="4293071" y="58991"/>
                </a:moveTo>
                <a:lnTo>
                  <a:pt x="4229608" y="96012"/>
                </a:lnTo>
                <a:lnTo>
                  <a:pt x="4227576" y="103759"/>
                </a:lnTo>
                <a:lnTo>
                  <a:pt x="4231132" y="109854"/>
                </a:lnTo>
                <a:lnTo>
                  <a:pt x="4234560" y="115950"/>
                </a:lnTo>
                <a:lnTo>
                  <a:pt x="4242434" y="117982"/>
                </a:lnTo>
                <a:lnTo>
                  <a:pt x="4248404" y="114426"/>
                </a:lnTo>
                <a:lnTo>
                  <a:pt x="4321611" y="71754"/>
                </a:lnTo>
                <a:lnTo>
                  <a:pt x="4318254" y="71754"/>
                </a:lnTo>
                <a:lnTo>
                  <a:pt x="4318254" y="69976"/>
                </a:lnTo>
                <a:lnTo>
                  <a:pt x="4311904" y="69976"/>
                </a:lnTo>
                <a:lnTo>
                  <a:pt x="4293071" y="58991"/>
                </a:lnTo>
                <a:close/>
              </a:path>
              <a:path w="4343400" h="118110">
                <a:moveTo>
                  <a:pt x="4271409" y="46354"/>
                </a:moveTo>
                <a:lnTo>
                  <a:pt x="0" y="46354"/>
                </a:lnTo>
                <a:lnTo>
                  <a:pt x="0" y="71754"/>
                </a:lnTo>
                <a:lnTo>
                  <a:pt x="4271191" y="71754"/>
                </a:lnTo>
                <a:lnTo>
                  <a:pt x="4293071" y="58991"/>
                </a:lnTo>
                <a:lnTo>
                  <a:pt x="4271409" y="46354"/>
                </a:lnTo>
                <a:close/>
              </a:path>
              <a:path w="4343400" h="118110">
                <a:moveTo>
                  <a:pt x="4321661" y="46354"/>
                </a:moveTo>
                <a:lnTo>
                  <a:pt x="4318254" y="46354"/>
                </a:lnTo>
                <a:lnTo>
                  <a:pt x="4318254" y="71754"/>
                </a:lnTo>
                <a:lnTo>
                  <a:pt x="4321611" y="71754"/>
                </a:lnTo>
                <a:lnTo>
                  <a:pt x="4343400" y="59054"/>
                </a:lnTo>
                <a:lnTo>
                  <a:pt x="4321661" y="46354"/>
                </a:lnTo>
                <a:close/>
              </a:path>
              <a:path w="4343400" h="118110">
                <a:moveTo>
                  <a:pt x="4311904" y="48005"/>
                </a:moveTo>
                <a:lnTo>
                  <a:pt x="4293071" y="58991"/>
                </a:lnTo>
                <a:lnTo>
                  <a:pt x="4311904" y="69976"/>
                </a:lnTo>
                <a:lnTo>
                  <a:pt x="4311904" y="48005"/>
                </a:lnTo>
                <a:close/>
              </a:path>
              <a:path w="4343400" h="118110">
                <a:moveTo>
                  <a:pt x="4318254" y="48005"/>
                </a:moveTo>
                <a:lnTo>
                  <a:pt x="4311904" y="48005"/>
                </a:lnTo>
                <a:lnTo>
                  <a:pt x="4311904" y="69976"/>
                </a:lnTo>
                <a:lnTo>
                  <a:pt x="4318254" y="69976"/>
                </a:lnTo>
                <a:lnTo>
                  <a:pt x="4318254" y="48005"/>
                </a:lnTo>
                <a:close/>
              </a:path>
              <a:path w="4343400" h="118110">
                <a:moveTo>
                  <a:pt x="4242434" y="0"/>
                </a:moveTo>
                <a:lnTo>
                  <a:pt x="4234560" y="2159"/>
                </a:lnTo>
                <a:lnTo>
                  <a:pt x="4231132" y="8127"/>
                </a:lnTo>
                <a:lnTo>
                  <a:pt x="4227576" y="14224"/>
                </a:lnTo>
                <a:lnTo>
                  <a:pt x="4229608" y="21971"/>
                </a:lnTo>
                <a:lnTo>
                  <a:pt x="4293071" y="58991"/>
                </a:lnTo>
                <a:lnTo>
                  <a:pt x="4311904" y="48005"/>
                </a:lnTo>
                <a:lnTo>
                  <a:pt x="4318254" y="48005"/>
                </a:lnTo>
                <a:lnTo>
                  <a:pt x="4318254" y="46354"/>
                </a:lnTo>
                <a:lnTo>
                  <a:pt x="4321661" y="46354"/>
                </a:lnTo>
                <a:lnTo>
                  <a:pt x="4248404" y="3555"/>
                </a:lnTo>
                <a:lnTo>
                  <a:pt x="4242434" y="0"/>
                </a:lnTo>
                <a:close/>
              </a:path>
            </a:pathLst>
          </a:custGeom>
          <a:solidFill>
            <a:srgbClr val="525389"/>
          </a:solidFill>
        </p:spPr>
        <p:txBody>
          <a:bodyPr wrap="square" lIns="0" tIns="0" rIns="0" bIns="0" rtlCol="0"/>
          <a:lstStyle/>
          <a:p>
            <a:endParaRPr/>
          </a:p>
        </p:txBody>
      </p:sp>
      <p:sp>
        <p:nvSpPr>
          <p:cNvPr id="16" name="object 16"/>
          <p:cNvSpPr/>
          <p:nvPr/>
        </p:nvSpPr>
        <p:spPr>
          <a:xfrm>
            <a:off x="3293872" y="4007865"/>
            <a:ext cx="118110" cy="685800"/>
          </a:xfrm>
          <a:custGeom>
            <a:avLst/>
            <a:gdLst/>
            <a:ahLst/>
            <a:cxnLst/>
            <a:rect l="l" t="t" r="r" b="b"/>
            <a:pathLst>
              <a:path w="118110" h="685800">
                <a:moveTo>
                  <a:pt x="14096" y="569848"/>
                </a:moveTo>
                <a:lnTo>
                  <a:pt x="8127" y="573404"/>
                </a:lnTo>
                <a:lnTo>
                  <a:pt x="2031" y="576960"/>
                </a:lnTo>
                <a:lnTo>
                  <a:pt x="0" y="584707"/>
                </a:lnTo>
                <a:lnTo>
                  <a:pt x="58927" y="685799"/>
                </a:lnTo>
                <a:lnTo>
                  <a:pt x="73585" y="660653"/>
                </a:lnTo>
                <a:lnTo>
                  <a:pt x="46227" y="660653"/>
                </a:lnTo>
                <a:lnTo>
                  <a:pt x="46227" y="613682"/>
                </a:lnTo>
                <a:lnTo>
                  <a:pt x="25400" y="577976"/>
                </a:lnTo>
                <a:lnTo>
                  <a:pt x="21970" y="572007"/>
                </a:lnTo>
                <a:lnTo>
                  <a:pt x="14096" y="569848"/>
                </a:lnTo>
                <a:close/>
              </a:path>
              <a:path w="118110" h="685800">
                <a:moveTo>
                  <a:pt x="46227" y="613682"/>
                </a:moveTo>
                <a:lnTo>
                  <a:pt x="46227" y="660653"/>
                </a:lnTo>
                <a:lnTo>
                  <a:pt x="71627" y="660653"/>
                </a:lnTo>
                <a:lnTo>
                  <a:pt x="71627" y="654176"/>
                </a:lnTo>
                <a:lnTo>
                  <a:pt x="48005" y="654176"/>
                </a:lnTo>
                <a:lnTo>
                  <a:pt x="58927" y="635453"/>
                </a:lnTo>
                <a:lnTo>
                  <a:pt x="46227" y="613682"/>
                </a:lnTo>
                <a:close/>
              </a:path>
              <a:path w="118110" h="685800">
                <a:moveTo>
                  <a:pt x="103758" y="569848"/>
                </a:moveTo>
                <a:lnTo>
                  <a:pt x="95884" y="572007"/>
                </a:lnTo>
                <a:lnTo>
                  <a:pt x="92455" y="577976"/>
                </a:lnTo>
                <a:lnTo>
                  <a:pt x="71627" y="613682"/>
                </a:lnTo>
                <a:lnTo>
                  <a:pt x="71627" y="660653"/>
                </a:lnTo>
                <a:lnTo>
                  <a:pt x="73585" y="660653"/>
                </a:lnTo>
                <a:lnTo>
                  <a:pt x="117855" y="584707"/>
                </a:lnTo>
                <a:lnTo>
                  <a:pt x="115823" y="576960"/>
                </a:lnTo>
                <a:lnTo>
                  <a:pt x="109727" y="573404"/>
                </a:lnTo>
                <a:lnTo>
                  <a:pt x="103758" y="569848"/>
                </a:lnTo>
                <a:close/>
              </a:path>
              <a:path w="118110" h="685800">
                <a:moveTo>
                  <a:pt x="58927" y="635453"/>
                </a:moveTo>
                <a:lnTo>
                  <a:pt x="48005" y="654176"/>
                </a:lnTo>
                <a:lnTo>
                  <a:pt x="69850" y="654176"/>
                </a:lnTo>
                <a:lnTo>
                  <a:pt x="58927" y="635453"/>
                </a:lnTo>
                <a:close/>
              </a:path>
              <a:path w="118110" h="685800">
                <a:moveTo>
                  <a:pt x="71627" y="613682"/>
                </a:moveTo>
                <a:lnTo>
                  <a:pt x="58927" y="635453"/>
                </a:lnTo>
                <a:lnTo>
                  <a:pt x="69850" y="654176"/>
                </a:lnTo>
                <a:lnTo>
                  <a:pt x="71627" y="654176"/>
                </a:lnTo>
                <a:lnTo>
                  <a:pt x="71627" y="613682"/>
                </a:lnTo>
                <a:close/>
              </a:path>
              <a:path w="118110" h="685800">
                <a:moveTo>
                  <a:pt x="71627" y="0"/>
                </a:moveTo>
                <a:lnTo>
                  <a:pt x="46227" y="0"/>
                </a:lnTo>
                <a:lnTo>
                  <a:pt x="46227" y="613682"/>
                </a:lnTo>
                <a:lnTo>
                  <a:pt x="58927" y="635453"/>
                </a:lnTo>
                <a:lnTo>
                  <a:pt x="71627" y="613682"/>
                </a:lnTo>
                <a:lnTo>
                  <a:pt x="71627" y="0"/>
                </a:lnTo>
                <a:close/>
              </a:path>
            </a:pathLst>
          </a:custGeom>
          <a:solidFill>
            <a:srgbClr val="525389"/>
          </a:solidFill>
        </p:spPr>
        <p:txBody>
          <a:bodyPr wrap="square" lIns="0" tIns="0" rIns="0" bIns="0" rtlCol="0"/>
          <a:lstStyle/>
          <a:p>
            <a:endParaRPr/>
          </a:p>
        </p:txBody>
      </p:sp>
      <p:sp>
        <p:nvSpPr>
          <p:cNvPr id="17" name="object 17"/>
          <p:cNvSpPr/>
          <p:nvPr/>
        </p:nvSpPr>
        <p:spPr>
          <a:xfrm>
            <a:off x="8551671" y="4007740"/>
            <a:ext cx="118110" cy="610235"/>
          </a:xfrm>
          <a:custGeom>
            <a:avLst/>
            <a:gdLst/>
            <a:ahLst/>
            <a:cxnLst/>
            <a:rect l="l" t="t" r="r" b="b"/>
            <a:pathLst>
              <a:path w="118109" h="610235">
                <a:moveTo>
                  <a:pt x="58927" y="50346"/>
                </a:moveTo>
                <a:lnTo>
                  <a:pt x="46227" y="72117"/>
                </a:lnTo>
                <a:lnTo>
                  <a:pt x="46227" y="609727"/>
                </a:lnTo>
                <a:lnTo>
                  <a:pt x="71627" y="609727"/>
                </a:lnTo>
                <a:lnTo>
                  <a:pt x="71627" y="72117"/>
                </a:lnTo>
                <a:lnTo>
                  <a:pt x="58927" y="50346"/>
                </a:lnTo>
                <a:close/>
              </a:path>
              <a:path w="118109" h="610235">
                <a:moveTo>
                  <a:pt x="58927" y="0"/>
                </a:moveTo>
                <a:lnTo>
                  <a:pt x="0" y="101092"/>
                </a:lnTo>
                <a:lnTo>
                  <a:pt x="2031" y="108838"/>
                </a:lnTo>
                <a:lnTo>
                  <a:pt x="8127" y="112394"/>
                </a:lnTo>
                <a:lnTo>
                  <a:pt x="14097" y="115950"/>
                </a:lnTo>
                <a:lnTo>
                  <a:pt x="21971" y="113918"/>
                </a:lnTo>
                <a:lnTo>
                  <a:pt x="25400" y="107823"/>
                </a:lnTo>
                <a:lnTo>
                  <a:pt x="46227" y="72117"/>
                </a:lnTo>
                <a:lnTo>
                  <a:pt x="46227" y="25273"/>
                </a:lnTo>
                <a:lnTo>
                  <a:pt x="73659" y="25273"/>
                </a:lnTo>
                <a:lnTo>
                  <a:pt x="58927" y="0"/>
                </a:lnTo>
                <a:close/>
              </a:path>
              <a:path w="118109" h="610235">
                <a:moveTo>
                  <a:pt x="73659" y="25273"/>
                </a:moveTo>
                <a:lnTo>
                  <a:pt x="71627" y="25273"/>
                </a:lnTo>
                <a:lnTo>
                  <a:pt x="71627" y="72117"/>
                </a:lnTo>
                <a:lnTo>
                  <a:pt x="92455" y="107823"/>
                </a:lnTo>
                <a:lnTo>
                  <a:pt x="95884" y="113918"/>
                </a:lnTo>
                <a:lnTo>
                  <a:pt x="103758" y="115950"/>
                </a:lnTo>
                <a:lnTo>
                  <a:pt x="109727" y="112394"/>
                </a:lnTo>
                <a:lnTo>
                  <a:pt x="115824" y="108838"/>
                </a:lnTo>
                <a:lnTo>
                  <a:pt x="117855" y="101092"/>
                </a:lnTo>
                <a:lnTo>
                  <a:pt x="73659" y="25273"/>
                </a:lnTo>
                <a:close/>
              </a:path>
              <a:path w="118109" h="610235">
                <a:moveTo>
                  <a:pt x="71627" y="25273"/>
                </a:moveTo>
                <a:lnTo>
                  <a:pt x="46227" y="25273"/>
                </a:lnTo>
                <a:lnTo>
                  <a:pt x="46227" y="72117"/>
                </a:lnTo>
                <a:lnTo>
                  <a:pt x="58927" y="50346"/>
                </a:lnTo>
                <a:lnTo>
                  <a:pt x="48005" y="31623"/>
                </a:lnTo>
                <a:lnTo>
                  <a:pt x="71627" y="31623"/>
                </a:lnTo>
                <a:lnTo>
                  <a:pt x="71627" y="25273"/>
                </a:lnTo>
                <a:close/>
              </a:path>
              <a:path w="118109" h="610235">
                <a:moveTo>
                  <a:pt x="71627" y="31623"/>
                </a:moveTo>
                <a:lnTo>
                  <a:pt x="69850" y="31623"/>
                </a:lnTo>
                <a:lnTo>
                  <a:pt x="58927" y="50346"/>
                </a:lnTo>
                <a:lnTo>
                  <a:pt x="71627" y="72117"/>
                </a:lnTo>
                <a:lnTo>
                  <a:pt x="71627" y="31623"/>
                </a:lnTo>
                <a:close/>
              </a:path>
              <a:path w="118109" h="610235">
                <a:moveTo>
                  <a:pt x="69850" y="31623"/>
                </a:moveTo>
                <a:lnTo>
                  <a:pt x="48005" y="31623"/>
                </a:lnTo>
                <a:lnTo>
                  <a:pt x="58927" y="50346"/>
                </a:lnTo>
                <a:lnTo>
                  <a:pt x="69850" y="31623"/>
                </a:lnTo>
                <a:close/>
              </a:path>
            </a:pathLst>
          </a:custGeom>
          <a:solidFill>
            <a:srgbClr val="525389"/>
          </a:solidFill>
        </p:spPr>
        <p:txBody>
          <a:bodyPr wrap="square" lIns="0" tIns="0" rIns="0" bIns="0" rtlCol="0"/>
          <a:lstStyle/>
          <a:p>
            <a:endParaRPr/>
          </a:p>
        </p:txBody>
      </p:sp>
      <p:sp>
        <p:nvSpPr>
          <p:cNvPr id="18" name="object 18"/>
          <p:cNvSpPr txBox="1"/>
          <p:nvPr/>
        </p:nvSpPr>
        <p:spPr>
          <a:xfrm>
            <a:off x="1845971" y="5599887"/>
            <a:ext cx="8588375" cy="749300"/>
          </a:xfrm>
          <a:prstGeom prst="rect">
            <a:avLst/>
          </a:prstGeom>
        </p:spPr>
        <p:txBody>
          <a:bodyPr vert="horz" wrap="square" lIns="0" tIns="69215" rIns="0" bIns="0" rtlCol="0">
            <a:spAutoFit/>
          </a:bodyPr>
          <a:lstStyle/>
          <a:p>
            <a:pPr marL="252095" indent="-240029">
              <a:spcBef>
                <a:spcPts val="545"/>
              </a:spcBef>
              <a:buAutoNum type="arabicPeriod" startAt="2"/>
              <a:tabLst>
                <a:tab pos="252729" algn="l"/>
              </a:tabLst>
            </a:pPr>
            <a:r>
              <a:rPr sz="2000" b="1" spc="-35" dirty="0">
                <a:solidFill>
                  <a:srgbClr val="00AF50"/>
                </a:solidFill>
                <a:latin typeface="Candara"/>
                <a:cs typeface="Candara"/>
              </a:rPr>
              <a:t>A’s </a:t>
            </a:r>
            <a:r>
              <a:rPr sz="2000" b="1" dirty="0">
                <a:solidFill>
                  <a:srgbClr val="00AF50"/>
                </a:solidFill>
                <a:latin typeface="Candara"/>
                <a:cs typeface="Candara"/>
              </a:rPr>
              <a:t>IKE begins negotiations with</a:t>
            </a:r>
            <a:r>
              <a:rPr sz="2000" b="1" spc="-55" dirty="0">
                <a:solidFill>
                  <a:srgbClr val="00AF50"/>
                </a:solidFill>
                <a:latin typeface="Candara"/>
                <a:cs typeface="Candara"/>
              </a:rPr>
              <a:t> </a:t>
            </a:r>
            <a:r>
              <a:rPr sz="2000" b="1" dirty="0">
                <a:solidFill>
                  <a:srgbClr val="00AF50"/>
                </a:solidFill>
                <a:latin typeface="Candara"/>
                <a:cs typeface="Candara"/>
              </a:rPr>
              <a:t>B’s</a:t>
            </a:r>
            <a:endParaRPr sz="2000">
              <a:latin typeface="Candara"/>
              <a:cs typeface="Candara"/>
            </a:endParaRPr>
          </a:p>
          <a:p>
            <a:pPr marL="1605915" indent="-236854">
              <a:spcBef>
                <a:spcPts val="450"/>
              </a:spcBef>
              <a:buAutoNum type="arabicPeriod" startAt="2"/>
              <a:tabLst>
                <a:tab pos="1606550" algn="l"/>
              </a:tabLst>
            </a:pPr>
            <a:r>
              <a:rPr sz="2000" b="1" dirty="0">
                <a:solidFill>
                  <a:srgbClr val="006FC0"/>
                </a:solidFill>
                <a:latin typeface="Candara"/>
                <a:cs typeface="Candara"/>
              </a:rPr>
              <a:t>Negotiations </a:t>
            </a:r>
            <a:r>
              <a:rPr sz="2000" b="1" spc="-5" dirty="0">
                <a:solidFill>
                  <a:srgbClr val="006FC0"/>
                </a:solidFill>
                <a:latin typeface="Candara"/>
                <a:cs typeface="Candara"/>
              </a:rPr>
              <a:t>complete, </a:t>
            </a:r>
            <a:r>
              <a:rPr sz="2000" b="1" dirty="0">
                <a:solidFill>
                  <a:srgbClr val="006FC0"/>
                </a:solidFill>
                <a:latin typeface="Candara"/>
                <a:cs typeface="Candara"/>
              </a:rPr>
              <a:t>A </a:t>
            </a:r>
            <a:r>
              <a:rPr sz="2000" b="1" spc="-5" dirty="0">
                <a:solidFill>
                  <a:srgbClr val="006FC0"/>
                </a:solidFill>
                <a:latin typeface="Candara"/>
                <a:cs typeface="Candara"/>
              </a:rPr>
              <a:t>and </a:t>
            </a:r>
            <a:r>
              <a:rPr sz="2000" b="1" dirty="0">
                <a:solidFill>
                  <a:srgbClr val="006FC0"/>
                </a:solidFill>
                <a:latin typeface="Candara"/>
                <a:cs typeface="Candara"/>
              </a:rPr>
              <a:t>B now have </a:t>
            </a:r>
            <a:r>
              <a:rPr sz="2000" b="1" spc="-5" dirty="0">
                <a:solidFill>
                  <a:srgbClr val="006FC0"/>
                </a:solidFill>
                <a:latin typeface="Candara"/>
                <a:cs typeface="Candara"/>
              </a:rPr>
              <a:t>complete SAs </a:t>
            </a:r>
            <a:r>
              <a:rPr sz="2000" b="1" dirty="0">
                <a:solidFill>
                  <a:srgbClr val="006FC0"/>
                </a:solidFill>
                <a:latin typeface="Candara"/>
                <a:cs typeface="Candara"/>
              </a:rPr>
              <a:t>in</a:t>
            </a:r>
            <a:r>
              <a:rPr sz="2000" b="1" spc="-35" dirty="0">
                <a:solidFill>
                  <a:srgbClr val="006FC0"/>
                </a:solidFill>
                <a:latin typeface="Candara"/>
                <a:cs typeface="Candara"/>
              </a:rPr>
              <a:t> </a:t>
            </a:r>
            <a:r>
              <a:rPr sz="2000" b="1" spc="-5" dirty="0">
                <a:solidFill>
                  <a:srgbClr val="006FC0"/>
                </a:solidFill>
                <a:latin typeface="Candara"/>
                <a:cs typeface="Candara"/>
              </a:rPr>
              <a:t>place</a:t>
            </a:r>
            <a:endParaRPr sz="2000">
              <a:latin typeface="Candara"/>
              <a:cs typeface="Candara"/>
            </a:endParaRPr>
          </a:p>
        </p:txBody>
      </p:sp>
      <p:sp>
        <p:nvSpPr>
          <p:cNvPr id="19" name="object 19"/>
          <p:cNvSpPr txBox="1"/>
          <p:nvPr/>
        </p:nvSpPr>
        <p:spPr>
          <a:xfrm>
            <a:off x="1885204" y="2220582"/>
            <a:ext cx="8347709" cy="624205"/>
          </a:xfrm>
          <a:prstGeom prst="rect">
            <a:avLst/>
          </a:prstGeom>
        </p:spPr>
        <p:txBody>
          <a:bodyPr vert="horz" wrap="square" lIns="0" tIns="13335" rIns="0" bIns="0" rtlCol="0">
            <a:spAutoFit/>
          </a:bodyPr>
          <a:lstStyle/>
          <a:p>
            <a:pPr marL="12700">
              <a:lnSpc>
                <a:spcPts val="2355"/>
              </a:lnSpc>
              <a:spcBef>
                <a:spcPts val="105"/>
              </a:spcBef>
              <a:tabLst>
                <a:tab pos="354965" algn="l"/>
              </a:tabLst>
            </a:pPr>
            <a:r>
              <a:rPr sz="2000" b="1" dirty="0">
                <a:solidFill>
                  <a:srgbClr val="FF0000"/>
                </a:solidFill>
                <a:latin typeface="Candara"/>
                <a:cs typeface="Candara"/>
              </a:rPr>
              <a:t>1.	Outbound </a:t>
            </a:r>
            <a:r>
              <a:rPr sz="2000" b="1" spc="-5" dirty="0">
                <a:solidFill>
                  <a:srgbClr val="FF0000"/>
                </a:solidFill>
                <a:latin typeface="Candara"/>
                <a:cs typeface="Candara"/>
              </a:rPr>
              <a:t>packet from </a:t>
            </a:r>
            <a:r>
              <a:rPr sz="2000" b="1" dirty="0">
                <a:solidFill>
                  <a:srgbClr val="FF0000"/>
                </a:solidFill>
                <a:latin typeface="Candara"/>
                <a:cs typeface="Candara"/>
              </a:rPr>
              <a:t>A to B, no</a:t>
            </a:r>
            <a:r>
              <a:rPr sz="2000" b="1" spc="-50" dirty="0">
                <a:solidFill>
                  <a:srgbClr val="FF0000"/>
                </a:solidFill>
                <a:latin typeface="Candara"/>
                <a:cs typeface="Candara"/>
              </a:rPr>
              <a:t> </a:t>
            </a:r>
            <a:r>
              <a:rPr sz="2000" b="1" dirty="0">
                <a:solidFill>
                  <a:srgbClr val="FF0000"/>
                </a:solidFill>
                <a:latin typeface="Candara"/>
                <a:cs typeface="Candara"/>
              </a:rPr>
              <a:t>SA</a:t>
            </a:r>
            <a:endParaRPr sz="2000" dirty="0">
              <a:latin typeface="Candara"/>
              <a:cs typeface="Candara"/>
            </a:endParaRPr>
          </a:p>
          <a:p>
            <a:pPr marL="2837815">
              <a:lnSpc>
                <a:spcPts val="2355"/>
              </a:lnSpc>
            </a:pPr>
            <a:r>
              <a:rPr sz="2000" b="1" dirty="0">
                <a:solidFill>
                  <a:srgbClr val="6F2F9F"/>
                </a:solidFill>
                <a:latin typeface="Candara"/>
                <a:cs typeface="Candara"/>
              </a:rPr>
              <a:t>4. Packet </a:t>
            </a:r>
            <a:r>
              <a:rPr sz="2000" b="1" spc="-5" dirty="0">
                <a:solidFill>
                  <a:srgbClr val="6F2F9F"/>
                </a:solidFill>
                <a:latin typeface="Candara"/>
                <a:cs typeface="Candara"/>
              </a:rPr>
              <a:t>is </a:t>
            </a:r>
            <a:r>
              <a:rPr sz="2000" b="1" dirty="0">
                <a:solidFill>
                  <a:srgbClr val="6F2F9F"/>
                </a:solidFill>
                <a:latin typeface="Candara"/>
                <a:cs typeface="Candara"/>
              </a:rPr>
              <a:t>sent </a:t>
            </a:r>
            <a:r>
              <a:rPr sz="2000" b="1" spc="-5" dirty="0">
                <a:solidFill>
                  <a:srgbClr val="6F2F9F"/>
                </a:solidFill>
                <a:latin typeface="Candara"/>
                <a:cs typeface="Candara"/>
              </a:rPr>
              <a:t>from </a:t>
            </a:r>
            <a:r>
              <a:rPr sz="2000" b="1" dirty="0">
                <a:solidFill>
                  <a:srgbClr val="6F2F9F"/>
                </a:solidFill>
                <a:latin typeface="Candara"/>
                <a:cs typeface="Candara"/>
              </a:rPr>
              <a:t>A to B </a:t>
            </a:r>
            <a:r>
              <a:rPr sz="2000" b="1" spc="-5" dirty="0">
                <a:solidFill>
                  <a:srgbClr val="6F2F9F"/>
                </a:solidFill>
                <a:latin typeface="Candara"/>
                <a:cs typeface="Candara"/>
              </a:rPr>
              <a:t>protected </a:t>
            </a:r>
            <a:r>
              <a:rPr sz="2000" b="1" dirty="0">
                <a:solidFill>
                  <a:srgbClr val="6F2F9F"/>
                </a:solidFill>
                <a:latin typeface="Candara"/>
                <a:cs typeface="Candara"/>
              </a:rPr>
              <a:t>by IPSec</a:t>
            </a:r>
            <a:r>
              <a:rPr sz="2000" b="1" spc="-20" dirty="0">
                <a:solidFill>
                  <a:srgbClr val="6F2F9F"/>
                </a:solidFill>
                <a:latin typeface="Candara"/>
                <a:cs typeface="Candara"/>
              </a:rPr>
              <a:t> </a:t>
            </a:r>
            <a:r>
              <a:rPr sz="2000" b="1" dirty="0">
                <a:solidFill>
                  <a:srgbClr val="6F2F9F"/>
                </a:solidFill>
                <a:latin typeface="Candara"/>
                <a:cs typeface="Candara"/>
              </a:rPr>
              <a:t>SA</a:t>
            </a:r>
            <a:endParaRPr sz="2000" dirty="0">
              <a:latin typeface="Candara"/>
              <a:cs typeface="Candar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06B4-55CF-4F5D-B72C-BC7C97597E3E}"/>
              </a:ext>
            </a:extLst>
          </p:cNvPr>
          <p:cNvSpPr>
            <a:spLocks noGrp="1"/>
          </p:cNvSpPr>
          <p:nvPr>
            <p:ph type="title"/>
          </p:nvPr>
        </p:nvSpPr>
        <p:spPr/>
        <p:txBody>
          <a:bodyPr/>
          <a:lstStyle/>
          <a:p>
            <a:r>
              <a:rPr lang="en-GB" dirty="0"/>
              <a:t>Combinations and Permutations</a:t>
            </a:r>
          </a:p>
        </p:txBody>
      </p:sp>
      <p:pic>
        <p:nvPicPr>
          <p:cNvPr id="11" name="Content Placeholder 10" descr="A picture containing sitting, table, white, man&#10;&#10;Description automatically generated">
            <a:extLst>
              <a:ext uri="{FF2B5EF4-FFF2-40B4-BE49-F238E27FC236}">
                <a16:creationId xmlns:a16="http://schemas.microsoft.com/office/drawing/2014/main" id="{8FE1C078-26D0-4808-BEAF-D6A16089A2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31532" y="1225550"/>
            <a:ext cx="3439399" cy="4935538"/>
          </a:xfrm>
        </p:spPr>
      </p:pic>
      <p:sp>
        <p:nvSpPr>
          <p:cNvPr id="12" name="TextBox 11">
            <a:extLst>
              <a:ext uri="{FF2B5EF4-FFF2-40B4-BE49-F238E27FC236}">
                <a16:creationId xmlns:a16="http://schemas.microsoft.com/office/drawing/2014/main" id="{394A56E4-E8F4-4C27-A9F3-AC9FBD3F24CB}"/>
              </a:ext>
            </a:extLst>
          </p:cNvPr>
          <p:cNvSpPr txBox="1"/>
          <p:nvPr/>
        </p:nvSpPr>
        <p:spPr>
          <a:xfrm>
            <a:off x="740546" y="1540490"/>
            <a:ext cx="7552568" cy="3385542"/>
          </a:xfrm>
          <a:prstGeom prst="rect">
            <a:avLst/>
          </a:prstGeom>
          <a:gradFill flip="none" rotWithShape="1">
            <a:gsLst>
              <a:gs pos="0">
                <a:srgbClr val="CCFFFF"/>
              </a:gs>
              <a:gs pos="35000">
                <a:srgbClr val="CCECFF"/>
              </a:gs>
              <a:gs pos="100000">
                <a:schemeClr val="accent4">
                  <a:lumMod val="20000"/>
                  <a:lumOff val="80000"/>
                </a:schemeClr>
              </a:gs>
            </a:gsLst>
            <a:path path="circle">
              <a:fillToRect l="50000" t="-80000" r="50000" b="180000"/>
            </a:path>
            <a:tileRect/>
          </a:gradFill>
          <a:scene3d>
            <a:camera prst="orthographicFront"/>
            <a:lightRig rig="threePt" dir="t"/>
          </a:scene3d>
          <a:sp3d>
            <a:bevelT/>
          </a:sp3d>
        </p:spPr>
        <p:txBody>
          <a:bodyPr wrap="square" rtlCol="0">
            <a:spAutoFit/>
          </a:bodyPr>
          <a:lstStyle/>
          <a:p>
            <a:r>
              <a:rPr lang="en-GB" sz="2800" dirty="0">
                <a:latin typeface="Arial" panose="020B0604020202020204" pitchFamily="34" charset="0"/>
                <a:cs typeface="Arial" panose="020B0604020202020204" pitchFamily="34" charset="0"/>
              </a:rPr>
              <a:t>We use the term “combination</a:t>
            </a:r>
            <a:r>
              <a:rPr lang="en-GB" sz="2800" b="1" dirty="0">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 loosely, and usually in the wrong way</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We say things like, “Hey, what’s your locker combination?” but what we really ought to be sayings is “Hey, what’s your locker </a:t>
            </a:r>
            <a:r>
              <a:rPr lang="en-GB" sz="2800" b="1" dirty="0">
                <a:latin typeface="Arial" panose="020B0604020202020204" pitchFamily="34" charset="0"/>
                <a:cs typeface="Arial" panose="020B0604020202020204" pitchFamily="34" charset="0"/>
              </a:rPr>
              <a:t>permutation</a:t>
            </a:r>
            <a:r>
              <a:rPr lang="en-GB" sz="2800" dirty="0">
                <a:latin typeface="Arial" panose="020B0604020202020204" pitchFamily="34" charset="0"/>
                <a:cs typeface="Arial" panose="020B0604020202020204" pitchFamily="34" charset="0"/>
              </a:rPr>
              <a:t>?”</a:t>
            </a:r>
          </a:p>
          <a:p>
            <a:endParaRPr lang="en-GB" dirty="0"/>
          </a:p>
        </p:txBody>
      </p:sp>
      <p:sp>
        <p:nvSpPr>
          <p:cNvPr id="13" name="TextBox 12">
            <a:extLst>
              <a:ext uri="{FF2B5EF4-FFF2-40B4-BE49-F238E27FC236}">
                <a16:creationId xmlns:a16="http://schemas.microsoft.com/office/drawing/2014/main" id="{9093D04B-1C73-43FA-8449-C0B0C2933639}"/>
              </a:ext>
            </a:extLst>
          </p:cNvPr>
          <p:cNvSpPr txBox="1"/>
          <p:nvPr/>
        </p:nvSpPr>
        <p:spPr>
          <a:xfrm>
            <a:off x="762000" y="5057775"/>
            <a:ext cx="7531114" cy="1200329"/>
          </a:xfrm>
          <a:prstGeom prst="rect">
            <a:avLst/>
          </a:prstGeom>
          <a:gradFill>
            <a:gsLst>
              <a:gs pos="0">
                <a:srgbClr val="CCFFFF"/>
              </a:gs>
              <a:gs pos="35000">
                <a:srgbClr val="CCECFF"/>
              </a:gs>
              <a:gs pos="100000">
                <a:schemeClr val="accent4">
                  <a:lumMod val="20000"/>
                  <a:lumOff val="80000"/>
                </a:schemeClr>
              </a:gs>
            </a:gsLst>
            <a:path path="circle">
              <a:fillToRect l="50000" t="-80000" r="50000" b="180000"/>
            </a:path>
          </a:gradFill>
          <a:scene3d>
            <a:camera prst="orthographicFront"/>
            <a:lightRig rig="threePt" dir="t"/>
          </a:scene3d>
          <a:sp3d>
            <a:bevelT/>
          </a:sp3d>
        </p:spPr>
        <p:txBody>
          <a:bodyPr wrap="square" rtlCol="0">
            <a:spAutoFit/>
          </a:bodyPr>
          <a:lstStyle/>
          <a:p>
            <a:r>
              <a:rPr lang="en-GB" dirty="0"/>
              <a:t>The difference between combinations and permutations is ordering</a:t>
            </a:r>
          </a:p>
          <a:p>
            <a:endParaRPr lang="en-GB" dirty="0"/>
          </a:p>
          <a:p>
            <a:r>
              <a:rPr lang="en-GB" dirty="0"/>
              <a:t>With permutations we care about the order of the elements, whereas with combinations we don’t.</a:t>
            </a:r>
          </a:p>
        </p:txBody>
      </p:sp>
    </p:spTree>
    <p:extLst>
      <p:ext uri="{BB962C8B-B14F-4D97-AF65-F5344CB8AC3E}">
        <p14:creationId xmlns:p14="http://schemas.microsoft.com/office/powerpoint/2010/main" val="281656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body" idx="1"/>
          </p:nvPr>
        </p:nvSpPr>
        <p:spPr>
          <a:xfrm>
            <a:off x="722375" y="1265728"/>
            <a:ext cx="10744201" cy="5305529"/>
          </a:xfrm>
          <a:prstGeom prst="rect">
            <a:avLst/>
          </a:prstGeom>
        </p:spPr>
        <p:txBody>
          <a:bodyPr vert="horz" wrap="square" lIns="0" tIns="98018" rIns="0" bIns="0" rtlCol="0">
            <a:spAutoFit/>
          </a:bodyPr>
          <a:lstStyle/>
          <a:p>
            <a:pPr marL="319405" marR="6985">
              <a:lnSpc>
                <a:spcPct val="100000"/>
              </a:lnSpc>
              <a:spcBef>
                <a:spcPts val="95"/>
              </a:spcBef>
            </a:pPr>
            <a:r>
              <a:rPr sz="4000" dirty="0"/>
              <a:t>An </a:t>
            </a:r>
            <a:r>
              <a:rPr sz="4000" spc="-5" dirty="0"/>
              <a:t>IKE session runs over UDP </a:t>
            </a:r>
            <a:r>
              <a:rPr sz="4000" spc="-10" dirty="0"/>
              <a:t>(source </a:t>
            </a:r>
            <a:r>
              <a:rPr sz="4000" spc="-5" dirty="0"/>
              <a:t>and</a:t>
            </a:r>
            <a:r>
              <a:rPr lang="en-GB" sz="4000" spc="-5" dirty="0"/>
              <a:t> </a:t>
            </a:r>
            <a:r>
              <a:rPr sz="4000" spc="-5" dirty="0"/>
              <a:t>destination  port</a:t>
            </a:r>
            <a:r>
              <a:rPr sz="4000" spc="-15" dirty="0"/>
              <a:t> </a:t>
            </a:r>
            <a:r>
              <a:rPr sz="4000" spc="-10" dirty="0"/>
              <a:t>500)</a:t>
            </a:r>
            <a:endParaRPr lang="en-GB" sz="4000" spc="-10" dirty="0"/>
          </a:p>
          <a:p>
            <a:pPr marL="319405" marR="6985">
              <a:lnSpc>
                <a:spcPct val="100000"/>
              </a:lnSpc>
              <a:spcBef>
                <a:spcPts val="95"/>
              </a:spcBef>
            </a:pPr>
            <a:endParaRPr sz="4000" spc="-10" dirty="0"/>
          </a:p>
          <a:p>
            <a:pPr marL="319405" marR="6350">
              <a:lnSpc>
                <a:spcPct val="100000"/>
              </a:lnSpc>
              <a:spcBef>
                <a:spcPts val="670"/>
              </a:spcBef>
            </a:pPr>
            <a:r>
              <a:rPr sz="4000" spc="-5" dirty="0"/>
              <a:t>IKE session establishment </a:t>
            </a:r>
            <a:r>
              <a:rPr sz="4000" spc="-10" dirty="0"/>
              <a:t>results </a:t>
            </a:r>
            <a:r>
              <a:rPr sz="4000" spc="-5" dirty="0"/>
              <a:t>in the creation of </a:t>
            </a:r>
            <a:r>
              <a:rPr sz="4000" dirty="0"/>
              <a:t>IKE  </a:t>
            </a:r>
            <a:r>
              <a:rPr sz="4000" spc="-10" dirty="0"/>
              <a:t>S</a:t>
            </a:r>
            <a:r>
              <a:rPr lang="en-GB" sz="4000" spc="-10" dirty="0"/>
              <a:t>A</a:t>
            </a:r>
            <a:r>
              <a:rPr sz="4000" spc="-10" dirty="0"/>
              <a:t>s</a:t>
            </a:r>
            <a:endParaRPr lang="en-GB" sz="4000" spc="-10" dirty="0"/>
          </a:p>
          <a:p>
            <a:pPr marL="319405" marR="6350">
              <a:lnSpc>
                <a:spcPct val="100000"/>
              </a:lnSpc>
              <a:spcBef>
                <a:spcPts val="670"/>
              </a:spcBef>
            </a:pPr>
            <a:endParaRPr sz="4000" spc="-10" dirty="0"/>
          </a:p>
          <a:p>
            <a:pPr marL="319405" marR="5080">
              <a:lnSpc>
                <a:spcPct val="100000"/>
              </a:lnSpc>
              <a:spcBef>
                <a:spcPts val="675"/>
              </a:spcBef>
              <a:tabLst>
                <a:tab pos="1058545" algn="l"/>
                <a:tab pos="1998980" algn="l"/>
                <a:tab pos="3907154" algn="l"/>
                <a:tab pos="4487545" algn="l"/>
                <a:tab pos="6266815" algn="l"/>
                <a:tab pos="7332345" algn="l"/>
                <a:tab pos="8129270" algn="l"/>
              </a:tabLst>
            </a:pPr>
            <a:r>
              <a:rPr sz="4000" spc="-10" dirty="0"/>
              <a:t>I</a:t>
            </a:r>
            <a:r>
              <a:rPr sz="4000" spc="-5" dirty="0"/>
              <a:t>KE</a:t>
            </a:r>
            <a:r>
              <a:rPr sz="4000" dirty="0"/>
              <a:t>	</a:t>
            </a:r>
            <a:r>
              <a:rPr sz="4000" spc="-5" dirty="0"/>
              <a:t>then</a:t>
            </a:r>
            <a:r>
              <a:rPr lang="en-GB" sz="4000" dirty="0"/>
              <a:t> </a:t>
            </a:r>
            <a:r>
              <a:rPr sz="4000" spc="-10" dirty="0"/>
              <a:t>e</a:t>
            </a:r>
            <a:r>
              <a:rPr sz="4000" dirty="0"/>
              <a:t>s</a:t>
            </a:r>
            <a:r>
              <a:rPr sz="4000" spc="-5" dirty="0"/>
              <a:t>tab</a:t>
            </a:r>
            <a:r>
              <a:rPr sz="4000" spc="-20" dirty="0"/>
              <a:t>l</a:t>
            </a:r>
            <a:r>
              <a:rPr sz="4000" spc="-5" dirty="0"/>
              <a:t>ish</a:t>
            </a:r>
            <a:r>
              <a:rPr sz="4000" dirty="0"/>
              <a:t>e</a:t>
            </a:r>
            <a:r>
              <a:rPr sz="4000" spc="-5" dirty="0"/>
              <a:t>s</a:t>
            </a:r>
            <a:r>
              <a:rPr sz="4000" dirty="0"/>
              <a:t>	</a:t>
            </a:r>
            <a:r>
              <a:rPr sz="4000" spc="-10" dirty="0"/>
              <a:t>al</a:t>
            </a:r>
            <a:r>
              <a:rPr sz="4000" spc="-5" dirty="0"/>
              <a:t>l</a:t>
            </a:r>
            <a:r>
              <a:rPr lang="en-GB" sz="4000" dirty="0"/>
              <a:t> </a:t>
            </a:r>
            <a:r>
              <a:rPr sz="4000" spc="-15" dirty="0"/>
              <a:t>r</a:t>
            </a:r>
            <a:r>
              <a:rPr sz="4000" spc="-10" dirty="0"/>
              <a:t>e</a:t>
            </a:r>
            <a:r>
              <a:rPr sz="4000" dirty="0"/>
              <a:t>q</a:t>
            </a:r>
            <a:r>
              <a:rPr sz="4000" spc="-5" dirty="0"/>
              <a:t>ue</a:t>
            </a:r>
            <a:r>
              <a:rPr sz="4000" dirty="0"/>
              <a:t>s</a:t>
            </a:r>
            <a:r>
              <a:rPr sz="4000" spc="-5" dirty="0"/>
              <a:t>t</a:t>
            </a:r>
            <a:r>
              <a:rPr sz="4000" dirty="0"/>
              <a:t>e</a:t>
            </a:r>
            <a:r>
              <a:rPr sz="4000" spc="-5" dirty="0"/>
              <a:t>d</a:t>
            </a:r>
            <a:r>
              <a:rPr sz="4000" dirty="0"/>
              <a:t>	</a:t>
            </a:r>
            <a:r>
              <a:rPr sz="4000" spc="-10" dirty="0" err="1"/>
              <a:t>IPSe</a:t>
            </a:r>
            <a:r>
              <a:rPr sz="4000" spc="-5" dirty="0" err="1"/>
              <a:t>c</a:t>
            </a:r>
            <a:r>
              <a:rPr lang="en-GB" sz="4000" dirty="0"/>
              <a:t> </a:t>
            </a:r>
            <a:r>
              <a:rPr sz="4000" dirty="0"/>
              <a:t>S</a:t>
            </a:r>
            <a:r>
              <a:rPr sz="4000" spc="-10" dirty="0"/>
              <a:t>A</a:t>
            </a:r>
            <a:r>
              <a:rPr sz="4000" spc="-5" dirty="0"/>
              <a:t>s</a:t>
            </a:r>
            <a:r>
              <a:rPr sz="4000" dirty="0"/>
              <a:t>	</a:t>
            </a:r>
            <a:r>
              <a:rPr sz="4000" spc="-10" dirty="0"/>
              <a:t>on  demand</a:t>
            </a:r>
          </a:p>
        </p:txBody>
      </p:sp>
      <p:sp>
        <p:nvSpPr>
          <p:cNvPr id="6" name="object 6"/>
          <p:cNvSpPr txBox="1">
            <a:spLocks noGrp="1"/>
          </p:cNvSpPr>
          <p:nvPr>
            <p:ph type="title"/>
          </p:nvPr>
        </p:nvSpPr>
        <p:spPr>
          <a:xfrm>
            <a:off x="4290441" y="575796"/>
            <a:ext cx="3608070" cy="689932"/>
          </a:xfrm>
          <a:prstGeom prst="rect">
            <a:avLst/>
          </a:prstGeom>
        </p:spPr>
        <p:txBody>
          <a:bodyPr vert="horz" wrap="square" lIns="0" tIns="12700" rIns="0" bIns="0" rtlCol="0" anchor="ctr">
            <a:spAutoFit/>
          </a:bodyPr>
          <a:lstStyle/>
          <a:p>
            <a:pPr marL="12700">
              <a:lnSpc>
                <a:spcPct val="100000"/>
              </a:lnSpc>
              <a:spcBef>
                <a:spcPts val="100"/>
              </a:spcBef>
            </a:pPr>
            <a:r>
              <a:rPr spc="-5" dirty="0"/>
              <a:t>IKE</a:t>
            </a:r>
            <a:r>
              <a:rPr spc="-80" dirty="0"/>
              <a:t> </a:t>
            </a:r>
            <a:r>
              <a:rPr spc="-5" dirty="0"/>
              <a:t>Protocol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2700" rIns="0" bIns="0" rtlCol="0" anchor="ctr">
            <a:spAutoFit/>
          </a:bodyPr>
          <a:lstStyle/>
          <a:p>
            <a:pPr marL="12700">
              <a:lnSpc>
                <a:spcPct val="100000"/>
              </a:lnSpc>
              <a:spcBef>
                <a:spcPts val="100"/>
              </a:spcBef>
            </a:pPr>
            <a:r>
              <a:rPr spc="-5" dirty="0"/>
              <a:t>IKE Session</a:t>
            </a:r>
            <a:r>
              <a:rPr spc="-80" dirty="0"/>
              <a:t> </a:t>
            </a:r>
            <a:r>
              <a:rPr spc="-5" dirty="0"/>
              <a:t>Protocol</a:t>
            </a:r>
          </a:p>
        </p:txBody>
      </p:sp>
      <p:sp>
        <p:nvSpPr>
          <p:cNvPr id="10" name="Content Placeholder 9">
            <a:extLst>
              <a:ext uri="{FF2B5EF4-FFF2-40B4-BE49-F238E27FC236}">
                <a16:creationId xmlns:a16="http://schemas.microsoft.com/office/drawing/2014/main" id="{8BA11208-90B5-4F3F-8856-66B0AFEF339C}"/>
              </a:ext>
            </a:extLst>
          </p:cNvPr>
          <p:cNvSpPr>
            <a:spLocks noGrp="1"/>
          </p:cNvSpPr>
          <p:nvPr>
            <p:ph idx="1"/>
          </p:nvPr>
        </p:nvSpPr>
        <p:spPr/>
        <p:txBody>
          <a:bodyPr/>
          <a:lstStyle/>
          <a:p>
            <a:r>
              <a:rPr lang="en-GB" sz="3200" dirty="0"/>
              <a:t>IKE sessions are protected by cryptographic algorithms/protocols</a:t>
            </a:r>
          </a:p>
          <a:p>
            <a:r>
              <a:rPr lang="en-GB" sz="3200" dirty="0"/>
              <a:t>The peers need to agree on a bundle of algorithms and protocols, known as IKE protection suites, to protect the IKE session</a:t>
            </a:r>
          </a:p>
          <a:p>
            <a:r>
              <a:rPr lang="en-GB" sz="3200" dirty="0"/>
              <a:t>Protection suites can be:</a:t>
            </a:r>
          </a:p>
          <a:p>
            <a:pPr lvl="1"/>
            <a:r>
              <a:rPr lang="en-GB" sz="2800" dirty="0"/>
              <a:t>Encryption Algorithm</a:t>
            </a:r>
          </a:p>
          <a:p>
            <a:pPr lvl="1"/>
            <a:r>
              <a:rPr lang="en-GB" sz="2800" dirty="0"/>
              <a:t>Hashing MAC Algorithm</a:t>
            </a:r>
          </a:p>
          <a:p>
            <a:pPr lvl="1"/>
            <a:r>
              <a:rPr lang="en-GB" sz="2800" dirty="0"/>
              <a:t>Peer Authentication Procedure</a:t>
            </a:r>
          </a:p>
          <a:p>
            <a:pPr lvl="1"/>
            <a:r>
              <a:rPr lang="en-GB" sz="2800" dirty="0"/>
              <a:t>DH group for Initial Key Exchange</a:t>
            </a:r>
          </a:p>
          <a:p>
            <a:pPr lvl="1"/>
            <a:r>
              <a:rPr lang="en-GB" sz="2800" dirty="0"/>
              <a:t>SA Lifetime</a:t>
            </a:r>
          </a:p>
          <a:p>
            <a:endParaRPr lang="en-GB"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48460" y="1911667"/>
            <a:ext cx="8994140" cy="4803879"/>
          </a:xfrm>
          <a:prstGeom prst="rect">
            <a:avLst/>
          </a:prstGeom>
        </p:spPr>
        <p:txBody>
          <a:bodyPr vert="horz" wrap="square" lIns="0" tIns="101600" rIns="0" bIns="0" rtlCol="0">
            <a:spAutoFit/>
          </a:bodyPr>
          <a:lstStyle/>
          <a:p>
            <a:pPr marL="584200" indent="-571500">
              <a:spcBef>
                <a:spcPts val="800"/>
              </a:spcBef>
              <a:buFont typeface="Arial" panose="020B0604020202020204" pitchFamily="34" charset="0"/>
              <a:buChar char="•"/>
            </a:pPr>
            <a:r>
              <a:rPr sz="4400" spc="-10" dirty="0">
                <a:solidFill>
                  <a:schemeClr val="tx1">
                    <a:lumMod val="75000"/>
                    <a:lumOff val="25000"/>
                  </a:schemeClr>
                </a:solidFill>
                <a:cs typeface="Candara"/>
              </a:rPr>
              <a:t>IKE </a:t>
            </a:r>
            <a:r>
              <a:rPr sz="4400" spc="-5" dirty="0">
                <a:solidFill>
                  <a:schemeClr val="tx1">
                    <a:lumMod val="75000"/>
                    <a:lumOff val="25000"/>
                  </a:schemeClr>
                </a:solidFill>
                <a:cs typeface="Candara"/>
              </a:rPr>
              <a:t>has 2</a:t>
            </a:r>
            <a:r>
              <a:rPr sz="4400" spc="25" dirty="0">
                <a:solidFill>
                  <a:schemeClr val="tx1">
                    <a:lumMod val="75000"/>
                    <a:lumOff val="25000"/>
                  </a:schemeClr>
                </a:solidFill>
                <a:cs typeface="Candara"/>
              </a:rPr>
              <a:t> </a:t>
            </a:r>
            <a:r>
              <a:rPr sz="4400" spc="-5" dirty="0">
                <a:solidFill>
                  <a:schemeClr val="tx1">
                    <a:lumMod val="75000"/>
                    <a:lumOff val="25000"/>
                  </a:schemeClr>
                </a:solidFill>
                <a:cs typeface="Candara"/>
              </a:rPr>
              <a:t>phases:</a:t>
            </a:r>
            <a:endParaRPr lang="en-GB" sz="4400" spc="-5" dirty="0">
              <a:solidFill>
                <a:schemeClr val="tx1">
                  <a:lumMod val="75000"/>
                  <a:lumOff val="25000"/>
                </a:schemeClr>
              </a:solidFill>
              <a:cs typeface="Candara"/>
            </a:endParaRPr>
          </a:p>
          <a:p>
            <a:pPr marL="584200" indent="-571500">
              <a:spcBef>
                <a:spcPts val="800"/>
              </a:spcBef>
              <a:buFont typeface="Arial" panose="020B0604020202020204" pitchFamily="34" charset="0"/>
              <a:buChar char="•"/>
            </a:pPr>
            <a:r>
              <a:rPr sz="4000" b="1" dirty="0">
                <a:solidFill>
                  <a:schemeClr val="tx1">
                    <a:lumMod val="75000"/>
                    <a:lumOff val="25000"/>
                  </a:schemeClr>
                </a:solidFill>
                <a:cs typeface="Candara"/>
              </a:rPr>
              <a:t>IKE Phase</a:t>
            </a:r>
            <a:r>
              <a:rPr sz="4000" b="1" spc="-10" dirty="0">
                <a:solidFill>
                  <a:schemeClr val="tx1">
                    <a:lumMod val="75000"/>
                    <a:lumOff val="25000"/>
                  </a:schemeClr>
                </a:solidFill>
                <a:cs typeface="Candara"/>
              </a:rPr>
              <a:t> </a:t>
            </a:r>
            <a:r>
              <a:rPr sz="4000" b="1" dirty="0">
                <a:solidFill>
                  <a:schemeClr val="tx1">
                    <a:lumMod val="75000"/>
                    <a:lumOff val="25000"/>
                  </a:schemeClr>
                </a:solidFill>
                <a:cs typeface="Candara"/>
              </a:rPr>
              <a:t>1</a:t>
            </a:r>
            <a:endParaRPr lang="en-GB" sz="4000" b="1" dirty="0">
              <a:solidFill>
                <a:schemeClr val="tx1">
                  <a:lumMod val="75000"/>
                  <a:lumOff val="25000"/>
                </a:schemeClr>
              </a:solidFill>
              <a:cs typeface="Candara"/>
            </a:endParaRPr>
          </a:p>
          <a:p>
            <a:pPr marL="1041400" lvl="1" indent="-571500">
              <a:spcBef>
                <a:spcPts val="800"/>
              </a:spcBef>
              <a:buFont typeface="Arial" panose="020B0604020202020204" pitchFamily="34" charset="0"/>
              <a:buChar char="•"/>
            </a:pPr>
            <a:r>
              <a:rPr sz="3600" spc="-5" dirty="0">
                <a:solidFill>
                  <a:schemeClr val="tx1">
                    <a:lumMod val="75000"/>
                    <a:lumOff val="25000"/>
                  </a:schemeClr>
                </a:solidFill>
                <a:cs typeface="Candara"/>
              </a:rPr>
              <a:t>Uses main or aggressive mode</a:t>
            </a:r>
            <a:r>
              <a:rPr sz="3600" spc="-30" dirty="0">
                <a:solidFill>
                  <a:schemeClr val="tx1">
                    <a:lumMod val="75000"/>
                    <a:lumOff val="25000"/>
                  </a:schemeClr>
                </a:solidFill>
                <a:cs typeface="Candara"/>
              </a:rPr>
              <a:t> </a:t>
            </a:r>
            <a:r>
              <a:rPr sz="3600" spc="-10" dirty="0">
                <a:solidFill>
                  <a:schemeClr val="tx1">
                    <a:lumMod val="75000"/>
                    <a:lumOff val="25000"/>
                  </a:schemeClr>
                </a:solidFill>
                <a:cs typeface="Candara"/>
              </a:rPr>
              <a:t>exchange</a:t>
            </a:r>
            <a:endParaRPr lang="en-GB" sz="3600" spc="-10" dirty="0">
              <a:solidFill>
                <a:schemeClr val="tx1">
                  <a:lumMod val="75000"/>
                  <a:lumOff val="25000"/>
                </a:schemeClr>
              </a:solidFill>
              <a:cs typeface="Candara"/>
            </a:endParaRPr>
          </a:p>
          <a:p>
            <a:pPr marL="1041400" lvl="1" indent="-571500">
              <a:spcBef>
                <a:spcPts val="800"/>
              </a:spcBef>
              <a:buFont typeface="Arial" panose="020B0604020202020204" pitchFamily="34" charset="0"/>
              <a:buChar char="•"/>
            </a:pPr>
            <a:r>
              <a:rPr sz="3600" spc="-5" dirty="0">
                <a:solidFill>
                  <a:schemeClr val="tx1">
                    <a:lumMod val="75000"/>
                    <a:lumOff val="25000"/>
                  </a:schemeClr>
                </a:solidFill>
                <a:cs typeface="Candara"/>
              </a:rPr>
              <a:t>Negotiates IKE</a:t>
            </a:r>
            <a:r>
              <a:rPr sz="3600" spc="-25" dirty="0">
                <a:solidFill>
                  <a:schemeClr val="tx1">
                    <a:lumMod val="75000"/>
                    <a:lumOff val="25000"/>
                  </a:schemeClr>
                </a:solidFill>
                <a:cs typeface="Candara"/>
              </a:rPr>
              <a:t> </a:t>
            </a:r>
            <a:r>
              <a:rPr sz="3600" spc="-5" dirty="0">
                <a:solidFill>
                  <a:schemeClr val="tx1">
                    <a:lumMod val="75000"/>
                    <a:lumOff val="25000"/>
                  </a:schemeClr>
                </a:solidFill>
                <a:cs typeface="Candara"/>
              </a:rPr>
              <a:t>SA</a:t>
            </a:r>
            <a:endParaRPr lang="en-GB" sz="3600" spc="-5" dirty="0">
              <a:solidFill>
                <a:schemeClr val="tx1">
                  <a:lumMod val="75000"/>
                  <a:lumOff val="25000"/>
                </a:schemeClr>
              </a:solidFill>
              <a:cs typeface="Candara"/>
            </a:endParaRPr>
          </a:p>
          <a:p>
            <a:pPr marL="584200" indent="-571500">
              <a:spcBef>
                <a:spcPts val="800"/>
              </a:spcBef>
              <a:buFont typeface="Arial" panose="020B0604020202020204" pitchFamily="34" charset="0"/>
              <a:buChar char="•"/>
            </a:pPr>
            <a:r>
              <a:rPr sz="4000" b="1" dirty="0">
                <a:solidFill>
                  <a:schemeClr val="tx1">
                    <a:lumMod val="75000"/>
                    <a:lumOff val="25000"/>
                  </a:schemeClr>
                </a:solidFill>
                <a:cs typeface="Candara"/>
              </a:rPr>
              <a:t>IKE Phase</a:t>
            </a:r>
            <a:r>
              <a:rPr sz="4000" b="1" spc="-10" dirty="0">
                <a:solidFill>
                  <a:schemeClr val="tx1">
                    <a:lumMod val="75000"/>
                    <a:lumOff val="25000"/>
                  </a:schemeClr>
                </a:solidFill>
                <a:cs typeface="Candara"/>
              </a:rPr>
              <a:t> </a:t>
            </a:r>
            <a:r>
              <a:rPr sz="4000" b="1" dirty="0">
                <a:solidFill>
                  <a:schemeClr val="tx1">
                    <a:lumMod val="75000"/>
                    <a:lumOff val="25000"/>
                  </a:schemeClr>
                </a:solidFill>
                <a:cs typeface="Candara"/>
              </a:rPr>
              <a:t>2</a:t>
            </a:r>
            <a:endParaRPr lang="en-GB" sz="4000" b="1" dirty="0">
              <a:solidFill>
                <a:schemeClr val="tx1">
                  <a:lumMod val="75000"/>
                  <a:lumOff val="25000"/>
                </a:schemeClr>
              </a:solidFill>
              <a:cs typeface="Candara"/>
            </a:endParaRPr>
          </a:p>
          <a:p>
            <a:pPr marL="1041400" lvl="1" indent="-571500">
              <a:spcBef>
                <a:spcPts val="800"/>
              </a:spcBef>
              <a:buFont typeface="Arial" panose="020B0604020202020204" pitchFamily="34" charset="0"/>
              <a:buChar char="•"/>
            </a:pPr>
            <a:r>
              <a:rPr sz="3600" spc="-5" dirty="0">
                <a:solidFill>
                  <a:schemeClr val="tx1">
                    <a:lumMod val="75000"/>
                    <a:lumOff val="25000"/>
                  </a:schemeClr>
                </a:solidFill>
                <a:cs typeface="Candara"/>
              </a:rPr>
              <a:t>Uses quick mode</a:t>
            </a:r>
            <a:r>
              <a:rPr sz="3600" spc="-20" dirty="0">
                <a:solidFill>
                  <a:schemeClr val="tx1">
                    <a:lumMod val="75000"/>
                    <a:lumOff val="25000"/>
                  </a:schemeClr>
                </a:solidFill>
                <a:cs typeface="Candara"/>
              </a:rPr>
              <a:t> </a:t>
            </a:r>
            <a:r>
              <a:rPr sz="3600" spc="-10" dirty="0">
                <a:solidFill>
                  <a:schemeClr val="tx1">
                    <a:lumMod val="75000"/>
                    <a:lumOff val="25000"/>
                  </a:schemeClr>
                </a:solidFill>
                <a:cs typeface="Candara"/>
              </a:rPr>
              <a:t>exchange</a:t>
            </a:r>
            <a:endParaRPr lang="en-GB" sz="3600" spc="-10" dirty="0">
              <a:solidFill>
                <a:schemeClr val="tx1">
                  <a:lumMod val="75000"/>
                  <a:lumOff val="25000"/>
                </a:schemeClr>
              </a:solidFill>
              <a:cs typeface="Candara"/>
            </a:endParaRPr>
          </a:p>
          <a:p>
            <a:pPr marL="1041400" lvl="1" indent="-571500">
              <a:spcBef>
                <a:spcPts val="800"/>
              </a:spcBef>
              <a:buFont typeface="Arial" panose="020B0604020202020204" pitchFamily="34" charset="0"/>
              <a:buChar char="•"/>
            </a:pPr>
            <a:r>
              <a:rPr sz="3600" spc="-5" dirty="0">
                <a:solidFill>
                  <a:schemeClr val="tx1">
                    <a:lumMod val="75000"/>
                    <a:lumOff val="25000"/>
                  </a:schemeClr>
                </a:solidFill>
                <a:cs typeface="Candara"/>
              </a:rPr>
              <a:t>Negotiates IPSec</a:t>
            </a:r>
            <a:r>
              <a:rPr sz="3600" spc="-30" dirty="0">
                <a:solidFill>
                  <a:schemeClr val="tx1">
                    <a:lumMod val="75000"/>
                    <a:lumOff val="25000"/>
                  </a:schemeClr>
                </a:solidFill>
                <a:cs typeface="Candara"/>
              </a:rPr>
              <a:t> </a:t>
            </a:r>
            <a:r>
              <a:rPr sz="3600" spc="-5" dirty="0">
                <a:solidFill>
                  <a:schemeClr val="tx1">
                    <a:lumMod val="75000"/>
                    <a:lumOff val="25000"/>
                  </a:schemeClr>
                </a:solidFill>
                <a:cs typeface="Candara"/>
              </a:rPr>
              <a:t>SAs</a:t>
            </a:r>
            <a:endParaRPr sz="2200" dirty="0">
              <a:solidFill>
                <a:schemeClr val="tx1">
                  <a:lumMod val="75000"/>
                  <a:lumOff val="25000"/>
                </a:schemeClr>
              </a:solidFill>
              <a:cs typeface="Candara"/>
            </a:endParaRPr>
          </a:p>
        </p:txBody>
      </p:sp>
      <p:sp>
        <p:nvSpPr>
          <p:cNvPr id="4" name="object 4"/>
          <p:cNvSpPr txBox="1">
            <a:spLocks noGrp="1"/>
          </p:cNvSpPr>
          <p:nvPr>
            <p:ph type="title"/>
          </p:nvPr>
        </p:nvSpPr>
        <p:spPr>
          <a:xfrm>
            <a:off x="2841117" y="575796"/>
            <a:ext cx="6511925" cy="689932"/>
          </a:xfrm>
          <a:prstGeom prst="rect">
            <a:avLst/>
          </a:prstGeom>
        </p:spPr>
        <p:txBody>
          <a:bodyPr vert="horz" wrap="square" lIns="0" tIns="12700" rIns="0" bIns="0" rtlCol="0" anchor="ctr">
            <a:spAutoFit/>
          </a:bodyPr>
          <a:lstStyle/>
          <a:p>
            <a:pPr marL="12700">
              <a:lnSpc>
                <a:spcPct val="100000"/>
              </a:lnSpc>
              <a:spcBef>
                <a:spcPts val="100"/>
              </a:spcBef>
            </a:pPr>
            <a:r>
              <a:rPr spc="-5" dirty="0"/>
              <a:t>IKE </a:t>
            </a:r>
            <a:r>
              <a:rPr dirty="0"/>
              <a:t>Phases and</a:t>
            </a:r>
            <a:r>
              <a:rPr spc="-70" dirty="0"/>
              <a:t> </a:t>
            </a:r>
            <a:r>
              <a:rPr spc="-5" dirty="0"/>
              <a:t>Modes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2700" rIns="0" bIns="0" rtlCol="0" anchor="ctr">
            <a:spAutoFit/>
          </a:bodyPr>
          <a:lstStyle/>
          <a:p>
            <a:pPr marL="12700">
              <a:lnSpc>
                <a:spcPct val="100000"/>
              </a:lnSpc>
              <a:spcBef>
                <a:spcPts val="100"/>
              </a:spcBef>
            </a:pPr>
            <a:r>
              <a:rPr dirty="0"/>
              <a:t>Phase 1</a:t>
            </a:r>
            <a:r>
              <a:rPr spc="-100" dirty="0"/>
              <a:t> </a:t>
            </a:r>
            <a:r>
              <a:rPr spc="-5" dirty="0"/>
              <a:t>Attributes</a:t>
            </a:r>
          </a:p>
        </p:txBody>
      </p:sp>
      <p:sp>
        <p:nvSpPr>
          <p:cNvPr id="5" name="Content Placeholder 4">
            <a:extLst>
              <a:ext uri="{FF2B5EF4-FFF2-40B4-BE49-F238E27FC236}">
                <a16:creationId xmlns:a16="http://schemas.microsoft.com/office/drawing/2014/main" id="{9826298D-EA08-4FEC-A7F6-45D4FB26930E}"/>
              </a:ext>
            </a:extLst>
          </p:cNvPr>
          <p:cNvSpPr>
            <a:spLocks noGrp="1"/>
          </p:cNvSpPr>
          <p:nvPr>
            <p:ph idx="1"/>
          </p:nvPr>
        </p:nvSpPr>
        <p:spPr/>
        <p:txBody>
          <a:bodyPr/>
          <a:lstStyle/>
          <a:p>
            <a:r>
              <a:rPr lang="en-GB" dirty="0"/>
              <a:t>Authentication Method</a:t>
            </a:r>
          </a:p>
          <a:p>
            <a:pPr lvl="1"/>
            <a:r>
              <a:rPr lang="en-GB" dirty="0"/>
              <a:t>Pre-shared key</a:t>
            </a:r>
          </a:p>
          <a:p>
            <a:pPr lvl="1"/>
            <a:r>
              <a:rPr lang="en-GB" dirty="0"/>
              <a:t>Digital Signatures (DSS or RSA)</a:t>
            </a:r>
          </a:p>
          <a:p>
            <a:pPr lvl="1"/>
            <a:r>
              <a:rPr lang="en-GB" dirty="0"/>
              <a:t>Public key encryption (RSA or El Gamal)</a:t>
            </a:r>
          </a:p>
          <a:p>
            <a:r>
              <a:rPr lang="en-GB" dirty="0"/>
              <a:t>Group Description (pre-defined)</a:t>
            </a:r>
          </a:p>
          <a:p>
            <a:r>
              <a:rPr lang="en-GB" dirty="0"/>
              <a:t>Group Type (negotiated)</a:t>
            </a:r>
          </a:p>
          <a:p>
            <a:pPr lvl="1"/>
            <a:r>
              <a:rPr lang="en-GB" dirty="0"/>
              <a:t>MODP (modular exponentiation group)</a:t>
            </a:r>
          </a:p>
          <a:p>
            <a:pPr lvl="1"/>
            <a:r>
              <a:rPr lang="en-GB" dirty="0"/>
              <a:t>ECP (elliptic curve group over GF[P])</a:t>
            </a:r>
          </a:p>
          <a:p>
            <a:pPr lvl="1"/>
            <a:r>
              <a:rPr lang="en-GB" dirty="0"/>
              <a:t>ECP (elliptic curve group over GF[2</a:t>
            </a:r>
            <a:r>
              <a:rPr lang="en-GB" b="1" baseline="30000" dirty="0"/>
              <a:t>N</a:t>
            </a:r>
            <a:r>
              <a:rPr lang="en-GB" dirty="0"/>
              <a:t>])</a:t>
            </a:r>
          </a:p>
          <a:p>
            <a:endParaRPr lang="en-GB"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850900" y="1663700"/>
            <a:ext cx="10820400" cy="3906839"/>
          </a:xfrm>
          <a:prstGeom prst="rect">
            <a:avLst/>
          </a:prstGeom>
        </p:spPr>
        <p:txBody>
          <a:bodyPr vert="horz" wrap="square" lIns="0" tIns="12700" rIns="0" bIns="0" rtlCol="0">
            <a:spAutoFit/>
          </a:bodyPr>
          <a:lstStyle/>
          <a:p>
            <a:pPr marL="469900" marR="1901825" indent="-457200">
              <a:lnSpc>
                <a:spcPct val="120000"/>
              </a:lnSpc>
              <a:spcBef>
                <a:spcPts val="100"/>
              </a:spcBef>
              <a:buFont typeface="Arial" panose="020B0604020202020204" pitchFamily="34" charset="0"/>
              <a:buChar char="•"/>
            </a:pPr>
            <a:r>
              <a:rPr sz="3200" spc="-5" dirty="0">
                <a:solidFill>
                  <a:schemeClr val="tx1">
                    <a:lumMod val="75000"/>
                    <a:lumOff val="25000"/>
                  </a:schemeClr>
                </a:solidFill>
                <a:cs typeface="Candara"/>
              </a:rPr>
              <a:t>Group Description </a:t>
            </a:r>
            <a:r>
              <a:rPr sz="3200" spc="-10" dirty="0">
                <a:solidFill>
                  <a:schemeClr val="tx1">
                    <a:lumMod val="75000"/>
                    <a:lumOff val="25000"/>
                  </a:schemeClr>
                </a:solidFill>
                <a:cs typeface="Candara"/>
              </a:rPr>
              <a:t>(for </a:t>
            </a:r>
            <a:r>
              <a:rPr sz="3200" spc="-5" dirty="0">
                <a:solidFill>
                  <a:schemeClr val="tx1">
                    <a:lumMod val="75000"/>
                    <a:lumOff val="25000"/>
                  </a:schemeClr>
                </a:solidFill>
                <a:cs typeface="Candara"/>
              </a:rPr>
              <a:t>PFS)  Encryption Algorithm (if</a:t>
            </a:r>
            <a:r>
              <a:rPr sz="3200" spc="-45" dirty="0">
                <a:solidFill>
                  <a:schemeClr val="tx1">
                    <a:lumMod val="75000"/>
                    <a:lumOff val="25000"/>
                  </a:schemeClr>
                </a:solidFill>
                <a:cs typeface="Candara"/>
              </a:rPr>
              <a:t> </a:t>
            </a:r>
            <a:r>
              <a:rPr sz="3200" spc="-10" dirty="0">
                <a:solidFill>
                  <a:schemeClr val="tx1">
                    <a:lumMod val="75000"/>
                    <a:lumOff val="25000"/>
                  </a:schemeClr>
                </a:solidFill>
                <a:cs typeface="Candara"/>
              </a:rPr>
              <a:t>any)</a:t>
            </a:r>
            <a:endParaRPr lang="en-GB" sz="3200" spc="-10" dirty="0">
              <a:solidFill>
                <a:schemeClr val="tx1">
                  <a:lumMod val="75000"/>
                  <a:lumOff val="25000"/>
                </a:schemeClr>
              </a:solidFill>
              <a:cs typeface="Candara"/>
            </a:endParaRPr>
          </a:p>
          <a:p>
            <a:pPr marL="927100" marR="1901825" lvl="1" indent="-457200">
              <a:lnSpc>
                <a:spcPct val="120000"/>
              </a:lnSpc>
              <a:spcBef>
                <a:spcPts val="100"/>
              </a:spcBef>
              <a:buFont typeface="Arial" panose="020B0604020202020204" pitchFamily="34" charset="0"/>
              <a:buChar char="•"/>
            </a:pPr>
            <a:r>
              <a:rPr sz="2800" dirty="0">
                <a:solidFill>
                  <a:schemeClr val="tx1">
                    <a:lumMod val="75000"/>
                    <a:lumOff val="25000"/>
                  </a:schemeClr>
                </a:solidFill>
                <a:cs typeface="Candara"/>
              </a:rPr>
              <a:t>Key</a:t>
            </a:r>
            <a:r>
              <a:rPr sz="2800" spc="-10" dirty="0">
                <a:solidFill>
                  <a:schemeClr val="tx1">
                    <a:lumMod val="75000"/>
                    <a:lumOff val="25000"/>
                  </a:schemeClr>
                </a:solidFill>
                <a:cs typeface="Candara"/>
              </a:rPr>
              <a:t> </a:t>
            </a:r>
            <a:r>
              <a:rPr sz="2800" dirty="0">
                <a:solidFill>
                  <a:schemeClr val="tx1">
                    <a:lumMod val="75000"/>
                    <a:lumOff val="25000"/>
                  </a:schemeClr>
                </a:solidFill>
                <a:cs typeface="Candara"/>
              </a:rPr>
              <a:t>Length</a:t>
            </a:r>
            <a:endParaRPr lang="en-GB" sz="2800" dirty="0">
              <a:solidFill>
                <a:schemeClr val="tx1">
                  <a:lumMod val="75000"/>
                  <a:lumOff val="25000"/>
                </a:schemeClr>
              </a:solidFill>
              <a:cs typeface="Candara"/>
            </a:endParaRPr>
          </a:p>
          <a:p>
            <a:pPr marL="927100" marR="1901825" lvl="1" indent="-457200">
              <a:lnSpc>
                <a:spcPct val="120000"/>
              </a:lnSpc>
              <a:spcBef>
                <a:spcPts val="100"/>
              </a:spcBef>
              <a:buFont typeface="Arial" panose="020B0604020202020204" pitchFamily="34" charset="0"/>
              <a:buChar char="•"/>
            </a:pPr>
            <a:r>
              <a:rPr sz="2800" dirty="0">
                <a:solidFill>
                  <a:schemeClr val="tx1">
                    <a:lumMod val="75000"/>
                    <a:lumOff val="25000"/>
                  </a:schemeClr>
                </a:solidFill>
                <a:cs typeface="Candara"/>
              </a:rPr>
              <a:t>Key</a:t>
            </a:r>
            <a:r>
              <a:rPr sz="2800" spc="-10" dirty="0">
                <a:solidFill>
                  <a:schemeClr val="tx1">
                    <a:lumMod val="75000"/>
                    <a:lumOff val="25000"/>
                  </a:schemeClr>
                </a:solidFill>
                <a:cs typeface="Candara"/>
              </a:rPr>
              <a:t> </a:t>
            </a:r>
            <a:r>
              <a:rPr sz="2800" spc="-5" dirty="0">
                <a:solidFill>
                  <a:schemeClr val="tx1">
                    <a:lumMod val="75000"/>
                    <a:lumOff val="25000"/>
                  </a:schemeClr>
                </a:solidFill>
                <a:cs typeface="Candara"/>
              </a:rPr>
              <a:t>Rounds</a:t>
            </a:r>
            <a:endParaRPr sz="2800" dirty="0">
              <a:solidFill>
                <a:schemeClr val="tx1">
                  <a:lumMod val="75000"/>
                  <a:lumOff val="25000"/>
                </a:schemeClr>
              </a:solidFill>
              <a:cs typeface="Candara"/>
            </a:endParaRPr>
          </a:p>
          <a:p>
            <a:pPr marL="469900" indent="-457200">
              <a:spcBef>
                <a:spcPts val="645"/>
              </a:spcBef>
              <a:buFont typeface="Arial" panose="020B0604020202020204" pitchFamily="34" charset="0"/>
              <a:buChar char="•"/>
            </a:pPr>
            <a:r>
              <a:rPr sz="3200" spc="-5" dirty="0">
                <a:solidFill>
                  <a:schemeClr val="tx1">
                    <a:lumMod val="75000"/>
                    <a:lumOff val="25000"/>
                  </a:schemeClr>
                </a:solidFill>
                <a:cs typeface="Candara"/>
              </a:rPr>
              <a:t>Group Description </a:t>
            </a:r>
            <a:r>
              <a:rPr sz="3200" spc="-10" dirty="0">
                <a:solidFill>
                  <a:schemeClr val="tx1">
                    <a:lumMod val="75000"/>
                    <a:lumOff val="25000"/>
                  </a:schemeClr>
                </a:solidFill>
                <a:cs typeface="Candara"/>
              </a:rPr>
              <a:t>(for</a:t>
            </a:r>
            <a:r>
              <a:rPr sz="3200" spc="-5" dirty="0">
                <a:solidFill>
                  <a:schemeClr val="tx1">
                    <a:lumMod val="75000"/>
                    <a:lumOff val="25000"/>
                  </a:schemeClr>
                </a:solidFill>
                <a:cs typeface="Candara"/>
              </a:rPr>
              <a:t> PFS)</a:t>
            </a:r>
            <a:endParaRPr sz="3200" dirty="0">
              <a:solidFill>
                <a:schemeClr val="tx1">
                  <a:lumMod val="75000"/>
                  <a:lumOff val="25000"/>
                </a:schemeClr>
              </a:solidFill>
              <a:cs typeface="Candara"/>
            </a:endParaRPr>
          </a:p>
          <a:p>
            <a:pPr marL="469900" marR="5080" indent="-457200">
              <a:lnSpc>
                <a:spcPts val="4029"/>
              </a:lnSpc>
              <a:spcBef>
                <a:spcPts val="250"/>
              </a:spcBef>
              <a:buFont typeface="Arial" panose="020B0604020202020204" pitchFamily="34" charset="0"/>
              <a:buChar char="•"/>
            </a:pPr>
            <a:r>
              <a:rPr sz="3200" spc="-5" dirty="0">
                <a:solidFill>
                  <a:schemeClr val="tx1">
                    <a:lumMod val="75000"/>
                    <a:lumOff val="25000"/>
                  </a:schemeClr>
                </a:solidFill>
                <a:cs typeface="Candara"/>
              </a:rPr>
              <a:t>Life </a:t>
            </a:r>
            <a:r>
              <a:rPr sz="3200" spc="-10" dirty="0">
                <a:solidFill>
                  <a:schemeClr val="tx1">
                    <a:lumMod val="75000"/>
                    <a:lumOff val="25000"/>
                  </a:schemeClr>
                </a:solidFill>
                <a:cs typeface="Candara"/>
              </a:rPr>
              <a:t>duration (seconds and/or kilobytes)</a:t>
            </a:r>
            <a:endParaRPr lang="en-GB" sz="3200" spc="-10" dirty="0">
              <a:solidFill>
                <a:schemeClr val="tx1">
                  <a:lumMod val="75000"/>
                  <a:lumOff val="25000"/>
                </a:schemeClr>
              </a:solidFill>
              <a:cs typeface="Candara"/>
            </a:endParaRPr>
          </a:p>
          <a:p>
            <a:pPr marL="469900" marR="5080" indent="-457200">
              <a:lnSpc>
                <a:spcPts val="4029"/>
              </a:lnSpc>
              <a:spcBef>
                <a:spcPts val="250"/>
              </a:spcBef>
              <a:buFont typeface="Arial" panose="020B0604020202020204" pitchFamily="34" charset="0"/>
              <a:buChar char="•"/>
            </a:pPr>
            <a:r>
              <a:rPr sz="3200" spc="-5" dirty="0">
                <a:solidFill>
                  <a:schemeClr val="tx1">
                    <a:lumMod val="75000"/>
                    <a:lumOff val="25000"/>
                  </a:schemeClr>
                </a:solidFill>
                <a:cs typeface="Candara"/>
              </a:rPr>
              <a:t>Encapsulation mode </a:t>
            </a:r>
            <a:r>
              <a:rPr sz="3200" spc="-10" dirty="0">
                <a:solidFill>
                  <a:schemeClr val="tx1">
                    <a:lumMod val="75000"/>
                    <a:lumOff val="25000"/>
                  </a:schemeClr>
                </a:solidFill>
                <a:cs typeface="Candara"/>
              </a:rPr>
              <a:t>(transport </a:t>
            </a:r>
            <a:r>
              <a:rPr sz="3200" spc="-5" dirty="0">
                <a:solidFill>
                  <a:schemeClr val="tx1">
                    <a:lumMod val="75000"/>
                    <a:lumOff val="25000"/>
                  </a:schemeClr>
                </a:solidFill>
                <a:cs typeface="Candara"/>
              </a:rPr>
              <a:t>or</a:t>
            </a:r>
            <a:r>
              <a:rPr sz="3200" spc="25" dirty="0">
                <a:solidFill>
                  <a:schemeClr val="tx1">
                    <a:lumMod val="75000"/>
                    <a:lumOff val="25000"/>
                  </a:schemeClr>
                </a:solidFill>
                <a:cs typeface="Candara"/>
              </a:rPr>
              <a:t> </a:t>
            </a:r>
            <a:r>
              <a:rPr sz="3200" spc="-5" dirty="0">
                <a:solidFill>
                  <a:schemeClr val="tx1">
                    <a:lumMod val="75000"/>
                    <a:lumOff val="25000"/>
                  </a:schemeClr>
                </a:solidFill>
                <a:cs typeface="Candara"/>
              </a:rPr>
              <a:t>tunnel)</a:t>
            </a:r>
            <a:endParaRPr sz="3200" dirty="0">
              <a:solidFill>
                <a:schemeClr val="tx1">
                  <a:lumMod val="75000"/>
                  <a:lumOff val="25000"/>
                </a:schemeClr>
              </a:solidFill>
              <a:cs typeface="Candara"/>
            </a:endParaRPr>
          </a:p>
        </p:txBody>
      </p:sp>
      <p:sp>
        <p:nvSpPr>
          <p:cNvPr id="8" name="object 8"/>
          <p:cNvSpPr txBox="1">
            <a:spLocks noGrp="1"/>
          </p:cNvSpPr>
          <p:nvPr>
            <p:ph type="title"/>
          </p:nvPr>
        </p:nvSpPr>
        <p:spPr>
          <a:xfrm>
            <a:off x="3440049" y="575796"/>
            <a:ext cx="5310505" cy="689932"/>
          </a:xfrm>
          <a:prstGeom prst="rect">
            <a:avLst/>
          </a:prstGeom>
        </p:spPr>
        <p:txBody>
          <a:bodyPr vert="horz" wrap="square" lIns="0" tIns="12700" rIns="0" bIns="0" rtlCol="0" anchor="ctr">
            <a:spAutoFit/>
          </a:bodyPr>
          <a:lstStyle/>
          <a:p>
            <a:pPr marL="12700">
              <a:lnSpc>
                <a:spcPct val="100000"/>
              </a:lnSpc>
              <a:spcBef>
                <a:spcPts val="100"/>
              </a:spcBef>
            </a:pPr>
            <a:r>
              <a:rPr dirty="0"/>
              <a:t>Phase 2</a:t>
            </a:r>
            <a:r>
              <a:rPr spc="-80" dirty="0"/>
              <a:t> </a:t>
            </a:r>
            <a:r>
              <a:rPr spc="-5" dirty="0"/>
              <a:t>Attributes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080260" y="2439442"/>
            <a:ext cx="8305165" cy="3266279"/>
          </a:xfrm>
          <a:prstGeom prst="rect">
            <a:avLst/>
          </a:prstGeom>
        </p:spPr>
        <p:txBody>
          <a:bodyPr vert="horz" wrap="square" lIns="0" tIns="97790" rIns="0" bIns="0" rtlCol="0">
            <a:spAutoFit/>
          </a:bodyPr>
          <a:lstStyle/>
          <a:p>
            <a:pPr marL="495300" indent="-457200">
              <a:spcBef>
                <a:spcPts val="770"/>
              </a:spcBef>
              <a:buFont typeface="Arial" panose="020B0604020202020204" pitchFamily="34" charset="0"/>
              <a:buChar char="•"/>
            </a:pPr>
            <a:r>
              <a:rPr sz="4000" spc="-5" dirty="0">
                <a:solidFill>
                  <a:schemeClr val="tx1">
                    <a:lumMod val="75000"/>
                    <a:lumOff val="25000"/>
                  </a:schemeClr>
                </a:solidFill>
                <a:cs typeface="Candara"/>
              </a:rPr>
              <a:t>Expensive </a:t>
            </a:r>
            <a:r>
              <a:rPr sz="4000" dirty="0">
                <a:solidFill>
                  <a:schemeClr val="tx1">
                    <a:lumMod val="75000"/>
                    <a:lumOff val="25000"/>
                  </a:schemeClr>
                </a:solidFill>
                <a:cs typeface="Candara"/>
              </a:rPr>
              <a:t>1</a:t>
            </a:r>
            <a:r>
              <a:rPr sz="3600" baseline="25525" dirty="0">
                <a:solidFill>
                  <a:schemeClr val="tx1">
                    <a:lumMod val="75000"/>
                    <a:lumOff val="25000"/>
                  </a:schemeClr>
                </a:solidFill>
                <a:cs typeface="Candara"/>
              </a:rPr>
              <a:t>st </a:t>
            </a:r>
            <a:r>
              <a:rPr sz="4000" spc="-5" dirty="0">
                <a:solidFill>
                  <a:schemeClr val="tx1">
                    <a:lumMod val="75000"/>
                    <a:lumOff val="25000"/>
                  </a:schemeClr>
                </a:solidFill>
                <a:cs typeface="Candara"/>
              </a:rPr>
              <a:t>phase creates main</a:t>
            </a:r>
            <a:r>
              <a:rPr sz="4000" spc="-125" dirty="0">
                <a:solidFill>
                  <a:schemeClr val="tx1">
                    <a:lumMod val="75000"/>
                    <a:lumOff val="25000"/>
                  </a:schemeClr>
                </a:solidFill>
                <a:cs typeface="Candara"/>
              </a:rPr>
              <a:t> </a:t>
            </a:r>
            <a:r>
              <a:rPr sz="4000" spc="-10" dirty="0">
                <a:solidFill>
                  <a:schemeClr val="tx1">
                    <a:lumMod val="75000"/>
                    <a:lumOff val="25000"/>
                  </a:schemeClr>
                </a:solidFill>
                <a:cs typeface="Candara"/>
              </a:rPr>
              <a:t>SA</a:t>
            </a:r>
            <a:endParaRPr sz="4000" dirty="0">
              <a:solidFill>
                <a:schemeClr val="tx1">
                  <a:lumMod val="75000"/>
                  <a:lumOff val="25000"/>
                </a:schemeClr>
              </a:solidFill>
              <a:cs typeface="Candara"/>
            </a:endParaRPr>
          </a:p>
          <a:p>
            <a:pPr marL="495300" marR="30480" indent="-457200">
              <a:spcBef>
                <a:spcPts val="675"/>
              </a:spcBef>
              <a:buFont typeface="Arial" panose="020B0604020202020204" pitchFamily="34" charset="0"/>
              <a:buChar char="•"/>
              <a:tabLst>
                <a:tab pos="1423035" algn="l"/>
                <a:tab pos="1982470" algn="l"/>
                <a:tab pos="3014980" algn="l"/>
                <a:tab pos="4107179" algn="l"/>
                <a:tab pos="4570730" algn="l"/>
                <a:tab pos="5660390" algn="l"/>
                <a:tab pos="7023734" algn="l"/>
                <a:tab pos="7866380" algn="l"/>
              </a:tabLst>
            </a:pPr>
            <a:r>
              <a:rPr sz="4000" spc="-10" dirty="0">
                <a:solidFill>
                  <a:schemeClr val="tx1">
                    <a:lumMod val="75000"/>
                    <a:lumOff val="25000"/>
                  </a:schemeClr>
                </a:solidFill>
                <a:cs typeface="Candara"/>
              </a:rPr>
              <a:t>Cheape</a:t>
            </a:r>
            <a:r>
              <a:rPr sz="4000" spc="-5" dirty="0">
                <a:solidFill>
                  <a:schemeClr val="tx1">
                    <a:lumMod val="75000"/>
                    <a:lumOff val="25000"/>
                  </a:schemeClr>
                </a:solidFill>
                <a:cs typeface="Candara"/>
              </a:rPr>
              <a:t>r</a:t>
            </a:r>
            <a:r>
              <a:rPr lang="en-GB" sz="4000" dirty="0">
                <a:solidFill>
                  <a:schemeClr val="tx1">
                    <a:lumMod val="75000"/>
                    <a:lumOff val="25000"/>
                  </a:schemeClr>
                </a:solidFill>
                <a:cs typeface="Candara"/>
              </a:rPr>
              <a:t> </a:t>
            </a:r>
            <a:r>
              <a:rPr sz="4000" spc="-5" dirty="0">
                <a:solidFill>
                  <a:schemeClr val="tx1">
                    <a:lumMod val="75000"/>
                    <a:lumOff val="25000"/>
                  </a:schemeClr>
                </a:solidFill>
                <a:cs typeface="Candara"/>
              </a:rPr>
              <a:t>2</a:t>
            </a:r>
            <a:r>
              <a:rPr sz="3600" baseline="25525" dirty="0">
                <a:solidFill>
                  <a:schemeClr val="tx1">
                    <a:lumMod val="75000"/>
                    <a:lumOff val="25000"/>
                  </a:schemeClr>
                </a:solidFill>
                <a:cs typeface="Candara"/>
              </a:rPr>
              <a:t>n</a:t>
            </a:r>
            <a:r>
              <a:rPr sz="3600" spc="15" baseline="25525" dirty="0">
                <a:solidFill>
                  <a:schemeClr val="tx1">
                    <a:lumMod val="75000"/>
                    <a:lumOff val="25000"/>
                  </a:schemeClr>
                </a:solidFill>
                <a:cs typeface="Candara"/>
              </a:rPr>
              <a:t>d</a:t>
            </a:r>
            <a:r>
              <a:rPr sz="3600" baseline="25525" dirty="0">
                <a:solidFill>
                  <a:schemeClr val="tx1">
                    <a:lumMod val="75000"/>
                    <a:lumOff val="25000"/>
                  </a:schemeClr>
                </a:solidFill>
                <a:cs typeface="Candara"/>
              </a:rPr>
              <a:t>	</a:t>
            </a:r>
            <a:r>
              <a:rPr sz="4000" spc="-5" dirty="0">
                <a:solidFill>
                  <a:schemeClr val="tx1">
                    <a:lumMod val="75000"/>
                    <a:lumOff val="25000"/>
                  </a:schemeClr>
                </a:solidFill>
                <a:cs typeface="Candara"/>
              </a:rPr>
              <a:t>p</a:t>
            </a:r>
            <a:r>
              <a:rPr sz="4000" spc="-20" dirty="0">
                <a:solidFill>
                  <a:schemeClr val="tx1">
                    <a:lumMod val="75000"/>
                    <a:lumOff val="25000"/>
                  </a:schemeClr>
                </a:solidFill>
                <a:cs typeface="Candara"/>
              </a:rPr>
              <a:t>h</a:t>
            </a:r>
            <a:r>
              <a:rPr sz="4000" spc="-5" dirty="0">
                <a:solidFill>
                  <a:schemeClr val="tx1">
                    <a:lumMod val="75000"/>
                    <a:lumOff val="25000"/>
                  </a:schemeClr>
                </a:solidFill>
                <a:cs typeface="Candara"/>
              </a:rPr>
              <a:t>ase</a:t>
            </a:r>
            <a:r>
              <a:rPr sz="4000" dirty="0">
                <a:solidFill>
                  <a:schemeClr val="tx1">
                    <a:lumMod val="75000"/>
                    <a:lumOff val="25000"/>
                  </a:schemeClr>
                </a:solidFill>
                <a:cs typeface="Candara"/>
              </a:rPr>
              <a:t>	</a:t>
            </a:r>
            <a:r>
              <a:rPr sz="4000" spc="-5" dirty="0">
                <a:solidFill>
                  <a:schemeClr val="tx1">
                    <a:lumMod val="75000"/>
                    <a:lumOff val="25000"/>
                  </a:schemeClr>
                </a:solidFill>
                <a:cs typeface="Candara"/>
              </a:rPr>
              <a:t>a</a:t>
            </a:r>
            <a:r>
              <a:rPr sz="4000" spc="-15" dirty="0">
                <a:solidFill>
                  <a:schemeClr val="tx1">
                    <a:lumMod val="75000"/>
                    <a:lumOff val="25000"/>
                  </a:schemeClr>
                </a:solidFill>
                <a:cs typeface="Candara"/>
              </a:rPr>
              <a:t>l</a:t>
            </a:r>
            <a:r>
              <a:rPr sz="4000" spc="-5" dirty="0">
                <a:solidFill>
                  <a:schemeClr val="tx1">
                    <a:lumMod val="75000"/>
                    <a:lumOff val="25000"/>
                  </a:schemeClr>
                </a:solidFill>
                <a:cs typeface="Candara"/>
              </a:rPr>
              <a:t>lows</a:t>
            </a:r>
            <a:r>
              <a:rPr sz="4000" dirty="0">
                <a:solidFill>
                  <a:schemeClr val="tx1">
                    <a:lumMod val="75000"/>
                    <a:lumOff val="25000"/>
                  </a:schemeClr>
                </a:solidFill>
                <a:cs typeface="Candara"/>
              </a:rPr>
              <a:t>	</a:t>
            </a:r>
            <a:r>
              <a:rPr sz="4000" spc="-5" dirty="0">
                <a:solidFill>
                  <a:schemeClr val="tx1">
                    <a:lumMod val="75000"/>
                    <a:lumOff val="25000"/>
                  </a:schemeClr>
                </a:solidFill>
                <a:cs typeface="Candara"/>
              </a:rPr>
              <a:t>to</a:t>
            </a:r>
            <a:r>
              <a:rPr sz="4000" dirty="0">
                <a:solidFill>
                  <a:schemeClr val="tx1">
                    <a:lumMod val="75000"/>
                    <a:lumOff val="25000"/>
                  </a:schemeClr>
                </a:solidFill>
                <a:cs typeface="Candara"/>
              </a:rPr>
              <a:t>	</a:t>
            </a:r>
            <a:r>
              <a:rPr sz="4000" spc="-5" dirty="0">
                <a:solidFill>
                  <a:schemeClr val="tx1">
                    <a:lumMod val="75000"/>
                    <a:lumOff val="25000"/>
                  </a:schemeClr>
                </a:solidFill>
                <a:cs typeface="Candara"/>
              </a:rPr>
              <a:t>create</a:t>
            </a:r>
            <a:r>
              <a:rPr sz="4000" dirty="0">
                <a:solidFill>
                  <a:schemeClr val="tx1">
                    <a:lumMod val="75000"/>
                    <a:lumOff val="25000"/>
                  </a:schemeClr>
                </a:solidFill>
                <a:cs typeface="Candara"/>
              </a:rPr>
              <a:t>	</a:t>
            </a:r>
            <a:r>
              <a:rPr sz="4000" spc="-20" dirty="0">
                <a:solidFill>
                  <a:schemeClr val="tx1">
                    <a:lumMod val="75000"/>
                    <a:lumOff val="25000"/>
                  </a:schemeClr>
                </a:solidFill>
                <a:cs typeface="Candara"/>
              </a:rPr>
              <a:t>m</a:t>
            </a:r>
            <a:r>
              <a:rPr sz="4000" spc="-5" dirty="0">
                <a:solidFill>
                  <a:schemeClr val="tx1">
                    <a:lumMod val="75000"/>
                    <a:lumOff val="25000"/>
                  </a:schemeClr>
                </a:solidFill>
                <a:cs typeface="Candara"/>
              </a:rPr>
              <a:t>ultiple</a:t>
            </a:r>
            <a:r>
              <a:rPr sz="4000" dirty="0">
                <a:solidFill>
                  <a:schemeClr val="tx1">
                    <a:lumMod val="75000"/>
                    <a:lumOff val="25000"/>
                  </a:schemeClr>
                </a:solidFill>
                <a:cs typeface="Candara"/>
              </a:rPr>
              <a:t>	</a:t>
            </a:r>
            <a:r>
              <a:rPr sz="4000" spc="-5" dirty="0">
                <a:solidFill>
                  <a:schemeClr val="tx1">
                    <a:lumMod val="75000"/>
                    <a:lumOff val="25000"/>
                  </a:schemeClr>
                </a:solidFill>
                <a:cs typeface="Candara"/>
              </a:rPr>
              <a:t>chi</a:t>
            </a:r>
            <a:r>
              <a:rPr sz="4000" spc="-15" dirty="0">
                <a:solidFill>
                  <a:schemeClr val="tx1">
                    <a:lumMod val="75000"/>
                    <a:lumOff val="25000"/>
                  </a:schemeClr>
                </a:solidFill>
                <a:cs typeface="Candara"/>
              </a:rPr>
              <a:t>l</a:t>
            </a:r>
            <a:r>
              <a:rPr sz="4000" spc="-5" dirty="0">
                <a:solidFill>
                  <a:schemeClr val="tx1">
                    <a:lumMod val="75000"/>
                    <a:lumOff val="25000"/>
                  </a:schemeClr>
                </a:solidFill>
                <a:cs typeface="Candara"/>
              </a:rPr>
              <a:t>d</a:t>
            </a:r>
            <a:r>
              <a:rPr sz="4000" dirty="0">
                <a:solidFill>
                  <a:schemeClr val="tx1">
                    <a:lumMod val="75000"/>
                    <a:lumOff val="25000"/>
                  </a:schemeClr>
                </a:solidFill>
                <a:cs typeface="Candara"/>
              </a:rPr>
              <a:t>	</a:t>
            </a:r>
            <a:r>
              <a:rPr sz="4000" spc="-10" dirty="0">
                <a:solidFill>
                  <a:schemeClr val="tx1">
                    <a:lumMod val="75000"/>
                    <a:lumOff val="25000"/>
                  </a:schemeClr>
                </a:solidFill>
                <a:cs typeface="Candara"/>
              </a:rPr>
              <a:t>SA  </a:t>
            </a:r>
            <a:r>
              <a:rPr sz="4000" spc="-5" dirty="0">
                <a:solidFill>
                  <a:schemeClr val="tx1">
                    <a:lumMod val="75000"/>
                    <a:lumOff val="25000"/>
                  </a:schemeClr>
                </a:solidFill>
                <a:cs typeface="Candara"/>
              </a:rPr>
              <a:t>(based on main </a:t>
            </a:r>
            <a:r>
              <a:rPr sz="4000" spc="-10" dirty="0">
                <a:solidFill>
                  <a:schemeClr val="tx1">
                    <a:lumMod val="75000"/>
                    <a:lumOff val="25000"/>
                  </a:schemeClr>
                </a:solidFill>
                <a:cs typeface="Candara"/>
              </a:rPr>
              <a:t>SA) </a:t>
            </a:r>
            <a:r>
              <a:rPr sz="4000" spc="-5" dirty="0">
                <a:solidFill>
                  <a:schemeClr val="tx1">
                    <a:lumMod val="75000"/>
                    <a:lumOff val="25000"/>
                  </a:schemeClr>
                </a:solidFill>
                <a:cs typeface="Candara"/>
              </a:rPr>
              <a:t>between same</a:t>
            </a:r>
            <a:r>
              <a:rPr sz="4000" spc="65" dirty="0">
                <a:solidFill>
                  <a:schemeClr val="tx1">
                    <a:lumMod val="75000"/>
                    <a:lumOff val="25000"/>
                  </a:schemeClr>
                </a:solidFill>
                <a:cs typeface="Candara"/>
              </a:rPr>
              <a:t> </a:t>
            </a:r>
            <a:r>
              <a:rPr sz="4000" spc="-5" dirty="0">
                <a:solidFill>
                  <a:schemeClr val="tx1">
                    <a:lumMod val="75000"/>
                    <a:lumOff val="25000"/>
                  </a:schemeClr>
                </a:solidFill>
                <a:cs typeface="Candara"/>
              </a:rPr>
              <a:t>hosts</a:t>
            </a:r>
            <a:endParaRPr sz="4000" dirty="0">
              <a:solidFill>
                <a:schemeClr val="tx1">
                  <a:lumMod val="75000"/>
                  <a:lumOff val="25000"/>
                </a:schemeClr>
              </a:solidFill>
              <a:cs typeface="Candara"/>
            </a:endParaRPr>
          </a:p>
        </p:txBody>
      </p:sp>
      <p:sp>
        <p:nvSpPr>
          <p:cNvPr id="5" name="object 5"/>
          <p:cNvSpPr txBox="1">
            <a:spLocks noGrp="1"/>
          </p:cNvSpPr>
          <p:nvPr>
            <p:ph type="title"/>
          </p:nvPr>
        </p:nvSpPr>
        <p:spPr>
          <a:xfrm>
            <a:off x="2612543" y="575796"/>
            <a:ext cx="6967855" cy="689932"/>
          </a:xfrm>
          <a:prstGeom prst="rect">
            <a:avLst/>
          </a:prstGeom>
        </p:spPr>
        <p:txBody>
          <a:bodyPr vert="horz" wrap="square" lIns="0" tIns="12700" rIns="0" bIns="0" rtlCol="0" anchor="ctr">
            <a:spAutoFit/>
          </a:bodyPr>
          <a:lstStyle/>
          <a:p>
            <a:pPr marL="12700">
              <a:lnSpc>
                <a:spcPct val="100000"/>
              </a:lnSpc>
              <a:spcBef>
                <a:spcPts val="100"/>
              </a:spcBef>
            </a:pPr>
            <a:r>
              <a:rPr spc="-5" dirty="0"/>
              <a:t>Why </a:t>
            </a:r>
            <a:r>
              <a:rPr spc="-30" dirty="0"/>
              <a:t>Two-Phase</a:t>
            </a:r>
            <a:r>
              <a:rPr spc="-40" dirty="0"/>
              <a:t> </a:t>
            </a:r>
            <a:r>
              <a:rPr dirty="0"/>
              <a:t>Design?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27100" y="2525394"/>
            <a:ext cx="10159999" cy="3510576"/>
          </a:xfrm>
          <a:prstGeom prst="rect">
            <a:avLst/>
          </a:prstGeom>
        </p:spPr>
        <p:txBody>
          <a:bodyPr vert="horz" wrap="square" lIns="0" tIns="12065" rIns="0" bIns="0" rtlCol="0">
            <a:spAutoFit/>
          </a:bodyPr>
          <a:lstStyle/>
          <a:p>
            <a:pPr marL="469900" marR="5080" indent="-457200">
              <a:spcBef>
                <a:spcPts val="95"/>
              </a:spcBef>
              <a:buFont typeface="Arial" panose="020B0604020202020204" pitchFamily="34" charset="0"/>
              <a:buChar char="•"/>
              <a:tabLst>
                <a:tab pos="527685" algn="l"/>
                <a:tab pos="2016760" algn="l"/>
                <a:tab pos="2677160" algn="l"/>
                <a:tab pos="3329304" algn="l"/>
                <a:tab pos="3977004" algn="l"/>
                <a:tab pos="4972050" algn="l"/>
                <a:tab pos="5848350" algn="l"/>
                <a:tab pos="6331585" algn="l"/>
              </a:tabLst>
            </a:pPr>
            <a:r>
              <a:rPr sz="3600" spc="-170" dirty="0">
                <a:solidFill>
                  <a:schemeClr val="tx1">
                    <a:lumMod val="75000"/>
                    <a:lumOff val="25000"/>
                  </a:schemeClr>
                </a:solidFill>
                <a:cs typeface="Candara"/>
              </a:rPr>
              <a:t>T</a:t>
            </a:r>
            <a:r>
              <a:rPr sz="3600" spc="-5" dirty="0">
                <a:solidFill>
                  <a:schemeClr val="tx1">
                    <a:lumMod val="75000"/>
                    <a:lumOff val="25000"/>
                  </a:schemeClr>
                </a:solidFill>
                <a:cs typeface="Candara"/>
              </a:rPr>
              <a:t>o</a:t>
            </a:r>
            <a:r>
              <a:rPr lang="en-GB" sz="3600" dirty="0">
                <a:solidFill>
                  <a:schemeClr val="tx1">
                    <a:lumMod val="75000"/>
                    <a:lumOff val="25000"/>
                  </a:schemeClr>
                </a:solidFill>
                <a:cs typeface="Candara"/>
              </a:rPr>
              <a:t> </a:t>
            </a:r>
            <a:r>
              <a:rPr sz="3600" spc="-10" dirty="0">
                <a:solidFill>
                  <a:schemeClr val="tx1">
                    <a:lumMod val="75000"/>
                    <a:lumOff val="25000"/>
                  </a:schemeClr>
                </a:solidFill>
                <a:cs typeface="Candara"/>
              </a:rPr>
              <a:t>e</a:t>
            </a:r>
            <a:r>
              <a:rPr sz="3600" dirty="0">
                <a:solidFill>
                  <a:schemeClr val="tx1">
                    <a:lumMod val="75000"/>
                    <a:lumOff val="25000"/>
                  </a:schemeClr>
                </a:solidFill>
                <a:cs typeface="Candara"/>
              </a:rPr>
              <a:t>s</a:t>
            </a:r>
            <a:r>
              <a:rPr sz="3600" spc="-5" dirty="0">
                <a:solidFill>
                  <a:schemeClr val="tx1">
                    <a:lumMod val="75000"/>
                    <a:lumOff val="25000"/>
                  </a:schemeClr>
                </a:solidFill>
                <a:cs typeface="Candara"/>
              </a:rPr>
              <a:t>tab</a:t>
            </a:r>
            <a:r>
              <a:rPr sz="3600" spc="-20" dirty="0">
                <a:solidFill>
                  <a:schemeClr val="tx1">
                    <a:lumMod val="75000"/>
                    <a:lumOff val="25000"/>
                  </a:schemeClr>
                </a:solidFill>
                <a:cs typeface="Candara"/>
              </a:rPr>
              <a:t>l</a:t>
            </a:r>
            <a:r>
              <a:rPr sz="3600" spc="5" dirty="0">
                <a:solidFill>
                  <a:schemeClr val="tx1">
                    <a:lumMod val="75000"/>
                    <a:lumOff val="25000"/>
                  </a:schemeClr>
                </a:solidFill>
                <a:cs typeface="Candara"/>
              </a:rPr>
              <a:t>i</a:t>
            </a:r>
            <a:r>
              <a:rPr sz="3600" spc="-5" dirty="0">
                <a:solidFill>
                  <a:schemeClr val="tx1">
                    <a:lumMod val="75000"/>
                    <a:lumOff val="25000"/>
                  </a:schemeClr>
                </a:solidFill>
                <a:cs typeface="Candara"/>
              </a:rPr>
              <a:t>sh</a:t>
            </a:r>
            <a:r>
              <a:rPr lang="en-GB" sz="3600" dirty="0">
                <a:solidFill>
                  <a:schemeClr val="tx1">
                    <a:lumMod val="75000"/>
                    <a:lumOff val="25000"/>
                  </a:schemeClr>
                </a:solidFill>
                <a:cs typeface="Candara"/>
              </a:rPr>
              <a:t> </a:t>
            </a:r>
            <a:r>
              <a:rPr sz="3600" spc="-5" dirty="0">
                <a:solidFill>
                  <a:schemeClr val="tx1">
                    <a:lumMod val="75000"/>
                    <a:lumOff val="25000"/>
                  </a:schemeClr>
                </a:solidFill>
                <a:cs typeface="Candara"/>
              </a:rPr>
              <a:t>the</a:t>
            </a:r>
            <a:r>
              <a:rPr lang="en-GB" sz="3600" dirty="0">
                <a:solidFill>
                  <a:schemeClr val="tx1">
                    <a:lumMod val="75000"/>
                    <a:lumOff val="25000"/>
                  </a:schemeClr>
                </a:solidFill>
                <a:cs typeface="Candara"/>
              </a:rPr>
              <a:t> </a:t>
            </a:r>
            <a:r>
              <a:rPr sz="3600" spc="-10" dirty="0">
                <a:solidFill>
                  <a:schemeClr val="tx1">
                    <a:lumMod val="75000"/>
                    <a:lumOff val="25000"/>
                  </a:schemeClr>
                </a:solidFill>
                <a:cs typeface="Candara"/>
              </a:rPr>
              <a:t>I</a:t>
            </a:r>
            <a:r>
              <a:rPr sz="3600" spc="-5" dirty="0">
                <a:solidFill>
                  <a:schemeClr val="tx1">
                    <a:lumMod val="75000"/>
                    <a:lumOff val="25000"/>
                  </a:schemeClr>
                </a:solidFill>
                <a:cs typeface="Candara"/>
              </a:rPr>
              <a:t>KE</a:t>
            </a:r>
            <a:r>
              <a:rPr lang="en-GB" sz="3600" dirty="0">
                <a:solidFill>
                  <a:schemeClr val="tx1">
                    <a:lumMod val="75000"/>
                    <a:lumOff val="25000"/>
                  </a:schemeClr>
                </a:solidFill>
                <a:cs typeface="Candara"/>
              </a:rPr>
              <a:t> </a:t>
            </a:r>
            <a:r>
              <a:rPr sz="3600" spc="-10" dirty="0">
                <a:solidFill>
                  <a:schemeClr val="tx1">
                    <a:lumMod val="75000"/>
                    <a:lumOff val="25000"/>
                  </a:schemeClr>
                </a:solidFill>
                <a:cs typeface="Candara"/>
              </a:rPr>
              <a:t>SA</a:t>
            </a:r>
            <a:r>
              <a:rPr sz="3600" spc="-5" dirty="0">
                <a:solidFill>
                  <a:schemeClr val="tx1">
                    <a:lumMod val="75000"/>
                    <a:lumOff val="25000"/>
                  </a:schemeClr>
                </a:solidFill>
                <a:cs typeface="Candara"/>
              </a:rPr>
              <a:t>,</a:t>
            </a:r>
            <a:r>
              <a:rPr lang="en-GB" sz="3600" dirty="0">
                <a:solidFill>
                  <a:schemeClr val="tx1">
                    <a:lumMod val="75000"/>
                    <a:lumOff val="25000"/>
                  </a:schemeClr>
                </a:solidFill>
                <a:cs typeface="Candara"/>
              </a:rPr>
              <a:t> </a:t>
            </a:r>
            <a:r>
              <a:rPr sz="3600" spc="-5" dirty="0">
                <a:solidFill>
                  <a:schemeClr val="tx1">
                    <a:lumMod val="75000"/>
                    <a:lumOff val="25000"/>
                  </a:schemeClr>
                </a:solidFill>
                <a:cs typeface="Candara"/>
              </a:rPr>
              <a:t>peers</a:t>
            </a:r>
            <a:r>
              <a:rPr lang="en-GB" sz="3600" dirty="0">
                <a:solidFill>
                  <a:schemeClr val="tx1">
                    <a:lumMod val="75000"/>
                    <a:lumOff val="25000"/>
                  </a:schemeClr>
                </a:solidFill>
                <a:cs typeface="Candara"/>
              </a:rPr>
              <a:t> </a:t>
            </a:r>
            <a:r>
              <a:rPr sz="3600" spc="-5" dirty="0">
                <a:solidFill>
                  <a:schemeClr val="tx1">
                    <a:lumMod val="75000"/>
                    <a:lumOff val="25000"/>
                  </a:schemeClr>
                </a:solidFill>
                <a:cs typeface="Candara"/>
              </a:rPr>
              <a:t>have</a:t>
            </a:r>
            <a:r>
              <a:rPr lang="en-GB" sz="3600" dirty="0">
                <a:solidFill>
                  <a:schemeClr val="tx1">
                    <a:lumMod val="75000"/>
                    <a:lumOff val="25000"/>
                  </a:schemeClr>
                </a:solidFill>
                <a:cs typeface="Candara"/>
              </a:rPr>
              <a:t> </a:t>
            </a:r>
            <a:r>
              <a:rPr sz="3600" spc="-5" dirty="0">
                <a:solidFill>
                  <a:schemeClr val="tx1">
                    <a:lumMod val="75000"/>
                    <a:lumOff val="25000"/>
                  </a:schemeClr>
                </a:solidFill>
                <a:cs typeface="Candara"/>
              </a:rPr>
              <a:t>to</a:t>
            </a:r>
            <a:r>
              <a:rPr sz="3600" dirty="0">
                <a:solidFill>
                  <a:schemeClr val="tx1">
                    <a:lumMod val="75000"/>
                    <a:lumOff val="25000"/>
                  </a:schemeClr>
                </a:solidFill>
                <a:cs typeface="Candara"/>
              </a:rPr>
              <a:t>	</a:t>
            </a:r>
            <a:r>
              <a:rPr sz="3600" spc="-5" dirty="0">
                <a:solidFill>
                  <a:schemeClr val="tx1">
                    <a:lumMod val="75000"/>
                    <a:lumOff val="25000"/>
                  </a:schemeClr>
                </a:solidFill>
                <a:cs typeface="Candara"/>
              </a:rPr>
              <a:t>authenticate  </a:t>
            </a:r>
            <a:r>
              <a:rPr sz="3600" spc="-10" dirty="0">
                <a:solidFill>
                  <a:schemeClr val="tx1">
                    <a:lumMod val="75000"/>
                    <a:lumOff val="25000"/>
                  </a:schemeClr>
                </a:solidFill>
                <a:cs typeface="Candara"/>
              </a:rPr>
              <a:t>each </a:t>
            </a:r>
            <a:r>
              <a:rPr sz="3600" spc="-5" dirty="0">
                <a:solidFill>
                  <a:schemeClr val="tx1">
                    <a:lumMod val="75000"/>
                    <a:lumOff val="25000"/>
                  </a:schemeClr>
                </a:solidFill>
                <a:cs typeface="Candara"/>
              </a:rPr>
              <a:t>other </a:t>
            </a:r>
            <a:r>
              <a:rPr sz="3600" spc="-10" dirty="0">
                <a:solidFill>
                  <a:schemeClr val="tx1">
                    <a:lumMod val="75000"/>
                    <a:lumOff val="25000"/>
                  </a:schemeClr>
                </a:solidFill>
                <a:cs typeface="Candara"/>
              </a:rPr>
              <a:t>(two</a:t>
            </a:r>
            <a:r>
              <a:rPr sz="3600" spc="5" dirty="0">
                <a:solidFill>
                  <a:schemeClr val="tx1">
                    <a:lumMod val="75000"/>
                    <a:lumOff val="25000"/>
                  </a:schemeClr>
                </a:solidFill>
                <a:cs typeface="Candara"/>
              </a:rPr>
              <a:t> </a:t>
            </a:r>
            <a:r>
              <a:rPr sz="3600" spc="-10" dirty="0">
                <a:solidFill>
                  <a:schemeClr val="tx1">
                    <a:lumMod val="75000"/>
                    <a:lumOff val="25000"/>
                  </a:schemeClr>
                </a:solidFill>
                <a:cs typeface="Candara"/>
              </a:rPr>
              <a:t>way)</a:t>
            </a:r>
            <a:endParaRPr sz="3600" dirty="0">
              <a:solidFill>
                <a:schemeClr val="tx1">
                  <a:lumMod val="75000"/>
                  <a:lumOff val="25000"/>
                </a:schemeClr>
              </a:solidFill>
              <a:cs typeface="Candara"/>
            </a:endParaRPr>
          </a:p>
          <a:p>
            <a:pPr marL="469900" indent="-457200">
              <a:spcBef>
                <a:spcPts val="670"/>
              </a:spcBef>
              <a:buFont typeface="Arial" panose="020B0604020202020204" pitchFamily="34" charset="0"/>
              <a:buChar char="•"/>
            </a:pPr>
            <a:r>
              <a:rPr sz="3600" spc="-5" dirty="0">
                <a:solidFill>
                  <a:schemeClr val="tx1">
                    <a:lumMod val="75000"/>
                    <a:lumOff val="25000"/>
                  </a:schemeClr>
                </a:solidFill>
                <a:cs typeface="Candara"/>
              </a:rPr>
              <a:t>3 </a:t>
            </a:r>
            <a:r>
              <a:rPr sz="3600" spc="-10" dirty="0">
                <a:solidFill>
                  <a:schemeClr val="tx1">
                    <a:lumMod val="75000"/>
                    <a:lumOff val="25000"/>
                  </a:schemeClr>
                </a:solidFill>
                <a:cs typeface="Candara"/>
              </a:rPr>
              <a:t>defined</a:t>
            </a:r>
            <a:r>
              <a:rPr sz="3600" spc="10" dirty="0">
                <a:solidFill>
                  <a:schemeClr val="tx1">
                    <a:lumMod val="75000"/>
                    <a:lumOff val="25000"/>
                  </a:schemeClr>
                </a:solidFill>
                <a:cs typeface="Candara"/>
              </a:rPr>
              <a:t> </a:t>
            </a:r>
            <a:r>
              <a:rPr sz="3600" spc="-5" dirty="0">
                <a:solidFill>
                  <a:schemeClr val="tx1">
                    <a:lumMod val="75000"/>
                    <a:lumOff val="25000"/>
                  </a:schemeClr>
                </a:solidFill>
                <a:cs typeface="Candara"/>
              </a:rPr>
              <a:t>mechanisms:</a:t>
            </a:r>
            <a:endParaRPr lang="en-GB" sz="3600" spc="-5" dirty="0">
              <a:solidFill>
                <a:schemeClr val="tx1">
                  <a:lumMod val="75000"/>
                  <a:lumOff val="25000"/>
                </a:schemeClr>
              </a:solidFill>
              <a:cs typeface="Candara"/>
            </a:endParaRPr>
          </a:p>
          <a:p>
            <a:pPr marL="927100" lvl="1" indent="-457200">
              <a:spcBef>
                <a:spcPts val="670"/>
              </a:spcBef>
              <a:buFont typeface="Arial" panose="020B0604020202020204" pitchFamily="34" charset="0"/>
              <a:buChar char="•"/>
            </a:pPr>
            <a:r>
              <a:rPr sz="3200" dirty="0">
                <a:solidFill>
                  <a:schemeClr val="tx1">
                    <a:lumMod val="75000"/>
                    <a:lumOff val="25000"/>
                  </a:schemeClr>
                </a:solidFill>
                <a:cs typeface="Candara"/>
              </a:rPr>
              <a:t>Pre-shared</a:t>
            </a:r>
            <a:r>
              <a:rPr sz="3200" spc="-20" dirty="0">
                <a:solidFill>
                  <a:schemeClr val="tx1">
                    <a:lumMod val="75000"/>
                    <a:lumOff val="25000"/>
                  </a:schemeClr>
                </a:solidFill>
                <a:cs typeface="Candara"/>
              </a:rPr>
              <a:t> </a:t>
            </a:r>
            <a:r>
              <a:rPr sz="3200" dirty="0">
                <a:solidFill>
                  <a:schemeClr val="tx1">
                    <a:lumMod val="75000"/>
                    <a:lumOff val="25000"/>
                  </a:schemeClr>
                </a:solidFill>
                <a:cs typeface="Candara"/>
              </a:rPr>
              <a:t>keys</a:t>
            </a:r>
            <a:endParaRPr lang="en-GB" sz="3200" dirty="0">
              <a:solidFill>
                <a:schemeClr val="tx1">
                  <a:lumMod val="75000"/>
                  <a:lumOff val="25000"/>
                </a:schemeClr>
              </a:solidFill>
              <a:cs typeface="Candara"/>
            </a:endParaRPr>
          </a:p>
          <a:p>
            <a:pPr marL="927100" lvl="1" indent="-457200">
              <a:spcBef>
                <a:spcPts val="670"/>
              </a:spcBef>
              <a:buFont typeface="Arial" panose="020B0604020202020204" pitchFamily="34" charset="0"/>
              <a:buChar char="•"/>
            </a:pPr>
            <a:r>
              <a:rPr sz="3200" spc="-5" dirty="0">
                <a:solidFill>
                  <a:schemeClr val="tx1">
                    <a:lumMod val="75000"/>
                    <a:lumOff val="25000"/>
                  </a:schemeClr>
                </a:solidFill>
                <a:cs typeface="Candara"/>
              </a:rPr>
              <a:t>RSA encrypted</a:t>
            </a:r>
            <a:r>
              <a:rPr sz="3200" spc="15" dirty="0">
                <a:solidFill>
                  <a:schemeClr val="tx1">
                    <a:lumMod val="75000"/>
                    <a:lumOff val="25000"/>
                  </a:schemeClr>
                </a:solidFill>
                <a:cs typeface="Candara"/>
              </a:rPr>
              <a:t> </a:t>
            </a:r>
            <a:r>
              <a:rPr sz="3200" spc="-5" dirty="0">
                <a:solidFill>
                  <a:schemeClr val="tx1">
                    <a:lumMod val="75000"/>
                    <a:lumOff val="25000"/>
                  </a:schemeClr>
                </a:solidFill>
                <a:cs typeface="Candara"/>
              </a:rPr>
              <a:t>nonce</a:t>
            </a:r>
            <a:endParaRPr lang="en-GB" sz="3200" spc="-5" dirty="0">
              <a:solidFill>
                <a:schemeClr val="tx1">
                  <a:lumMod val="75000"/>
                  <a:lumOff val="25000"/>
                </a:schemeClr>
              </a:solidFill>
              <a:cs typeface="Candara"/>
            </a:endParaRPr>
          </a:p>
          <a:p>
            <a:pPr marL="927100" lvl="1" indent="-457200">
              <a:spcBef>
                <a:spcPts val="670"/>
              </a:spcBef>
              <a:buFont typeface="Arial" panose="020B0604020202020204" pitchFamily="34" charset="0"/>
              <a:buChar char="•"/>
            </a:pPr>
            <a:r>
              <a:rPr sz="3200" spc="-5" dirty="0">
                <a:solidFill>
                  <a:schemeClr val="tx1">
                    <a:lumMod val="75000"/>
                    <a:lumOff val="25000"/>
                  </a:schemeClr>
                </a:solidFill>
                <a:cs typeface="Candara"/>
              </a:rPr>
              <a:t>RSA</a:t>
            </a:r>
            <a:r>
              <a:rPr sz="3200" spc="-15" dirty="0">
                <a:solidFill>
                  <a:schemeClr val="tx1">
                    <a:lumMod val="75000"/>
                    <a:lumOff val="25000"/>
                  </a:schemeClr>
                </a:solidFill>
                <a:cs typeface="Candara"/>
              </a:rPr>
              <a:t> </a:t>
            </a:r>
            <a:r>
              <a:rPr sz="3200" dirty="0">
                <a:solidFill>
                  <a:schemeClr val="tx1">
                    <a:lumMod val="75000"/>
                    <a:lumOff val="25000"/>
                  </a:schemeClr>
                </a:solidFill>
                <a:cs typeface="Candara"/>
              </a:rPr>
              <a:t>signatures</a:t>
            </a:r>
            <a:endParaRPr sz="2400" dirty="0">
              <a:solidFill>
                <a:schemeClr val="tx1">
                  <a:lumMod val="75000"/>
                  <a:lumOff val="25000"/>
                </a:schemeClr>
              </a:solidFill>
              <a:cs typeface="Candara"/>
            </a:endParaRPr>
          </a:p>
        </p:txBody>
      </p:sp>
      <p:sp>
        <p:nvSpPr>
          <p:cNvPr id="5" name="object 5"/>
          <p:cNvSpPr txBox="1">
            <a:spLocks noGrp="1"/>
          </p:cNvSpPr>
          <p:nvPr>
            <p:ph type="title"/>
          </p:nvPr>
        </p:nvSpPr>
        <p:spPr>
          <a:xfrm>
            <a:off x="2632355" y="575796"/>
            <a:ext cx="6923405" cy="689932"/>
          </a:xfrm>
          <a:prstGeom prst="rect">
            <a:avLst/>
          </a:prstGeom>
        </p:spPr>
        <p:txBody>
          <a:bodyPr vert="horz" wrap="square" lIns="0" tIns="12700" rIns="0" bIns="0" rtlCol="0" anchor="ctr">
            <a:spAutoFit/>
          </a:bodyPr>
          <a:lstStyle/>
          <a:p>
            <a:pPr marL="12700">
              <a:lnSpc>
                <a:spcPct val="100000"/>
              </a:lnSpc>
              <a:spcBef>
                <a:spcPts val="100"/>
              </a:spcBef>
            </a:pPr>
            <a:r>
              <a:rPr spc="-5" dirty="0"/>
              <a:t>IKE </a:t>
            </a:r>
            <a:r>
              <a:rPr dirty="0"/>
              <a:t>Peer</a:t>
            </a:r>
            <a:r>
              <a:rPr spc="-80" dirty="0"/>
              <a:t> </a:t>
            </a:r>
            <a:r>
              <a:rPr spc="-5" dirty="0"/>
              <a:t>Authentication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38378" y="2244090"/>
            <a:ext cx="10513822" cy="2986715"/>
          </a:xfrm>
          <a:prstGeom prst="rect">
            <a:avLst/>
          </a:prstGeom>
        </p:spPr>
        <p:txBody>
          <a:bodyPr vert="horz" wrap="square" lIns="0" tIns="97790" rIns="0" bIns="0" rtlCol="0">
            <a:spAutoFit/>
          </a:bodyPr>
          <a:lstStyle/>
          <a:p>
            <a:pPr marL="12700">
              <a:spcBef>
                <a:spcPts val="770"/>
              </a:spcBef>
            </a:pPr>
            <a:r>
              <a:rPr sz="4400" spc="-10" dirty="0">
                <a:solidFill>
                  <a:schemeClr val="tx1">
                    <a:lumMod val="75000"/>
                    <a:lumOff val="25000"/>
                  </a:schemeClr>
                </a:solidFill>
                <a:cs typeface="Candara"/>
              </a:rPr>
              <a:t>IKE </a:t>
            </a:r>
            <a:r>
              <a:rPr sz="4400" spc="-5" dirty="0">
                <a:solidFill>
                  <a:schemeClr val="tx1">
                    <a:lumMod val="75000"/>
                    <a:lumOff val="25000"/>
                  </a:schemeClr>
                </a:solidFill>
                <a:cs typeface="Candara"/>
              </a:rPr>
              <a:t>session is </a:t>
            </a:r>
            <a:r>
              <a:rPr sz="4400" spc="-10" dirty="0">
                <a:solidFill>
                  <a:schemeClr val="tx1">
                    <a:lumMod val="75000"/>
                    <a:lumOff val="25000"/>
                  </a:schemeClr>
                </a:solidFill>
                <a:cs typeface="Candara"/>
              </a:rPr>
              <a:t>encrypted </a:t>
            </a:r>
            <a:r>
              <a:rPr sz="4400" spc="-5" dirty="0">
                <a:solidFill>
                  <a:schemeClr val="tx1">
                    <a:lumMod val="75000"/>
                    <a:lumOff val="25000"/>
                  </a:schemeClr>
                </a:solidFill>
                <a:cs typeface="Candara"/>
              </a:rPr>
              <a:t>either </a:t>
            </a:r>
            <a:r>
              <a:rPr sz="4400" spc="-10" dirty="0">
                <a:solidFill>
                  <a:schemeClr val="tx1">
                    <a:lumMod val="75000"/>
                    <a:lumOff val="25000"/>
                  </a:schemeClr>
                </a:solidFill>
                <a:cs typeface="Candara"/>
              </a:rPr>
              <a:t>by </a:t>
            </a:r>
            <a:r>
              <a:rPr sz="4400" spc="-5" dirty="0">
                <a:solidFill>
                  <a:schemeClr val="tx1">
                    <a:lumMod val="75000"/>
                    <a:lumOff val="25000"/>
                  </a:schemeClr>
                </a:solidFill>
                <a:cs typeface="Candara"/>
              </a:rPr>
              <a:t>DES or</a:t>
            </a:r>
            <a:r>
              <a:rPr sz="4400" spc="100" dirty="0">
                <a:solidFill>
                  <a:schemeClr val="tx1">
                    <a:lumMod val="75000"/>
                    <a:lumOff val="25000"/>
                  </a:schemeClr>
                </a:solidFill>
                <a:cs typeface="Candara"/>
              </a:rPr>
              <a:t> </a:t>
            </a:r>
            <a:r>
              <a:rPr sz="4400" spc="-5" dirty="0">
                <a:solidFill>
                  <a:schemeClr val="tx1">
                    <a:lumMod val="75000"/>
                    <a:lumOff val="25000"/>
                  </a:schemeClr>
                </a:solidFill>
                <a:cs typeface="Candara"/>
              </a:rPr>
              <a:t>3DES</a:t>
            </a:r>
            <a:endParaRPr sz="4400" dirty="0">
              <a:solidFill>
                <a:schemeClr val="tx1">
                  <a:lumMod val="75000"/>
                  <a:lumOff val="25000"/>
                </a:schemeClr>
              </a:solidFill>
              <a:cs typeface="Candara"/>
            </a:endParaRPr>
          </a:p>
          <a:p>
            <a:pPr marL="12700" marR="5080">
              <a:spcBef>
                <a:spcPts val="675"/>
              </a:spcBef>
            </a:pPr>
            <a:r>
              <a:rPr sz="4400" spc="-5" dirty="0">
                <a:solidFill>
                  <a:schemeClr val="tx1">
                    <a:lumMod val="75000"/>
                    <a:lumOff val="25000"/>
                  </a:schemeClr>
                </a:solidFill>
                <a:cs typeface="Candara"/>
              </a:rPr>
              <a:t>Keying </a:t>
            </a:r>
            <a:r>
              <a:rPr sz="4400" dirty="0">
                <a:solidFill>
                  <a:schemeClr val="tx1">
                    <a:lumMod val="75000"/>
                    <a:lumOff val="25000"/>
                  </a:schemeClr>
                </a:solidFill>
                <a:cs typeface="Candara"/>
              </a:rPr>
              <a:t>material </a:t>
            </a:r>
            <a:r>
              <a:rPr sz="4400" spc="-5" dirty="0">
                <a:solidFill>
                  <a:schemeClr val="tx1">
                    <a:lumMod val="75000"/>
                    <a:lumOff val="25000"/>
                  </a:schemeClr>
                </a:solidFill>
                <a:cs typeface="Candara"/>
              </a:rPr>
              <a:t>is generally </a:t>
            </a:r>
            <a:r>
              <a:rPr sz="4400" spc="-10" dirty="0">
                <a:solidFill>
                  <a:schemeClr val="tx1">
                    <a:lumMod val="75000"/>
                    <a:lumOff val="25000"/>
                  </a:schemeClr>
                </a:solidFill>
                <a:cs typeface="Candara"/>
              </a:rPr>
              <a:t>derived </a:t>
            </a:r>
            <a:r>
              <a:rPr sz="4400" spc="-5" dirty="0">
                <a:solidFill>
                  <a:schemeClr val="tx1">
                    <a:lumMod val="75000"/>
                    <a:lumOff val="25000"/>
                  </a:schemeClr>
                </a:solidFill>
                <a:cs typeface="Candara"/>
              </a:rPr>
              <a:t>from the initial DH</a:t>
            </a:r>
            <a:r>
              <a:rPr lang="en-GB" sz="4400" spc="-5" dirty="0">
                <a:solidFill>
                  <a:schemeClr val="tx1">
                    <a:lumMod val="75000"/>
                    <a:lumOff val="25000"/>
                  </a:schemeClr>
                </a:solidFill>
                <a:cs typeface="Candara"/>
              </a:rPr>
              <a:t> </a:t>
            </a:r>
            <a:r>
              <a:rPr sz="4400" spc="-5" dirty="0">
                <a:solidFill>
                  <a:schemeClr val="tx1">
                    <a:lumMod val="75000"/>
                    <a:lumOff val="25000"/>
                  </a:schemeClr>
                </a:solidFill>
                <a:cs typeface="Candara"/>
              </a:rPr>
              <a:t>change</a:t>
            </a:r>
            <a:endParaRPr sz="4400" dirty="0">
              <a:solidFill>
                <a:schemeClr val="tx1">
                  <a:lumMod val="75000"/>
                  <a:lumOff val="25000"/>
                </a:schemeClr>
              </a:solidFill>
              <a:cs typeface="Candara"/>
            </a:endParaRPr>
          </a:p>
          <a:p>
            <a:pPr marL="12700">
              <a:spcBef>
                <a:spcPts val="670"/>
              </a:spcBef>
            </a:pPr>
            <a:r>
              <a:rPr sz="4400" spc="-5" dirty="0">
                <a:solidFill>
                  <a:schemeClr val="tx1">
                    <a:lumMod val="75000"/>
                    <a:lumOff val="25000"/>
                  </a:schemeClr>
                </a:solidFill>
                <a:cs typeface="Candara"/>
              </a:rPr>
              <a:t>In main mode, peer identity is also</a:t>
            </a:r>
            <a:r>
              <a:rPr sz="4400" spc="55" dirty="0">
                <a:solidFill>
                  <a:schemeClr val="tx1">
                    <a:lumMod val="75000"/>
                    <a:lumOff val="25000"/>
                  </a:schemeClr>
                </a:solidFill>
                <a:cs typeface="Candara"/>
              </a:rPr>
              <a:t> </a:t>
            </a:r>
            <a:r>
              <a:rPr sz="4400" spc="-10" dirty="0">
                <a:solidFill>
                  <a:schemeClr val="tx1">
                    <a:lumMod val="75000"/>
                    <a:lumOff val="25000"/>
                  </a:schemeClr>
                </a:solidFill>
                <a:cs typeface="Candara"/>
              </a:rPr>
              <a:t>encrypted</a:t>
            </a:r>
            <a:endParaRPr sz="4400" dirty="0">
              <a:solidFill>
                <a:schemeClr val="tx1">
                  <a:lumMod val="75000"/>
                  <a:lumOff val="25000"/>
                </a:schemeClr>
              </a:solidFill>
              <a:cs typeface="Candara"/>
            </a:endParaRPr>
          </a:p>
        </p:txBody>
      </p:sp>
      <p:sp>
        <p:nvSpPr>
          <p:cNvPr id="6" name="object 6"/>
          <p:cNvSpPr txBox="1">
            <a:spLocks noGrp="1"/>
          </p:cNvSpPr>
          <p:nvPr>
            <p:ph type="title"/>
          </p:nvPr>
        </p:nvSpPr>
        <p:spPr>
          <a:xfrm>
            <a:off x="2801493" y="575796"/>
            <a:ext cx="6584315" cy="689932"/>
          </a:xfrm>
          <a:prstGeom prst="rect">
            <a:avLst/>
          </a:prstGeom>
        </p:spPr>
        <p:txBody>
          <a:bodyPr vert="horz" wrap="square" lIns="0" tIns="12700" rIns="0" bIns="0" rtlCol="0" anchor="ctr">
            <a:spAutoFit/>
          </a:bodyPr>
          <a:lstStyle/>
          <a:p>
            <a:pPr marL="12700">
              <a:lnSpc>
                <a:spcPct val="100000"/>
              </a:lnSpc>
              <a:spcBef>
                <a:spcPts val="100"/>
              </a:spcBef>
            </a:pPr>
            <a:r>
              <a:rPr spc="-5" dirty="0"/>
              <a:t>IKE Session</a:t>
            </a:r>
            <a:r>
              <a:rPr spc="-60" dirty="0"/>
              <a:t> </a:t>
            </a:r>
            <a:r>
              <a:rPr spc="-5" dirty="0"/>
              <a:t>Encryption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body" idx="1"/>
          </p:nvPr>
        </p:nvSpPr>
        <p:spPr>
          <a:xfrm>
            <a:off x="601579" y="2397126"/>
            <a:ext cx="10764921" cy="3356277"/>
          </a:xfrm>
          <a:prstGeom prst="rect">
            <a:avLst/>
          </a:prstGeom>
        </p:spPr>
        <p:txBody>
          <a:bodyPr vert="horz" wrap="square" lIns="0" tIns="98018" rIns="0" bIns="0" rtlCol="0">
            <a:spAutoFit/>
          </a:bodyPr>
          <a:lstStyle/>
          <a:p>
            <a:pPr marL="319405" marR="5080">
              <a:lnSpc>
                <a:spcPct val="100000"/>
              </a:lnSpc>
              <a:spcBef>
                <a:spcPts val="95"/>
              </a:spcBef>
              <a:tabLst>
                <a:tab pos="1097915" algn="l"/>
                <a:tab pos="2054860" algn="l"/>
                <a:tab pos="3289935" algn="l"/>
                <a:tab pos="4983480" algn="l"/>
                <a:tab pos="5594350" algn="l"/>
                <a:tab pos="7421880" algn="l"/>
              </a:tabLst>
            </a:pPr>
            <a:r>
              <a:rPr sz="4000" spc="-10" dirty="0"/>
              <a:t>I</a:t>
            </a:r>
            <a:r>
              <a:rPr sz="4000" spc="-5" dirty="0"/>
              <a:t>KE</a:t>
            </a:r>
            <a:r>
              <a:rPr lang="en-GB" sz="4000" dirty="0"/>
              <a:t> </a:t>
            </a:r>
            <a:r>
              <a:rPr sz="4000" spc="-5" dirty="0"/>
              <a:t>us</a:t>
            </a:r>
            <a:r>
              <a:rPr sz="4000" dirty="0"/>
              <a:t>e</a:t>
            </a:r>
            <a:r>
              <a:rPr sz="4000" spc="-5" dirty="0"/>
              <a:t>s</a:t>
            </a:r>
            <a:r>
              <a:rPr lang="en-GB" sz="4000" dirty="0"/>
              <a:t> </a:t>
            </a:r>
            <a:r>
              <a:rPr sz="4000" spc="-5" dirty="0"/>
              <a:t>HMAC</a:t>
            </a:r>
            <a:r>
              <a:rPr lang="en-GB" sz="4000" dirty="0"/>
              <a:t> </a:t>
            </a:r>
            <a:r>
              <a:rPr sz="4000" spc="-5" dirty="0"/>
              <a:t>functions</a:t>
            </a:r>
            <a:r>
              <a:rPr sz="4000" dirty="0"/>
              <a:t>	</a:t>
            </a:r>
            <a:r>
              <a:rPr sz="4000" spc="-5" dirty="0"/>
              <a:t>to</a:t>
            </a:r>
            <a:r>
              <a:rPr lang="en-GB" sz="4000" dirty="0"/>
              <a:t> </a:t>
            </a:r>
            <a:r>
              <a:rPr sz="4000" spc="-5" dirty="0"/>
              <a:t>guarantee</a:t>
            </a:r>
            <a:r>
              <a:rPr sz="4000" dirty="0"/>
              <a:t>	</a:t>
            </a:r>
            <a:r>
              <a:rPr lang="en-GB" sz="4000" dirty="0"/>
              <a:t> </a:t>
            </a:r>
            <a:r>
              <a:rPr sz="4000" spc="-5" dirty="0"/>
              <a:t>sess</a:t>
            </a:r>
            <a:r>
              <a:rPr sz="4000" dirty="0"/>
              <a:t>i</a:t>
            </a:r>
            <a:r>
              <a:rPr sz="4000" spc="-5" dirty="0"/>
              <a:t>on  integrity</a:t>
            </a:r>
          </a:p>
          <a:p>
            <a:pPr marL="319405">
              <a:lnSpc>
                <a:spcPct val="100000"/>
              </a:lnSpc>
              <a:spcBef>
                <a:spcPts val="670"/>
              </a:spcBef>
            </a:pPr>
            <a:r>
              <a:rPr sz="4000" spc="-10" dirty="0"/>
              <a:t>Choice </a:t>
            </a:r>
            <a:r>
              <a:rPr sz="4000" spc="-5" dirty="0"/>
              <a:t>between keyed SHA-1 and</a:t>
            </a:r>
            <a:r>
              <a:rPr sz="4000" spc="15" dirty="0"/>
              <a:t> </a:t>
            </a:r>
            <a:r>
              <a:rPr sz="4000" spc="-5" dirty="0"/>
              <a:t>MD5</a:t>
            </a:r>
          </a:p>
          <a:p>
            <a:pPr marL="319405" marR="5080">
              <a:lnSpc>
                <a:spcPct val="100000"/>
              </a:lnSpc>
              <a:spcBef>
                <a:spcPts val="675"/>
              </a:spcBef>
            </a:pPr>
            <a:r>
              <a:rPr sz="4000" spc="-5" dirty="0"/>
              <a:t>Keying material is </a:t>
            </a:r>
            <a:r>
              <a:rPr sz="4000" spc="-10" dirty="0"/>
              <a:t>generally derived from </a:t>
            </a:r>
            <a:r>
              <a:rPr sz="4000" spc="-5" dirty="0"/>
              <a:t>the </a:t>
            </a:r>
            <a:r>
              <a:rPr sz="4000" spc="-10" dirty="0"/>
              <a:t>initial </a:t>
            </a:r>
            <a:r>
              <a:rPr sz="4000" spc="10" dirty="0"/>
              <a:t>DH  </a:t>
            </a:r>
            <a:r>
              <a:rPr sz="4000" spc="-10" dirty="0"/>
              <a:t>exchange</a:t>
            </a:r>
          </a:p>
        </p:txBody>
      </p:sp>
      <p:sp>
        <p:nvSpPr>
          <p:cNvPr id="6" name="object 6"/>
          <p:cNvSpPr txBox="1">
            <a:spLocks noGrp="1"/>
          </p:cNvSpPr>
          <p:nvPr>
            <p:ph type="title"/>
          </p:nvPr>
        </p:nvSpPr>
        <p:spPr>
          <a:xfrm>
            <a:off x="3123058" y="575796"/>
            <a:ext cx="5936615" cy="689932"/>
          </a:xfrm>
          <a:prstGeom prst="rect">
            <a:avLst/>
          </a:prstGeom>
        </p:spPr>
        <p:txBody>
          <a:bodyPr vert="horz" wrap="square" lIns="0" tIns="12700" rIns="0" bIns="0" rtlCol="0" anchor="ctr">
            <a:spAutoFit/>
          </a:bodyPr>
          <a:lstStyle/>
          <a:p>
            <a:pPr marL="12700">
              <a:lnSpc>
                <a:spcPct val="100000"/>
              </a:lnSpc>
              <a:spcBef>
                <a:spcPts val="100"/>
              </a:spcBef>
            </a:pPr>
            <a:r>
              <a:rPr spc="-5" dirty="0"/>
              <a:t>IKE Session</a:t>
            </a:r>
            <a:r>
              <a:rPr spc="-95" dirty="0"/>
              <a:t> </a:t>
            </a:r>
            <a:r>
              <a:rPr spc="-5" dirty="0"/>
              <a:t>Integrity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19200" y="2185441"/>
            <a:ext cx="10020300" cy="2918235"/>
          </a:xfrm>
          <a:prstGeom prst="rect">
            <a:avLst/>
          </a:prstGeom>
        </p:spPr>
        <p:txBody>
          <a:bodyPr vert="horz" wrap="square" lIns="0" tIns="12700" rIns="0" bIns="0" rtlCol="0">
            <a:spAutoFit/>
          </a:bodyPr>
          <a:lstStyle/>
          <a:p>
            <a:pPr marL="584200" marR="5080" indent="-571500">
              <a:lnSpc>
                <a:spcPct val="120000"/>
              </a:lnSpc>
              <a:spcBef>
                <a:spcPts val="100"/>
              </a:spcBef>
              <a:buFont typeface="Arial" panose="020B0604020202020204" pitchFamily="34" charset="0"/>
              <a:buChar char="•"/>
            </a:pPr>
            <a:r>
              <a:rPr sz="4000" spc="-10" dirty="0">
                <a:solidFill>
                  <a:schemeClr val="tx1">
                    <a:lumMod val="75000"/>
                    <a:lumOff val="25000"/>
                  </a:schemeClr>
                </a:solidFill>
                <a:cs typeface="Candara"/>
              </a:rPr>
              <a:t>Interaction </a:t>
            </a:r>
            <a:r>
              <a:rPr sz="4000" spc="-5" dirty="0">
                <a:solidFill>
                  <a:schemeClr val="tx1">
                    <a:lumMod val="75000"/>
                    <a:lumOff val="25000"/>
                  </a:schemeClr>
                </a:solidFill>
                <a:cs typeface="Candara"/>
              </a:rPr>
              <a:t>with other network</a:t>
            </a:r>
            <a:r>
              <a:rPr lang="en-GB" sz="4000" spc="-5" dirty="0">
                <a:solidFill>
                  <a:schemeClr val="tx1">
                    <a:lumMod val="75000"/>
                    <a:lumOff val="25000"/>
                  </a:schemeClr>
                </a:solidFill>
                <a:cs typeface="Candara"/>
              </a:rPr>
              <a:t> </a:t>
            </a:r>
            <a:r>
              <a:rPr sz="4000" spc="-5" dirty="0">
                <a:solidFill>
                  <a:schemeClr val="tx1">
                    <a:lumMod val="75000"/>
                    <a:lumOff val="25000"/>
                  </a:schemeClr>
                </a:solidFill>
                <a:cs typeface="Candara"/>
              </a:rPr>
              <a:t>protocols</a:t>
            </a:r>
            <a:endParaRPr lang="en-GB" sz="4000" spc="-5" dirty="0">
              <a:solidFill>
                <a:schemeClr val="tx1">
                  <a:lumMod val="75000"/>
                  <a:lumOff val="25000"/>
                </a:schemeClr>
              </a:solidFill>
              <a:cs typeface="Candara"/>
            </a:endParaRPr>
          </a:p>
          <a:p>
            <a:pPr marL="584200" marR="5080" indent="-571500">
              <a:lnSpc>
                <a:spcPct val="120000"/>
              </a:lnSpc>
              <a:spcBef>
                <a:spcPts val="100"/>
              </a:spcBef>
              <a:buFont typeface="Arial" panose="020B0604020202020204" pitchFamily="34" charset="0"/>
              <a:buChar char="•"/>
            </a:pPr>
            <a:r>
              <a:rPr sz="4000" spc="-5" dirty="0">
                <a:solidFill>
                  <a:schemeClr val="tx1">
                    <a:lumMod val="75000"/>
                    <a:lumOff val="25000"/>
                  </a:schemeClr>
                </a:solidFill>
                <a:cs typeface="Candara"/>
              </a:rPr>
              <a:t>Error</a:t>
            </a:r>
            <a:r>
              <a:rPr sz="4000" spc="-20" dirty="0">
                <a:solidFill>
                  <a:schemeClr val="tx1">
                    <a:lumMod val="75000"/>
                    <a:lumOff val="25000"/>
                  </a:schemeClr>
                </a:solidFill>
                <a:cs typeface="Candara"/>
              </a:rPr>
              <a:t> </a:t>
            </a:r>
            <a:r>
              <a:rPr sz="4000" spc="-10" dirty="0">
                <a:solidFill>
                  <a:schemeClr val="tx1">
                    <a:lumMod val="75000"/>
                    <a:lumOff val="25000"/>
                  </a:schemeClr>
                </a:solidFill>
                <a:cs typeface="Candara"/>
              </a:rPr>
              <a:t>handling</a:t>
            </a:r>
            <a:endParaRPr sz="4000" dirty="0">
              <a:solidFill>
                <a:schemeClr val="tx1">
                  <a:lumMod val="75000"/>
                  <a:lumOff val="25000"/>
                </a:schemeClr>
              </a:solidFill>
              <a:cs typeface="Candara"/>
            </a:endParaRPr>
          </a:p>
          <a:p>
            <a:pPr marL="584200" marR="2813050" indent="-571500">
              <a:lnSpc>
                <a:spcPct val="120000"/>
              </a:lnSpc>
              <a:buFont typeface="Arial" panose="020B0604020202020204" pitchFamily="34" charset="0"/>
              <a:buChar char="•"/>
            </a:pPr>
            <a:r>
              <a:rPr sz="4000" spc="-5" dirty="0">
                <a:solidFill>
                  <a:schemeClr val="tx1">
                    <a:lumMod val="75000"/>
                    <a:lumOff val="25000"/>
                  </a:schemeClr>
                </a:solidFill>
                <a:cs typeface="Candara"/>
              </a:rPr>
              <a:t>Protocol</a:t>
            </a:r>
            <a:r>
              <a:rPr sz="4000" spc="-85" dirty="0">
                <a:solidFill>
                  <a:schemeClr val="tx1">
                    <a:lumMod val="75000"/>
                    <a:lumOff val="25000"/>
                  </a:schemeClr>
                </a:solidFill>
                <a:cs typeface="Candara"/>
              </a:rPr>
              <a:t> </a:t>
            </a:r>
            <a:r>
              <a:rPr sz="4000" spc="-5" dirty="0">
                <a:solidFill>
                  <a:schemeClr val="tx1">
                    <a:lumMod val="75000"/>
                    <a:lumOff val="25000"/>
                  </a:schemeClr>
                </a:solidFill>
                <a:cs typeface="Candara"/>
              </a:rPr>
              <a:t>management  </a:t>
            </a:r>
            <a:endParaRPr lang="en-GB" sz="4000" spc="-5" dirty="0">
              <a:solidFill>
                <a:schemeClr val="tx1">
                  <a:lumMod val="75000"/>
                  <a:lumOff val="25000"/>
                </a:schemeClr>
              </a:solidFill>
              <a:cs typeface="Candara"/>
            </a:endParaRPr>
          </a:p>
          <a:p>
            <a:pPr marL="584200" marR="2813050" indent="-571500">
              <a:lnSpc>
                <a:spcPct val="120000"/>
              </a:lnSpc>
              <a:buFont typeface="Arial" panose="020B0604020202020204" pitchFamily="34" charset="0"/>
              <a:buChar char="•"/>
            </a:pPr>
            <a:r>
              <a:rPr sz="4000" spc="-5" dirty="0">
                <a:solidFill>
                  <a:schemeClr val="tx1">
                    <a:lumMod val="75000"/>
                    <a:lumOff val="25000"/>
                  </a:schemeClr>
                </a:solidFill>
                <a:cs typeface="Candara"/>
              </a:rPr>
              <a:t>Legacy</a:t>
            </a:r>
            <a:r>
              <a:rPr sz="4000" spc="-15" dirty="0">
                <a:solidFill>
                  <a:schemeClr val="tx1">
                    <a:lumMod val="75000"/>
                    <a:lumOff val="25000"/>
                  </a:schemeClr>
                </a:solidFill>
                <a:cs typeface="Candara"/>
              </a:rPr>
              <a:t> </a:t>
            </a:r>
            <a:r>
              <a:rPr sz="4000" spc="-5" dirty="0">
                <a:solidFill>
                  <a:schemeClr val="tx1">
                    <a:lumMod val="75000"/>
                    <a:lumOff val="25000"/>
                  </a:schemeClr>
                </a:solidFill>
                <a:cs typeface="Candara"/>
              </a:rPr>
              <a:t>authentication</a:t>
            </a:r>
            <a:endParaRPr sz="4000" dirty="0">
              <a:solidFill>
                <a:schemeClr val="tx1">
                  <a:lumMod val="75000"/>
                  <a:lumOff val="25000"/>
                </a:schemeClr>
              </a:solidFill>
              <a:cs typeface="Candara"/>
            </a:endParaRPr>
          </a:p>
        </p:txBody>
      </p:sp>
      <p:sp>
        <p:nvSpPr>
          <p:cNvPr id="7" name="object 7"/>
          <p:cNvSpPr txBox="1">
            <a:spLocks noGrp="1"/>
          </p:cNvSpPr>
          <p:nvPr>
            <p:ph type="title"/>
          </p:nvPr>
        </p:nvSpPr>
        <p:spPr>
          <a:xfrm>
            <a:off x="1836822" y="682940"/>
            <a:ext cx="11590421" cy="689932"/>
          </a:xfrm>
          <a:prstGeom prst="rect">
            <a:avLst/>
          </a:prstGeom>
        </p:spPr>
        <p:txBody>
          <a:bodyPr vert="horz" wrap="square" lIns="0" tIns="12700" rIns="0" bIns="0" rtlCol="0" anchor="ctr">
            <a:spAutoFit/>
          </a:bodyPr>
          <a:lstStyle/>
          <a:p>
            <a:pPr marL="12700">
              <a:lnSpc>
                <a:spcPct val="100000"/>
              </a:lnSpc>
              <a:spcBef>
                <a:spcPts val="100"/>
              </a:spcBef>
            </a:pPr>
            <a:r>
              <a:rPr dirty="0"/>
              <a:t>Other </a:t>
            </a:r>
            <a:r>
              <a:rPr spc="-5" dirty="0"/>
              <a:t>Aspects </a:t>
            </a:r>
            <a:r>
              <a:rPr dirty="0"/>
              <a:t>of</a:t>
            </a:r>
            <a:r>
              <a:rPr spc="-80" dirty="0"/>
              <a:t> </a:t>
            </a:r>
            <a:r>
              <a:rPr spc="-5" dirty="0"/>
              <a:t>IKE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3D1E8">
            <a:alpha val="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Combinations</a:t>
            </a:r>
          </a:p>
        </p:txBody>
      </p:sp>
      <p:sp>
        <p:nvSpPr>
          <p:cNvPr id="3" name="Content Placeholder 2"/>
          <p:cNvSpPr>
            <a:spLocks noGrp="1"/>
          </p:cNvSpPr>
          <p:nvPr>
            <p:ph idx="1"/>
          </p:nvPr>
        </p:nvSpPr>
        <p:spPr/>
        <p:txBody>
          <a:bodyPr>
            <a:normAutofit/>
          </a:bodyPr>
          <a:lstStyle/>
          <a:p>
            <a:pPr marL="0" indent="0">
              <a:buNone/>
            </a:pPr>
            <a:r>
              <a:rPr lang="en-GB" sz="6000" dirty="0"/>
              <a:t>Order of items does not matter</a:t>
            </a:r>
          </a:p>
          <a:p>
            <a:pPr marL="0" indent="0">
              <a:buNone/>
            </a:pPr>
            <a:r>
              <a:rPr lang="en-GB" sz="6000" dirty="0"/>
              <a:t>Two types</a:t>
            </a:r>
          </a:p>
          <a:p>
            <a:pPr marL="457200" lvl="1" indent="0">
              <a:buNone/>
            </a:pPr>
            <a:r>
              <a:rPr lang="en-GB" sz="5400" dirty="0"/>
              <a:t>With repetition (3,5,1,8,5)</a:t>
            </a:r>
          </a:p>
          <a:p>
            <a:pPr marL="457200" lvl="1" indent="0">
              <a:buNone/>
            </a:pPr>
            <a:r>
              <a:rPr lang="en-GB" sz="5400" dirty="0"/>
              <a:t>Without repetition (5,6,9,1,4,8)</a:t>
            </a:r>
          </a:p>
        </p:txBody>
      </p:sp>
    </p:spTree>
    <p:extLst>
      <p:ext uri="{BB962C8B-B14F-4D97-AF65-F5344CB8AC3E}">
        <p14:creationId xmlns:p14="http://schemas.microsoft.com/office/powerpoint/2010/main" val="397619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IKE - Phases</a:t>
            </a:r>
          </a:p>
        </p:txBody>
      </p:sp>
      <p:sp>
        <p:nvSpPr>
          <p:cNvPr id="3" name="Content Placeholder 2"/>
          <p:cNvSpPr>
            <a:spLocks noGrp="1"/>
          </p:cNvSpPr>
          <p:nvPr>
            <p:ph idx="1"/>
          </p:nvPr>
        </p:nvSpPr>
        <p:spPr/>
        <p:txBody>
          <a:bodyPr>
            <a:normAutofit/>
          </a:bodyPr>
          <a:lstStyle/>
          <a:p>
            <a:r>
              <a:rPr lang="en-GB" dirty="0"/>
              <a:t>IKE is comprised of two phases:</a:t>
            </a:r>
          </a:p>
          <a:p>
            <a:pPr lvl="1"/>
            <a:r>
              <a:rPr lang="en-GB" dirty="0"/>
              <a:t>In phase 1, IKE creates an authenticated, secure channel between the two IKE peers</a:t>
            </a:r>
          </a:p>
          <a:p>
            <a:pPr lvl="1"/>
            <a:r>
              <a:rPr lang="en-GB" dirty="0"/>
              <a:t>This is done using the </a:t>
            </a:r>
            <a:r>
              <a:rPr lang="en-GB" dirty="0" err="1"/>
              <a:t>Diffie</a:t>
            </a:r>
            <a:r>
              <a:rPr lang="en-GB" dirty="0"/>
              <a:t>-Hellman key agreement protocol</a:t>
            </a:r>
          </a:p>
          <a:p>
            <a:pPr lvl="1"/>
            <a:r>
              <a:rPr lang="en-GB" dirty="0"/>
              <a:t>IKE supports multiple authentication methods as part of the phase 1 exchange</a:t>
            </a:r>
          </a:p>
          <a:p>
            <a:pPr lvl="1"/>
            <a:r>
              <a:rPr lang="en-GB" dirty="0"/>
              <a:t>Methods include:</a:t>
            </a:r>
          </a:p>
          <a:p>
            <a:pPr lvl="2"/>
            <a:r>
              <a:rPr lang="en-GB" dirty="0"/>
              <a:t>Pre-shared keys. A key value entered into each peer manually (out of band) and used to authenticate the peer</a:t>
            </a:r>
          </a:p>
          <a:p>
            <a:pPr lvl="2"/>
            <a:r>
              <a:rPr lang="en-GB" dirty="0"/>
              <a:t>RSA signatures. Uses a digital certificate authenticated by an RSA signature</a:t>
            </a:r>
          </a:p>
          <a:p>
            <a:pPr lvl="2"/>
            <a:r>
              <a:rPr lang="en-GB" dirty="0"/>
              <a:t>RSA encrypted </a:t>
            </a:r>
            <a:r>
              <a:rPr lang="en-GB" dirty="0" err="1"/>
              <a:t>nonces</a:t>
            </a:r>
            <a:r>
              <a:rPr lang="en-GB" dirty="0"/>
              <a:t>. Uses RSA encryption to encrypt a nonce value (a random number generated by the peer).</a:t>
            </a:r>
          </a:p>
          <a:p>
            <a:r>
              <a:rPr lang="en-GB" dirty="0"/>
              <a:t>In phase 2, IKE negotiates the </a:t>
            </a:r>
            <a:r>
              <a:rPr lang="en-GB" dirty="0" err="1"/>
              <a:t>IPSec</a:t>
            </a:r>
            <a:r>
              <a:rPr lang="en-GB" dirty="0"/>
              <a:t> security associations and generates the required key material for </a:t>
            </a:r>
            <a:r>
              <a:rPr lang="en-GB" dirty="0" err="1"/>
              <a:t>IPSec</a:t>
            </a:r>
            <a:endParaRPr lang="en-GB" dirty="0"/>
          </a:p>
          <a:p>
            <a:pPr lvl="2"/>
            <a:endParaRPr lang="en-GB" dirty="0"/>
          </a:p>
          <a:p>
            <a:endParaRPr lang="en-GB" dirty="0"/>
          </a:p>
        </p:txBody>
      </p:sp>
    </p:spTree>
    <p:extLst>
      <p:ext uri="{BB962C8B-B14F-4D97-AF65-F5344CB8AC3E}">
        <p14:creationId xmlns:p14="http://schemas.microsoft.com/office/powerpoint/2010/main" val="17778908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Threats To Key Generation Algorithms</a:t>
            </a:r>
          </a:p>
        </p:txBody>
      </p:sp>
      <p:sp>
        <p:nvSpPr>
          <p:cNvPr id="3" name="Content Placeholder 2"/>
          <p:cNvSpPr>
            <a:spLocks noGrp="1"/>
          </p:cNvSpPr>
          <p:nvPr>
            <p:ph idx="1"/>
          </p:nvPr>
        </p:nvSpPr>
        <p:spPr/>
        <p:txBody>
          <a:bodyPr/>
          <a:lstStyle/>
          <a:p>
            <a:r>
              <a:rPr lang="en-GB" sz="3600" dirty="0"/>
              <a:t>Birthday</a:t>
            </a:r>
          </a:p>
          <a:p>
            <a:r>
              <a:rPr lang="en-GB" sz="3600" dirty="0"/>
              <a:t>Replay</a:t>
            </a:r>
          </a:p>
          <a:p>
            <a:r>
              <a:rPr lang="en-GB" sz="3600" dirty="0"/>
              <a:t>Side channel</a:t>
            </a:r>
          </a:p>
          <a:p>
            <a:r>
              <a:rPr lang="en-GB" sz="3600" dirty="0"/>
              <a:t>Traffic analysis</a:t>
            </a:r>
            <a:endParaRPr lang="en-GB" dirty="0"/>
          </a:p>
        </p:txBody>
      </p:sp>
    </p:spTree>
    <p:extLst>
      <p:ext uri="{BB962C8B-B14F-4D97-AF65-F5344CB8AC3E}">
        <p14:creationId xmlns:p14="http://schemas.microsoft.com/office/powerpoint/2010/main" val="24530525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7651-6B41-4C08-AFAA-28DCF436A11A}"/>
              </a:ext>
            </a:extLst>
          </p:cNvPr>
          <p:cNvSpPr>
            <a:spLocks noGrp="1"/>
          </p:cNvSpPr>
          <p:nvPr>
            <p:ph type="title"/>
          </p:nvPr>
        </p:nvSpPr>
        <p:spPr/>
        <p:txBody>
          <a:bodyPr/>
          <a:lstStyle/>
          <a:p>
            <a:r>
              <a:rPr lang="en-GB" dirty="0"/>
              <a:t>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2E0BC5-6DE5-4D52-A34C-B7E0101A61AF}"/>
                  </a:ext>
                </a:extLst>
              </p:cNvPr>
              <p:cNvSpPr>
                <a:spLocks noGrp="1"/>
              </p:cNvSpPr>
              <p:nvPr>
                <p:ph idx="1"/>
              </p:nvPr>
            </p:nvSpPr>
            <p:spPr/>
            <p:txBody>
              <a:bodyPr/>
              <a:lstStyle/>
              <a:p>
                <a:r>
                  <a:rPr lang="en-GB" dirty="0" smtClean="0"/>
                  <a:t>A birthday attack is a type of cryptographic attack that exploits the mathematics behind the birthday problem in probability theory</a:t>
                </a:r>
              </a:p>
              <a:p>
                <a:r>
                  <a:rPr lang="en-GB" dirty="0"/>
                  <a:t>This attack can be used to abuse communication between two or more parties</a:t>
                </a:r>
              </a:p>
              <a:p>
                <a:r>
                  <a:rPr lang="en-GB" dirty="0"/>
                  <a:t>The attack depends on the higher likelihood of collisions found between random attack attempts and a fixed degree of permutations (pigeonholes)</a:t>
                </a:r>
              </a:p>
              <a:p>
                <a:pPr>
                  <a:lnSpc>
                    <a:spcPct val="150000"/>
                  </a:lnSpc>
                </a:pPr>
                <a:r>
                  <a:rPr lang="en-GB" dirty="0"/>
                  <a:t>With a birthday attack, it is possible to find a collision of a hash function in </a:t>
                </a:r>
                <a14:m>
                  <m:oMath xmlns:m="http://schemas.openxmlformats.org/officeDocument/2006/math">
                    <m:rad>
                      <m:radPr>
                        <m:degHide m:val="on"/>
                        <m:ctrlPr>
                          <a:rPr lang="en-GB" i="1" smtClean="0">
                            <a:latin typeface="Cambria Math" panose="02040503050406030204" pitchFamily="18" charset="0"/>
                          </a:rPr>
                        </m:ctrlPr>
                      </m:radPr>
                      <m:deg/>
                      <m:e>
                        <m:sSup>
                          <m:sSupPr>
                            <m:ctrlPr>
                              <a:rPr lang="en-GB" i="1" smtClean="0">
                                <a:latin typeface="Cambria Math" panose="02040503050406030204" pitchFamily="18" charset="0"/>
                              </a:rPr>
                            </m:ctrlPr>
                          </m:sSupPr>
                          <m:e>
                            <m:r>
                              <a:rPr lang="en-GB" b="0" i="1" smtClean="0">
                                <a:latin typeface="Cambria Math" panose="02040503050406030204" pitchFamily="18" charset="0"/>
                              </a:rPr>
                              <m:t>2</m:t>
                            </m:r>
                          </m:e>
                          <m:sup>
                            <m:r>
                              <a:rPr lang="en-GB" b="0" i="1" baseline="30000" smtClean="0">
                                <a:latin typeface="Cambria Math" panose="02040503050406030204" pitchFamily="18" charset="0"/>
                              </a:rPr>
                              <m:t>𝑛</m:t>
                            </m:r>
                          </m:sup>
                        </m:sSup>
                      </m:e>
                    </m:rad>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box>
                          <m:boxPr>
                            <m:ctrlPr>
                              <a:rPr lang="en-GB" b="0" i="1" smtClean="0">
                                <a:latin typeface="Cambria Math" panose="02040503050406030204" pitchFamily="18" charset="0"/>
                              </a:rPr>
                            </m:ctrlPr>
                          </m:boxPr>
                          <m:e>
                            <m:argPr>
                              <m:argSz m:val="-1"/>
                            </m:argPr>
                            <m:f>
                              <m:fPr>
                                <m:ctrlPr>
                                  <a:rPr lang="en-GB" b="0" i="1" baseline="18000" smtClean="0">
                                    <a:latin typeface="Cambria Math" panose="02040503050406030204" pitchFamily="18" charset="0"/>
                                  </a:rPr>
                                </m:ctrlPr>
                              </m:fPr>
                              <m:num>
                                <m:r>
                                  <a:rPr lang="en-GB" b="0" i="1" baseline="18000" smtClean="0">
                                    <a:latin typeface="Cambria Math" panose="02040503050406030204" pitchFamily="18" charset="0"/>
                                  </a:rPr>
                                  <m:t>𝑛</m:t>
                                </m:r>
                              </m:num>
                              <m:den>
                                <m:r>
                                  <a:rPr lang="en-GB" b="0" i="1" baseline="18000" smtClean="0">
                                    <a:latin typeface="Cambria Math" panose="02040503050406030204" pitchFamily="18" charset="0"/>
                                  </a:rPr>
                                  <m:t>2</m:t>
                                </m:r>
                              </m:den>
                            </m:f>
                          </m:e>
                        </m:box>
                      </m:sup>
                    </m:sSup>
                  </m:oMath>
                </a14:m>
                <a:r>
                  <a:rPr lang="en-GB" dirty="0"/>
                  <a:t> with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oMath>
                </a14:m>
                <a:r>
                  <a:rPr lang="en-GB" dirty="0"/>
                  <a:t> being the classical pre-image resistance security</a:t>
                </a:r>
              </a:p>
            </p:txBody>
          </p:sp>
        </mc:Choice>
        <mc:Fallback xmlns="">
          <p:sp>
            <p:nvSpPr>
              <p:cNvPr id="3" name="Content Placeholder 2">
                <a:extLst>
                  <a:ext uri="{FF2B5EF4-FFF2-40B4-BE49-F238E27FC236}">
                    <a16:creationId xmlns:a16="http://schemas.microsoft.com/office/drawing/2014/main" id="{E82E0BC5-6DE5-4D52-A34C-B7E0101A61AF}"/>
                  </a:ext>
                </a:extLst>
              </p:cNvPr>
              <p:cNvSpPr>
                <a:spLocks noGrp="1" noRot="1" noChangeAspect="1" noMove="1" noResize="1" noEditPoints="1" noAdjustHandles="1" noChangeArrowheads="1" noChangeShapeType="1" noTextEdit="1"/>
              </p:cNvSpPr>
              <p:nvPr>
                <p:ph idx="1"/>
              </p:nvPr>
            </p:nvSpPr>
            <p:spPr>
              <a:blipFill>
                <a:blip r:embed="rId3"/>
                <a:stretch>
                  <a:fillRect l="-946" t="-1975"/>
                </a:stretch>
              </a:blipFill>
            </p:spPr>
            <p:txBody>
              <a:bodyPr/>
              <a:lstStyle/>
              <a:p>
                <a:r>
                  <a:rPr lang="en-GB">
                    <a:noFill/>
                  </a:rPr>
                  <a:t> </a:t>
                </a:r>
              </a:p>
            </p:txBody>
          </p:sp>
        </mc:Fallback>
      </mc:AlternateContent>
    </p:spTree>
    <p:extLst>
      <p:ext uri="{BB962C8B-B14F-4D97-AF65-F5344CB8AC3E}">
        <p14:creationId xmlns:p14="http://schemas.microsoft.com/office/powerpoint/2010/main" val="33837735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9253-11D8-4883-91CF-23B0259CD187}"/>
              </a:ext>
            </a:extLst>
          </p:cNvPr>
          <p:cNvSpPr>
            <a:spLocks noGrp="1"/>
          </p:cNvSpPr>
          <p:nvPr>
            <p:ph type="title"/>
          </p:nvPr>
        </p:nvSpPr>
        <p:spPr/>
        <p:txBody>
          <a:bodyPr/>
          <a:lstStyle/>
          <a:p>
            <a:r>
              <a:rPr lang="en-GB" dirty="0"/>
              <a:t>Replay</a:t>
            </a:r>
          </a:p>
        </p:txBody>
      </p:sp>
      <p:sp>
        <p:nvSpPr>
          <p:cNvPr id="3" name="Content Placeholder 2">
            <a:extLst>
              <a:ext uri="{FF2B5EF4-FFF2-40B4-BE49-F238E27FC236}">
                <a16:creationId xmlns:a16="http://schemas.microsoft.com/office/drawing/2014/main" id="{6CAB2569-5D43-4C5A-98FF-E33C9C3460EB}"/>
              </a:ext>
            </a:extLst>
          </p:cNvPr>
          <p:cNvSpPr>
            <a:spLocks noGrp="1"/>
          </p:cNvSpPr>
          <p:nvPr>
            <p:ph idx="1"/>
          </p:nvPr>
        </p:nvSpPr>
        <p:spPr/>
        <p:txBody>
          <a:bodyPr/>
          <a:lstStyle/>
          <a:p>
            <a:r>
              <a:rPr lang="en-US" dirty="0"/>
              <a:t> In this attack an adversary records a communication session and replays the entire session, or a portion thereof, at some later point in time</a:t>
            </a:r>
          </a:p>
          <a:p>
            <a:r>
              <a:rPr lang="en-GB" dirty="0"/>
              <a:t>A replay attack (also known as playback attack) is a form of network attack in which a valid data transmission is maliciously or fraudulently repeated or delayed</a:t>
            </a:r>
          </a:p>
          <a:p>
            <a:r>
              <a:rPr lang="en-GB" dirty="0"/>
              <a:t>A replay attack occurs when a cybercriminal eavesdrops on a secure network communication, intercepts it, and then fraudulently delays or resends it to misdirect the receiver into doing what the hacker wants</a:t>
            </a:r>
          </a:p>
          <a:p>
            <a:r>
              <a:rPr lang="en-GB" dirty="0"/>
              <a:t>The added danger of replay attacks is that a hacker doesn't even need advanced skills to decrypt a message after capturing it from the network</a:t>
            </a:r>
          </a:p>
          <a:p>
            <a:r>
              <a:rPr lang="en-GB" dirty="0"/>
              <a:t>The attack could be successful simply by resending the whole thing</a:t>
            </a:r>
          </a:p>
          <a:p>
            <a:endParaRPr lang="en-GB" dirty="0"/>
          </a:p>
        </p:txBody>
      </p:sp>
    </p:spTree>
    <p:extLst>
      <p:ext uri="{BB962C8B-B14F-4D97-AF65-F5344CB8AC3E}">
        <p14:creationId xmlns:p14="http://schemas.microsoft.com/office/powerpoint/2010/main" val="34170060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BEEB-6881-4C16-B888-163D919D1D6C}"/>
              </a:ext>
            </a:extLst>
          </p:cNvPr>
          <p:cNvSpPr>
            <a:spLocks noGrp="1"/>
          </p:cNvSpPr>
          <p:nvPr>
            <p:ph type="title"/>
          </p:nvPr>
        </p:nvSpPr>
        <p:spPr/>
        <p:txBody>
          <a:bodyPr/>
          <a:lstStyle/>
          <a:p>
            <a:r>
              <a:rPr lang="en-GB" dirty="0"/>
              <a:t>Side Channel</a:t>
            </a:r>
          </a:p>
        </p:txBody>
      </p:sp>
      <p:sp>
        <p:nvSpPr>
          <p:cNvPr id="3" name="Content Placeholder 2">
            <a:extLst>
              <a:ext uri="{FF2B5EF4-FFF2-40B4-BE49-F238E27FC236}">
                <a16:creationId xmlns:a16="http://schemas.microsoft.com/office/drawing/2014/main" id="{1F158394-5B2E-41CF-A521-37CFBBAC2A45}"/>
              </a:ext>
            </a:extLst>
          </p:cNvPr>
          <p:cNvSpPr>
            <a:spLocks noGrp="1"/>
          </p:cNvSpPr>
          <p:nvPr>
            <p:ph idx="1"/>
          </p:nvPr>
        </p:nvSpPr>
        <p:spPr/>
        <p:txBody>
          <a:bodyPr/>
          <a:lstStyle/>
          <a:p>
            <a:r>
              <a:rPr lang="en-GB" dirty="0"/>
              <a:t>A side-channel attack (SCA) is a security exploit that involves collecting information about what a computing device does when it is performing cryptographic operations and using that information to reverse engineer the device's cryptography system</a:t>
            </a:r>
          </a:p>
          <a:p>
            <a:r>
              <a:rPr lang="en-GB" dirty="0"/>
              <a:t>Side channel attacks can reveal secrets during program execution, or change the behaviour of a program</a:t>
            </a:r>
          </a:p>
          <a:p>
            <a:r>
              <a:rPr lang="en-GB" dirty="0"/>
              <a:t>Without profound knowledge of these attacks it is hard to defend code effectively</a:t>
            </a:r>
          </a:p>
          <a:p>
            <a:r>
              <a:rPr lang="en-GB" dirty="0"/>
              <a:t>Whereas traditional secure programming methods focus mostly on input validation and output control, side channel security requires pervasive protection throughout the code </a:t>
            </a:r>
          </a:p>
        </p:txBody>
      </p:sp>
    </p:spTree>
    <p:extLst>
      <p:ext uri="{BB962C8B-B14F-4D97-AF65-F5344CB8AC3E}">
        <p14:creationId xmlns:p14="http://schemas.microsoft.com/office/powerpoint/2010/main" val="70265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5E6E-7C2B-43A5-B369-BBB1F314A8E5}"/>
              </a:ext>
            </a:extLst>
          </p:cNvPr>
          <p:cNvSpPr>
            <a:spLocks noGrp="1"/>
          </p:cNvSpPr>
          <p:nvPr>
            <p:ph type="title"/>
          </p:nvPr>
        </p:nvSpPr>
        <p:spPr/>
        <p:txBody>
          <a:bodyPr/>
          <a:lstStyle/>
          <a:p>
            <a:r>
              <a:rPr lang="en-GB" dirty="0"/>
              <a:t>Side Channel Attack</a:t>
            </a:r>
          </a:p>
        </p:txBody>
      </p:sp>
      <p:pic>
        <p:nvPicPr>
          <p:cNvPr id="4" name="Content Placeholder 3">
            <a:extLst>
              <a:ext uri="{FF2B5EF4-FFF2-40B4-BE49-F238E27FC236}">
                <a16:creationId xmlns:a16="http://schemas.microsoft.com/office/drawing/2014/main" id="{306F1ED0-3870-4C95-B6D2-996E30F30E4C}"/>
              </a:ext>
            </a:extLst>
          </p:cNvPr>
          <p:cNvPicPr>
            <a:picLocks noGrp="1" noChangeAspect="1"/>
          </p:cNvPicPr>
          <p:nvPr>
            <p:ph idx="1"/>
          </p:nvPr>
        </p:nvPicPr>
        <p:blipFill>
          <a:blip r:embed="rId2"/>
          <a:stretch>
            <a:fillRect/>
          </a:stretch>
        </p:blipFill>
        <p:spPr>
          <a:xfrm>
            <a:off x="312738" y="2059035"/>
            <a:ext cx="11590337" cy="4468718"/>
          </a:xfrm>
          <a:prstGeom prst="rect">
            <a:avLst/>
          </a:prstGeom>
        </p:spPr>
      </p:pic>
    </p:spTree>
    <p:extLst>
      <p:ext uri="{BB962C8B-B14F-4D97-AF65-F5344CB8AC3E}">
        <p14:creationId xmlns:p14="http://schemas.microsoft.com/office/powerpoint/2010/main" val="18975371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1052-074C-42D1-9A5D-A5A2847DABD4}"/>
              </a:ext>
            </a:extLst>
          </p:cNvPr>
          <p:cNvSpPr>
            <a:spLocks noGrp="1"/>
          </p:cNvSpPr>
          <p:nvPr>
            <p:ph type="title"/>
          </p:nvPr>
        </p:nvSpPr>
        <p:spPr/>
        <p:txBody>
          <a:bodyPr/>
          <a:lstStyle/>
          <a:p>
            <a:r>
              <a:rPr lang="en-GB" dirty="0"/>
              <a:t>Traffic Analysis</a:t>
            </a:r>
          </a:p>
        </p:txBody>
      </p:sp>
      <p:sp>
        <p:nvSpPr>
          <p:cNvPr id="3" name="Content Placeholder 2">
            <a:extLst>
              <a:ext uri="{FF2B5EF4-FFF2-40B4-BE49-F238E27FC236}">
                <a16:creationId xmlns:a16="http://schemas.microsoft.com/office/drawing/2014/main" id="{6D3CAB95-7165-44A8-81E7-65D094A152BB}"/>
              </a:ext>
            </a:extLst>
          </p:cNvPr>
          <p:cNvSpPr>
            <a:spLocks noGrp="1"/>
          </p:cNvSpPr>
          <p:nvPr>
            <p:ph idx="1"/>
          </p:nvPr>
        </p:nvSpPr>
        <p:spPr/>
        <p:txBody>
          <a:bodyPr>
            <a:normAutofit/>
          </a:bodyPr>
          <a:lstStyle/>
          <a:p>
            <a:pPr marL="0" indent="0" algn="ctr">
              <a:buNone/>
            </a:pPr>
            <a:r>
              <a:rPr lang="en-GB" sz="4400" dirty="0"/>
              <a:t>Traffic analysis is the process of intercepting and examining messages in order to deduce information from patterns in communication, which can be performed even when the messages are encrypted</a:t>
            </a:r>
          </a:p>
        </p:txBody>
      </p:sp>
    </p:spTree>
    <p:extLst>
      <p:ext uri="{BB962C8B-B14F-4D97-AF65-F5344CB8AC3E}">
        <p14:creationId xmlns:p14="http://schemas.microsoft.com/office/powerpoint/2010/main" val="40786558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1.2 Specific Context and Application Areas</a:t>
            </a:r>
          </a:p>
        </p:txBody>
      </p:sp>
      <p:sp>
        <p:nvSpPr>
          <p:cNvPr id="3" name="Content Placeholder 2"/>
          <p:cNvSpPr>
            <a:spLocks noGrp="1"/>
          </p:cNvSpPr>
          <p:nvPr>
            <p:ph type="body" idx="1"/>
          </p:nvPr>
        </p:nvSpPr>
        <p:spPr/>
        <p:txBody>
          <a:bodyPr>
            <a:normAutofit fontScale="85000" lnSpcReduction="10000"/>
          </a:bodyPr>
          <a:lstStyle/>
          <a:p>
            <a:pPr marL="342900" indent="-342900">
              <a:buFont typeface="Arial" panose="020B0604020202020204" pitchFamily="34" charset="0"/>
              <a:buChar char="•"/>
            </a:pPr>
            <a:r>
              <a:rPr lang="en-GB" dirty="0"/>
              <a:t>Differentiate popular ciphers for their specific use in a variety of applications</a:t>
            </a:r>
          </a:p>
          <a:p>
            <a:pPr marL="342900" indent="-342900">
              <a:buFont typeface="Arial" panose="020B0604020202020204" pitchFamily="34" charset="0"/>
              <a:buChar char="•"/>
            </a:pPr>
            <a:r>
              <a:rPr lang="en-GB" dirty="0"/>
              <a:t>Understand the Internet key exchange and how the key values are calculated</a:t>
            </a:r>
          </a:p>
          <a:p>
            <a:pPr marL="342900" indent="-342900">
              <a:buFont typeface="Arial" panose="020B0604020202020204" pitchFamily="34" charset="0"/>
              <a:buChar char="•"/>
            </a:pPr>
            <a:r>
              <a:rPr lang="en-GB" dirty="0"/>
              <a:t>Identify threats to key generation algorithms and the use of best practices for their protection</a:t>
            </a:r>
          </a:p>
          <a:p>
            <a:pPr marL="342900" indent="-342900">
              <a:buFont typeface="Arial" panose="020B0604020202020204" pitchFamily="34" charset="0"/>
              <a:buChar char="•"/>
            </a:pPr>
            <a:r>
              <a:rPr lang="en-GB" dirty="0"/>
              <a:t>Describe the use of symmetric &amp; asymmetric encryptions in their specific context and application areas </a:t>
            </a:r>
          </a:p>
        </p:txBody>
      </p:sp>
    </p:spTree>
    <p:extLst>
      <p:ext uri="{BB962C8B-B14F-4D97-AF65-F5344CB8AC3E}">
        <p14:creationId xmlns:p14="http://schemas.microsoft.com/office/powerpoint/2010/main" val="25410144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Differentiate popular ciphers for their specific use </a:t>
            </a:r>
          </a:p>
        </p:txBody>
      </p:sp>
      <p:sp>
        <p:nvSpPr>
          <p:cNvPr id="5" name="Content Placeholder 4"/>
          <p:cNvSpPr>
            <a:spLocks noGrp="1"/>
          </p:cNvSpPr>
          <p:nvPr>
            <p:ph type="body" idx="1"/>
          </p:nvPr>
        </p:nvSpPr>
        <p:spPr/>
        <p:txBody>
          <a:bodyPr/>
          <a:lstStyle/>
          <a:p>
            <a:r>
              <a:rPr lang="en-GB" dirty="0"/>
              <a:t>Block ciphers</a:t>
            </a:r>
          </a:p>
          <a:p>
            <a:r>
              <a:rPr lang="en-GB" dirty="0"/>
              <a:t>Stream ciphers </a:t>
            </a:r>
          </a:p>
        </p:txBody>
      </p:sp>
    </p:spTree>
    <p:extLst>
      <p:ext uri="{BB962C8B-B14F-4D97-AF65-F5344CB8AC3E}">
        <p14:creationId xmlns:p14="http://schemas.microsoft.com/office/powerpoint/2010/main" val="35362292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Block Ciphers</a:t>
            </a:r>
          </a:p>
        </p:txBody>
      </p:sp>
      <p:sp>
        <p:nvSpPr>
          <p:cNvPr id="3" name="Content Placeholder 2"/>
          <p:cNvSpPr>
            <a:spLocks noGrp="1"/>
          </p:cNvSpPr>
          <p:nvPr>
            <p:ph idx="1"/>
          </p:nvPr>
        </p:nvSpPr>
        <p:spPr/>
        <p:txBody>
          <a:bodyPr>
            <a:normAutofit lnSpcReduction="10000"/>
          </a:bodyPr>
          <a:lstStyle/>
          <a:p>
            <a:r>
              <a:rPr lang="en-GB" sz="3200" dirty="0"/>
              <a:t>A block cipher is one, which in contrast to a stream cipher which operates on each letter one-by-one, operates on blocks of characters</a:t>
            </a:r>
          </a:p>
          <a:p>
            <a:r>
              <a:rPr lang="en-GB" sz="3200" dirty="0"/>
              <a:t>Typical sizes are 8 or 16 characters</a:t>
            </a:r>
          </a:p>
          <a:p>
            <a:r>
              <a:rPr lang="en-GB" sz="3200" dirty="0"/>
              <a:t>So for example, the block cipher might work on 16 characters</a:t>
            </a:r>
          </a:p>
          <a:p>
            <a:r>
              <a:rPr lang="en-GB" sz="3200" dirty="0"/>
              <a:t>It takes in a text of length 16, and uses so an algorithm to convert this to another block of text of length 16</a:t>
            </a:r>
          </a:p>
          <a:p>
            <a:r>
              <a:rPr lang="en-GB" sz="3200" dirty="0"/>
              <a:t>A block cipher uses a symmetric key, that is decoding is done by using the same key (or obtained from it trivially) as the key for encoding</a:t>
            </a:r>
          </a:p>
        </p:txBody>
      </p:sp>
    </p:spTree>
    <p:extLst>
      <p:ext uri="{BB962C8B-B14F-4D97-AF65-F5344CB8AC3E}">
        <p14:creationId xmlns:p14="http://schemas.microsoft.com/office/powerpoint/2010/main" val="2611005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F9107B94-27B5-44C3-8B2E-1EE8DD964E80}" vid="{2CA810EA-66AB-49CA-9751-021D11DCD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
  <TotalTime>3919</TotalTime>
  <Words>17995</Words>
  <Application>Microsoft Office PowerPoint</Application>
  <PresentationFormat>Widescreen</PresentationFormat>
  <Paragraphs>1832</Paragraphs>
  <Slides>284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284</vt:i4>
      </vt:variant>
    </vt:vector>
  </HeadingPairs>
  <TitlesOfParts>
    <vt:vector size="293" baseType="lpstr">
      <vt:lpstr>Arial</vt:lpstr>
      <vt:lpstr>Arial Rounded MT Bold</vt:lpstr>
      <vt:lpstr>Calibri</vt:lpstr>
      <vt:lpstr>Cambria Math</vt:lpstr>
      <vt:lpstr>Candara</vt:lpstr>
      <vt:lpstr>MV Boli</vt:lpstr>
      <vt:lpstr>Segoe UI</vt:lpstr>
      <vt:lpstr>Trebuchet MS</vt:lpstr>
      <vt:lpstr>WBL</vt:lpstr>
      <vt:lpstr>BCS Level 4 Certificate in Employment of Cryptography Syllabus</vt:lpstr>
      <vt:lpstr>Objectives</vt:lpstr>
      <vt:lpstr>1. Theory of cryptographic techniques (40%, K3) </vt:lpstr>
      <vt:lpstr>1.1 Describe cryptographic techniques and state their limitations</vt:lpstr>
      <vt:lpstr>Number Systems</vt:lpstr>
      <vt:lpstr>Number Systems</vt:lpstr>
      <vt:lpstr>Mini Quiz</vt:lpstr>
      <vt:lpstr>Combinations and Permutations</vt:lpstr>
      <vt:lpstr>Combinations</vt:lpstr>
      <vt:lpstr>Permutations</vt:lpstr>
      <vt:lpstr>With Repetition</vt:lpstr>
      <vt:lpstr>Formula</vt:lpstr>
      <vt:lpstr>Without Repetition</vt:lpstr>
      <vt:lpstr>Without Repetition</vt:lpstr>
      <vt:lpstr>Without Repetition</vt:lpstr>
      <vt:lpstr>Without Repetition - Factorials</vt:lpstr>
      <vt:lpstr>Without Repetition - Factorials</vt:lpstr>
      <vt:lpstr>Without Repetition - Factorials</vt:lpstr>
      <vt:lpstr>Example</vt:lpstr>
      <vt:lpstr>Example</vt:lpstr>
      <vt:lpstr>Notation</vt:lpstr>
      <vt:lpstr>Boolean Operations</vt:lpstr>
      <vt:lpstr>AND</vt:lpstr>
      <vt:lpstr>AND Gate Circuit</vt:lpstr>
      <vt:lpstr>OR</vt:lpstr>
      <vt:lpstr>OR Gate Circuit</vt:lpstr>
      <vt:lpstr>NOT</vt:lpstr>
      <vt:lpstr>NOT Gate Circuit</vt:lpstr>
      <vt:lpstr>One Time Passwords</vt:lpstr>
      <vt:lpstr>One Time Pad</vt:lpstr>
      <vt:lpstr>One Time Passwords</vt:lpstr>
      <vt:lpstr>Optimal Key Length</vt:lpstr>
      <vt:lpstr>Keys</vt:lpstr>
      <vt:lpstr>Authentication</vt:lpstr>
      <vt:lpstr>Attacks on Passwords</vt:lpstr>
      <vt:lpstr>Brute Force Attacks</vt:lpstr>
      <vt:lpstr>Brute Force Attacks</vt:lpstr>
      <vt:lpstr>Brute Force Attacks</vt:lpstr>
      <vt:lpstr>Brute Force Attacks</vt:lpstr>
      <vt:lpstr>Task - Break the Password</vt:lpstr>
      <vt:lpstr>Dictionary Attacks</vt:lpstr>
      <vt:lpstr>Tools</vt:lpstr>
      <vt:lpstr>Tools</vt:lpstr>
      <vt:lpstr>Rainbow Tables</vt:lpstr>
      <vt:lpstr>Rainbow Tables</vt:lpstr>
      <vt:lpstr>PowerPoint Presentation</vt:lpstr>
      <vt:lpstr>Rainbow Tables</vt:lpstr>
      <vt:lpstr>Task – Break the Password</vt:lpstr>
      <vt:lpstr>Task – Break the Password</vt:lpstr>
      <vt:lpstr>Ciphers</vt:lpstr>
      <vt:lpstr>Asymmetric (public key) and Symmetric</vt:lpstr>
      <vt:lpstr>Symmetric</vt:lpstr>
      <vt:lpstr>Symmetric Encryption</vt:lpstr>
      <vt:lpstr>Symmetric Encryption</vt:lpstr>
      <vt:lpstr>Symmetric - Block algorithms</vt:lpstr>
      <vt:lpstr>Block Chaining - Encryption</vt:lpstr>
      <vt:lpstr>Block Chaining - Decryption</vt:lpstr>
      <vt:lpstr>Symmetric - Stream algorithms</vt:lpstr>
      <vt:lpstr>Symmetric</vt:lpstr>
      <vt:lpstr>DES</vt:lpstr>
      <vt:lpstr>Task</vt:lpstr>
      <vt:lpstr>AES</vt:lpstr>
      <vt:lpstr>Task – Encryption and Decryption</vt:lpstr>
      <vt:lpstr>ONE Key</vt:lpstr>
      <vt:lpstr>Asymmetric Encryption</vt:lpstr>
      <vt:lpstr>Asymmetric</vt:lpstr>
      <vt:lpstr>Differences</vt:lpstr>
      <vt:lpstr>Digital Signatures</vt:lpstr>
      <vt:lpstr>Hashing</vt:lpstr>
      <vt:lpstr>Task</vt:lpstr>
      <vt:lpstr>Block Ciphers</vt:lpstr>
      <vt:lpstr> Internet Key Exchange </vt:lpstr>
      <vt:lpstr>Internet Key Exchange (IKE)</vt:lpstr>
      <vt:lpstr>ISAKMP</vt:lpstr>
      <vt:lpstr>Diffie-Hellman Algorithm</vt:lpstr>
      <vt:lpstr>Diffie-Hellman Algorithm</vt:lpstr>
      <vt:lpstr>Diffie-Hellman in Action</vt:lpstr>
      <vt:lpstr>IPSec and IKE Relationship</vt:lpstr>
      <vt:lpstr>IPSec and IKE Relationship  (Contd.)</vt:lpstr>
      <vt:lpstr>IKE Protocol</vt:lpstr>
      <vt:lpstr>IKE Session Protocol</vt:lpstr>
      <vt:lpstr>IKE Phases and Modes</vt:lpstr>
      <vt:lpstr>Phase 1 Attributes</vt:lpstr>
      <vt:lpstr>Phase 2 Attributes</vt:lpstr>
      <vt:lpstr>Why Two-Phase Design?</vt:lpstr>
      <vt:lpstr>IKE Peer Authentication</vt:lpstr>
      <vt:lpstr>IKE Session Encryption</vt:lpstr>
      <vt:lpstr>IKE Session Integrity</vt:lpstr>
      <vt:lpstr>Other Aspects of IKE</vt:lpstr>
      <vt:lpstr>IKE - Phases</vt:lpstr>
      <vt:lpstr>Threats To Key Generation Algorithms</vt:lpstr>
      <vt:lpstr>Birthday</vt:lpstr>
      <vt:lpstr>Replay</vt:lpstr>
      <vt:lpstr>Side Channel</vt:lpstr>
      <vt:lpstr>Side Channel Attack</vt:lpstr>
      <vt:lpstr>Traffic Analysis</vt:lpstr>
      <vt:lpstr>1.2 Specific Context and Application Areas</vt:lpstr>
      <vt:lpstr>Differentiate popular ciphers for their specific use </vt:lpstr>
      <vt:lpstr>Block Ciphers</vt:lpstr>
      <vt:lpstr>Block Ciphers</vt:lpstr>
      <vt:lpstr>DES</vt:lpstr>
      <vt:lpstr>Feistel Cipher</vt:lpstr>
      <vt:lpstr>DES</vt:lpstr>
      <vt:lpstr>AES</vt:lpstr>
      <vt:lpstr>AES</vt:lpstr>
      <vt:lpstr>AES</vt:lpstr>
      <vt:lpstr>Stream Ciphers </vt:lpstr>
      <vt:lpstr>Internet Key Exchange </vt:lpstr>
      <vt:lpstr>1.3 Using  Cryptographic Techniques </vt:lpstr>
      <vt:lpstr>Password Verification</vt:lpstr>
      <vt:lpstr>Password Strength</vt:lpstr>
      <vt:lpstr>Digital Signatures</vt:lpstr>
      <vt:lpstr>VPNs</vt:lpstr>
      <vt:lpstr>IPSEC VPN</vt:lpstr>
      <vt:lpstr>SSH</vt:lpstr>
      <vt:lpstr>SSH VPN</vt:lpstr>
      <vt:lpstr>SSL VPN</vt:lpstr>
      <vt:lpstr>Tunnelling</vt:lpstr>
      <vt:lpstr>Tunnelling</vt:lpstr>
      <vt:lpstr>Tunnelling - Uses</vt:lpstr>
      <vt:lpstr>Encapsulating and Carrier Protocols</vt:lpstr>
      <vt:lpstr>Routing Features for Network Connectivity </vt:lpstr>
      <vt:lpstr>NAT (Network Address Translation)</vt:lpstr>
      <vt:lpstr>NAT</vt:lpstr>
      <vt:lpstr>NAT (Network Address Translation) - Features</vt:lpstr>
      <vt:lpstr>NAT (Network Address Translation) - Functions</vt:lpstr>
      <vt:lpstr>IPsec</vt:lpstr>
      <vt:lpstr> Hashes for Ensuring Payload Integrity</vt:lpstr>
      <vt:lpstr>1.4 Show how poorly applied cryptography can become a threat vector</vt:lpstr>
      <vt:lpstr>PowerPoint Presentation</vt:lpstr>
      <vt:lpstr>Threat Vectors</vt:lpstr>
      <vt:lpstr>ECB Mode</vt:lpstr>
      <vt:lpstr>ECB Mode</vt:lpstr>
      <vt:lpstr>ECB Mode – Common Problems</vt:lpstr>
      <vt:lpstr>ECB Mode – Common Problems</vt:lpstr>
      <vt:lpstr>Collision Attacks</vt:lpstr>
      <vt:lpstr>Random Number Generation </vt:lpstr>
      <vt:lpstr>PRNG Generator</vt:lpstr>
      <vt:lpstr>PRNG</vt:lpstr>
      <vt:lpstr>Software Based</vt:lpstr>
      <vt:lpstr>Hardware Based</vt:lpstr>
      <vt:lpstr>PRNG - Period</vt:lpstr>
      <vt:lpstr>PRNG - Distribution</vt:lpstr>
      <vt:lpstr>PRNG Algorithms</vt:lpstr>
      <vt:lpstr>PRNG Algorithms - Middle square </vt:lpstr>
      <vt:lpstr>Example</vt:lpstr>
      <vt:lpstr>Middle  Square Problem</vt:lpstr>
      <vt:lpstr>Middle Square Weyl Sequence</vt:lpstr>
      <vt:lpstr>Middle Square Weyl Sequence – C Code</vt:lpstr>
      <vt:lpstr>Code Explanation</vt:lpstr>
      <vt:lpstr>Detailed Explanation</vt:lpstr>
      <vt:lpstr>Algorithm Problems</vt:lpstr>
      <vt:lpstr>Algorithm Problems</vt:lpstr>
      <vt:lpstr>Key Management</vt:lpstr>
      <vt:lpstr>Phases of Cryptographic Key Management Lifecycle </vt:lpstr>
      <vt:lpstr>Constructs of the Most Common Attacks</vt:lpstr>
      <vt:lpstr>1.5 Explain the significance and role of entropy in cryptography and discuss security problems associated with entropy</vt:lpstr>
      <vt:lpstr>Entropy</vt:lpstr>
      <vt:lpstr>Entropy</vt:lpstr>
      <vt:lpstr>Entropy</vt:lpstr>
      <vt:lpstr>Concept of low entropy and its significance</vt:lpstr>
      <vt:lpstr>Importance of Entropy in Microsoft OS </vt:lpstr>
      <vt:lpstr>Importance of Entropy In Microsoft OS</vt:lpstr>
      <vt:lpstr>Most common cryptographic tools</vt:lpstr>
      <vt:lpstr>Most common cryptographic tools</vt:lpstr>
      <vt:lpstr>Most common cryptographic tools</vt:lpstr>
      <vt:lpstr>Most common cryptographic tools</vt:lpstr>
      <vt:lpstr>Most common cryptographic tools</vt:lpstr>
      <vt:lpstr>2. Deployment of cryptography (40%, K2) </vt:lpstr>
      <vt:lpstr>2.1 Explain the significance of key management as it relates to controls, lifecycle and governance. </vt:lpstr>
      <vt:lpstr>Encryption Key Management</vt:lpstr>
      <vt:lpstr>Quote</vt:lpstr>
      <vt:lpstr>Types of Encryption Keys</vt:lpstr>
      <vt:lpstr>Symmetric Keys</vt:lpstr>
      <vt:lpstr>Asymmetric Keys</vt:lpstr>
      <vt:lpstr>Asymmetric Keys</vt:lpstr>
      <vt:lpstr>How Encryption Key Systems Work</vt:lpstr>
      <vt:lpstr>Symmetric Key Systems</vt:lpstr>
      <vt:lpstr>PowerPoint Presentation</vt:lpstr>
      <vt:lpstr>From Previous Diagram</vt:lpstr>
      <vt:lpstr>Asymmetric Key Systems</vt:lpstr>
      <vt:lpstr>From Previous Diagram</vt:lpstr>
      <vt:lpstr>Key Lifecycle</vt:lpstr>
      <vt:lpstr>Key Creation (Generation &amp; Pre-Activation)</vt:lpstr>
      <vt:lpstr>Key Use and Rollover (Activation through Post-Activation)</vt:lpstr>
      <vt:lpstr>Key Revocation</vt:lpstr>
      <vt:lpstr>Back Up (Escrow)</vt:lpstr>
      <vt:lpstr>Key Deletion (Destruction)</vt:lpstr>
      <vt:lpstr>PowerPoint Presentation</vt:lpstr>
      <vt:lpstr>What are Certificate Authorities &amp; Trust Hierarchies?</vt:lpstr>
      <vt:lpstr>SSL Certificate</vt:lpstr>
      <vt:lpstr>2.2 Describe the role of cryptography in a range of common public systems</vt:lpstr>
      <vt:lpstr>GSM (Global System for Mobile communication) </vt:lpstr>
      <vt:lpstr>GSM Encryption Standards</vt:lpstr>
      <vt:lpstr>Chip and PIN</vt:lpstr>
      <vt:lpstr>Common hard disk encryption - FDE</vt:lpstr>
      <vt:lpstr>FDE - Advantages</vt:lpstr>
      <vt:lpstr>FDE - Disadvantages</vt:lpstr>
      <vt:lpstr>Disk encryption vs. filesystem-level encryption</vt:lpstr>
      <vt:lpstr>Filesystem Encryption v FDE</vt:lpstr>
      <vt:lpstr>Trusted Platform Module </vt:lpstr>
      <vt:lpstr>TPM</vt:lpstr>
      <vt:lpstr>TLS</vt:lpstr>
      <vt:lpstr>TLS1.3</vt:lpstr>
      <vt:lpstr>SSL</vt:lpstr>
      <vt:lpstr>Certificate Authority</vt:lpstr>
      <vt:lpstr>Privacy enforcing technology</vt:lpstr>
      <vt:lpstr>2.3  Describe the role of cryptography as it applies to data on hard disks or in transit</vt:lpstr>
      <vt:lpstr>Secure Internet transaction technologies</vt:lpstr>
      <vt:lpstr>Secure Internet transaction technologies</vt:lpstr>
      <vt:lpstr>Secure Internet transaction technologies</vt:lpstr>
      <vt:lpstr>SSL</vt:lpstr>
      <vt:lpstr>Secure Internet transaction technologies</vt:lpstr>
      <vt:lpstr>Tokenization</vt:lpstr>
      <vt:lpstr>3D Secure</vt:lpstr>
      <vt:lpstr>Anti-fraud tools</vt:lpstr>
      <vt:lpstr>Data at rest</vt:lpstr>
      <vt:lpstr>Open vs closed source</vt:lpstr>
      <vt:lpstr>Cryptography in Open and Closed Source</vt:lpstr>
      <vt:lpstr>Microsoft Active Directory</vt:lpstr>
      <vt:lpstr>Windows Active Directory</vt:lpstr>
      <vt:lpstr>Overview of the Active Directory Structure</vt:lpstr>
      <vt:lpstr>Active Directory’s Physical Structure</vt:lpstr>
      <vt:lpstr>Active Directory’s Logical Structure</vt:lpstr>
      <vt:lpstr>Active Directory’s Logical Structure</vt:lpstr>
      <vt:lpstr>Active Directory’s Logical Structure</vt:lpstr>
      <vt:lpstr>Kerberos Authentication</vt:lpstr>
      <vt:lpstr>Practical applications of Kerberos</vt:lpstr>
      <vt:lpstr>Kerberos Authentication</vt:lpstr>
      <vt:lpstr>Can Kerberos Be Hacked?</vt:lpstr>
      <vt:lpstr>LDAP</vt:lpstr>
      <vt:lpstr>2.4 List some of the practical issues encountered in implementing cryptography</vt:lpstr>
      <vt:lpstr>Performance considerations</vt:lpstr>
      <vt:lpstr>Storage of keys</vt:lpstr>
      <vt:lpstr>Security clearance of custodians</vt:lpstr>
      <vt:lpstr>Historical consideration of broken cryptographic systems</vt:lpstr>
      <vt:lpstr>Theoretical vs practical security</vt:lpstr>
      <vt:lpstr>Kerckhoffs’s principle</vt:lpstr>
      <vt:lpstr>Kerckhoffs’s principle</vt:lpstr>
      <vt:lpstr>2.5 Explain the practical issues faced when updating cryptographic techniques</vt:lpstr>
      <vt:lpstr>Vulnerability analysis</vt:lpstr>
      <vt:lpstr>Vulnerability analysis</vt:lpstr>
      <vt:lpstr>Vulnerability analysis</vt:lpstr>
      <vt:lpstr>Vulnerability analysis</vt:lpstr>
      <vt:lpstr>Vulnerability analysis</vt:lpstr>
      <vt:lpstr>Intelligence sources</vt:lpstr>
      <vt:lpstr>Patching process and testing</vt:lpstr>
      <vt:lpstr>Patch Management Process</vt:lpstr>
      <vt:lpstr>Discovery</vt:lpstr>
      <vt:lpstr>Categorisation</vt:lpstr>
      <vt:lpstr>PM policy creation</vt:lpstr>
      <vt:lpstr>Monitor for new patches and vulnerabilities</vt:lpstr>
      <vt:lpstr>Patch testing</vt:lpstr>
      <vt:lpstr>Configuration management</vt:lpstr>
      <vt:lpstr>Roll out</vt:lpstr>
      <vt:lpstr>Auditing</vt:lpstr>
      <vt:lpstr>Reporting</vt:lpstr>
      <vt:lpstr>Review, improve, and repeat</vt:lpstr>
      <vt:lpstr>3. Cryptography across jurisdictions (20%, K2)</vt:lpstr>
      <vt:lpstr>3.1 List the regulatory frameworks in place in different jurisdictions</vt:lpstr>
      <vt:lpstr>International Traffic in Arms Regulations (ITAR)</vt:lpstr>
      <vt:lpstr>DPA</vt:lpstr>
      <vt:lpstr>FoI</vt:lpstr>
      <vt:lpstr>The Combined Code</vt:lpstr>
      <vt:lpstr>Sarbanes-Oxley and their areas of governance</vt:lpstr>
      <vt:lpstr>RIPA 2000</vt:lpstr>
      <vt:lpstr>RIPA 2000</vt:lpstr>
      <vt:lpstr>Key Escrow</vt:lpstr>
      <vt:lpstr>International Data Encryption Algorithm (IDEA)</vt:lpstr>
      <vt:lpstr>Applications of IDEA</vt:lpstr>
      <vt:lpstr>3.2 Identify the legal issues related to cryptography</vt:lpstr>
      <vt:lpstr>Legal Issues</vt:lpstr>
      <vt:lpstr>Legal Issues</vt:lpstr>
      <vt:lpstr>Export licensing under the Wassenaar Agreement</vt:lpstr>
      <vt:lpstr>encryption strength and corresponding export licence agreement</vt:lpstr>
      <vt:lpstr>3.3 List a range of resources available to obtain advice concerning cryptography and security</vt:lpstr>
      <vt:lpstr>CAVP</vt:lpstr>
      <vt:lpstr>CVE lists</vt:lpstr>
      <vt:lpstr>Open vs. closed reviews</vt:lpstr>
      <vt:lpstr>ICO</vt:lpstr>
      <vt:lpstr>OWASP</vt:lpstr>
      <vt:lpstr>SANS</vt:lpstr>
      <vt:lpstr>NIST</vt:lpstr>
      <vt:lpstr>NCSC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Certificate in Employment of Cryptography Syllabus</dc:title>
  <dc:creator>Len Shand</dc:creator>
  <cp:lastModifiedBy>Len Shand</cp:lastModifiedBy>
  <cp:revision>154</cp:revision>
  <cp:lastPrinted>2019-08-27T08:12:16Z</cp:lastPrinted>
  <dcterms:created xsi:type="dcterms:W3CDTF">2019-05-23T06:45:05Z</dcterms:created>
  <dcterms:modified xsi:type="dcterms:W3CDTF">2020-09-17T12:14:50Z</dcterms:modified>
</cp:coreProperties>
</file>