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AFC37B-693D-4B1D-BF47-24501C036004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32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AFC37B-693D-4B1D-BF47-24501C036004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83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FC37B-693D-4B1D-BF47-24501C036004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910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0" y="3611880"/>
            <a:ext cx="603504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15696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5"/>
          </p:nvPr>
        </p:nvSpPr>
        <p:spPr>
          <a:xfrm>
            <a:off x="6156960" y="3611880"/>
            <a:ext cx="603504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4.3 Troubleshooting Printers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ctr"/>
            <a:r>
              <a:rPr lang="en-US" smtClean="0"/>
              <a:t>TBC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1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6960" y="822960"/>
            <a:ext cx="6035040" cy="5486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822960"/>
            <a:ext cx="6035040" cy="27432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0" y="3623310"/>
            <a:ext cx="603504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4.3 Troubleshooting Printers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r>
              <a:rPr lang="en-US" dirty="0" smtClean="0"/>
              <a:t>TBC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3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2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81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4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7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AFC37B-693D-4B1D-BF47-24501C036004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11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A8188-7B5D-4B8F-A857-FB5EB88D0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85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Printers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65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Troubleshooting Paper 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Remove paper carefully – release it from printer mechanism</a:t>
            </a:r>
          </a:p>
          <a:p>
            <a:r>
              <a:rPr lang="en-US" altLang="en-US" smtClean="0"/>
              <a:t>Check paper specification</a:t>
            </a:r>
          </a:p>
          <a:p>
            <a:r>
              <a:rPr lang="en-US" altLang="en-US" smtClean="0"/>
              <a:t>Check for badly loaded media</a:t>
            </a:r>
          </a:p>
          <a:p>
            <a:r>
              <a:rPr lang="en-US" altLang="en-US" smtClean="0"/>
              <a:t>Replace maintenance kit</a:t>
            </a:r>
          </a:p>
          <a:p>
            <a:endParaRPr lang="en-GB" altLang="en-US" smtClean="0"/>
          </a:p>
          <a:p>
            <a:endParaRPr lang="en-US" dirty="0"/>
          </a:p>
        </p:txBody>
      </p:sp>
      <p:pic>
        <p:nvPicPr>
          <p:cNvPr id="7" name="Content Placeholder 6" descr="Accessing the toner cartridge on an HP LaserJet (© Hewlett-Packard Development Company)"/>
          <p:cNvPicPr>
            <a:picLocks noGrp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42038" y="2060643"/>
            <a:ext cx="4525962" cy="3009764"/>
          </a:xfrm>
        </p:spPr>
      </p:pic>
    </p:spTree>
    <p:extLst>
      <p:ext uri="{BB962C8B-B14F-4D97-AF65-F5344CB8AC3E}">
        <p14:creationId xmlns:p14="http://schemas.microsoft.com/office/powerpoint/2010/main" val="135402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Troubleshooting Laser Problems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Faint print</a:t>
            </a:r>
          </a:p>
          <a:p>
            <a:pPr lvl="1"/>
            <a:r>
              <a:rPr lang="en-US" dirty="0" smtClean="0"/>
              <a:t>Toner low</a:t>
            </a:r>
          </a:p>
          <a:p>
            <a:pPr lvl="1"/>
            <a:r>
              <a:rPr lang="en-US" dirty="0" smtClean="0"/>
              <a:t>Print settings (draft mode)</a:t>
            </a:r>
          </a:p>
          <a:p>
            <a:r>
              <a:rPr lang="en-US" dirty="0" smtClean="0"/>
              <a:t>Blank pages</a:t>
            </a:r>
          </a:p>
          <a:p>
            <a:pPr lvl="1"/>
            <a:r>
              <a:rPr lang="en-US" dirty="0" smtClean="0"/>
              <a:t>Out of toner</a:t>
            </a:r>
          </a:p>
          <a:p>
            <a:pPr lvl="1"/>
            <a:r>
              <a:rPr lang="en-US" dirty="0" smtClean="0"/>
              <a:t>Toner packing seals not removed</a:t>
            </a:r>
          </a:p>
          <a:p>
            <a:pPr lvl="1"/>
            <a:r>
              <a:rPr lang="en-US" dirty="0" smtClean="0"/>
              <a:t>Transfer corona damaged</a:t>
            </a:r>
          </a:p>
          <a:p>
            <a:pPr lvl="1"/>
            <a:r>
              <a:rPr lang="en-US" dirty="0" smtClean="0"/>
              <a:t>Software problem</a:t>
            </a:r>
          </a:p>
          <a:p>
            <a:r>
              <a:rPr lang="en-US" dirty="0" smtClean="0"/>
              <a:t>Skewed output</a:t>
            </a:r>
          </a:p>
          <a:p>
            <a:r>
              <a:rPr lang="en-US" dirty="0" smtClean="0"/>
              <a:t>White stripes</a:t>
            </a:r>
          </a:p>
          <a:p>
            <a:pPr lvl="1"/>
            <a:r>
              <a:rPr lang="en-US" dirty="0" smtClean="0"/>
              <a:t>Shake toner cartridge</a:t>
            </a:r>
          </a:p>
          <a:p>
            <a:pPr lvl="1"/>
            <a:r>
              <a:rPr lang="en-US" dirty="0" smtClean="0"/>
              <a:t>Clean / replace transfer corona wire</a:t>
            </a:r>
          </a:p>
          <a:p>
            <a:r>
              <a:rPr lang="en-US" dirty="0" smtClean="0"/>
              <a:t>Black stripes and marks</a:t>
            </a:r>
          </a:p>
          <a:p>
            <a:pPr lvl="1"/>
            <a:r>
              <a:rPr lang="en-US" dirty="0" smtClean="0"/>
              <a:t>Clean / replace primary corona wire</a:t>
            </a:r>
          </a:p>
          <a:p>
            <a:pPr lvl="1"/>
            <a:r>
              <a:rPr lang="en-US" dirty="0" smtClean="0"/>
              <a:t>Clean / replace rollers</a:t>
            </a:r>
          </a:p>
          <a:p>
            <a:pPr lvl="1"/>
            <a:r>
              <a:rPr lang="en-US" dirty="0" smtClean="0"/>
              <a:t>Damage to OPC drum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Toner specks</a:t>
            </a:r>
          </a:p>
          <a:p>
            <a:r>
              <a:rPr lang="en-US" dirty="0" smtClean="0"/>
              <a:t>Repetitive defects</a:t>
            </a:r>
          </a:p>
          <a:p>
            <a:r>
              <a:rPr lang="en-US" dirty="0" smtClean="0"/>
              <a:t>Easily smudged - damaged fuser unit</a:t>
            </a:r>
          </a:p>
          <a:p>
            <a:r>
              <a:rPr lang="en-US" dirty="0" smtClean="0"/>
              <a:t>Wavy output</a:t>
            </a:r>
          </a:p>
          <a:p>
            <a:r>
              <a:rPr lang="en-US" dirty="0" smtClean="0"/>
              <a:t>Ghost images</a:t>
            </a:r>
          </a:p>
          <a:p>
            <a:r>
              <a:rPr lang="en-US" dirty="0" smtClean="0"/>
              <a:t>Color cast</a:t>
            </a:r>
          </a:p>
          <a:p>
            <a:r>
              <a:rPr lang="en-US" dirty="0" smtClean="0"/>
              <a:t>Color missing</a:t>
            </a:r>
          </a:p>
          <a:p>
            <a:r>
              <a:rPr lang="en-US" dirty="0" smtClean="0"/>
              <a:t>Paper jam</a:t>
            </a:r>
          </a:p>
          <a:p>
            <a:pPr lvl="1"/>
            <a:r>
              <a:rPr lang="en-US" dirty="0" smtClean="0"/>
              <a:t>Check media</a:t>
            </a:r>
          </a:p>
          <a:p>
            <a:pPr lvl="1"/>
            <a:r>
              <a:rPr lang="en-US" dirty="0" smtClean="0"/>
              <a:t>Check rollers</a:t>
            </a:r>
          </a:p>
          <a:p>
            <a:pPr lvl="1"/>
            <a:r>
              <a:rPr lang="en-US" dirty="0" smtClean="0"/>
              <a:t>Static Eliminator Strip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83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Troubleshooting Inkjet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Paper jams</a:t>
            </a:r>
          </a:p>
          <a:p>
            <a:pPr lvl="1"/>
            <a:r>
              <a:rPr lang="en-US" altLang="en-US" smtClean="0"/>
              <a:t>Check feed tray</a:t>
            </a:r>
          </a:p>
          <a:p>
            <a:r>
              <a:rPr lang="en-US" altLang="en-US" smtClean="0"/>
              <a:t>Poor quality</a:t>
            </a:r>
          </a:p>
          <a:p>
            <a:pPr lvl="1"/>
            <a:r>
              <a:rPr lang="en-US" altLang="en-US" smtClean="0"/>
              <a:t>Check media (paper)</a:t>
            </a:r>
          </a:p>
          <a:p>
            <a:pPr lvl="1"/>
            <a:r>
              <a:rPr lang="en-US" altLang="en-US" smtClean="0"/>
              <a:t>Clean print head</a:t>
            </a:r>
          </a:p>
          <a:p>
            <a:r>
              <a:rPr lang="en-US" altLang="en-US" smtClean="0"/>
              <a:t>Incomplete letters</a:t>
            </a:r>
          </a:p>
          <a:p>
            <a:pPr lvl="1"/>
            <a:r>
              <a:rPr lang="en-US" altLang="en-US" smtClean="0"/>
              <a:t>Clean print head</a:t>
            </a:r>
          </a:p>
          <a:p>
            <a:pPr lvl="1"/>
            <a:r>
              <a:rPr lang="en-US" altLang="en-US" smtClean="0"/>
              <a:t>Update driver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mtClean="0"/>
              <a:t>Inconsistent darkness</a:t>
            </a:r>
          </a:p>
          <a:p>
            <a:pPr lvl="1"/>
            <a:r>
              <a:rPr lang="en-US" altLang="en-US" smtClean="0"/>
              <a:t>Clean print head</a:t>
            </a:r>
          </a:p>
          <a:p>
            <a:pPr lvl="1"/>
            <a:r>
              <a:rPr lang="en-US" altLang="en-US" smtClean="0"/>
              <a:t>Check ink</a:t>
            </a:r>
          </a:p>
          <a:p>
            <a:r>
              <a:rPr lang="en-US" altLang="en-US" smtClean="0"/>
              <a:t>Faded print / inconsistent colors</a:t>
            </a:r>
          </a:p>
          <a:p>
            <a:pPr lvl="1"/>
            <a:r>
              <a:rPr lang="en-US" altLang="en-US" smtClean="0"/>
              <a:t>Check ink</a:t>
            </a:r>
          </a:p>
          <a:p>
            <a:pPr lvl="1"/>
            <a:r>
              <a:rPr lang="en-US" altLang="en-US" smtClean="0"/>
              <a:t>Check print settings (draft mode)</a:t>
            </a:r>
          </a:p>
          <a:p>
            <a:r>
              <a:rPr lang="en-US" altLang="en-US" smtClean="0"/>
              <a:t>Consistent marks on print</a:t>
            </a:r>
          </a:p>
          <a:p>
            <a:pPr lvl="1"/>
            <a:r>
              <a:rPr lang="en-US" altLang="en-US" smtClean="0"/>
              <a:t>Clean print 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1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Troubleshooting Dot Matrix Problems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400" dirty="0"/>
              <a:t>Faint output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ink ribbon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platen gap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No print impression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print head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platen gap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Paper jam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media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Check paper feed</a:t>
            </a:r>
          </a:p>
          <a:p>
            <a:pPr>
              <a:lnSpc>
                <a:spcPct val="100000"/>
              </a:lnSpc>
            </a:pPr>
            <a:r>
              <a:rPr lang="en-US" altLang="en-US" sz="2400" dirty="0"/>
              <a:t>Persistent marks on print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Print head pin stuck in or </a:t>
            </a:r>
            <a:r>
              <a:rPr lang="en-US" altLang="en-US" smtClean="0"/>
              <a:t>out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95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Routine Printer Maintenance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Printers require quite intensive maintenance</a:t>
            </a:r>
          </a:p>
          <a:p>
            <a:r>
              <a:rPr lang="en-US" dirty="0" smtClean="0"/>
              <a:t>User training</a:t>
            </a:r>
          </a:p>
          <a:p>
            <a:pPr lvl="1"/>
            <a:r>
              <a:rPr lang="en-US" dirty="0"/>
              <a:t>Overloading input trays or output trays (not collecting completed jobs promptly</a:t>
            </a:r>
            <a:r>
              <a:rPr lang="en-US" dirty="0" smtClean="0"/>
              <a:t>)</a:t>
            </a:r>
            <a:endParaRPr lang="en-GB" dirty="0"/>
          </a:p>
          <a:p>
            <a:pPr lvl="1"/>
            <a:r>
              <a:rPr lang="en-US" dirty="0"/>
              <a:t>Using unsuitable media (for example, card stock or labels in an auto-feed tray</a:t>
            </a:r>
            <a:r>
              <a:rPr lang="en-US" dirty="0" smtClean="0"/>
              <a:t>)</a:t>
            </a:r>
            <a:endParaRPr lang="en-GB" dirty="0"/>
          </a:p>
          <a:p>
            <a:pPr lvl="1"/>
            <a:r>
              <a:rPr lang="en-US" dirty="0"/>
              <a:t>Using creased, folded, or dirty </a:t>
            </a:r>
            <a:r>
              <a:rPr lang="en-US" dirty="0" smtClean="0"/>
              <a:t>paper</a:t>
            </a:r>
            <a:endParaRPr lang="en-GB" dirty="0"/>
          </a:p>
          <a:p>
            <a:pPr lvl="1"/>
            <a:r>
              <a:rPr lang="en-US" dirty="0"/>
              <a:t>Breaking trays or </a:t>
            </a:r>
            <a:r>
              <a:rPr lang="en-US" dirty="0" smtClean="0"/>
              <a:t>covers</a:t>
            </a:r>
            <a:endParaRPr lang="en-GB" dirty="0"/>
          </a:p>
          <a:p>
            <a:pPr lvl="1"/>
            <a:r>
              <a:rPr lang="en-GB" dirty="0"/>
              <a:t>Inserting ink or toner cartridges </a:t>
            </a:r>
            <a:r>
              <a:rPr lang="en-GB" dirty="0" smtClean="0"/>
              <a:t>incorrectly</a:t>
            </a:r>
          </a:p>
          <a:p>
            <a:pPr lvl="1"/>
            <a:r>
              <a:rPr lang="en-GB" dirty="0" smtClean="0"/>
              <a:t>Printing preferences / appropriate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8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Printer Maintenance </a:t>
            </a:r>
            <a:endParaRPr lang="en-US" dirty="0"/>
          </a:p>
        </p:txBody>
      </p:sp>
      <p:pic>
        <p:nvPicPr>
          <p:cNvPr id="8" name="Content Placeholder 7" descr="Mr PC Clean fine particle, ESD safe vacuum cleaner (© Mr PC Clean)"/>
          <p:cNvPicPr>
            <a:picLocks noGrp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80919" y="2213850"/>
            <a:ext cx="4212127" cy="270335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Cleaning</a:t>
            </a:r>
          </a:p>
          <a:p>
            <a:pPr lvl="1"/>
            <a:r>
              <a:rPr lang="en-US" dirty="0" smtClean="0"/>
              <a:t>Disconnect from power</a:t>
            </a:r>
          </a:p>
          <a:p>
            <a:pPr lvl="1"/>
            <a:r>
              <a:rPr lang="en-US" dirty="0" smtClean="0"/>
              <a:t>Components may be hot - take care</a:t>
            </a:r>
          </a:p>
          <a:p>
            <a:pPr lvl="1"/>
            <a:r>
              <a:rPr lang="en-US" dirty="0" smtClean="0"/>
              <a:t>Use approved cleaning products</a:t>
            </a:r>
          </a:p>
          <a:p>
            <a:pPr lvl="1"/>
            <a:r>
              <a:rPr lang="en-US" dirty="0" smtClean="0"/>
              <a:t>Dealing with toner spills</a:t>
            </a:r>
          </a:p>
          <a:p>
            <a:r>
              <a:rPr lang="en-GB" dirty="0" smtClean="0"/>
              <a:t>Paper</a:t>
            </a:r>
          </a:p>
          <a:p>
            <a:pPr lvl="1"/>
            <a:r>
              <a:rPr lang="en-GB" dirty="0" smtClean="0"/>
              <a:t>Use good quality paper designed for printer / print application</a:t>
            </a:r>
          </a:p>
          <a:p>
            <a:pPr lvl="1"/>
            <a:r>
              <a:rPr lang="en-GB" dirty="0" smtClean="0"/>
              <a:t>Do not overload</a:t>
            </a:r>
          </a:p>
          <a:p>
            <a:pPr lvl="1"/>
            <a:r>
              <a:rPr lang="en-GB" dirty="0" smtClean="0"/>
              <a:t>Do not use damaged media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27084" y="5035083"/>
            <a:ext cx="531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Mr. PC Clean fine particle, ESD safe vacuum cleaner (mrpcclean.co.uk) Toner safe vacuum</a:t>
            </a:r>
          </a:p>
        </p:txBody>
      </p:sp>
    </p:spTree>
    <p:extLst>
      <p:ext uri="{BB962C8B-B14F-4D97-AF65-F5344CB8AC3E}">
        <p14:creationId xmlns:p14="http://schemas.microsoft.com/office/powerpoint/2010/main" val="420056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Printer </a:t>
            </a:r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838200" y="1421305"/>
            <a:ext cx="603504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Replacing toner cartridge</a:t>
            </a:r>
          </a:p>
          <a:p>
            <a:pPr lvl="1"/>
            <a:r>
              <a:rPr lang="en-US" dirty="0" smtClean="0"/>
              <a:t>Remove packing strips and recycle old cartridge</a:t>
            </a:r>
          </a:p>
          <a:p>
            <a:r>
              <a:rPr lang="en-US" dirty="0" smtClean="0"/>
              <a:t>Replacing a maintenance kit</a:t>
            </a:r>
          </a:p>
          <a:p>
            <a:pPr lvl="1"/>
            <a:r>
              <a:rPr lang="en-GB" dirty="0" smtClean="0"/>
              <a:t>Pickup / Feed rollers, transfer roller, fuser</a:t>
            </a:r>
          </a:p>
          <a:p>
            <a:pPr lvl="1"/>
            <a:r>
              <a:rPr lang="en-GB" dirty="0" smtClean="0"/>
              <a:t>Alert after number of print cycles</a:t>
            </a:r>
          </a:p>
          <a:p>
            <a:pPr lvl="1"/>
            <a:r>
              <a:rPr lang="en-GB" dirty="0" smtClean="0"/>
              <a:t>Make sure old fuser is cooled down</a:t>
            </a:r>
          </a:p>
          <a:p>
            <a:pPr lvl="1"/>
            <a:r>
              <a:rPr lang="en-GB" dirty="0" smtClean="0"/>
              <a:t>Remove packing strips</a:t>
            </a:r>
            <a:endParaRPr lang="en-US" dirty="0"/>
          </a:p>
        </p:txBody>
      </p:sp>
      <p:pic>
        <p:nvPicPr>
          <p:cNvPr id="9" name="Content Placeholder 8" descr="HP LaserJet control panel (© Hewlett-Packard Development Company)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0624" y="3994820"/>
            <a:ext cx="4123923" cy="2743200"/>
          </a:xfrm>
        </p:spPr>
      </p:pic>
      <p:pic>
        <p:nvPicPr>
          <p:cNvPr id="10" name="Content Placeholder 9" descr="Accessing the toner cartridge on an HP LaserJet (© Hewlett-Packard Development Company)"/>
          <p:cNvPicPr>
            <a:picLocks noGrp="1" noChangeAspect="1"/>
          </p:cNvPicPr>
          <p:nvPr>
            <p:ph sz="quarter" idx="1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3065" y="1421305"/>
            <a:ext cx="4125112" cy="2743200"/>
          </a:xfrm>
        </p:spPr>
      </p:pic>
      <p:pic>
        <p:nvPicPr>
          <p:cNvPr id="13" name="Picture 2" descr="HP Maintenance Kit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71607" y="3994820"/>
            <a:ext cx="3503117" cy="2743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03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Inkjet Printer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Replacing inkjet cartridges</a:t>
            </a:r>
          </a:p>
          <a:p>
            <a:pPr lvl="1">
              <a:defRPr/>
            </a:pPr>
            <a:r>
              <a:rPr lang="en-US" dirty="0"/>
              <a:t>Set to maintenance mode</a:t>
            </a:r>
          </a:p>
          <a:p>
            <a:pPr lvl="1">
              <a:defRPr/>
            </a:pPr>
            <a:r>
              <a:rPr lang="en-US" dirty="0"/>
              <a:t>Remove packing strip</a:t>
            </a:r>
          </a:p>
          <a:p>
            <a:pPr lvl="1">
              <a:defRPr/>
            </a:pPr>
            <a:r>
              <a:rPr lang="en-US" dirty="0"/>
              <a:t>Wait for charging / cleaning process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Refilling inkjet cartridges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Print head alignment and cleaning</a:t>
            </a:r>
          </a:p>
          <a:p>
            <a:pPr lvl="1"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GB" dirty="0"/>
          </a:p>
          <a:p>
            <a:endParaRPr lang="en-US" dirty="0"/>
          </a:p>
        </p:txBody>
      </p:sp>
      <p:pic>
        <p:nvPicPr>
          <p:cNvPr id="7" name="Content Placeholder 6" descr="Replacing ink cartridges on an HP DeskJet (© Hewlett-Packard Development Company)"/>
          <p:cNvPicPr>
            <a:picLocks noGrp="1"/>
          </p:cNvPicPr>
          <p:nvPr>
            <p:ph sz="half" idx="2"/>
          </p:nvPr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2038" y="2060643"/>
            <a:ext cx="4525962" cy="3009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4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800" dirty="0"/>
              <a:t>Thermal and Impact Printer Maintenance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dirty="0" smtClean="0"/>
              <a:t>Thermal printers</a:t>
            </a:r>
          </a:p>
          <a:p>
            <a:pPr lvl="1"/>
            <a:r>
              <a:rPr lang="fr-FR" altLang="en-US" dirty="0" smtClean="0"/>
              <a:t>Paper roll</a:t>
            </a:r>
          </a:p>
          <a:p>
            <a:pPr lvl="1"/>
            <a:r>
              <a:rPr lang="fr-FR" altLang="en-US" dirty="0" err="1" smtClean="0"/>
              <a:t>Cleaning</a:t>
            </a:r>
            <a:endParaRPr lang="fr-FR" altLang="en-US" dirty="0" smtClean="0"/>
          </a:p>
          <a:p>
            <a:r>
              <a:rPr lang="fr-FR" altLang="en-US" dirty="0" smtClean="0"/>
              <a:t>Impact printers</a:t>
            </a:r>
          </a:p>
          <a:p>
            <a:pPr lvl="1"/>
            <a:r>
              <a:rPr lang="fr-FR" altLang="en-US" dirty="0" err="1" smtClean="0"/>
              <a:t>Using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tractor-fed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paper</a:t>
            </a:r>
            <a:endParaRPr lang="fr-FR" altLang="en-US" dirty="0" smtClean="0"/>
          </a:p>
          <a:p>
            <a:pPr lvl="1"/>
            <a:r>
              <a:rPr lang="fr-FR" altLang="en-US" dirty="0" err="1" smtClean="0"/>
              <a:t>Replacing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print</a:t>
            </a:r>
            <a:r>
              <a:rPr lang="fr-FR" altLang="en-US" dirty="0" smtClean="0"/>
              <a:t> </a:t>
            </a:r>
            <a:r>
              <a:rPr lang="fr-FR" altLang="en-US" dirty="0" err="1" smtClean="0"/>
              <a:t>head</a:t>
            </a:r>
            <a:r>
              <a:rPr lang="fr-FR" altLang="en-US" dirty="0" smtClean="0"/>
              <a:t> and </a:t>
            </a:r>
            <a:r>
              <a:rPr lang="fr-FR" altLang="en-US" dirty="0" err="1" smtClean="0"/>
              <a:t>ribbon</a:t>
            </a:r>
            <a:endParaRPr lang="fr-F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9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Troubleshooting Print </a:t>
            </a:r>
            <a:r>
              <a:rPr lang="en-GB" dirty="0" smtClean="0"/>
              <a:t>Errors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150863" y="1772653"/>
            <a:ext cx="6035040" cy="4833486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No printer display image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No </a:t>
            </a:r>
            <a:r>
              <a:rPr lang="en-US" dirty="0"/>
              <a:t>connectivity</a:t>
            </a:r>
          </a:p>
          <a:p>
            <a:pPr lvl="1">
              <a:defRPr/>
            </a:pPr>
            <a:r>
              <a:rPr lang="en-GB" dirty="0"/>
              <a:t>Print test page</a:t>
            </a:r>
          </a:p>
          <a:p>
            <a:pPr lvl="1">
              <a:defRPr/>
            </a:pPr>
            <a:r>
              <a:rPr lang="en-GB" dirty="0"/>
              <a:t>Check printer is online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Check jobs in printer queue</a:t>
            </a:r>
          </a:p>
          <a:p>
            <a:pPr lvl="1">
              <a:defRPr/>
            </a:pPr>
            <a:r>
              <a:rPr lang="en-US" dirty="0"/>
              <a:t>Memory low</a:t>
            </a:r>
          </a:p>
          <a:p>
            <a:pPr lvl="1">
              <a:defRPr/>
            </a:pPr>
            <a:r>
              <a:rPr lang="en-US" dirty="0"/>
              <a:t>Restart / Cancel</a:t>
            </a:r>
          </a:p>
          <a:p>
            <a:pPr lvl="1">
              <a:defRPr/>
            </a:pPr>
            <a:r>
              <a:rPr lang="en-US" dirty="0"/>
              <a:t>Cycle power on print device</a:t>
            </a:r>
          </a:p>
          <a:p>
            <a:pPr lvl="1">
              <a:defRPr/>
            </a:pPr>
            <a:r>
              <a:rPr lang="en-GB" dirty="0"/>
              <a:t>Restart spooler service</a:t>
            </a:r>
          </a:p>
          <a:p>
            <a:pPr lvl="1">
              <a:defRPr/>
            </a:pPr>
            <a:r>
              <a:rPr lang="en-US" dirty="0"/>
              <a:t>Change spool format</a:t>
            </a:r>
          </a:p>
          <a:p>
            <a:pPr lvl="1">
              <a:defRPr/>
            </a:pPr>
            <a:r>
              <a:rPr lang="en-US" dirty="0"/>
              <a:t>Check spool folder</a:t>
            </a:r>
          </a:p>
          <a:p>
            <a:pPr lvl="1">
              <a:defRPr/>
            </a:pPr>
            <a:r>
              <a:rPr lang="en-GB" dirty="0"/>
              <a:t>Check disk </a:t>
            </a:r>
            <a:r>
              <a:rPr lang="en-GB" dirty="0" smtClean="0"/>
              <a:t>space</a:t>
            </a:r>
            <a:endParaRPr lang="en-GB" dirty="0"/>
          </a:p>
        </p:txBody>
      </p:sp>
      <p:pic>
        <p:nvPicPr>
          <p:cNvPr id="9" name="Content Placeholder 8" descr="Use the print queue to manage jobs"/>
          <p:cNvPicPr>
            <a:picLocks noGrp="1"/>
          </p:cNvPicPr>
          <p:nvPr>
            <p:ph sz="quarter" idx="1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5188" y="1690688"/>
            <a:ext cx="6035675" cy="1642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Content Placeholder 9" descr="Managing the spooler service using the Computer Management console"/>
          <p:cNvPicPr>
            <a:picLocks noGrp="1"/>
          </p:cNvPicPr>
          <p:nvPr>
            <p:ph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33775" y="3622675"/>
            <a:ext cx="4368124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dirty="0" smtClean="0"/>
              <a:t>278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9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Troubleshooting Print </a:t>
            </a:r>
            <a:r>
              <a:rPr lang="en-GB" dirty="0" smtClean="0"/>
              <a:t>Errors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Access </a:t>
            </a:r>
            <a:r>
              <a:rPr lang="en-US" dirty="0"/>
              <a:t>denied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Unable to install </a:t>
            </a:r>
            <a:r>
              <a:rPr lang="en-US" dirty="0" smtClean="0"/>
              <a:t>printer</a:t>
            </a:r>
            <a:endParaRPr lang="en-US" dirty="0"/>
          </a:p>
        </p:txBody>
      </p:sp>
      <p:pic>
        <p:nvPicPr>
          <p:cNvPr id="9" name="Content Placeholder 8" descr="Configure print device permission on the Security tab in the Printer Properties dialo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4543" y="1645187"/>
            <a:ext cx="4525962" cy="50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89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Troubleshooting Print </a:t>
            </a:r>
            <a:r>
              <a:rPr lang="en-GB" dirty="0" smtClean="0"/>
              <a:t>Errors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380840" y="1592981"/>
            <a:ext cx="6035040" cy="54864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GB" dirty="0" smtClean="0"/>
              <a:t>Driver / garbled output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 smtClean="0"/>
              <a:t>Print </a:t>
            </a:r>
            <a:r>
              <a:rPr lang="en-GB" dirty="0"/>
              <a:t>a different file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/>
              <a:t>Print from a different application or print test page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/>
              <a:t>Try different spool settings</a:t>
            </a:r>
          </a:p>
          <a:p>
            <a:pPr lvl="1">
              <a:buFont typeface="Arial" charset="0"/>
              <a:buChar char="•"/>
              <a:defRPr/>
            </a:pPr>
            <a:r>
              <a:rPr lang="en-GB" dirty="0"/>
              <a:t>Check for driver update / rollback driver or alternative driver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dirty="0"/>
              <a:t>Check fonts are available</a:t>
            </a:r>
          </a:p>
          <a:p>
            <a:endParaRPr lang="en-US" dirty="0"/>
          </a:p>
        </p:txBody>
      </p:sp>
      <p:pic>
        <p:nvPicPr>
          <p:cNvPr id="11" name="Content Placeholder 10" descr="Changing print processor settings"/>
          <p:cNvPicPr>
            <a:picLocks noGrp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0280" y="1351715"/>
            <a:ext cx="3962399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Content Placeholder 11" descr="If characters do not appear correctly, check that the proper fonts are installed"/>
          <p:cNvPicPr>
            <a:picLocks noGrp="1"/>
          </p:cNvPicPr>
          <p:nvPr>
            <p:ph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00280" y="3978275"/>
            <a:ext cx="4119956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7493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503</Words>
  <Application>Microsoft Office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Theme1</vt:lpstr>
      <vt:lpstr>Printers</vt:lpstr>
      <vt:lpstr>Routine Printer Maintenance</vt:lpstr>
      <vt:lpstr>Laser Printer Maintenance </vt:lpstr>
      <vt:lpstr>Laser Printer Maintenance</vt:lpstr>
      <vt:lpstr>Inkjet Printer Maintenance</vt:lpstr>
      <vt:lpstr>Thermal and Impact Printer Maintenance</vt:lpstr>
      <vt:lpstr>Troubleshooting Print Errors</vt:lpstr>
      <vt:lpstr>Troubleshooting Print Errors </vt:lpstr>
      <vt:lpstr>Troubleshooting Print Errors</vt:lpstr>
      <vt:lpstr>Troubleshooting Paper Jams</vt:lpstr>
      <vt:lpstr>Troubleshooting Laser Problems</vt:lpstr>
      <vt:lpstr>Troubleshooting Inkjet Problems</vt:lpstr>
      <vt:lpstr>Troubleshooting Dot Matrix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Printers</dc:title>
  <dc:creator>Andrew Cracknell</dc:creator>
  <cp:lastModifiedBy>Andrew Cracknell</cp:lastModifiedBy>
  <cp:revision>1</cp:revision>
  <dcterms:created xsi:type="dcterms:W3CDTF">2020-02-13T08:44:39Z</dcterms:created>
  <dcterms:modified xsi:type="dcterms:W3CDTF">2020-02-13T08:49:02Z</dcterms:modified>
</cp:coreProperties>
</file>