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45EBD-E3FD-4B7C-A960-67A8130748B0}" type="datetimeFigureOut">
              <a:rPr lang="en-GB" smtClean="0"/>
              <a:t>04/11/2019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A82493-8845-49B0-BA5D-D7EDEEBEF926}" type="slidenum">
              <a:rPr lang="en-GB" smtClean="0"/>
              <a:t>‹#›</a:t>
            </a:fld>
            <a:endParaRPr lang="en-GB"/>
          </a:p>
        </p:txBody>
      </p:sp>
    </p:spTree>
    <p:extLst>
      <p:ext uri="{BB962C8B-B14F-4D97-AF65-F5344CB8AC3E}">
        <p14:creationId xmlns:p14="http://schemas.microsoft.com/office/powerpoint/2010/main" val="958347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216.92.67.219/free/t_SMTPCommunicationandMessageTransportMethodsClientS.htm" TargetMode="External"/><Relationship Id="rId7" Type="http://schemas.openxmlformats.org/officeDocument/2006/relationships/hyperlink" Target="http://216.92.67.219/free/t_TCPIPElectronicMailAliasesAddressBooksMultipleReci.htm"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216.92.67.219/free/t_TCPIPHistoricalandSpecialElectronicMailAddressing.htm" TargetMode="External"/><Relationship Id="rId5" Type="http://schemas.openxmlformats.org/officeDocument/2006/relationships/hyperlink" Target="http://216.92.67.219/free/t_SMTPSecurityIssues.htm" TargetMode="External"/><Relationship Id="rId4" Type="http://schemas.openxmlformats.org/officeDocument/2006/relationships/hyperlink" Target="http://216.92.67.219/free/t_DNSElectronicMailSupportandMailExchangeMXResourceR.htm"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omnisecu.com/tcpip/transmission-control-protocol-tcp.php"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www.omnisecu.com/tcpip/tcp-port-numbers.php"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14</a:t>
            </a:fld>
            <a:endParaRPr lang="en-US"/>
          </a:p>
        </p:txBody>
      </p:sp>
    </p:spTree>
    <p:extLst>
      <p:ext uri="{BB962C8B-B14F-4D97-AF65-F5344CB8AC3E}">
        <p14:creationId xmlns:p14="http://schemas.microsoft.com/office/powerpoint/2010/main" val="3192501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think of a protocol as a spoken language. Each language has its own rules and vocabulary. If two people share the same language, they can communicate effectively. Similarly, if two hardware devices support the same protocol, they can communicate with each other, regardless of the manufacturer or type of device. For example, an Apple iPhone can send an email to an Android device using a standard mail protocol.</a:t>
            </a:r>
            <a:endParaRPr lang="en-US" dirty="0"/>
          </a:p>
        </p:txBody>
      </p:sp>
      <p:sp>
        <p:nvSpPr>
          <p:cNvPr id="4" name="Slide Number Placeholder 3"/>
          <p:cNvSpPr>
            <a:spLocks noGrp="1"/>
          </p:cNvSpPr>
          <p:nvPr>
            <p:ph type="sldNum" sz="quarter" idx="10"/>
          </p:nvPr>
        </p:nvSpPr>
        <p:spPr/>
        <p:txBody>
          <a:bodyPr/>
          <a:lstStyle/>
          <a:p>
            <a:fld id="{7704AD6F-BF60-416A-A254-81FFD5CF2935}" type="slidenum">
              <a:rPr lang="en-US" smtClean="0"/>
              <a:t>39</a:t>
            </a:fld>
            <a:endParaRPr lang="en-US"/>
          </a:p>
        </p:txBody>
      </p:sp>
    </p:spTree>
    <p:extLst>
      <p:ext uri="{BB962C8B-B14F-4D97-AF65-F5344CB8AC3E}">
        <p14:creationId xmlns:p14="http://schemas.microsoft.com/office/powerpoint/2010/main" val="2157140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TCP/IP architectural model has four layers that approximately match six of the seven layers in the OSI Reference Model. The TCP/IP model does not address the physical layer, which is where hardware devices reside. The next three layers—</a:t>
            </a:r>
            <a:r>
              <a:rPr lang="en-US" sz="1200" i="1" kern="1200" dirty="0" smtClean="0">
                <a:solidFill>
                  <a:schemeClr val="tx1"/>
                </a:solidFill>
                <a:latin typeface="+mn-lt"/>
                <a:ea typeface="+mn-ea"/>
                <a:cs typeface="+mn-cs"/>
              </a:rPr>
              <a:t>network interface</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internet</a:t>
            </a:r>
            <a:r>
              <a:rPr lang="en-US" sz="1200" kern="1200" dirty="0" smtClean="0">
                <a:solidFill>
                  <a:schemeClr val="tx1"/>
                </a:solidFill>
                <a:latin typeface="+mn-lt"/>
                <a:ea typeface="+mn-ea"/>
                <a:cs typeface="+mn-cs"/>
              </a:rPr>
              <a:t> and </a:t>
            </a:r>
            <a:r>
              <a:rPr lang="en-US" sz="1200" i="1" kern="1200" dirty="0" smtClean="0">
                <a:solidFill>
                  <a:schemeClr val="tx1"/>
                </a:solidFill>
                <a:latin typeface="+mn-lt"/>
                <a:ea typeface="+mn-ea"/>
                <a:cs typeface="+mn-cs"/>
              </a:rPr>
              <a:t>(host-to-host) transport</a:t>
            </a:r>
            <a:r>
              <a:rPr lang="en-US" sz="1200" kern="1200" dirty="0" smtClean="0">
                <a:solidFill>
                  <a:schemeClr val="tx1"/>
                </a:solidFill>
                <a:latin typeface="+mn-lt"/>
                <a:ea typeface="+mn-ea"/>
                <a:cs typeface="+mn-cs"/>
              </a:rPr>
              <a:t>—correspond to layers 2, 3 and 4 of the OSI model. The TCP/IP </a:t>
            </a:r>
            <a:r>
              <a:rPr lang="en-US" sz="1200" i="1" kern="1200" dirty="0" smtClean="0">
                <a:solidFill>
                  <a:schemeClr val="tx1"/>
                </a:solidFill>
                <a:latin typeface="+mn-lt"/>
                <a:ea typeface="+mn-ea"/>
                <a:cs typeface="+mn-cs"/>
              </a:rPr>
              <a:t>application</a:t>
            </a:r>
            <a:r>
              <a:rPr lang="en-US" sz="1200" kern="1200" dirty="0" smtClean="0">
                <a:solidFill>
                  <a:schemeClr val="tx1"/>
                </a:solidFill>
                <a:latin typeface="+mn-lt"/>
                <a:ea typeface="+mn-ea"/>
                <a:cs typeface="+mn-cs"/>
              </a:rPr>
              <a:t> layer conceptually “blurs” the top three OSI layers. It’s also worth noting that some people consider certain aspects of the OSI session layer to be arguably part of the TCP/IP host-to-host transport layer.</a:t>
            </a:r>
            <a:endParaRPr lang="en-US" dirty="0"/>
          </a:p>
        </p:txBody>
      </p:sp>
      <p:sp>
        <p:nvSpPr>
          <p:cNvPr id="4" name="Slide Number Placeholder 3"/>
          <p:cNvSpPr>
            <a:spLocks noGrp="1"/>
          </p:cNvSpPr>
          <p:nvPr>
            <p:ph type="sldNum" sz="quarter" idx="10"/>
          </p:nvPr>
        </p:nvSpPr>
        <p:spPr/>
        <p:txBody>
          <a:bodyPr/>
          <a:lstStyle/>
          <a:p>
            <a:fld id="{7704AD6F-BF60-416A-A254-81FFD5CF2935}" type="slidenum">
              <a:rPr lang="en-US" smtClean="0"/>
              <a:t>41</a:t>
            </a:fld>
            <a:endParaRPr lang="en-US"/>
          </a:p>
        </p:txBody>
      </p:sp>
    </p:spTree>
    <p:extLst>
      <p:ext uri="{BB962C8B-B14F-4D97-AF65-F5344CB8AC3E}">
        <p14:creationId xmlns:p14="http://schemas.microsoft.com/office/powerpoint/2010/main" val="990524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latin typeface="+mn-lt"/>
                <a:ea typeface="+mn-ea"/>
                <a:cs typeface="+mn-cs"/>
              </a:rPr>
              <a:t>Mail Relaying:</a:t>
            </a:r>
            <a:r>
              <a:rPr lang="en-GB" sz="1200" kern="1200" dirty="0" smtClean="0">
                <a:solidFill>
                  <a:schemeClr val="tx1"/>
                </a:solidFill>
                <a:latin typeface="+mn-lt"/>
                <a:ea typeface="+mn-ea"/>
                <a:cs typeface="+mn-cs"/>
              </a:rPr>
              <a:t> As discussed in the </a:t>
            </a:r>
            <a:r>
              <a:rPr lang="en-GB" sz="1200" kern="1200" dirty="0" smtClean="0">
                <a:solidFill>
                  <a:schemeClr val="tx1"/>
                </a:solidFill>
                <a:latin typeface="+mn-lt"/>
                <a:ea typeface="+mn-ea"/>
                <a:cs typeface="+mn-cs"/>
                <a:hlinkClick r:id="rId3"/>
              </a:rPr>
              <a:t>SMTP communication overview</a:t>
            </a:r>
            <a:r>
              <a:rPr lang="en-GB" sz="1200" kern="1200" dirty="0" smtClean="0">
                <a:solidFill>
                  <a:schemeClr val="tx1"/>
                </a:solidFill>
                <a:latin typeface="+mn-lt"/>
                <a:ea typeface="+mn-ea"/>
                <a:cs typeface="+mn-cs"/>
              </a:rPr>
              <a:t>, the protocol was once widely used in a “relaying mode” where e-mail was routed from one SMTP server to another to reach its destination. Today, the normal method of e-mail transfer on the Internet today is directly from the sender's SMTP server to the recipient's, using </a:t>
            </a:r>
            <a:r>
              <a:rPr lang="en-GB" sz="1200" kern="1200" dirty="0" smtClean="0">
                <a:solidFill>
                  <a:schemeClr val="tx1"/>
                </a:solidFill>
                <a:latin typeface="+mn-lt"/>
                <a:ea typeface="+mn-ea"/>
                <a:cs typeface="+mn-cs"/>
                <a:hlinkClick r:id="rId4"/>
              </a:rPr>
              <a:t>DNS MX records</a:t>
            </a:r>
            <a:r>
              <a:rPr lang="en-GB" sz="1200" kern="1200" dirty="0" smtClean="0">
                <a:solidFill>
                  <a:schemeClr val="tx1"/>
                </a:solidFill>
                <a:latin typeface="+mn-lt"/>
                <a:ea typeface="+mn-ea"/>
                <a:cs typeface="+mn-cs"/>
              </a:rPr>
              <a:t> to determine the recipient SMTP server address. SMTP still includes the ability to relay mail from one server to another, provided certain conditions are met. Note that in addition to the inefficiency of relaying, many servers won't relay mail because this feature has been </a:t>
            </a:r>
            <a:r>
              <a:rPr lang="en-GB" sz="1200" kern="1200" dirty="0" smtClean="0">
                <a:solidFill>
                  <a:schemeClr val="tx1"/>
                </a:solidFill>
                <a:latin typeface="+mn-lt"/>
                <a:ea typeface="+mn-ea"/>
                <a:cs typeface="+mn-cs"/>
                <a:hlinkClick r:id="rId5"/>
              </a:rPr>
              <a:t>abused for spamming and hacking</a:t>
            </a:r>
            <a:r>
              <a:rPr lang="en-GB" sz="1200" kern="1200" dirty="0" smtClean="0">
                <a:solidFill>
                  <a:schemeClr val="tx1"/>
                </a:solidFill>
                <a:latin typeface="+mn-lt"/>
                <a:ea typeface="+mn-ea"/>
                <a:cs typeface="+mn-cs"/>
              </a:rPr>
              <a:t>.</a:t>
            </a:r>
            <a:r>
              <a:rPr lang="en-GB" dirty="0" smtClean="0"/>
              <a:t> </a:t>
            </a:r>
            <a:br>
              <a:rPr lang="en-GB" dirty="0" smtClean="0"/>
            </a:br>
            <a:r>
              <a:rPr lang="en-GB" dirty="0" smtClean="0"/>
              <a:t/>
            </a:r>
            <a:br>
              <a:rPr lang="en-GB" dirty="0" smtClean="0"/>
            </a:br>
            <a:endParaRPr lang="en-GB" dirty="0" smtClean="0"/>
          </a:p>
          <a:p>
            <a:r>
              <a:rPr lang="en-GB" sz="1200" b="1" kern="1200" dirty="0" smtClean="0">
                <a:solidFill>
                  <a:schemeClr val="tx1"/>
                </a:solidFill>
                <a:latin typeface="+mn-lt"/>
                <a:ea typeface="+mn-ea"/>
                <a:cs typeface="+mn-cs"/>
              </a:rPr>
              <a:t>Mail Forwarding:</a:t>
            </a:r>
            <a:r>
              <a:rPr lang="en-GB" sz="1200" kern="1200" dirty="0" smtClean="0">
                <a:solidFill>
                  <a:schemeClr val="tx1"/>
                </a:solidFill>
                <a:latin typeface="+mn-lt"/>
                <a:ea typeface="+mn-ea"/>
                <a:cs typeface="+mn-cs"/>
              </a:rPr>
              <a:t> Under certain conditions, an SMTP server may agree to accept e-mail for a non-local mailbox and forward it to the appropriate destination. This sounds similar to relaying but is used in a different way. A common example is when a user changes his or her e-mail address. If I have worked at XYZ Industries for years and then retire, the company may no longer wish to let me receive e-mail at the company's SMTP server. As a courtesy, however, they may forward e-mail sent to me there so I still receive it at my new company.</a:t>
            </a:r>
            <a:r>
              <a:rPr lang="en-GB" dirty="0" smtClean="0"/>
              <a:t> </a:t>
            </a:r>
            <a:br>
              <a:rPr lang="en-GB" dirty="0" smtClean="0"/>
            </a:br>
            <a:r>
              <a:rPr lang="en-GB" dirty="0" smtClean="0"/>
              <a:t/>
            </a:r>
            <a:br>
              <a:rPr lang="en-GB" dirty="0" smtClean="0"/>
            </a:br>
            <a:endParaRPr lang="en-GB" dirty="0" smtClean="0"/>
          </a:p>
          <a:p>
            <a:r>
              <a:rPr lang="en-GB" sz="1200" b="1" kern="1200" dirty="0" smtClean="0">
                <a:solidFill>
                  <a:schemeClr val="tx1"/>
                </a:solidFill>
                <a:latin typeface="+mn-lt"/>
                <a:ea typeface="+mn-ea"/>
                <a:cs typeface="+mn-cs"/>
              </a:rPr>
              <a:t>Mail </a:t>
            </a:r>
            <a:r>
              <a:rPr lang="en-GB" sz="1200" b="1" kern="1200" dirty="0" err="1" smtClean="0">
                <a:solidFill>
                  <a:schemeClr val="tx1"/>
                </a:solidFill>
                <a:latin typeface="+mn-lt"/>
                <a:ea typeface="+mn-ea"/>
                <a:cs typeface="+mn-cs"/>
              </a:rPr>
              <a:t>Gatewaying</a:t>
            </a:r>
            <a:r>
              <a:rPr lang="en-GB" sz="1200" b="1" kern="1200" dirty="0" smtClean="0">
                <a:solidFill>
                  <a:schemeClr val="tx1"/>
                </a:solidFill>
                <a:latin typeface="+mn-lt"/>
                <a:ea typeface="+mn-ea"/>
                <a:cs typeface="+mn-cs"/>
              </a:rPr>
              <a:t>:</a:t>
            </a:r>
            <a:r>
              <a:rPr lang="en-GB" sz="1200" kern="1200" dirty="0" smtClean="0">
                <a:solidFill>
                  <a:schemeClr val="tx1"/>
                </a:solidFill>
                <a:latin typeface="+mn-lt"/>
                <a:ea typeface="+mn-ea"/>
                <a:cs typeface="+mn-cs"/>
              </a:rPr>
              <a:t> Certain SMTP servers may be configured as e-mail gateways. These devices “translate” TCP/IP e-mail into a form suitable for another e-mail system, and vice-versa. </a:t>
            </a:r>
            <a:r>
              <a:rPr lang="en-GB" sz="1200" kern="1200" dirty="0" err="1" smtClean="0">
                <a:solidFill>
                  <a:schemeClr val="tx1"/>
                </a:solidFill>
                <a:latin typeface="+mn-lt"/>
                <a:ea typeface="+mn-ea"/>
                <a:cs typeface="+mn-cs"/>
              </a:rPr>
              <a:t>Gatewaying</a:t>
            </a:r>
            <a:r>
              <a:rPr lang="en-GB" sz="1200" kern="1200" dirty="0" smtClean="0">
                <a:solidFill>
                  <a:schemeClr val="tx1"/>
                </a:solidFill>
                <a:latin typeface="+mn-lt"/>
                <a:ea typeface="+mn-ea"/>
                <a:cs typeface="+mn-cs"/>
              </a:rPr>
              <a:t> is a complex topic because e-mail systems can be so different; one of the more important problems is the </a:t>
            </a:r>
            <a:r>
              <a:rPr lang="en-GB" sz="1200" kern="1200" dirty="0" smtClean="0">
                <a:solidFill>
                  <a:schemeClr val="tx1"/>
                </a:solidFill>
                <a:latin typeface="+mn-lt"/>
                <a:ea typeface="+mn-ea"/>
                <a:cs typeface="+mn-cs"/>
                <a:hlinkClick r:id="rId6"/>
              </a:rPr>
              <a:t>inconsistency of addressing methods of different e-mail systems</a:t>
            </a:r>
            <a:r>
              <a:rPr lang="en-GB" sz="1200" kern="1200" dirty="0" smtClean="0">
                <a:solidFill>
                  <a:schemeClr val="tx1"/>
                </a:solidFill>
                <a:latin typeface="+mn-lt"/>
                <a:ea typeface="+mn-ea"/>
                <a:cs typeface="+mn-cs"/>
              </a:rPr>
              <a:t>.</a:t>
            </a:r>
            <a:r>
              <a:rPr lang="en-GB" dirty="0" smtClean="0"/>
              <a:t> </a:t>
            </a:r>
            <a:br>
              <a:rPr lang="en-GB" dirty="0" smtClean="0"/>
            </a:br>
            <a:r>
              <a:rPr lang="en-GB" dirty="0" smtClean="0"/>
              <a:t/>
            </a:r>
            <a:br>
              <a:rPr lang="en-GB" dirty="0" smtClean="0"/>
            </a:br>
            <a:endParaRPr lang="en-GB" dirty="0" smtClean="0"/>
          </a:p>
          <a:p>
            <a:r>
              <a:rPr lang="en-GB" sz="1200" b="1" kern="1200" dirty="0" smtClean="0">
                <a:solidFill>
                  <a:schemeClr val="tx1"/>
                </a:solidFill>
                <a:latin typeface="+mn-lt"/>
                <a:ea typeface="+mn-ea"/>
                <a:cs typeface="+mn-cs"/>
              </a:rPr>
              <a:t>Address Debugging:</a:t>
            </a:r>
            <a:r>
              <a:rPr lang="en-GB" sz="1200" kern="1200" dirty="0" smtClean="0">
                <a:solidFill>
                  <a:schemeClr val="tx1"/>
                </a:solidFill>
                <a:latin typeface="+mn-lt"/>
                <a:ea typeface="+mn-ea"/>
                <a:cs typeface="+mn-cs"/>
              </a:rPr>
              <a:t> SMTP includes a </a:t>
            </a:r>
            <a:r>
              <a:rPr lang="en-GB" sz="1200" i="1" kern="1200" dirty="0" smtClean="0">
                <a:solidFill>
                  <a:schemeClr val="tx1"/>
                </a:solidFill>
                <a:latin typeface="+mn-lt"/>
                <a:ea typeface="+mn-ea"/>
                <a:cs typeface="+mn-cs"/>
              </a:rPr>
              <a:t>VRFY (verify)</a:t>
            </a:r>
            <a:r>
              <a:rPr lang="en-GB" sz="1200" kern="1200" dirty="0" smtClean="0">
                <a:solidFill>
                  <a:schemeClr val="tx1"/>
                </a:solidFill>
                <a:latin typeface="+mn-lt"/>
                <a:ea typeface="+mn-ea"/>
                <a:cs typeface="+mn-cs"/>
              </a:rPr>
              <a:t> command, which can be used to check the validity of an e-mail address without actually sending mail to it.</a:t>
            </a:r>
            <a:r>
              <a:rPr lang="en-GB" dirty="0" smtClean="0"/>
              <a:t> </a:t>
            </a:r>
            <a:br>
              <a:rPr lang="en-GB" dirty="0" smtClean="0"/>
            </a:br>
            <a:r>
              <a:rPr lang="en-GB" dirty="0" smtClean="0"/>
              <a:t/>
            </a:r>
            <a:br>
              <a:rPr lang="en-GB" dirty="0" smtClean="0"/>
            </a:br>
            <a:endParaRPr lang="en-GB" dirty="0" smtClean="0"/>
          </a:p>
          <a:p>
            <a:r>
              <a:rPr lang="en-GB" sz="1200" b="1" kern="1200" dirty="0" smtClean="0">
                <a:solidFill>
                  <a:schemeClr val="tx1"/>
                </a:solidFill>
                <a:latin typeface="+mn-lt"/>
                <a:ea typeface="+mn-ea"/>
                <a:cs typeface="+mn-cs"/>
              </a:rPr>
              <a:t>Mailing List Expansion:</a:t>
            </a:r>
            <a:r>
              <a:rPr lang="en-GB" sz="1200" kern="1200" dirty="0" smtClean="0">
                <a:solidFill>
                  <a:schemeClr val="tx1"/>
                </a:solidFill>
                <a:latin typeface="+mn-lt"/>
                <a:ea typeface="+mn-ea"/>
                <a:cs typeface="+mn-cs"/>
              </a:rPr>
              <a:t> The SMTP command </a:t>
            </a:r>
            <a:r>
              <a:rPr lang="en-GB" sz="1200" i="1" kern="1200" dirty="0" smtClean="0">
                <a:solidFill>
                  <a:schemeClr val="tx1"/>
                </a:solidFill>
                <a:latin typeface="+mn-lt"/>
                <a:ea typeface="+mn-ea"/>
                <a:cs typeface="+mn-cs"/>
              </a:rPr>
              <a:t>EXPN (expand)</a:t>
            </a:r>
            <a:r>
              <a:rPr lang="en-GB" sz="1200" kern="1200" dirty="0" smtClean="0">
                <a:solidFill>
                  <a:schemeClr val="tx1"/>
                </a:solidFill>
                <a:latin typeface="+mn-lt"/>
                <a:ea typeface="+mn-ea"/>
                <a:cs typeface="+mn-cs"/>
              </a:rPr>
              <a:t> can be used to determine the individual e-mail addresses associated with a </a:t>
            </a:r>
            <a:r>
              <a:rPr lang="en-GB" sz="1200" kern="1200" dirty="0" smtClean="0">
                <a:solidFill>
                  <a:schemeClr val="tx1"/>
                </a:solidFill>
                <a:latin typeface="+mn-lt"/>
                <a:ea typeface="+mn-ea"/>
                <a:cs typeface="+mn-cs"/>
                <a:hlinkClick r:id="rId7"/>
              </a:rPr>
              <a:t>mailing list</a:t>
            </a:r>
            <a:r>
              <a:rPr lang="en-GB" sz="1200" kern="1200" dirty="0" smtClean="0">
                <a:solidFill>
                  <a:schemeClr val="tx1"/>
                </a:solidFill>
                <a:latin typeface="+mn-lt"/>
                <a:ea typeface="+mn-ea"/>
                <a:cs typeface="+mn-cs"/>
              </a:rPr>
              <a:t>. (Note however that this has nothing directly to do with mailing list software like </a:t>
            </a:r>
            <a:r>
              <a:rPr lang="en-GB" sz="1200" i="1" kern="1200" dirty="0" err="1" smtClean="0">
                <a:solidFill>
                  <a:schemeClr val="tx1"/>
                </a:solidFill>
                <a:latin typeface="+mn-lt"/>
                <a:ea typeface="+mn-ea"/>
                <a:cs typeface="+mn-cs"/>
              </a:rPr>
              <a:t>Majordomo</a:t>
            </a:r>
            <a:r>
              <a:rPr lang="en-GB" sz="1200" kern="1200" dirty="0" smtClean="0">
                <a:solidFill>
                  <a:schemeClr val="tx1"/>
                </a:solidFill>
                <a:latin typeface="+mn-lt"/>
                <a:ea typeface="+mn-ea"/>
                <a:cs typeface="+mn-cs"/>
              </a:rPr>
              <a:t>.)</a:t>
            </a:r>
            <a:r>
              <a:rPr lang="en-GB" dirty="0" smtClean="0"/>
              <a:t> </a:t>
            </a:r>
            <a:br>
              <a:rPr lang="en-GB" dirty="0" smtClean="0"/>
            </a:br>
            <a:r>
              <a:rPr lang="en-GB" dirty="0" smtClean="0"/>
              <a:t/>
            </a:r>
            <a:br>
              <a:rPr lang="en-GB" dirty="0" smtClean="0"/>
            </a:br>
            <a:endParaRPr lang="en-GB" dirty="0" smtClean="0"/>
          </a:p>
          <a:p>
            <a:r>
              <a:rPr lang="en-GB" sz="1200" b="1" kern="1200" dirty="0" smtClean="0">
                <a:solidFill>
                  <a:schemeClr val="tx1"/>
                </a:solidFill>
                <a:latin typeface="+mn-lt"/>
                <a:ea typeface="+mn-ea"/>
                <a:cs typeface="+mn-cs"/>
              </a:rPr>
              <a:t>“Turning”:</a:t>
            </a:r>
            <a:r>
              <a:rPr lang="en-GB" sz="1200" kern="1200" dirty="0" smtClean="0">
                <a:solidFill>
                  <a:schemeClr val="tx1"/>
                </a:solidFill>
                <a:latin typeface="+mn-lt"/>
                <a:ea typeface="+mn-ea"/>
                <a:cs typeface="+mn-cs"/>
              </a:rPr>
              <a:t> The original SMTP protocol included a command that allows the SMTP sender and SMTP receiver to change roles. This could be used to allow SMTP server A to send e-mail to server B, and then have B send e-mail it has queued for A in the same session. In practice, this capability was not widely used for a variety of reasons, including security considerations. It is now officially “not recommended”, but may still be implemented in some SMTP software.</a:t>
            </a:r>
            <a:r>
              <a:rPr lang="en-GB" dirty="0" smtClean="0"/>
              <a:t> </a:t>
            </a:r>
          </a:p>
          <a:p>
            <a:endParaRPr lang="en-GB" dirty="0"/>
          </a:p>
        </p:txBody>
      </p:sp>
      <p:sp>
        <p:nvSpPr>
          <p:cNvPr id="4" name="Slide Number Placeholder 3"/>
          <p:cNvSpPr>
            <a:spLocks noGrp="1"/>
          </p:cNvSpPr>
          <p:nvPr>
            <p:ph type="sldNum" sz="quarter" idx="10"/>
          </p:nvPr>
        </p:nvSpPr>
        <p:spPr/>
        <p:txBody>
          <a:bodyPr/>
          <a:lstStyle/>
          <a:p>
            <a:fld id="{7704AD6F-BF60-416A-A254-81FFD5CF2935}" type="slidenum">
              <a:rPr lang="en-US" smtClean="0"/>
              <a:t>53</a:t>
            </a:fld>
            <a:endParaRPr lang="en-US"/>
          </a:p>
        </p:txBody>
      </p:sp>
    </p:spTree>
    <p:extLst>
      <p:ext uri="{BB962C8B-B14F-4D97-AF65-F5344CB8AC3E}">
        <p14:creationId xmlns:p14="http://schemas.microsoft.com/office/powerpoint/2010/main" val="195822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a:t>
            </a:r>
            <a:r>
              <a:rPr lang="en-GB" u="sng" dirty="0" smtClean="0"/>
              <a:t>Multi-Vendor Support.</a:t>
            </a:r>
            <a:r>
              <a:rPr lang="en-GB" dirty="0" smtClean="0"/>
              <a:t> TCP/IP is implemented by many hardware and software vendors. It is an industry standard and not limited to any specific vendor. </a:t>
            </a:r>
          </a:p>
          <a:p>
            <a:r>
              <a:rPr lang="en-GB" dirty="0" smtClean="0"/>
              <a:t>2) </a:t>
            </a:r>
            <a:r>
              <a:rPr lang="en-GB" u="sng" dirty="0" smtClean="0"/>
              <a:t>Interoperability.</a:t>
            </a:r>
            <a:r>
              <a:rPr lang="en-GB" dirty="0" smtClean="0"/>
              <a:t> Today we can work in a heterogeneous network because of TCP/IP. A user who is sitting on a Windows box can download files from a Linux machine, because both Operating Systems support TCP/IP. TCP/IP eliminates the cross-platform boundaries.</a:t>
            </a:r>
          </a:p>
          <a:p>
            <a:r>
              <a:rPr lang="en-GB" dirty="0" smtClean="0"/>
              <a:t>3) </a:t>
            </a:r>
            <a:r>
              <a:rPr lang="en-GB" u="sng" dirty="0" smtClean="0"/>
              <a:t>Logical Addressing.</a:t>
            </a:r>
            <a:r>
              <a:rPr lang="en-GB" dirty="0" smtClean="0"/>
              <a:t> Every network adapter has a globally unique and permanent physical address, which is known as MAC address (or hardware address). The physical address is burnt into the card while manufacturing. Low-lying hardware-conscious protocols on a LAN deliver data packets using the adapter's physical address. The network adapter of each computer listens to every transmission on the local network to determine whether a message is addressed to its own physical address. </a:t>
            </a:r>
          </a:p>
          <a:p>
            <a:r>
              <a:rPr lang="en-GB" dirty="0" smtClean="0"/>
              <a:t>For a small LAN, this will work well. But when your computer is connected to a big network like internet, it may need to listen to millions of transmissions per second. This may cause your network connection to stop functioning. </a:t>
            </a:r>
          </a:p>
          <a:p>
            <a:r>
              <a:rPr lang="en-GB" dirty="0" smtClean="0"/>
              <a:t>To avoid this, network administrators often segment (divide) big networks into smaller networks using devices such as routers to reduce network traffic, so that the unwanted data traffic from one network may not create problem in another network. A network can be again subdivided into smaller subnets so that a message can travel efficiently from its source to the destination. TCP/IP has a robust </a:t>
            </a:r>
            <a:r>
              <a:rPr lang="en-GB" dirty="0" err="1" smtClean="0"/>
              <a:t>subnetting</a:t>
            </a:r>
            <a:r>
              <a:rPr lang="en-GB" dirty="0" smtClean="0"/>
              <a:t> capability achieved using logical addressing. A logical address is an address configured through the network software. The logical addressing system used in TCP/IP protocol suit is known as IP address. </a:t>
            </a:r>
          </a:p>
          <a:p>
            <a:r>
              <a:rPr lang="en-GB" dirty="0" smtClean="0"/>
              <a:t>4) </a:t>
            </a:r>
            <a:r>
              <a:rPr lang="en-GB" u="sng" dirty="0" err="1" smtClean="0"/>
              <a:t>Routability</a:t>
            </a:r>
            <a:r>
              <a:rPr lang="en-GB" u="sng" dirty="0" smtClean="0"/>
              <a:t>.</a:t>
            </a:r>
            <a:r>
              <a:rPr lang="en-GB" dirty="0" smtClean="0"/>
              <a:t> A router is a network infrastructure device which can read logical addressing information and direct data across the network to its </a:t>
            </a:r>
            <a:r>
              <a:rPr lang="en-GB" dirty="0" err="1" smtClean="0"/>
              <a:t>destination.TCP</a:t>
            </a:r>
            <a:r>
              <a:rPr lang="en-GB" dirty="0" smtClean="0"/>
              <a:t>/IP is a routable protocol, which means the TCP/IP data packets can be moved from one network segment to another. </a:t>
            </a:r>
          </a:p>
          <a:p>
            <a:r>
              <a:rPr lang="en-GB" dirty="0" smtClean="0"/>
              <a:t>5) </a:t>
            </a:r>
            <a:r>
              <a:rPr lang="en-GB" u="sng" dirty="0" smtClean="0"/>
              <a:t>Name Resolution.</a:t>
            </a:r>
            <a:r>
              <a:rPr lang="en-GB" dirty="0" smtClean="0"/>
              <a:t> IP addresses are designed for the computers and it is difficult for humans to remember many IP addresses. TCP/IP allows us to use human-friendly names, which are very easy to remember (Ex. www.omnisecu.com). Name Resolutions servers (DNS Servers) are used to resolve a human readable name (also known as Fully Qualified Domain Names (FQDN)) to an IP address and vice versa. </a:t>
            </a:r>
          </a:p>
          <a:p>
            <a:r>
              <a:rPr lang="en-GB" dirty="0" smtClean="0"/>
              <a:t>6) </a:t>
            </a:r>
            <a:r>
              <a:rPr lang="en-GB" u="sng" dirty="0" smtClean="0"/>
              <a:t>Error Control and Flow </a:t>
            </a:r>
            <a:r>
              <a:rPr lang="en-GB" u="sng" dirty="0" err="1" smtClean="0"/>
              <a:t>Control.</a:t>
            </a:r>
            <a:r>
              <a:rPr lang="en-GB" dirty="0" err="1" smtClean="0"/>
              <a:t>The</a:t>
            </a:r>
            <a:r>
              <a:rPr lang="en-GB" dirty="0" smtClean="0"/>
              <a:t> TCP/IP protocol has features that ensure the reliable delivery of data from source computer to the destination computer. </a:t>
            </a:r>
            <a:r>
              <a:rPr lang="en-GB" dirty="0" smtClean="0">
                <a:hlinkClick r:id="rId3"/>
              </a:rPr>
              <a:t>TCP (</a:t>
            </a:r>
            <a:r>
              <a:rPr lang="en-GB" dirty="0" err="1" smtClean="0">
                <a:hlinkClick r:id="rId3"/>
              </a:rPr>
              <a:t>Transmisssion</a:t>
            </a:r>
            <a:r>
              <a:rPr lang="en-GB" dirty="0" smtClean="0">
                <a:hlinkClick r:id="rId3"/>
              </a:rPr>
              <a:t> Control Protocol)</a:t>
            </a:r>
            <a:r>
              <a:rPr lang="en-GB" dirty="0" smtClean="0"/>
              <a:t> defines many of these error-checking, flow-control, and acknowledgement functions. </a:t>
            </a:r>
          </a:p>
          <a:p>
            <a:r>
              <a:rPr lang="en-GB" dirty="0" smtClean="0"/>
              <a:t>7)</a:t>
            </a:r>
            <a:r>
              <a:rPr lang="en-GB" u="sng" dirty="0" smtClean="0"/>
              <a:t> Multiplexing/De-multiplexing.</a:t>
            </a:r>
            <a:r>
              <a:rPr lang="en-GB" dirty="0" smtClean="0"/>
              <a:t> Multiplexing means accepting data from different applications and directing that data to different applications listening on different receiving computers. On the receiving side the data need to be directed to the correct application, for that data was meant for. This is called De-multiplexing. We can run many network applications on the same computer. By using logical channels called ports, TCP/IP provides means for delivering packets to the correct application. In TCP/IP, ports are identified by using </a:t>
            </a:r>
            <a:r>
              <a:rPr lang="en-GB" dirty="0" smtClean="0">
                <a:hlinkClick r:id="rId4"/>
              </a:rPr>
              <a:t>TCP or UDP port numbers</a:t>
            </a:r>
            <a:r>
              <a:rPr lang="en-GB" dirty="0" smtClean="0"/>
              <a:t>.</a:t>
            </a:r>
          </a:p>
          <a:p>
            <a:endParaRPr lang="en-GB" dirty="0"/>
          </a:p>
        </p:txBody>
      </p:sp>
      <p:sp>
        <p:nvSpPr>
          <p:cNvPr id="4" name="Slide Number Placeholder 3"/>
          <p:cNvSpPr>
            <a:spLocks noGrp="1"/>
          </p:cNvSpPr>
          <p:nvPr>
            <p:ph type="sldNum" sz="quarter" idx="10"/>
          </p:nvPr>
        </p:nvSpPr>
        <p:spPr/>
        <p:txBody>
          <a:bodyPr/>
          <a:lstStyle/>
          <a:p>
            <a:fld id="{7704AD6F-BF60-416A-A254-81FFD5CF2935}" type="slidenum">
              <a:rPr lang="en-US" smtClean="0"/>
              <a:t>68</a:t>
            </a:fld>
            <a:endParaRPr lang="en-US"/>
          </a:p>
        </p:txBody>
      </p:sp>
    </p:spTree>
    <p:extLst>
      <p:ext uri="{BB962C8B-B14F-4D97-AF65-F5344CB8AC3E}">
        <p14:creationId xmlns:p14="http://schemas.microsoft.com/office/powerpoint/2010/main" val="3675796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1BF9E3D-4524-4F46-B5E2-40BAEB771CBA}" type="datetimeFigureOut">
              <a:rPr lang="en-GB" smtClean="0"/>
              <a:t>04/11/2019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F1BD72-C3FC-4AB8-AD05-36F184CBBB8E}" type="slidenum">
              <a:rPr lang="en-GB" smtClean="0"/>
              <a:t>‹#›</a:t>
            </a:fld>
            <a:endParaRPr lang="en-GB"/>
          </a:p>
        </p:txBody>
      </p:sp>
    </p:spTree>
    <p:extLst>
      <p:ext uri="{BB962C8B-B14F-4D97-AF65-F5344CB8AC3E}">
        <p14:creationId xmlns:p14="http://schemas.microsoft.com/office/powerpoint/2010/main" val="331591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BF9E3D-4524-4F46-B5E2-40BAEB771CBA}" type="datetimeFigureOut">
              <a:rPr lang="en-GB" smtClean="0"/>
              <a:t>04/11/2019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F1BD72-C3FC-4AB8-AD05-36F184CBBB8E}" type="slidenum">
              <a:rPr lang="en-GB" smtClean="0"/>
              <a:t>‹#›</a:t>
            </a:fld>
            <a:endParaRPr lang="en-GB"/>
          </a:p>
        </p:txBody>
      </p:sp>
    </p:spTree>
    <p:extLst>
      <p:ext uri="{BB962C8B-B14F-4D97-AF65-F5344CB8AC3E}">
        <p14:creationId xmlns:p14="http://schemas.microsoft.com/office/powerpoint/2010/main" val="1885279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BF9E3D-4524-4F46-B5E2-40BAEB771CBA}" type="datetimeFigureOut">
              <a:rPr lang="en-GB" smtClean="0"/>
              <a:t>04/11/2019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F1BD72-C3FC-4AB8-AD05-36F184CBBB8E}" type="slidenum">
              <a:rPr lang="en-GB" smtClean="0"/>
              <a:t>‹#›</a:t>
            </a:fld>
            <a:endParaRPr lang="en-GB"/>
          </a:p>
        </p:txBody>
      </p:sp>
    </p:spTree>
    <p:extLst>
      <p:ext uri="{BB962C8B-B14F-4D97-AF65-F5344CB8AC3E}">
        <p14:creationId xmlns:p14="http://schemas.microsoft.com/office/powerpoint/2010/main" val="3849640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BF9E3D-4524-4F46-B5E2-40BAEB771CBA}" type="datetimeFigureOut">
              <a:rPr lang="en-GB" smtClean="0"/>
              <a:t>04/11/2019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F1BD72-C3FC-4AB8-AD05-36F184CBBB8E}" type="slidenum">
              <a:rPr lang="en-GB" smtClean="0"/>
              <a:t>‹#›</a:t>
            </a:fld>
            <a:endParaRPr lang="en-GB"/>
          </a:p>
        </p:txBody>
      </p:sp>
    </p:spTree>
    <p:extLst>
      <p:ext uri="{BB962C8B-B14F-4D97-AF65-F5344CB8AC3E}">
        <p14:creationId xmlns:p14="http://schemas.microsoft.com/office/powerpoint/2010/main" val="391369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1BF9E3D-4524-4F46-B5E2-40BAEB771CBA}" type="datetimeFigureOut">
              <a:rPr lang="en-GB" smtClean="0"/>
              <a:t>04/11/2019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F1BD72-C3FC-4AB8-AD05-36F184CBBB8E}" type="slidenum">
              <a:rPr lang="en-GB" smtClean="0"/>
              <a:t>‹#›</a:t>
            </a:fld>
            <a:endParaRPr lang="en-GB"/>
          </a:p>
        </p:txBody>
      </p:sp>
    </p:spTree>
    <p:extLst>
      <p:ext uri="{BB962C8B-B14F-4D97-AF65-F5344CB8AC3E}">
        <p14:creationId xmlns:p14="http://schemas.microsoft.com/office/powerpoint/2010/main" val="3071024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1BF9E3D-4524-4F46-B5E2-40BAEB771CBA}" type="datetimeFigureOut">
              <a:rPr lang="en-GB" smtClean="0"/>
              <a:t>04/11/2019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F1BD72-C3FC-4AB8-AD05-36F184CBBB8E}" type="slidenum">
              <a:rPr lang="en-GB" smtClean="0"/>
              <a:t>‹#›</a:t>
            </a:fld>
            <a:endParaRPr lang="en-GB"/>
          </a:p>
        </p:txBody>
      </p:sp>
    </p:spTree>
    <p:extLst>
      <p:ext uri="{BB962C8B-B14F-4D97-AF65-F5344CB8AC3E}">
        <p14:creationId xmlns:p14="http://schemas.microsoft.com/office/powerpoint/2010/main" val="2936347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1BF9E3D-4524-4F46-B5E2-40BAEB771CBA}" type="datetimeFigureOut">
              <a:rPr lang="en-GB" smtClean="0"/>
              <a:t>04/11/2019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3F1BD72-C3FC-4AB8-AD05-36F184CBBB8E}" type="slidenum">
              <a:rPr lang="en-GB" smtClean="0"/>
              <a:t>‹#›</a:t>
            </a:fld>
            <a:endParaRPr lang="en-GB"/>
          </a:p>
        </p:txBody>
      </p:sp>
    </p:spTree>
    <p:extLst>
      <p:ext uri="{BB962C8B-B14F-4D97-AF65-F5344CB8AC3E}">
        <p14:creationId xmlns:p14="http://schemas.microsoft.com/office/powerpoint/2010/main" val="3054508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1BF9E3D-4524-4F46-B5E2-40BAEB771CBA}" type="datetimeFigureOut">
              <a:rPr lang="en-GB" smtClean="0"/>
              <a:t>04/11/2019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3F1BD72-C3FC-4AB8-AD05-36F184CBBB8E}" type="slidenum">
              <a:rPr lang="en-GB" smtClean="0"/>
              <a:t>‹#›</a:t>
            </a:fld>
            <a:endParaRPr lang="en-GB"/>
          </a:p>
        </p:txBody>
      </p:sp>
    </p:spTree>
    <p:extLst>
      <p:ext uri="{BB962C8B-B14F-4D97-AF65-F5344CB8AC3E}">
        <p14:creationId xmlns:p14="http://schemas.microsoft.com/office/powerpoint/2010/main" val="3816682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BF9E3D-4524-4F46-B5E2-40BAEB771CBA}" type="datetimeFigureOut">
              <a:rPr lang="en-GB" smtClean="0"/>
              <a:t>04/11/2019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3F1BD72-C3FC-4AB8-AD05-36F184CBBB8E}" type="slidenum">
              <a:rPr lang="en-GB" smtClean="0"/>
              <a:t>‹#›</a:t>
            </a:fld>
            <a:endParaRPr lang="en-GB"/>
          </a:p>
        </p:txBody>
      </p:sp>
    </p:spTree>
    <p:extLst>
      <p:ext uri="{BB962C8B-B14F-4D97-AF65-F5344CB8AC3E}">
        <p14:creationId xmlns:p14="http://schemas.microsoft.com/office/powerpoint/2010/main" val="2714194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BF9E3D-4524-4F46-B5E2-40BAEB771CBA}" type="datetimeFigureOut">
              <a:rPr lang="en-GB" smtClean="0"/>
              <a:t>04/11/2019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F1BD72-C3FC-4AB8-AD05-36F184CBBB8E}" type="slidenum">
              <a:rPr lang="en-GB" smtClean="0"/>
              <a:t>‹#›</a:t>
            </a:fld>
            <a:endParaRPr lang="en-GB"/>
          </a:p>
        </p:txBody>
      </p:sp>
    </p:spTree>
    <p:extLst>
      <p:ext uri="{BB962C8B-B14F-4D97-AF65-F5344CB8AC3E}">
        <p14:creationId xmlns:p14="http://schemas.microsoft.com/office/powerpoint/2010/main" val="351703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BF9E3D-4524-4F46-B5E2-40BAEB771CBA}" type="datetimeFigureOut">
              <a:rPr lang="en-GB" smtClean="0"/>
              <a:t>04/11/2019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F1BD72-C3FC-4AB8-AD05-36F184CBBB8E}" type="slidenum">
              <a:rPr lang="en-GB" smtClean="0"/>
              <a:t>‹#›</a:t>
            </a:fld>
            <a:endParaRPr lang="en-GB"/>
          </a:p>
        </p:txBody>
      </p:sp>
    </p:spTree>
    <p:extLst>
      <p:ext uri="{BB962C8B-B14F-4D97-AF65-F5344CB8AC3E}">
        <p14:creationId xmlns:p14="http://schemas.microsoft.com/office/powerpoint/2010/main" val="175895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F9E3D-4524-4F46-B5E2-40BAEB771CBA}" type="datetimeFigureOut">
              <a:rPr lang="en-GB" smtClean="0"/>
              <a:t>04/11/2019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F1BD72-C3FC-4AB8-AD05-36F184CBBB8E}" type="slidenum">
              <a:rPr lang="en-GB" smtClean="0"/>
              <a:t>‹#›</a:t>
            </a:fld>
            <a:endParaRPr lang="en-GB"/>
          </a:p>
        </p:txBody>
      </p:sp>
    </p:spTree>
    <p:extLst>
      <p:ext uri="{BB962C8B-B14F-4D97-AF65-F5344CB8AC3E}">
        <p14:creationId xmlns:p14="http://schemas.microsoft.com/office/powerpoint/2010/main" val="2650019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3.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BCS Level 4 Certificate in Network and Digital Communications Theory </a:t>
            </a:r>
            <a:endParaRPr lang="en-GB" dirty="0"/>
          </a:p>
        </p:txBody>
      </p:sp>
      <p:sp>
        <p:nvSpPr>
          <p:cNvPr id="3" name="Subtitle 2"/>
          <p:cNvSpPr>
            <a:spLocks noGrp="1"/>
          </p:cNvSpPr>
          <p:nvPr>
            <p:ph type="subTitle" idx="1"/>
          </p:nvPr>
        </p:nvSpPr>
        <p:spPr/>
        <p:txBody>
          <a:bodyPr/>
          <a:lstStyle/>
          <a:p>
            <a:r>
              <a:rPr lang="en-GB" dirty="0" smtClean="0"/>
              <a:t>QAN 603/0703/1 </a:t>
            </a:r>
            <a:endParaRPr lang="en-GB" dirty="0"/>
          </a:p>
        </p:txBody>
      </p:sp>
    </p:spTree>
    <p:extLst>
      <p:ext uri="{BB962C8B-B14F-4D97-AF65-F5344CB8AC3E}">
        <p14:creationId xmlns:p14="http://schemas.microsoft.com/office/powerpoint/2010/main" val="4221477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Local Area Network</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When the area covered is small, such as an office, this is known as a Local Area Network (LAN)</a:t>
            </a:r>
          </a:p>
          <a:p>
            <a:r>
              <a:rPr lang="en-GB" dirty="0"/>
              <a:t>Devices connected to the switches are called Hosts</a:t>
            </a:r>
          </a:p>
          <a:p>
            <a:r>
              <a:rPr lang="en-GB" dirty="0"/>
              <a:t>The hosts are typically clients, servers or LAN attached peripherals, such as printers</a:t>
            </a:r>
          </a:p>
          <a:p>
            <a:r>
              <a:rPr lang="en-GB" dirty="0"/>
              <a:t>A LAN can be wired or wireless</a:t>
            </a:r>
          </a:p>
          <a:p>
            <a:r>
              <a:rPr lang="en-GB" dirty="0"/>
              <a:t>Switches can be cascaded to increase the number of hosts </a:t>
            </a:r>
          </a:p>
          <a:p>
            <a:endParaRPr lang="en-GB" dirty="0"/>
          </a:p>
        </p:txBody>
      </p:sp>
    </p:spTree>
    <p:extLst>
      <p:ext uri="{BB962C8B-B14F-4D97-AF65-F5344CB8AC3E}">
        <p14:creationId xmlns:p14="http://schemas.microsoft.com/office/powerpoint/2010/main" val="3713697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Increasing the number of hosts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Adding switches is inefficient</a:t>
            </a:r>
            <a:br>
              <a:rPr lang="en-GB" dirty="0"/>
            </a:br>
            <a:r>
              <a:rPr lang="en-GB" dirty="0"/>
              <a:t>(inactive hosts are flushed from the MAC address table after 300s)</a:t>
            </a:r>
          </a:p>
          <a:p>
            <a:r>
              <a:rPr lang="en-GB" dirty="0"/>
              <a:t>Adding hosts increases traffic congestion on the LAN</a:t>
            </a:r>
            <a:br>
              <a:rPr lang="en-GB" dirty="0"/>
            </a:br>
            <a:r>
              <a:rPr lang="en-GB" dirty="0"/>
              <a:t>(more collisions and failed transmissions)</a:t>
            </a:r>
          </a:p>
          <a:p>
            <a:r>
              <a:rPr lang="en-GB" dirty="0"/>
              <a:t>Adding hosts means increased processing loads</a:t>
            </a:r>
          </a:p>
          <a:p>
            <a:endParaRPr lang="en-GB" dirty="0"/>
          </a:p>
          <a:p>
            <a:r>
              <a:rPr lang="en-GB" dirty="0"/>
              <a:t>The solution is to create additional physical networks</a:t>
            </a:r>
          </a:p>
          <a:p>
            <a:endParaRPr lang="en-GB" dirty="0"/>
          </a:p>
          <a:p>
            <a:endParaRPr lang="en-GB" dirty="0"/>
          </a:p>
        </p:txBody>
      </p:sp>
    </p:spTree>
    <p:extLst>
      <p:ext uri="{BB962C8B-B14F-4D97-AF65-F5344CB8AC3E}">
        <p14:creationId xmlns:p14="http://schemas.microsoft.com/office/powerpoint/2010/main" val="40228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IP addresses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A MAC address is physical, it allows packets to be delivered from one NIC to another (hop to hop)</a:t>
            </a:r>
          </a:p>
          <a:p>
            <a:r>
              <a:rPr lang="en-GB" dirty="0"/>
              <a:t>IP addresses are logical and allow delivery of packets across networks (from end to end)</a:t>
            </a:r>
          </a:p>
          <a:p>
            <a:r>
              <a:rPr lang="en-GB" dirty="0"/>
              <a:t>IP addresses work at OSI layer 3 – Network</a:t>
            </a:r>
          </a:p>
          <a:p>
            <a:r>
              <a:rPr lang="en-GB" dirty="0"/>
              <a:t>An address is a 32 bit binary number represented as 4 octets</a:t>
            </a:r>
          </a:p>
          <a:p>
            <a:pPr lvl="1"/>
            <a:r>
              <a:rPr lang="en-GB" dirty="0"/>
              <a:t>E.g. </a:t>
            </a:r>
            <a:r>
              <a:rPr lang="en-GB" dirty="0" smtClean="0"/>
              <a:t>192.168.1.123 (IP v4)</a:t>
            </a:r>
            <a:endParaRPr lang="en-GB" dirty="0"/>
          </a:p>
          <a:p>
            <a:r>
              <a:rPr lang="en-GB" dirty="0"/>
              <a:t>Destination and source IP addresses are added to the data payload of the ethernet packet</a:t>
            </a:r>
          </a:p>
        </p:txBody>
      </p:sp>
    </p:spTree>
    <p:extLst>
      <p:ext uri="{BB962C8B-B14F-4D97-AF65-F5344CB8AC3E}">
        <p14:creationId xmlns:p14="http://schemas.microsoft.com/office/powerpoint/2010/main" val="4109772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Packets with IP addresses</a:t>
            </a:r>
          </a:p>
        </p:txBody>
      </p:sp>
      <p:graphicFrame>
        <p:nvGraphicFramePr>
          <p:cNvPr id="3" name="Table 2">
            <a:extLst>
              <a:ext uri="{FF2B5EF4-FFF2-40B4-BE49-F238E27FC236}">
                <a16:creationId xmlns:a16="http://schemas.microsoft.com/office/drawing/2014/main" id="{B5566F0E-E968-3A44-A42A-632874725237}"/>
              </a:ext>
            </a:extLst>
          </p:cNvPr>
          <p:cNvGraphicFramePr>
            <a:graphicFrameLocks noGrp="1"/>
          </p:cNvGraphicFramePr>
          <p:nvPr>
            <p:extLst/>
          </p:nvPr>
        </p:nvGraphicFramePr>
        <p:xfrm>
          <a:off x="997527" y="2147454"/>
          <a:ext cx="9296655" cy="2576831"/>
        </p:xfrm>
        <a:graphic>
          <a:graphicData uri="http://schemas.openxmlformats.org/drawingml/2006/table">
            <a:tbl>
              <a:tblPr firstRow="1" bandRow="1">
                <a:tableStyleId>{5940675A-B579-460E-94D1-54222C63F5DA}</a:tableStyleId>
              </a:tblPr>
              <a:tblGrid>
                <a:gridCol w="1336011">
                  <a:extLst>
                    <a:ext uri="{9D8B030D-6E8A-4147-A177-3AD203B41FA5}">
                      <a16:colId xmlns:a16="http://schemas.microsoft.com/office/drawing/2014/main" val="988304417"/>
                    </a:ext>
                  </a:extLst>
                </a:gridCol>
                <a:gridCol w="1326774">
                  <a:extLst>
                    <a:ext uri="{9D8B030D-6E8A-4147-A177-3AD203B41FA5}">
                      <a16:colId xmlns:a16="http://schemas.microsoft.com/office/drawing/2014/main" val="1184857666"/>
                    </a:ext>
                  </a:extLst>
                </a:gridCol>
                <a:gridCol w="1521288">
                  <a:extLst>
                    <a:ext uri="{9D8B030D-6E8A-4147-A177-3AD203B41FA5}">
                      <a16:colId xmlns:a16="http://schemas.microsoft.com/office/drawing/2014/main" val="465290413"/>
                    </a:ext>
                  </a:extLst>
                </a:gridCol>
                <a:gridCol w="1132260">
                  <a:extLst>
                    <a:ext uri="{9D8B030D-6E8A-4147-A177-3AD203B41FA5}">
                      <a16:colId xmlns:a16="http://schemas.microsoft.com/office/drawing/2014/main" val="1690676417"/>
                    </a:ext>
                  </a:extLst>
                </a:gridCol>
                <a:gridCol w="1326774">
                  <a:extLst>
                    <a:ext uri="{9D8B030D-6E8A-4147-A177-3AD203B41FA5}">
                      <a16:colId xmlns:a16="http://schemas.microsoft.com/office/drawing/2014/main" val="3881953736"/>
                    </a:ext>
                  </a:extLst>
                </a:gridCol>
                <a:gridCol w="1326774">
                  <a:extLst>
                    <a:ext uri="{9D8B030D-6E8A-4147-A177-3AD203B41FA5}">
                      <a16:colId xmlns:a16="http://schemas.microsoft.com/office/drawing/2014/main" val="2298009728"/>
                    </a:ext>
                  </a:extLst>
                </a:gridCol>
                <a:gridCol w="1326774">
                  <a:extLst>
                    <a:ext uri="{9D8B030D-6E8A-4147-A177-3AD203B41FA5}">
                      <a16:colId xmlns:a16="http://schemas.microsoft.com/office/drawing/2014/main" val="3588899204"/>
                    </a:ext>
                  </a:extLst>
                </a:gridCol>
              </a:tblGrid>
              <a:tr h="918475">
                <a:tc>
                  <a:txBody>
                    <a:bodyPr/>
                    <a:lstStyle/>
                    <a:p>
                      <a:r>
                        <a:rPr lang="en-GB" dirty="0"/>
                        <a:t>Preamble</a:t>
                      </a:r>
                    </a:p>
                  </a:txBody>
                  <a:tcPr/>
                </a:tc>
                <a:tc>
                  <a:txBody>
                    <a:bodyPr/>
                    <a:lstStyle/>
                    <a:p>
                      <a:r>
                        <a:rPr lang="en-GB" dirty="0"/>
                        <a:t>Start of frame delimiter</a:t>
                      </a:r>
                    </a:p>
                  </a:txBody>
                  <a:tcPr/>
                </a:tc>
                <a:tc>
                  <a:txBody>
                    <a:bodyPr/>
                    <a:lstStyle/>
                    <a:p>
                      <a:r>
                        <a:rPr lang="en-GB" dirty="0"/>
                        <a:t>Destination</a:t>
                      </a:r>
                    </a:p>
                  </a:txBody>
                  <a:tcPr/>
                </a:tc>
                <a:tc>
                  <a:txBody>
                    <a:bodyPr/>
                    <a:lstStyle/>
                    <a:p>
                      <a:r>
                        <a:rPr lang="en-GB" dirty="0"/>
                        <a:t>Source</a:t>
                      </a:r>
                    </a:p>
                  </a:txBody>
                  <a:tcPr/>
                </a:tc>
                <a:tc>
                  <a:txBody>
                    <a:bodyPr/>
                    <a:lstStyle/>
                    <a:p>
                      <a:r>
                        <a:rPr lang="en-GB" dirty="0"/>
                        <a:t>Length</a:t>
                      </a:r>
                    </a:p>
                  </a:txBody>
                  <a:tcPr/>
                </a:tc>
                <a:tc>
                  <a:txBody>
                    <a:bodyPr/>
                    <a:lstStyle/>
                    <a:p>
                      <a:r>
                        <a:rPr lang="en-GB" dirty="0"/>
                        <a:t>Data</a:t>
                      </a:r>
                    </a:p>
                  </a:txBody>
                  <a:tcPr/>
                </a:tc>
                <a:tc>
                  <a:txBody>
                    <a:bodyPr/>
                    <a:lstStyle/>
                    <a:p>
                      <a:r>
                        <a:rPr lang="en-GB" dirty="0"/>
                        <a:t>CRC</a:t>
                      </a:r>
                    </a:p>
                  </a:txBody>
                  <a:tcPr/>
                </a:tc>
                <a:extLst>
                  <a:ext uri="{0D108BD9-81ED-4DB2-BD59-A6C34878D82A}">
                    <a16:rowId xmlns:a16="http://schemas.microsoft.com/office/drawing/2014/main" val="2098844010"/>
                  </a:ext>
                </a:extLst>
              </a:tr>
              <a:tr h="642932">
                <a:tc gridSpan="2">
                  <a:txBody>
                    <a:bodyPr/>
                    <a:lstStyle/>
                    <a:p>
                      <a:r>
                        <a:rPr lang="en-GB" dirty="0"/>
                        <a:t>Timing</a:t>
                      </a:r>
                    </a:p>
                  </a:txBody>
                  <a:tcPr/>
                </a:tc>
                <a:tc hMerge="1">
                  <a:txBody>
                    <a:bodyPr/>
                    <a:lstStyle/>
                    <a:p>
                      <a:endParaRPr lang="en-GB" dirty="0"/>
                    </a:p>
                  </a:txBody>
                  <a:tcPr/>
                </a:tc>
                <a:tc gridSpan="2">
                  <a:txBody>
                    <a:bodyPr/>
                    <a:lstStyle/>
                    <a:p>
                      <a:r>
                        <a:rPr lang="en-GB" dirty="0"/>
                        <a:t>MAC Addressing</a:t>
                      </a:r>
                    </a:p>
                  </a:txBody>
                  <a:tcPr/>
                </a:tc>
                <a:tc hMerge="1">
                  <a:txBody>
                    <a:bodyPr/>
                    <a:lstStyle/>
                    <a:p>
                      <a:endParaRPr lang="en-GB" dirty="0"/>
                    </a:p>
                  </a:txBody>
                  <a:tcPr/>
                </a:tc>
                <a:tc>
                  <a:txBody>
                    <a:bodyPr/>
                    <a:lstStyle/>
                    <a:p>
                      <a:r>
                        <a:rPr lang="en-GB" dirty="0"/>
                        <a:t>Amount of data</a:t>
                      </a:r>
                    </a:p>
                  </a:txBody>
                  <a:tcPr/>
                </a:tc>
                <a:tc>
                  <a:txBody>
                    <a:bodyPr/>
                    <a:lstStyle/>
                    <a:p>
                      <a:r>
                        <a:rPr lang="en-GB" dirty="0"/>
                        <a:t>Payload</a:t>
                      </a:r>
                    </a:p>
                  </a:txBody>
                  <a:tcPr/>
                </a:tc>
                <a:tc>
                  <a:txBody>
                    <a:bodyPr/>
                    <a:lstStyle/>
                    <a:p>
                      <a:r>
                        <a:rPr lang="en-GB" dirty="0"/>
                        <a:t>Checksum</a:t>
                      </a:r>
                    </a:p>
                  </a:txBody>
                  <a:tcPr/>
                </a:tc>
                <a:extLst>
                  <a:ext uri="{0D108BD9-81ED-4DB2-BD59-A6C34878D82A}">
                    <a16:rowId xmlns:a16="http://schemas.microsoft.com/office/drawing/2014/main" val="835899760"/>
                  </a:ext>
                </a:extLst>
              </a:tr>
              <a:tr h="642932">
                <a:tc>
                  <a:txBody>
                    <a:bodyPr/>
                    <a:lstStyle/>
                    <a:p>
                      <a:r>
                        <a:rPr lang="en-GB" dirty="0"/>
                        <a:t>7 bytes</a:t>
                      </a:r>
                    </a:p>
                  </a:txBody>
                  <a:tcPr/>
                </a:tc>
                <a:tc>
                  <a:txBody>
                    <a:bodyPr/>
                    <a:lstStyle/>
                    <a:p>
                      <a:r>
                        <a:rPr lang="en-GB" dirty="0"/>
                        <a:t>1 byte</a:t>
                      </a:r>
                    </a:p>
                  </a:txBody>
                  <a:tcPr/>
                </a:tc>
                <a:tc>
                  <a:txBody>
                    <a:bodyPr/>
                    <a:lstStyle/>
                    <a:p>
                      <a:r>
                        <a:rPr lang="en-GB" dirty="0"/>
                        <a:t>6 bytes</a:t>
                      </a:r>
                    </a:p>
                  </a:txBody>
                  <a:tcPr/>
                </a:tc>
                <a:tc>
                  <a:txBody>
                    <a:bodyPr/>
                    <a:lstStyle/>
                    <a:p>
                      <a:r>
                        <a:rPr lang="en-GB" dirty="0"/>
                        <a:t>6 bytes</a:t>
                      </a:r>
                    </a:p>
                  </a:txBody>
                  <a:tcPr/>
                </a:tc>
                <a:tc>
                  <a:txBody>
                    <a:bodyPr/>
                    <a:lstStyle/>
                    <a:p>
                      <a:r>
                        <a:rPr lang="en-GB" dirty="0"/>
                        <a:t>2 bytes</a:t>
                      </a:r>
                    </a:p>
                  </a:txBody>
                  <a:tcPr/>
                </a:tc>
                <a:tc>
                  <a:txBody>
                    <a:bodyPr/>
                    <a:lstStyle/>
                    <a:p>
                      <a:r>
                        <a:rPr lang="en-GB" dirty="0"/>
                        <a:t>46-1500 bytes</a:t>
                      </a:r>
                    </a:p>
                  </a:txBody>
                  <a:tcPr/>
                </a:tc>
                <a:tc>
                  <a:txBody>
                    <a:bodyPr/>
                    <a:lstStyle/>
                    <a:p>
                      <a:r>
                        <a:rPr lang="en-GB" dirty="0"/>
                        <a:t>4 bytes</a:t>
                      </a:r>
                    </a:p>
                  </a:txBody>
                  <a:tcPr/>
                </a:tc>
                <a:extLst>
                  <a:ext uri="{0D108BD9-81ED-4DB2-BD59-A6C34878D82A}">
                    <a16:rowId xmlns:a16="http://schemas.microsoft.com/office/drawing/2014/main" val="1704271050"/>
                  </a:ext>
                </a:extLst>
              </a:tr>
              <a:tr h="372492">
                <a:tc gridSpan="7">
                  <a:txBody>
                    <a:bodyPr/>
                    <a:lstStyle/>
                    <a:p>
                      <a:r>
                        <a:rPr lang="en-GB" dirty="0"/>
                        <a:t>PACKET</a:t>
                      </a:r>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08308610"/>
                  </a:ext>
                </a:extLst>
              </a:tr>
            </a:tbl>
          </a:graphicData>
        </a:graphic>
      </p:graphicFrame>
      <p:graphicFrame>
        <p:nvGraphicFramePr>
          <p:cNvPr id="7" name="Table 6">
            <a:extLst>
              <a:ext uri="{FF2B5EF4-FFF2-40B4-BE49-F238E27FC236}">
                <a16:creationId xmlns:a16="http://schemas.microsoft.com/office/drawing/2014/main" id="{FD9C80D6-475C-5041-8835-9B49F96DAE35}"/>
              </a:ext>
            </a:extLst>
          </p:cNvPr>
          <p:cNvGraphicFramePr>
            <a:graphicFrameLocks noGrp="1"/>
          </p:cNvGraphicFramePr>
          <p:nvPr>
            <p:extLst/>
          </p:nvPr>
        </p:nvGraphicFramePr>
        <p:xfrm>
          <a:off x="997527" y="5568756"/>
          <a:ext cx="5029200" cy="776626"/>
        </p:xfrm>
        <a:graphic>
          <a:graphicData uri="http://schemas.openxmlformats.org/drawingml/2006/table">
            <a:tbl>
              <a:tblPr firstRow="1" bandRow="1">
                <a:tableStyleId>{5940675A-B579-460E-94D1-54222C63F5DA}</a:tableStyleId>
              </a:tblPr>
              <a:tblGrid>
                <a:gridCol w="2514600">
                  <a:extLst>
                    <a:ext uri="{9D8B030D-6E8A-4147-A177-3AD203B41FA5}">
                      <a16:colId xmlns:a16="http://schemas.microsoft.com/office/drawing/2014/main" val="3964996903"/>
                    </a:ext>
                  </a:extLst>
                </a:gridCol>
                <a:gridCol w="2514600">
                  <a:extLst>
                    <a:ext uri="{9D8B030D-6E8A-4147-A177-3AD203B41FA5}">
                      <a16:colId xmlns:a16="http://schemas.microsoft.com/office/drawing/2014/main" val="717373547"/>
                    </a:ext>
                  </a:extLst>
                </a:gridCol>
              </a:tblGrid>
              <a:tr h="388313">
                <a:tc>
                  <a:txBody>
                    <a:bodyPr/>
                    <a:lstStyle/>
                    <a:p>
                      <a:r>
                        <a:rPr lang="en-GB" dirty="0"/>
                        <a:t>Source IP address</a:t>
                      </a:r>
                    </a:p>
                  </a:txBody>
                  <a:tcPr/>
                </a:tc>
                <a:tc>
                  <a:txBody>
                    <a:bodyPr/>
                    <a:lstStyle/>
                    <a:p>
                      <a:r>
                        <a:rPr lang="en-GB" dirty="0"/>
                        <a:t>Destination IP address</a:t>
                      </a:r>
                    </a:p>
                  </a:txBody>
                  <a:tcPr/>
                </a:tc>
                <a:extLst>
                  <a:ext uri="{0D108BD9-81ED-4DB2-BD59-A6C34878D82A}">
                    <a16:rowId xmlns:a16="http://schemas.microsoft.com/office/drawing/2014/main" val="381520744"/>
                  </a:ext>
                </a:extLst>
              </a:tr>
              <a:tr h="388313">
                <a:tc>
                  <a:txBody>
                    <a:bodyPr/>
                    <a:lstStyle/>
                    <a:p>
                      <a:r>
                        <a:rPr lang="en-GB" dirty="0"/>
                        <a:t>4 bytes</a:t>
                      </a:r>
                    </a:p>
                  </a:txBody>
                  <a:tcPr/>
                </a:tc>
                <a:tc>
                  <a:txBody>
                    <a:bodyPr/>
                    <a:lstStyle/>
                    <a:p>
                      <a:r>
                        <a:rPr lang="en-GB" dirty="0"/>
                        <a:t>4 bytes</a:t>
                      </a:r>
                    </a:p>
                  </a:txBody>
                  <a:tcPr/>
                </a:tc>
                <a:extLst>
                  <a:ext uri="{0D108BD9-81ED-4DB2-BD59-A6C34878D82A}">
                    <a16:rowId xmlns:a16="http://schemas.microsoft.com/office/drawing/2014/main" val="3155051676"/>
                  </a:ext>
                </a:extLst>
              </a:tr>
            </a:tbl>
          </a:graphicData>
        </a:graphic>
      </p:graphicFrame>
      <p:cxnSp>
        <p:nvCxnSpPr>
          <p:cNvPr id="9" name="Straight Arrow Connector 8">
            <a:extLst>
              <a:ext uri="{FF2B5EF4-FFF2-40B4-BE49-F238E27FC236}">
                <a16:creationId xmlns:a16="http://schemas.microsoft.com/office/drawing/2014/main" id="{7ED05957-2F4A-3B4F-AED1-A9FAB246EF37}"/>
              </a:ext>
            </a:extLst>
          </p:cNvPr>
          <p:cNvCxnSpPr/>
          <p:nvPr/>
        </p:nvCxnSpPr>
        <p:spPr>
          <a:xfrm flipV="1">
            <a:off x="3505200" y="4031673"/>
            <a:ext cx="4239491" cy="153708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95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Two networks</a:t>
            </a:r>
          </a:p>
        </p:txBody>
      </p:sp>
      <p:pic>
        <p:nvPicPr>
          <p:cNvPr id="6" name="Picture 5">
            <a:extLst>
              <a:ext uri="{FF2B5EF4-FFF2-40B4-BE49-F238E27FC236}">
                <a16:creationId xmlns:a16="http://schemas.microsoft.com/office/drawing/2014/main" id="{55B657F8-762D-5640-90EC-9149A3A3B32E}"/>
              </a:ext>
            </a:extLst>
          </p:cNvPr>
          <p:cNvPicPr>
            <a:picLocks noChangeAspect="1"/>
          </p:cNvPicPr>
          <p:nvPr/>
        </p:nvPicPr>
        <p:blipFill>
          <a:blip r:embed="rId3"/>
          <a:stretch>
            <a:fillRect/>
          </a:stretch>
        </p:blipFill>
        <p:spPr>
          <a:xfrm>
            <a:off x="8336594" y="3058924"/>
            <a:ext cx="557473" cy="460844"/>
          </a:xfrm>
          <a:prstGeom prst="rect">
            <a:avLst/>
          </a:prstGeom>
        </p:spPr>
      </p:pic>
      <p:pic>
        <p:nvPicPr>
          <p:cNvPr id="7" name="Picture 6">
            <a:extLst>
              <a:ext uri="{FF2B5EF4-FFF2-40B4-BE49-F238E27FC236}">
                <a16:creationId xmlns:a16="http://schemas.microsoft.com/office/drawing/2014/main" id="{D9F6A7F2-27B6-DE4E-A355-37347BAB3AFC}"/>
              </a:ext>
            </a:extLst>
          </p:cNvPr>
          <p:cNvPicPr>
            <a:picLocks noChangeAspect="1"/>
          </p:cNvPicPr>
          <p:nvPr/>
        </p:nvPicPr>
        <p:blipFill>
          <a:blip r:embed="rId3"/>
          <a:stretch>
            <a:fillRect/>
          </a:stretch>
        </p:blipFill>
        <p:spPr>
          <a:xfrm>
            <a:off x="9860925" y="3058924"/>
            <a:ext cx="557473" cy="460844"/>
          </a:xfrm>
          <a:prstGeom prst="rect">
            <a:avLst/>
          </a:prstGeom>
        </p:spPr>
      </p:pic>
      <p:pic>
        <p:nvPicPr>
          <p:cNvPr id="8" name="Picture 7">
            <a:extLst>
              <a:ext uri="{FF2B5EF4-FFF2-40B4-BE49-F238E27FC236}">
                <a16:creationId xmlns:a16="http://schemas.microsoft.com/office/drawing/2014/main" id="{33C80DB6-B2E7-5E49-8FB3-CE98E81E80E1}"/>
              </a:ext>
            </a:extLst>
          </p:cNvPr>
          <p:cNvPicPr>
            <a:picLocks noChangeAspect="1"/>
          </p:cNvPicPr>
          <p:nvPr/>
        </p:nvPicPr>
        <p:blipFill>
          <a:blip r:embed="rId3"/>
          <a:stretch>
            <a:fillRect/>
          </a:stretch>
        </p:blipFill>
        <p:spPr>
          <a:xfrm>
            <a:off x="8336594" y="4032325"/>
            <a:ext cx="557473" cy="460844"/>
          </a:xfrm>
          <a:prstGeom prst="rect">
            <a:avLst/>
          </a:prstGeom>
        </p:spPr>
      </p:pic>
      <p:pic>
        <p:nvPicPr>
          <p:cNvPr id="9" name="Picture 8">
            <a:extLst>
              <a:ext uri="{FF2B5EF4-FFF2-40B4-BE49-F238E27FC236}">
                <a16:creationId xmlns:a16="http://schemas.microsoft.com/office/drawing/2014/main" id="{0DC55E05-551C-C843-B3EB-05C459EC42EB}"/>
              </a:ext>
            </a:extLst>
          </p:cNvPr>
          <p:cNvPicPr>
            <a:picLocks noChangeAspect="1"/>
          </p:cNvPicPr>
          <p:nvPr/>
        </p:nvPicPr>
        <p:blipFill>
          <a:blip r:embed="rId3"/>
          <a:stretch>
            <a:fillRect/>
          </a:stretch>
        </p:blipFill>
        <p:spPr>
          <a:xfrm>
            <a:off x="9860158" y="4022475"/>
            <a:ext cx="557473" cy="460844"/>
          </a:xfrm>
          <a:prstGeom prst="rect">
            <a:avLst/>
          </a:prstGeom>
        </p:spPr>
      </p:pic>
      <p:pic>
        <p:nvPicPr>
          <p:cNvPr id="5" name="Picture 4">
            <a:extLst>
              <a:ext uri="{FF2B5EF4-FFF2-40B4-BE49-F238E27FC236}">
                <a16:creationId xmlns:a16="http://schemas.microsoft.com/office/drawing/2014/main" id="{A57B8148-C034-7D44-89E6-AA15AB292D4F}"/>
              </a:ext>
            </a:extLst>
          </p:cNvPr>
          <p:cNvPicPr>
            <a:picLocks noChangeAspect="1"/>
          </p:cNvPicPr>
          <p:nvPr/>
        </p:nvPicPr>
        <p:blipFill>
          <a:blip r:embed="rId4"/>
          <a:stretch>
            <a:fillRect/>
          </a:stretch>
        </p:blipFill>
        <p:spPr>
          <a:xfrm>
            <a:off x="8979477" y="3542371"/>
            <a:ext cx="796038" cy="398019"/>
          </a:xfrm>
          <a:prstGeom prst="rect">
            <a:avLst/>
          </a:prstGeom>
        </p:spPr>
      </p:pic>
      <p:pic>
        <p:nvPicPr>
          <p:cNvPr id="20" name="Picture 19">
            <a:extLst>
              <a:ext uri="{FF2B5EF4-FFF2-40B4-BE49-F238E27FC236}">
                <a16:creationId xmlns:a16="http://schemas.microsoft.com/office/drawing/2014/main" id="{47871EB1-6D23-3144-AC87-E3CABD196E02}"/>
              </a:ext>
            </a:extLst>
          </p:cNvPr>
          <p:cNvPicPr>
            <a:picLocks noChangeAspect="1"/>
          </p:cNvPicPr>
          <p:nvPr/>
        </p:nvPicPr>
        <p:blipFill>
          <a:blip r:embed="rId3"/>
          <a:stretch>
            <a:fillRect/>
          </a:stretch>
        </p:blipFill>
        <p:spPr>
          <a:xfrm>
            <a:off x="820868" y="3054831"/>
            <a:ext cx="557473" cy="460844"/>
          </a:xfrm>
          <a:prstGeom prst="rect">
            <a:avLst/>
          </a:prstGeom>
        </p:spPr>
      </p:pic>
      <p:pic>
        <p:nvPicPr>
          <p:cNvPr id="21" name="Picture 20">
            <a:extLst>
              <a:ext uri="{FF2B5EF4-FFF2-40B4-BE49-F238E27FC236}">
                <a16:creationId xmlns:a16="http://schemas.microsoft.com/office/drawing/2014/main" id="{3EC3E5F3-FCC6-5045-8748-C5CCBB49256B}"/>
              </a:ext>
            </a:extLst>
          </p:cNvPr>
          <p:cNvPicPr>
            <a:picLocks noChangeAspect="1"/>
          </p:cNvPicPr>
          <p:nvPr/>
        </p:nvPicPr>
        <p:blipFill>
          <a:blip r:embed="rId3"/>
          <a:stretch>
            <a:fillRect/>
          </a:stretch>
        </p:blipFill>
        <p:spPr>
          <a:xfrm>
            <a:off x="2345199" y="3054831"/>
            <a:ext cx="557473" cy="460844"/>
          </a:xfrm>
          <a:prstGeom prst="rect">
            <a:avLst/>
          </a:prstGeom>
        </p:spPr>
      </p:pic>
      <p:pic>
        <p:nvPicPr>
          <p:cNvPr id="22" name="Picture 21">
            <a:extLst>
              <a:ext uri="{FF2B5EF4-FFF2-40B4-BE49-F238E27FC236}">
                <a16:creationId xmlns:a16="http://schemas.microsoft.com/office/drawing/2014/main" id="{BBA7D28B-C2B2-6749-B7D3-208D546FE7A6}"/>
              </a:ext>
            </a:extLst>
          </p:cNvPr>
          <p:cNvPicPr>
            <a:picLocks noChangeAspect="1"/>
          </p:cNvPicPr>
          <p:nvPr/>
        </p:nvPicPr>
        <p:blipFill>
          <a:blip r:embed="rId3"/>
          <a:stretch>
            <a:fillRect/>
          </a:stretch>
        </p:blipFill>
        <p:spPr>
          <a:xfrm>
            <a:off x="820868" y="4028232"/>
            <a:ext cx="557473" cy="460844"/>
          </a:xfrm>
          <a:prstGeom prst="rect">
            <a:avLst/>
          </a:prstGeom>
        </p:spPr>
      </p:pic>
      <p:pic>
        <p:nvPicPr>
          <p:cNvPr id="23" name="Picture 22">
            <a:extLst>
              <a:ext uri="{FF2B5EF4-FFF2-40B4-BE49-F238E27FC236}">
                <a16:creationId xmlns:a16="http://schemas.microsoft.com/office/drawing/2014/main" id="{BE33E861-4184-5046-80A6-561F851319AD}"/>
              </a:ext>
            </a:extLst>
          </p:cNvPr>
          <p:cNvPicPr>
            <a:picLocks noChangeAspect="1"/>
          </p:cNvPicPr>
          <p:nvPr/>
        </p:nvPicPr>
        <p:blipFill>
          <a:blip r:embed="rId3"/>
          <a:stretch>
            <a:fillRect/>
          </a:stretch>
        </p:blipFill>
        <p:spPr>
          <a:xfrm>
            <a:off x="2344432" y="4018382"/>
            <a:ext cx="557473" cy="460844"/>
          </a:xfrm>
          <a:prstGeom prst="rect">
            <a:avLst/>
          </a:prstGeom>
        </p:spPr>
      </p:pic>
      <p:pic>
        <p:nvPicPr>
          <p:cNvPr id="24" name="Picture 23">
            <a:extLst>
              <a:ext uri="{FF2B5EF4-FFF2-40B4-BE49-F238E27FC236}">
                <a16:creationId xmlns:a16="http://schemas.microsoft.com/office/drawing/2014/main" id="{A05776C0-8D68-194E-873A-493B23B097E5}"/>
              </a:ext>
            </a:extLst>
          </p:cNvPr>
          <p:cNvPicPr>
            <a:picLocks noChangeAspect="1"/>
          </p:cNvPicPr>
          <p:nvPr/>
        </p:nvPicPr>
        <p:blipFill>
          <a:blip r:embed="rId4"/>
          <a:stretch>
            <a:fillRect/>
          </a:stretch>
        </p:blipFill>
        <p:spPr>
          <a:xfrm>
            <a:off x="1463751" y="3579843"/>
            <a:ext cx="796038" cy="398019"/>
          </a:xfrm>
          <a:prstGeom prst="rect">
            <a:avLst/>
          </a:prstGeom>
        </p:spPr>
      </p:pic>
      <p:sp>
        <p:nvSpPr>
          <p:cNvPr id="12" name="TextBox 11">
            <a:extLst>
              <a:ext uri="{FF2B5EF4-FFF2-40B4-BE49-F238E27FC236}">
                <a16:creationId xmlns:a16="http://schemas.microsoft.com/office/drawing/2014/main" id="{307B10E3-A7B4-994A-A8FB-EE51F9E932BB}"/>
              </a:ext>
            </a:extLst>
          </p:cNvPr>
          <p:cNvSpPr txBox="1"/>
          <p:nvPr/>
        </p:nvSpPr>
        <p:spPr>
          <a:xfrm>
            <a:off x="283677" y="4599548"/>
            <a:ext cx="1918232" cy="369332"/>
          </a:xfrm>
          <a:prstGeom prst="rect">
            <a:avLst/>
          </a:prstGeom>
          <a:noFill/>
        </p:spPr>
        <p:txBody>
          <a:bodyPr wrap="square" rtlCol="0">
            <a:spAutoFit/>
          </a:bodyPr>
          <a:lstStyle/>
          <a:p>
            <a:r>
              <a:rPr lang="en-GB" dirty="0"/>
              <a:t>192.168.1.12</a:t>
            </a:r>
          </a:p>
        </p:txBody>
      </p:sp>
      <p:sp>
        <p:nvSpPr>
          <p:cNvPr id="28" name="TextBox 27">
            <a:extLst>
              <a:ext uri="{FF2B5EF4-FFF2-40B4-BE49-F238E27FC236}">
                <a16:creationId xmlns:a16="http://schemas.microsoft.com/office/drawing/2014/main" id="{93F2937F-78B2-5649-A824-C03933D07289}"/>
              </a:ext>
            </a:extLst>
          </p:cNvPr>
          <p:cNvSpPr txBox="1"/>
          <p:nvPr/>
        </p:nvSpPr>
        <p:spPr>
          <a:xfrm>
            <a:off x="9775515" y="4489076"/>
            <a:ext cx="1918232" cy="369332"/>
          </a:xfrm>
          <a:prstGeom prst="rect">
            <a:avLst/>
          </a:prstGeom>
          <a:noFill/>
        </p:spPr>
        <p:txBody>
          <a:bodyPr wrap="square" rtlCol="0">
            <a:spAutoFit/>
          </a:bodyPr>
          <a:lstStyle/>
          <a:p>
            <a:r>
              <a:rPr lang="en-GB" dirty="0"/>
              <a:t>192.168.2.7</a:t>
            </a:r>
          </a:p>
        </p:txBody>
      </p:sp>
      <p:pic>
        <p:nvPicPr>
          <p:cNvPr id="18" name="Picture 17">
            <a:extLst>
              <a:ext uri="{FF2B5EF4-FFF2-40B4-BE49-F238E27FC236}">
                <a16:creationId xmlns:a16="http://schemas.microsoft.com/office/drawing/2014/main" id="{7B68C7C2-D37A-3541-99DC-8577EC207997}"/>
              </a:ext>
            </a:extLst>
          </p:cNvPr>
          <p:cNvPicPr>
            <a:picLocks noChangeAspect="1"/>
          </p:cNvPicPr>
          <p:nvPr/>
        </p:nvPicPr>
        <p:blipFill>
          <a:blip r:embed="rId5"/>
          <a:stretch>
            <a:fillRect/>
          </a:stretch>
        </p:blipFill>
        <p:spPr>
          <a:xfrm>
            <a:off x="4613503" y="2773489"/>
            <a:ext cx="2010725" cy="2010725"/>
          </a:xfrm>
          <a:prstGeom prst="rect">
            <a:avLst/>
          </a:prstGeom>
        </p:spPr>
      </p:pic>
      <p:sp>
        <p:nvSpPr>
          <p:cNvPr id="19" name="TextBox 18">
            <a:extLst>
              <a:ext uri="{FF2B5EF4-FFF2-40B4-BE49-F238E27FC236}">
                <a16:creationId xmlns:a16="http://schemas.microsoft.com/office/drawing/2014/main" id="{FC825B7E-0B91-6F4A-A9CD-A7A35FBC237B}"/>
              </a:ext>
            </a:extLst>
          </p:cNvPr>
          <p:cNvSpPr txBox="1"/>
          <p:nvPr/>
        </p:nvSpPr>
        <p:spPr>
          <a:xfrm>
            <a:off x="5150335" y="4109894"/>
            <a:ext cx="867802" cy="369332"/>
          </a:xfrm>
          <a:prstGeom prst="rect">
            <a:avLst/>
          </a:prstGeom>
          <a:noFill/>
        </p:spPr>
        <p:txBody>
          <a:bodyPr wrap="none" rtlCol="0">
            <a:spAutoFit/>
          </a:bodyPr>
          <a:lstStyle/>
          <a:p>
            <a:r>
              <a:rPr lang="en-GB" dirty="0"/>
              <a:t>Router</a:t>
            </a:r>
          </a:p>
        </p:txBody>
      </p:sp>
      <p:cxnSp>
        <p:nvCxnSpPr>
          <p:cNvPr id="30" name="Straight Arrow Connector 29">
            <a:extLst>
              <a:ext uri="{FF2B5EF4-FFF2-40B4-BE49-F238E27FC236}">
                <a16:creationId xmlns:a16="http://schemas.microsoft.com/office/drawing/2014/main" id="{97209753-EF66-B24C-BD06-A68C2C7825DF}"/>
              </a:ext>
            </a:extLst>
          </p:cNvPr>
          <p:cNvCxnSpPr>
            <a:cxnSpLocks/>
            <a:stCxn id="24" idx="3"/>
          </p:cNvCxnSpPr>
          <p:nvPr/>
        </p:nvCxnSpPr>
        <p:spPr>
          <a:xfrm>
            <a:off x="2259789" y="3778853"/>
            <a:ext cx="2353714" cy="1401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A116D31-7669-E44A-BD2A-F9D53136F6E8}"/>
              </a:ext>
            </a:extLst>
          </p:cNvPr>
          <p:cNvCxnSpPr>
            <a:cxnSpLocks/>
            <a:endCxn id="5" idx="1"/>
          </p:cNvCxnSpPr>
          <p:nvPr/>
        </p:nvCxnSpPr>
        <p:spPr>
          <a:xfrm>
            <a:off x="6624228" y="3741380"/>
            <a:ext cx="2355249" cy="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D0A4257-1E61-F94A-B3CB-F4AB2072C23D}"/>
              </a:ext>
            </a:extLst>
          </p:cNvPr>
          <p:cNvCxnSpPr>
            <a:cxnSpLocks/>
            <a:stCxn id="22" idx="3"/>
            <a:endCxn id="24" idx="2"/>
          </p:cNvCxnSpPr>
          <p:nvPr/>
        </p:nvCxnSpPr>
        <p:spPr>
          <a:xfrm flipV="1">
            <a:off x="1378341" y="3977862"/>
            <a:ext cx="483429" cy="28079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830F70A-64DF-0E4A-A712-757AFEDFC0C2}"/>
              </a:ext>
            </a:extLst>
          </p:cNvPr>
          <p:cNvCxnSpPr>
            <a:cxnSpLocks/>
            <a:stCxn id="5" idx="2"/>
            <a:endCxn id="9" idx="1"/>
          </p:cNvCxnSpPr>
          <p:nvPr/>
        </p:nvCxnSpPr>
        <p:spPr>
          <a:xfrm>
            <a:off x="9377496" y="3940390"/>
            <a:ext cx="482662" cy="31250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E569EFF-D35C-3A45-B68D-4EDDE98A7AFD}"/>
              </a:ext>
            </a:extLst>
          </p:cNvPr>
          <p:cNvSpPr txBox="1"/>
          <p:nvPr/>
        </p:nvSpPr>
        <p:spPr>
          <a:xfrm>
            <a:off x="924314" y="3990314"/>
            <a:ext cx="320922" cy="369332"/>
          </a:xfrm>
          <a:prstGeom prst="rect">
            <a:avLst/>
          </a:prstGeom>
          <a:noFill/>
        </p:spPr>
        <p:txBody>
          <a:bodyPr wrap="none" rtlCol="0">
            <a:spAutoFit/>
          </a:bodyPr>
          <a:lstStyle/>
          <a:p>
            <a:r>
              <a:rPr lang="en-GB" dirty="0"/>
              <a:t>A</a:t>
            </a:r>
          </a:p>
        </p:txBody>
      </p:sp>
      <p:sp>
        <p:nvSpPr>
          <p:cNvPr id="52" name="TextBox 51">
            <a:extLst>
              <a:ext uri="{FF2B5EF4-FFF2-40B4-BE49-F238E27FC236}">
                <a16:creationId xmlns:a16="http://schemas.microsoft.com/office/drawing/2014/main" id="{0B141ED8-3F99-5F4D-84CF-E2D2BADA9845}"/>
              </a:ext>
            </a:extLst>
          </p:cNvPr>
          <p:cNvSpPr txBox="1"/>
          <p:nvPr/>
        </p:nvSpPr>
        <p:spPr>
          <a:xfrm>
            <a:off x="9978433" y="3990314"/>
            <a:ext cx="314510" cy="369332"/>
          </a:xfrm>
          <a:prstGeom prst="rect">
            <a:avLst/>
          </a:prstGeom>
          <a:noFill/>
        </p:spPr>
        <p:txBody>
          <a:bodyPr wrap="none" rtlCol="0">
            <a:spAutoFit/>
          </a:bodyPr>
          <a:lstStyle/>
          <a:p>
            <a:r>
              <a:rPr lang="en-GB" dirty="0"/>
              <a:t>B</a:t>
            </a:r>
          </a:p>
        </p:txBody>
      </p:sp>
      <p:sp>
        <p:nvSpPr>
          <p:cNvPr id="53" name="TextBox 52">
            <a:extLst>
              <a:ext uri="{FF2B5EF4-FFF2-40B4-BE49-F238E27FC236}">
                <a16:creationId xmlns:a16="http://schemas.microsoft.com/office/drawing/2014/main" id="{48FACC93-4E6D-3F4E-AB9E-9977EDD88CAA}"/>
              </a:ext>
            </a:extLst>
          </p:cNvPr>
          <p:cNvSpPr txBox="1"/>
          <p:nvPr/>
        </p:nvSpPr>
        <p:spPr>
          <a:xfrm>
            <a:off x="4290804" y="3168498"/>
            <a:ext cx="859531" cy="369332"/>
          </a:xfrm>
          <a:prstGeom prst="rect">
            <a:avLst/>
          </a:prstGeom>
          <a:noFill/>
        </p:spPr>
        <p:txBody>
          <a:bodyPr wrap="none" rtlCol="0">
            <a:spAutoFit/>
          </a:bodyPr>
          <a:lstStyle/>
          <a:p>
            <a:r>
              <a:rPr lang="en-GB" dirty="0"/>
              <a:t>R1 NIC</a:t>
            </a:r>
          </a:p>
        </p:txBody>
      </p:sp>
      <p:sp>
        <p:nvSpPr>
          <p:cNvPr id="54" name="TextBox 53">
            <a:extLst>
              <a:ext uri="{FF2B5EF4-FFF2-40B4-BE49-F238E27FC236}">
                <a16:creationId xmlns:a16="http://schemas.microsoft.com/office/drawing/2014/main" id="{6D18DCBF-6781-FA4F-ACB1-7AFE62FC528E}"/>
              </a:ext>
            </a:extLst>
          </p:cNvPr>
          <p:cNvSpPr txBox="1"/>
          <p:nvPr/>
        </p:nvSpPr>
        <p:spPr>
          <a:xfrm>
            <a:off x="6087396" y="3183314"/>
            <a:ext cx="859531" cy="369332"/>
          </a:xfrm>
          <a:prstGeom prst="rect">
            <a:avLst/>
          </a:prstGeom>
          <a:noFill/>
        </p:spPr>
        <p:txBody>
          <a:bodyPr wrap="none" rtlCol="0">
            <a:spAutoFit/>
          </a:bodyPr>
          <a:lstStyle/>
          <a:p>
            <a:r>
              <a:rPr lang="en-GB" dirty="0"/>
              <a:t>R2 NIC</a:t>
            </a:r>
          </a:p>
        </p:txBody>
      </p:sp>
      <p:graphicFrame>
        <p:nvGraphicFramePr>
          <p:cNvPr id="55" name="Table 54">
            <a:extLst>
              <a:ext uri="{FF2B5EF4-FFF2-40B4-BE49-F238E27FC236}">
                <a16:creationId xmlns:a16="http://schemas.microsoft.com/office/drawing/2014/main" id="{508AA9BE-32D7-C849-9AAE-48E8C25866F9}"/>
              </a:ext>
            </a:extLst>
          </p:cNvPr>
          <p:cNvGraphicFramePr>
            <a:graphicFrameLocks noGrp="1"/>
          </p:cNvGraphicFramePr>
          <p:nvPr>
            <p:extLst/>
          </p:nvPr>
        </p:nvGraphicFramePr>
        <p:xfrm>
          <a:off x="450549" y="5171556"/>
          <a:ext cx="5133687" cy="889000"/>
        </p:xfrm>
        <a:graphic>
          <a:graphicData uri="http://schemas.openxmlformats.org/drawingml/2006/table">
            <a:tbl>
              <a:tblPr firstRow="1" bandRow="1">
                <a:tableStyleId>{5940675A-B579-460E-94D1-54222C63F5DA}</a:tableStyleId>
              </a:tblPr>
              <a:tblGrid>
                <a:gridCol w="1218344">
                  <a:extLst>
                    <a:ext uri="{9D8B030D-6E8A-4147-A177-3AD203B41FA5}">
                      <a16:colId xmlns:a16="http://schemas.microsoft.com/office/drawing/2014/main" val="891655034"/>
                    </a:ext>
                  </a:extLst>
                </a:gridCol>
                <a:gridCol w="1269124">
                  <a:extLst>
                    <a:ext uri="{9D8B030D-6E8A-4147-A177-3AD203B41FA5}">
                      <a16:colId xmlns:a16="http://schemas.microsoft.com/office/drawing/2014/main" val="2731466387"/>
                    </a:ext>
                  </a:extLst>
                </a:gridCol>
                <a:gridCol w="1366763">
                  <a:extLst>
                    <a:ext uri="{9D8B030D-6E8A-4147-A177-3AD203B41FA5}">
                      <a16:colId xmlns:a16="http://schemas.microsoft.com/office/drawing/2014/main" val="2033864589"/>
                    </a:ext>
                  </a:extLst>
                </a:gridCol>
                <a:gridCol w="1279456">
                  <a:extLst>
                    <a:ext uri="{9D8B030D-6E8A-4147-A177-3AD203B41FA5}">
                      <a16:colId xmlns:a16="http://schemas.microsoft.com/office/drawing/2014/main" val="3963019711"/>
                    </a:ext>
                  </a:extLst>
                </a:gridCol>
              </a:tblGrid>
              <a:tr h="370840">
                <a:tc>
                  <a:txBody>
                    <a:bodyPr/>
                    <a:lstStyle/>
                    <a:p>
                      <a:r>
                        <a:rPr lang="en-GB" sz="1400" dirty="0"/>
                        <a:t>Source MAC</a:t>
                      </a:r>
                    </a:p>
                  </a:txBody>
                  <a:tcPr/>
                </a:tc>
                <a:tc>
                  <a:txBody>
                    <a:bodyPr/>
                    <a:lstStyle/>
                    <a:p>
                      <a:r>
                        <a:rPr lang="en-GB" sz="1400" dirty="0"/>
                        <a:t>Destination MAC</a:t>
                      </a:r>
                    </a:p>
                  </a:txBody>
                  <a:tcPr/>
                </a:tc>
                <a:tc>
                  <a:txBody>
                    <a:bodyPr/>
                    <a:lstStyle/>
                    <a:p>
                      <a:r>
                        <a:rPr lang="en-GB" sz="1400" dirty="0"/>
                        <a:t>Source IP</a:t>
                      </a:r>
                    </a:p>
                  </a:txBody>
                  <a:tcPr/>
                </a:tc>
                <a:tc>
                  <a:txBody>
                    <a:bodyPr/>
                    <a:lstStyle/>
                    <a:p>
                      <a:r>
                        <a:rPr lang="en-GB" sz="1400" dirty="0"/>
                        <a:t>Destination IP</a:t>
                      </a:r>
                    </a:p>
                  </a:txBody>
                  <a:tcPr/>
                </a:tc>
                <a:extLst>
                  <a:ext uri="{0D108BD9-81ED-4DB2-BD59-A6C34878D82A}">
                    <a16:rowId xmlns:a16="http://schemas.microsoft.com/office/drawing/2014/main" val="1712715655"/>
                  </a:ext>
                </a:extLst>
              </a:tr>
              <a:tr h="370840">
                <a:tc>
                  <a:txBody>
                    <a:bodyPr/>
                    <a:lstStyle/>
                    <a:p>
                      <a:r>
                        <a:rPr lang="en-GB" sz="1400" dirty="0"/>
                        <a:t>Host A</a:t>
                      </a:r>
                    </a:p>
                  </a:txBody>
                  <a:tcPr/>
                </a:tc>
                <a:tc>
                  <a:txBody>
                    <a:bodyPr/>
                    <a:lstStyle/>
                    <a:p>
                      <a:r>
                        <a:rPr lang="en-GB" sz="1400" dirty="0"/>
                        <a:t>Router R1</a:t>
                      </a:r>
                    </a:p>
                  </a:txBody>
                  <a:tcPr/>
                </a:tc>
                <a:tc>
                  <a:txBody>
                    <a:bodyPr/>
                    <a:lstStyle/>
                    <a:p>
                      <a:r>
                        <a:rPr lang="en-GB" sz="1400" dirty="0"/>
                        <a:t>192.168.1.12</a:t>
                      </a:r>
                    </a:p>
                  </a:txBody>
                  <a:tcPr/>
                </a:tc>
                <a:tc>
                  <a:txBody>
                    <a:bodyPr/>
                    <a:lstStyle/>
                    <a:p>
                      <a:r>
                        <a:rPr lang="en-GB" sz="1400" dirty="0"/>
                        <a:t>192.168.2.7</a:t>
                      </a:r>
                    </a:p>
                  </a:txBody>
                  <a:tcPr/>
                </a:tc>
                <a:extLst>
                  <a:ext uri="{0D108BD9-81ED-4DB2-BD59-A6C34878D82A}">
                    <a16:rowId xmlns:a16="http://schemas.microsoft.com/office/drawing/2014/main" val="4003949763"/>
                  </a:ext>
                </a:extLst>
              </a:tr>
            </a:tbl>
          </a:graphicData>
        </a:graphic>
      </p:graphicFrame>
      <p:graphicFrame>
        <p:nvGraphicFramePr>
          <p:cNvPr id="57" name="Table 56">
            <a:extLst>
              <a:ext uri="{FF2B5EF4-FFF2-40B4-BE49-F238E27FC236}">
                <a16:creationId xmlns:a16="http://schemas.microsoft.com/office/drawing/2014/main" id="{A7414A94-1FBF-454B-9480-C21A49B562E0}"/>
              </a:ext>
            </a:extLst>
          </p:cNvPr>
          <p:cNvGraphicFramePr>
            <a:graphicFrameLocks noGrp="1"/>
          </p:cNvGraphicFramePr>
          <p:nvPr>
            <p:extLst/>
          </p:nvPr>
        </p:nvGraphicFramePr>
        <p:xfrm>
          <a:off x="6412633" y="5157614"/>
          <a:ext cx="5133687" cy="889000"/>
        </p:xfrm>
        <a:graphic>
          <a:graphicData uri="http://schemas.openxmlformats.org/drawingml/2006/table">
            <a:tbl>
              <a:tblPr firstRow="1" bandRow="1">
                <a:tableStyleId>{5940675A-B579-460E-94D1-54222C63F5DA}</a:tableStyleId>
              </a:tblPr>
              <a:tblGrid>
                <a:gridCol w="1218344">
                  <a:extLst>
                    <a:ext uri="{9D8B030D-6E8A-4147-A177-3AD203B41FA5}">
                      <a16:colId xmlns:a16="http://schemas.microsoft.com/office/drawing/2014/main" val="891655034"/>
                    </a:ext>
                  </a:extLst>
                </a:gridCol>
                <a:gridCol w="1269124">
                  <a:extLst>
                    <a:ext uri="{9D8B030D-6E8A-4147-A177-3AD203B41FA5}">
                      <a16:colId xmlns:a16="http://schemas.microsoft.com/office/drawing/2014/main" val="2731466387"/>
                    </a:ext>
                  </a:extLst>
                </a:gridCol>
                <a:gridCol w="1366763">
                  <a:extLst>
                    <a:ext uri="{9D8B030D-6E8A-4147-A177-3AD203B41FA5}">
                      <a16:colId xmlns:a16="http://schemas.microsoft.com/office/drawing/2014/main" val="2033864589"/>
                    </a:ext>
                  </a:extLst>
                </a:gridCol>
                <a:gridCol w="1279456">
                  <a:extLst>
                    <a:ext uri="{9D8B030D-6E8A-4147-A177-3AD203B41FA5}">
                      <a16:colId xmlns:a16="http://schemas.microsoft.com/office/drawing/2014/main" val="3963019711"/>
                    </a:ext>
                  </a:extLst>
                </a:gridCol>
              </a:tblGrid>
              <a:tr h="370840">
                <a:tc>
                  <a:txBody>
                    <a:bodyPr/>
                    <a:lstStyle/>
                    <a:p>
                      <a:r>
                        <a:rPr lang="en-GB" sz="1400" dirty="0"/>
                        <a:t>Source MAC</a:t>
                      </a:r>
                    </a:p>
                  </a:txBody>
                  <a:tcPr/>
                </a:tc>
                <a:tc>
                  <a:txBody>
                    <a:bodyPr/>
                    <a:lstStyle/>
                    <a:p>
                      <a:r>
                        <a:rPr lang="en-GB" sz="1400" dirty="0"/>
                        <a:t>Destination MAC</a:t>
                      </a:r>
                    </a:p>
                  </a:txBody>
                  <a:tcPr/>
                </a:tc>
                <a:tc>
                  <a:txBody>
                    <a:bodyPr/>
                    <a:lstStyle/>
                    <a:p>
                      <a:r>
                        <a:rPr lang="en-GB" sz="1400" dirty="0"/>
                        <a:t>Source IP</a:t>
                      </a:r>
                    </a:p>
                  </a:txBody>
                  <a:tcPr/>
                </a:tc>
                <a:tc>
                  <a:txBody>
                    <a:bodyPr/>
                    <a:lstStyle/>
                    <a:p>
                      <a:r>
                        <a:rPr lang="en-GB" sz="1400" dirty="0"/>
                        <a:t>Destination IP</a:t>
                      </a:r>
                    </a:p>
                  </a:txBody>
                  <a:tcPr/>
                </a:tc>
                <a:extLst>
                  <a:ext uri="{0D108BD9-81ED-4DB2-BD59-A6C34878D82A}">
                    <a16:rowId xmlns:a16="http://schemas.microsoft.com/office/drawing/2014/main" val="1712715655"/>
                  </a:ext>
                </a:extLst>
              </a:tr>
              <a:tr h="370840">
                <a:tc>
                  <a:txBody>
                    <a:bodyPr/>
                    <a:lstStyle/>
                    <a:p>
                      <a:r>
                        <a:rPr lang="en-GB" sz="1400" dirty="0"/>
                        <a:t>Router R2</a:t>
                      </a:r>
                    </a:p>
                  </a:txBody>
                  <a:tcPr/>
                </a:tc>
                <a:tc>
                  <a:txBody>
                    <a:bodyPr/>
                    <a:lstStyle/>
                    <a:p>
                      <a:r>
                        <a:rPr lang="en-GB" sz="1400" dirty="0"/>
                        <a:t>Host B</a:t>
                      </a:r>
                    </a:p>
                  </a:txBody>
                  <a:tcPr/>
                </a:tc>
                <a:tc>
                  <a:txBody>
                    <a:bodyPr/>
                    <a:lstStyle/>
                    <a:p>
                      <a:r>
                        <a:rPr lang="en-GB" sz="1400" dirty="0"/>
                        <a:t>192.168.1.12</a:t>
                      </a:r>
                    </a:p>
                  </a:txBody>
                  <a:tcPr/>
                </a:tc>
                <a:tc>
                  <a:txBody>
                    <a:bodyPr/>
                    <a:lstStyle/>
                    <a:p>
                      <a:r>
                        <a:rPr lang="en-GB" sz="1400" dirty="0"/>
                        <a:t>192.168.2.7</a:t>
                      </a:r>
                    </a:p>
                  </a:txBody>
                  <a:tcPr/>
                </a:tc>
                <a:extLst>
                  <a:ext uri="{0D108BD9-81ED-4DB2-BD59-A6C34878D82A}">
                    <a16:rowId xmlns:a16="http://schemas.microsoft.com/office/drawing/2014/main" val="4003949763"/>
                  </a:ext>
                </a:extLst>
              </a:tr>
            </a:tbl>
          </a:graphicData>
        </a:graphic>
      </p:graphicFrame>
      <p:sp>
        <p:nvSpPr>
          <p:cNvPr id="58" name="TextBox 57">
            <a:extLst>
              <a:ext uri="{FF2B5EF4-FFF2-40B4-BE49-F238E27FC236}">
                <a16:creationId xmlns:a16="http://schemas.microsoft.com/office/drawing/2014/main" id="{787AA523-8644-0D42-A8B2-5B01AE1CC782}"/>
              </a:ext>
            </a:extLst>
          </p:cNvPr>
          <p:cNvSpPr txBox="1"/>
          <p:nvPr/>
        </p:nvSpPr>
        <p:spPr>
          <a:xfrm>
            <a:off x="942466" y="3016913"/>
            <a:ext cx="312906" cy="369332"/>
          </a:xfrm>
          <a:prstGeom prst="rect">
            <a:avLst/>
          </a:prstGeom>
          <a:noFill/>
        </p:spPr>
        <p:txBody>
          <a:bodyPr wrap="none" rtlCol="0">
            <a:spAutoFit/>
          </a:bodyPr>
          <a:lstStyle/>
          <a:p>
            <a:r>
              <a:rPr lang="en-GB" dirty="0"/>
              <a:t>X</a:t>
            </a:r>
          </a:p>
        </p:txBody>
      </p:sp>
      <p:sp>
        <p:nvSpPr>
          <p:cNvPr id="60" name="TextBox 59">
            <a:extLst>
              <a:ext uri="{FF2B5EF4-FFF2-40B4-BE49-F238E27FC236}">
                <a16:creationId xmlns:a16="http://schemas.microsoft.com/office/drawing/2014/main" id="{246BDC75-B981-3A4F-9CA7-057B834F1A39}"/>
              </a:ext>
            </a:extLst>
          </p:cNvPr>
          <p:cNvSpPr txBox="1"/>
          <p:nvPr/>
        </p:nvSpPr>
        <p:spPr>
          <a:xfrm>
            <a:off x="363615" y="2660314"/>
            <a:ext cx="1918232" cy="369332"/>
          </a:xfrm>
          <a:prstGeom prst="rect">
            <a:avLst/>
          </a:prstGeom>
          <a:noFill/>
        </p:spPr>
        <p:txBody>
          <a:bodyPr wrap="square" rtlCol="0">
            <a:spAutoFit/>
          </a:bodyPr>
          <a:lstStyle/>
          <a:p>
            <a:r>
              <a:rPr lang="en-GB" dirty="0"/>
              <a:t>192.168.1.9</a:t>
            </a:r>
          </a:p>
        </p:txBody>
      </p:sp>
    </p:spTree>
    <p:extLst>
      <p:ext uri="{BB962C8B-B14F-4D97-AF65-F5344CB8AC3E}">
        <p14:creationId xmlns:p14="http://schemas.microsoft.com/office/powerpoint/2010/main" val="2953456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ARP Address Resolution Protocol</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fontScale="92500" lnSpcReduction="10000"/>
          </a:bodyPr>
          <a:lstStyle/>
          <a:p>
            <a:r>
              <a:rPr lang="en-GB" dirty="0"/>
              <a:t>Used to find the MAC address for a given IP</a:t>
            </a:r>
          </a:p>
          <a:p>
            <a:endParaRPr lang="en-GB" dirty="0"/>
          </a:p>
          <a:p>
            <a:r>
              <a:rPr lang="en-GB" dirty="0"/>
              <a:t>Host A (192.168.1.12) needs to send to Host B (192.168.2.7)</a:t>
            </a:r>
          </a:p>
          <a:p>
            <a:r>
              <a:rPr lang="en-GB" dirty="0"/>
              <a:t>It knows 192.168.2.7 is in a different network </a:t>
            </a:r>
          </a:p>
          <a:p>
            <a:r>
              <a:rPr lang="en-GB" dirty="0"/>
              <a:t>It has a default gateway of 192.168.1.1 (the router)</a:t>
            </a:r>
          </a:p>
          <a:p>
            <a:r>
              <a:rPr lang="en-GB" dirty="0"/>
              <a:t>It sends a broadcast ARP message (MAC </a:t>
            </a:r>
            <a:r>
              <a:rPr lang="en-GB" dirty="0" err="1"/>
              <a:t>ff:ff:ff:ff:ff:ff</a:t>
            </a:r>
            <a:r>
              <a:rPr lang="en-GB" dirty="0"/>
              <a:t>) for 192.168.1.1 (this goes to all hosts on the network)</a:t>
            </a:r>
          </a:p>
          <a:p>
            <a:r>
              <a:rPr lang="en-GB" dirty="0"/>
              <a:t>Only the router replies with its Mac and IP addresses</a:t>
            </a:r>
          </a:p>
          <a:p>
            <a:r>
              <a:rPr lang="en-GB" dirty="0"/>
              <a:t>Host A updates its ARP table</a:t>
            </a:r>
          </a:p>
          <a:p>
            <a:r>
              <a:rPr lang="en-GB" dirty="0"/>
              <a:t>Sends packet to 192.168.2.7 with router MAC address</a:t>
            </a:r>
          </a:p>
          <a:p>
            <a:endParaRPr lang="en-GB" dirty="0"/>
          </a:p>
        </p:txBody>
      </p:sp>
    </p:spTree>
    <p:extLst>
      <p:ext uri="{BB962C8B-B14F-4D97-AF65-F5344CB8AC3E}">
        <p14:creationId xmlns:p14="http://schemas.microsoft.com/office/powerpoint/2010/main" val="2365949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ARP table</a:t>
            </a:r>
          </a:p>
        </p:txBody>
      </p:sp>
      <p:pic>
        <p:nvPicPr>
          <p:cNvPr id="7" name="Picture 6">
            <a:extLst>
              <a:ext uri="{FF2B5EF4-FFF2-40B4-BE49-F238E27FC236}">
                <a16:creationId xmlns:a16="http://schemas.microsoft.com/office/drawing/2014/main" id="{2F98DA9B-1DD3-AB47-A776-833AF89B904D}"/>
              </a:ext>
            </a:extLst>
          </p:cNvPr>
          <p:cNvPicPr>
            <a:picLocks noChangeAspect="1"/>
          </p:cNvPicPr>
          <p:nvPr/>
        </p:nvPicPr>
        <p:blipFill>
          <a:blip r:embed="rId2"/>
          <a:stretch>
            <a:fillRect/>
          </a:stretch>
        </p:blipFill>
        <p:spPr>
          <a:xfrm>
            <a:off x="680321" y="2367971"/>
            <a:ext cx="9735147" cy="3547920"/>
          </a:xfrm>
          <a:prstGeom prst="rect">
            <a:avLst/>
          </a:prstGeom>
        </p:spPr>
      </p:pic>
    </p:spTree>
    <p:extLst>
      <p:ext uri="{BB962C8B-B14F-4D97-AF65-F5344CB8AC3E}">
        <p14:creationId xmlns:p14="http://schemas.microsoft.com/office/powerpoint/2010/main" val="1631907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Router Table In Host A (192.168.1.12)</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fontScale="92500"/>
          </a:bodyPr>
          <a:lstStyle/>
          <a:p>
            <a:pPr lvl="1"/>
            <a:r>
              <a:rPr lang="en-GB" dirty="0"/>
              <a:t>Contains a 0.0.0.0 entry which points to the default gateway 192.168.1.1</a:t>
            </a:r>
          </a:p>
          <a:p>
            <a:pPr lvl="1"/>
            <a:r>
              <a:rPr lang="en-GB" dirty="0"/>
              <a:t>Contains other IP addresses on its own network and the address of its own NIC</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endParaRPr lang="en-GB" dirty="0"/>
          </a:p>
          <a:p>
            <a:pPr lvl="1"/>
            <a:r>
              <a:rPr lang="en-GB" dirty="0"/>
              <a:t>If sending to Host X it will look in the table and send directly </a:t>
            </a:r>
          </a:p>
          <a:p>
            <a:pPr lvl="1"/>
            <a:r>
              <a:rPr lang="en-GB" dirty="0"/>
              <a:t>If sending to Host B (192.168.2.7) will find 0.0.0.0 as the closest match in the table and send to the gateway</a:t>
            </a:r>
          </a:p>
          <a:p>
            <a:endParaRPr lang="en-GB" dirty="0"/>
          </a:p>
        </p:txBody>
      </p:sp>
      <p:graphicFrame>
        <p:nvGraphicFramePr>
          <p:cNvPr id="3" name="Table 2">
            <a:extLst>
              <a:ext uri="{FF2B5EF4-FFF2-40B4-BE49-F238E27FC236}">
                <a16:creationId xmlns:a16="http://schemas.microsoft.com/office/drawing/2014/main" id="{9760CCC7-6ADF-0449-8D3F-8D845A7AE85F}"/>
              </a:ext>
            </a:extLst>
          </p:cNvPr>
          <p:cNvGraphicFramePr>
            <a:graphicFrameLocks noGrp="1"/>
          </p:cNvGraphicFramePr>
          <p:nvPr>
            <p:extLst/>
          </p:nvPr>
        </p:nvGraphicFramePr>
        <p:xfrm>
          <a:off x="1423251" y="3171922"/>
          <a:ext cx="7415949" cy="1483360"/>
        </p:xfrm>
        <a:graphic>
          <a:graphicData uri="http://schemas.openxmlformats.org/drawingml/2006/table">
            <a:tbl>
              <a:tblPr firstRow="1" bandRow="1">
                <a:tableStyleId>{5940675A-B579-460E-94D1-54222C63F5DA}</a:tableStyleId>
              </a:tblPr>
              <a:tblGrid>
                <a:gridCol w="2483731">
                  <a:extLst>
                    <a:ext uri="{9D8B030D-6E8A-4147-A177-3AD203B41FA5}">
                      <a16:colId xmlns:a16="http://schemas.microsoft.com/office/drawing/2014/main" val="3812558639"/>
                    </a:ext>
                  </a:extLst>
                </a:gridCol>
                <a:gridCol w="1580269">
                  <a:extLst>
                    <a:ext uri="{9D8B030D-6E8A-4147-A177-3AD203B41FA5}">
                      <a16:colId xmlns:a16="http://schemas.microsoft.com/office/drawing/2014/main" val="1878171234"/>
                    </a:ext>
                  </a:extLst>
                </a:gridCol>
                <a:gridCol w="2032000">
                  <a:extLst>
                    <a:ext uri="{9D8B030D-6E8A-4147-A177-3AD203B41FA5}">
                      <a16:colId xmlns:a16="http://schemas.microsoft.com/office/drawing/2014/main" val="2960762014"/>
                    </a:ext>
                  </a:extLst>
                </a:gridCol>
                <a:gridCol w="1319949">
                  <a:extLst>
                    <a:ext uri="{9D8B030D-6E8A-4147-A177-3AD203B41FA5}">
                      <a16:colId xmlns:a16="http://schemas.microsoft.com/office/drawing/2014/main" val="3763834454"/>
                    </a:ext>
                  </a:extLst>
                </a:gridCol>
              </a:tblGrid>
              <a:tr h="370840">
                <a:tc>
                  <a:txBody>
                    <a:bodyPr/>
                    <a:lstStyle/>
                    <a:p>
                      <a:r>
                        <a:rPr lang="en-GB" dirty="0"/>
                        <a:t>Network Destination</a:t>
                      </a:r>
                    </a:p>
                  </a:txBody>
                  <a:tcPr/>
                </a:tc>
                <a:tc>
                  <a:txBody>
                    <a:bodyPr/>
                    <a:lstStyle/>
                    <a:p>
                      <a:r>
                        <a:rPr lang="en-GB" dirty="0"/>
                        <a:t>Gateway</a:t>
                      </a:r>
                    </a:p>
                  </a:txBody>
                  <a:tcPr/>
                </a:tc>
                <a:tc>
                  <a:txBody>
                    <a:bodyPr/>
                    <a:lstStyle/>
                    <a:p>
                      <a:r>
                        <a:rPr lang="en-GB" dirty="0"/>
                        <a:t>Interface</a:t>
                      </a:r>
                    </a:p>
                  </a:txBody>
                  <a:tcPr/>
                </a:tc>
                <a:tc>
                  <a:txBody>
                    <a:bodyPr/>
                    <a:lstStyle/>
                    <a:p>
                      <a:r>
                        <a:rPr lang="en-GB" dirty="0"/>
                        <a:t>Notes</a:t>
                      </a:r>
                    </a:p>
                  </a:txBody>
                  <a:tcPr/>
                </a:tc>
                <a:extLst>
                  <a:ext uri="{0D108BD9-81ED-4DB2-BD59-A6C34878D82A}">
                    <a16:rowId xmlns:a16="http://schemas.microsoft.com/office/drawing/2014/main" val="3906759844"/>
                  </a:ext>
                </a:extLst>
              </a:tr>
              <a:tr h="370840">
                <a:tc>
                  <a:txBody>
                    <a:bodyPr/>
                    <a:lstStyle/>
                    <a:p>
                      <a:r>
                        <a:rPr lang="en-GB" dirty="0"/>
                        <a:t>0.0.0.0</a:t>
                      </a:r>
                    </a:p>
                  </a:txBody>
                  <a:tcPr/>
                </a:tc>
                <a:tc>
                  <a:txBody>
                    <a:bodyPr/>
                    <a:lstStyle/>
                    <a:p>
                      <a:r>
                        <a:rPr lang="en-GB" dirty="0"/>
                        <a:t>192.168.1.1</a:t>
                      </a:r>
                    </a:p>
                  </a:txBody>
                  <a:tcPr/>
                </a:tc>
                <a:tc>
                  <a:txBody>
                    <a:bodyPr/>
                    <a:lstStyle/>
                    <a:p>
                      <a:r>
                        <a:rPr lang="en-GB" dirty="0"/>
                        <a:t>192.168.1.12</a:t>
                      </a:r>
                    </a:p>
                  </a:txBody>
                  <a:tcPr/>
                </a:tc>
                <a:tc>
                  <a:txBody>
                    <a:bodyPr/>
                    <a:lstStyle/>
                    <a:p>
                      <a:endParaRPr lang="en-GB" dirty="0"/>
                    </a:p>
                  </a:txBody>
                  <a:tcPr/>
                </a:tc>
                <a:extLst>
                  <a:ext uri="{0D108BD9-81ED-4DB2-BD59-A6C34878D82A}">
                    <a16:rowId xmlns:a16="http://schemas.microsoft.com/office/drawing/2014/main" val="2508869728"/>
                  </a:ext>
                </a:extLst>
              </a:tr>
              <a:tr h="370840">
                <a:tc>
                  <a:txBody>
                    <a:bodyPr/>
                    <a:lstStyle/>
                    <a:p>
                      <a:r>
                        <a:rPr lang="en-GB" dirty="0"/>
                        <a:t>127.0.0.1</a:t>
                      </a:r>
                    </a:p>
                  </a:txBody>
                  <a:tcPr/>
                </a:tc>
                <a:tc>
                  <a:txBody>
                    <a:bodyPr/>
                    <a:lstStyle/>
                    <a:p>
                      <a:r>
                        <a:rPr lang="en-GB" dirty="0"/>
                        <a:t>On-Link</a:t>
                      </a:r>
                    </a:p>
                  </a:txBody>
                  <a:tcPr/>
                </a:tc>
                <a:tc>
                  <a:txBody>
                    <a:bodyPr/>
                    <a:lstStyle/>
                    <a:p>
                      <a:r>
                        <a:rPr lang="en-GB" dirty="0"/>
                        <a:t>127.0.0.1</a:t>
                      </a:r>
                    </a:p>
                  </a:txBody>
                  <a:tcPr/>
                </a:tc>
                <a:tc>
                  <a:txBody>
                    <a:bodyPr/>
                    <a:lstStyle/>
                    <a:p>
                      <a:r>
                        <a:rPr lang="en-GB" dirty="0"/>
                        <a:t>Loopback</a:t>
                      </a:r>
                    </a:p>
                  </a:txBody>
                  <a:tcPr/>
                </a:tc>
                <a:extLst>
                  <a:ext uri="{0D108BD9-81ED-4DB2-BD59-A6C34878D82A}">
                    <a16:rowId xmlns:a16="http://schemas.microsoft.com/office/drawing/2014/main" val="1627987421"/>
                  </a:ext>
                </a:extLst>
              </a:tr>
              <a:tr h="370840">
                <a:tc>
                  <a:txBody>
                    <a:bodyPr/>
                    <a:lstStyle/>
                    <a:p>
                      <a:r>
                        <a:rPr lang="en-GB" dirty="0"/>
                        <a:t>192.168.1.9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On-Link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192.168.1.12</a:t>
                      </a:r>
                    </a:p>
                  </a:txBody>
                  <a:tcPr/>
                </a:tc>
                <a:tc>
                  <a:txBody>
                    <a:bodyPr/>
                    <a:lstStyle/>
                    <a:p>
                      <a:r>
                        <a:rPr lang="en-GB" dirty="0"/>
                        <a:t>Host X</a:t>
                      </a:r>
                    </a:p>
                  </a:txBody>
                  <a:tcPr/>
                </a:tc>
                <a:extLst>
                  <a:ext uri="{0D108BD9-81ED-4DB2-BD59-A6C34878D82A}">
                    <a16:rowId xmlns:a16="http://schemas.microsoft.com/office/drawing/2014/main" val="1579992056"/>
                  </a:ext>
                </a:extLst>
              </a:tr>
            </a:tbl>
          </a:graphicData>
        </a:graphic>
      </p:graphicFrame>
    </p:spTree>
    <p:extLst>
      <p:ext uri="{BB962C8B-B14F-4D97-AF65-F5344CB8AC3E}">
        <p14:creationId xmlns:p14="http://schemas.microsoft.com/office/powerpoint/2010/main" val="2740697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Router’s Table</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lnSpcReduction="10000"/>
          </a:bodyPr>
          <a:lstStyle/>
          <a:p>
            <a:pPr lvl="1"/>
            <a:r>
              <a:rPr lang="en-GB" dirty="0"/>
              <a:t>Contains a list of IP addresses and interfaces</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endParaRPr lang="en-GB" dirty="0"/>
          </a:p>
          <a:p>
            <a:pPr lvl="1"/>
            <a:r>
              <a:rPr lang="en-GB" dirty="0"/>
              <a:t>If sending to 192.168.1.n will forward via R1 NIC</a:t>
            </a:r>
          </a:p>
          <a:p>
            <a:pPr lvl="1"/>
            <a:r>
              <a:rPr lang="en-GB" dirty="0"/>
              <a:t>If sending to 192.168.2.n will forward via R2 NIC</a:t>
            </a:r>
            <a:br>
              <a:rPr lang="en-GB" dirty="0"/>
            </a:br>
            <a:r>
              <a:rPr lang="en-GB" dirty="0"/>
              <a:t/>
            </a:r>
            <a:br>
              <a:rPr lang="en-GB" dirty="0"/>
            </a:br>
            <a:r>
              <a:rPr lang="en-GB" dirty="0"/>
              <a:t>/24 refers indirectly to the number of hosts on the network</a:t>
            </a:r>
            <a:br>
              <a:rPr lang="en-GB" dirty="0"/>
            </a:br>
            <a:r>
              <a:rPr lang="en-GB" dirty="0"/>
              <a:t>and is covered in subnetting (not in the BCS </a:t>
            </a:r>
            <a:r>
              <a:rPr lang="en-GB"/>
              <a:t>Cloud syllabus)</a:t>
            </a:r>
            <a:endParaRPr lang="en-GB" dirty="0"/>
          </a:p>
          <a:p>
            <a:endParaRPr lang="en-GB" dirty="0"/>
          </a:p>
        </p:txBody>
      </p:sp>
      <p:graphicFrame>
        <p:nvGraphicFramePr>
          <p:cNvPr id="3" name="Table 2">
            <a:extLst>
              <a:ext uri="{FF2B5EF4-FFF2-40B4-BE49-F238E27FC236}">
                <a16:creationId xmlns:a16="http://schemas.microsoft.com/office/drawing/2014/main" id="{9760CCC7-6ADF-0449-8D3F-8D845A7AE85F}"/>
              </a:ext>
            </a:extLst>
          </p:cNvPr>
          <p:cNvGraphicFramePr>
            <a:graphicFrameLocks noGrp="1"/>
          </p:cNvGraphicFramePr>
          <p:nvPr>
            <p:extLst/>
          </p:nvPr>
        </p:nvGraphicFramePr>
        <p:xfrm>
          <a:off x="1437106" y="2892403"/>
          <a:ext cx="5102240" cy="1112520"/>
        </p:xfrm>
        <a:graphic>
          <a:graphicData uri="http://schemas.openxmlformats.org/drawingml/2006/table">
            <a:tbl>
              <a:tblPr firstRow="1" bandRow="1">
                <a:tableStyleId>{5940675A-B579-460E-94D1-54222C63F5DA}</a:tableStyleId>
              </a:tblPr>
              <a:tblGrid>
                <a:gridCol w="3118256">
                  <a:extLst>
                    <a:ext uri="{9D8B030D-6E8A-4147-A177-3AD203B41FA5}">
                      <a16:colId xmlns:a16="http://schemas.microsoft.com/office/drawing/2014/main" val="3812558639"/>
                    </a:ext>
                  </a:extLst>
                </a:gridCol>
                <a:gridCol w="1983984">
                  <a:extLst>
                    <a:ext uri="{9D8B030D-6E8A-4147-A177-3AD203B41FA5}">
                      <a16:colId xmlns:a16="http://schemas.microsoft.com/office/drawing/2014/main" val="1878171234"/>
                    </a:ext>
                  </a:extLst>
                </a:gridCol>
              </a:tblGrid>
              <a:tr h="370840">
                <a:tc>
                  <a:txBody>
                    <a:bodyPr/>
                    <a:lstStyle/>
                    <a:p>
                      <a:r>
                        <a:rPr lang="en-GB" dirty="0"/>
                        <a:t>IP address</a:t>
                      </a:r>
                    </a:p>
                  </a:txBody>
                  <a:tcPr/>
                </a:tc>
                <a:tc>
                  <a:txBody>
                    <a:bodyPr/>
                    <a:lstStyle/>
                    <a:p>
                      <a:r>
                        <a:rPr lang="en-GB" dirty="0"/>
                        <a:t>Interface</a:t>
                      </a:r>
                    </a:p>
                  </a:txBody>
                  <a:tcPr/>
                </a:tc>
                <a:extLst>
                  <a:ext uri="{0D108BD9-81ED-4DB2-BD59-A6C34878D82A}">
                    <a16:rowId xmlns:a16="http://schemas.microsoft.com/office/drawing/2014/main" val="3906759844"/>
                  </a:ext>
                </a:extLst>
              </a:tr>
              <a:tr h="370840">
                <a:tc>
                  <a:txBody>
                    <a:bodyPr/>
                    <a:lstStyle/>
                    <a:p>
                      <a:r>
                        <a:rPr lang="en-GB" dirty="0"/>
                        <a:t>192.168.1.0/24</a:t>
                      </a:r>
                    </a:p>
                  </a:txBody>
                  <a:tcPr/>
                </a:tc>
                <a:tc>
                  <a:txBody>
                    <a:bodyPr/>
                    <a:lstStyle/>
                    <a:p>
                      <a:r>
                        <a:rPr lang="en-GB" dirty="0"/>
                        <a:t>R1 NIC</a:t>
                      </a:r>
                    </a:p>
                  </a:txBody>
                  <a:tcPr/>
                </a:tc>
                <a:extLst>
                  <a:ext uri="{0D108BD9-81ED-4DB2-BD59-A6C34878D82A}">
                    <a16:rowId xmlns:a16="http://schemas.microsoft.com/office/drawing/2014/main" val="2508869728"/>
                  </a:ext>
                </a:extLst>
              </a:tr>
              <a:tr h="370840">
                <a:tc>
                  <a:txBody>
                    <a:bodyPr/>
                    <a:lstStyle/>
                    <a:p>
                      <a:r>
                        <a:rPr lang="en-GB" dirty="0"/>
                        <a:t>192.168.2.0/24</a:t>
                      </a:r>
                    </a:p>
                  </a:txBody>
                  <a:tcPr/>
                </a:tc>
                <a:tc>
                  <a:txBody>
                    <a:bodyPr/>
                    <a:lstStyle/>
                    <a:p>
                      <a:r>
                        <a:rPr lang="en-GB" dirty="0"/>
                        <a:t>R2 NIC</a:t>
                      </a:r>
                    </a:p>
                  </a:txBody>
                  <a:tcPr/>
                </a:tc>
                <a:extLst>
                  <a:ext uri="{0D108BD9-81ED-4DB2-BD59-A6C34878D82A}">
                    <a16:rowId xmlns:a16="http://schemas.microsoft.com/office/drawing/2014/main" val="1627987421"/>
                  </a:ext>
                </a:extLst>
              </a:tr>
            </a:tbl>
          </a:graphicData>
        </a:graphic>
      </p:graphicFrame>
    </p:spTree>
    <p:extLst>
      <p:ext uri="{BB962C8B-B14F-4D97-AF65-F5344CB8AC3E}">
        <p14:creationId xmlns:p14="http://schemas.microsoft.com/office/powerpoint/2010/main" val="3587554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Windows Network Utilities</a:t>
            </a:r>
          </a:p>
        </p:txBody>
      </p:sp>
      <p:pic>
        <p:nvPicPr>
          <p:cNvPr id="7" name="Picture 7">
            <a:extLst>
              <a:ext uri="{FF2B5EF4-FFF2-40B4-BE49-F238E27FC236}">
                <a16:creationId xmlns:a16="http://schemas.microsoft.com/office/drawing/2014/main" id="{3D499531-1891-3947-9792-7E56D4FDA659}"/>
              </a:ext>
            </a:extLst>
          </p:cNvPr>
          <p:cNvPicPr>
            <a:picLocks noChangeAspect="1"/>
          </p:cNvPicPr>
          <p:nvPr/>
        </p:nvPicPr>
        <p:blipFill>
          <a:blip r:embed="rId2"/>
          <a:stretch>
            <a:fillRect/>
          </a:stretch>
        </p:blipFill>
        <p:spPr>
          <a:xfrm>
            <a:off x="3457762" y="1437364"/>
            <a:ext cx="8053917" cy="8055883"/>
          </a:xfrm>
          <a:prstGeom prst="rect">
            <a:avLst/>
          </a:prstGeom>
        </p:spPr>
      </p:pic>
      <p:sp>
        <p:nvSpPr>
          <p:cNvPr id="22" name="TextBox 21">
            <a:extLst>
              <a:ext uri="{FF2B5EF4-FFF2-40B4-BE49-F238E27FC236}">
                <a16:creationId xmlns:a16="http://schemas.microsoft.com/office/drawing/2014/main" id="{D5867BCF-4DFE-264F-B5B9-311B4BB78DAB}"/>
              </a:ext>
            </a:extLst>
          </p:cNvPr>
          <p:cNvSpPr txBox="1"/>
          <p:nvPr/>
        </p:nvSpPr>
        <p:spPr>
          <a:xfrm>
            <a:off x="5181600" y="3297766"/>
            <a:ext cx="1828800" cy="1828800"/>
          </a:xfrm>
          <a:prstGeom prst="rect">
            <a:avLst/>
          </a:prstGeom>
          <a:noFill/>
        </p:spPr>
        <p:txBody>
          <a:bodyPr wrap="square" rtlCol="0">
            <a:spAutoFit/>
          </a:bodyPr>
          <a:lstStyle/>
          <a:p>
            <a:pPr algn="l"/>
            <a:endParaRPr lang="en-US"/>
          </a:p>
        </p:txBody>
      </p:sp>
      <p:sp>
        <p:nvSpPr>
          <p:cNvPr id="5" name="TextBox 4">
            <a:extLst>
              <a:ext uri="{FF2B5EF4-FFF2-40B4-BE49-F238E27FC236}">
                <a16:creationId xmlns:a16="http://schemas.microsoft.com/office/drawing/2014/main" id="{E25F0FF6-9396-2B41-B2A1-095FBC6D6AEC}"/>
              </a:ext>
            </a:extLst>
          </p:cNvPr>
          <p:cNvSpPr txBox="1"/>
          <p:nvPr/>
        </p:nvSpPr>
        <p:spPr>
          <a:xfrm>
            <a:off x="817904" y="2463337"/>
            <a:ext cx="3320718" cy="2031325"/>
          </a:xfrm>
          <a:prstGeom prst="rect">
            <a:avLst/>
          </a:prstGeom>
          <a:noFill/>
        </p:spPr>
        <p:txBody>
          <a:bodyPr wrap="square" rtlCol="0">
            <a:spAutoFit/>
          </a:bodyPr>
          <a:lstStyle/>
          <a:p>
            <a:pPr marL="285750" indent="-285750" algn="l">
              <a:buFont typeface="Arial" panose="020B0604020202020204" pitchFamily="34" charset="0"/>
              <a:buChar char="•"/>
            </a:pPr>
            <a:r>
              <a:rPr lang="en-GB" dirty="0"/>
              <a:t>Ping</a:t>
            </a:r>
          </a:p>
          <a:p>
            <a:pPr marL="742950" lvl="1" indent="-285750">
              <a:buFont typeface="Arial" panose="020B0604020202020204" pitchFamily="34" charset="0"/>
              <a:buChar char="•"/>
            </a:pPr>
            <a:r>
              <a:rPr lang="en-GB" dirty="0"/>
              <a:t>Tests connectivity</a:t>
            </a:r>
            <a:endParaRPr lang="en-GB" dirty="0">
              <a:latin typeface="Courier New" panose="02070309020205020404" pitchFamily="49" charset="0"/>
              <a:cs typeface="Courier New" panose="02070309020205020404" pitchFamily="49" charset="0"/>
            </a:endParaRPr>
          </a:p>
          <a:p>
            <a:pPr marL="742950" lvl="1" indent="-285750">
              <a:buFont typeface="Arial" panose="020B0604020202020204" pitchFamily="34" charset="0"/>
              <a:buChar char="•"/>
            </a:pPr>
            <a:r>
              <a:rPr lang="en-GB" dirty="0">
                <a:latin typeface="Courier New" panose="02070309020205020404" pitchFamily="49" charset="0"/>
                <a:cs typeface="Courier New" panose="02070309020205020404" pitchFamily="49" charset="0"/>
              </a:rPr>
              <a:t>ping 192.168.2.7</a:t>
            </a:r>
          </a:p>
          <a:p>
            <a:pPr marL="285750" indent="-285750">
              <a:buFont typeface="Arial" panose="020B0604020202020204" pitchFamily="34" charset="0"/>
              <a:buChar char="•"/>
            </a:pPr>
            <a:r>
              <a:rPr lang="en-GB" dirty="0">
                <a:cs typeface="Courier New" panose="02070309020205020404" pitchFamily="49" charset="0"/>
              </a:rPr>
              <a:t>ARP</a:t>
            </a:r>
          </a:p>
          <a:p>
            <a:pPr marL="742950" lvl="1" indent="-285750">
              <a:buFont typeface="Arial" panose="020B0604020202020204" pitchFamily="34" charset="0"/>
              <a:buChar char="•"/>
            </a:pPr>
            <a:r>
              <a:rPr lang="en-GB" dirty="0">
                <a:cs typeface="Courier New" panose="02070309020205020404" pitchFamily="49" charset="0"/>
              </a:rPr>
              <a:t>Shows MAC addresses for IP addresses</a:t>
            </a:r>
          </a:p>
          <a:p>
            <a:pPr marL="285750" indent="-285750">
              <a:buFont typeface="Arial" panose="020B0604020202020204" pitchFamily="34" charset="0"/>
              <a:buChar char="•"/>
            </a:pPr>
            <a:endParaRPr lang="en-GB" dirty="0">
              <a:cs typeface="Courier New" panose="02070309020205020404" pitchFamily="49" charset="0"/>
            </a:endParaRPr>
          </a:p>
        </p:txBody>
      </p:sp>
    </p:spTree>
    <p:extLst>
      <p:ext uri="{BB962C8B-B14F-4D97-AF65-F5344CB8AC3E}">
        <p14:creationId xmlns:p14="http://schemas.microsoft.com/office/powerpoint/2010/main" val="2784057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4800" dirty="0" smtClean="0"/>
              <a:t>Networking </a:t>
            </a:r>
            <a:r>
              <a:rPr lang="en-GB" sz="4800" dirty="0"/>
              <a:t>Basics </a:t>
            </a:r>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100497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IP addresses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fontScale="92500" lnSpcReduction="20000"/>
          </a:bodyPr>
          <a:lstStyle/>
          <a:p>
            <a:r>
              <a:rPr lang="en-GB" dirty="0"/>
              <a:t>IP address classes</a:t>
            </a:r>
          </a:p>
          <a:p>
            <a:endParaRPr lang="en-GB" dirty="0"/>
          </a:p>
          <a:p>
            <a:endParaRPr lang="en-GB" dirty="0"/>
          </a:p>
          <a:p>
            <a:endParaRPr lang="en-GB" dirty="0"/>
          </a:p>
          <a:p>
            <a:endParaRPr lang="en-GB" dirty="0"/>
          </a:p>
          <a:p>
            <a:pPr lvl="1"/>
            <a:r>
              <a:rPr lang="en-GB" dirty="0"/>
              <a:t>Class D is used for multicast (224-239)</a:t>
            </a:r>
          </a:p>
          <a:p>
            <a:pPr lvl="1"/>
            <a:r>
              <a:rPr lang="en-GB" dirty="0"/>
              <a:t>Class E is experimental (240-255)</a:t>
            </a:r>
          </a:p>
          <a:p>
            <a:pPr lvl="1"/>
            <a:endParaRPr lang="en-GB" dirty="0"/>
          </a:p>
          <a:p>
            <a:r>
              <a:rPr lang="en-GB" dirty="0"/>
              <a:t>One class A address is worth 16M hosts</a:t>
            </a:r>
          </a:p>
          <a:p>
            <a:r>
              <a:rPr lang="en-GB" dirty="0"/>
              <a:t>Therefore a way is needed to allocate significantly more hosts than are available</a:t>
            </a:r>
          </a:p>
          <a:p>
            <a:endParaRPr lang="en-GB" dirty="0"/>
          </a:p>
        </p:txBody>
      </p:sp>
      <p:graphicFrame>
        <p:nvGraphicFramePr>
          <p:cNvPr id="5" name="Table 5">
            <a:extLst>
              <a:ext uri="{FF2B5EF4-FFF2-40B4-BE49-F238E27FC236}">
                <a16:creationId xmlns:a16="http://schemas.microsoft.com/office/drawing/2014/main" id="{D1CE2F3D-8CAC-8848-BFF4-33291B11666B}"/>
              </a:ext>
            </a:extLst>
          </p:cNvPr>
          <p:cNvGraphicFramePr>
            <a:graphicFrameLocks noGrp="1"/>
          </p:cNvGraphicFramePr>
          <p:nvPr>
            <p:extLst/>
          </p:nvPr>
        </p:nvGraphicFramePr>
        <p:xfrm>
          <a:off x="1423251" y="2735158"/>
          <a:ext cx="8127999" cy="148336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07666525"/>
                    </a:ext>
                  </a:extLst>
                </a:gridCol>
                <a:gridCol w="2709333">
                  <a:extLst>
                    <a:ext uri="{9D8B030D-6E8A-4147-A177-3AD203B41FA5}">
                      <a16:colId xmlns:a16="http://schemas.microsoft.com/office/drawing/2014/main" val="548508725"/>
                    </a:ext>
                  </a:extLst>
                </a:gridCol>
                <a:gridCol w="2709333">
                  <a:extLst>
                    <a:ext uri="{9D8B030D-6E8A-4147-A177-3AD203B41FA5}">
                      <a16:colId xmlns:a16="http://schemas.microsoft.com/office/drawing/2014/main" val="2350087122"/>
                    </a:ext>
                  </a:extLst>
                </a:gridCol>
              </a:tblGrid>
              <a:tr h="370840">
                <a:tc>
                  <a:txBody>
                    <a:bodyPr/>
                    <a:lstStyle/>
                    <a:p>
                      <a:r>
                        <a:rPr lang="en-GB" dirty="0"/>
                        <a:t>Address class	</a:t>
                      </a:r>
                      <a:endParaRPr lang="en-US" dirty="0"/>
                    </a:p>
                  </a:txBody>
                  <a:tcPr/>
                </a:tc>
                <a:tc>
                  <a:txBody>
                    <a:bodyPr/>
                    <a:lstStyle/>
                    <a:p>
                      <a:r>
                        <a:rPr lang="en-GB" dirty="0"/>
                        <a:t>First octet range</a:t>
                      </a:r>
                      <a:endParaRPr lang="en-US" dirty="0"/>
                    </a:p>
                  </a:txBody>
                  <a:tcPr/>
                </a:tc>
                <a:tc>
                  <a:txBody>
                    <a:bodyPr/>
                    <a:lstStyle/>
                    <a:p>
                      <a:r>
                        <a:rPr lang="en-GB" dirty="0"/>
                        <a:t>Number of hosts</a:t>
                      </a:r>
                      <a:endParaRPr lang="en-US" dirty="0"/>
                    </a:p>
                  </a:txBody>
                  <a:tcPr/>
                </a:tc>
                <a:extLst>
                  <a:ext uri="{0D108BD9-81ED-4DB2-BD59-A6C34878D82A}">
                    <a16:rowId xmlns:a16="http://schemas.microsoft.com/office/drawing/2014/main" val="2708887648"/>
                  </a:ext>
                </a:extLst>
              </a:tr>
              <a:tr h="370840">
                <a:tc>
                  <a:txBody>
                    <a:bodyPr/>
                    <a:lstStyle/>
                    <a:p>
                      <a:r>
                        <a:rPr lang="en-GB" dirty="0"/>
                        <a:t>A</a:t>
                      </a:r>
                      <a:endParaRPr lang="en-US" dirty="0"/>
                    </a:p>
                  </a:txBody>
                  <a:tcPr/>
                </a:tc>
                <a:tc>
                  <a:txBody>
                    <a:bodyPr/>
                    <a:lstStyle/>
                    <a:p>
                      <a:r>
                        <a:rPr lang="en-GB" dirty="0"/>
                        <a:t>1-126</a:t>
                      </a:r>
                      <a:endParaRPr lang="en-US" dirty="0"/>
                    </a:p>
                  </a:txBody>
                  <a:tcPr/>
                </a:tc>
                <a:tc>
                  <a:txBody>
                    <a:bodyPr/>
                    <a:lstStyle/>
                    <a:p>
                      <a:r>
                        <a:rPr lang="en-GB" dirty="0"/>
                        <a:t>16M</a:t>
                      </a:r>
                      <a:endParaRPr lang="en-US" dirty="0"/>
                    </a:p>
                  </a:txBody>
                  <a:tcPr/>
                </a:tc>
                <a:extLst>
                  <a:ext uri="{0D108BD9-81ED-4DB2-BD59-A6C34878D82A}">
                    <a16:rowId xmlns:a16="http://schemas.microsoft.com/office/drawing/2014/main" val="2648983104"/>
                  </a:ext>
                </a:extLst>
              </a:tr>
              <a:tr h="370840">
                <a:tc>
                  <a:txBody>
                    <a:bodyPr/>
                    <a:lstStyle/>
                    <a:p>
                      <a:r>
                        <a:rPr lang="en-GB" dirty="0"/>
                        <a:t>B</a:t>
                      </a:r>
                      <a:endParaRPr lang="en-US" dirty="0"/>
                    </a:p>
                  </a:txBody>
                  <a:tcPr/>
                </a:tc>
                <a:tc>
                  <a:txBody>
                    <a:bodyPr/>
                    <a:lstStyle/>
                    <a:p>
                      <a:r>
                        <a:rPr lang="en-GB" dirty="0"/>
                        <a:t>128-191</a:t>
                      </a:r>
                      <a:endParaRPr lang="en-US" dirty="0"/>
                    </a:p>
                  </a:txBody>
                  <a:tcPr/>
                </a:tc>
                <a:tc>
                  <a:txBody>
                    <a:bodyPr/>
                    <a:lstStyle/>
                    <a:p>
                      <a:r>
                        <a:rPr lang="en-GB" dirty="0"/>
                        <a:t>64k</a:t>
                      </a:r>
                      <a:endParaRPr lang="en-US" dirty="0"/>
                    </a:p>
                  </a:txBody>
                  <a:tcPr/>
                </a:tc>
                <a:extLst>
                  <a:ext uri="{0D108BD9-81ED-4DB2-BD59-A6C34878D82A}">
                    <a16:rowId xmlns:a16="http://schemas.microsoft.com/office/drawing/2014/main" val="1877989873"/>
                  </a:ext>
                </a:extLst>
              </a:tr>
              <a:tr h="370840">
                <a:tc>
                  <a:txBody>
                    <a:bodyPr/>
                    <a:lstStyle/>
                    <a:p>
                      <a:r>
                        <a:rPr lang="en-GB" dirty="0"/>
                        <a:t>C</a:t>
                      </a:r>
                      <a:endParaRPr lang="en-US" dirty="0"/>
                    </a:p>
                  </a:txBody>
                  <a:tcPr/>
                </a:tc>
                <a:tc>
                  <a:txBody>
                    <a:bodyPr/>
                    <a:lstStyle/>
                    <a:p>
                      <a:r>
                        <a:rPr lang="en-GB" dirty="0"/>
                        <a:t>192-223</a:t>
                      </a:r>
                      <a:endParaRPr lang="en-US" dirty="0"/>
                    </a:p>
                  </a:txBody>
                  <a:tcPr/>
                </a:tc>
                <a:tc>
                  <a:txBody>
                    <a:bodyPr/>
                    <a:lstStyle/>
                    <a:p>
                      <a:r>
                        <a:rPr lang="en-GB" dirty="0"/>
                        <a:t>254</a:t>
                      </a:r>
                      <a:endParaRPr lang="en-US" dirty="0"/>
                    </a:p>
                  </a:txBody>
                  <a:tcPr/>
                </a:tc>
                <a:extLst>
                  <a:ext uri="{0D108BD9-81ED-4DB2-BD59-A6C34878D82A}">
                    <a16:rowId xmlns:a16="http://schemas.microsoft.com/office/drawing/2014/main" val="2152705833"/>
                  </a:ext>
                </a:extLst>
              </a:tr>
            </a:tbl>
          </a:graphicData>
        </a:graphic>
      </p:graphicFrame>
    </p:spTree>
    <p:extLst>
      <p:ext uri="{BB962C8B-B14F-4D97-AF65-F5344CB8AC3E}">
        <p14:creationId xmlns:p14="http://schemas.microsoft.com/office/powerpoint/2010/main" val="2353079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Private IP addresses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lnSpcReduction="10000"/>
          </a:bodyPr>
          <a:lstStyle/>
          <a:p>
            <a:pPr lvl="1"/>
            <a:r>
              <a:rPr lang="en-GB" dirty="0"/>
              <a:t>Address ranges allocated as private, therefore not permissible onto the general internet.</a:t>
            </a:r>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r>
              <a:rPr lang="en-GB" dirty="0"/>
              <a:t>So, an organisation can have one outward facing IP address and up to 16M hosts inside </a:t>
            </a:r>
          </a:p>
          <a:p>
            <a:pPr lvl="1"/>
            <a:r>
              <a:rPr lang="en-GB" dirty="0"/>
              <a:t>This is done using network address translation </a:t>
            </a:r>
            <a:r>
              <a:rPr lang="en-GB"/>
              <a:t>(explained later)</a:t>
            </a:r>
            <a:endParaRPr lang="en-GB" dirty="0"/>
          </a:p>
          <a:p>
            <a:endParaRPr lang="en-GB" dirty="0"/>
          </a:p>
        </p:txBody>
      </p:sp>
      <p:graphicFrame>
        <p:nvGraphicFramePr>
          <p:cNvPr id="3" name="Table 2">
            <a:extLst>
              <a:ext uri="{FF2B5EF4-FFF2-40B4-BE49-F238E27FC236}">
                <a16:creationId xmlns:a16="http://schemas.microsoft.com/office/drawing/2014/main" id="{9760CCC7-6ADF-0449-8D3F-8D845A7AE85F}"/>
              </a:ext>
            </a:extLst>
          </p:cNvPr>
          <p:cNvGraphicFramePr>
            <a:graphicFrameLocks noGrp="1"/>
          </p:cNvGraphicFramePr>
          <p:nvPr>
            <p:extLst/>
          </p:nvPr>
        </p:nvGraphicFramePr>
        <p:xfrm>
          <a:off x="1699742" y="3198447"/>
          <a:ext cx="6075767" cy="1483360"/>
        </p:xfrm>
        <a:graphic>
          <a:graphicData uri="http://schemas.openxmlformats.org/drawingml/2006/table">
            <a:tbl>
              <a:tblPr firstRow="1" bandRow="1">
                <a:tableStyleId>{5940675A-B579-460E-94D1-54222C63F5DA}</a:tableStyleId>
              </a:tblPr>
              <a:tblGrid>
                <a:gridCol w="3713231">
                  <a:extLst>
                    <a:ext uri="{9D8B030D-6E8A-4147-A177-3AD203B41FA5}">
                      <a16:colId xmlns:a16="http://schemas.microsoft.com/office/drawing/2014/main" val="3812558639"/>
                    </a:ext>
                  </a:extLst>
                </a:gridCol>
                <a:gridCol w="2362536">
                  <a:extLst>
                    <a:ext uri="{9D8B030D-6E8A-4147-A177-3AD203B41FA5}">
                      <a16:colId xmlns:a16="http://schemas.microsoft.com/office/drawing/2014/main" val="1878171234"/>
                    </a:ext>
                  </a:extLst>
                </a:gridCol>
              </a:tblGrid>
              <a:tr h="370840">
                <a:tc>
                  <a:txBody>
                    <a:bodyPr/>
                    <a:lstStyle/>
                    <a:p>
                      <a:r>
                        <a:rPr lang="en-GB" dirty="0"/>
                        <a:t>Address range</a:t>
                      </a:r>
                    </a:p>
                  </a:txBody>
                  <a:tcPr/>
                </a:tc>
                <a:tc>
                  <a:txBody>
                    <a:bodyPr/>
                    <a:lstStyle/>
                    <a:p>
                      <a:r>
                        <a:rPr lang="en-GB" dirty="0"/>
                        <a:t>Number of hosts</a:t>
                      </a:r>
                    </a:p>
                  </a:txBody>
                  <a:tcPr/>
                </a:tc>
                <a:extLst>
                  <a:ext uri="{0D108BD9-81ED-4DB2-BD59-A6C34878D82A}">
                    <a16:rowId xmlns:a16="http://schemas.microsoft.com/office/drawing/2014/main" val="3906759844"/>
                  </a:ext>
                </a:extLst>
              </a:tr>
              <a:tr h="370840">
                <a:tc>
                  <a:txBody>
                    <a:bodyPr/>
                    <a:lstStyle/>
                    <a:p>
                      <a:r>
                        <a:rPr lang="en-GB" dirty="0"/>
                        <a:t>10.0.0.0 – 10.255.255.255</a:t>
                      </a:r>
                    </a:p>
                  </a:txBody>
                  <a:tcPr/>
                </a:tc>
                <a:tc>
                  <a:txBody>
                    <a:bodyPr/>
                    <a:lstStyle/>
                    <a:p>
                      <a:r>
                        <a:rPr lang="en-GB" dirty="0"/>
                        <a:t>16M</a:t>
                      </a:r>
                    </a:p>
                  </a:txBody>
                  <a:tcPr/>
                </a:tc>
                <a:extLst>
                  <a:ext uri="{0D108BD9-81ED-4DB2-BD59-A6C34878D82A}">
                    <a16:rowId xmlns:a16="http://schemas.microsoft.com/office/drawing/2014/main" val="2508869728"/>
                  </a:ext>
                </a:extLst>
              </a:tr>
              <a:tr h="370840">
                <a:tc>
                  <a:txBody>
                    <a:bodyPr/>
                    <a:lstStyle/>
                    <a:p>
                      <a:r>
                        <a:rPr lang="en-GB" dirty="0"/>
                        <a:t>172.16.0.0 – 172.31.255.255</a:t>
                      </a:r>
                    </a:p>
                  </a:txBody>
                  <a:tcPr/>
                </a:tc>
                <a:tc>
                  <a:txBody>
                    <a:bodyPr/>
                    <a:lstStyle/>
                    <a:p>
                      <a:r>
                        <a:rPr lang="en-GB" dirty="0"/>
                        <a:t>1M</a:t>
                      </a:r>
                    </a:p>
                  </a:txBody>
                  <a:tcPr/>
                </a:tc>
                <a:extLst>
                  <a:ext uri="{0D108BD9-81ED-4DB2-BD59-A6C34878D82A}">
                    <a16:rowId xmlns:a16="http://schemas.microsoft.com/office/drawing/2014/main" val="1627987421"/>
                  </a:ext>
                </a:extLst>
              </a:tr>
              <a:tr h="370840">
                <a:tc>
                  <a:txBody>
                    <a:bodyPr/>
                    <a:lstStyle/>
                    <a:p>
                      <a:r>
                        <a:rPr lang="en-GB" dirty="0"/>
                        <a:t>192.168.0.0 – 192.168.255.255</a:t>
                      </a:r>
                    </a:p>
                  </a:txBody>
                  <a:tcPr/>
                </a:tc>
                <a:tc>
                  <a:txBody>
                    <a:bodyPr/>
                    <a:lstStyle/>
                    <a:p>
                      <a:r>
                        <a:rPr lang="en-GB" dirty="0"/>
                        <a:t>64K</a:t>
                      </a:r>
                    </a:p>
                  </a:txBody>
                  <a:tcPr/>
                </a:tc>
                <a:extLst>
                  <a:ext uri="{0D108BD9-81ED-4DB2-BD59-A6C34878D82A}">
                    <a16:rowId xmlns:a16="http://schemas.microsoft.com/office/drawing/2014/main" val="3312766380"/>
                  </a:ext>
                </a:extLst>
              </a:tr>
            </a:tbl>
          </a:graphicData>
        </a:graphic>
      </p:graphicFrame>
    </p:spTree>
    <p:extLst>
      <p:ext uri="{BB962C8B-B14F-4D97-AF65-F5344CB8AC3E}">
        <p14:creationId xmlns:p14="http://schemas.microsoft.com/office/powerpoint/2010/main" val="3557430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Setting IP addresses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a:bodyPr>
          <a:lstStyle/>
          <a:p>
            <a:pPr lvl="1"/>
            <a:r>
              <a:rPr lang="en-GB" dirty="0"/>
              <a:t>Assume a small system with 192.168.1.n addresses</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endParaRPr lang="en-GB" dirty="0"/>
          </a:p>
          <a:p>
            <a:pPr lvl="1"/>
            <a:endParaRPr lang="en-GB" dirty="0"/>
          </a:p>
          <a:p>
            <a:pPr lvl="1"/>
            <a:r>
              <a:rPr lang="en-GB" dirty="0"/>
              <a:t>Static addresses are set on the device</a:t>
            </a:r>
          </a:p>
          <a:p>
            <a:pPr lvl="1"/>
            <a:r>
              <a:rPr lang="en-GB" dirty="0"/>
              <a:t>Dynamic addresses are leased by a DHCP server</a:t>
            </a:r>
          </a:p>
          <a:p>
            <a:endParaRPr lang="en-GB" dirty="0"/>
          </a:p>
        </p:txBody>
      </p:sp>
      <p:graphicFrame>
        <p:nvGraphicFramePr>
          <p:cNvPr id="3" name="Table 2">
            <a:extLst>
              <a:ext uri="{FF2B5EF4-FFF2-40B4-BE49-F238E27FC236}">
                <a16:creationId xmlns:a16="http://schemas.microsoft.com/office/drawing/2014/main" id="{9760CCC7-6ADF-0449-8D3F-8D845A7AE85F}"/>
              </a:ext>
            </a:extLst>
          </p:cNvPr>
          <p:cNvGraphicFramePr>
            <a:graphicFrameLocks noGrp="1"/>
          </p:cNvGraphicFramePr>
          <p:nvPr>
            <p:extLst/>
          </p:nvPr>
        </p:nvGraphicFramePr>
        <p:xfrm>
          <a:off x="1437106" y="2892403"/>
          <a:ext cx="5102240" cy="1854200"/>
        </p:xfrm>
        <a:graphic>
          <a:graphicData uri="http://schemas.openxmlformats.org/drawingml/2006/table">
            <a:tbl>
              <a:tblPr firstRow="1" bandRow="1">
                <a:tableStyleId>{5940675A-B579-460E-94D1-54222C63F5DA}</a:tableStyleId>
              </a:tblPr>
              <a:tblGrid>
                <a:gridCol w="2245214">
                  <a:extLst>
                    <a:ext uri="{9D8B030D-6E8A-4147-A177-3AD203B41FA5}">
                      <a16:colId xmlns:a16="http://schemas.microsoft.com/office/drawing/2014/main" val="3812558639"/>
                    </a:ext>
                  </a:extLst>
                </a:gridCol>
                <a:gridCol w="1428513">
                  <a:extLst>
                    <a:ext uri="{9D8B030D-6E8A-4147-A177-3AD203B41FA5}">
                      <a16:colId xmlns:a16="http://schemas.microsoft.com/office/drawing/2014/main" val="1878171234"/>
                    </a:ext>
                  </a:extLst>
                </a:gridCol>
                <a:gridCol w="1428513">
                  <a:extLst>
                    <a:ext uri="{9D8B030D-6E8A-4147-A177-3AD203B41FA5}">
                      <a16:colId xmlns:a16="http://schemas.microsoft.com/office/drawing/2014/main" val="1492713981"/>
                    </a:ext>
                  </a:extLst>
                </a:gridCol>
              </a:tblGrid>
              <a:tr h="370840">
                <a:tc>
                  <a:txBody>
                    <a:bodyPr/>
                    <a:lstStyle/>
                    <a:p>
                      <a:r>
                        <a:rPr lang="en-GB" dirty="0"/>
                        <a:t>IP address</a:t>
                      </a:r>
                    </a:p>
                  </a:txBody>
                  <a:tcPr/>
                </a:tc>
                <a:tc>
                  <a:txBody>
                    <a:bodyPr/>
                    <a:lstStyle/>
                    <a:p>
                      <a:r>
                        <a:rPr lang="en-GB" dirty="0"/>
                        <a:t>Host</a:t>
                      </a:r>
                    </a:p>
                  </a:txBody>
                  <a:tcPr/>
                </a:tc>
                <a:tc>
                  <a:txBody>
                    <a:bodyPr/>
                    <a:lstStyle/>
                    <a:p>
                      <a:r>
                        <a:rPr lang="en-GB" dirty="0"/>
                        <a:t>Type</a:t>
                      </a:r>
                    </a:p>
                  </a:txBody>
                  <a:tcPr/>
                </a:tc>
                <a:extLst>
                  <a:ext uri="{0D108BD9-81ED-4DB2-BD59-A6C34878D82A}">
                    <a16:rowId xmlns:a16="http://schemas.microsoft.com/office/drawing/2014/main" val="3906759844"/>
                  </a:ext>
                </a:extLst>
              </a:tr>
              <a:tr h="370840">
                <a:tc>
                  <a:txBody>
                    <a:bodyPr/>
                    <a:lstStyle/>
                    <a:p>
                      <a:r>
                        <a:rPr lang="en-GB" dirty="0"/>
                        <a:t>192.168.1.1</a:t>
                      </a:r>
                    </a:p>
                  </a:txBody>
                  <a:tcPr/>
                </a:tc>
                <a:tc>
                  <a:txBody>
                    <a:bodyPr/>
                    <a:lstStyle/>
                    <a:p>
                      <a:r>
                        <a:rPr lang="en-GB" dirty="0"/>
                        <a:t>Router</a:t>
                      </a:r>
                    </a:p>
                  </a:txBody>
                  <a:tcPr/>
                </a:tc>
                <a:tc>
                  <a:txBody>
                    <a:bodyPr/>
                    <a:lstStyle/>
                    <a:p>
                      <a:r>
                        <a:rPr lang="en-GB" dirty="0"/>
                        <a:t>Static</a:t>
                      </a:r>
                    </a:p>
                  </a:txBody>
                  <a:tcPr/>
                </a:tc>
                <a:extLst>
                  <a:ext uri="{0D108BD9-81ED-4DB2-BD59-A6C34878D82A}">
                    <a16:rowId xmlns:a16="http://schemas.microsoft.com/office/drawing/2014/main" val="2508869728"/>
                  </a:ext>
                </a:extLst>
              </a:tr>
              <a:tr h="370840">
                <a:tc>
                  <a:txBody>
                    <a:bodyPr/>
                    <a:lstStyle/>
                    <a:p>
                      <a:r>
                        <a:rPr lang="en-GB" dirty="0"/>
                        <a:t>192.168.1.10</a:t>
                      </a:r>
                    </a:p>
                  </a:txBody>
                  <a:tcPr/>
                </a:tc>
                <a:tc>
                  <a:txBody>
                    <a:bodyPr/>
                    <a:lstStyle/>
                    <a:p>
                      <a:r>
                        <a:rPr lang="en-GB" dirty="0"/>
                        <a:t>Server</a:t>
                      </a:r>
                    </a:p>
                  </a:txBody>
                  <a:tcPr/>
                </a:tc>
                <a:tc>
                  <a:txBody>
                    <a:bodyPr/>
                    <a:lstStyle/>
                    <a:p>
                      <a:r>
                        <a:rPr lang="en-GB" dirty="0"/>
                        <a:t>Static</a:t>
                      </a:r>
                    </a:p>
                  </a:txBody>
                  <a:tcPr/>
                </a:tc>
                <a:extLst>
                  <a:ext uri="{0D108BD9-81ED-4DB2-BD59-A6C34878D82A}">
                    <a16:rowId xmlns:a16="http://schemas.microsoft.com/office/drawing/2014/main" val="1627987421"/>
                  </a:ext>
                </a:extLst>
              </a:tr>
              <a:tr h="370840">
                <a:tc>
                  <a:txBody>
                    <a:bodyPr/>
                    <a:lstStyle/>
                    <a:p>
                      <a:r>
                        <a:rPr lang="en-GB" dirty="0"/>
                        <a:t>192.168.1.20</a:t>
                      </a:r>
                    </a:p>
                  </a:txBody>
                  <a:tcPr/>
                </a:tc>
                <a:tc>
                  <a:txBody>
                    <a:bodyPr/>
                    <a:lstStyle/>
                    <a:p>
                      <a:r>
                        <a:rPr lang="en-GB" dirty="0"/>
                        <a:t>Printer</a:t>
                      </a:r>
                    </a:p>
                  </a:txBody>
                  <a:tcPr/>
                </a:tc>
                <a:tc>
                  <a:txBody>
                    <a:bodyPr/>
                    <a:lstStyle/>
                    <a:p>
                      <a:r>
                        <a:rPr lang="en-GB" dirty="0"/>
                        <a:t>Static</a:t>
                      </a:r>
                    </a:p>
                  </a:txBody>
                  <a:tcPr/>
                </a:tc>
                <a:extLst>
                  <a:ext uri="{0D108BD9-81ED-4DB2-BD59-A6C34878D82A}">
                    <a16:rowId xmlns:a16="http://schemas.microsoft.com/office/drawing/2014/main" val="2460036649"/>
                  </a:ext>
                </a:extLst>
              </a:tr>
              <a:tr h="370840">
                <a:tc>
                  <a:txBody>
                    <a:bodyPr/>
                    <a:lstStyle/>
                    <a:p>
                      <a:r>
                        <a:rPr lang="en-GB" dirty="0"/>
                        <a:t>192.168.1.100 - 200</a:t>
                      </a:r>
                    </a:p>
                  </a:txBody>
                  <a:tcPr/>
                </a:tc>
                <a:tc>
                  <a:txBody>
                    <a:bodyPr/>
                    <a:lstStyle/>
                    <a:p>
                      <a:r>
                        <a:rPr lang="en-GB" dirty="0"/>
                        <a:t>Desktops</a:t>
                      </a:r>
                    </a:p>
                  </a:txBody>
                  <a:tcPr/>
                </a:tc>
                <a:tc>
                  <a:txBody>
                    <a:bodyPr/>
                    <a:lstStyle/>
                    <a:p>
                      <a:r>
                        <a:rPr lang="en-GB" dirty="0"/>
                        <a:t>Dynamic</a:t>
                      </a:r>
                    </a:p>
                  </a:txBody>
                  <a:tcPr/>
                </a:tc>
                <a:extLst>
                  <a:ext uri="{0D108BD9-81ED-4DB2-BD59-A6C34878D82A}">
                    <a16:rowId xmlns:a16="http://schemas.microsoft.com/office/drawing/2014/main" val="1180619240"/>
                  </a:ext>
                </a:extLst>
              </a:tr>
            </a:tbl>
          </a:graphicData>
        </a:graphic>
      </p:graphicFrame>
    </p:spTree>
    <p:extLst>
      <p:ext uri="{BB962C8B-B14F-4D97-AF65-F5344CB8AC3E}">
        <p14:creationId xmlns:p14="http://schemas.microsoft.com/office/powerpoint/2010/main" val="1461418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DHCP Dynamic Host Configuration Protocol</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a:bodyPr>
          <a:lstStyle/>
          <a:p>
            <a:pPr lvl="1"/>
            <a:r>
              <a:rPr lang="en-GB" dirty="0"/>
              <a:t>Host sends a discovery request (255.255.255.255) for a DHCP server</a:t>
            </a:r>
          </a:p>
          <a:p>
            <a:pPr lvl="1"/>
            <a:r>
              <a:rPr lang="en-GB" dirty="0"/>
              <a:t>Server responds with a lease offer of an IP address, gateway address, duration and DNS server address (see later for DNS)</a:t>
            </a:r>
          </a:p>
          <a:p>
            <a:pPr lvl="1"/>
            <a:r>
              <a:rPr lang="en-GB" dirty="0"/>
              <a:t>Host responds with a request to accept the offered lease</a:t>
            </a:r>
          </a:p>
          <a:p>
            <a:pPr lvl="1"/>
            <a:r>
              <a:rPr lang="en-GB" dirty="0"/>
              <a:t>Server acknowledges the request</a:t>
            </a:r>
          </a:p>
          <a:p>
            <a:pPr lvl="1"/>
            <a:r>
              <a:rPr lang="en-GB" dirty="0"/>
              <a:t>Host configures its network interface with the agreed parameters </a:t>
            </a:r>
          </a:p>
          <a:p>
            <a:pPr lvl="1"/>
            <a:endParaRPr lang="en-GB" dirty="0"/>
          </a:p>
        </p:txBody>
      </p:sp>
      <p:pic>
        <p:nvPicPr>
          <p:cNvPr id="9" name="Picture 9">
            <a:extLst>
              <a:ext uri="{FF2B5EF4-FFF2-40B4-BE49-F238E27FC236}">
                <a16:creationId xmlns:a16="http://schemas.microsoft.com/office/drawing/2014/main" id="{57C3EB6E-08B7-8743-BFA8-45E3066A0026}"/>
              </a:ext>
            </a:extLst>
          </p:cNvPr>
          <p:cNvPicPr>
            <a:picLocks noChangeAspect="1"/>
          </p:cNvPicPr>
          <p:nvPr/>
        </p:nvPicPr>
        <p:blipFill>
          <a:blip r:embed="rId2"/>
          <a:stretch>
            <a:fillRect/>
          </a:stretch>
        </p:blipFill>
        <p:spPr>
          <a:xfrm>
            <a:off x="1100666" y="1058039"/>
            <a:ext cx="8287589" cy="8289613"/>
          </a:xfrm>
          <a:prstGeom prst="rect">
            <a:avLst/>
          </a:prstGeom>
        </p:spPr>
      </p:pic>
    </p:spTree>
    <p:extLst>
      <p:ext uri="{BB962C8B-B14F-4D97-AF65-F5344CB8AC3E}">
        <p14:creationId xmlns:p14="http://schemas.microsoft.com/office/powerpoint/2010/main" val="2928518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DHCP Windows Configuration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a:bodyPr>
          <a:lstStyle/>
          <a:p>
            <a:pPr marL="457200" lvl="1" indent="0">
              <a:buNone/>
            </a:pPr>
            <a:r>
              <a:rPr lang="en-GB" dirty="0"/>
              <a:t>Static					Dynamic</a:t>
            </a:r>
          </a:p>
        </p:txBody>
      </p:sp>
      <p:pic>
        <p:nvPicPr>
          <p:cNvPr id="3" name="Picture 4">
            <a:extLst>
              <a:ext uri="{FF2B5EF4-FFF2-40B4-BE49-F238E27FC236}">
                <a16:creationId xmlns:a16="http://schemas.microsoft.com/office/drawing/2014/main" id="{3B32F07A-7D91-1340-95FD-FFDFD807B0E9}"/>
              </a:ext>
            </a:extLst>
          </p:cNvPr>
          <p:cNvPicPr>
            <a:picLocks noChangeAspect="1"/>
          </p:cNvPicPr>
          <p:nvPr/>
        </p:nvPicPr>
        <p:blipFill>
          <a:blip r:embed="rId2"/>
          <a:stretch>
            <a:fillRect/>
          </a:stretch>
        </p:blipFill>
        <p:spPr>
          <a:xfrm>
            <a:off x="1232265" y="2693013"/>
            <a:ext cx="3202152" cy="3575218"/>
          </a:xfrm>
          <a:prstGeom prst="rect">
            <a:avLst/>
          </a:prstGeom>
        </p:spPr>
      </p:pic>
      <p:pic>
        <p:nvPicPr>
          <p:cNvPr id="6" name="Picture 6">
            <a:extLst>
              <a:ext uri="{FF2B5EF4-FFF2-40B4-BE49-F238E27FC236}">
                <a16:creationId xmlns:a16="http://schemas.microsoft.com/office/drawing/2014/main" id="{56EE3ACD-5DC6-F54F-B422-C11C18C489D3}"/>
              </a:ext>
            </a:extLst>
          </p:cNvPr>
          <p:cNvPicPr>
            <a:picLocks noChangeAspect="1"/>
          </p:cNvPicPr>
          <p:nvPr/>
        </p:nvPicPr>
        <p:blipFill>
          <a:blip r:embed="rId3"/>
          <a:stretch>
            <a:fillRect/>
          </a:stretch>
        </p:blipFill>
        <p:spPr>
          <a:xfrm>
            <a:off x="6284373" y="2693013"/>
            <a:ext cx="3217696" cy="3575218"/>
          </a:xfrm>
          <a:prstGeom prst="rect">
            <a:avLst/>
          </a:prstGeom>
        </p:spPr>
      </p:pic>
    </p:spTree>
    <p:extLst>
      <p:ext uri="{BB962C8B-B14F-4D97-AF65-F5344CB8AC3E}">
        <p14:creationId xmlns:p14="http://schemas.microsoft.com/office/powerpoint/2010/main" val="1853313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Recap</a:t>
            </a:r>
          </a:p>
        </p:txBody>
      </p:sp>
      <p:sp>
        <p:nvSpPr>
          <p:cNvPr id="5" name="Content Placeholder 4">
            <a:extLst>
              <a:ext uri="{FF2B5EF4-FFF2-40B4-BE49-F238E27FC236}">
                <a16:creationId xmlns:a16="http://schemas.microsoft.com/office/drawing/2014/main" id="{AAAE604E-7919-1343-87E3-F4567E01F5F1}"/>
              </a:ext>
            </a:extLst>
          </p:cNvPr>
          <p:cNvSpPr>
            <a:spLocks noGrp="1"/>
          </p:cNvSpPr>
          <p:nvPr>
            <p:ph idx="1"/>
          </p:nvPr>
        </p:nvSpPr>
        <p:spPr/>
        <p:txBody>
          <a:bodyPr/>
          <a:lstStyle/>
          <a:p>
            <a:r>
              <a:rPr lang="en-GB" dirty="0"/>
              <a:t>Hosts have MAC and IP addresses</a:t>
            </a:r>
          </a:p>
          <a:p>
            <a:r>
              <a:rPr lang="en-GB" dirty="0"/>
              <a:t>They can communicate in the same network using switches and MAC addressing</a:t>
            </a:r>
          </a:p>
          <a:p>
            <a:r>
              <a:rPr lang="en-GB" dirty="0"/>
              <a:t>To communicate between networks they use routers and IP addresses</a:t>
            </a:r>
          </a:p>
          <a:p>
            <a:r>
              <a:rPr lang="en-GB" dirty="0"/>
              <a:t>Private IP addresses allow duplicate usage in different organisations, but are not allowed on the internet</a:t>
            </a:r>
          </a:p>
          <a:p>
            <a:r>
              <a:rPr lang="en-GB" dirty="0"/>
              <a:t>IP addresses can be manually configured or obtained by DHCP</a:t>
            </a:r>
            <a:endParaRPr lang="en-US" dirty="0"/>
          </a:p>
        </p:txBody>
      </p:sp>
    </p:spTree>
    <p:extLst>
      <p:ext uri="{BB962C8B-B14F-4D97-AF65-F5344CB8AC3E}">
        <p14:creationId xmlns:p14="http://schemas.microsoft.com/office/powerpoint/2010/main" val="204928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Internet connection</a:t>
            </a:r>
          </a:p>
        </p:txBody>
      </p:sp>
      <p:pic>
        <p:nvPicPr>
          <p:cNvPr id="7" name="Picture 7">
            <a:extLst>
              <a:ext uri="{FF2B5EF4-FFF2-40B4-BE49-F238E27FC236}">
                <a16:creationId xmlns:a16="http://schemas.microsoft.com/office/drawing/2014/main" id="{849C4D82-1D47-AD4D-84E8-98F9893D278C}"/>
              </a:ext>
            </a:extLst>
          </p:cNvPr>
          <p:cNvPicPr>
            <a:picLocks noGrp="1" noChangeAspect="1"/>
          </p:cNvPicPr>
          <p:nvPr>
            <p:ph idx="1"/>
          </p:nvPr>
        </p:nvPicPr>
        <p:blipFill>
          <a:blip r:embed="rId2"/>
          <a:stretch>
            <a:fillRect/>
          </a:stretch>
        </p:blipFill>
        <p:spPr>
          <a:xfrm>
            <a:off x="3640137" y="1825625"/>
            <a:ext cx="4935538" cy="4935538"/>
          </a:xfrm>
          <a:prstGeom prst="rect">
            <a:avLst/>
          </a:prstGeom>
        </p:spPr>
      </p:pic>
      <p:sp>
        <p:nvSpPr>
          <p:cNvPr id="6" name="Content Placeholder 4">
            <a:extLst>
              <a:ext uri="{FF2B5EF4-FFF2-40B4-BE49-F238E27FC236}">
                <a16:creationId xmlns:a16="http://schemas.microsoft.com/office/drawing/2014/main" id="{BD701CEA-98BA-1242-99EE-2D643017E825}"/>
              </a:ext>
            </a:extLst>
          </p:cNvPr>
          <p:cNvSpPr txBox="1">
            <a:spLocks/>
          </p:cNvSpPr>
          <p:nvPr/>
        </p:nvSpPr>
        <p:spPr>
          <a:xfrm>
            <a:off x="680321" y="2336873"/>
            <a:ext cx="9613861" cy="3599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10" name="TextBox 9">
            <a:extLst>
              <a:ext uri="{FF2B5EF4-FFF2-40B4-BE49-F238E27FC236}">
                <a16:creationId xmlns:a16="http://schemas.microsoft.com/office/drawing/2014/main" id="{73E6C66A-CC4A-8148-B2D7-436AD4B8B630}"/>
              </a:ext>
            </a:extLst>
          </p:cNvPr>
          <p:cNvSpPr txBox="1"/>
          <p:nvPr/>
        </p:nvSpPr>
        <p:spPr>
          <a:xfrm>
            <a:off x="465263" y="2236406"/>
            <a:ext cx="6096000" cy="3785652"/>
          </a:xfrm>
          <a:prstGeom prst="rect">
            <a:avLst/>
          </a:prstGeom>
          <a:noFill/>
        </p:spPr>
        <p:txBody>
          <a:bodyPr wrap="square">
            <a:spAutoFit/>
          </a:bodyPr>
          <a:lstStyle/>
          <a:p>
            <a:pPr marL="342900" indent="-342900">
              <a:buFont typeface="Arial" panose="020B0604020202020204" pitchFamily="34" charset="0"/>
              <a:buChar char="•"/>
            </a:pPr>
            <a:r>
              <a:rPr lang="en-GB" sz="2400" dirty="0"/>
              <a:t>Connection to the ISP </a:t>
            </a:r>
          </a:p>
          <a:p>
            <a:pPr marL="800100" lvl="1" indent="-342900">
              <a:buFont typeface="Arial" panose="020B0604020202020204" pitchFamily="34" charset="0"/>
              <a:buChar char="•"/>
            </a:pPr>
            <a:r>
              <a:rPr lang="en-GB" sz="2400" dirty="0"/>
              <a:t>ADSL</a:t>
            </a:r>
          </a:p>
          <a:p>
            <a:pPr marL="800100" lvl="1" indent="-342900">
              <a:buFont typeface="Arial" panose="020B0604020202020204" pitchFamily="34" charset="0"/>
              <a:buChar char="•"/>
            </a:pPr>
            <a:r>
              <a:rPr lang="en-GB" sz="2400" dirty="0"/>
              <a:t>Cable</a:t>
            </a:r>
          </a:p>
          <a:p>
            <a:pPr marL="800100" lvl="1" indent="-342900">
              <a:buFont typeface="Arial" panose="020B0604020202020204" pitchFamily="34" charset="0"/>
              <a:buChar char="•"/>
            </a:pPr>
            <a:r>
              <a:rPr lang="en-GB" sz="2400" dirty="0"/>
              <a:t>Satellite</a:t>
            </a:r>
          </a:p>
          <a:p>
            <a:pPr marL="800100" lvl="1" indent="-342900">
              <a:buFont typeface="Arial" panose="020B0604020202020204" pitchFamily="34" charset="0"/>
              <a:buChar char="•"/>
            </a:pPr>
            <a:r>
              <a:rPr lang="en-GB" sz="2400" dirty="0"/>
              <a:t>Cellular</a:t>
            </a:r>
          </a:p>
          <a:p>
            <a:pPr marL="800100" lvl="1" indent="-342900">
              <a:buFont typeface="Arial" panose="020B0604020202020204" pitchFamily="34" charset="0"/>
              <a:buChar char="•"/>
            </a:pPr>
            <a:r>
              <a:rPr lang="en-GB" sz="2400" dirty="0"/>
              <a:t>Leased line</a:t>
            </a:r>
          </a:p>
          <a:p>
            <a:pPr marL="800100" lvl="1"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ISP supplies:</a:t>
            </a:r>
          </a:p>
          <a:p>
            <a:pPr marL="800100" lvl="1" indent="-342900">
              <a:buFont typeface="Arial" panose="020B0604020202020204" pitchFamily="34" charset="0"/>
              <a:buChar char="•"/>
            </a:pPr>
            <a:r>
              <a:rPr lang="en-GB" sz="2400" dirty="0"/>
              <a:t>IP address via DHCP</a:t>
            </a:r>
          </a:p>
          <a:p>
            <a:pPr marL="800100" lvl="1" indent="-342900">
              <a:buFont typeface="Arial" panose="020B0604020202020204" pitchFamily="34" charset="0"/>
              <a:buChar char="•"/>
            </a:pPr>
            <a:r>
              <a:rPr lang="en-GB" sz="2400" dirty="0"/>
              <a:t>DNS address</a:t>
            </a:r>
          </a:p>
        </p:txBody>
      </p:sp>
    </p:spTree>
    <p:extLst>
      <p:ext uri="{BB962C8B-B14F-4D97-AF65-F5344CB8AC3E}">
        <p14:creationId xmlns:p14="http://schemas.microsoft.com/office/powerpoint/2010/main" val="4144636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ISP IP addresses</a:t>
            </a:r>
          </a:p>
        </p:txBody>
      </p:sp>
      <p:sp>
        <p:nvSpPr>
          <p:cNvPr id="5" name="Content Placeholder 4">
            <a:extLst>
              <a:ext uri="{FF2B5EF4-FFF2-40B4-BE49-F238E27FC236}">
                <a16:creationId xmlns:a16="http://schemas.microsoft.com/office/drawing/2014/main" id="{AAAE604E-7919-1343-87E3-F4567E01F5F1}"/>
              </a:ext>
            </a:extLst>
          </p:cNvPr>
          <p:cNvSpPr>
            <a:spLocks noGrp="1"/>
          </p:cNvSpPr>
          <p:nvPr>
            <p:ph idx="1"/>
          </p:nvPr>
        </p:nvSpPr>
        <p:spPr/>
        <p:txBody>
          <a:bodyPr/>
          <a:lstStyle/>
          <a:p>
            <a:r>
              <a:rPr lang="en-GB" dirty="0"/>
              <a:t>An ISP will allocate an IP address from a range it owns</a:t>
            </a:r>
          </a:p>
          <a:p>
            <a:r>
              <a:rPr lang="en-GB" dirty="0"/>
              <a:t>These IP addresses are unique on the internet</a:t>
            </a:r>
          </a:p>
          <a:p>
            <a:r>
              <a:rPr lang="en-GB" dirty="0"/>
              <a:t>Gloucester College IP address is 212.219.57.69</a:t>
            </a:r>
          </a:p>
          <a:p>
            <a:r>
              <a:rPr lang="en-GB" dirty="0"/>
              <a:t>All internet traffic to and from Gloucester College is via the IP address 212.219.57.69</a:t>
            </a:r>
          </a:p>
          <a:p>
            <a:r>
              <a:rPr lang="en-GB" dirty="0"/>
              <a:t>Internal IP addresses at the college will be from the private IP addresses ranges</a:t>
            </a:r>
          </a:p>
          <a:p>
            <a:r>
              <a:rPr lang="en-GB" dirty="0"/>
              <a:t>How does traffic for a private IP address get to the right host?</a:t>
            </a:r>
          </a:p>
        </p:txBody>
      </p:sp>
    </p:spTree>
    <p:extLst>
      <p:ext uri="{BB962C8B-B14F-4D97-AF65-F5344CB8AC3E}">
        <p14:creationId xmlns:p14="http://schemas.microsoft.com/office/powerpoint/2010/main" val="1400139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Network and port address translation </a:t>
            </a:r>
            <a:br>
              <a:rPr lang="en-GB" dirty="0"/>
            </a:br>
            <a:r>
              <a:rPr lang="en-GB" dirty="0"/>
              <a:t>(NAT and PAT</a:t>
            </a:r>
            <a:r>
              <a:rPr lang="en-GB" dirty="0" smtClean="0"/>
              <a:t>)</a:t>
            </a:r>
            <a:endParaRPr lang="en-GB" dirty="0"/>
          </a:p>
        </p:txBody>
      </p:sp>
      <p:sp>
        <p:nvSpPr>
          <p:cNvPr id="5" name="Content Placeholder 4">
            <a:extLst>
              <a:ext uri="{FF2B5EF4-FFF2-40B4-BE49-F238E27FC236}">
                <a16:creationId xmlns:a16="http://schemas.microsoft.com/office/drawing/2014/main" id="{AAAE604E-7919-1343-87E3-F4567E01F5F1}"/>
              </a:ext>
            </a:extLst>
          </p:cNvPr>
          <p:cNvSpPr>
            <a:spLocks noGrp="1"/>
          </p:cNvSpPr>
          <p:nvPr>
            <p:ph idx="1"/>
          </p:nvPr>
        </p:nvSpPr>
        <p:spPr/>
        <p:txBody>
          <a:bodyPr/>
          <a:lstStyle/>
          <a:p>
            <a:r>
              <a:rPr lang="en-GB" dirty="0"/>
              <a:t>Implemented in the router</a:t>
            </a:r>
          </a:p>
          <a:p>
            <a:r>
              <a:rPr lang="en-GB" dirty="0"/>
              <a:t>Allows many hosts on the internal network to connect via one public IP address</a:t>
            </a:r>
          </a:p>
          <a:p>
            <a:r>
              <a:rPr lang="en-GB" dirty="0"/>
              <a:t>Allows many applications on one host to communicate with many services in the cloud</a:t>
            </a:r>
          </a:p>
          <a:p>
            <a:r>
              <a:rPr lang="en-GB" dirty="0"/>
              <a:t>Uses IP and port numbers</a:t>
            </a:r>
          </a:p>
        </p:txBody>
      </p:sp>
    </p:spTree>
    <p:extLst>
      <p:ext uri="{BB962C8B-B14F-4D97-AF65-F5344CB8AC3E}">
        <p14:creationId xmlns:p14="http://schemas.microsoft.com/office/powerpoint/2010/main" val="2049622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Ports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An IP address and a port address make up a socket</a:t>
            </a:r>
          </a:p>
          <a:p>
            <a:pPr lvl="1"/>
            <a:r>
              <a:rPr lang="en-GB" dirty="0"/>
              <a:t>Eg 212.219.57.69:80 (Gloucester college HTTP port)</a:t>
            </a:r>
          </a:p>
          <a:p>
            <a:r>
              <a:rPr lang="en-GB" dirty="0"/>
              <a:t>An application, service or process uses the socket to send and receive data via the network – OSI Layer 4 Transport</a:t>
            </a:r>
          </a:p>
          <a:p>
            <a:r>
              <a:rPr lang="en-GB" dirty="0"/>
              <a:t>The operating system </a:t>
            </a:r>
          </a:p>
          <a:p>
            <a:pPr lvl="1"/>
            <a:r>
              <a:rPr lang="en-GB" dirty="0"/>
              <a:t>transmits the data from all application ports on to the network</a:t>
            </a:r>
          </a:p>
          <a:p>
            <a:pPr lvl="1"/>
            <a:r>
              <a:rPr lang="en-GB" dirty="0"/>
              <a:t>directs received packets to the matching IP address and port number </a:t>
            </a:r>
          </a:p>
          <a:p>
            <a:endParaRPr lang="en-GB" dirty="0"/>
          </a:p>
        </p:txBody>
      </p:sp>
    </p:spTree>
    <p:extLst>
      <p:ext uri="{BB962C8B-B14F-4D97-AF65-F5344CB8AC3E}">
        <p14:creationId xmlns:p14="http://schemas.microsoft.com/office/powerpoint/2010/main" val="387996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 Connection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lstStyle/>
          <a:p>
            <a:r>
              <a:rPr lang="en-GB" dirty="0"/>
              <a:t>Single user</a:t>
            </a:r>
          </a:p>
          <a:p>
            <a:r>
              <a:rPr lang="en-GB" dirty="0"/>
              <a:t>No connection</a:t>
            </a:r>
          </a:p>
          <a:p>
            <a:r>
              <a:rPr lang="en-GB" dirty="0"/>
              <a:t>Very secure</a:t>
            </a:r>
          </a:p>
        </p:txBody>
      </p:sp>
      <p:pic>
        <p:nvPicPr>
          <p:cNvPr id="11" name="Picture 10">
            <a:extLst>
              <a:ext uri="{FF2B5EF4-FFF2-40B4-BE49-F238E27FC236}">
                <a16:creationId xmlns:a16="http://schemas.microsoft.com/office/drawing/2014/main" id="{9FC20BE1-9E9B-ED40-A5A3-2F7E20D37399}"/>
              </a:ext>
            </a:extLst>
          </p:cNvPr>
          <p:cNvPicPr>
            <a:picLocks noChangeAspect="1"/>
          </p:cNvPicPr>
          <p:nvPr/>
        </p:nvPicPr>
        <p:blipFill>
          <a:blip r:embed="rId2"/>
          <a:stretch>
            <a:fillRect/>
          </a:stretch>
        </p:blipFill>
        <p:spPr>
          <a:xfrm>
            <a:off x="6642847" y="2681942"/>
            <a:ext cx="3826267" cy="3163047"/>
          </a:xfrm>
          <a:prstGeom prst="rect">
            <a:avLst/>
          </a:prstGeom>
        </p:spPr>
      </p:pic>
    </p:spTree>
    <p:extLst>
      <p:ext uri="{BB962C8B-B14F-4D97-AF65-F5344CB8AC3E}">
        <p14:creationId xmlns:p14="http://schemas.microsoft.com/office/powerpoint/2010/main" val="33936929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Port allocation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Well known ports 0-1023</a:t>
            </a:r>
          </a:p>
          <a:p>
            <a:pPr lvl="1"/>
            <a:r>
              <a:rPr lang="en-GB" dirty="0"/>
              <a:t>Examples</a:t>
            </a:r>
          </a:p>
          <a:p>
            <a:pPr lvl="2"/>
            <a:r>
              <a:rPr lang="en-GB" dirty="0"/>
              <a:t>21 FTP</a:t>
            </a:r>
          </a:p>
          <a:p>
            <a:pPr lvl="2"/>
            <a:r>
              <a:rPr lang="en-GB" dirty="0"/>
              <a:t>25 SMTP</a:t>
            </a:r>
          </a:p>
          <a:p>
            <a:pPr lvl="2"/>
            <a:r>
              <a:rPr lang="en-GB" dirty="0"/>
              <a:t>80 HTTP</a:t>
            </a:r>
          </a:p>
          <a:p>
            <a:pPr lvl="2"/>
            <a:r>
              <a:rPr lang="en-GB" dirty="0"/>
              <a:t>110 POP3</a:t>
            </a:r>
          </a:p>
          <a:p>
            <a:pPr lvl="2"/>
            <a:r>
              <a:rPr lang="en-GB" dirty="0"/>
              <a:t>443 HTTPS</a:t>
            </a:r>
          </a:p>
          <a:p>
            <a:pPr lvl="2"/>
            <a:endParaRPr lang="en-GB" dirty="0"/>
          </a:p>
          <a:p>
            <a:r>
              <a:rPr lang="en-GB" dirty="0"/>
              <a:t>Registered ports 1024-49151</a:t>
            </a:r>
          </a:p>
          <a:p>
            <a:r>
              <a:rPr lang="en-GB" dirty="0"/>
              <a:t>Dynamic ports 49152-65535</a:t>
            </a:r>
          </a:p>
        </p:txBody>
      </p:sp>
    </p:spTree>
    <p:extLst>
      <p:ext uri="{BB962C8B-B14F-4D97-AF65-F5344CB8AC3E}">
        <p14:creationId xmlns:p14="http://schemas.microsoft.com/office/powerpoint/2010/main" val="503940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Packets with IP addresses and port numbers</a:t>
            </a:r>
          </a:p>
        </p:txBody>
      </p:sp>
      <p:graphicFrame>
        <p:nvGraphicFramePr>
          <p:cNvPr id="3" name="Table 2">
            <a:extLst>
              <a:ext uri="{FF2B5EF4-FFF2-40B4-BE49-F238E27FC236}">
                <a16:creationId xmlns:a16="http://schemas.microsoft.com/office/drawing/2014/main" id="{B5566F0E-E968-3A44-A42A-632874725237}"/>
              </a:ext>
            </a:extLst>
          </p:cNvPr>
          <p:cNvGraphicFramePr>
            <a:graphicFrameLocks noGrp="1"/>
          </p:cNvGraphicFramePr>
          <p:nvPr>
            <p:extLst/>
          </p:nvPr>
        </p:nvGraphicFramePr>
        <p:xfrm>
          <a:off x="997527" y="2147454"/>
          <a:ext cx="9296655" cy="2576831"/>
        </p:xfrm>
        <a:graphic>
          <a:graphicData uri="http://schemas.openxmlformats.org/drawingml/2006/table">
            <a:tbl>
              <a:tblPr firstRow="1" bandRow="1">
                <a:tableStyleId>{5940675A-B579-460E-94D1-54222C63F5DA}</a:tableStyleId>
              </a:tblPr>
              <a:tblGrid>
                <a:gridCol w="1336011">
                  <a:extLst>
                    <a:ext uri="{9D8B030D-6E8A-4147-A177-3AD203B41FA5}">
                      <a16:colId xmlns:a16="http://schemas.microsoft.com/office/drawing/2014/main" val="988304417"/>
                    </a:ext>
                  </a:extLst>
                </a:gridCol>
                <a:gridCol w="1326774">
                  <a:extLst>
                    <a:ext uri="{9D8B030D-6E8A-4147-A177-3AD203B41FA5}">
                      <a16:colId xmlns:a16="http://schemas.microsoft.com/office/drawing/2014/main" val="1184857666"/>
                    </a:ext>
                  </a:extLst>
                </a:gridCol>
                <a:gridCol w="1521288">
                  <a:extLst>
                    <a:ext uri="{9D8B030D-6E8A-4147-A177-3AD203B41FA5}">
                      <a16:colId xmlns:a16="http://schemas.microsoft.com/office/drawing/2014/main" val="465290413"/>
                    </a:ext>
                  </a:extLst>
                </a:gridCol>
                <a:gridCol w="1132260">
                  <a:extLst>
                    <a:ext uri="{9D8B030D-6E8A-4147-A177-3AD203B41FA5}">
                      <a16:colId xmlns:a16="http://schemas.microsoft.com/office/drawing/2014/main" val="1690676417"/>
                    </a:ext>
                  </a:extLst>
                </a:gridCol>
                <a:gridCol w="1326774">
                  <a:extLst>
                    <a:ext uri="{9D8B030D-6E8A-4147-A177-3AD203B41FA5}">
                      <a16:colId xmlns:a16="http://schemas.microsoft.com/office/drawing/2014/main" val="3881953736"/>
                    </a:ext>
                  </a:extLst>
                </a:gridCol>
                <a:gridCol w="1326774">
                  <a:extLst>
                    <a:ext uri="{9D8B030D-6E8A-4147-A177-3AD203B41FA5}">
                      <a16:colId xmlns:a16="http://schemas.microsoft.com/office/drawing/2014/main" val="2298009728"/>
                    </a:ext>
                  </a:extLst>
                </a:gridCol>
                <a:gridCol w="1326774">
                  <a:extLst>
                    <a:ext uri="{9D8B030D-6E8A-4147-A177-3AD203B41FA5}">
                      <a16:colId xmlns:a16="http://schemas.microsoft.com/office/drawing/2014/main" val="3588899204"/>
                    </a:ext>
                  </a:extLst>
                </a:gridCol>
              </a:tblGrid>
              <a:tr h="918475">
                <a:tc>
                  <a:txBody>
                    <a:bodyPr/>
                    <a:lstStyle/>
                    <a:p>
                      <a:r>
                        <a:rPr lang="en-GB" dirty="0"/>
                        <a:t>Preamble</a:t>
                      </a:r>
                    </a:p>
                  </a:txBody>
                  <a:tcPr/>
                </a:tc>
                <a:tc>
                  <a:txBody>
                    <a:bodyPr/>
                    <a:lstStyle/>
                    <a:p>
                      <a:r>
                        <a:rPr lang="en-GB" dirty="0"/>
                        <a:t>Start of frame delimiter</a:t>
                      </a:r>
                    </a:p>
                  </a:txBody>
                  <a:tcPr/>
                </a:tc>
                <a:tc>
                  <a:txBody>
                    <a:bodyPr/>
                    <a:lstStyle/>
                    <a:p>
                      <a:r>
                        <a:rPr lang="en-GB" dirty="0"/>
                        <a:t>Destination</a:t>
                      </a:r>
                    </a:p>
                  </a:txBody>
                  <a:tcPr/>
                </a:tc>
                <a:tc>
                  <a:txBody>
                    <a:bodyPr/>
                    <a:lstStyle/>
                    <a:p>
                      <a:r>
                        <a:rPr lang="en-GB" dirty="0"/>
                        <a:t>Source</a:t>
                      </a:r>
                    </a:p>
                  </a:txBody>
                  <a:tcPr/>
                </a:tc>
                <a:tc>
                  <a:txBody>
                    <a:bodyPr/>
                    <a:lstStyle/>
                    <a:p>
                      <a:r>
                        <a:rPr lang="en-GB" dirty="0"/>
                        <a:t>Length</a:t>
                      </a:r>
                    </a:p>
                  </a:txBody>
                  <a:tcPr/>
                </a:tc>
                <a:tc>
                  <a:txBody>
                    <a:bodyPr/>
                    <a:lstStyle/>
                    <a:p>
                      <a:r>
                        <a:rPr lang="en-GB" dirty="0"/>
                        <a:t>Data</a:t>
                      </a:r>
                    </a:p>
                  </a:txBody>
                  <a:tcPr/>
                </a:tc>
                <a:tc>
                  <a:txBody>
                    <a:bodyPr/>
                    <a:lstStyle/>
                    <a:p>
                      <a:r>
                        <a:rPr lang="en-GB" dirty="0"/>
                        <a:t>CRC</a:t>
                      </a:r>
                    </a:p>
                  </a:txBody>
                  <a:tcPr/>
                </a:tc>
                <a:extLst>
                  <a:ext uri="{0D108BD9-81ED-4DB2-BD59-A6C34878D82A}">
                    <a16:rowId xmlns:a16="http://schemas.microsoft.com/office/drawing/2014/main" val="2098844010"/>
                  </a:ext>
                </a:extLst>
              </a:tr>
              <a:tr h="642932">
                <a:tc gridSpan="2">
                  <a:txBody>
                    <a:bodyPr/>
                    <a:lstStyle/>
                    <a:p>
                      <a:r>
                        <a:rPr lang="en-GB" dirty="0"/>
                        <a:t>Timing</a:t>
                      </a:r>
                    </a:p>
                  </a:txBody>
                  <a:tcPr/>
                </a:tc>
                <a:tc hMerge="1">
                  <a:txBody>
                    <a:bodyPr/>
                    <a:lstStyle/>
                    <a:p>
                      <a:endParaRPr lang="en-GB" dirty="0"/>
                    </a:p>
                  </a:txBody>
                  <a:tcPr/>
                </a:tc>
                <a:tc gridSpan="2">
                  <a:txBody>
                    <a:bodyPr/>
                    <a:lstStyle/>
                    <a:p>
                      <a:r>
                        <a:rPr lang="en-GB" dirty="0"/>
                        <a:t>MAC Addressing</a:t>
                      </a:r>
                    </a:p>
                  </a:txBody>
                  <a:tcPr/>
                </a:tc>
                <a:tc hMerge="1">
                  <a:txBody>
                    <a:bodyPr/>
                    <a:lstStyle/>
                    <a:p>
                      <a:endParaRPr lang="en-GB" dirty="0"/>
                    </a:p>
                  </a:txBody>
                  <a:tcPr/>
                </a:tc>
                <a:tc>
                  <a:txBody>
                    <a:bodyPr/>
                    <a:lstStyle/>
                    <a:p>
                      <a:r>
                        <a:rPr lang="en-GB" dirty="0"/>
                        <a:t>Amount of data</a:t>
                      </a:r>
                    </a:p>
                  </a:txBody>
                  <a:tcPr/>
                </a:tc>
                <a:tc>
                  <a:txBody>
                    <a:bodyPr/>
                    <a:lstStyle/>
                    <a:p>
                      <a:r>
                        <a:rPr lang="en-GB" dirty="0"/>
                        <a:t>Payload</a:t>
                      </a:r>
                    </a:p>
                  </a:txBody>
                  <a:tcPr/>
                </a:tc>
                <a:tc>
                  <a:txBody>
                    <a:bodyPr/>
                    <a:lstStyle/>
                    <a:p>
                      <a:r>
                        <a:rPr lang="en-GB" dirty="0"/>
                        <a:t>Checksum</a:t>
                      </a:r>
                    </a:p>
                  </a:txBody>
                  <a:tcPr/>
                </a:tc>
                <a:extLst>
                  <a:ext uri="{0D108BD9-81ED-4DB2-BD59-A6C34878D82A}">
                    <a16:rowId xmlns:a16="http://schemas.microsoft.com/office/drawing/2014/main" val="835899760"/>
                  </a:ext>
                </a:extLst>
              </a:tr>
              <a:tr h="642932">
                <a:tc>
                  <a:txBody>
                    <a:bodyPr/>
                    <a:lstStyle/>
                    <a:p>
                      <a:r>
                        <a:rPr lang="en-GB" dirty="0"/>
                        <a:t>7 bytes</a:t>
                      </a:r>
                    </a:p>
                  </a:txBody>
                  <a:tcPr/>
                </a:tc>
                <a:tc>
                  <a:txBody>
                    <a:bodyPr/>
                    <a:lstStyle/>
                    <a:p>
                      <a:r>
                        <a:rPr lang="en-GB" dirty="0"/>
                        <a:t>1 byte</a:t>
                      </a:r>
                    </a:p>
                  </a:txBody>
                  <a:tcPr/>
                </a:tc>
                <a:tc>
                  <a:txBody>
                    <a:bodyPr/>
                    <a:lstStyle/>
                    <a:p>
                      <a:r>
                        <a:rPr lang="en-GB" dirty="0"/>
                        <a:t>6 bytes</a:t>
                      </a:r>
                    </a:p>
                  </a:txBody>
                  <a:tcPr/>
                </a:tc>
                <a:tc>
                  <a:txBody>
                    <a:bodyPr/>
                    <a:lstStyle/>
                    <a:p>
                      <a:r>
                        <a:rPr lang="en-GB" dirty="0"/>
                        <a:t>6 bytes</a:t>
                      </a:r>
                    </a:p>
                  </a:txBody>
                  <a:tcPr/>
                </a:tc>
                <a:tc>
                  <a:txBody>
                    <a:bodyPr/>
                    <a:lstStyle/>
                    <a:p>
                      <a:r>
                        <a:rPr lang="en-GB" dirty="0"/>
                        <a:t>2 bytes</a:t>
                      </a:r>
                    </a:p>
                  </a:txBody>
                  <a:tcPr/>
                </a:tc>
                <a:tc>
                  <a:txBody>
                    <a:bodyPr/>
                    <a:lstStyle/>
                    <a:p>
                      <a:r>
                        <a:rPr lang="en-GB" dirty="0"/>
                        <a:t>46-1500 bytes</a:t>
                      </a:r>
                    </a:p>
                  </a:txBody>
                  <a:tcPr/>
                </a:tc>
                <a:tc>
                  <a:txBody>
                    <a:bodyPr/>
                    <a:lstStyle/>
                    <a:p>
                      <a:r>
                        <a:rPr lang="en-GB" dirty="0"/>
                        <a:t>4 bytes</a:t>
                      </a:r>
                    </a:p>
                  </a:txBody>
                  <a:tcPr/>
                </a:tc>
                <a:extLst>
                  <a:ext uri="{0D108BD9-81ED-4DB2-BD59-A6C34878D82A}">
                    <a16:rowId xmlns:a16="http://schemas.microsoft.com/office/drawing/2014/main" val="1704271050"/>
                  </a:ext>
                </a:extLst>
              </a:tr>
              <a:tr h="372492">
                <a:tc gridSpan="7">
                  <a:txBody>
                    <a:bodyPr/>
                    <a:lstStyle/>
                    <a:p>
                      <a:r>
                        <a:rPr lang="en-GB" dirty="0"/>
                        <a:t>PACKET</a:t>
                      </a:r>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08308610"/>
                  </a:ext>
                </a:extLst>
              </a:tr>
            </a:tbl>
          </a:graphicData>
        </a:graphic>
      </p:graphicFrame>
      <p:graphicFrame>
        <p:nvGraphicFramePr>
          <p:cNvPr id="7" name="Table 6">
            <a:extLst>
              <a:ext uri="{FF2B5EF4-FFF2-40B4-BE49-F238E27FC236}">
                <a16:creationId xmlns:a16="http://schemas.microsoft.com/office/drawing/2014/main" id="{FD9C80D6-475C-5041-8835-9B49F96DAE35}"/>
              </a:ext>
            </a:extLst>
          </p:cNvPr>
          <p:cNvGraphicFramePr>
            <a:graphicFrameLocks noGrp="1"/>
          </p:cNvGraphicFramePr>
          <p:nvPr>
            <p:extLst/>
          </p:nvPr>
        </p:nvGraphicFramePr>
        <p:xfrm>
          <a:off x="997526" y="5568756"/>
          <a:ext cx="9296656" cy="1028393"/>
        </p:xfrm>
        <a:graphic>
          <a:graphicData uri="http://schemas.openxmlformats.org/drawingml/2006/table">
            <a:tbl>
              <a:tblPr firstRow="1" bandRow="1">
                <a:tableStyleId>{5940675A-B579-460E-94D1-54222C63F5DA}</a:tableStyleId>
              </a:tblPr>
              <a:tblGrid>
                <a:gridCol w="2324164">
                  <a:extLst>
                    <a:ext uri="{9D8B030D-6E8A-4147-A177-3AD203B41FA5}">
                      <a16:colId xmlns:a16="http://schemas.microsoft.com/office/drawing/2014/main" val="3964996903"/>
                    </a:ext>
                  </a:extLst>
                </a:gridCol>
                <a:gridCol w="2324164">
                  <a:extLst>
                    <a:ext uri="{9D8B030D-6E8A-4147-A177-3AD203B41FA5}">
                      <a16:colId xmlns:a16="http://schemas.microsoft.com/office/drawing/2014/main" val="717373547"/>
                    </a:ext>
                  </a:extLst>
                </a:gridCol>
                <a:gridCol w="2324164">
                  <a:extLst>
                    <a:ext uri="{9D8B030D-6E8A-4147-A177-3AD203B41FA5}">
                      <a16:colId xmlns:a16="http://schemas.microsoft.com/office/drawing/2014/main" val="1644673555"/>
                    </a:ext>
                  </a:extLst>
                </a:gridCol>
                <a:gridCol w="2324164">
                  <a:extLst>
                    <a:ext uri="{9D8B030D-6E8A-4147-A177-3AD203B41FA5}">
                      <a16:colId xmlns:a16="http://schemas.microsoft.com/office/drawing/2014/main" val="359530088"/>
                    </a:ext>
                  </a:extLst>
                </a:gridCol>
              </a:tblGrid>
              <a:tr h="388313">
                <a:tc>
                  <a:txBody>
                    <a:bodyPr/>
                    <a:lstStyle/>
                    <a:p>
                      <a:r>
                        <a:rPr lang="en-GB" dirty="0"/>
                        <a:t>Source IP address</a:t>
                      </a:r>
                    </a:p>
                  </a:txBody>
                  <a:tcPr/>
                </a:tc>
                <a:tc>
                  <a:txBody>
                    <a:bodyPr/>
                    <a:lstStyle/>
                    <a:p>
                      <a:r>
                        <a:rPr lang="en-GB" dirty="0"/>
                        <a:t>Destination IP address</a:t>
                      </a:r>
                    </a:p>
                  </a:txBody>
                  <a:tcPr/>
                </a:tc>
                <a:tc>
                  <a:txBody>
                    <a:bodyPr/>
                    <a:lstStyle/>
                    <a:p>
                      <a:r>
                        <a:rPr lang="en-GB" dirty="0"/>
                        <a:t>Source port number</a:t>
                      </a:r>
                    </a:p>
                  </a:txBody>
                  <a:tcPr/>
                </a:tc>
                <a:tc>
                  <a:txBody>
                    <a:bodyPr/>
                    <a:lstStyle/>
                    <a:p>
                      <a:r>
                        <a:rPr lang="en-GB" dirty="0"/>
                        <a:t>Destination port number</a:t>
                      </a:r>
                    </a:p>
                  </a:txBody>
                  <a:tcPr/>
                </a:tc>
                <a:extLst>
                  <a:ext uri="{0D108BD9-81ED-4DB2-BD59-A6C34878D82A}">
                    <a16:rowId xmlns:a16="http://schemas.microsoft.com/office/drawing/2014/main" val="381520744"/>
                  </a:ext>
                </a:extLst>
              </a:tr>
              <a:tr h="388313">
                <a:tc>
                  <a:txBody>
                    <a:bodyPr/>
                    <a:lstStyle/>
                    <a:p>
                      <a:r>
                        <a:rPr lang="en-GB" dirty="0"/>
                        <a:t>4 bytes</a:t>
                      </a:r>
                    </a:p>
                  </a:txBody>
                  <a:tcPr/>
                </a:tc>
                <a:tc>
                  <a:txBody>
                    <a:bodyPr/>
                    <a:lstStyle/>
                    <a:p>
                      <a:r>
                        <a:rPr lang="en-GB" dirty="0"/>
                        <a:t>4 bytes</a:t>
                      </a:r>
                    </a:p>
                  </a:txBody>
                  <a:tcPr/>
                </a:tc>
                <a:tc>
                  <a:txBody>
                    <a:bodyPr/>
                    <a:lstStyle/>
                    <a:p>
                      <a:r>
                        <a:rPr lang="en-GB" dirty="0"/>
                        <a:t>2 bytes</a:t>
                      </a:r>
                    </a:p>
                  </a:txBody>
                  <a:tcPr/>
                </a:tc>
                <a:tc>
                  <a:txBody>
                    <a:bodyPr/>
                    <a:lstStyle/>
                    <a:p>
                      <a:r>
                        <a:rPr lang="en-GB" dirty="0"/>
                        <a:t>2 bytes</a:t>
                      </a:r>
                    </a:p>
                  </a:txBody>
                  <a:tcPr/>
                </a:tc>
                <a:extLst>
                  <a:ext uri="{0D108BD9-81ED-4DB2-BD59-A6C34878D82A}">
                    <a16:rowId xmlns:a16="http://schemas.microsoft.com/office/drawing/2014/main" val="3155051676"/>
                  </a:ext>
                </a:extLst>
              </a:tr>
            </a:tbl>
          </a:graphicData>
        </a:graphic>
      </p:graphicFrame>
      <p:cxnSp>
        <p:nvCxnSpPr>
          <p:cNvPr id="9" name="Straight Arrow Connector 8">
            <a:extLst>
              <a:ext uri="{FF2B5EF4-FFF2-40B4-BE49-F238E27FC236}">
                <a16:creationId xmlns:a16="http://schemas.microsoft.com/office/drawing/2014/main" id="{7ED05957-2F4A-3B4F-AED1-A9FAB246EF37}"/>
              </a:ext>
            </a:extLst>
          </p:cNvPr>
          <p:cNvCxnSpPr>
            <a:cxnSpLocks/>
            <a:stCxn id="7" idx="0"/>
          </p:cNvCxnSpPr>
          <p:nvPr/>
        </p:nvCxnSpPr>
        <p:spPr>
          <a:xfrm flipV="1">
            <a:off x="5645854" y="4031674"/>
            <a:ext cx="2098837" cy="153708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22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Browser request</a:t>
            </a:r>
          </a:p>
        </p:txBody>
      </p:sp>
      <p:graphicFrame>
        <p:nvGraphicFramePr>
          <p:cNvPr id="8" name="Table 8">
            <a:extLst>
              <a:ext uri="{FF2B5EF4-FFF2-40B4-BE49-F238E27FC236}">
                <a16:creationId xmlns:a16="http://schemas.microsoft.com/office/drawing/2014/main" id="{56545B04-4CA5-7C49-9B8B-8BDD9D4FFD40}"/>
              </a:ext>
            </a:extLst>
          </p:cNvPr>
          <p:cNvGraphicFramePr>
            <a:graphicFrameLocks noGrp="1"/>
          </p:cNvGraphicFramePr>
          <p:nvPr>
            <p:ph idx="1"/>
            <p:extLst/>
          </p:nvPr>
        </p:nvGraphicFramePr>
        <p:xfrm>
          <a:off x="786871" y="3754967"/>
          <a:ext cx="9613900" cy="1010920"/>
        </p:xfrm>
        <a:graphic>
          <a:graphicData uri="http://schemas.openxmlformats.org/drawingml/2006/table">
            <a:tbl>
              <a:tblPr firstRow="1" bandRow="1">
                <a:tableStyleId>{5940675A-B579-460E-94D1-54222C63F5DA}</a:tableStyleId>
              </a:tblPr>
              <a:tblGrid>
                <a:gridCol w="2403475">
                  <a:extLst>
                    <a:ext uri="{9D8B030D-6E8A-4147-A177-3AD203B41FA5}">
                      <a16:colId xmlns:a16="http://schemas.microsoft.com/office/drawing/2014/main" val="3914502451"/>
                    </a:ext>
                  </a:extLst>
                </a:gridCol>
                <a:gridCol w="2403475">
                  <a:extLst>
                    <a:ext uri="{9D8B030D-6E8A-4147-A177-3AD203B41FA5}">
                      <a16:colId xmlns:a16="http://schemas.microsoft.com/office/drawing/2014/main" val="3184780662"/>
                    </a:ext>
                  </a:extLst>
                </a:gridCol>
                <a:gridCol w="2403475">
                  <a:extLst>
                    <a:ext uri="{9D8B030D-6E8A-4147-A177-3AD203B41FA5}">
                      <a16:colId xmlns:a16="http://schemas.microsoft.com/office/drawing/2014/main" val="3140007272"/>
                    </a:ext>
                  </a:extLst>
                </a:gridCol>
                <a:gridCol w="2403475">
                  <a:extLst>
                    <a:ext uri="{9D8B030D-6E8A-4147-A177-3AD203B41FA5}">
                      <a16:colId xmlns:a16="http://schemas.microsoft.com/office/drawing/2014/main" val="1176442636"/>
                    </a:ext>
                  </a:extLst>
                </a:gridCol>
              </a:tblGrid>
              <a:tr h="370840">
                <a:tc>
                  <a:txBody>
                    <a:bodyPr/>
                    <a:lstStyle/>
                    <a:p>
                      <a:r>
                        <a:rPr lang="en-GB" dirty="0"/>
                        <a:t>Host</a:t>
                      </a:r>
                      <a:endParaRPr lang="en-US" dirty="0"/>
                    </a:p>
                  </a:txBody>
                  <a:tcPr/>
                </a:tc>
                <a:tc>
                  <a:txBody>
                    <a:bodyPr/>
                    <a:lstStyle/>
                    <a:p>
                      <a:r>
                        <a:rPr lang="en-GB" dirty="0"/>
                        <a:t>Router client side</a:t>
                      </a:r>
                      <a:endParaRPr lang="en-US" dirty="0"/>
                    </a:p>
                  </a:txBody>
                  <a:tcPr/>
                </a:tc>
                <a:tc>
                  <a:txBody>
                    <a:bodyPr/>
                    <a:lstStyle/>
                    <a:p>
                      <a:r>
                        <a:rPr lang="en-GB" dirty="0"/>
                        <a:t>Router ISP side</a:t>
                      </a:r>
                      <a:endParaRPr lang="en-US" dirty="0"/>
                    </a:p>
                  </a:txBody>
                  <a:tcPr/>
                </a:tc>
                <a:tc>
                  <a:txBody>
                    <a:bodyPr/>
                    <a:lstStyle/>
                    <a:p>
                      <a:r>
                        <a:rPr lang="en-GB" dirty="0"/>
                        <a:t>Cloud service</a:t>
                      </a:r>
                      <a:endParaRPr lang="en-US" dirty="0"/>
                    </a:p>
                  </a:txBody>
                  <a:tcPr/>
                </a:tc>
                <a:extLst>
                  <a:ext uri="{0D108BD9-81ED-4DB2-BD59-A6C34878D82A}">
                    <a16:rowId xmlns:a16="http://schemas.microsoft.com/office/drawing/2014/main" val="227569248"/>
                  </a:ext>
                </a:extLst>
              </a:tr>
              <a:tr h="370840">
                <a:tc>
                  <a:txBody>
                    <a:bodyPr/>
                    <a:lstStyle/>
                    <a:p>
                      <a:r>
                        <a:rPr lang="en-GB" dirty="0"/>
                        <a:t>S 192.168.1.12:3333</a:t>
                      </a:r>
                    </a:p>
                    <a:p>
                      <a:r>
                        <a:rPr lang="en-GB" dirty="0"/>
                        <a:t>D 216.58.218.206:80</a:t>
                      </a:r>
                      <a:endParaRPr lang="en-US" dirty="0"/>
                    </a:p>
                  </a:txBody>
                  <a:tcPr/>
                </a:tc>
                <a:tc>
                  <a:txBody>
                    <a:bodyPr/>
                    <a:lstStyle/>
                    <a:p>
                      <a:r>
                        <a:rPr lang="en-GB" dirty="0"/>
                        <a:t>192.168.1.12:3333</a:t>
                      </a:r>
                      <a:endParaRPr lang="en-US" dirty="0"/>
                    </a:p>
                  </a:txBody>
                  <a:tcPr/>
                </a:tc>
                <a:tc>
                  <a:txBody>
                    <a:bodyPr/>
                    <a:lstStyle/>
                    <a:p>
                      <a:r>
                        <a:rPr lang="en-GB" dirty="0"/>
                        <a:t>212.219.57.69:7777</a:t>
                      </a:r>
                      <a:endParaRPr lang="en-US" dirty="0"/>
                    </a:p>
                  </a:txBody>
                  <a:tcPr/>
                </a:tc>
                <a:tc>
                  <a:txBody>
                    <a:bodyPr/>
                    <a:lstStyle/>
                    <a:p>
                      <a:r>
                        <a:rPr lang="en-GB" dirty="0"/>
                        <a:t>S 212.219.57.69:7777</a:t>
                      </a:r>
                    </a:p>
                    <a:p>
                      <a:r>
                        <a:rPr lang="en-GB" dirty="0"/>
                        <a:t>D 216.58.218.206:80</a:t>
                      </a:r>
                      <a:endParaRPr lang="en-US" dirty="0"/>
                    </a:p>
                  </a:txBody>
                  <a:tcPr/>
                </a:tc>
                <a:extLst>
                  <a:ext uri="{0D108BD9-81ED-4DB2-BD59-A6C34878D82A}">
                    <a16:rowId xmlns:a16="http://schemas.microsoft.com/office/drawing/2014/main" val="3609605630"/>
                  </a:ext>
                </a:extLst>
              </a:tr>
            </a:tbl>
          </a:graphicData>
        </a:graphic>
      </p:graphicFrame>
      <p:pic>
        <p:nvPicPr>
          <p:cNvPr id="3" name="Picture 4">
            <a:extLst>
              <a:ext uri="{FF2B5EF4-FFF2-40B4-BE49-F238E27FC236}">
                <a16:creationId xmlns:a16="http://schemas.microsoft.com/office/drawing/2014/main" id="{70ADDB5D-1604-EB4E-8949-D69EB156443A}"/>
              </a:ext>
            </a:extLst>
          </p:cNvPr>
          <p:cNvPicPr>
            <a:picLocks noChangeAspect="1"/>
          </p:cNvPicPr>
          <p:nvPr/>
        </p:nvPicPr>
        <p:blipFill>
          <a:blip r:embed="rId2"/>
          <a:stretch>
            <a:fillRect/>
          </a:stretch>
        </p:blipFill>
        <p:spPr>
          <a:xfrm>
            <a:off x="1177830" y="842512"/>
            <a:ext cx="8618842" cy="8620947"/>
          </a:xfrm>
          <a:prstGeom prst="rect">
            <a:avLst/>
          </a:prstGeom>
        </p:spPr>
      </p:pic>
      <p:sp>
        <p:nvSpPr>
          <p:cNvPr id="10" name="TextBox 9">
            <a:extLst>
              <a:ext uri="{FF2B5EF4-FFF2-40B4-BE49-F238E27FC236}">
                <a16:creationId xmlns:a16="http://schemas.microsoft.com/office/drawing/2014/main" id="{37F6C7AD-E6A9-C94B-A345-529B7229365B}"/>
              </a:ext>
            </a:extLst>
          </p:cNvPr>
          <p:cNvSpPr txBox="1"/>
          <p:nvPr/>
        </p:nvSpPr>
        <p:spPr>
          <a:xfrm>
            <a:off x="760939" y="5094688"/>
            <a:ext cx="9639832" cy="923330"/>
          </a:xfrm>
          <a:prstGeom prst="rect">
            <a:avLst/>
          </a:prstGeom>
          <a:noFill/>
        </p:spPr>
        <p:txBody>
          <a:bodyPr wrap="square" rtlCol="0">
            <a:spAutoFit/>
          </a:bodyPr>
          <a:lstStyle/>
          <a:p>
            <a:pPr algn="l"/>
            <a:r>
              <a:rPr lang="en-GB" dirty="0"/>
              <a:t>Host inserts random source port number</a:t>
            </a:r>
          </a:p>
          <a:p>
            <a:pPr algn="l"/>
            <a:r>
              <a:rPr lang="en-GB" dirty="0"/>
              <a:t>Router translates internal network IP address to the external network address and port</a:t>
            </a:r>
          </a:p>
          <a:p>
            <a:pPr algn="l"/>
            <a:r>
              <a:rPr lang="en-GB" dirty="0"/>
              <a:t>Router updates translate table and records port numbers</a:t>
            </a:r>
            <a:endParaRPr lang="en-US" dirty="0"/>
          </a:p>
        </p:txBody>
      </p:sp>
    </p:spTree>
    <p:extLst>
      <p:ext uri="{BB962C8B-B14F-4D97-AF65-F5344CB8AC3E}">
        <p14:creationId xmlns:p14="http://schemas.microsoft.com/office/powerpoint/2010/main" val="1341310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Server response</a:t>
            </a:r>
          </a:p>
        </p:txBody>
      </p:sp>
      <p:graphicFrame>
        <p:nvGraphicFramePr>
          <p:cNvPr id="8" name="Table 8">
            <a:extLst>
              <a:ext uri="{FF2B5EF4-FFF2-40B4-BE49-F238E27FC236}">
                <a16:creationId xmlns:a16="http://schemas.microsoft.com/office/drawing/2014/main" id="{56545B04-4CA5-7C49-9B8B-8BDD9D4FFD40}"/>
              </a:ext>
            </a:extLst>
          </p:cNvPr>
          <p:cNvGraphicFramePr>
            <a:graphicFrameLocks noGrp="1"/>
          </p:cNvGraphicFramePr>
          <p:nvPr>
            <p:ph idx="1"/>
            <p:extLst/>
          </p:nvPr>
        </p:nvGraphicFramePr>
        <p:xfrm>
          <a:off x="448204" y="3776134"/>
          <a:ext cx="10109624" cy="1010920"/>
        </p:xfrm>
        <a:graphic>
          <a:graphicData uri="http://schemas.openxmlformats.org/drawingml/2006/table">
            <a:tbl>
              <a:tblPr firstRow="1" bandRow="1">
                <a:tableStyleId>{5940675A-B579-460E-94D1-54222C63F5DA}</a:tableStyleId>
              </a:tblPr>
              <a:tblGrid>
                <a:gridCol w="2527406">
                  <a:extLst>
                    <a:ext uri="{9D8B030D-6E8A-4147-A177-3AD203B41FA5}">
                      <a16:colId xmlns:a16="http://schemas.microsoft.com/office/drawing/2014/main" val="3914502451"/>
                    </a:ext>
                  </a:extLst>
                </a:gridCol>
                <a:gridCol w="2527406">
                  <a:extLst>
                    <a:ext uri="{9D8B030D-6E8A-4147-A177-3AD203B41FA5}">
                      <a16:colId xmlns:a16="http://schemas.microsoft.com/office/drawing/2014/main" val="3184780662"/>
                    </a:ext>
                  </a:extLst>
                </a:gridCol>
                <a:gridCol w="2527406">
                  <a:extLst>
                    <a:ext uri="{9D8B030D-6E8A-4147-A177-3AD203B41FA5}">
                      <a16:colId xmlns:a16="http://schemas.microsoft.com/office/drawing/2014/main" val="3140007272"/>
                    </a:ext>
                  </a:extLst>
                </a:gridCol>
                <a:gridCol w="2527406">
                  <a:extLst>
                    <a:ext uri="{9D8B030D-6E8A-4147-A177-3AD203B41FA5}">
                      <a16:colId xmlns:a16="http://schemas.microsoft.com/office/drawing/2014/main" val="1176442636"/>
                    </a:ext>
                  </a:extLst>
                </a:gridCol>
              </a:tblGrid>
              <a:tr h="370840">
                <a:tc>
                  <a:txBody>
                    <a:bodyPr/>
                    <a:lstStyle/>
                    <a:p>
                      <a:r>
                        <a:rPr lang="en-GB" dirty="0"/>
                        <a:t>Cloud service</a:t>
                      </a:r>
                      <a:endParaRPr lang="en-US" dirty="0"/>
                    </a:p>
                  </a:txBody>
                  <a:tcPr/>
                </a:tc>
                <a:tc>
                  <a:txBody>
                    <a:bodyPr/>
                    <a:lstStyle/>
                    <a:p>
                      <a:r>
                        <a:rPr lang="en-GB" dirty="0"/>
                        <a:t>Router ISP side</a:t>
                      </a:r>
                      <a:endParaRPr lang="en-US" dirty="0"/>
                    </a:p>
                  </a:txBody>
                  <a:tcPr/>
                </a:tc>
                <a:tc>
                  <a:txBody>
                    <a:bodyPr/>
                    <a:lstStyle/>
                    <a:p>
                      <a:r>
                        <a:rPr lang="en-GB" dirty="0"/>
                        <a:t>Router client side</a:t>
                      </a:r>
                      <a:endParaRPr lang="en-US" dirty="0"/>
                    </a:p>
                  </a:txBody>
                  <a:tcPr/>
                </a:tc>
                <a:tc>
                  <a:txBody>
                    <a:bodyPr/>
                    <a:lstStyle/>
                    <a:p>
                      <a:r>
                        <a:rPr lang="en-GB" dirty="0"/>
                        <a:t>Host</a:t>
                      </a:r>
                      <a:endParaRPr lang="en-US" dirty="0"/>
                    </a:p>
                  </a:txBody>
                  <a:tcPr/>
                </a:tc>
                <a:extLst>
                  <a:ext uri="{0D108BD9-81ED-4DB2-BD59-A6C34878D82A}">
                    <a16:rowId xmlns:a16="http://schemas.microsoft.com/office/drawing/2014/main" val="227569248"/>
                  </a:ext>
                </a:extLst>
              </a:tr>
              <a:tr h="370840">
                <a:tc>
                  <a:txBody>
                    <a:bodyPr/>
                    <a:lstStyle/>
                    <a:p>
                      <a:r>
                        <a:rPr lang="en-GB" dirty="0"/>
                        <a:t>S 216.58.218.206:80</a:t>
                      </a:r>
                    </a:p>
                    <a:p>
                      <a:r>
                        <a:rPr lang="en-GB" dirty="0"/>
                        <a:t>D 212.219.57.69:7777</a:t>
                      </a:r>
                      <a:endParaRPr lang="en-US" dirty="0"/>
                    </a:p>
                  </a:txBody>
                  <a:tcPr/>
                </a:tc>
                <a:tc>
                  <a:txBody>
                    <a:bodyPr/>
                    <a:lstStyle/>
                    <a:p>
                      <a:r>
                        <a:rPr lang="en-GB" dirty="0"/>
                        <a:t>212.219.57.69:7777</a:t>
                      </a:r>
                      <a:endParaRPr lang="en-US" dirty="0"/>
                    </a:p>
                  </a:txBody>
                  <a:tcPr/>
                </a:tc>
                <a:tc>
                  <a:txBody>
                    <a:bodyPr/>
                    <a:lstStyle/>
                    <a:p>
                      <a:r>
                        <a:rPr lang="en-GB" dirty="0"/>
                        <a:t>192.168.1.12:3333</a:t>
                      </a:r>
                      <a:endParaRPr lang="en-US" dirty="0"/>
                    </a:p>
                  </a:txBody>
                  <a:tcPr/>
                </a:tc>
                <a:tc>
                  <a:txBody>
                    <a:bodyPr/>
                    <a:lstStyle/>
                    <a:p>
                      <a:r>
                        <a:rPr lang="en-GB" dirty="0"/>
                        <a:t>S 216.58.218.206:80</a:t>
                      </a:r>
                    </a:p>
                    <a:p>
                      <a:r>
                        <a:rPr lang="en-GB" dirty="0"/>
                        <a:t>D 192.168.1.12:3333</a:t>
                      </a:r>
                      <a:endParaRPr lang="en-US" dirty="0"/>
                    </a:p>
                  </a:txBody>
                  <a:tcPr/>
                </a:tc>
                <a:extLst>
                  <a:ext uri="{0D108BD9-81ED-4DB2-BD59-A6C34878D82A}">
                    <a16:rowId xmlns:a16="http://schemas.microsoft.com/office/drawing/2014/main" val="3609605630"/>
                  </a:ext>
                </a:extLst>
              </a:tr>
            </a:tbl>
          </a:graphicData>
        </a:graphic>
      </p:graphicFrame>
      <p:sp>
        <p:nvSpPr>
          <p:cNvPr id="10" name="TextBox 9">
            <a:extLst>
              <a:ext uri="{FF2B5EF4-FFF2-40B4-BE49-F238E27FC236}">
                <a16:creationId xmlns:a16="http://schemas.microsoft.com/office/drawing/2014/main" id="{37F6C7AD-E6A9-C94B-A345-529B7229365B}"/>
              </a:ext>
            </a:extLst>
          </p:cNvPr>
          <p:cNvSpPr txBox="1"/>
          <p:nvPr/>
        </p:nvSpPr>
        <p:spPr>
          <a:xfrm>
            <a:off x="409836" y="5031188"/>
            <a:ext cx="10147992" cy="923330"/>
          </a:xfrm>
          <a:prstGeom prst="rect">
            <a:avLst/>
          </a:prstGeom>
          <a:noFill/>
        </p:spPr>
        <p:txBody>
          <a:bodyPr wrap="square" rtlCol="0">
            <a:spAutoFit/>
          </a:bodyPr>
          <a:lstStyle/>
          <a:p>
            <a:pPr algn="l"/>
            <a:r>
              <a:rPr lang="en-GB" dirty="0"/>
              <a:t>Server puts source address from received packet into destination address of outbound packet</a:t>
            </a:r>
          </a:p>
          <a:p>
            <a:pPr algn="l"/>
            <a:r>
              <a:rPr lang="en-GB" dirty="0"/>
              <a:t>Router translates external network IP address to the internal network address and port</a:t>
            </a:r>
          </a:p>
          <a:p>
            <a:pPr algn="l"/>
            <a:r>
              <a:rPr lang="en-GB" dirty="0"/>
              <a:t>Host receives packet and OS directs to correct application </a:t>
            </a:r>
            <a:endParaRPr lang="en-US" dirty="0"/>
          </a:p>
        </p:txBody>
      </p:sp>
      <p:pic>
        <p:nvPicPr>
          <p:cNvPr id="5" name="Picture 5">
            <a:extLst>
              <a:ext uri="{FF2B5EF4-FFF2-40B4-BE49-F238E27FC236}">
                <a16:creationId xmlns:a16="http://schemas.microsoft.com/office/drawing/2014/main" id="{7C041AF3-3A44-214C-868D-07DBABCCC1DF}"/>
              </a:ext>
            </a:extLst>
          </p:cNvPr>
          <p:cNvPicPr>
            <a:picLocks noChangeAspect="1"/>
          </p:cNvPicPr>
          <p:nvPr/>
        </p:nvPicPr>
        <p:blipFill>
          <a:blip r:embed="rId2"/>
          <a:stretch>
            <a:fillRect/>
          </a:stretch>
        </p:blipFill>
        <p:spPr>
          <a:xfrm>
            <a:off x="1072169" y="786239"/>
            <a:ext cx="8823326" cy="8825481"/>
          </a:xfrm>
          <a:prstGeom prst="rect">
            <a:avLst/>
          </a:prstGeom>
        </p:spPr>
      </p:pic>
    </p:spTree>
    <p:extLst>
      <p:ext uri="{BB962C8B-B14F-4D97-AF65-F5344CB8AC3E}">
        <p14:creationId xmlns:p14="http://schemas.microsoft.com/office/powerpoint/2010/main" val="3967258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Domain Name System</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Translates domain names to IP addresses</a:t>
            </a:r>
          </a:p>
          <a:p>
            <a:r>
              <a:rPr lang="en-GB" dirty="0"/>
              <a:t>A host will query a domain name server (address from DHCP) with the domain name (eg </a:t>
            </a:r>
            <a:r>
              <a:rPr lang="en-GB" dirty="0" err="1"/>
              <a:t>www.techrepublic.com</a:t>
            </a:r>
            <a:r>
              <a:rPr lang="en-GB" dirty="0"/>
              <a:t>)</a:t>
            </a:r>
          </a:p>
          <a:p>
            <a:r>
              <a:rPr lang="en-GB" dirty="0"/>
              <a:t>DNS server returns the IP address</a:t>
            </a:r>
          </a:p>
          <a:p>
            <a:r>
              <a:rPr lang="en-GB" dirty="0"/>
              <a:t>Windows command: </a:t>
            </a:r>
            <a:r>
              <a:rPr lang="en-GB" dirty="0">
                <a:latin typeface="Courier New" panose="02070309020205020404" pitchFamily="49" charset="0"/>
                <a:cs typeface="Courier New" panose="02070309020205020404" pitchFamily="49" charset="0"/>
              </a:rPr>
              <a:t>nslookup</a:t>
            </a:r>
          </a:p>
        </p:txBody>
      </p:sp>
      <p:pic>
        <p:nvPicPr>
          <p:cNvPr id="5" name="Picture 4">
            <a:extLst>
              <a:ext uri="{FF2B5EF4-FFF2-40B4-BE49-F238E27FC236}">
                <a16:creationId xmlns:a16="http://schemas.microsoft.com/office/drawing/2014/main" id="{36DF49DC-97D8-4848-9FD0-52CCE6F7D962}"/>
              </a:ext>
            </a:extLst>
          </p:cNvPr>
          <p:cNvPicPr>
            <a:picLocks noChangeAspect="1"/>
          </p:cNvPicPr>
          <p:nvPr/>
        </p:nvPicPr>
        <p:blipFill rotWithShape="1">
          <a:blip r:embed="rId2"/>
          <a:srcRect r="33810" b="62082"/>
          <a:stretch/>
        </p:blipFill>
        <p:spPr>
          <a:xfrm>
            <a:off x="830584" y="4748320"/>
            <a:ext cx="5867728" cy="1722326"/>
          </a:xfrm>
          <a:prstGeom prst="rect">
            <a:avLst/>
          </a:prstGeom>
        </p:spPr>
      </p:pic>
    </p:spTree>
    <p:extLst>
      <p:ext uri="{BB962C8B-B14F-4D97-AF65-F5344CB8AC3E}">
        <p14:creationId xmlns:p14="http://schemas.microsoft.com/office/powerpoint/2010/main" val="3935144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Recap</a:t>
            </a:r>
          </a:p>
        </p:txBody>
      </p:sp>
      <p:sp>
        <p:nvSpPr>
          <p:cNvPr id="5" name="Content Placeholder 4">
            <a:extLst>
              <a:ext uri="{FF2B5EF4-FFF2-40B4-BE49-F238E27FC236}">
                <a16:creationId xmlns:a16="http://schemas.microsoft.com/office/drawing/2014/main" id="{AAAE604E-7919-1343-87E3-F4567E01F5F1}"/>
              </a:ext>
            </a:extLst>
          </p:cNvPr>
          <p:cNvSpPr>
            <a:spLocks noGrp="1"/>
          </p:cNvSpPr>
          <p:nvPr>
            <p:ph idx="1"/>
          </p:nvPr>
        </p:nvSpPr>
        <p:spPr/>
        <p:txBody>
          <a:bodyPr/>
          <a:lstStyle/>
          <a:p>
            <a:r>
              <a:rPr lang="en-GB" dirty="0"/>
              <a:t>Internal networks connect to the internet via ISP</a:t>
            </a:r>
          </a:p>
          <a:p>
            <a:r>
              <a:rPr lang="en-GB" dirty="0"/>
              <a:t>The ISP allocates an IP address</a:t>
            </a:r>
          </a:p>
          <a:p>
            <a:r>
              <a:rPr lang="en-GB" dirty="0"/>
              <a:t>Network address translation (NAT) allows private IP addressing </a:t>
            </a:r>
          </a:p>
          <a:p>
            <a:r>
              <a:rPr lang="en-GB" dirty="0"/>
              <a:t>Port address translation (PAT) allows multiple applications to connect to cloud services</a:t>
            </a:r>
          </a:p>
          <a:p>
            <a:r>
              <a:rPr lang="en-GB" dirty="0"/>
              <a:t>DNS allows memorable names to be used for cloud resources</a:t>
            </a:r>
            <a:endParaRPr lang="en-US" dirty="0"/>
          </a:p>
        </p:txBody>
      </p:sp>
    </p:spTree>
    <p:extLst>
      <p:ext uri="{BB962C8B-B14F-4D97-AF65-F5344CB8AC3E}">
        <p14:creationId xmlns:p14="http://schemas.microsoft.com/office/powerpoint/2010/main" val="3973006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Network Data and Protocols (20%, K2) </a:t>
            </a:r>
            <a:endParaRPr lang="en-GB" dirty="0"/>
          </a:p>
        </p:txBody>
      </p:sp>
      <p:sp>
        <p:nvSpPr>
          <p:cNvPr id="3" name="Content Placeholder 2"/>
          <p:cNvSpPr>
            <a:spLocks noGrp="1"/>
          </p:cNvSpPr>
          <p:nvPr>
            <p:ph type="body" idx="1"/>
          </p:nvPr>
        </p:nvSpPr>
        <p:spPr/>
        <p:txBody>
          <a:bodyPr>
            <a:normAutofit fontScale="55000" lnSpcReduction="20000"/>
          </a:bodyPr>
          <a:lstStyle/>
          <a:p>
            <a:r>
              <a:rPr lang="en-US" dirty="0" smtClean="0"/>
              <a:t>In this key topic, the apprentice will describe and explain the common networks in use and their associated data formats, protocols and related performance issues. Outcomes should include an ability to: </a:t>
            </a:r>
          </a:p>
          <a:p>
            <a:r>
              <a:rPr lang="en-US" dirty="0" smtClean="0"/>
              <a:t>1.1  Describe data formats and protocols in current use</a:t>
            </a:r>
          </a:p>
          <a:p>
            <a:r>
              <a:rPr lang="en-US" dirty="0" smtClean="0"/>
              <a:t>1.2  Explain features of network protocols in widespread use on the Internet</a:t>
            </a:r>
          </a:p>
          <a:p>
            <a:r>
              <a:rPr lang="en-US" dirty="0" smtClean="0"/>
              <a:t>1.3  Identify network failure modes and reasons why networks ‘hang’</a:t>
            </a:r>
          </a:p>
          <a:p>
            <a:r>
              <a:rPr lang="en-US" dirty="0" smtClean="0"/>
              <a:t>1.4  Describe approaches to error control in a network</a:t>
            </a:r>
            <a:endParaRPr lang="en-GB" dirty="0"/>
          </a:p>
        </p:txBody>
      </p:sp>
    </p:spTree>
    <p:extLst>
      <p:ext uri="{BB962C8B-B14F-4D97-AF65-F5344CB8AC3E}">
        <p14:creationId xmlns:p14="http://schemas.microsoft.com/office/powerpoint/2010/main" val="2598927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1.1  Describe data formats and protocols in current </a:t>
            </a:r>
            <a:r>
              <a:rPr lang="en-US" dirty="0" smtClean="0"/>
              <a:t>use</a:t>
            </a:r>
            <a:endParaRPr lang="en-GB" dirty="0"/>
          </a:p>
        </p:txBody>
      </p:sp>
      <p:sp>
        <p:nvSpPr>
          <p:cNvPr id="3" name="Content Placeholder 2"/>
          <p:cNvSpPr>
            <a:spLocks noGrp="1"/>
          </p:cNvSpPr>
          <p:nvPr>
            <p:ph type="body" idx="1"/>
          </p:nvPr>
        </p:nvSpPr>
        <p:spPr>
          <a:xfrm>
            <a:off x="831850" y="4589462"/>
            <a:ext cx="10515600" cy="2268537"/>
          </a:xfrm>
        </p:spPr>
        <p:txBody>
          <a:bodyPr>
            <a:normAutofit fontScale="62500" lnSpcReduction="20000"/>
          </a:bodyPr>
          <a:lstStyle/>
          <a:p>
            <a:r>
              <a:rPr lang="en-GB" i="1" dirty="0"/>
              <a:t>A candidate should be able to: </a:t>
            </a:r>
            <a:endParaRPr lang="en-GB" dirty="0"/>
          </a:p>
          <a:p>
            <a:r>
              <a:rPr lang="en-GB" dirty="0"/>
              <a:t>• Explain what is meant by data and protocol. </a:t>
            </a:r>
          </a:p>
          <a:p>
            <a:r>
              <a:rPr lang="en-GB" dirty="0"/>
              <a:t>• </a:t>
            </a:r>
            <a:r>
              <a:rPr lang="en-GB" i="1" dirty="0"/>
              <a:t>Explain the relationship between data and protocol. </a:t>
            </a:r>
            <a:endParaRPr lang="en-GB" dirty="0"/>
          </a:p>
          <a:p>
            <a:r>
              <a:rPr lang="en-GB" dirty="0"/>
              <a:t>• Explain the technical specification of data formats and protocols. </a:t>
            </a:r>
          </a:p>
          <a:p>
            <a:r>
              <a:rPr lang="en-GB" dirty="0"/>
              <a:t>• </a:t>
            </a:r>
            <a:r>
              <a:rPr lang="en-GB" i="1" dirty="0"/>
              <a:t>Describe the main features of data formats and protocols such as syntax, synchronisation, error recovery methods and error detection. </a:t>
            </a:r>
            <a:endParaRPr lang="en-GB" dirty="0"/>
          </a:p>
          <a:p>
            <a:r>
              <a:rPr lang="en-GB" dirty="0"/>
              <a:t>• </a:t>
            </a:r>
            <a:r>
              <a:rPr lang="en-GB" i="1" dirty="0"/>
              <a:t>Identify what data formats and protocols are in current use such as PPP, 802.3 and SLIP. </a:t>
            </a:r>
            <a:endParaRPr lang="en-GB" dirty="0"/>
          </a:p>
          <a:p>
            <a:r>
              <a:rPr lang="en-GB" dirty="0"/>
              <a:t>• </a:t>
            </a:r>
            <a:r>
              <a:rPr lang="en-GB" i="1" dirty="0"/>
              <a:t>Recognise protocol diagrams such as UML and Time-Sequence. </a:t>
            </a:r>
            <a:endParaRPr lang="en-GB" dirty="0"/>
          </a:p>
        </p:txBody>
      </p:sp>
    </p:spTree>
    <p:extLst>
      <p:ext uri="{BB962C8B-B14F-4D97-AF65-F5344CB8AC3E}">
        <p14:creationId xmlns:p14="http://schemas.microsoft.com/office/powerpoint/2010/main" val="866142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Data</a:t>
            </a:r>
            <a:endParaRPr lang="en-GB" dirty="0"/>
          </a:p>
        </p:txBody>
      </p:sp>
      <p:sp>
        <p:nvSpPr>
          <p:cNvPr id="5" name="Content Placeholder 4"/>
          <p:cNvSpPr>
            <a:spLocks noGrp="1"/>
          </p:cNvSpPr>
          <p:nvPr>
            <p:ph idx="1"/>
          </p:nvPr>
        </p:nvSpPr>
        <p:spPr/>
        <p:txBody>
          <a:bodyPr>
            <a:normAutofit fontScale="85000" lnSpcReduction="20000"/>
          </a:bodyPr>
          <a:lstStyle/>
          <a:p>
            <a:r>
              <a:rPr lang="en-US" dirty="0" smtClean="0"/>
              <a:t>Data </a:t>
            </a:r>
            <a:r>
              <a:rPr lang="en-US" dirty="0"/>
              <a:t>is information that has been translated into a form that is efficient for movement or </a:t>
            </a:r>
            <a:r>
              <a:rPr lang="en-US" dirty="0" smtClean="0"/>
              <a:t>processing</a:t>
            </a:r>
          </a:p>
          <a:p>
            <a:r>
              <a:rPr lang="en-US" dirty="0" smtClean="0"/>
              <a:t>Relative </a:t>
            </a:r>
            <a:r>
              <a:rPr lang="en-US" dirty="0"/>
              <a:t>to today's computers and transmission media, data is information converted into binary digital </a:t>
            </a:r>
            <a:r>
              <a:rPr lang="en-US" dirty="0" smtClean="0"/>
              <a:t>form</a:t>
            </a:r>
          </a:p>
          <a:p>
            <a:r>
              <a:rPr lang="en-US" dirty="0" smtClean="0"/>
              <a:t>It </a:t>
            </a:r>
            <a:r>
              <a:rPr lang="en-US" dirty="0"/>
              <a:t>is acceptable for data to be used as a singular subject or a plural </a:t>
            </a:r>
            <a:r>
              <a:rPr lang="en-US" dirty="0" smtClean="0"/>
              <a:t>subject</a:t>
            </a:r>
          </a:p>
          <a:p>
            <a:r>
              <a:rPr lang="en-US" dirty="0" smtClean="0"/>
              <a:t>Raw </a:t>
            </a:r>
            <a:r>
              <a:rPr lang="en-US" dirty="0"/>
              <a:t>data is a term used to describe data in its most basic digital </a:t>
            </a:r>
            <a:r>
              <a:rPr lang="en-US" dirty="0" smtClean="0"/>
              <a:t>format</a:t>
            </a:r>
          </a:p>
          <a:p>
            <a:r>
              <a:rPr lang="en-US" dirty="0"/>
              <a:t>At its most rudimentary </a:t>
            </a:r>
            <a:r>
              <a:rPr lang="en-US" dirty="0" smtClean="0"/>
              <a:t>level, d</a:t>
            </a:r>
            <a:r>
              <a:rPr lang="en-GB" dirty="0" err="1" smtClean="0"/>
              <a:t>ata</a:t>
            </a:r>
            <a:r>
              <a:rPr lang="en-GB" dirty="0" smtClean="0"/>
              <a:t> is usually in the form of ones and zeros, </a:t>
            </a:r>
            <a:r>
              <a:rPr lang="en-US" dirty="0"/>
              <a:t>known as binary </a:t>
            </a:r>
            <a:r>
              <a:rPr lang="en-US" dirty="0" smtClean="0"/>
              <a:t>data</a:t>
            </a:r>
          </a:p>
          <a:p>
            <a:r>
              <a:rPr lang="en-US" dirty="0" smtClean="0"/>
              <a:t>As </a:t>
            </a:r>
            <a:r>
              <a:rPr lang="en-US" dirty="0"/>
              <a:t>all computer data is in binary format, it can be created, processed, saved, and stored </a:t>
            </a:r>
            <a:r>
              <a:rPr lang="en-US" dirty="0" smtClean="0"/>
              <a:t>digitally</a:t>
            </a:r>
          </a:p>
          <a:p>
            <a:r>
              <a:rPr lang="en-US" dirty="0" smtClean="0"/>
              <a:t>Allows </a:t>
            </a:r>
            <a:r>
              <a:rPr lang="en-US" dirty="0"/>
              <a:t>data to be transferred from one computer to another using a network connection or various media </a:t>
            </a:r>
            <a:r>
              <a:rPr lang="en-US" dirty="0" smtClean="0"/>
              <a:t>devices</a:t>
            </a:r>
          </a:p>
          <a:p>
            <a:r>
              <a:rPr lang="en-US" dirty="0"/>
              <a:t>D</a:t>
            </a:r>
            <a:r>
              <a:rPr lang="en-US" dirty="0" smtClean="0"/>
              <a:t>oes </a:t>
            </a:r>
            <a:r>
              <a:rPr lang="en-US" dirty="0"/>
              <a:t>not deteriorate over time or lose quality after being used multiple times</a:t>
            </a:r>
            <a:endParaRPr lang="en-GB" dirty="0"/>
          </a:p>
        </p:txBody>
      </p:sp>
    </p:spTree>
    <p:extLst>
      <p:ext uri="{BB962C8B-B14F-4D97-AF65-F5344CB8AC3E}">
        <p14:creationId xmlns:p14="http://schemas.microsoft.com/office/powerpoint/2010/main" val="1559724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Protocol</a:t>
            </a:r>
            <a:endParaRPr lang="en-US" dirty="0"/>
          </a:p>
        </p:txBody>
      </p:sp>
      <p:sp>
        <p:nvSpPr>
          <p:cNvPr id="3" name="Content Placeholder 2"/>
          <p:cNvSpPr>
            <a:spLocks noGrp="1"/>
          </p:cNvSpPr>
          <p:nvPr>
            <p:ph idx="1"/>
          </p:nvPr>
        </p:nvSpPr>
        <p:spPr/>
        <p:txBody>
          <a:bodyPr/>
          <a:lstStyle/>
          <a:p>
            <a:r>
              <a:rPr lang="en-US" dirty="0"/>
              <a:t>Network protocols are formal standards and policies comprised of rules, procedures and formats that define communication between two or more devices over a </a:t>
            </a:r>
            <a:r>
              <a:rPr lang="en-US" dirty="0" smtClean="0"/>
              <a:t>network</a:t>
            </a:r>
          </a:p>
          <a:p>
            <a:r>
              <a:rPr lang="en-US" dirty="0" smtClean="0"/>
              <a:t>Network </a:t>
            </a:r>
            <a:r>
              <a:rPr lang="en-US" dirty="0"/>
              <a:t>protocols govern the end-to-end processes of timely, secure and managed data or network </a:t>
            </a:r>
            <a:r>
              <a:rPr lang="en-US" dirty="0" smtClean="0"/>
              <a:t>communication</a:t>
            </a:r>
          </a:p>
          <a:p>
            <a:r>
              <a:rPr lang="en-US" dirty="0"/>
              <a:t>These rules include what type of data may be transmitted, what commands are used to send and receive data, and how data transfers are confirmed</a:t>
            </a:r>
          </a:p>
        </p:txBody>
      </p:sp>
    </p:spTree>
    <p:extLst>
      <p:ext uri="{BB962C8B-B14F-4D97-AF65-F5344CB8AC3E}">
        <p14:creationId xmlns:p14="http://schemas.microsoft.com/office/powerpoint/2010/main" val="1674951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Connection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lstStyle/>
          <a:p>
            <a:r>
              <a:rPr lang="en-GB" dirty="0"/>
              <a:t>Two users</a:t>
            </a:r>
          </a:p>
          <a:p>
            <a:r>
              <a:rPr lang="en-GB" dirty="0"/>
              <a:t>Crossover cable</a:t>
            </a:r>
          </a:p>
          <a:p>
            <a:r>
              <a:rPr lang="en-GB" dirty="0"/>
              <a:t>Full duplex</a:t>
            </a:r>
          </a:p>
          <a:p>
            <a:pPr lvl="1"/>
            <a:r>
              <a:rPr lang="en-GB" dirty="0"/>
              <a:t>Transmit and receive</a:t>
            </a:r>
            <a:br>
              <a:rPr lang="en-GB" dirty="0"/>
            </a:br>
            <a:r>
              <a:rPr lang="en-GB" dirty="0"/>
              <a:t>at the same time</a:t>
            </a:r>
          </a:p>
          <a:p>
            <a:r>
              <a:rPr lang="en-GB" dirty="0"/>
              <a:t>OSI layer 1 – Physical</a:t>
            </a:r>
          </a:p>
          <a:p>
            <a:pPr lvl="1"/>
            <a:r>
              <a:rPr lang="en-GB" dirty="0"/>
              <a:t>Transmission of bits</a:t>
            </a:r>
          </a:p>
          <a:p>
            <a:endParaRPr lang="en-GB" dirty="0"/>
          </a:p>
        </p:txBody>
      </p:sp>
      <p:pic>
        <p:nvPicPr>
          <p:cNvPr id="6" name="Picture 5">
            <a:extLst>
              <a:ext uri="{FF2B5EF4-FFF2-40B4-BE49-F238E27FC236}">
                <a16:creationId xmlns:a16="http://schemas.microsoft.com/office/drawing/2014/main" id="{55B657F8-762D-5640-90EC-9149A3A3B32E}"/>
              </a:ext>
            </a:extLst>
          </p:cNvPr>
          <p:cNvPicPr>
            <a:picLocks noChangeAspect="1"/>
          </p:cNvPicPr>
          <p:nvPr/>
        </p:nvPicPr>
        <p:blipFill>
          <a:blip r:embed="rId2"/>
          <a:stretch>
            <a:fillRect/>
          </a:stretch>
        </p:blipFill>
        <p:spPr>
          <a:xfrm>
            <a:off x="4603161" y="3012498"/>
            <a:ext cx="1768064" cy="1461599"/>
          </a:xfrm>
          <a:prstGeom prst="rect">
            <a:avLst/>
          </a:prstGeom>
        </p:spPr>
      </p:pic>
      <p:pic>
        <p:nvPicPr>
          <p:cNvPr id="7" name="Picture 6">
            <a:extLst>
              <a:ext uri="{FF2B5EF4-FFF2-40B4-BE49-F238E27FC236}">
                <a16:creationId xmlns:a16="http://schemas.microsoft.com/office/drawing/2014/main" id="{D9F6A7F2-27B6-DE4E-A355-37347BAB3AFC}"/>
              </a:ext>
            </a:extLst>
          </p:cNvPr>
          <p:cNvPicPr>
            <a:picLocks noChangeAspect="1"/>
          </p:cNvPicPr>
          <p:nvPr/>
        </p:nvPicPr>
        <p:blipFill>
          <a:blip r:embed="rId2"/>
          <a:stretch>
            <a:fillRect/>
          </a:stretch>
        </p:blipFill>
        <p:spPr>
          <a:xfrm>
            <a:off x="8645820" y="3027012"/>
            <a:ext cx="1768064" cy="1461599"/>
          </a:xfrm>
          <a:prstGeom prst="rect">
            <a:avLst/>
          </a:prstGeom>
        </p:spPr>
      </p:pic>
      <p:sp>
        <p:nvSpPr>
          <p:cNvPr id="3" name="TextBox 2">
            <a:extLst>
              <a:ext uri="{FF2B5EF4-FFF2-40B4-BE49-F238E27FC236}">
                <a16:creationId xmlns:a16="http://schemas.microsoft.com/office/drawing/2014/main" id="{A82D37F0-CEEB-9E4C-B4F5-F9C5F3AF4AA9}"/>
              </a:ext>
            </a:extLst>
          </p:cNvPr>
          <p:cNvSpPr txBox="1"/>
          <p:nvPr/>
        </p:nvSpPr>
        <p:spPr>
          <a:xfrm>
            <a:off x="6484510" y="4474194"/>
            <a:ext cx="2331604" cy="369332"/>
          </a:xfrm>
          <a:prstGeom prst="rect">
            <a:avLst/>
          </a:prstGeom>
          <a:noFill/>
        </p:spPr>
        <p:txBody>
          <a:bodyPr wrap="square" rtlCol="0">
            <a:spAutoFit/>
          </a:bodyPr>
          <a:lstStyle/>
          <a:p>
            <a:r>
              <a:rPr lang="en-GB" dirty="0"/>
              <a:t>100010100101010</a:t>
            </a:r>
          </a:p>
        </p:txBody>
      </p:sp>
      <p:pic>
        <p:nvPicPr>
          <p:cNvPr id="5" name="Picture 4">
            <a:extLst>
              <a:ext uri="{FF2B5EF4-FFF2-40B4-BE49-F238E27FC236}">
                <a16:creationId xmlns:a16="http://schemas.microsoft.com/office/drawing/2014/main" id="{43735645-05F6-7B4B-96BE-3FD9E8E742EE}"/>
              </a:ext>
            </a:extLst>
          </p:cNvPr>
          <p:cNvPicPr>
            <a:picLocks noChangeAspect="1"/>
          </p:cNvPicPr>
          <p:nvPr/>
        </p:nvPicPr>
        <p:blipFill rotWithShape="1">
          <a:blip r:embed="rId3"/>
          <a:srcRect t="-1" b="15282"/>
          <a:stretch/>
        </p:blipFill>
        <p:spPr>
          <a:xfrm>
            <a:off x="6388258" y="3120982"/>
            <a:ext cx="2272806" cy="886003"/>
          </a:xfrm>
          <a:prstGeom prst="rect">
            <a:avLst/>
          </a:prstGeom>
        </p:spPr>
      </p:pic>
    </p:spTree>
    <p:extLst>
      <p:ext uri="{BB962C8B-B14F-4D97-AF65-F5344CB8AC3E}">
        <p14:creationId xmlns:p14="http://schemas.microsoft.com/office/powerpoint/2010/main" val="22964152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Protocols</a:t>
            </a:r>
            <a:endParaRPr lang="en-US" dirty="0"/>
          </a:p>
        </p:txBody>
      </p:sp>
      <p:sp>
        <p:nvSpPr>
          <p:cNvPr id="3" name="Content Placeholder 2"/>
          <p:cNvSpPr>
            <a:spLocks noGrp="1"/>
          </p:cNvSpPr>
          <p:nvPr>
            <p:ph idx="1"/>
          </p:nvPr>
        </p:nvSpPr>
        <p:spPr/>
        <p:txBody>
          <a:bodyPr/>
          <a:lstStyle/>
          <a:p>
            <a:r>
              <a:rPr lang="en-US" dirty="0"/>
              <a:t>Protocols exist for several different </a:t>
            </a:r>
            <a:r>
              <a:rPr lang="en-US" dirty="0" smtClean="0"/>
              <a:t>applications</a:t>
            </a:r>
          </a:p>
          <a:p>
            <a:r>
              <a:rPr lang="en-US" dirty="0" smtClean="0"/>
              <a:t>Examples </a:t>
            </a:r>
            <a:r>
              <a:rPr lang="en-US" dirty="0"/>
              <a:t>include wired networking (e.g., Ethernet), wireless networking (e.g., 802.11ac), and Internet communication (e.g., </a:t>
            </a:r>
            <a:r>
              <a:rPr lang="en-US" dirty="0" smtClean="0"/>
              <a:t>IP)</a:t>
            </a:r>
          </a:p>
          <a:p>
            <a:r>
              <a:rPr lang="en-US" dirty="0" smtClean="0"/>
              <a:t>The </a:t>
            </a:r>
            <a:r>
              <a:rPr lang="en-US" dirty="0"/>
              <a:t>Internet protocol suite, which is used for transmitting data over the Internet, contains dozens of </a:t>
            </a:r>
            <a:r>
              <a:rPr lang="en-US" dirty="0" smtClean="0"/>
              <a:t>protocols</a:t>
            </a:r>
          </a:p>
          <a:p>
            <a:r>
              <a:rPr lang="en-US" dirty="0" smtClean="0"/>
              <a:t>May </a:t>
            </a:r>
            <a:r>
              <a:rPr lang="en-US" dirty="0"/>
              <a:t>be broken up into four </a:t>
            </a:r>
            <a:r>
              <a:rPr lang="en-US" dirty="0" smtClean="0"/>
              <a:t>categories</a:t>
            </a:r>
            <a:r>
              <a:rPr lang="en-US" dirty="0"/>
              <a:t>:</a:t>
            </a:r>
          </a:p>
          <a:p>
            <a:pPr lvl="1"/>
            <a:r>
              <a:rPr lang="en-US" dirty="0" smtClean="0"/>
              <a:t>Link </a:t>
            </a:r>
            <a:r>
              <a:rPr lang="en-US" dirty="0"/>
              <a:t>layer - PPP, DSL, Wi-Fi, etc.</a:t>
            </a:r>
          </a:p>
          <a:p>
            <a:pPr lvl="1"/>
            <a:r>
              <a:rPr lang="en-US" dirty="0" smtClean="0"/>
              <a:t>Internet </a:t>
            </a:r>
            <a:r>
              <a:rPr lang="en-US" dirty="0"/>
              <a:t>layer - IPv4, IPv6, etc.</a:t>
            </a:r>
          </a:p>
          <a:p>
            <a:pPr lvl="1"/>
            <a:r>
              <a:rPr lang="en-US" dirty="0" smtClean="0"/>
              <a:t>Transport </a:t>
            </a:r>
            <a:r>
              <a:rPr lang="en-US" dirty="0"/>
              <a:t>layer - TCP, UDP, etc.</a:t>
            </a:r>
          </a:p>
          <a:p>
            <a:pPr lvl="1"/>
            <a:r>
              <a:rPr lang="en-US" dirty="0" smtClean="0"/>
              <a:t>Application </a:t>
            </a:r>
            <a:r>
              <a:rPr lang="en-US" dirty="0"/>
              <a:t>layer - HTTP, IMAP, FTP, </a:t>
            </a:r>
            <a:r>
              <a:rPr lang="en-US" dirty="0" err="1"/>
              <a:t>etc</a:t>
            </a:r>
            <a:endParaRPr lang="en-US" dirty="0"/>
          </a:p>
        </p:txBody>
      </p:sp>
    </p:spTree>
    <p:extLst>
      <p:ext uri="{BB962C8B-B14F-4D97-AF65-F5344CB8AC3E}">
        <p14:creationId xmlns:p14="http://schemas.microsoft.com/office/powerpoint/2010/main" val="1478978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ISO Model</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63516" y="784403"/>
            <a:ext cx="4692690" cy="5976760"/>
          </a:xfrm>
        </p:spPr>
      </p:pic>
      <p:sp>
        <p:nvSpPr>
          <p:cNvPr id="5" name="Rectangle 4"/>
          <p:cNvSpPr/>
          <p:nvPr/>
        </p:nvSpPr>
        <p:spPr>
          <a:xfrm>
            <a:off x="8871284" y="1772653"/>
            <a:ext cx="2438400" cy="1995232"/>
          </a:xfrm>
          <a:prstGeom prst="rect">
            <a:avLst/>
          </a:prstGeom>
          <a:gradFill flip="none" rotWithShape="1">
            <a:gsLst>
              <a:gs pos="0">
                <a:schemeClr val="accent1">
                  <a:lumMod val="75000"/>
                </a:schemeClr>
              </a:gs>
              <a:gs pos="50000">
                <a:srgbClr val="33CCFF"/>
              </a:gs>
              <a:gs pos="100000">
                <a:srgbClr val="009999"/>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Application</a:t>
            </a:r>
            <a:endParaRPr lang="en-US" dirty="0"/>
          </a:p>
        </p:txBody>
      </p:sp>
      <p:sp>
        <p:nvSpPr>
          <p:cNvPr id="10" name="Rectangle 9"/>
          <p:cNvSpPr/>
          <p:nvPr/>
        </p:nvSpPr>
        <p:spPr>
          <a:xfrm>
            <a:off x="8871284" y="3857371"/>
            <a:ext cx="2438400" cy="55746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(Host-to-host) Transport</a:t>
            </a:r>
            <a:endParaRPr lang="en-US" dirty="0"/>
          </a:p>
        </p:txBody>
      </p:sp>
      <p:sp>
        <p:nvSpPr>
          <p:cNvPr id="11" name="Rectangle 10"/>
          <p:cNvSpPr/>
          <p:nvPr/>
        </p:nvSpPr>
        <p:spPr>
          <a:xfrm>
            <a:off x="8871284" y="4549939"/>
            <a:ext cx="2438400" cy="557464"/>
          </a:xfrm>
          <a:prstGeom prst="rect">
            <a:avLst/>
          </a:prstGeom>
          <a:solidFill>
            <a:srgbClr val="62E0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Internet</a:t>
            </a:r>
            <a:endParaRPr lang="en-US" dirty="0"/>
          </a:p>
        </p:txBody>
      </p:sp>
      <p:sp>
        <p:nvSpPr>
          <p:cNvPr id="12" name="Rectangle 11"/>
          <p:cNvSpPr/>
          <p:nvPr/>
        </p:nvSpPr>
        <p:spPr>
          <a:xfrm>
            <a:off x="8887701" y="5227719"/>
            <a:ext cx="2438400" cy="557464"/>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Network Interface</a:t>
            </a:r>
            <a:endParaRPr lang="en-US" dirty="0"/>
          </a:p>
        </p:txBody>
      </p:sp>
      <p:sp>
        <p:nvSpPr>
          <p:cNvPr id="13" name="Rectangle 12"/>
          <p:cNvSpPr/>
          <p:nvPr/>
        </p:nvSpPr>
        <p:spPr>
          <a:xfrm>
            <a:off x="8887701" y="5889457"/>
            <a:ext cx="2438400" cy="557464"/>
          </a:xfrm>
          <a:prstGeom prst="rect">
            <a:avLst/>
          </a:prstGeom>
          <a:solidFill>
            <a:srgbClr val="EA43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r>
              <a:rPr lang="en-GB" dirty="0" smtClean="0"/>
              <a:t>Hardware)</a:t>
            </a:r>
            <a:endParaRPr lang="en-US" dirty="0"/>
          </a:p>
        </p:txBody>
      </p:sp>
      <p:sp>
        <p:nvSpPr>
          <p:cNvPr id="14" name="TextBox 13"/>
          <p:cNvSpPr txBox="1"/>
          <p:nvPr/>
        </p:nvSpPr>
        <p:spPr>
          <a:xfrm>
            <a:off x="9037601" y="1299047"/>
            <a:ext cx="2138599" cy="369332"/>
          </a:xfrm>
          <a:prstGeom prst="rect">
            <a:avLst/>
          </a:prstGeom>
          <a:noFill/>
        </p:spPr>
        <p:txBody>
          <a:bodyPr wrap="none" rtlCol="0">
            <a:spAutoFit/>
          </a:bodyPr>
          <a:lstStyle/>
          <a:p>
            <a:r>
              <a:rPr lang="en-US" b="1" dirty="0">
                <a:solidFill>
                  <a:schemeClr val="tx1">
                    <a:lumMod val="50000"/>
                    <a:lumOff val="50000"/>
                  </a:schemeClr>
                </a:solidFill>
              </a:rPr>
              <a:t>TCP/IP Model Layers</a:t>
            </a:r>
            <a:endParaRPr lang="en-US" dirty="0">
              <a:solidFill>
                <a:schemeClr val="tx1">
                  <a:lumMod val="50000"/>
                  <a:lumOff val="50000"/>
                </a:schemeClr>
              </a:solidFill>
            </a:endParaRPr>
          </a:p>
        </p:txBody>
      </p:sp>
    </p:spTree>
    <p:extLst>
      <p:ext uri="{BB962C8B-B14F-4D97-AF65-F5344CB8AC3E}">
        <p14:creationId xmlns:p14="http://schemas.microsoft.com/office/powerpoint/2010/main" val="2016023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 </a:t>
            </a:r>
            <a:r>
              <a:rPr lang="en-US" dirty="0" smtClean="0"/>
              <a:t>Layer Protocols</a:t>
            </a:r>
            <a:endParaRPr lang="en-US" dirty="0"/>
          </a:p>
        </p:txBody>
      </p:sp>
      <p:sp>
        <p:nvSpPr>
          <p:cNvPr id="3" name="Content Placeholder 2"/>
          <p:cNvSpPr>
            <a:spLocks noGrp="1"/>
          </p:cNvSpPr>
          <p:nvPr>
            <p:ph idx="1"/>
          </p:nvPr>
        </p:nvSpPr>
        <p:spPr/>
        <p:txBody>
          <a:bodyPr/>
          <a:lstStyle/>
          <a:p>
            <a:r>
              <a:rPr lang="en-US" dirty="0" smtClean="0"/>
              <a:t>Establish </a:t>
            </a:r>
            <a:r>
              <a:rPr lang="en-US" dirty="0"/>
              <a:t>communication between devices at a hardware </a:t>
            </a:r>
            <a:r>
              <a:rPr lang="en-US" dirty="0" smtClean="0"/>
              <a:t>level</a:t>
            </a:r>
          </a:p>
          <a:p>
            <a:r>
              <a:rPr lang="en-US" dirty="0" smtClean="0"/>
              <a:t>In </a:t>
            </a:r>
            <a:r>
              <a:rPr lang="en-US" dirty="0"/>
              <a:t>order to transmit data from one device to another, each device's hardware must support the same link layer </a:t>
            </a:r>
            <a:r>
              <a:rPr lang="en-US" dirty="0" smtClean="0"/>
              <a:t>protocol</a:t>
            </a:r>
          </a:p>
        </p:txBody>
      </p:sp>
    </p:spTree>
    <p:extLst>
      <p:ext uri="{BB962C8B-B14F-4D97-AF65-F5344CB8AC3E}">
        <p14:creationId xmlns:p14="http://schemas.microsoft.com/office/powerpoint/2010/main" val="3835320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 </a:t>
            </a:r>
            <a:r>
              <a:rPr lang="en-US" dirty="0" smtClean="0"/>
              <a:t>Layer Protocols </a:t>
            </a:r>
            <a:endParaRPr lang="en-US" dirty="0"/>
          </a:p>
        </p:txBody>
      </p:sp>
      <p:sp>
        <p:nvSpPr>
          <p:cNvPr id="3" name="Content Placeholder 2"/>
          <p:cNvSpPr>
            <a:spLocks noGrp="1"/>
          </p:cNvSpPr>
          <p:nvPr>
            <p:ph idx="1"/>
          </p:nvPr>
        </p:nvSpPr>
        <p:spPr/>
        <p:txBody>
          <a:bodyPr/>
          <a:lstStyle/>
          <a:p>
            <a:r>
              <a:rPr lang="en-US" dirty="0" smtClean="0"/>
              <a:t>Used </a:t>
            </a:r>
            <a:r>
              <a:rPr lang="en-US" dirty="0"/>
              <a:t>to initiate data transfers and route them over the </a:t>
            </a:r>
            <a:r>
              <a:rPr lang="en-US" dirty="0" smtClean="0"/>
              <a:t>Internet</a:t>
            </a:r>
          </a:p>
          <a:p>
            <a:endParaRPr lang="en-US" dirty="0"/>
          </a:p>
        </p:txBody>
      </p:sp>
    </p:spTree>
    <p:extLst>
      <p:ext uri="{BB962C8B-B14F-4D97-AF65-F5344CB8AC3E}">
        <p14:creationId xmlns:p14="http://schemas.microsoft.com/office/powerpoint/2010/main" val="4116487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 </a:t>
            </a:r>
            <a:r>
              <a:rPr lang="en-US" dirty="0" smtClean="0"/>
              <a:t>Layer Protocols </a:t>
            </a:r>
            <a:endParaRPr lang="en-US" dirty="0"/>
          </a:p>
        </p:txBody>
      </p:sp>
      <p:sp>
        <p:nvSpPr>
          <p:cNvPr id="3" name="Content Placeholder 2"/>
          <p:cNvSpPr>
            <a:spLocks noGrp="1"/>
          </p:cNvSpPr>
          <p:nvPr>
            <p:ph idx="1"/>
          </p:nvPr>
        </p:nvSpPr>
        <p:spPr/>
        <p:txBody>
          <a:bodyPr/>
          <a:lstStyle/>
          <a:p>
            <a:r>
              <a:rPr lang="en-US" dirty="0" smtClean="0"/>
              <a:t>Define </a:t>
            </a:r>
            <a:r>
              <a:rPr lang="en-US" dirty="0"/>
              <a:t>how packets are sent, received, and </a:t>
            </a:r>
            <a:r>
              <a:rPr lang="en-US" dirty="0" smtClean="0"/>
              <a:t>confirmed</a:t>
            </a:r>
            <a:endParaRPr lang="en-US" dirty="0"/>
          </a:p>
        </p:txBody>
      </p:sp>
    </p:spTree>
    <p:extLst>
      <p:ext uri="{BB962C8B-B14F-4D97-AF65-F5344CB8AC3E}">
        <p14:creationId xmlns:p14="http://schemas.microsoft.com/office/powerpoint/2010/main" val="3644023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a:t>
            </a:r>
            <a:r>
              <a:rPr lang="en-US" dirty="0" smtClean="0"/>
              <a:t>Layer Protocols </a:t>
            </a:r>
            <a:endParaRPr lang="en-US" dirty="0"/>
          </a:p>
        </p:txBody>
      </p:sp>
      <p:sp>
        <p:nvSpPr>
          <p:cNvPr id="3" name="Content Placeholder 2"/>
          <p:cNvSpPr>
            <a:spLocks noGrp="1"/>
          </p:cNvSpPr>
          <p:nvPr>
            <p:ph idx="1"/>
          </p:nvPr>
        </p:nvSpPr>
        <p:spPr/>
        <p:txBody>
          <a:bodyPr/>
          <a:lstStyle/>
          <a:p>
            <a:r>
              <a:rPr lang="en-US" dirty="0" smtClean="0"/>
              <a:t>Contain </a:t>
            </a:r>
            <a:r>
              <a:rPr lang="en-US" dirty="0"/>
              <a:t>commands for specific </a:t>
            </a:r>
            <a:r>
              <a:rPr lang="en-US" dirty="0" smtClean="0"/>
              <a:t>applications</a:t>
            </a:r>
          </a:p>
          <a:p>
            <a:r>
              <a:rPr lang="en-US" dirty="0" smtClean="0"/>
              <a:t>For </a:t>
            </a:r>
            <a:r>
              <a:rPr lang="en-US" dirty="0"/>
              <a:t>example, a web browser uses HTTPS to securely download the contents of a webpage from a web </a:t>
            </a:r>
            <a:r>
              <a:rPr lang="en-US" dirty="0" smtClean="0"/>
              <a:t>server</a:t>
            </a:r>
          </a:p>
          <a:p>
            <a:r>
              <a:rPr lang="en-US" dirty="0" smtClean="0"/>
              <a:t>An </a:t>
            </a:r>
            <a:r>
              <a:rPr lang="en-US" dirty="0"/>
              <a:t>email client uses SMTP to send email messages through a mail server.</a:t>
            </a:r>
          </a:p>
          <a:p>
            <a:endParaRPr lang="en-US" dirty="0"/>
          </a:p>
        </p:txBody>
      </p:sp>
    </p:spTree>
    <p:extLst>
      <p:ext uri="{BB962C8B-B14F-4D97-AF65-F5344CB8AC3E}">
        <p14:creationId xmlns:p14="http://schemas.microsoft.com/office/powerpoint/2010/main" val="1962306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Formats </a:t>
            </a:r>
            <a:endParaRPr lang="en-US" dirty="0"/>
          </a:p>
        </p:txBody>
      </p:sp>
      <p:sp>
        <p:nvSpPr>
          <p:cNvPr id="3" name="Content Placeholder 2"/>
          <p:cNvSpPr>
            <a:spLocks noGrp="1"/>
          </p:cNvSpPr>
          <p:nvPr>
            <p:ph idx="1"/>
          </p:nvPr>
        </p:nvSpPr>
        <p:spPr/>
        <p:txBody>
          <a:bodyPr>
            <a:normAutofit lnSpcReduction="10000"/>
          </a:bodyPr>
          <a:lstStyle/>
          <a:p>
            <a:r>
              <a:rPr lang="en-GB" dirty="0"/>
              <a:t>A data format or file format is the format in which the data is </a:t>
            </a:r>
            <a:r>
              <a:rPr lang="en-GB" dirty="0" smtClean="0"/>
              <a:t>coded</a:t>
            </a:r>
          </a:p>
          <a:p>
            <a:r>
              <a:rPr lang="en-GB" dirty="0" smtClean="0"/>
              <a:t>The </a:t>
            </a:r>
            <a:r>
              <a:rPr lang="en-GB" dirty="0"/>
              <a:t>information is coded in such a way that a program or application can recognize, read and use the </a:t>
            </a:r>
            <a:r>
              <a:rPr lang="en-GB" dirty="0" smtClean="0"/>
              <a:t>data</a:t>
            </a:r>
          </a:p>
          <a:p>
            <a:r>
              <a:rPr lang="en-GB" dirty="0" smtClean="0"/>
              <a:t>Data transmission occurs:</a:t>
            </a:r>
          </a:p>
          <a:p>
            <a:pPr lvl="1"/>
            <a:r>
              <a:rPr lang="en-GB" dirty="0" smtClean="0"/>
              <a:t>In the form of bits (1’s and 0’s)</a:t>
            </a:r>
          </a:p>
          <a:p>
            <a:pPr lvl="1"/>
            <a:r>
              <a:rPr lang="en-GB" dirty="0" smtClean="0"/>
              <a:t>Light</a:t>
            </a:r>
          </a:p>
          <a:p>
            <a:pPr lvl="1"/>
            <a:r>
              <a:rPr lang="en-GB" dirty="0" smtClean="0"/>
              <a:t>Radio</a:t>
            </a:r>
          </a:p>
          <a:p>
            <a:pPr lvl="1"/>
            <a:r>
              <a:rPr lang="en-GB" dirty="0" smtClean="0"/>
              <a:t>Microwave</a:t>
            </a:r>
          </a:p>
          <a:p>
            <a:r>
              <a:rPr lang="en-GB" dirty="0" smtClean="0"/>
              <a:t>Can be analogue or digital</a:t>
            </a:r>
          </a:p>
          <a:p>
            <a:r>
              <a:rPr lang="en-GB" dirty="0" smtClean="0"/>
              <a:t>Data can be compressed and decompressed</a:t>
            </a:r>
          </a:p>
          <a:p>
            <a:pPr lvl="1"/>
            <a:endParaRPr lang="en-GB" dirty="0" smtClean="0"/>
          </a:p>
          <a:p>
            <a:pPr lvl="1"/>
            <a:endParaRPr lang="en-US" dirty="0"/>
          </a:p>
        </p:txBody>
      </p:sp>
    </p:spTree>
    <p:extLst>
      <p:ext uri="{BB962C8B-B14F-4D97-AF65-F5344CB8AC3E}">
        <p14:creationId xmlns:p14="http://schemas.microsoft.com/office/powerpoint/2010/main" val="2247820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Formats - Microwave</a:t>
            </a:r>
            <a:endParaRPr lang="en-US" dirty="0"/>
          </a:p>
        </p:txBody>
      </p:sp>
      <p:sp>
        <p:nvSpPr>
          <p:cNvPr id="3" name="Content Placeholder 2"/>
          <p:cNvSpPr>
            <a:spLocks noGrp="1"/>
          </p:cNvSpPr>
          <p:nvPr>
            <p:ph idx="1"/>
          </p:nvPr>
        </p:nvSpPr>
        <p:spPr/>
        <p:txBody>
          <a:bodyPr/>
          <a:lstStyle/>
          <a:p>
            <a:r>
              <a:rPr lang="en-GB" dirty="0" smtClean="0"/>
              <a:t>Uses </a:t>
            </a:r>
            <a:r>
              <a:rPr lang="en-GB" dirty="0"/>
              <a:t>a beam of radio waves in the microwave frequency range </a:t>
            </a:r>
            <a:r>
              <a:rPr lang="en-GB" dirty="0" smtClean="0"/>
              <a:t>(6GHz to 8.2GHz) to </a:t>
            </a:r>
            <a:r>
              <a:rPr lang="en-GB" dirty="0"/>
              <a:t>transmit information between two fixed locations on the </a:t>
            </a:r>
            <a:r>
              <a:rPr lang="en-GB" dirty="0" smtClean="0"/>
              <a:t>earth</a:t>
            </a:r>
          </a:p>
          <a:p>
            <a:r>
              <a:rPr lang="en-GB" dirty="0" smtClean="0"/>
              <a:t>Beams are unidirectional</a:t>
            </a:r>
          </a:p>
          <a:p>
            <a:r>
              <a:rPr lang="en-GB" dirty="0" smtClean="0"/>
              <a:t>Have high loss due to high frequency</a:t>
            </a:r>
          </a:p>
          <a:p>
            <a:r>
              <a:rPr lang="en-GB" dirty="0" smtClean="0"/>
              <a:t>Max distance ~40km</a:t>
            </a:r>
          </a:p>
          <a:p>
            <a:r>
              <a:rPr lang="en-GB" dirty="0" smtClean="0"/>
              <a:t>Use line of sight</a:t>
            </a:r>
            <a:endParaRPr lang="en-US" dirty="0"/>
          </a:p>
        </p:txBody>
      </p:sp>
    </p:spTree>
    <p:extLst>
      <p:ext uri="{BB962C8B-B14F-4D97-AF65-F5344CB8AC3E}">
        <p14:creationId xmlns:p14="http://schemas.microsoft.com/office/powerpoint/2010/main" val="2527556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Formats - Light</a:t>
            </a:r>
            <a:endParaRPr lang="en-US" dirty="0"/>
          </a:p>
        </p:txBody>
      </p:sp>
      <p:sp>
        <p:nvSpPr>
          <p:cNvPr id="3" name="Content Placeholder 2"/>
          <p:cNvSpPr>
            <a:spLocks noGrp="1"/>
          </p:cNvSpPr>
          <p:nvPr>
            <p:ph idx="1"/>
          </p:nvPr>
        </p:nvSpPr>
        <p:spPr/>
        <p:txBody>
          <a:bodyPr/>
          <a:lstStyle/>
          <a:p>
            <a:r>
              <a:rPr lang="en-US" dirty="0" smtClean="0"/>
              <a:t>Can be laser (</a:t>
            </a:r>
            <a:r>
              <a:rPr lang="en-GB" dirty="0"/>
              <a:t>Light Amplification by Stimulated Emission of Radiation</a:t>
            </a:r>
            <a:r>
              <a:rPr lang="en-US" dirty="0" smtClean="0"/>
              <a:t>) (ultraviolet) or normal white light</a:t>
            </a:r>
          </a:p>
          <a:p>
            <a:r>
              <a:rPr lang="en-US" dirty="0" smtClean="0"/>
              <a:t>Ultraviolet waves have wavelengths of 400 to 700 nm</a:t>
            </a:r>
          </a:p>
          <a:p>
            <a:r>
              <a:rPr lang="en-US" dirty="0" smtClean="0"/>
              <a:t>Can be transmitted along optic </a:t>
            </a:r>
            <a:r>
              <a:rPr lang="en-US" dirty="0" err="1" smtClean="0"/>
              <a:t>fibre</a:t>
            </a: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695263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 of </a:t>
            </a:r>
            <a:r>
              <a:rPr lang="en-US" dirty="0" smtClean="0"/>
              <a:t>data</a:t>
            </a:r>
            <a:endParaRPr lang="en-US" dirty="0"/>
          </a:p>
        </p:txBody>
      </p:sp>
      <p:sp>
        <p:nvSpPr>
          <p:cNvPr id="3" name="Content Placeholder 2"/>
          <p:cNvSpPr>
            <a:spLocks noGrp="1"/>
          </p:cNvSpPr>
          <p:nvPr>
            <p:ph idx="1"/>
          </p:nvPr>
        </p:nvSpPr>
        <p:spPr/>
        <p:txBody>
          <a:bodyPr>
            <a:normAutofit/>
          </a:bodyPr>
          <a:lstStyle/>
          <a:p>
            <a:r>
              <a:rPr lang="en-US" dirty="0" smtClean="0"/>
              <a:t>Data </a:t>
            </a:r>
            <a:r>
              <a:rPr lang="en-US" dirty="0"/>
              <a:t>can become unusable in three different ways:   </a:t>
            </a:r>
          </a:p>
          <a:p>
            <a:pPr lvl="1"/>
            <a:r>
              <a:rPr lang="en-US" b="1" dirty="0"/>
              <a:t>Loss of </a:t>
            </a:r>
            <a:r>
              <a:rPr lang="en-US" b="1" dirty="0" smtClean="0"/>
              <a:t>bits</a:t>
            </a:r>
            <a:r>
              <a:rPr lang="en-US" dirty="0"/>
              <a:t/>
            </a:r>
            <a:br>
              <a:rPr lang="en-US" dirty="0"/>
            </a:br>
            <a:r>
              <a:rPr lang="en-US" dirty="0"/>
              <a:t>The carrier is damaged, is lost of its quality deteriorates in such a way that it effect the bits, popularly called '</a:t>
            </a:r>
            <a:r>
              <a:rPr lang="en-US" i="1" dirty="0"/>
              <a:t>bit </a:t>
            </a:r>
            <a:r>
              <a:rPr lang="en-US" i="1" dirty="0" smtClean="0"/>
              <a:t>rot</a:t>
            </a:r>
            <a:r>
              <a:rPr lang="en-US" dirty="0" smtClean="0"/>
              <a:t>‘</a:t>
            </a:r>
          </a:p>
          <a:p>
            <a:pPr lvl="1"/>
            <a:r>
              <a:rPr lang="en-US" b="1" dirty="0" smtClean="0"/>
              <a:t>Loss </a:t>
            </a:r>
            <a:r>
              <a:rPr lang="en-US" b="1" dirty="0"/>
              <a:t>of </a:t>
            </a:r>
            <a:r>
              <a:rPr lang="en-US" b="1" dirty="0" smtClean="0"/>
              <a:t>documentation </a:t>
            </a:r>
            <a:r>
              <a:rPr lang="en-US" dirty="0"/>
              <a:t/>
            </a:r>
            <a:br>
              <a:rPr lang="en-US" dirty="0"/>
            </a:br>
            <a:r>
              <a:rPr lang="en-US" dirty="0"/>
              <a:t>It is unclear how one file is tied to another, for instance when different versions of a file or the metadata are no longer available, leaving the meaning of the data </a:t>
            </a:r>
            <a:r>
              <a:rPr lang="en-US" dirty="0" smtClean="0"/>
              <a:t>unclear</a:t>
            </a:r>
            <a:endParaRPr lang="en-US" dirty="0"/>
          </a:p>
          <a:p>
            <a:pPr lvl="1"/>
            <a:r>
              <a:rPr lang="en-US" b="1" dirty="0"/>
              <a:t>Loss of </a:t>
            </a:r>
            <a:r>
              <a:rPr lang="en-US" b="1"/>
              <a:t>display </a:t>
            </a:r>
            <a:r>
              <a:rPr lang="en-US" b="1" smtClean="0"/>
              <a:t>possibilities</a:t>
            </a:r>
            <a:r>
              <a:rPr lang="en-US" b="1" dirty="0"/>
              <a:t/>
            </a:r>
            <a:br>
              <a:rPr lang="en-US" b="1" dirty="0"/>
            </a:br>
            <a:r>
              <a:rPr lang="en-US" dirty="0"/>
              <a:t>The operating system, the hardware or the application are no longer present or cannot be used anymore. That can also be caused by external factors such as computer virus, fire or accidental deleting of files. </a:t>
            </a:r>
          </a:p>
          <a:p>
            <a:endParaRPr lang="en-US" dirty="0"/>
          </a:p>
        </p:txBody>
      </p:sp>
    </p:spTree>
    <p:extLst>
      <p:ext uri="{BB962C8B-B14F-4D97-AF65-F5344CB8AC3E}">
        <p14:creationId xmlns:p14="http://schemas.microsoft.com/office/powerpoint/2010/main" val="3230418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Hub</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fontScale="92500" lnSpcReduction="20000"/>
          </a:bodyPr>
          <a:lstStyle/>
          <a:p>
            <a:r>
              <a:rPr lang="en-GB" dirty="0"/>
              <a:t>Two or more users</a:t>
            </a:r>
          </a:p>
          <a:p>
            <a:r>
              <a:rPr lang="en-GB" dirty="0"/>
              <a:t>A single network segment</a:t>
            </a:r>
          </a:p>
          <a:p>
            <a:r>
              <a:rPr lang="en-GB" dirty="0"/>
              <a:t>Straight cables</a:t>
            </a:r>
          </a:p>
          <a:p>
            <a:r>
              <a:rPr lang="en-GB" dirty="0"/>
              <a:t>OSI layer 1 – Physical</a:t>
            </a:r>
          </a:p>
          <a:p>
            <a:pPr lvl="1"/>
            <a:r>
              <a:rPr lang="en-GB" dirty="0"/>
              <a:t>Transmission of bits</a:t>
            </a:r>
          </a:p>
          <a:p>
            <a:r>
              <a:rPr lang="en-GB" dirty="0"/>
              <a:t>Hub</a:t>
            </a:r>
          </a:p>
          <a:p>
            <a:pPr lvl="1"/>
            <a:r>
              <a:rPr lang="en-GB" dirty="0"/>
              <a:t>Amplifies signal</a:t>
            </a:r>
          </a:p>
          <a:p>
            <a:pPr lvl="1"/>
            <a:r>
              <a:rPr lang="en-GB" dirty="0"/>
              <a:t>Broadcasts input on all</a:t>
            </a:r>
            <a:br>
              <a:rPr lang="en-GB" dirty="0"/>
            </a:br>
            <a:r>
              <a:rPr lang="en-GB" dirty="0"/>
              <a:t>outputs</a:t>
            </a:r>
          </a:p>
          <a:p>
            <a:pPr lvl="1"/>
            <a:r>
              <a:rPr lang="en-GB" dirty="0"/>
              <a:t>Clients reject inputs not for them</a:t>
            </a:r>
          </a:p>
          <a:p>
            <a:pPr lvl="1"/>
            <a:r>
              <a:rPr lang="en-GB" dirty="0"/>
              <a:t>Half duplex – transmit or receive</a:t>
            </a:r>
          </a:p>
          <a:p>
            <a:pPr lvl="1"/>
            <a:r>
              <a:rPr lang="en-GB" dirty="0"/>
              <a:t>Poor performance</a:t>
            </a:r>
          </a:p>
        </p:txBody>
      </p:sp>
      <p:pic>
        <p:nvPicPr>
          <p:cNvPr id="6" name="Picture 5">
            <a:extLst>
              <a:ext uri="{FF2B5EF4-FFF2-40B4-BE49-F238E27FC236}">
                <a16:creationId xmlns:a16="http://schemas.microsoft.com/office/drawing/2014/main" id="{55B657F8-762D-5640-90EC-9149A3A3B32E}"/>
              </a:ext>
            </a:extLst>
          </p:cNvPr>
          <p:cNvPicPr>
            <a:picLocks noChangeAspect="1"/>
          </p:cNvPicPr>
          <p:nvPr/>
        </p:nvPicPr>
        <p:blipFill>
          <a:blip r:embed="rId2"/>
          <a:stretch>
            <a:fillRect/>
          </a:stretch>
        </p:blipFill>
        <p:spPr>
          <a:xfrm>
            <a:off x="5180673" y="2499877"/>
            <a:ext cx="1142511" cy="944475"/>
          </a:xfrm>
          <a:prstGeom prst="rect">
            <a:avLst/>
          </a:prstGeom>
        </p:spPr>
      </p:pic>
      <p:pic>
        <p:nvPicPr>
          <p:cNvPr id="7" name="Picture 6">
            <a:extLst>
              <a:ext uri="{FF2B5EF4-FFF2-40B4-BE49-F238E27FC236}">
                <a16:creationId xmlns:a16="http://schemas.microsoft.com/office/drawing/2014/main" id="{D9F6A7F2-27B6-DE4E-A355-37347BAB3AFC}"/>
              </a:ext>
            </a:extLst>
          </p:cNvPr>
          <p:cNvPicPr>
            <a:picLocks noChangeAspect="1"/>
          </p:cNvPicPr>
          <p:nvPr/>
        </p:nvPicPr>
        <p:blipFill>
          <a:blip r:embed="rId2"/>
          <a:stretch>
            <a:fillRect/>
          </a:stretch>
        </p:blipFill>
        <p:spPr>
          <a:xfrm>
            <a:off x="9223332" y="2514391"/>
            <a:ext cx="1142511" cy="944475"/>
          </a:xfrm>
          <a:prstGeom prst="rect">
            <a:avLst/>
          </a:prstGeom>
        </p:spPr>
      </p:pic>
      <p:sp>
        <p:nvSpPr>
          <p:cNvPr id="3" name="TextBox 2">
            <a:extLst>
              <a:ext uri="{FF2B5EF4-FFF2-40B4-BE49-F238E27FC236}">
                <a16:creationId xmlns:a16="http://schemas.microsoft.com/office/drawing/2014/main" id="{A82D37F0-CEEB-9E4C-B4F5-F9C5F3AF4AA9}"/>
              </a:ext>
            </a:extLst>
          </p:cNvPr>
          <p:cNvSpPr txBox="1"/>
          <p:nvPr/>
        </p:nvSpPr>
        <p:spPr>
          <a:xfrm rot="2356919">
            <a:off x="6364981" y="3040333"/>
            <a:ext cx="1002620" cy="369332"/>
          </a:xfrm>
          <a:prstGeom prst="rect">
            <a:avLst/>
          </a:prstGeom>
          <a:noFill/>
        </p:spPr>
        <p:txBody>
          <a:bodyPr wrap="square" rtlCol="0">
            <a:spAutoFit/>
          </a:bodyPr>
          <a:lstStyle/>
          <a:p>
            <a:r>
              <a:rPr lang="en-GB" dirty="0"/>
              <a:t>101001</a:t>
            </a:r>
          </a:p>
        </p:txBody>
      </p:sp>
      <p:pic>
        <p:nvPicPr>
          <p:cNvPr id="8" name="Picture 7">
            <a:extLst>
              <a:ext uri="{FF2B5EF4-FFF2-40B4-BE49-F238E27FC236}">
                <a16:creationId xmlns:a16="http://schemas.microsoft.com/office/drawing/2014/main" id="{33C80DB6-B2E7-5E49-8FB3-CE98E81E80E1}"/>
              </a:ext>
            </a:extLst>
          </p:cNvPr>
          <p:cNvPicPr>
            <a:picLocks noChangeAspect="1"/>
          </p:cNvPicPr>
          <p:nvPr/>
        </p:nvPicPr>
        <p:blipFill>
          <a:blip r:embed="rId2"/>
          <a:stretch>
            <a:fillRect/>
          </a:stretch>
        </p:blipFill>
        <p:spPr>
          <a:xfrm>
            <a:off x="5174256" y="4330905"/>
            <a:ext cx="1142511" cy="944475"/>
          </a:xfrm>
          <a:prstGeom prst="rect">
            <a:avLst/>
          </a:prstGeom>
        </p:spPr>
      </p:pic>
      <p:pic>
        <p:nvPicPr>
          <p:cNvPr id="9" name="Picture 8">
            <a:extLst>
              <a:ext uri="{FF2B5EF4-FFF2-40B4-BE49-F238E27FC236}">
                <a16:creationId xmlns:a16="http://schemas.microsoft.com/office/drawing/2014/main" id="{0DC55E05-551C-C843-B3EB-05C459EC42EB}"/>
              </a:ext>
            </a:extLst>
          </p:cNvPr>
          <p:cNvPicPr>
            <a:picLocks noChangeAspect="1"/>
          </p:cNvPicPr>
          <p:nvPr/>
        </p:nvPicPr>
        <p:blipFill>
          <a:blip r:embed="rId2"/>
          <a:stretch>
            <a:fillRect/>
          </a:stretch>
        </p:blipFill>
        <p:spPr>
          <a:xfrm>
            <a:off x="9248628" y="4330905"/>
            <a:ext cx="1142511" cy="944475"/>
          </a:xfrm>
          <a:prstGeom prst="rect">
            <a:avLst/>
          </a:prstGeom>
        </p:spPr>
      </p:pic>
      <p:pic>
        <p:nvPicPr>
          <p:cNvPr id="5" name="Picture 4">
            <a:extLst>
              <a:ext uri="{FF2B5EF4-FFF2-40B4-BE49-F238E27FC236}">
                <a16:creationId xmlns:a16="http://schemas.microsoft.com/office/drawing/2014/main" id="{A57B8148-C034-7D44-89E6-AA15AB292D4F}"/>
              </a:ext>
            </a:extLst>
          </p:cNvPr>
          <p:cNvPicPr>
            <a:picLocks noChangeAspect="1"/>
          </p:cNvPicPr>
          <p:nvPr/>
        </p:nvPicPr>
        <p:blipFill>
          <a:blip r:embed="rId3"/>
          <a:stretch>
            <a:fillRect/>
          </a:stretch>
        </p:blipFill>
        <p:spPr>
          <a:xfrm>
            <a:off x="6966978" y="3404346"/>
            <a:ext cx="1631438" cy="815719"/>
          </a:xfrm>
          <a:prstGeom prst="rect">
            <a:avLst/>
          </a:prstGeom>
        </p:spPr>
      </p:pic>
      <p:cxnSp>
        <p:nvCxnSpPr>
          <p:cNvPr id="11" name="Straight Arrow Connector 10">
            <a:extLst>
              <a:ext uri="{FF2B5EF4-FFF2-40B4-BE49-F238E27FC236}">
                <a16:creationId xmlns:a16="http://schemas.microsoft.com/office/drawing/2014/main" id="{D6968CE3-9162-E74A-9D39-FBA111CB3CA7}"/>
              </a:ext>
            </a:extLst>
          </p:cNvPr>
          <p:cNvCxnSpPr>
            <a:cxnSpLocks/>
            <a:stCxn id="6" idx="3"/>
          </p:cNvCxnSpPr>
          <p:nvPr/>
        </p:nvCxnSpPr>
        <p:spPr>
          <a:xfrm>
            <a:off x="6323184" y="2972115"/>
            <a:ext cx="1055751" cy="88995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749842D-74AF-9F41-BA01-AE622BABA36C}"/>
              </a:ext>
            </a:extLst>
          </p:cNvPr>
          <p:cNvCxnSpPr>
            <a:cxnSpLocks/>
            <a:endCxn id="7" idx="1"/>
          </p:cNvCxnSpPr>
          <p:nvPr/>
        </p:nvCxnSpPr>
        <p:spPr>
          <a:xfrm flipV="1">
            <a:off x="7911515" y="2986629"/>
            <a:ext cx="1311817" cy="84157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18A2456-05FF-AA42-BC23-2A924BA92FC8}"/>
              </a:ext>
            </a:extLst>
          </p:cNvPr>
          <p:cNvCxnSpPr>
            <a:cxnSpLocks/>
            <a:endCxn id="8" idx="3"/>
          </p:cNvCxnSpPr>
          <p:nvPr/>
        </p:nvCxnSpPr>
        <p:spPr>
          <a:xfrm flipH="1">
            <a:off x="6316767" y="3990392"/>
            <a:ext cx="1062168" cy="81275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9EE1626-69EC-B74A-A1E9-B5715BED0A2B}"/>
              </a:ext>
            </a:extLst>
          </p:cNvPr>
          <p:cNvCxnSpPr>
            <a:cxnSpLocks/>
            <a:endCxn id="9" idx="1"/>
          </p:cNvCxnSpPr>
          <p:nvPr/>
        </p:nvCxnSpPr>
        <p:spPr>
          <a:xfrm>
            <a:off x="7911515" y="3974157"/>
            <a:ext cx="1337113" cy="82898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E89B1AD-ACE7-154E-8F53-5CCB69A25B44}"/>
              </a:ext>
            </a:extLst>
          </p:cNvPr>
          <p:cNvSpPr txBox="1"/>
          <p:nvPr/>
        </p:nvSpPr>
        <p:spPr>
          <a:xfrm rot="19442339">
            <a:off x="8226534" y="2906168"/>
            <a:ext cx="1002620" cy="369332"/>
          </a:xfrm>
          <a:prstGeom prst="rect">
            <a:avLst/>
          </a:prstGeom>
          <a:noFill/>
        </p:spPr>
        <p:txBody>
          <a:bodyPr wrap="square" rtlCol="0">
            <a:spAutoFit/>
          </a:bodyPr>
          <a:lstStyle/>
          <a:p>
            <a:r>
              <a:rPr lang="en-GB" dirty="0"/>
              <a:t>101001</a:t>
            </a:r>
          </a:p>
        </p:txBody>
      </p:sp>
      <p:sp>
        <p:nvSpPr>
          <p:cNvPr id="26" name="TextBox 25">
            <a:extLst>
              <a:ext uri="{FF2B5EF4-FFF2-40B4-BE49-F238E27FC236}">
                <a16:creationId xmlns:a16="http://schemas.microsoft.com/office/drawing/2014/main" id="{3872548B-8825-324E-BC34-FE26902DF103}"/>
              </a:ext>
            </a:extLst>
          </p:cNvPr>
          <p:cNvSpPr txBox="1"/>
          <p:nvPr/>
        </p:nvSpPr>
        <p:spPr>
          <a:xfrm rot="19527121">
            <a:off x="6470432" y="4342870"/>
            <a:ext cx="1002620" cy="369332"/>
          </a:xfrm>
          <a:prstGeom prst="rect">
            <a:avLst/>
          </a:prstGeom>
          <a:noFill/>
        </p:spPr>
        <p:txBody>
          <a:bodyPr wrap="square" rtlCol="0">
            <a:spAutoFit/>
          </a:bodyPr>
          <a:lstStyle/>
          <a:p>
            <a:r>
              <a:rPr lang="en-GB" dirty="0"/>
              <a:t>101001</a:t>
            </a:r>
          </a:p>
        </p:txBody>
      </p:sp>
      <p:sp>
        <p:nvSpPr>
          <p:cNvPr id="27" name="TextBox 26">
            <a:extLst>
              <a:ext uri="{FF2B5EF4-FFF2-40B4-BE49-F238E27FC236}">
                <a16:creationId xmlns:a16="http://schemas.microsoft.com/office/drawing/2014/main" id="{6F9EEECA-F096-284E-A6DA-02EC2DE9849B}"/>
              </a:ext>
            </a:extLst>
          </p:cNvPr>
          <p:cNvSpPr txBox="1"/>
          <p:nvPr/>
        </p:nvSpPr>
        <p:spPr>
          <a:xfrm rot="1992074">
            <a:off x="8097104" y="4380893"/>
            <a:ext cx="1002620" cy="369332"/>
          </a:xfrm>
          <a:prstGeom prst="rect">
            <a:avLst/>
          </a:prstGeom>
          <a:noFill/>
        </p:spPr>
        <p:txBody>
          <a:bodyPr wrap="square" rtlCol="0">
            <a:spAutoFit/>
          </a:bodyPr>
          <a:lstStyle/>
          <a:p>
            <a:r>
              <a:rPr lang="en-GB" dirty="0"/>
              <a:t>101001</a:t>
            </a:r>
          </a:p>
        </p:txBody>
      </p:sp>
    </p:spTree>
    <p:extLst>
      <p:ext uri="{BB962C8B-B14F-4D97-AF65-F5344CB8AC3E}">
        <p14:creationId xmlns:p14="http://schemas.microsoft.com/office/powerpoint/2010/main" val="23308424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1.2  Explain features of network protocols in widespread use on the Internet. </a:t>
            </a:r>
            <a:endParaRPr lang="en-GB" dirty="0"/>
          </a:p>
        </p:txBody>
      </p:sp>
      <p:sp>
        <p:nvSpPr>
          <p:cNvPr id="3" name="Text Placeholder 2"/>
          <p:cNvSpPr>
            <a:spLocks noGrp="1"/>
          </p:cNvSpPr>
          <p:nvPr>
            <p:ph type="body" idx="1"/>
          </p:nvPr>
        </p:nvSpPr>
        <p:spPr/>
        <p:txBody>
          <a:bodyPr>
            <a:normAutofit fontScale="62500" lnSpcReduction="20000"/>
          </a:bodyPr>
          <a:lstStyle/>
          <a:p>
            <a:r>
              <a:rPr lang="en-US" dirty="0"/>
              <a:t>Including, but not limited to: </a:t>
            </a:r>
            <a:endParaRPr lang="en-US" dirty="0" smtClean="0"/>
          </a:p>
          <a:p>
            <a:r>
              <a:rPr lang="en-US" dirty="0" smtClean="0"/>
              <a:t>HTTPS </a:t>
            </a:r>
            <a:r>
              <a:rPr lang="en-US" dirty="0"/>
              <a:t/>
            </a:r>
            <a:br>
              <a:rPr lang="en-US" dirty="0"/>
            </a:br>
            <a:r>
              <a:rPr lang="en-US" dirty="0"/>
              <a:t>HTTP </a:t>
            </a:r>
            <a:br>
              <a:rPr lang="en-US" dirty="0"/>
            </a:br>
            <a:r>
              <a:rPr lang="en-US" dirty="0"/>
              <a:t>SMTP </a:t>
            </a:r>
            <a:br>
              <a:rPr lang="en-US" dirty="0"/>
            </a:br>
            <a:r>
              <a:rPr lang="en-US" dirty="0"/>
              <a:t>SNMP </a:t>
            </a:r>
            <a:br>
              <a:rPr lang="en-US" dirty="0"/>
            </a:br>
            <a:r>
              <a:rPr lang="en-US" dirty="0"/>
              <a:t>TCP </a:t>
            </a:r>
            <a:br>
              <a:rPr lang="en-US" dirty="0"/>
            </a:br>
            <a:r>
              <a:rPr lang="en-US" dirty="0"/>
              <a:t>UDP </a:t>
            </a:r>
            <a:br>
              <a:rPr lang="en-US" dirty="0"/>
            </a:br>
            <a:r>
              <a:rPr lang="en-US" dirty="0"/>
              <a:t>IP</a:t>
            </a:r>
            <a:endParaRPr lang="en-GB" dirty="0"/>
          </a:p>
        </p:txBody>
      </p:sp>
    </p:spTree>
    <p:extLst>
      <p:ext uri="{BB962C8B-B14F-4D97-AF65-F5344CB8AC3E}">
        <p14:creationId xmlns:p14="http://schemas.microsoft.com/office/powerpoint/2010/main" val="483145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a:t>
            </a:r>
            <a:endParaRPr lang="en-GB" dirty="0"/>
          </a:p>
        </p:txBody>
      </p:sp>
      <p:sp>
        <p:nvSpPr>
          <p:cNvPr id="3" name="Content Placeholder 2"/>
          <p:cNvSpPr>
            <a:spLocks noGrp="1"/>
          </p:cNvSpPr>
          <p:nvPr>
            <p:ph idx="1"/>
          </p:nvPr>
        </p:nvSpPr>
        <p:spPr/>
        <p:txBody>
          <a:bodyPr>
            <a:normAutofit/>
          </a:bodyPr>
          <a:lstStyle/>
          <a:p>
            <a:r>
              <a:rPr lang="en-GB" dirty="0"/>
              <a:t>HTTP is a simple but powerful protocol:</a:t>
            </a:r>
          </a:p>
          <a:p>
            <a:pPr lvl="1"/>
            <a:r>
              <a:rPr lang="en-GB" dirty="0"/>
              <a:t>HTTP is </a:t>
            </a:r>
            <a:r>
              <a:rPr lang="en-GB" dirty="0" smtClean="0"/>
              <a:t>connectionless </a:t>
            </a:r>
          </a:p>
          <a:p>
            <a:pPr lvl="1"/>
            <a:r>
              <a:rPr lang="en-GB" dirty="0" smtClean="0"/>
              <a:t>HTTP </a:t>
            </a:r>
            <a:r>
              <a:rPr lang="en-GB" dirty="0"/>
              <a:t>is media </a:t>
            </a:r>
            <a:r>
              <a:rPr lang="en-GB" dirty="0" smtClean="0"/>
              <a:t>independent</a:t>
            </a:r>
          </a:p>
          <a:p>
            <a:pPr lvl="1"/>
            <a:r>
              <a:rPr lang="en-GB" dirty="0" smtClean="0"/>
              <a:t>HTTP </a:t>
            </a:r>
            <a:r>
              <a:rPr lang="en-GB" dirty="0"/>
              <a:t>is </a:t>
            </a:r>
            <a:r>
              <a:rPr lang="en-GB" dirty="0" smtClean="0"/>
              <a:t>stateless</a:t>
            </a:r>
          </a:p>
          <a:p>
            <a:r>
              <a:rPr lang="en-GB" dirty="0" smtClean="0"/>
              <a:t>HTTP is not secure as it is not encrypted</a:t>
            </a:r>
          </a:p>
          <a:p>
            <a:r>
              <a:rPr lang="en-GB" dirty="0"/>
              <a:t>HTTP operates at the highest layer of the TCP/IP model, the Application layer</a:t>
            </a:r>
            <a:endParaRPr lang="en-GB" dirty="0" smtClean="0"/>
          </a:p>
          <a:p>
            <a:endParaRPr lang="en-GB" dirty="0" smtClean="0"/>
          </a:p>
        </p:txBody>
      </p:sp>
    </p:spTree>
    <p:extLst>
      <p:ext uri="{BB962C8B-B14F-4D97-AF65-F5344CB8AC3E}">
        <p14:creationId xmlns:p14="http://schemas.microsoft.com/office/powerpoint/2010/main" val="2892779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HTTPS</a:t>
            </a:r>
            <a:endParaRPr lang="en-GB" dirty="0"/>
          </a:p>
        </p:txBody>
      </p:sp>
      <p:sp>
        <p:nvSpPr>
          <p:cNvPr id="5" name="Content Placeholder 4"/>
          <p:cNvSpPr>
            <a:spLocks noGrp="1"/>
          </p:cNvSpPr>
          <p:nvPr>
            <p:ph idx="1"/>
          </p:nvPr>
        </p:nvSpPr>
        <p:spPr/>
        <p:txBody>
          <a:bodyPr>
            <a:normAutofit fontScale="92500" lnSpcReduction="10000"/>
          </a:bodyPr>
          <a:lstStyle/>
          <a:p>
            <a:r>
              <a:rPr lang="en-GB" dirty="0" smtClean="0"/>
              <a:t>HTTPS </a:t>
            </a:r>
            <a:r>
              <a:rPr lang="en-GB" dirty="0"/>
              <a:t>is an extension of the Hypertext Transfer Protocol (</a:t>
            </a:r>
            <a:r>
              <a:rPr lang="en-GB" dirty="0" smtClean="0"/>
              <a:t>HTTP)</a:t>
            </a:r>
          </a:p>
          <a:p>
            <a:r>
              <a:rPr lang="en-GB" dirty="0" smtClean="0"/>
              <a:t>It </a:t>
            </a:r>
            <a:r>
              <a:rPr lang="en-GB" dirty="0"/>
              <a:t>is used for secure communication over a computer network, and is widely used on the </a:t>
            </a:r>
            <a:r>
              <a:rPr lang="en-GB" dirty="0" smtClean="0"/>
              <a:t>Internet</a:t>
            </a:r>
          </a:p>
          <a:p>
            <a:r>
              <a:rPr lang="en-GB" dirty="0"/>
              <a:t>HTTPS is not a separate protocol, but refers to use of ordinary HTTP over an encrypted SSL/TLS </a:t>
            </a:r>
            <a:r>
              <a:rPr lang="en-GB" dirty="0" smtClean="0"/>
              <a:t>connection</a:t>
            </a:r>
          </a:p>
          <a:p>
            <a:r>
              <a:rPr lang="en-GB" dirty="0" smtClean="0"/>
              <a:t>Operates </a:t>
            </a:r>
            <a:r>
              <a:rPr lang="en-GB" dirty="0"/>
              <a:t>at the </a:t>
            </a:r>
            <a:r>
              <a:rPr lang="en-GB" dirty="0" smtClean="0"/>
              <a:t>Application layer, </a:t>
            </a:r>
            <a:r>
              <a:rPr lang="en-GB" dirty="0"/>
              <a:t>as does the TLS security protocol (operating as a lower </a:t>
            </a:r>
            <a:r>
              <a:rPr lang="en-GB" dirty="0" err="1"/>
              <a:t>sublayer</a:t>
            </a:r>
            <a:r>
              <a:rPr lang="en-GB" dirty="0"/>
              <a:t> of the same layer</a:t>
            </a:r>
            <a:r>
              <a:rPr lang="en-GB" dirty="0" smtClean="0"/>
              <a:t>)</a:t>
            </a:r>
          </a:p>
          <a:p>
            <a:r>
              <a:rPr lang="en-GB" dirty="0" smtClean="0"/>
              <a:t>The TLS protocol performs the encryption</a:t>
            </a:r>
          </a:p>
          <a:p>
            <a:r>
              <a:rPr lang="en-GB" dirty="0"/>
              <a:t>HTTPS </a:t>
            </a:r>
            <a:r>
              <a:rPr lang="en-GB" dirty="0" smtClean="0"/>
              <a:t>connections uses a </a:t>
            </a:r>
            <a:r>
              <a:rPr lang="en-GB" dirty="0"/>
              <a:t>public key certificate for the web </a:t>
            </a:r>
            <a:r>
              <a:rPr lang="en-GB" dirty="0" smtClean="0"/>
              <a:t>server</a:t>
            </a:r>
          </a:p>
          <a:p>
            <a:r>
              <a:rPr lang="en-GB" dirty="0" smtClean="0"/>
              <a:t>This </a:t>
            </a:r>
            <a:r>
              <a:rPr lang="en-GB" dirty="0"/>
              <a:t>certificate must be signed by a trusted certificate authority for the web browser to accept it without warning</a:t>
            </a:r>
            <a:endParaRPr lang="en-GB" dirty="0" smtClean="0"/>
          </a:p>
          <a:p>
            <a:endParaRPr lang="en-GB" dirty="0"/>
          </a:p>
        </p:txBody>
      </p:sp>
    </p:spTree>
    <p:extLst>
      <p:ext uri="{BB962C8B-B14F-4D97-AF65-F5344CB8AC3E}">
        <p14:creationId xmlns:p14="http://schemas.microsoft.com/office/powerpoint/2010/main" val="1823197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SMTP</a:t>
            </a:r>
            <a:endParaRPr lang="en-GB" dirty="0"/>
          </a:p>
        </p:txBody>
      </p:sp>
      <p:sp>
        <p:nvSpPr>
          <p:cNvPr id="3" name="Content Placeholder 2"/>
          <p:cNvSpPr>
            <a:spLocks noGrp="1"/>
          </p:cNvSpPr>
          <p:nvPr>
            <p:ph idx="1"/>
          </p:nvPr>
        </p:nvSpPr>
        <p:spPr/>
        <p:txBody>
          <a:bodyPr>
            <a:normAutofit fontScale="92500" lnSpcReduction="10000"/>
          </a:bodyPr>
          <a:lstStyle/>
          <a:p>
            <a:r>
              <a:rPr lang="en-GB" dirty="0"/>
              <a:t>The primary job of the Simple Mail Transfer Protocol </a:t>
            </a:r>
            <a:r>
              <a:rPr lang="en-GB" dirty="0" smtClean="0"/>
              <a:t>(SMTP) is to </a:t>
            </a:r>
            <a:r>
              <a:rPr lang="en-GB" dirty="0"/>
              <a:t>implement the TCP/IP electronic mail delivery </a:t>
            </a:r>
            <a:r>
              <a:rPr lang="en-GB" dirty="0" smtClean="0"/>
              <a:t>system</a:t>
            </a:r>
            <a:endParaRPr lang="en-US" dirty="0"/>
          </a:p>
          <a:p>
            <a:r>
              <a:rPr lang="en-GB" dirty="0"/>
              <a:t>SMTP includes a number of other features and </a:t>
            </a:r>
            <a:r>
              <a:rPr lang="en-GB" dirty="0" smtClean="0"/>
              <a:t>capabilities</a:t>
            </a:r>
          </a:p>
          <a:p>
            <a:r>
              <a:rPr lang="en-GB" dirty="0" smtClean="0"/>
              <a:t>These </a:t>
            </a:r>
            <a:r>
              <a:rPr lang="en-GB" dirty="0"/>
              <a:t>allow SMTP to support special requirements and auxiliary needs of the mail system, and are described in detail in RFC </a:t>
            </a:r>
            <a:r>
              <a:rPr lang="en-GB" dirty="0" smtClean="0"/>
              <a:t>2821</a:t>
            </a:r>
          </a:p>
          <a:p>
            <a:pPr lvl="1"/>
            <a:r>
              <a:rPr lang="en-GB" dirty="0" smtClean="0"/>
              <a:t>Mail relaying</a:t>
            </a:r>
          </a:p>
          <a:p>
            <a:pPr lvl="1"/>
            <a:r>
              <a:rPr lang="en-GB" dirty="0" smtClean="0"/>
              <a:t>Mail forwarding</a:t>
            </a:r>
          </a:p>
          <a:p>
            <a:pPr lvl="1"/>
            <a:r>
              <a:rPr lang="en-GB" dirty="0" smtClean="0"/>
              <a:t>Mail </a:t>
            </a:r>
            <a:r>
              <a:rPr lang="en-GB" dirty="0" err="1" smtClean="0"/>
              <a:t>Gatewaying</a:t>
            </a:r>
            <a:endParaRPr lang="en-GB" dirty="0" smtClean="0"/>
          </a:p>
          <a:p>
            <a:pPr lvl="1"/>
            <a:r>
              <a:rPr lang="en-GB" dirty="0" smtClean="0"/>
              <a:t>Address debugging</a:t>
            </a:r>
          </a:p>
          <a:p>
            <a:pPr lvl="1"/>
            <a:r>
              <a:rPr lang="en-GB" dirty="0" smtClean="0"/>
              <a:t>Mailing list expansion</a:t>
            </a:r>
          </a:p>
          <a:p>
            <a:pPr lvl="1"/>
            <a:r>
              <a:rPr lang="en-GB" dirty="0" smtClean="0"/>
              <a:t>Turning</a:t>
            </a:r>
            <a:r>
              <a:rPr lang="en-US" dirty="0"/>
              <a:t/>
            </a:r>
            <a:br>
              <a:rPr lang="en-US" dirty="0"/>
            </a:br>
            <a:endParaRPr lang="en-GB" dirty="0"/>
          </a:p>
        </p:txBody>
      </p:sp>
    </p:spTree>
    <p:extLst>
      <p:ext uri="{BB962C8B-B14F-4D97-AF65-F5344CB8AC3E}">
        <p14:creationId xmlns:p14="http://schemas.microsoft.com/office/powerpoint/2010/main" val="1986351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SMTP</a:t>
            </a:r>
            <a:endParaRPr lang="en-GB" dirty="0"/>
          </a:p>
        </p:txBody>
      </p:sp>
      <p:graphicFrame>
        <p:nvGraphicFramePr>
          <p:cNvPr id="4" name="Content Placeholder 3"/>
          <p:cNvGraphicFramePr>
            <a:graphicFrameLocks noGrp="1"/>
          </p:cNvGraphicFramePr>
          <p:nvPr>
            <p:ph idx="1"/>
            <p:extLst/>
          </p:nvPr>
        </p:nvGraphicFramePr>
        <p:xfrm>
          <a:off x="906253" y="2671011"/>
          <a:ext cx="10515600" cy="1917558"/>
        </p:xfrm>
        <a:graphic>
          <a:graphicData uri="http://schemas.openxmlformats.org/drawingml/2006/table">
            <a:tbl>
              <a:tblPr>
                <a:tableStyleId>{D7AC3CCA-C797-4891-BE02-D94E43425B78}</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454518">
                <a:tc>
                  <a:txBody>
                    <a:bodyPr/>
                    <a:lstStyle/>
                    <a:p>
                      <a:pPr algn="ctr"/>
                      <a:r>
                        <a:rPr lang="en-GB" sz="2000" b="1" dirty="0">
                          <a:effectLst/>
                        </a:rPr>
                        <a:t>Proxy</a:t>
                      </a:r>
                    </a:p>
                  </a:txBody>
                  <a:tcPr anchor="ctr"/>
                </a:tc>
                <a:tc>
                  <a:txBody>
                    <a:bodyPr/>
                    <a:lstStyle/>
                    <a:p>
                      <a:pPr algn="ctr"/>
                      <a:r>
                        <a:rPr lang="en-GB" sz="2000" b="1" dirty="0">
                          <a:effectLst/>
                        </a:rPr>
                        <a:t>Name</a:t>
                      </a:r>
                    </a:p>
                  </a:txBody>
                  <a:tcPr anchor="ctr"/>
                </a:tc>
                <a:extLst>
                  <a:ext uri="{0D108BD9-81ED-4DB2-BD59-A6C34878D82A}">
                    <a16:rowId xmlns:a16="http://schemas.microsoft.com/office/drawing/2014/main" val="10000"/>
                  </a:ext>
                </a:extLst>
              </a:tr>
              <a:tr h="0">
                <a:tc>
                  <a:txBody>
                    <a:bodyPr/>
                    <a:lstStyle/>
                    <a:p>
                      <a:pPr algn="l"/>
                      <a:r>
                        <a:rPr lang="en-GB" dirty="0">
                          <a:effectLst/>
                        </a:rPr>
                        <a:t>SOCKS4</a:t>
                      </a:r>
                    </a:p>
                  </a:txBody>
                  <a:tcPr anchor="ctr"/>
                </a:tc>
                <a:tc>
                  <a:txBody>
                    <a:bodyPr/>
                    <a:lstStyle/>
                    <a:p>
                      <a:pPr algn="l"/>
                      <a:r>
                        <a:rPr lang="en-GB" dirty="0">
                          <a:effectLst/>
                        </a:rPr>
                        <a:t>SOCKS4 proxy.</a:t>
                      </a:r>
                    </a:p>
                  </a:txBody>
                  <a:tcPr anchor="ctr"/>
                </a:tc>
                <a:extLst>
                  <a:ext uri="{0D108BD9-81ED-4DB2-BD59-A6C34878D82A}">
                    <a16:rowId xmlns:a16="http://schemas.microsoft.com/office/drawing/2014/main" val="10001"/>
                  </a:ext>
                </a:extLst>
              </a:tr>
              <a:tr h="0">
                <a:tc>
                  <a:txBody>
                    <a:bodyPr/>
                    <a:lstStyle/>
                    <a:p>
                      <a:pPr algn="l"/>
                      <a:r>
                        <a:rPr lang="en-GB">
                          <a:effectLst/>
                        </a:rPr>
                        <a:t>SOCKS4A</a:t>
                      </a:r>
                    </a:p>
                  </a:txBody>
                  <a:tcPr anchor="ctr"/>
                </a:tc>
                <a:tc>
                  <a:txBody>
                    <a:bodyPr/>
                    <a:lstStyle/>
                    <a:p>
                      <a:pPr algn="l"/>
                      <a:r>
                        <a:rPr lang="en-GB">
                          <a:effectLst/>
                        </a:rPr>
                        <a:t>SOCKS4A proxy (capable of resolving domain names).</a:t>
                      </a:r>
                    </a:p>
                  </a:txBody>
                  <a:tcPr anchor="ctr"/>
                </a:tc>
                <a:extLst>
                  <a:ext uri="{0D108BD9-81ED-4DB2-BD59-A6C34878D82A}">
                    <a16:rowId xmlns:a16="http://schemas.microsoft.com/office/drawing/2014/main" val="10002"/>
                  </a:ext>
                </a:extLst>
              </a:tr>
              <a:tr h="0">
                <a:tc>
                  <a:txBody>
                    <a:bodyPr/>
                    <a:lstStyle/>
                    <a:p>
                      <a:pPr algn="l"/>
                      <a:r>
                        <a:rPr lang="en-GB">
                          <a:effectLst/>
                        </a:rPr>
                        <a:t>SOCKS5</a:t>
                      </a:r>
                    </a:p>
                  </a:txBody>
                  <a:tcPr anchor="ctr"/>
                </a:tc>
                <a:tc>
                  <a:txBody>
                    <a:bodyPr/>
                    <a:lstStyle/>
                    <a:p>
                      <a:pPr algn="l"/>
                      <a:r>
                        <a:rPr lang="en-GB">
                          <a:effectLst/>
                        </a:rPr>
                        <a:t>SOCKS5 proxy.</a:t>
                      </a:r>
                    </a:p>
                  </a:txBody>
                  <a:tcPr anchor="ctr"/>
                </a:tc>
                <a:extLst>
                  <a:ext uri="{0D108BD9-81ED-4DB2-BD59-A6C34878D82A}">
                    <a16:rowId xmlns:a16="http://schemas.microsoft.com/office/drawing/2014/main" val="10003"/>
                  </a:ext>
                </a:extLst>
              </a:tr>
              <a:tr h="0">
                <a:tc>
                  <a:txBody>
                    <a:bodyPr/>
                    <a:lstStyle/>
                    <a:p>
                      <a:pPr algn="l"/>
                      <a:r>
                        <a:rPr lang="en-GB">
                          <a:effectLst/>
                        </a:rPr>
                        <a:t>HTTP CONNECT</a:t>
                      </a:r>
                    </a:p>
                  </a:txBody>
                  <a:tcPr anchor="ctr"/>
                </a:tc>
                <a:tc>
                  <a:txBody>
                    <a:bodyPr/>
                    <a:lstStyle/>
                    <a:p>
                      <a:pPr algn="l"/>
                      <a:r>
                        <a:rPr lang="en-GB" dirty="0">
                          <a:effectLst/>
                        </a:rPr>
                        <a:t>HTTP proxy using CONNECT method.</a:t>
                      </a:r>
                    </a:p>
                  </a:txBody>
                  <a:tcPr anchor="ctr"/>
                </a:tc>
                <a:extLst>
                  <a:ext uri="{0D108BD9-81ED-4DB2-BD59-A6C34878D82A}">
                    <a16:rowId xmlns:a16="http://schemas.microsoft.com/office/drawing/2014/main" val="10004"/>
                  </a:ext>
                </a:extLst>
              </a:tr>
            </a:tbl>
          </a:graphicData>
        </a:graphic>
      </p:graphicFrame>
      <p:sp>
        <p:nvSpPr>
          <p:cNvPr id="7" name="TextBox 6"/>
          <p:cNvSpPr txBox="1"/>
          <p:nvPr/>
        </p:nvSpPr>
        <p:spPr>
          <a:xfrm>
            <a:off x="745959" y="1892605"/>
            <a:ext cx="5707653" cy="369332"/>
          </a:xfrm>
          <a:prstGeom prst="rect">
            <a:avLst/>
          </a:prstGeom>
          <a:noFill/>
        </p:spPr>
        <p:txBody>
          <a:bodyPr wrap="none" rtlCol="0">
            <a:spAutoFit/>
          </a:bodyPr>
          <a:lstStyle/>
          <a:p>
            <a:pPr lvl="0"/>
            <a:r>
              <a:rPr lang="en-US" altLang="en-US" dirty="0">
                <a:latin typeface="Arial" charset="0"/>
                <a:cs typeface="Arial" charset="0"/>
              </a:rPr>
              <a:t>The </a:t>
            </a:r>
            <a:r>
              <a:rPr lang="en-US" altLang="en-US" dirty="0" smtClean="0">
                <a:latin typeface="Arial" charset="0"/>
                <a:cs typeface="Arial" charset="0"/>
              </a:rPr>
              <a:t>SMTP </a:t>
            </a:r>
            <a:r>
              <a:rPr lang="en-US" altLang="en-US" dirty="0">
                <a:latin typeface="Arial" charset="0"/>
                <a:cs typeface="Arial" charset="0"/>
              </a:rPr>
              <a:t>class supports the following Proxy servers</a:t>
            </a:r>
            <a:r>
              <a:rPr lang="en-US" altLang="en-US" dirty="0" smtClean="0">
                <a:latin typeface="Arial" charset="0"/>
                <a:cs typeface="Arial" charset="0"/>
              </a:rPr>
              <a:t>:</a:t>
            </a:r>
            <a:endParaRPr lang="en-US" altLang="en-US" dirty="0">
              <a:latin typeface="Arial" charset="0"/>
              <a:cs typeface="Arial" charset="0"/>
            </a:endParaRPr>
          </a:p>
        </p:txBody>
      </p:sp>
    </p:spTree>
    <p:extLst>
      <p:ext uri="{BB962C8B-B14F-4D97-AF65-F5344CB8AC3E}">
        <p14:creationId xmlns:p14="http://schemas.microsoft.com/office/powerpoint/2010/main" val="606437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SNMP</a:t>
            </a:r>
            <a:endParaRPr lang="en-GB" dirty="0"/>
          </a:p>
        </p:txBody>
      </p:sp>
      <p:sp>
        <p:nvSpPr>
          <p:cNvPr id="3" name="Content Placeholder 2"/>
          <p:cNvSpPr>
            <a:spLocks noGrp="1"/>
          </p:cNvSpPr>
          <p:nvPr>
            <p:ph idx="1"/>
          </p:nvPr>
        </p:nvSpPr>
        <p:spPr/>
        <p:txBody>
          <a:bodyPr>
            <a:normAutofit fontScale="92500" lnSpcReduction="10000"/>
          </a:bodyPr>
          <a:lstStyle/>
          <a:p>
            <a:r>
              <a:rPr lang="en-US" dirty="0" smtClean="0"/>
              <a:t> </a:t>
            </a:r>
            <a:r>
              <a:rPr lang="en-GB" dirty="0"/>
              <a:t>Simple Network Management Protocol” is </a:t>
            </a:r>
            <a:r>
              <a:rPr lang="en-GB" dirty="0" smtClean="0"/>
              <a:t>a </a:t>
            </a:r>
            <a:r>
              <a:rPr lang="en-GB" dirty="0"/>
              <a:t>communications protocol through which an admin, via manager systems and authorized agents, can monitor and even manipulate some aspects of a networks configuration and </a:t>
            </a:r>
            <a:r>
              <a:rPr lang="en-GB" dirty="0" smtClean="0"/>
              <a:t>traffic</a:t>
            </a:r>
          </a:p>
          <a:p>
            <a:r>
              <a:rPr lang="en-GB" dirty="0"/>
              <a:t>SNMP is an open internet standard for managing networked devices (systems</a:t>
            </a:r>
            <a:r>
              <a:rPr lang="en-GB" dirty="0" smtClean="0"/>
              <a:t>)</a:t>
            </a:r>
          </a:p>
          <a:p>
            <a:r>
              <a:rPr lang="en-GB" dirty="0"/>
              <a:t>three versions of SNMP that define approved standards: </a:t>
            </a:r>
          </a:p>
          <a:p>
            <a:pPr lvl="1"/>
            <a:r>
              <a:rPr lang="en-GB" dirty="0"/>
              <a:t>SNMPv1 </a:t>
            </a:r>
          </a:p>
          <a:p>
            <a:pPr lvl="1"/>
            <a:r>
              <a:rPr lang="en-GB" dirty="0"/>
              <a:t>SNMPv2 (also known, and referred to in this document, as SNMPv2c) </a:t>
            </a:r>
          </a:p>
          <a:p>
            <a:pPr lvl="1"/>
            <a:r>
              <a:rPr lang="en-GB" dirty="0"/>
              <a:t>SNMPv3 </a:t>
            </a:r>
          </a:p>
          <a:p>
            <a:r>
              <a:rPr lang="en-US" dirty="0"/>
              <a:t/>
            </a:r>
            <a:br>
              <a:rPr lang="en-US" dirty="0"/>
            </a:br>
            <a:endParaRPr lang="en-GB" dirty="0"/>
          </a:p>
        </p:txBody>
      </p:sp>
    </p:spTree>
    <p:extLst>
      <p:ext uri="{BB962C8B-B14F-4D97-AF65-F5344CB8AC3E}">
        <p14:creationId xmlns:p14="http://schemas.microsoft.com/office/powerpoint/2010/main" val="2003162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SMNP</a:t>
            </a:r>
            <a:endParaRPr lang="en-GB" dirty="0"/>
          </a:p>
        </p:txBody>
      </p:sp>
      <p:sp>
        <p:nvSpPr>
          <p:cNvPr id="3" name="Content Placeholder 2"/>
          <p:cNvSpPr>
            <a:spLocks noGrp="1"/>
          </p:cNvSpPr>
          <p:nvPr>
            <p:ph idx="1"/>
          </p:nvPr>
        </p:nvSpPr>
        <p:spPr/>
        <p:txBody>
          <a:bodyPr>
            <a:normAutofit/>
          </a:bodyPr>
          <a:lstStyle/>
          <a:p>
            <a:r>
              <a:rPr lang="en-GB" dirty="0" smtClean="0"/>
              <a:t>Main features:</a:t>
            </a:r>
          </a:p>
          <a:p>
            <a:pPr lvl="1"/>
            <a:r>
              <a:rPr lang="en-GB" dirty="0"/>
              <a:t>Managers and </a:t>
            </a:r>
            <a:r>
              <a:rPr lang="en-GB" dirty="0" smtClean="0"/>
              <a:t>Agents</a:t>
            </a:r>
          </a:p>
          <a:p>
            <a:pPr lvl="2"/>
            <a:r>
              <a:rPr lang="en-GB" dirty="0"/>
              <a:t>SNMP is a network protocol that allows devices to be managed remotely by a network management station (NMS), also commonly called a </a:t>
            </a:r>
            <a:r>
              <a:rPr lang="en-GB" i="1" dirty="0"/>
              <a:t>manager</a:t>
            </a:r>
            <a:r>
              <a:rPr lang="en-GB" dirty="0"/>
              <a:t>. </a:t>
            </a:r>
          </a:p>
          <a:p>
            <a:pPr lvl="2"/>
            <a:r>
              <a:rPr lang="en-GB" dirty="0"/>
              <a:t>To be managed, a device must have an SNMP </a:t>
            </a:r>
            <a:r>
              <a:rPr lang="en-GB" i="1" dirty="0"/>
              <a:t>agent</a:t>
            </a:r>
            <a:r>
              <a:rPr lang="en-GB" dirty="0"/>
              <a:t> associated with it. The purpose of the agent is to: </a:t>
            </a:r>
          </a:p>
          <a:p>
            <a:pPr lvl="3"/>
            <a:r>
              <a:rPr lang="en-GB" dirty="0"/>
              <a:t>Receive requests for data representing the state of the device from the manager, and provide an appropriate response </a:t>
            </a:r>
          </a:p>
          <a:p>
            <a:pPr lvl="3"/>
            <a:r>
              <a:rPr lang="en-GB" dirty="0"/>
              <a:t>Accept data from the manager to enable control of the device state </a:t>
            </a:r>
          </a:p>
          <a:p>
            <a:pPr lvl="3"/>
            <a:r>
              <a:rPr lang="en-GB" dirty="0"/>
              <a:t>Generate SNMP </a:t>
            </a:r>
            <a:r>
              <a:rPr lang="en-GB" i="1" dirty="0"/>
              <a:t>traps</a:t>
            </a:r>
            <a:r>
              <a:rPr lang="en-GB" dirty="0"/>
              <a:t>, which are unsolicited messages sent to one or more selected mangers to signal significant events relating to the device </a:t>
            </a:r>
          </a:p>
        </p:txBody>
      </p:sp>
    </p:spTree>
    <p:extLst>
      <p:ext uri="{BB962C8B-B14F-4D97-AF65-F5344CB8AC3E}">
        <p14:creationId xmlns:p14="http://schemas.microsoft.com/office/powerpoint/2010/main" val="1439604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SMNP</a:t>
            </a:r>
            <a:endParaRPr lang="en-GB" dirty="0"/>
          </a:p>
        </p:txBody>
      </p:sp>
      <p:sp>
        <p:nvSpPr>
          <p:cNvPr id="3" name="Content Placeholder 2"/>
          <p:cNvSpPr>
            <a:spLocks noGrp="1"/>
          </p:cNvSpPr>
          <p:nvPr>
            <p:ph idx="1"/>
          </p:nvPr>
        </p:nvSpPr>
        <p:spPr/>
        <p:txBody>
          <a:bodyPr/>
          <a:lstStyle/>
          <a:p>
            <a:r>
              <a:rPr lang="en-GB" dirty="0" smtClean="0"/>
              <a:t>Main Features (</a:t>
            </a:r>
            <a:r>
              <a:rPr lang="en-GB" dirty="0" err="1" smtClean="0"/>
              <a:t>cont</a:t>
            </a:r>
            <a:r>
              <a:rPr lang="en-GB" dirty="0" smtClean="0"/>
              <a:t>):</a:t>
            </a:r>
          </a:p>
          <a:p>
            <a:pPr lvl="1"/>
            <a:r>
              <a:rPr lang="en-GB" dirty="0"/>
              <a:t>Management Information Base</a:t>
            </a:r>
          </a:p>
          <a:p>
            <a:pPr lvl="2"/>
            <a:r>
              <a:rPr lang="en-GB" dirty="0"/>
              <a:t>To manage and monitor a device, its characteristics must be represented using a format known to both the agent and the manager</a:t>
            </a:r>
          </a:p>
          <a:p>
            <a:pPr lvl="2"/>
            <a:r>
              <a:rPr lang="en-GB" dirty="0"/>
              <a:t>These characteristics can represent physical properties such as fan speeds, or services such as routing tables</a:t>
            </a:r>
          </a:p>
          <a:p>
            <a:pPr lvl="2"/>
            <a:r>
              <a:rPr lang="en-GB" dirty="0"/>
              <a:t>The data structure defining these characteristics is known as a </a:t>
            </a:r>
            <a:r>
              <a:rPr lang="en-GB" i="1" dirty="0"/>
              <a:t>management information base</a:t>
            </a:r>
            <a:r>
              <a:rPr lang="en-GB" dirty="0"/>
              <a:t> (MIB</a:t>
            </a:r>
            <a:r>
              <a:rPr lang="en-GB" dirty="0" smtClean="0"/>
              <a:t>)</a:t>
            </a:r>
          </a:p>
          <a:p>
            <a:pPr lvl="1"/>
            <a:r>
              <a:rPr lang="en-GB" dirty="0"/>
              <a:t>In response to a get operation, the agent provides data, either maintained locally or directly from the managed </a:t>
            </a:r>
            <a:r>
              <a:rPr lang="en-GB" dirty="0" smtClean="0"/>
              <a:t>device </a:t>
            </a:r>
            <a:endParaRPr lang="en-GB" dirty="0"/>
          </a:p>
          <a:p>
            <a:pPr lvl="1"/>
            <a:r>
              <a:rPr lang="en-GB" dirty="0"/>
              <a:t>In response to a set operation, the agent typically performs some action affecting the state of either itself or the managed </a:t>
            </a:r>
            <a:r>
              <a:rPr lang="en-GB" dirty="0" smtClean="0"/>
              <a:t>device </a:t>
            </a:r>
            <a:endParaRPr lang="en-GB" dirty="0"/>
          </a:p>
          <a:p>
            <a:endParaRPr lang="en-GB" dirty="0"/>
          </a:p>
        </p:txBody>
      </p:sp>
    </p:spTree>
    <p:extLst>
      <p:ext uri="{BB962C8B-B14F-4D97-AF65-F5344CB8AC3E}">
        <p14:creationId xmlns:p14="http://schemas.microsoft.com/office/powerpoint/2010/main" val="1528648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SMNP</a:t>
            </a:r>
            <a:endParaRPr lang="en-GB" dirty="0"/>
          </a:p>
        </p:txBody>
      </p:sp>
      <p:sp>
        <p:nvSpPr>
          <p:cNvPr id="3" name="Content Placeholder 2"/>
          <p:cNvSpPr>
            <a:spLocks noGrp="1"/>
          </p:cNvSpPr>
          <p:nvPr>
            <p:ph idx="1"/>
          </p:nvPr>
        </p:nvSpPr>
        <p:spPr/>
        <p:txBody>
          <a:bodyPr>
            <a:normAutofit/>
          </a:bodyPr>
          <a:lstStyle/>
          <a:p>
            <a:r>
              <a:rPr lang="en-GB" dirty="0" smtClean="0"/>
              <a:t>Main Features (</a:t>
            </a:r>
            <a:r>
              <a:rPr lang="en-GB" dirty="0" err="1" smtClean="0"/>
              <a:t>cont</a:t>
            </a:r>
            <a:r>
              <a:rPr lang="en-GB" dirty="0" smtClean="0"/>
              <a:t>):</a:t>
            </a:r>
          </a:p>
          <a:p>
            <a:pPr lvl="1"/>
            <a:r>
              <a:rPr lang="en-GB" dirty="0"/>
              <a:t>MIB Tables</a:t>
            </a:r>
          </a:p>
          <a:p>
            <a:pPr lvl="2"/>
            <a:r>
              <a:rPr lang="en-GB" dirty="0" smtClean="0"/>
              <a:t>Much </a:t>
            </a:r>
            <a:r>
              <a:rPr lang="en-GB" dirty="0"/>
              <a:t>of the data content defined by MIBs is in tabular form, and organized as entries consisting of a sequence of objects, each with its own OIDs. For example, a table of fan characteristics could consist of a number of rows, one per fan, with each row containing columns corresponding to the current speed, the expected speed, and the minimum acceptable </a:t>
            </a:r>
            <a:r>
              <a:rPr lang="en-GB" dirty="0" smtClean="0"/>
              <a:t>speed</a:t>
            </a:r>
          </a:p>
          <a:p>
            <a:pPr lvl="2"/>
            <a:r>
              <a:rPr lang="en-GB" dirty="0" smtClean="0"/>
              <a:t>The </a:t>
            </a:r>
            <a:r>
              <a:rPr lang="en-GB" dirty="0"/>
              <a:t>addressing of the rows within the table can be as follows:</a:t>
            </a:r>
          </a:p>
          <a:p>
            <a:pPr lvl="3"/>
            <a:r>
              <a:rPr lang="en-GB" dirty="0" smtClean="0"/>
              <a:t>Simple</a:t>
            </a:r>
            <a:r>
              <a:rPr lang="en-GB" dirty="0"/>
              <a:t>, single-dimensional index (a row number within the table, </a:t>
            </a:r>
            <a:r>
              <a:rPr lang="en-GB" dirty="0" smtClean="0"/>
              <a:t>for example </a:t>
            </a:r>
            <a:r>
              <a:rPr lang="en-GB" dirty="0"/>
              <a:t>`6')</a:t>
            </a:r>
          </a:p>
          <a:p>
            <a:pPr lvl="3"/>
            <a:r>
              <a:rPr lang="en-GB" dirty="0" smtClean="0"/>
              <a:t>More </a:t>
            </a:r>
            <a:r>
              <a:rPr lang="en-GB" dirty="0"/>
              <a:t>complex, multidimensional, instance </a:t>
            </a:r>
            <a:r>
              <a:rPr lang="en-GB" dirty="0" err="1"/>
              <a:t>specifier</a:t>
            </a:r>
            <a:r>
              <a:rPr lang="en-GB" dirty="0"/>
              <a:t> such as an IP address and port number (for instance, 127.0.0.1, 1234) </a:t>
            </a:r>
          </a:p>
        </p:txBody>
      </p:sp>
    </p:spTree>
    <p:extLst>
      <p:ext uri="{BB962C8B-B14F-4D97-AF65-F5344CB8AC3E}">
        <p14:creationId xmlns:p14="http://schemas.microsoft.com/office/powerpoint/2010/main" val="37247464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SMNP</a:t>
            </a:r>
            <a:endParaRPr lang="en-GB" dirty="0"/>
          </a:p>
        </p:txBody>
      </p:sp>
      <p:sp>
        <p:nvSpPr>
          <p:cNvPr id="3" name="Content Placeholder 2"/>
          <p:cNvSpPr>
            <a:spLocks noGrp="1"/>
          </p:cNvSpPr>
          <p:nvPr>
            <p:ph idx="1"/>
          </p:nvPr>
        </p:nvSpPr>
        <p:spPr/>
        <p:txBody>
          <a:bodyPr>
            <a:normAutofit/>
          </a:bodyPr>
          <a:lstStyle/>
          <a:p>
            <a:r>
              <a:rPr lang="en-GB" dirty="0" smtClean="0"/>
              <a:t>Main Features (</a:t>
            </a:r>
            <a:r>
              <a:rPr lang="en-GB" dirty="0" err="1" smtClean="0"/>
              <a:t>cont</a:t>
            </a:r>
            <a:r>
              <a:rPr lang="en-GB" dirty="0" smtClean="0"/>
              <a:t>):</a:t>
            </a:r>
          </a:p>
          <a:p>
            <a:pPr lvl="1"/>
            <a:r>
              <a:rPr lang="en-GB" dirty="0"/>
              <a:t>Access </a:t>
            </a:r>
            <a:r>
              <a:rPr lang="en-GB" dirty="0" smtClean="0"/>
              <a:t>Control</a:t>
            </a:r>
          </a:p>
          <a:p>
            <a:pPr lvl="2"/>
            <a:r>
              <a:rPr lang="en-GB" dirty="0"/>
              <a:t>All addressable objects defined in the MIB have associated maximum access rights, for instance, </a:t>
            </a:r>
            <a:r>
              <a:rPr lang="en-GB" i="1" dirty="0"/>
              <a:t>read-only</a:t>
            </a:r>
            <a:r>
              <a:rPr lang="en-GB" dirty="0"/>
              <a:t> or </a:t>
            </a:r>
            <a:r>
              <a:rPr lang="en-GB" i="1" dirty="0" smtClean="0"/>
              <a:t>read-write</a:t>
            </a:r>
            <a:endParaRPr lang="en-GB" dirty="0" smtClean="0"/>
          </a:p>
          <a:p>
            <a:pPr lvl="2"/>
            <a:r>
              <a:rPr lang="en-GB" dirty="0" smtClean="0"/>
              <a:t>These </a:t>
            </a:r>
            <a:r>
              <a:rPr lang="en-GB" dirty="0"/>
              <a:t>determine the maximum access the agent can support, and can be used by the manager to restrict the operations it will permit the operator to </a:t>
            </a:r>
            <a:r>
              <a:rPr lang="en-GB" dirty="0" smtClean="0"/>
              <a:t>attempt</a:t>
            </a:r>
          </a:p>
          <a:p>
            <a:pPr lvl="2"/>
            <a:r>
              <a:rPr lang="en-GB" dirty="0" smtClean="0"/>
              <a:t>The </a:t>
            </a:r>
            <a:r>
              <a:rPr lang="en-GB" dirty="0"/>
              <a:t>agent is able to apply lower access rights as required, that is, it is able to refuse writes to objects that are considered </a:t>
            </a:r>
            <a:r>
              <a:rPr lang="en-GB" dirty="0" smtClean="0"/>
              <a:t>read-write</a:t>
            </a:r>
          </a:p>
          <a:p>
            <a:pPr lvl="2"/>
            <a:r>
              <a:rPr lang="en-GB" dirty="0" smtClean="0"/>
              <a:t>This </a:t>
            </a:r>
            <a:r>
              <a:rPr lang="en-GB" dirty="0"/>
              <a:t>refusal can be on the basis of: </a:t>
            </a:r>
          </a:p>
          <a:p>
            <a:pPr lvl="3"/>
            <a:r>
              <a:rPr lang="en-GB" dirty="0"/>
              <a:t>How applicable the operation is to the object being addressed (for example, where an object defined by the MIB represents a state machine for which only certain transactions are legal) </a:t>
            </a:r>
          </a:p>
          <a:p>
            <a:pPr lvl="3"/>
            <a:r>
              <a:rPr lang="en-GB" dirty="0"/>
              <a:t>Security restrictions that limit certain operations to restricted sets of managers </a:t>
            </a:r>
          </a:p>
          <a:p>
            <a:pPr lvl="1"/>
            <a:endParaRPr lang="en-GB" dirty="0"/>
          </a:p>
        </p:txBody>
      </p:sp>
    </p:spTree>
    <p:extLst>
      <p:ext uri="{BB962C8B-B14F-4D97-AF65-F5344CB8AC3E}">
        <p14:creationId xmlns:p14="http://schemas.microsoft.com/office/powerpoint/2010/main" val="3553541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MAC (Media Access Control) Addressing</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lnSpcReduction="10000"/>
          </a:bodyPr>
          <a:lstStyle/>
          <a:p>
            <a:r>
              <a:rPr lang="en-GB" dirty="0"/>
              <a:t>Uniquely identifies a network interface controller (NIC)</a:t>
            </a:r>
          </a:p>
          <a:p>
            <a:r>
              <a:rPr lang="en-GB" dirty="0"/>
              <a:t>MAC addresses are used as a network address for Ethernet and Wi-Fi</a:t>
            </a:r>
          </a:p>
          <a:p>
            <a:r>
              <a:rPr lang="en-GB" dirty="0"/>
              <a:t>Addresses are assigned by the manufacturer and stored in the NIC’s read-only memory or firmware</a:t>
            </a:r>
          </a:p>
          <a:p>
            <a:r>
              <a:rPr lang="en-GB" dirty="0"/>
              <a:t>It is a 48-bit address for 281,474,976,710,656 possible MAC addresses (normally shown as 6 octets)</a:t>
            </a:r>
            <a:br>
              <a:rPr lang="en-GB" dirty="0"/>
            </a:br>
            <a:r>
              <a:rPr lang="en-GB" dirty="0"/>
              <a:t/>
            </a:r>
            <a:br>
              <a:rPr lang="en-GB" dirty="0"/>
            </a:br>
            <a:r>
              <a:rPr lang="en-GB" dirty="0">
                <a:latin typeface="Courier" pitchFamily="2" charset="0"/>
              </a:rPr>
              <a:t>ether 4a:00:02:00:ca:e0 </a:t>
            </a:r>
            <a:r>
              <a:rPr lang="en-GB" dirty="0">
                <a:latin typeface="Trebuchet MS" panose="020B0703020202090204" pitchFamily="34" charset="0"/>
              </a:rPr>
              <a:t>(from </a:t>
            </a:r>
            <a:r>
              <a:rPr lang="en-GB" dirty="0" err="1">
                <a:latin typeface="Trebuchet MS" panose="020B0703020202090204" pitchFamily="34" charset="0"/>
              </a:rPr>
              <a:t>ifconfig</a:t>
            </a:r>
            <a:r>
              <a:rPr lang="en-GB" dirty="0">
                <a:latin typeface="Trebuchet MS" panose="020B0703020202090204" pitchFamily="34" charset="0"/>
              </a:rPr>
              <a:t>)</a:t>
            </a:r>
          </a:p>
          <a:p>
            <a:endParaRPr lang="en-GB" dirty="0"/>
          </a:p>
          <a:p>
            <a:r>
              <a:rPr lang="en-GB" dirty="0">
                <a:latin typeface="Courier" pitchFamily="2" charset="0"/>
              </a:rPr>
              <a:t>ipconfig</a:t>
            </a:r>
            <a:r>
              <a:rPr lang="en-GB" dirty="0"/>
              <a:t> or </a:t>
            </a:r>
            <a:r>
              <a:rPr lang="en-GB" dirty="0" err="1">
                <a:latin typeface="Courier" pitchFamily="2" charset="0"/>
              </a:rPr>
              <a:t>ifconfig</a:t>
            </a:r>
            <a:r>
              <a:rPr lang="en-GB" dirty="0"/>
              <a:t> commands show the MAC address</a:t>
            </a:r>
          </a:p>
          <a:p>
            <a:pPr marL="0" indent="0">
              <a:buNone/>
            </a:pPr>
            <a:endParaRPr lang="en-GB" dirty="0"/>
          </a:p>
        </p:txBody>
      </p:sp>
    </p:spTree>
    <p:extLst>
      <p:ext uri="{BB962C8B-B14F-4D97-AF65-F5344CB8AC3E}">
        <p14:creationId xmlns:p14="http://schemas.microsoft.com/office/powerpoint/2010/main" val="39271956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TCP</a:t>
            </a:r>
            <a:endParaRPr lang="en-GB" dirty="0"/>
          </a:p>
        </p:txBody>
      </p:sp>
      <p:sp>
        <p:nvSpPr>
          <p:cNvPr id="3" name="Content Placeholder 2"/>
          <p:cNvSpPr>
            <a:spLocks noGrp="1"/>
          </p:cNvSpPr>
          <p:nvPr>
            <p:ph idx="1"/>
          </p:nvPr>
        </p:nvSpPr>
        <p:spPr/>
        <p:txBody>
          <a:bodyPr>
            <a:normAutofit fontScale="92500" lnSpcReduction="10000"/>
          </a:bodyPr>
          <a:lstStyle/>
          <a:p>
            <a:r>
              <a:rPr lang="en-GB" dirty="0"/>
              <a:t>Transmission Control Protocol (TCP - RFC 793) is considered as a reliable </a:t>
            </a:r>
            <a:r>
              <a:rPr lang="en-GB" dirty="0" smtClean="0"/>
              <a:t>protocol</a:t>
            </a:r>
          </a:p>
          <a:p>
            <a:r>
              <a:rPr lang="en-GB" dirty="0" smtClean="0"/>
              <a:t>Transmission </a:t>
            </a:r>
            <a:r>
              <a:rPr lang="en-GB" dirty="0"/>
              <a:t>Control Protocol (TCP) is responsible for breaking up the message (Data from application layer) into TCP Segments and reassembling them at the receiving </a:t>
            </a:r>
            <a:r>
              <a:rPr lang="en-GB" dirty="0" smtClean="0"/>
              <a:t>side</a:t>
            </a:r>
          </a:p>
          <a:p>
            <a:r>
              <a:rPr lang="en-GB" dirty="0" smtClean="0"/>
              <a:t>It </a:t>
            </a:r>
            <a:r>
              <a:rPr lang="en-GB" dirty="0"/>
              <a:t>is not sure that the data reaching at the receiving device is in the same order as the sending side, because of the problems in network or different paths packets flow to the </a:t>
            </a:r>
            <a:r>
              <a:rPr lang="en-GB" dirty="0" smtClean="0"/>
              <a:t>destination</a:t>
            </a:r>
          </a:p>
          <a:p>
            <a:r>
              <a:rPr lang="en-GB" dirty="0" smtClean="0"/>
              <a:t>TCP </a:t>
            </a:r>
            <a:r>
              <a:rPr lang="en-GB" dirty="0"/>
              <a:t>is responsible for keeping the unordered segments in the right </a:t>
            </a:r>
            <a:r>
              <a:rPr lang="en-GB" dirty="0" smtClean="0"/>
              <a:t>order</a:t>
            </a:r>
          </a:p>
          <a:p>
            <a:r>
              <a:rPr lang="en-GB" dirty="0" smtClean="0"/>
              <a:t>TCP </a:t>
            </a:r>
            <a:r>
              <a:rPr lang="en-GB" dirty="0"/>
              <a:t>assures a reliable delivery by resending anything that gets lost while traveling the network</a:t>
            </a:r>
          </a:p>
        </p:txBody>
      </p:sp>
    </p:spTree>
    <p:extLst>
      <p:ext uri="{BB962C8B-B14F-4D97-AF65-F5344CB8AC3E}">
        <p14:creationId xmlns:p14="http://schemas.microsoft.com/office/powerpoint/2010/main" val="35772267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TCP - Characteristics</a:t>
            </a:r>
            <a:endParaRPr lang="en-GB" dirty="0"/>
          </a:p>
        </p:txBody>
      </p:sp>
      <p:sp>
        <p:nvSpPr>
          <p:cNvPr id="3" name="Content Placeholder 2"/>
          <p:cNvSpPr>
            <a:spLocks noGrp="1"/>
          </p:cNvSpPr>
          <p:nvPr>
            <p:ph idx="1"/>
          </p:nvPr>
        </p:nvSpPr>
        <p:spPr/>
        <p:txBody>
          <a:bodyPr/>
          <a:lstStyle/>
          <a:p>
            <a:r>
              <a:rPr lang="en-GB" dirty="0"/>
              <a:t>Stream Data transfer: </a:t>
            </a:r>
            <a:endParaRPr lang="en-GB" dirty="0" smtClean="0"/>
          </a:p>
          <a:p>
            <a:pPr lvl="1"/>
            <a:r>
              <a:rPr lang="en-GB" dirty="0" smtClean="0"/>
              <a:t>Applications </a:t>
            </a:r>
            <a:r>
              <a:rPr lang="en-GB" dirty="0"/>
              <a:t>working at the Application Layer transfers a contiguous stream of bytes to the bottom </a:t>
            </a:r>
            <a:r>
              <a:rPr lang="en-GB" dirty="0" smtClean="0"/>
              <a:t>layers</a:t>
            </a:r>
          </a:p>
          <a:p>
            <a:pPr lvl="1"/>
            <a:r>
              <a:rPr lang="en-GB" dirty="0" smtClean="0"/>
              <a:t>It </a:t>
            </a:r>
            <a:r>
              <a:rPr lang="en-GB" dirty="0"/>
              <a:t>is the duty of TCP to pack this byte stream to packets, known as TCP segments, which are passed to the IP layer for transmission to the destination </a:t>
            </a:r>
            <a:r>
              <a:rPr lang="en-GB" dirty="0" smtClean="0"/>
              <a:t>device</a:t>
            </a:r>
          </a:p>
          <a:p>
            <a:pPr lvl="1"/>
            <a:r>
              <a:rPr lang="en-GB" dirty="0" smtClean="0"/>
              <a:t>The </a:t>
            </a:r>
            <a:r>
              <a:rPr lang="en-GB" dirty="0"/>
              <a:t>application does not have to bother to chop the byte stream data </a:t>
            </a:r>
            <a:r>
              <a:rPr lang="en-GB" dirty="0" smtClean="0"/>
              <a:t>packets</a:t>
            </a:r>
            <a:endParaRPr lang="en-GB" dirty="0"/>
          </a:p>
        </p:txBody>
      </p:sp>
    </p:spTree>
    <p:extLst>
      <p:ext uri="{BB962C8B-B14F-4D97-AF65-F5344CB8AC3E}">
        <p14:creationId xmlns:p14="http://schemas.microsoft.com/office/powerpoint/2010/main" val="11830163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TCP - Characteristics</a:t>
            </a:r>
            <a:endParaRPr lang="en-GB" dirty="0"/>
          </a:p>
        </p:txBody>
      </p:sp>
      <p:sp>
        <p:nvSpPr>
          <p:cNvPr id="3" name="Content Placeholder 2"/>
          <p:cNvSpPr>
            <a:spLocks noGrp="1"/>
          </p:cNvSpPr>
          <p:nvPr>
            <p:ph idx="1"/>
          </p:nvPr>
        </p:nvSpPr>
        <p:spPr/>
        <p:txBody>
          <a:bodyPr/>
          <a:lstStyle/>
          <a:p>
            <a:r>
              <a:rPr lang="en-GB" dirty="0"/>
              <a:t>Reliability: </a:t>
            </a:r>
            <a:endParaRPr lang="en-GB" dirty="0" smtClean="0"/>
          </a:p>
          <a:p>
            <a:pPr lvl="1"/>
            <a:r>
              <a:rPr lang="en-GB" dirty="0" smtClean="0"/>
              <a:t>The </a:t>
            </a:r>
            <a:r>
              <a:rPr lang="en-GB" dirty="0"/>
              <a:t>most important feature of TCP is reliable data delivery. In order to provide reliability, TCP must recover from data that is damaged, lost, duplicated, or delivered out of order by the Network </a:t>
            </a:r>
            <a:r>
              <a:rPr lang="en-GB" dirty="0" smtClean="0"/>
              <a:t>Layer</a:t>
            </a:r>
          </a:p>
          <a:p>
            <a:pPr lvl="1"/>
            <a:r>
              <a:rPr lang="en-GB" dirty="0" smtClean="0"/>
              <a:t>TCP </a:t>
            </a:r>
            <a:r>
              <a:rPr lang="en-GB" dirty="0"/>
              <a:t>assigns a sequence number to each byte transmitted, and expects a positive acknowledgment (ACK) from the receiving TCP </a:t>
            </a:r>
            <a:r>
              <a:rPr lang="en-GB" dirty="0" smtClean="0"/>
              <a:t>layer</a:t>
            </a:r>
          </a:p>
          <a:p>
            <a:pPr lvl="1"/>
            <a:r>
              <a:rPr lang="en-GB" dirty="0" smtClean="0"/>
              <a:t>If </a:t>
            </a:r>
            <a:r>
              <a:rPr lang="en-GB" dirty="0"/>
              <a:t>the ACK is not received within a timeout interval, the data is </a:t>
            </a:r>
            <a:r>
              <a:rPr lang="en-GB" dirty="0" smtClean="0"/>
              <a:t>retransmitted</a:t>
            </a:r>
          </a:p>
          <a:p>
            <a:pPr lvl="1"/>
            <a:r>
              <a:rPr lang="en-GB" dirty="0" smtClean="0"/>
              <a:t>The </a:t>
            </a:r>
            <a:r>
              <a:rPr lang="en-GB" dirty="0"/>
              <a:t>receiving TCP uses the sequence numbers to rearrange the TCP segments when they arrive out of order, and to eliminate duplicate TCP </a:t>
            </a:r>
            <a:r>
              <a:rPr lang="en-GB" dirty="0" smtClean="0"/>
              <a:t>segments</a:t>
            </a:r>
            <a:endParaRPr lang="en-GB" dirty="0"/>
          </a:p>
        </p:txBody>
      </p:sp>
    </p:spTree>
    <p:extLst>
      <p:ext uri="{BB962C8B-B14F-4D97-AF65-F5344CB8AC3E}">
        <p14:creationId xmlns:p14="http://schemas.microsoft.com/office/powerpoint/2010/main" val="1944674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TCP - Characteristics</a:t>
            </a:r>
            <a:endParaRPr lang="en-GB" dirty="0"/>
          </a:p>
        </p:txBody>
      </p:sp>
      <p:sp>
        <p:nvSpPr>
          <p:cNvPr id="3" name="Content Placeholder 2"/>
          <p:cNvSpPr>
            <a:spLocks noGrp="1"/>
          </p:cNvSpPr>
          <p:nvPr>
            <p:ph idx="1"/>
          </p:nvPr>
        </p:nvSpPr>
        <p:spPr/>
        <p:txBody>
          <a:bodyPr>
            <a:normAutofit lnSpcReduction="10000"/>
          </a:bodyPr>
          <a:lstStyle/>
          <a:p>
            <a:r>
              <a:rPr lang="en-GB" dirty="0"/>
              <a:t>Flow </a:t>
            </a:r>
            <a:r>
              <a:rPr lang="en-GB" dirty="0" smtClean="0"/>
              <a:t>control:</a:t>
            </a:r>
          </a:p>
          <a:p>
            <a:pPr lvl="1"/>
            <a:r>
              <a:rPr lang="en-GB" dirty="0" smtClean="0"/>
              <a:t>Network </a:t>
            </a:r>
            <a:r>
              <a:rPr lang="en-GB" dirty="0"/>
              <a:t>devices operate at different data rates because of various factors like CPU and available </a:t>
            </a:r>
            <a:r>
              <a:rPr lang="en-GB" dirty="0" smtClean="0"/>
              <a:t>bandwidth</a:t>
            </a:r>
          </a:p>
          <a:p>
            <a:pPr lvl="1"/>
            <a:r>
              <a:rPr lang="en-GB" dirty="0" smtClean="0"/>
              <a:t>It </a:t>
            </a:r>
            <a:r>
              <a:rPr lang="en-GB" dirty="0"/>
              <a:t>may happen a sending device to send data at a much faster rate than the receiver can </a:t>
            </a:r>
            <a:r>
              <a:rPr lang="en-GB" dirty="0" smtClean="0"/>
              <a:t>handle</a:t>
            </a:r>
          </a:p>
          <a:p>
            <a:pPr lvl="1"/>
            <a:r>
              <a:rPr lang="en-GB" dirty="0" smtClean="0"/>
              <a:t>TCP </a:t>
            </a:r>
            <a:r>
              <a:rPr lang="en-GB" dirty="0"/>
              <a:t>uses a sliding window mechanism for implementing flow </a:t>
            </a:r>
            <a:r>
              <a:rPr lang="en-GB" dirty="0" smtClean="0"/>
              <a:t>control</a:t>
            </a:r>
          </a:p>
          <a:p>
            <a:pPr lvl="1"/>
            <a:r>
              <a:rPr lang="en-GB" dirty="0" smtClean="0"/>
              <a:t>The </a:t>
            </a:r>
            <a:r>
              <a:rPr lang="en-GB" dirty="0"/>
              <a:t>number assigned to a segment is called the sequence number and this numbering is actually done at the byte </a:t>
            </a:r>
            <a:r>
              <a:rPr lang="en-GB" dirty="0" smtClean="0"/>
              <a:t>level</a:t>
            </a:r>
          </a:p>
          <a:p>
            <a:pPr lvl="1"/>
            <a:r>
              <a:rPr lang="en-GB" dirty="0" smtClean="0"/>
              <a:t>The </a:t>
            </a:r>
            <a:r>
              <a:rPr lang="en-GB" dirty="0"/>
              <a:t>TCP at the receiving device, when sending an ACK back to the sender, also indicates to the TCP at the sending device, the number of bytes it can receive (beyond the last received TCP segment) without causing serious problems in its internal </a:t>
            </a:r>
            <a:r>
              <a:rPr lang="en-GB" dirty="0" smtClean="0"/>
              <a:t>buffers </a:t>
            </a:r>
            <a:endParaRPr lang="en-GB" dirty="0"/>
          </a:p>
        </p:txBody>
      </p:sp>
    </p:spTree>
    <p:extLst>
      <p:ext uri="{BB962C8B-B14F-4D97-AF65-F5344CB8AC3E}">
        <p14:creationId xmlns:p14="http://schemas.microsoft.com/office/powerpoint/2010/main" val="32870745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TCP - Characteristics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Multiplexing:</a:t>
            </a:r>
          </a:p>
          <a:p>
            <a:pPr lvl="1"/>
            <a:r>
              <a:rPr lang="en-GB" dirty="0" smtClean="0"/>
              <a:t>Multitasking </a:t>
            </a:r>
            <a:r>
              <a:rPr lang="en-GB" dirty="0"/>
              <a:t>achieved through the use of port </a:t>
            </a:r>
            <a:r>
              <a:rPr lang="en-GB" dirty="0" smtClean="0"/>
              <a:t>numbers</a:t>
            </a:r>
          </a:p>
          <a:p>
            <a:r>
              <a:rPr lang="en-GB" dirty="0" smtClean="0"/>
              <a:t>Connections:</a:t>
            </a:r>
          </a:p>
          <a:p>
            <a:pPr lvl="1"/>
            <a:r>
              <a:rPr lang="en-GB" dirty="0" smtClean="0"/>
              <a:t>Before </a:t>
            </a:r>
            <a:r>
              <a:rPr lang="en-GB" dirty="0"/>
              <a:t>application processes can send data by using TCP, the devices must establish a </a:t>
            </a:r>
            <a:r>
              <a:rPr lang="en-GB" dirty="0" smtClean="0"/>
              <a:t>connection</a:t>
            </a:r>
          </a:p>
          <a:p>
            <a:pPr lvl="1"/>
            <a:r>
              <a:rPr lang="en-GB" dirty="0" smtClean="0"/>
              <a:t>The </a:t>
            </a:r>
            <a:r>
              <a:rPr lang="en-GB" dirty="0"/>
              <a:t>connections are made between the port numbers of the sender and the receiver </a:t>
            </a:r>
            <a:r>
              <a:rPr lang="en-GB" dirty="0" smtClean="0"/>
              <a:t>devices</a:t>
            </a:r>
          </a:p>
          <a:p>
            <a:pPr lvl="1"/>
            <a:r>
              <a:rPr lang="en-GB" dirty="0" smtClean="0"/>
              <a:t>A </a:t>
            </a:r>
            <a:r>
              <a:rPr lang="en-GB" dirty="0"/>
              <a:t>TCP connection identifies the end points involved in the </a:t>
            </a:r>
            <a:r>
              <a:rPr lang="en-GB" dirty="0" smtClean="0"/>
              <a:t>connection</a:t>
            </a:r>
          </a:p>
          <a:p>
            <a:pPr lvl="1"/>
            <a:r>
              <a:rPr lang="en-GB" dirty="0" smtClean="0"/>
              <a:t>A </a:t>
            </a:r>
            <a:r>
              <a:rPr lang="en-GB" dirty="0"/>
              <a:t>socket number is a combination of IP address and port number, which can uniquely identify a </a:t>
            </a:r>
            <a:r>
              <a:rPr lang="en-GB" dirty="0" smtClean="0"/>
              <a:t>connection</a:t>
            </a:r>
          </a:p>
          <a:p>
            <a:r>
              <a:rPr lang="en-GB" dirty="0"/>
              <a:t>Full </a:t>
            </a:r>
            <a:r>
              <a:rPr lang="en-GB" dirty="0" smtClean="0"/>
              <a:t>duplex:</a:t>
            </a:r>
          </a:p>
          <a:p>
            <a:pPr lvl="1"/>
            <a:r>
              <a:rPr lang="en-GB" dirty="0" smtClean="0"/>
              <a:t>TCP </a:t>
            </a:r>
            <a:r>
              <a:rPr lang="en-GB" dirty="0"/>
              <a:t>provides for concurrent data streams in both directions </a:t>
            </a:r>
          </a:p>
        </p:txBody>
      </p:sp>
    </p:spTree>
    <p:extLst>
      <p:ext uri="{BB962C8B-B14F-4D97-AF65-F5344CB8AC3E}">
        <p14:creationId xmlns:p14="http://schemas.microsoft.com/office/powerpoint/2010/main" val="35647581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a:t>
            </a:r>
            <a:endParaRPr lang="en-GB" dirty="0"/>
          </a:p>
        </p:txBody>
      </p:sp>
      <p:sp>
        <p:nvSpPr>
          <p:cNvPr id="3" name="Content Placeholder 2"/>
          <p:cNvSpPr>
            <a:spLocks noGrp="1"/>
          </p:cNvSpPr>
          <p:nvPr>
            <p:ph idx="1"/>
          </p:nvPr>
        </p:nvSpPr>
        <p:spPr/>
        <p:txBody>
          <a:bodyPr/>
          <a:lstStyle/>
          <a:p>
            <a:r>
              <a:rPr lang="en-GB" dirty="0" smtClean="0"/>
              <a:t>Internet Protocol</a:t>
            </a:r>
          </a:p>
          <a:p>
            <a:r>
              <a:rPr lang="en-GB" dirty="0" smtClean="0"/>
              <a:t>Principal </a:t>
            </a:r>
            <a:r>
              <a:rPr lang="en-GB" dirty="0"/>
              <a:t>communications protocol in the Internet protocol suite for relaying datagrams across network </a:t>
            </a:r>
            <a:r>
              <a:rPr lang="en-GB" dirty="0" smtClean="0"/>
              <a:t>boundaries</a:t>
            </a:r>
          </a:p>
          <a:p>
            <a:r>
              <a:rPr lang="en-GB" dirty="0" smtClean="0"/>
              <a:t>Its </a:t>
            </a:r>
            <a:r>
              <a:rPr lang="en-GB" dirty="0"/>
              <a:t>routing function enables internetworking, and essentially establishes the </a:t>
            </a:r>
            <a:r>
              <a:rPr lang="en-GB" dirty="0" smtClean="0"/>
              <a:t>Internet</a:t>
            </a:r>
          </a:p>
          <a:p>
            <a:r>
              <a:rPr lang="en-GB" dirty="0"/>
              <a:t>Addressing</a:t>
            </a:r>
          </a:p>
          <a:p>
            <a:pPr lvl="1"/>
            <a:r>
              <a:rPr lang="en-GB" dirty="0"/>
              <a:t>IP packet headers contain addresses that identify the sending computer and the receiving </a:t>
            </a:r>
            <a:r>
              <a:rPr lang="en-GB" dirty="0" smtClean="0"/>
              <a:t>computer</a:t>
            </a:r>
          </a:p>
          <a:p>
            <a:pPr lvl="1"/>
            <a:r>
              <a:rPr lang="en-GB" dirty="0" smtClean="0"/>
              <a:t>Routers </a:t>
            </a:r>
            <a:r>
              <a:rPr lang="en-GB" dirty="0"/>
              <a:t>use this information to guide each packet across communication networks and connect the sending and receiving </a:t>
            </a:r>
            <a:r>
              <a:rPr lang="en-GB" dirty="0" smtClean="0"/>
              <a:t>computers</a:t>
            </a:r>
            <a:endParaRPr lang="en-GB" dirty="0"/>
          </a:p>
          <a:p>
            <a:endParaRPr lang="en-GB" dirty="0"/>
          </a:p>
        </p:txBody>
      </p:sp>
    </p:spTree>
    <p:extLst>
      <p:ext uri="{BB962C8B-B14F-4D97-AF65-F5344CB8AC3E}">
        <p14:creationId xmlns:p14="http://schemas.microsoft.com/office/powerpoint/2010/main" val="11985424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a:t>
            </a:r>
            <a:endParaRPr lang="en-GB" dirty="0"/>
          </a:p>
        </p:txBody>
      </p:sp>
      <p:sp>
        <p:nvSpPr>
          <p:cNvPr id="3" name="Content Placeholder 2"/>
          <p:cNvSpPr>
            <a:spLocks noGrp="1"/>
          </p:cNvSpPr>
          <p:nvPr>
            <p:ph idx="1"/>
          </p:nvPr>
        </p:nvSpPr>
        <p:spPr/>
        <p:txBody>
          <a:bodyPr/>
          <a:lstStyle/>
          <a:p>
            <a:r>
              <a:rPr lang="en-GB" dirty="0"/>
              <a:t>Reassembly</a:t>
            </a:r>
          </a:p>
          <a:p>
            <a:pPr lvl="1"/>
            <a:r>
              <a:rPr lang="en-GB" dirty="0" smtClean="0"/>
              <a:t>Internet </a:t>
            </a:r>
            <a:r>
              <a:rPr lang="en-GB" dirty="0"/>
              <a:t>Protocol keeps track of the way messages between computers are broken into </a:t>
            </a:r>
            <a:r>
              <a:rPr lang="en-GB" dirty="0" smtClean="0"/>
              <a:t>packets</a:t>
            </a:r>
          </a:p>
          <a:p>
            <a:pPr lvl="1"/>
            <a:r>
              <a:rPr lang="en-GB" dirty="0" smtClean="0"/>
              <a:t>Since </a:t>
            </a:r>
            <a:r>
              <a:rPr lang="en-GB" dirty="0"/>
              <a:t>most messages are too big to fit in one packet, and since packets aren't sent in any organized order, they must be reassembled as they arrive at the </a:t>
            </a:r>
            <a:r>
              <a:rPr lang="en-GB" dirty="0" smtClean="0"/>
              <a:t>recipient</a:t>
            </a:r>
          </a:p>
          <a:p>
            <a:pPr lvl="1"/>
            <a:r>
              <a:rPr lang="en-GB" dirty="0" smtClean="0"/>
              <a:t>IP </a:t>
            </a:r>
            <a:r>
              <a:rPr lang="en-GB" dirty="0"/>
              <a:t>dictates how packets are reassembled into usable messages</a:t>
            </a:r>
          </a:p>
        </p:txBody>
      </p:sp>
    </p:spTree>
    <p:extLst>
      <p:ext uri="{BB962C8B-B14F-4D97-AF65-F5344CB8AC3E}">
        <p14:creationId xmlns:p14="http://schemas.microsoft.com/office/powerpoint/2010/main" val="9427000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IP – Frame Format</a:t>
            </a:r>
            <a:endParaRPr lang="en-GB"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69431" y="2012156"/>
            <a:ext cx="607695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3162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TCP/IP</a:t>
            </a:r>
            <a:endParaRPr lang="en-GB" dirty="0"/>
          </a:p>
        </p:txBody>
      </p:sp>
      <p:sp>
        <p:nvSpPr>
          <p:cNvPr id="3" name="Content Placeholder 2"/>
          <p:cNvSpPr>
            <a:spLocks noGrp="1"/>
          </p:cNvSpPr>
          <p:nvPr>
            <p:ph idx="1"/>
          </p:nvPr>
        </p:nvSpPr>
        <p:spPr/>
        <p:txBody>
          <a:bodyPr>
            <a:normAutofit fontScale="92500" lnSpcReduction="20000"/>
          </a:bodyPr>
          <a:lstStyle/>
          <a:p>
            <a:r>
              <a:rPr lang="en-GB" dirty="0"/>
              <a:t>TCP/IP is a set of protocols (Protocol Suit) that enable communication between </a:t>
            </a:r>
            <a:r>
              <a:rPr lang="en-GB" dirty="0" smtClean="0"/>
              <a:t>computers</a:t>
            </a:r>
          </a:p>
          <a:p>
            <a:r>
              <a:rPr lang="en-GB" dirty="0"/>
              <a:t>It is a tested and proved protocol </a:t>
            </a:r>
            <a:r>
              <a:rPr lang="en-GB" dirty="0" smtClean="0"/>
              <a:t>suit</a:t>
            </a:r>
            <a:endParaRPr lang="en-US" dirty="0"/>
          </a:p>
          <a:p>
            <a:r>
              <a:rPr lang="en-US" dirty="0" smtClean="0"/>
              <a:t>Features:</a:t>
            </a:r>
          </a:p>
          <a:p>
            <a:pPr lvl="1"/>
            <a:r>
              <a:rPr lang="en-US" dirty="0" smtClean="0"/>
              <a:t>Multi-vendor support</a:t>
            </a:r>
          </a:p>
          <a:p>
            <a:pPr lvl="1"/>
            <a:r>
              <a:rPr lang="en-US" dirty="0" err="1" smtClean="0"/>
              <a:t>Iteroperability</a:t>
            </a:r>
            <a:endParaRPr lang="en-US" dirty="0" smtClean="0"/>
          </a:p>
          <a:p>
            <a:pPr lvl="1"/>
            <a:r>
              <a:rPr lang="en-US" dirty="0" smtClean="0"/>
              <a:t>Logical addressing</a:t>
            </a:r>
          </a:p>
          <a:p>
            <a:pPr lvl="1"/>
            <a:r>
              <a:rPr lang="en-US" dirty="0" err="1" smtClean="0"/>
              <a:t>Routability</a:t>
            </a:r>
            <a:endParaRPr lang="en-US" dirty="0" smtClean="0"/>
          </a:p>
          <a:p>
            <a:pPr lvl="1"/>
            <a:r>
              <a:rPr lang="en-US" dirty="0" smtClean="0"/>
              <a:t>Name resolution</a:t>
            </a:r>
          </a:p>
          <a:p>
            <a:pPr lvl="1"/>
            <a:r>
              <a:rPr lang="en-US" dirty="0" smtClean="0"/>
              <a:t>Error control and flow control</a:t>
            </a:r>
          </a:p>
          <a:p>
            <a:pPr lvl="1"/>
            <a:r>
              <a:rPr lang="en-US" dirty="0" smtClean="0"/>
              <a:t>Multiplexing/de-multiplexing</a:t>
            </a:r>
          </a:p>
          <a:p>
            <a:pPr marL="457200" lvl="1" indent="0">
              <a:buNone/>
            </a:pPr>
            <a:r>
              <a:rPr lang="en-US" dirty="0" smtClean="0"/>
              <a:t/>
            </a:r>
            <a:br>
              <a:rPr lang="en-US" dirty="0" smtClean="0"/>
            </a:br>
            <a:endParaRPr lang="en-GB" dirty="0"/>
          </a:p>
        </p:txBody>
      </p:sp>
    </p:spTree>
    <p:extLst>
      <p:ext uri="{BB962C8B-B14F-4D97-AF65-F5344CB8AC3E}">
        <p14:creationId xmlns:p14="http://schemas.microsoft.com/office/powerpoint/2010/main" val="27318615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TCP – Frame Format</a:t>
            </a:r>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8844" y="1955006"/>
            <a:ext cx="7858125"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8489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Packets and frames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A MAC address allows data to be directed to a specific device</a:t>
            </a:r>
          </a:p>
          <a:p>
            <a:r>
              <a:rPr lang="en-GB" dirty="0" smtClean="0"/>
              <a:t>The data segment is called a </a:t>
            </a:r>
            <a:r>
              <a:rPr lang="en-GB" dirty="0"/>
              <a:t>frame </a:t>
            </a:r>
          </a:p>
          <a:p>
            <a:endParaRPr lang="en-GB" dirty="0"/>
          </a:p>
          <a:p>
            <a:pPr marL="0" indent="0">
              <a:buNone/>
            </a:pPr>
            <a:endParaRPr lang="en-GB" dirty="0"/>
          </a:p>
        </p:txBody>
      </p:sp>
      <p:graphicFrame>
        <p:nvGraphicFramePr>
          <p:cNvPr id="3" name="Table 2">
            <a:extLst>
              <a:ext uri="{FF2B5EF4-FFF2-40B4-BE49-F238E27FC236}">
                <a16:creationId xmlns:a16="http://schemas.microsoft.com/office/drawing/2014/main" id="{B5566F0E-E968-3A44-A42A-632874725237}"/>
              </a:ext>
            </a:extLst>
          </p:cNvPr>
          <p:cNvGraphicFramePr>
            <a:graphicFrameLocks noGrp="1"/>
          </p:cNvGraphicFramePr>
          <p:nvPr>
            <p:extLst/>
          </p:nvPr>
        </p:nvGraphicFramePr>
        <p:xfrm>
          <a:off x="997527" y="3559848"/>
          <a:ext cx="9296655" cy="2565400"/>
        </p:xfrm>
        <a:graphic>
          <a:graphicData uri="http://schemas.openxmlformats.org/drawingml/2006/table">
            <a:tbl>
              <a:tblPr firstRow="1" bandRow="1">
                <a:tableStyleId>{5940675A-B579-460E-94D1-54222C63F5DA}</a:tableStyleId>
              </a:tblPr>
              <a:tblGrid>
                <a:gridCol w="1336011">
                  <a:extLst>
                    <a:ext uri="{9D8B030D-6E8A-4147-A177-3AD203B41FA5}">
                      <a16:colId xmlns:a16="http://schemas.microsoft.com/office/drawing/2014/main" val="988304417"/>
                    </a:ext>
                  </a:extLst>
                </a:gridCol>
                <a:gridCol w="1326774">
                  <a:extLst>
                    <a:ext uri="{9D8B030D-6E8A-4147-A177-3AD203B41FA5}">
                      <a16:colId xmlns:a16="http://schemas.microsoft.com/office/drawing/2014/main" val="1184857666"/>
                    </a:ext>
                  </a:extLst>
                </a:gridCol>
                <a:gridCol w="1521288">
                  <a:extLst>
                    <a:ext uri="{9D8B030D-6E8A-4147-A177-3AD203B41FA5}">
                      <a16:colId xmlns:a16="http://schemas.microsoft.com/office/drawing/2014/main" val="465290413"/>
                    </a:ext>
                  </a:extLst>
                </a:gridCol>
                <a:gridCol w="1132260">
                  <a:extLst>
                    <a:ext uri="{9D8B030D-6E8A-4147-A177-3AD203B41FA5}">
                      <a16:colId xmlns:a16="http://schemas.microsoft.com/office/drawing/2014/main" val="1690676417"/>
                    </a:ext>
                  </a:extLst>
                </a:gridCol>
                <a:gridCol w="1326774">
                  <a:extLst>
                    <a:ext uri="{9D8B030D-6E8A-4147-A177-3AD203B41FA5}">
                      <a16:colId xmlns:a16="http://schemas.microsoft.com/office/drawing/2014/main" val="3881953736"/>
                    </a:ext>
                  </a:extLst>
                </a:gridCol>
                <a:gridCol w="1326774">
                  <a:extLst>
                    <a:ext uri="{9D8B030D-6E8A-4147-A177-3AD203B41FA5}">
                      <a16:colId xmlns:a16="http://schemas.microsoft.com/office/drawing/2014/main" val="2298009728"/>
                    </a:ext>
                  </a:extLst>
                </a:gridCol>
                <a:gridCol w="1326774">
                  <a:extLst>
                    <a:ext uri="{9D8B030D-6E8A-4147-A177-3AD203B41FA5}">
                      <a16:colId xmlns:a16="http://schemas.microsoft.com/office/drawing/2014/main" val="3588899204"/>
                    </a:ext>
                  </a:extLst>
                </a:gridCol>
              </a:tblGrid>
              <a:tr h="370840">
                <a:tc>
                  <a:txBody>
                    <a:bodyPr/>
                    <a:lstStyle/>
                    <a:p>
                      <a:r>
                        <a:rPr lang="en-GB" dirty="0"/>
                        <a:t>Preamble</a:t>
                      </a:r>
                    </a:p>
                  </a:txBody>
                  <a:tcPr/>
                </a:tc>
                <a:tc>
                  <a:txBody>
                    <a:bodyPr/>
                    <a:lstStyle/>
                    <a:p>
                      <a:r>
                        <a:rPr lang="en-GB" dirty="0"/>
                        <a:t>Start of frame delimiter</a:t>
                      </a:r>
                    </a:p>
                  </a:txBody>
                  <a:tcPr/>
                </a:tc>
                <a:tc>
                  <a:txBody>
                    <a:bodyPr/>
                    <a:lstStyle/>
                    <a:p>
                      <a:r>
                        <a:rPr lang="en-GB" dirty="0"/>
                        <a:t>Destination</a:t>
                      </a:r>
                    </a:p>
                  </a:txBody>
                  <a:tcPr/>
                </a:tc>
                <a:tc>
                  <a:txBody>
                    <a:bodyPr/>
                    <a:lstStyle/>
                    <a:p>
                      <a:r>
                        <a:rPr lang="en-GB" dirty="0"/>
                        <a:t>Source</a:t>
                      </a:r>
                    </a:p>
                  </a:txBody>
                  <a:tcPr/>
                </a:tc>
                <a:tc>
                  <a:txBody>
                    <a:bodyPr/>
                    <a:lstStyle/>
                    <a:p>
                      <a:r>
                        <a:rPr lang="en-GB" dirty="0"/>
                        <a:t>Length</a:t>
                      </a:r>
                    </a:p>
                  </a:txBody>
                  <a:tcPr/>
                </a:tc>
                <a:tc>
                  <a:txBody>
                    <a:bodyPr/>
                    <a:lstStyle/>
                    <a:p>
                      <a:r>
                        <a:rPr lang="en-GB" dirty="0"/>
                        <a:t>Data</a:t>
                      </a:r>
                    </a:p>
                  </a:txBody>
                  <a:tcPr/>
                </a:tc>
                <a:tc>
                  <a:txBody>
                    <a:bodyPr/>
                    <a:lstStyle/>
                    <a:p>
                      <a:r>
                        <a:rPr lang="en-GB" dirty="0"/>
                        <a:t>CRC</a:t>
                      </a:r>
                    </a:p>
                  </a:txBody>
                  <a:tcPr/>
                </a:tc>
                <a:extLst>
                  <a:ext uri="{0D108BD9-81ED-4DB2-BD59-A6C34878D82A}">
                    <a16:rowId xmlns:a16="http://schemas.microsoft.com/office/drawing/2014/main" val="2098844010"/>
                  </a:ext>
                </a:extLst>
              </a:tr>
              <a:tr h="370840">
                <a:tc gridSpan="2">
                  <a:txBody>
                    <a:bodyPr/>
                    <a:lstStyle/>
                    <a:p>
                      <a:r>
                        <a:rPr lang="en-GB" dirty="0"/>
                        <a:t>Timing</a:t>
                      </a:r>
                    </a:p>
                  </a:txBody>
                  <a:tcPr/>
                </a:tc>
                <a:tc hMerge="1">
                  <a:txBody>
                    <a:bodyPr/>
                    <a:lstStyle/>
                    <a:p>
                      <a:endParaRPr lang="en-GB" dirty="0"/>
                    </a:p>
                  </a:txBody>
                  <a:tcPr/>
                </a:tc>
                <a:tc gridSpan="2">
                  <a:txBody>
                    <a:bodyPr/>
                    <a:lstStyle/>
                    <a:p>
                      <a:r>
                        <a:rPr lang="en-GB" dirty="0"/>
                        <a:t>MAC Addressing</a:t>
                      </a:r>
                    </a:p>
                  </a:txBody>
                  <a:tcPr/>
                </a:tc>
                <a:tc hMerge="1">
                  <a:txBody>
                    <a:bodyPr/>
                    <a:lstStyle/>
                    <a:p>
                      <a:endParaRPr lang="en-GB" dirty="0"/>
                    </a:p>
                  </a:txBody>
                  <a:tcPr/>
                </a:tc>
                <a:tc>
                  <a:txBody>
                    <a:bodyPr/>
                    <a:lstStyle/>
                    <a:p>
                      <a:r>
                        <a:rPr lang="en-GB" dirty="0"/>
                        <a:t>Amount of data</a:t>
                      </a:r>
                    </a:p>
                  </a:txBody>
                  <a:tcPr/>
                </a:tc>
                <a:tc>
                  <a:txBody>
                    <a:bodyPr/>
                    <a:lstStyle/>
                    <a:p>
                      <a:r>
                        <a:rPr lang="en-GB" dirty="0"/>
                        <a:t>Payload</a:t>
                      </a:r>
                    </a:p>
                  </a:txBody>
                  <a:tcPr/>
                </a:tc>
                <a:tc>
                  <a:txBody>
                    <a:bodyPr/>
                    <a:lstStyle/>
                    <a:p>
                      <a:r>
                        <a:rPr lang="en-GB" dirty="0"/>
                        <a:t>Checksum</a:t>
                      </a:r>
                    </a:p>
                  </a:txBody>
                  <a:tcPr/>
                </a:tc>
                <a:extLst>
                  <a:ext uri="{0D108BD9-81ED-4DB2-BD59-A6C34878D82A}">
                    <a16:rowId xmlns:a16="http://schemas.microsoft.com/office/drawing/2014/main" val="835899760"/>
                  </a:ext>
                </a:extLst>
              </a:tr>
              <a:tr h="370840">
                <a:tc>
                  <a:txBody>
                    <a:bodyPr/>
                    <a:lstStyle/>
                    <a:p>
                      <a:r>
                        <a:rPr lang="en-GB" dirty="0"/>
                        <a:t>7 bytes</a:t>
                      </a:r>
                    </a:p>
                  </a:txBody>
                  <a:tcPr/>
                </a:tc>
                <a:tc>
                  <a:txBody>
                    <a:bodyPr/>
                    <a:lstStyle/>
                    <a:p>
                      <a:r>
                        <a:rPr lang="en-GB" dirty="0"/>
                        <a:t>1 byte</a:t>
                      </a:r>
                    </a:p>
                  </a:txBody>
                  <a:tcPr/>
                </a:tc>
                <a:tc>
                  <a:txBody>
                    <a:bodyPr/>
                    <a:lstStyle/>
                    <a:p>
                      <a:r>
                        <a:rPr lang="en-GB" dirty="0"/>
                        <a:t>6 bytes</a:t>
                      </a:r>
                    </a:p>
                  </a:txBody>
                  <a:tcPr/>
                </a:tc>
                <a:tc>
                  <a:txBody>
                    <a:bodyPr/>
                    <a:lstStyle/>
                    <a:p>
                      <a:r>
                        <a:rPr lang="en-GB" dirty="0"/>
                        <a:t>6 bytes</a:t>
                      </a:r>
                    </a:p>
                  </a:txBody>
                  <a:tcPr/>
                </a:tc>
                <a:tc>
                  <a:txBody>
                    <a:bodyPr/>
                    <a:lstStyle/>
                    <a:p>
                      <a:r>
                        <a:rPr lang="en-GB" dirty="0"/>
                        <a:t>2 bytes</a:t>
                      </a:r>
                    </a:p>
                  </a:txBody>
                  <a:tcPr/>
                </a:tc>
                <a:tc>
                  <a:txBody>
                    <a:bodyPr/>
                    <a:lstStyle/>
                    <a:p>
                      <a:r>
                        <a:rPr lang="en-GB" dirty="0"/>
                        <a:t>46-1500 bytes</a:t>
                      </a:r>
                    </a:p>
                  </a:txBody>
                  <a:tcPr/>
                </a:tc>
                <a:tc>
                  <a:txBody>
                    <a:bodyPr/>
                    <a:lstStyle/>
                    <a:p>
                      <a:r>
                        <a:rPr lang="en-GB" dirty="0"/>
                        <a:t>4 bytes</a:t>
                      </a:r>
                    </a:p>
                  </a:txBody>
                  <a:tcPr/>
                </a:tc>
                <a:extLst>
                  <a:ext uri="{0D108BD9-81ED-4DB2-BD59-A6C34878D82A}">
                    <a16:rowId xmlns:a16="http://schemas.microsoft.com/office/drawing/2014/main" val="1704271050"/>
                  </a:ext>
                </a:extLst>
              </a:tr>
              <a:tr h="37084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FRAME</a:t>
                      </a:r>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08308610"/>
                  </a:ext>
                </a:extLst>
              </a:tr>
            </a:tbl>
          </a:graphicData>
        </a:graphic>
      </p:graphicFrame>
    </p:spTree>
    <p:extLst>
      <p:ext uri="{BB962C8B-B14F-4D97-AF65-F5344CB8AC3E}">
        <p14:creationId xmlns:p14="http://schemas.microsoft.com/office/powerpoint/2010/main" val="34528302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UDP</a:t>
            </a:r>
            <a:endParaRPr lang="en-GB" dirty="0"/>
          </a:p>
        </p:txBody>
      </p:sp>
      <p:sp>
        <p:nvSpPr>
          <p:cNvPr id="3" name="Content Placeholder 2"/>
          <p:cNvSpPr>
            <a:spLocks noGrp="1"/>
          </p:cNvSpPr>
          <p:nvPr>
            <p:ph idx="1"/>
          </p:nvPr>
        </p:nvSpPr>
        <p:spPr/>
        <p:txBody>
          <a:bodyPr>
            <a:normAutofit/>
          </a:bodyPr>
          <a:lstStyle/>
          <a:p>
            <a:r>
              <a:rPr lang="en-GB" dirty="0"/>
              <a:t>User </a:t>
            </a:r>
            <a:r>
              <a:rPr lang="en-GB" dirty="0" smtClean="0"/>
              <a:t>Datagram Protocol</a:t>
            </a:r>
          </a:p>
          <a:p>
            <a:pPr lvl="1"/>
            <a:r>
              <a:rPr lang="en-GB" dirty="0" smtClean="0"/>
              <a:t>Provides </a:t>
            </a:r>
            <a:r>
              <a:rPr lang="en-GB" dirty="0"/>
              <a:t>connectionless, unreliable service</a:t>
            </a:r>
          </a:p>
          <a:p>
            <a:pPr lvl="1"/>
            <a:r>
              <a:rPr lang="en-GB" dirty="0" smtClean="0"/>
              <a:t>So </a:t>
            </a:r>
            <a:r>
              <a:rPr lang="en-GB" dirty="0"/>
              <a:t>UDP faster than </a:t>
            </a:r>
            <a:r>
              <a:rPr lang="en-GB" dirty="0" smtClean="0"/>
              <a:t>TCP</a:t>
            </a:r>
          </a:p>
          <a:p>
            <a:pPr lvl="1"/>
            <a:r>
              <a:rPr lang="en-GB" dirty="0" smtClean="0"/>
              <a:t>Adds </a:t>
            </a:r>
            <a:r>
              <a:rPr lang="en-GB" dirty="0"/>
              <a:t>only checksum and process-to-process addressing to </a:t>
            </a:r>
            <a:r>
              <a:rPr lang="en-GB" dirty="0" smtClean="0"/>
              <a:t>IP</a:t>
            </a:r>
          </a:p>
          <a:p>
            <a:pPr lvl="1"/>
            <a:r>
              <a:rPr lang="en-GB" dirty="0" smtClean="0"/>
              <a:t>Used </a:t>
            </a:r>
            <a:r>
              <a:rPr lang="en-GB" dirty="0"/>
              <a:t>for DNS and </a:t>
            </a:r>
            <a:r>
              <a:rPr lang="en-GB" dirty="0" smtClean="0"/>
              <a:t>NFS</a:t>
            </a:r>
          </a:p>
          <a:p>
            <a:pPr lvl="1"/>
            <a:r>
              <a:rPr lang="en-GB" dirty="0" smtClean="0"/>
              <a:t>Used </a:t>
            </a:r>
            <a:r>
              <a:rPr lang="en-GB" dirty="0"/>
              <a:t>when socket is opened in datagram </a:t>
            </a:r>
            <a:r>
              <a:rPr lang="en-GB" dirty="0" smtClean="0"/>
              <a:t>mode</a:t>
            </a:r>
          </a:p>
          <a:p>
            <a:pPr lvl="1"/>
            <a:r>
              <a:rPr lang="en-GB" dirty="0" smtClean="0"/>
              <a:t>It </a:t>
            </a:r>
            <a:r>
              <a:rPr lang="en-GB" dirty="0"/>
              <a:t>sends bulk quantity of </a:t>
            </a:r>
            <a:r>
              <a:rPr lang="en-GB" dirty="0" smtClean="0"/>
              <a:t>packets</a:t>
            </a:r>
          </a:p>
          <a:p>
            <a:pPr lvl="1"/>
            <a:r>
              <a:rPr lang="en-GB" dirty="0" smtClean="0"/>
              <a:t>No acknowledgment</a:t>
            </a:r>
          </a:p>
          <a:p>
            <a:pPr lvl="1"/>
            <a:r>
              <a:rPr lang="en-GB" dirty="0" smtClean="0"/>
              <a:t>Good </a:t>
            </a:r>
            <a:r>
              <a:rPr lang="en-GB" dirty="0"/>
              <a:t>for video </a:t>
            </a:r>
            <a:r>
              <a:rPr lang="en-GB" dirty="0" smtClean="0"/>
              <a:t>streaming: </a:t>
            </a:r>
            <a:r>
              <a:rPr lang="en-GB" dirty="0"/>
              <a:t>it is an unreliable protocol</a:t>
            </a:r>
            <a:r>
              <a:rPr lang="en-US" dirty="0" smtClean="0"/>
              <a:t> </a:t>
            </a:r>
            <a:r>
              <a:rPr lang="en-US" dirty="0"/>
              <a:t/>
            </a:r>
            <a:br>
              <a:rPr lang="en-US" dirty="0"/>
            </a:br>
            <a:endParaRPr lang="en-GB" dirty="0"/>
          </a:p>
        </p:txBody>
      </p:sp>
    </p:spTree>
    <p:extLst>
      <p:ext uri="{BB962C8B-B14F-4D97-AF65-F5344CB8AC3E}">
        <p14:creationId xmlns:p14="http://schemas.microsoft.com/office/powerpoint/2010/main" val="6455410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UDP – Frame Format</a:t>
            </a:r>
            <a:endParaRPr lang="en-GB"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1106" y="2507456"/>
            <a:ext cx="97536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91552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1.3  Identify network failure modes and reasons why networks ‘hang</a:t>
            </a:r>
            <a:r>
              <a:rPr lang="en-US" dirty="0" smtClean="0"/>
              <a:t>’</a:t>
            </a:r>
            <a:endParaRPr lang="en-GB" dirty="0"/>
          </a:p>
        </p:txBody>
      </p:sp>
      <p:sp>
        <p:nvSpPr>
          <p:cNvPr id="3" name="Text Placeholder 2"/>
          <p:cNvSpPr>
            <a:spLocks noGrp="1"/>
          </p:cNvSpPr>
          <p:nvPr>
            <p:ph type="body" idx="1"/>
          </p:nvPr>
        </p:nvSpPr>
        <p:spPr/>
        <p:txBody>
          <a:bodyPr>
            <a:normAutofit fontScale="62500" lnSpcReduction="20000"/>
          </a:bodyPr>
          <a:lstStyle/>
          <a:p>
            <a:r>
              <a:rPr lang="en-GB" i="1" dirty="0"/>
              <a:t>A candidate should be able to: </a:t>
            </a:r>
            <a:endParaRPr lang="en-GB" dirty="0"/>
          </a:p>
          <a:p>
            <a:r>
              <a:rPr lang="en-GB" dirty="0"/>
              <a:t>• Describe failure modes in protocols. </a:t>
            </a:r>
          </a:p>
          <a:p>
            <a:r>
              <a:rPr lang="en-GB" dirty="0"/>
              <a:t>• Describe the effect on a protocol of data communication errors. </a:t>
            </a:r>
          </a:p>
          <a:p>
            <a:r>
              <a:rPr lang="en-GB" dirty="0"/>
              <a:t>• </a:t>
            </a:r>
            <a:r>
              <a:rPr lang="en-GB" i="1" dirty="0"/>
              <a:t>Describe causes for network failures. </a:t>
            </a:r>
            <a:endParaRPr lang="en-GB" dirty="0"/>
          </a:p>
          <a:p>
            <a:r>
              <a:rPr lang="en-GB" dirty="0"/>
              <a:t>• Explain the causes for system 'hangs'. </a:t>
            </a:r>
          </a:p>
          <a:p>
            <a:endParaRPr lang="en-GB" dirty="0"/>
          </a:p>
        </p:txBody>
      </p:sp>
    </p:spTree>
    <p:extLst>
      <p:ext uri="{BB962C8B-B14F-4D97-AF65-F5344CB8AC3E}">
        <p14:creationId xmlns:p14="http://schemas.microsoft.com/office/powerpoint/2010/main" val="35319344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Failure Modes </a:t>
            </a:r>
            <a:r>
              <a:rPr lang="en-GB" dirty="0"/>
              <a:t>in </a:t>
            </a:r>
            <a:r>
              <a:rPr lang="en-GB" dirty="0" smtClean="0"/>
              <a:t>Protocols</a:t>
            </a:r>
            <a:endParaRPr lang="en-GB" dirty="0"/>
          </a:p>
        </p:txBody>
      </p:sp>
      <p:sp>
        <p:nvSpPr>
          <p:cNvPr id="5" name="Content Placeholder 4"/>
          <p:cNvSpPr>
            <a:spLocks noGrp="1"/>
          </p:cNvSpPr>
          <p:nvPr>
            <p:ph idx="1"/>
          </p:nvPr>
        </p:nvSpPr>
        <p:spPr/>
        <p:txBody>
          <a:bodyPr/>
          <a:lstStyle/>
          <a:p>
            <a:endParaRPr lang="en-GB" dirty="0"/>
          </a:p>
        </p:txBody>
      </p:sp>
    </p:spTree>
    <p:extLst>
      <p:ext uri="{BB962C8B-B14F-4D97-AF65-F5344CB8AC3E}">
        <p14:creationId xmlns:p14="http://schemas.microsoft.com/office/powerpoint/2010/main" val="840087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1074" y="365125"/>
            <a:ext cx="9681411" cy="1325563"/>
          </a:xfrm>
        </p:spPr>
        <p:txBody>
          <a:bodyPr/>
          <a:lstStyle/>
          <a:p>
            <a:pPr algn="ctr"/>
            <a:r>
              <a:rPr lang="en-GB" dirty="0" smtClean="0"/>
              <a:t>The Effect On A Protocol Of Data Communication Errors</a:t>
            </a:r>
            <a:endParaRPr lang="en-GB" dirty="0"/>
          </a:p>
        </p:txBody>
      </p:sp>
      <p:sp>
        <p:nvSpPr>
          <p:cNvPr id="5" name="Content Placeholder 4"/>
          <p:cNvSpPr>
            <a:spLocks noGrp="1"/>
          </p:cNvSpPr>
          <p:nvPr>
            <p:ph idx="1"/>
          </p:nvPr>
        </p:nvSpPr>
        <p:spPr/>
        <p:txBody>
          <a:bodyPr>
            <a:normAutofit fontScale="92500" lnSpcReduction="10000"/>
          </a:bodyPr>
          <a:lstStyle/>
          <a:p>
            <a:r>
              <a:rPr lang="en-GB" dirty="0"/>
              <a:t>Error control is the technique of detecting and correcting blocks of data during </a:t>
            </a:r>
            <a:r>
              <a:rPr lang="en-GB" dirty="0" smtClean="0"/>
              <a:t>communication</a:t>
            </a:r>
          </a:p>
          <a:p>
            <a:r>
              <a:rPr lang="en-GB" dirty="0"/>
              <a:t>I</a:t>
            </a:r>
            <a:r>
              <a:rPr lang="en-GB" dirty="0" smtClean="0"/>
              <a:t>t </a:t>
            </a:r>
            <a:r>
              <a:rPr lang="en-GB" dirty="0"/>
              <a:t>checks the reliability of characters both at the bit level and packet </a:t>
            </a:r>
            <a:r>
              <a:rPr lang="en-GB" dirty="0" smtClean="0"/>
              <a:t>level</a:t>
            </a:r>
          </a:p>
          <a:p>
            <a:r>
              <a:rPr lang="en-GB" dirty="0" smtClean="0"/>
              <a:t>If </a:t>
            </a:r>
            <a:r>
              <a:rPr lang="en-GB" dirty="0"/>
              <a:t>proper error control is in place, transmitted and received data is ensured to be identical, as in many cases communication channels can be highly </a:t>
            </a:r>
            <a:r>
              <a:rPr lang="en-GB" dirty="0" smtClean="0"/>
              <a:t>unreliable</a:t>
            </a:r>
          </a:p>
          <a:p>
            <a:r>
              <a:rPr lang="en-GB" dirty="0"/>
              <a:t>Data can be corrupted while in </a:t>
            </a:r>
            <a:r>
              <a:rPr lang="en-GB" dirty="0" smtClean="0"/>
              <a:t>transmission</a:t>
            </a:r>
          </a:p>
          <a:p>
            <a:r>
              <a:rPr lang="en-GB" dirty="0" smtClean="0"/>
              <a:t>In </a:t>
            </a:r>
            <a:r>
              <a:rPr lang="en-GB" dirty="0"/>
              <a:t>order to retain reliable communication, errors must be detected and </a:t>
            </a:r>
            <a:r>
              <a:rPr lang="en-GB" dirty="0" smtClean="0"/>
              <a:t>corrected</a:t>
            </a:r>
          </a:p>
          <a:p>
            <a:r>
              <a:rPr lang="en-GB" dirty="0" smtClean="0"/>
              <a:t>Forward </a:t>
            </a:r>
            <a:r>
              <a:rPr lang="en-GB" dirty="0"/>
              <a:t>error control and feedback error control are the two types of error-control mechanisms used in communications</a:t>
            </a:r>
          </a:p>
        </p:txBody>
      </p:sp>
    </p:spTree>
    <p:extLst>
      <p:ext uri="{BB962C8B-B14F-4D97-AF65-F5344CB8AC3E}">
        <p14:creationId xmlns:p14="http://schemas.microsoft.com/office/powerpoint/2010/main" val="7277688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Causes </a:t>
            </a:r>
            <a:r>
              <a:rPr lang="en-GB" dirty="0"/>
              <a:t>for </a:t>
            </a:r>
            <a:r>
              <a:rPr lang="en-GB" dirty="0" smtClean="0"/>
              <a:t>Network Failures</a:t>
            </a:r>
            <a:endParaRPr lang="en-GB" dirty="0"/>
          </a:p>
        </p:txBody>
      </p:sp>
      <p:sp>
        <p:nvSpPr>
          <p:cNvPr id="5" name="Content Placeholder 4"/>
          <p:cNvSpPr>
            <a:spLocks noGrp="1"/>
          </p:cNvSpPr>
          <p:nvPr>
            <p:ph idx="1"/>
          </p:nvPr>
        </p:nvSpPr>
        <p:spPr/>
        <p:txBody>
          <a:bodyPr/>
          <a:lstStyle/>
          <a:p>
            <a:r>
              <a:rPr lang="en-GB" dirty="0" smtClean="0"/>
              <a:t>Misconfiguration</a:t>
            </a:r>
          </a:p>
          <a:p>
            <a:r>
              <a:rPr lang="en-GB" dirty="0"/>
              <a:t>Security </a:t>
            </a:r>
            <a:r>
              <a:rPr lang="en-GB" dirty="0" smtClean="0"/>
              <a:t>breaches</a:t>
            </a:r>
          </a:p>
          <a:p>
            <a:r>
              <a:rPr lang="en-GB" dirty="0" smtClean="0"/>
              <a:t>Old equipment</a:t>
            </a:r>
          </a:p>
          <a:p>
            <a:r>
              <a:rPr lang="en-GB" dirty="0" smtClean="0"/>
              <a:t>Human error</a:t>
            </a:r>
          </a:p>
          <a:p>
            <a:r>
              <a:rPr lang="en-GB" dirty="0" smtClean="0"/>
              <a:t>Incompatible changes</a:t>
            </a:r>
          </a:p>
          <a:p>
            <a:r>
              <a:rPr lang="en-GB" dirty="0" smtClean="0"/>
              <a:t>Hardware failures</a:t>
            </a:r>
          </a:p>
          <a:p>
            <a:r>
              <a:rPr lang="en-GB" dirty="0" smtClean="0"/>
              <a:t>Power failures</a:t>
            </a:r>
            <a:endParaRPr lang="en-GB" dirty="0"/>
          </a:p>
        </p:txBody>
      </p:sp>
    </p:spTree>
    <p:extLst>
      <p:ext uri="{BB962C8B-B14F-4D97-AF65-F5344CB8AC3E}">
        <p14:creationId xmlns:p14="http://schemas.microsoft.com/office/powerpoint/2010/main" val="28925770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Causes </a:t>
            </a:r>
            <a:r>
              <a:rPr lang="en-GB" dirty="0"/>
              <a:t>for </a:t>
            </a:r>
            <a:r>
              <a:rPr lang="en-GB" dirty="0" smtClean="0"/>
              <a:t>System 'Hangs</a:t>
            </a:r>
            <a:r>
              <a:rPr lang="en-GB" dirty="0"/>
              <a:t>'</a:t>
            </a:r>
          </a:p>
        </p:txBody>
      </p:sp>
      <p:sp>
        <p:nvSpPr>
          <p:cNvPr id="5" name="Content Placeholder 4"/>
          <p:cNvSpPr>
            <a:spLocks noGrp="1"/>
          </p:cNvSpPr>
          <p:nvPr>
            <p:ph idx="1"/>
          </p:nvPr>
        </p:nvSpPr>
        <p:spPr/>
        <p:txBody>
          <a:bodyPr/>
          <a:lstStyle/>
          <a:p>
            <a:r>
              <a:rPr lang="en-GB" dirty="0" smtClean="0"/>
              <a:t>CPU</a:t>
            </a:r>
          </a:p>
          <a:p>
            <a:r>
              <a:rPr lang="en-GB" dirty="0" smtClean="0"/>
              <a:t>RAM</a:t>
            </a:r>
          </a:p>
          <a:p>
            <a:r>
              <a:rPr lang="en-GB" dirty="0" smtClean="0"/>
              <a:t>NIC failure</a:t>
            </a:r>
          </a:p>
          <a:p>
            <a:r>
              <a:rPr lang="en-GB" dirty="0" smtClean="0"/>
              <a:t>Overheating</a:t>
            </a:r>
          </a:p>
          <a:p>
            <a:r>
              <a:rPr lang="en-GB" dirty="0" smtClean="0"/>
              <a:t>Software errors</a:t>
            </a:r>
          </a:p>
          <a:p>
            <a:r>
              <a:rPr lang="en-GB" dirty="0" smtClean="0"/>
              <a:t>Electrical problems</a:t>
            </a:r>
          </a:p>
          <a:p>
            <a:r>
              <a:rPr lang="en-GB" dirty="0" smtClean="0"/>
              <a:t>Environment</a:t>
            </a:r>
            <a:endParaRPr lang="en-GB" dirty="0"/>
          </a:p>
        </p:txBody>
      </p:sp>
    </p:spTree>
    <p:extLst>
      <p:ext uri="{BB962C8B-B14F-4D97-AF65-F5344CB8AC3E}">
        <p14:creationId xmlns:p14="http://schemas.microsoft.com/office/powerpoint/2010/main" val="18516513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  Describe approaches to error control in a network</a:t>
            </a:r>
            <a:endParaRPr lang="en-GB" dirty="0"/>
          </a:p>
        </p:txBody>
      </p:sp>
      <p:sp>
        <p:nvSpPr>
          <p:cNvPr id="3" name="Text Placeholder 2"/>
          <p:cNvSpPr>
            <a:spLocks noGrp="1"/>
          </p:cNvSpPr>
          <p:nvPr>
            <p:ph type="body" idx="1"/>
          </p:nvPr>
        </p:nvSpPr>
        <p:spPr/>
        <p:txBody>
          <a:bodyPr>
            <a:normAutofit fontScale="92500" lnSpcReduction="10000"/>
          </a:bodyPr>
          <a:lstStyle/>
          <a:p>
            <a:r>
              <a:rPr lang="en-GB" i="1" dirty="0"/>
              <a:t>A candidate should be able to: </a:t>
            </a:r>
            <a:endParaRPr lang="en-GB" dirty="0"/>
          </a:p>
          <a:p>
            <a:r>
              <a:rPr lang="en-GB" dirty="0"/>
              <a:t>• </a:t>
            </a:r>
            <a:r>
              <a:rPr lang="en-GB" i="1" dirty="0"/>
              <a:t>Describe at least one approach to error control in a network such as; forward error control, feedback error control and block error control. </a:t>
            </a:r>
            <a:endParaRPr lang="en-GB" dirty="0"/>
          </a:p>
          <a:p>
            <a:r>
              <a:rPr lang="en-GB" dirty="0"/>
              <a:t>• </a:t>
            </a:r>
            <a:r>
              <a:rPr lang="en-GB" i="1" dirty="0"/>
              <a:t>Identify methods of error control, such as checksum, parity and redundancy. </a:t>
            </a:r>
            <a:endParaRPr lang="en-GB" dirty="0"/>
          </a:p>
        </p:txBody>
      </p:sp>
    </p:spTree>
    <p:extLst>
      <p:ext uri="{BB962C8B-B14F-4D97-AF65-F5344CB8AC3E}">
        <p14:creationId xmlns:p14="http://schemas.microsoft.com/office/powerpoint/2010/main" val="31737783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Forward Error Control</a:t>
            </a:r>
            <a:endParaRPr lang="en-GB" dirty="0"/>
          </a:p>
        </p:txBody>
      </p:sp>
      <p:sp>
        <p:nvSpPr>
          <p:cNvPr id="3" name="Content Placeholder 2"/>
          <p:cNvSpPr>
            <a:spLocks noGrp="1"/>
          </p:cNvSpPr>
          <p:nvPr>
            <p:ph idx="1"/>
          </p:nvPr>
        </p:nvSpPr>
        <p:spPr/>
        <p:txBody>
          <a:bodyPr/>
          <a:lstStyle/>
          <a:p>
            <a:r>
              <a:rPr lang="en-GB" dirty="0" smtClean="0"/>
              <a:t>In </a:t>
            </a:r>
            <a:r>
              <a:rPr lang="en-GB" dirty="0"/>
              <a:t>forward error control, additional redundant information is also transmitted along with the </a:t>
            </a:r>
            <a:r>
              <a:rPr lang="en-GB" dirty="0" smtClean="0"/>
              <a:t>data</a:t>
            </a:r>
          </a:p>
          <a:p>
            <a:r>
              <a:rPr lang="en-GB" dirty="0" smtClean="0"/>
              <a:t>This </a:t>
            </a:r>
            <a:r>
              <a:rPr lang="en-GB" dirty="0"/>
              <a:t>helps the receiver to detect and determine the location of the error in the transmitted </a:t>
            </a:r>
            <a:r>
              <a:rPr lang="en-GB" dirty="0" smtClean="0"/>
              <a:t>data</a:t>
            </a:r>
          </a:p>
          <a:p>
            <a:r>
              <a:rPr lang="en-GB" dirty="0"/>
              <a:t>Forward error control is less commonly used due to the amount of additional redundant information which is transmitted.</a:t>
            </a:r>
          </a:p>
        </p:txBody>
      </p:sp>
    </p:spTree>
    <p:extLst>
      <p:ext uri="{BB962C8B-B14F-4D97-AF65-F5344CB8AC3E}">
        <p14:creationId xmlns:p14="http://schemas.microsoft.com/office/powerpoint/2010/main" val="35203439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Feedback Error Control</a:t>
            </a:r>
            <a:endParaRPr lang="en-GB" dirty="0"/>
          </a:p>
        </p:txBody>
      </p:sp>
      <p:sp>
        <p:nvSpPr>
          <p:cNvPr id="3" name="Content Placeholder 2"/>
          <p:cNvSpPr>
            <a:spLocks noGrp="1"/>
          </p:cNvSpPr>
          <p:nvPr>
            <p:ph idx="1"/>
          </p:nvPr>
        </p:nvSpPr>
        <p:spPr/>
        <p:txBody>
          <a:bodyPr/>
          <a:lstStyle/>
          <a:p>
            <a:r>
              <a:rPr lang="en-GB" dirty="0"/>
              <a:t>In backward or feedback error control, along with each character, a little additional information is provided for the detection of </a:t>
            </a:r>
            <a:r>
              <a:rPr lang="en-GB" dirty="0" smtClean="0"/>
              <a:t>errors</a:t>
            </a:r>
          </a:p>
          <a:p>
            <a:r>
              <a:rPr lang="en-GB" dirty="0" smtClean="0"/>
              <a:t>The </a:t>
            </a:r>
            <a:r>
              <a:rPr lang="en-GB" dirty="0"/>
              <a:t>receiver in this technique performs no error </a:t>
            </a:r>
            <a:r>
              <a:rPr lang="en-GB" dirty="0" smtClean="0"/>
              <a:t>correction</a:t>
            </a:r>
          </a:p>
          <a:p>
            <a:r>
              <a:rPr lang="en-GB" dirty="0" smtClean="0"/>
              <a:t>If </a:t>
            </a:r>
            <a:r>
              <a:rPr lang="en-GB" dirty="0"/>
              <a:t>the received data is found to contain errors, the entire data is retransmitted</a:t>
            </a:r>
          </a:p>
        </p:txBody>
      </p:sp>
    </p:spTree>
    <p:extLst>
      <p:ext uri="{BB962C8B-B14F-4D97-AF65-F5344CB8AC3E}">
        <p14:creationId xmlns:p14="http://schemas.microsoft.com/office/powerpoint/2010/main" val="2990564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Switch</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336873"/>
            <a:ext cx="9613861" cy="4036218"/>
          </a:xfrm>
        </p:spPr>
        <p:txBody>
          <a:bodyPr>
            <a:normAutofit fontScale="92500" lnSpcReduction="20000"/>
          </a:bodyPr>
          <a:lstStyle/>
          <a:p>
            <a:r>
              <a:rPr lang="en-GB" dirty="0"/>
              <a:t>Two or more users</a:t>
            </a:r>
          </a:p>
          <a:p>
            <a:r>
              <a:rPr lang="en-GB" dirty="0"/>
              <a:t>A single network segment</a:t>
            </a:r>
          </a:p>
          <a:p>
            <a:r>
              <a:rPr lang="en-GB" dirty="0"/>
              <a:t>Straight cables</a:t>
            </a:r>
          </a:p>
          <a:p>
            <a:r>
              <a:rPr lang="en-GB" dirty="0"/>
              <a:t>OSI layer 2 – Data Link</a:t>
            </a:r>
          </a:p>
          <a:p>
            <a:pPr lvl="1"/>
            <a:r>
              <a:rPr lang="en-GB" dirty="0"/>
              <a:t>Transmission of packets</a:t>
            </a:r>
          </a:p>
          <a:p>
            <a:r>
              <a:rPr lang="en-GB" dirty="0"/>
              <a:t>Switch</a:t>
            </a:r>
          </a:p>
          <a:p>
            <a:pPr lvl="1"/>
            <a:r>
              <a:rPr lang="en-GB" dirty="0"/>
              <a:t>Amplifies signal</a:t>
            </a:r>
          </a:p>
          <a:p>
            <a:pPr lvl="1"/>
            <a:r>
              <a:rPr lang="en-GB" dirty="0"/>
              <a:t>Directs inputs to correct </a:t>
            </a:r>
            <a:br>
              <a:rPr lang="en-GB" dirty="0"/>
            </a:br>
            <a:r>
              <a:rPr lang="en-GB" dirty="0"/>
              <a:t>outputs</a:t>
            </a:r>
          </a:p>
          <a:p>
            <a:pPr lvl="1"/>
            <a:r>
              <a:rPr lang="en-GB" dirty="0"/>
              <a:t>Full duplex</a:t>
            </a:r>
          </a:p>
          <a:p>
            <a:pPr lvl="1"/>
            <a:r>
              <a:rPr lang="en-GB" dirty="0"/>
              <a:t>Best performance</a:t>
            </a:r>
          </a:p>
          <a:p>
            <a:pPr lvl="1"/>
            <a:r>
              <a:rPr lang="en-GB" dirty="0"/>
              <a:t>Error checking</a:t>
            </a:r>
          </a:p>
        </p:txBody>
      </p:sp>
      <p:pic>
        <p:nvPicPr>
          <p:cNvPr id="6" name="Picture 5">
            <a:extLst>
              <a:ext uri="{FF2B5EF4-FFF2-40B4-BE49-F238E27FC236}">
                <a16:creationId xmlns:a16="http://schemas.microsoft.com/office/drawing/2014/main" id="{55B657F8-762D-5640-90EC-9149A3A3B32E}"/>
              </a:ext>
            </a:extLst>
          </p:cNvPr>
          <p:cNvPicPr>
            <a:picLocks noChangeAspect="1"/>
          </p:cNvPicPr>
          <p:nvPr/>
        </p:nvPicPr>
        <p:blipFill>
          <a:blip r:embed="rId2"/>
          <a:stretch>
            <a:fillRect/>
          </a:stretch>
        </p:blipFill>
        <p:spPr>
          <a:xfrm>
            <a:off x="5208383" y="2499877"/>
            <a:ext cx="1142511" cy="944475"/>
          </a:xfrm>
          <a:prstGeom prst="rect">
            <a:avLst/>
          </a:prstGeom>
        </p:spPr>
      </p:pic>
      <p:pic>
        <p:nvPicPr>
          <p:cNvPr id="7" name="Picture 6">
            <a:extLst>
              <a:ext uri="{FF2B5EF4-FFF2-40B4-BE49-F238E27FC236}">
                <a16:creationId xmlns:a16="http://schemas.microsoft.com/office/drawing/2014/main" id="{D9F6A7F2-27B6-DE4E-A355-37347BAB3AFC}"/>
              </a:ext>
            </a:extLst>
          </p:cNvPr>
          <p:cNvPicPr>
            <a:picLocks noChangeAspect="1"/>
          </p:cNvPicPr>
          <p:nvPr/>
        </p:nvPicPr>
        <p:blipFill>
          <a:blip r:embed="rId2"/>
          <a:stretch>
            <a:fillRect/>
          </a:stretch>
        </p:blipFill>
        <p:spPr>
          <a:xfrm>
            <a:off x="9251042" y="2514391"/>
            <a:ext cx="1142511" cy="944475"/>
          </a:xfrm>
          <a:prstGeom prst="rect">
            <a:avLst/>
          </a:prstGeom>
        </p:spPr>
      </p:pic>
      <p:sp>
        <p:nvSpPr>
          <p:cNvPr id="3" name="TextBox 2">
            <a:extLst>
              <a:ext uri="{FF2B5EF4-FFF2-40B4-BE49-F238E27FC236}">
                <a16:creationId xmlns:a16="http://schemas.microsoft.com/office/drawing/2014/main" id="{A82D37F0-CEEB-9E4C-B4F5-F9C5F3AF4AA9}"/>
              </a:ext>
            </a:extLst>
          </p:cNvPr>
          <p:cNvSpPr txBox="1"/>
          <p:nvPr/>
        </p:nvSpPr>
        <p:spPr>
          <a:xfrm rot="2356919">
            <a:off x="6392691" y="3040333"/>
            <a:ext cx="1002620" cy="369332"/>
          </a:xfrm>
          <a:prstGeom prst="rect">
            <a:avLst/>
          </a:prstGeom>
          <a:noFill/>
        </p:spPr>
        <p:txBody>
          <a:bodyPr wrap="square" rtlCol="0">
            <a:spAutoFit/>
          </a:bodyPr>
          <a:lstStyle/>
          <a:p>
            <a:r>
              <a:rPr lang="en-GB" dirty="0"/>
              <a:t>101001</a:t>
            </a:r>
          </a:p>
        </p:txBody>
      </p:sp>
      <p:pic>
        <p:nvPicPr>
          <p:cNvPr id="8" name="Picture 7">
            <a:extLst>
              <a:ext uri="{FF2B5EF4-FFF2-40B4-BE49-F238E27FC236}">
                <a16:creationId xmlns:a16="http://schemas.microsoft.com/office/drawing/2014/main" id="{33C80DB6-B2E7-5E49-8FB3-CE98E81E80E1}"/>
              </a:ext>
            </a:extLst>
          </p:cNvPr>
          <p:cNvPicPr>
            <a:picLocks noChangeAspect="1"/>
          </p:cNvPicPr>
          <p:nvPr/>
        </p:nvPicPr>
        <p:blipFill>
          <a:blip r:embed="rId2"/>
          <a:stretch>
            <a:fillRect/>
          </a:stretch>
        </p:blipFill>
        <p:spPr>
          <a:xfrm>
            <a:off x="5201966" y="4330905"/>
            <a:ext cx="1142511" cy="944475"/>
          </a:xfrm>
          <a:prstGeom prst="rect">
            <a:avLst/>
          </a:prstGeom>
        </p:spPr>
      </p:pic>
      <p:pic>
        <p:nvPicPr>
          <p:cNvPr id="9" name="Picture 8">
            <a:extLst>
              <a:ext uri="{FF2B5EF4-FFF2-40B4-BE49-F238E27FC236}">
                <a16:creationId xmlns:a16="http://schemas.microsoft.com/office/drawing/2014/main" id="{0DC55E05-551C-C843-B3EB-05C459EC42EB}"/>
              </a:ext>
            </a:extLst>
          </p:cNvPr>
          <p:cNvPicPr>
            <a:picLocks noChangeAspect="1"/>
          </p:cNvPicPr>
          <p:nvPr/>
        </p:nvPicPr>
        <p:blipFill>
          <a:blip r:embed="rId2"/>
          <a:stretch>
            <a:fillRect/>
          </a:stretch>
        </p:blipFill>
        <p:spPr>
          <a:xfrm>
            <a:off x="9276338" y="4330905"/>
            <a:ext cx="1142511" cy="944475"/>
          </a:xfrm>
          <a:prstGeom prst="rect">
            <a:avLst/>
          </a:prstGeom>
        </p:spPr>
      </p:pic>
      <p:pic>
        <p:nvPicPr>
          <p:cNvPr id="5" name="Picture 4">
            <a:extLst>
              <a:ext uri="{FF2B5EF4-FFF2-40B4-BE49-F238E27FC236}">
                <a16:creationId xmlns:a16="http://schemas.microsoft.com/office/drawing/2014/main" id="{A57B8148-C034-7D44-89E6-AA15AB292D4F}"/>
              </a:ext>
            </a:extLst>
          </p:cNvPr>
          <p:cNvPicPr>
            <a:picLocks noChangeAspect="1"/>
          </p:cNvPicPr>
          <p:nvPr/>
        </p:nvPicPr>
        <p:blipFill>
          <a:blip r:embed="rId3"/>
          <a:stretch>
            <a:fillRect/>
          </a:stretch>
        </p:blipFill>
        <p:spPr>
          <a:xfrm>
            <a:off x="6994688" y="3404346"/>
            <a:ext cx="1631438" cy="815719"/>
          </a:xfrm>
          <a:prstGeom prst="rect">
            <a:avLst/>
          </a:prstGeom>
        </p:spPr>
      </p:pic>
      <p:cxnSp>
        <p:nvCxnSpPr>
          <p:cNvPr id="11" name="Straight Arrow Connector 10">
            <a:extLst>
              <a:ext uri="{FF2B5EF4-FFF2-40B4-BE49-F238E27FC236}">
                <a16:creationId xmlns:a16="http://schemas.microsoft.com/office/drawing/2014/main" id="{D6968CE3-9162-E74A-9D39-FBA111CB3CA7}"/>
              </a:ext>
            </a:extLst>
          </p:cNvPr>
          <p:cNvCxnSpPr>
            <a:cxnSpLocks/>
            <a:stCxn id="6" idx="3"/>
          </p:cNvCxnSpPr>
          <p:nvPr/>
        </p:nvCxnSpPr>
        <p:spPr>
          <a:xfrm>
            <a:off x="6350894" y="2972115"/>
            <a:ext cx="1055751" cy="88995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749842D-74AF-9F41-BA01-AE622BABA36C}"/>
              </a:ext>
            </a:extLst>
          </p:cNvPr>
          <p:cNvCxnSpPr>
            <a:cxnSpLocks/>
            <a:endCxn id="7" idx="1"/>
          </p:cNvCxnSpPr>
          <p:nvPr/>
        </p:nvCxnSpPr>
        <p:spPr>
          <a:xfrm flipV="1">
            <a:off x="7939225" y="2986629"/>
            <a:ext cx="1311817" cy="841570"/>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18A2456-05FF-AA42-BC23-2A924BA92FC8}"/>
              </a:ext>
            </a:extLst>
          </p:cNvPr>
          <p:cNvCxnSpPr>
            <a:cxnSpLocks/>
            <a:endCxn id="8" idx="3"/>
          </p:cNvCxnSpPr>
          <p:nvPr/>
        </p:nvCxnSpPr>
        <p:spPr>
          <a:xfrm flipH="1">
            <a:off x="6344477" y="3990392"/>
            <a:ext cx="1062168" cy="81275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9EE1626-69EC-B74A-A1E9-B5715BED0A2B}"/>
              </a:ext>
            </a:extLst>
          </p:cNvPr>
          <p:cNvCxnSpPr>
            <a:cxnSpLocks/>
            <a:endCxn id="9" idx="1"/>
          </p:cNvCxnSpPr>
          <p:nvPr/>
        </p:nvCxnSpPr>
        <p:spPr>
          <a:xfrm>
            <a:off x="7939225" y="3974157"/>
            <a:ext cx="1337113" cy="82898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E89B1AD-ACE7-154E-8F53-5CCB69A25B44}"/>
              </a:ext>
            </a:extLst>
          </p:cNvPr>
          <p:cNvSpPr txBox="1"/>
          <p:nvPr/>
        </p:nvSpPr>
        <p:spPr>
          <a:xfrm rot="19442339">
            <a:off x="8254244" y="2906168"/>
            <a:ext cx="1002620" cy="369332"/>
          </a:xfrm>
          <a:prstGeom prst="rect">
            <a:avLst/>
          </a:prstGeom>
          <a:noFill/>
        </p:spPr>
        <p:txBody>
          <a:bodyPr wrap="square" rtlCol="0">
            <a:spAutoFit/>
          </a:bodyPr>
          <a:lstStyle/>
          <a:p>
            <a:r>
              <a:rPr lang="en-GB" dirty="0"/>
              <a:t>111011</a:t>
            </a:r>
          </a:p>
        </p:txBody>
      </p:sp>
      <p:sp>
        <p:nvSpPr>
          <p:cNvPr id="26" name="TextBox 25">
            <a:extLst>
              <a:ext uri="{FF2B5EF4-FFF2-40B4-BE49-F238E27FC236}">
                <a16:creationId xmlns:a16="http://schemas.microsoft.com/office/drawing/2014/main" id="{3872548B-8825-324E-BC34-FE26902DF103}"/>
              </a:ext>
            </a:extLst>
          </p:cNvPr>
          <p:cNvSpPr txBox="1"/>
          <p:nvPr/>
        </p:nvSpPr>
        <p:spPr>
          <a:xfrm rot="19527121">
            <a:off x="6498142" y="4342870"/>
            <a:ext cx="1002620" cy="369332"/>
          </a:xfrm>
          <a:prstGeom prst="rect">
            <a:avLst/>
          </a:prstGeom>
          <a:noFill/>
        </p:spPr>
        <p:txBody>
          <a:bodyPr wrap="square" rtlCol="0">
            <a:spAutoFit/>
          </a:bodyPr>
          <a:lstStyle/>
          <a:p>
            <a:r>
              <a:rPr lang="en-GB" dirty="0"/>
              <a:t>101001</a:t>
            </a:r>
          </a:p>
        </p:txBody>
      </p:sp>
      <p:sp>
        <p:nvSpPr>
          <p:cNvPr id="27" name="TextBox 26">
            <a:extLst>
              <a:ext uri="{FF2B5EF4-FFF2-40B4-BE49-F238E27FC236}">
                <a16:creationId xmlns:a16="http://schemas.microsoft.com/office/drawing/2014/main" id="{6F9EEECA-F096-284E-A6DA-02EC2DE9849B}"/>
              </a:ext>
            </a:extLst>
          </p:cNvPr>
          <p:cNvSpPr txBox="1"/>
          <p:nvPr/>
        </p:nvSpPr>
        <p:spPr>
          <a:xfrm rot="1992074">
            <a:off x="8124814" y="4380893"/>
            <a:ext cx="1002620" cy="369332"/>
          </a:xfrm>
          <a:prstGeom prst="rect">
            <a:avLst/>
          </a:prstGeom>
          <a:noFill/>
        </p:spPr>
        <p:txBody>
          <a:bodyPr wrap="square" rtlCol="0">
            <a:spAutoFit/>
          </a:bodyPr>
          <a:lstStyle/>
          <a:p>
            <a:r>
              <a:rPr lang="en-GB" dirty="0"/>
              <a:t>111011</a:t>
            </a:r>
          </a:p>
        </p:txBody>
      </p:sp>
      <p:sp>
        <p:nvSpPr>
          <p:cNvPr id="10" name="Curved Right Arrow 9">
            <a:extLst>
              <a:ext uri="{FF2B5EF4-FFF2-40B4-BE49-F238E27FC236}">
                <a16:creationId xmlns:a16="http://schemas.microsoft.com/office/drawing/2014/main" id="{D015EFB9-4CC7-4945-B83A-54E9A271CDFF}"/>
              </a:ext>
            </a:extLst>
          </p:cNvPr>
          <p:cNvSpPr/>
          <p:nvPr/>
        </p:nvSpPr>
        <p:spPr>
          <a:xfrm>
            <a:off x="8709733" y="3456342"/>
            <a:ext cx="522393" cy="93515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Curved Left Arrow 16">
            <a:extLst>
              <a:ext uri="{FF2B5EF4-FFF2-40B4-BE49-F238E27FC236}">
                <a16:creationId xmlns:a16="http://schemas.microsoft.com/office/drawing/2014/main" id="{B361BCE9-2401-414C-A9CB-FF8E96E02C83}"/>
              </a:ext>
            </a:extLst>
          </p:cNvPr>
          <p:cNvSpPr/>
          <p:nvPr/>
        </p:nvSpPr>
        <p:spPr>
          <a:xfrm>
            <a:off x="6316101" y="3392064"/>
            <a:ext cx="567373" cy="9727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9255016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Methods </a:t>
            </a:r>
            <a:r>
              <a:rPr lang="en-GB" dirty="0"/>
              <a:t>of </a:t>
            </a:r>
            <a:r>
              <a:rPr lang="en-GB" dirty="0" smtClean="0"/>
              <a:t>Error Control</a:t>
            </a:r>
            <a:endParaRPr lang="en-GB" dirty="0"/>
          </a:p>
        </p:txBody>
      </p:sp>
      <p:sp>
        <p:nvSpPr>
          <p:cNvPr id="3" name="Content Placeholder 2"/>
          <p:cNvSpPr>
            <a:spLocks noGrp="1"/>
          </p:cNvSpPr>
          <p:nvPr>
            <p:ph idx="1"/>
          </p:nvPr>
        </p:nvSpPr>
        <p:spPr/>
        <p:txBody>
          <a:bodyPr/>
          <a:lstStyle/>
          <a:p>
            <a:r>
              <a:rPr lang="en-GB" dirty="0" smtClean="0"/>
              <a:t>Checksum</a:t>
            </a:r>
          </a:p>
          <a:p>
            <a:r>
              <a:rPr lang="en-GB" dirty="0" smtClean="0"/>
              <a:t>Parity</a:t>
            </a:r>
          </a:p>
          <a:p>
            <a:r>
              <a:rPr lang="en-GB" dirty="0"/>
              <a:t>R</a:t>
            </a:r>
            <a:r>
              <a:rPr lang="en-GB" dirty="0" smtClean="0"/>
              <a:t>edundancy</a:t>
            </a:r>
            <a:endParaRPr lang="en-GB" dirty="0"/>
          </a:p>
        </p:txBody>
      </p:sp>
    </p:spTree>
    <p:extLst>
      <p:ext uri="{BB962C8B-B14F-4D97-AF65-F5344CB8AC3E}">
        <p14:creationId xmlns:p14="http://schemas.microsoft.com/office/powerpoint/2010/main" val="31886116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Checksum</a:t>
            </a:r>
            <a:endParaRPr lang="en-GB" dirty="0"/>
          </a:p>
        </p:txBody>
      </p:sp>
      <p:sp>
        <p:nvSpPr>
          <p:cNvPr id="3" name="Content Placeholder 2"/>
          <p:cNvSpPr>
            <a:spLocks noGrp="1"/>
          </p:cNvSpPr>
          <p:nvPr>
            <p:ph idx="1"/>
          </p:nvPr>
        </p:nvSpPr>
        <p:spPr/>
        <p:txBody>
          <a:bodyPr>
            <a:normAutofit fontScale="92500" lnSpcReduction="20000"/>
          </a:bodyPr>
          <a:lstStyle/>
          <a:p>
            <a:r>
              <a:rPr lang="en-GB" dirty="0"/>
              <a:t>A checksum is an error-detection method in a the transmitter computes a numerical value according to the number of set or unset bits in a message and sends it along with each message </a:t>
            </a:r>
            <a:r>
              <a:rPr lang="en-GB" dirty="0" smtClean="0"/>
              <a:t>frame</a:t>
            </a:r>
          </a:p>
          <a:p>
            <a:r>
              <a:rPr lang="en-GB" dirty="0" smtClean="0"/>
              <a:t>At </a:t>
            </a:r>
            <a:r>
              <a:rPr lang="en-GB" dirty="0"/>
              <a:t>the receiver end, the same checksum function (formula) is applied to the message frame to retrieve the numerical </a:t>
            </a:r>
            <a:r>
              <a:rPr lang="en-GB" dirty="0" smtClean="0"/>
              <a:t>value</a:t>
            </a:r>
          </a:p>
          <a:p>
            <a:r>
              <a:rPr lang="en-GB" dirty="0"/>
              <a:t>A checksum error means there was a problem with the serial </a:t>
            </a:r>
            <a:r>
              <a:rPr lang="en-GB" dirty="0" smtClean="0"/>
              <a:t>communications</a:t>
            </a:r>
          </a:p>
          <a:p>
            <a:r>
              <a:rPr lang="en-GB" dirty="0" smtClean="0"/>
              <a:t>A </a:t>
            </a:r>
            <a:r>
              <a:rPr lang="en-GB" dirty="0"/>
              <a:t>checksum is created based on the data values in the data blocks to be transmitted using some algorithm and appended to the </a:t>
            </a:r>
            <a:r>
              <a:rPr lang="en-GB" dirty="0" smtClean="0"/>
              <a:t>data</a:t>
            </a:r>
          </a:p>
          <a:p>
            <a:r>
              <a:rPr lang="en-GB" dirty="0" smtClean="0"/>
              <a:t>When </a:t>
            </a:r>
            <a:r>
              <a:rPr lang="en-GB" dirty="0"/>
              <a:t>the receiver gets this data, a new checksum is calculated and compared with the existing </a:t>
            </a:r>
            <a:r>
              <a:rPr lang="en-GB" dirty="0" smtClean="0"/>
              <a:t>checksum</a:t>
            </a:r>
          </a:p>
          <a:p>
            <a:r>
              <a:rPr lang="en-GB" dirty="0" smtClean="0"/>
              <a:t>A </a:t>
            </a:r>
            <a:r>
              <a:rPr lang="en-GB" dirty="0"/>
              <a:t>non-match indicates an error</a:t>
            </a:r>
          </a:p>
        </p:txBody>
      </p:sp>
    </p:spTree>
    <p:extLst>
      <p:ext uri="{BB962C8B-B14F-4D97-AF65-F5344CB8AC3E}">
        <p14:creationId xmlns:p14="http://schemas.microsoft.com/office/powerpoint/2010/main" val="1511884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Parity</a:t>
            </a:r>
            <a:endParaRPr lang="en-GB" dirty="0"/>
          </a:p>
        </p:txBody>
      </p:sp>
      <p:sp>
        <p:nvSpPr>
          <p:cNvPr id="3" name="Content Placeholder 2"/>
          <p:cNvSpPr>
            <a:spLocks noGrp="1"/>
          </p:cNvSpPr>
          <p:nvPr>
            <p:ph idx="1"/>
          </p:nvPr>
        </p:nvSpPr>
        <p:spPr/>
        <p:txBody>
          <a:bodyPr/>
          <a:lstStyle/>
          <a:p>
            <a:r>
              <a:rPr lang="en-GB" dirty="0" smtClean="0"/>
              <a:t>Historically the most </a:t>
            </a:r>
            <a:r>
              <a:rPr lang="en-GB" dirty="0"/>
              <a:t>commonly used data integrity </a:t>
            </a:r>
            <a:r>
              <a:rPr lang="en-GB" dirty="0" smtClean="0"/>
              <a:t>method</a:t>
            </a:r>
          </a:p>
          <a:p>
            <a:r>
              <a:rPr lang="en-GB" dirty="0"/>
              <a:t>Parity can detect - but not correct - single-bit </a:t>
            </a:r>
            <a:r>
              <a:rPr lang="en-GB" dirty="0" smtClean="0"/>
              <a:t>errors</a:t>
            </a:r>
          </a:p>
          <a:p>
            <a:r>
              <a:rPr lang="en-GB" dirty="0" smtClean="0"/>
              <a:t>Error </a:t>
            </a:r>
            <a:r>
              <a:rPr lang="en-GB" dirty="0"/>
              <a:t>Correction Code (ECC) is a more comprehensive method of data integrity checking that can detect and correct single-bit errors</a:t>
            </a:r>
          </a:p>
        </p:txBody>
      </p:sp>
    </p:spTree>
    <p:extLst>
      <p:ext uri="{BB962C8B-B14F-4D97-AF65-F5344CB8AC3E}">
        <p14:creationId xmlns:p14="http://schemas.microsoft.com/office/powerpoint/2010/main" val="21769828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Redundancy</a:t>
            </a:r>
            <a:endParaRPr lang="en-GB" dirty="0"/>
          </a:p>
        </p:txBody>
      </p:sp>
      <p:sp>
        <p:nvSpPr>
          <p:cNvPr id="3" name="Content Placeholder 2"/>
          <p:cNvSpPr>
            <a:spLocks noGrp="1"/>
          </p:cNvSpPr>
          <p:nvPr>
            <p:ph idx="1"/>
          </p:nvPr>
        </p:nvSpPr>
        <p:spPr/>
        <p:txBody>
          <a:bodyPr/>
          <a:lstStyle/>
          <a:p>
            <a:r>
              <a:rPr lang="en-GB" dirty="0"/>
              <a:t>Cyclic Redundancy Check (CRC):</a:t>
            </a:r>
          </a:p>
          <a:p>
            <a:pPr lvl="1"/>
            <a:r>
              <a:rPr lang="en-GB" dirty="0" smtClean="0"/>
              <a:t>CRC </a:t>
            </a:r>
            <a:r>
              <a:rPr lang="en-GB" dirty="0"/>
              <a:t>is based on binary division.</a:t>
            </a:r>
          </a:p>
          <a:p>
            <a:pPr lvl="1"/>
            <a:r>
              <a:rPr lang="en-GB" dirty="0" smtClean="0"/>
              <a:t>A </a:t>
            </a:r>
            <a:r>
              <a:rPr lang="en-GB" dirty="0"/>
              <a:t>sequence of redundant bits called CRC or the CRC remainder is appended to the end of a data unit, so that the resulting data unit becomes exactly divisible by a second, predetermined binary </a:t>
            </a:r>
            <a:r>
              <a:rPr lang="en-GB" dirty="0" smtClean="0"/>
              <a:t>number</a:t>
            </a:r>
          </a:p>
          <a:p>
            <a:pPr lvl="1"/>
            <a:r>
              <a:rPr lang="en-GB" dirty="0" smtClean="0"/>
              <a:t>At </a:t>
            </a:r>
            <a:r>
              <a:rPr lang="en-GB" dirty="0"/>
              <a:t>its destination, the incoming data unit is divided by the same </a:t>
            </a:r>
            <a:r>
              <a:rPr lang="en-GB" dirty="0" smtClean="0"/>
              <a:t>number</a:t>
            </a:r>
          </a:p>
          <a:p>
            <a:pPr lvl="1"/>
            <a:r>
              <a:rPr lang="en-GB" dirty="0" smtClean="0"/>
              <a:t>If </a:t>
            </a:r>
            <a:r>
              <a:rPr lang="en-GB" dirty="0"/>
              <a:t>at this step there is no remainder, the data unit is assumed to be intact and therefore is </a:t>
            </a:r>
            <a:r>
              <a:rPr lang="en-GB" dirty="0" smtClean="0"/>
              <a:t>accepted</a:t>
            </a:r>
            <a:endParaRPr lang="en-GB" dirty="0"/>
          </a:p>
        </p:txBody>
      </p:sp>
    </p:spTree>
    <p:extLst>
      <p:ext uri="{BB962C8B-B14F-4D97-AF65-F5344CB8AC3E}">
        <p14:creationId xmlns:p14="http://schemas.microsoft.com/office/powerpoint/2010/main" val="11152116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End of Day 1</a:t>
            </a:r>
            <a:endParaRPr lang="en-GB" dirty="0"/>
          </a:p>
        </p:txBody>
      </p:sp>
      <p:sp>
        <p:nvSpPr>
          <p:cNvPr id="4" name="Text Placeholder 3"/>
          <p:cNvSpPr>
            <a:spLocks noGrp="1"/>
          </p:cNvSpPr>
          <p:nvPr>
            <p:ph type="body" idx="1"/>
          </p:nvPr>
        </p:nvSpPr>
        <p:spPr/>
        <p:txBody>
          <a:bodyPr/>
          <a:lstStyle/>
          <a:p>
            <a:endParaRPr lang="en-GB"/>
          </a:p>
        </p:txBody>
      </p:sp>
    </p:spTree>
    <p:extLst>
      <p:ext uri="{BB962C8B-B14F-4D97-AF65-F5344CB8AC3E}">
        <p14:creationId xmlns:p14="http://schemas.microsoft.com/office/powerpoint/2010/main" val="3598889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Switch operation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336873"/>
            <a:ext cx="7618551" cy="3599316"/>
          </a:xfrm>
        </p:spPr>
        <p:txBody>
          <a:bodyPr>
            <a:normAutofit fontScale="92500" lnSpcReduction="10000"/>
          </a:bodyPr>
          <a:lstStyle/>
          <a:p>
            <a:r>
              <a:rPr lang="en-GB" dirty="0"/>
              <a:t>Works on the Layer 2 Header</a:t>
            </a:r>
          </a:p>
          <a:p>
            <a:pPr lvl="1"/>
            <a:r>
              <a:rPr lang="en-GB" dirty="0"/>
              <a:t>Uses the source and destination MAC addresses to make its forwarding decisions.</a:t>
            </a:r>
          </a:p>
          <a:p>
            <a:r>
              <a:rPr lang="en-GB" dirty="0"/>
              <a:t>MAC Address Table</a:t>
            </a:r>
          </a:p>
          <a:p>
            <a:pPr lvl="1"/>
            <a:r>
              <a:rPr lang="en-GB" dirty="0"/>
              <a:t>maps the switch’s ports</a:t>
            </a:r>
            <a:r>
              <a:rPr lang="en-GB" b="1" dirty="0"/>
              <a:t> </a:t>
            </a:r>
            <a:r>
              <a:rPr lang="en-GB" dirty="0"/>
              <a:t>to MAC addresses </a:t>
            </a:r>
          </a:p>
          <a:p>
            <a:pPr lvl="1"/>
            <a:r>
              <a:rPr lang="en-GB" dirty="0"/>
              <a:t>the source address and the port a frame was received on are entered in the MAC Address Table.</a:t>
            </a:r>
          </a:p>
          <a:p>
            <a:pPr lvl="1"/>
            <a:r>
              <a:rPr lang="en-GB" dirty="0"/>
              <a:t>as each connected device sends a frame the table gets fully populated</a:t>
            </a:r>
          </a:p>
          <a:p>
            <a:pPr lvl="1"/>
            <a:r>
              <a:rPr lang="en-GB" dirty="0"/>
              <a:t>the table is then used to forward frames to their intended destination</a:t>
            </a:r>
          </a:p>
          <a:p>
            <a:endParaRPr lang="en-GB" dirty="0"/>
          </a:p>
          <a:p>
            <a:pPr marL="0" indent="0">
              <a:buNone/>
            </a:pPr>
            <a:endParaRPr lang="en-GB" dirty="0"/>
          </a:p>
        </p:txBody>
      </p:sp>
      <p:pic>
        <p:nvPicPr>
          <p:cNvPr id="5" name="Picture 4">
            <a:extLst>
              <a:ext uri="{FF2B5EF4-FFF2-40B4-BE49-F238E27FC236}">
                <a16:creationId xmlns:a16="http://schemas.microsoft.com/office/drawing/2014/main" id="{C64BFD16-C587-884D-B821-B57B869CDBB6}"/>
              </a:ext>
            </a:extLst>
          </p:cNvPr>
          <p:cNvPicPr>
            <a:picLocks noChangeAspect="1"/>
          </p:cNvPicPr>
          <p:nvPr/>
        </p:nvPicPr>
        <p:blipFill>
          <a:blip r:embed="rId2"/>
          <a:stretch>
            <a:fillRect/>
          </a:stretch>
        </p:blipFill>
        <p:spPr>
          <a:xfrm>
            <a:off x="8631383" y="2336873"/>
            <a:ext cx="3048000" cy="2286000"/>
          </a:xfrm>
          <a:prstGeom prst="rect">
            <a:avLst/>
          </a:prstGeom>
        </p:spPr>
      </p:pic>
    </p:spTree>
    <p:extLst>
      <p:ext uri="{BB962C8B-B14F-4D97-AF65-F5344CB8AC3E}">
        <p14:creationId xmlns:p14="http://schemas.microsoft.com/office/powerpoint/2010/main" val="1942063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5184</Words>
  <Application>Microsoft Office PowerPoint</Application>
  <PresentationFormat>Widescreen</PresentationFormat>
  <Paragraphs>703</Paragraphs>
  <Slides>84</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Arial</vt:lpstr>
      <vt:lpstr>Calibri</vt:lpstr>
      <vt:lpstr>Calibri Light</vt:lpstr>
      <vt:lpstr>Courier</vt:lpstr>
      <vt:lpstr>Courier New</vt:lpstr>
      <vt:lpstr>Trebuchet MS</vt:lpstr>
      <vt:lpstr>Office Theme</vt:lpstr>
      <vt:lpstr>BCS Level 4 Certificate in Network and Digital Communications Theory </vt:lpstr>
      <vt:lpstr>Networking Basics </vt:lpstr>
      <vt:lpstr>No Connection</vt:lpstr>
      <vt:lpstr>Connection</vt:lpstr>
      <vt:lpstr>Hub</vt:lpstr>
      <vt:lpstr>MAC (Media Access Control) Addressing</vt:lpstr>
      <vt:lpstr>Packets and frames</vt:lpstr>
      <vt:lpstr>Switch</vt:lpstr>
      <vt:lpstr>Switch operation</vt:lpstr>
      <vt:lpstr>Local Area Network</vt:lpstr>
      <vt:lpstr>Increasing the number of hosts</vt:lpstr>
      <vt:lpstr>IP addresses</vt:lpstr>
      <vt:lpstr>Packets with IP addresses</vt:lpstr>
      <vt:lpstr>Two networks</vt:lpstr>
      <vt:lpstr>ARP Address Resolution Protocol</vt:lpstr>
      <vt:lpstr>ARP table</vt:lpstr>
      <vt:lpstr>Router Table In Host A (192.168.1.12)</vt:lpstr>
      <vt:lpstr>Router’s Table</vt:lpstr>
      <vt:lpstr>Windows Network Utilities</vt:lpstr>
      <vt:lpstr>IP addresses</vt:lpstr>
      <vt:lpstr>Private IP addresses</vt:lpstr>
      <vt:lpstr>Setting IP addresses</vt:lpstr>
      <vt:lpstr>DHCP Dynamic Host Configuration Protocol</vt:lpstr>
      <vt:lpstr>DHCP Windows Configuration</vt:lpstr>
      <vt:lpstr>Recap</vt:lpstr>
      <vt:lpstr>Internet connection</vt:lpstr>
      <vt:lpstr>ISP IP addresses</vt:lpstr>
      <vt:lpstr>Network and port address translation  (NAT and PAT)</vt:lpstr>
      <vt:lpstr>Ports</vt:lpstr>
      <vt:lpstr>Port allocation</vt:lpstr>
      <vt:lpstr>Packets with IP addresses and port numbers</vt:lpstr>
      <vt:lpstr>Browser request</vt:lpstr>
      <vt:lpstr>Server response</vt:lpstr>
      <vt:lpstr>Domain Name System</vt:lpstr>
      <vt:lpstr>Recap</vt:lpstr>
      <vt:lpstr>1. Network Data and Protocols (20%, K2) </vt:lpstr>
      <vt:lpstr>1.1  Describe data formats and protocols in current use</vt:lpstr>
      <vt:lpstr>Data</vt:lpstr>
      <vt:lpstr>Protocol</vt:lpstr>
      <vt:lpstr>Protocols</vt:lpstr>
      <vt:lpstr>ISO Model</vt:lpstr>
      <vt:lpstr>Link Layer Protocols</vt:lpstr>
      <vt:lpstr>Internet Layer Protocols </vt:lpstr>
      <vt:lpstr>Transport Layer Protocols </vt:lpstr>
      <vt:lpstr>Application Layer Protocols </vt:lpstr>
      <vt:lpstr>Data Formats </vt:lpstr>
      <vt:lpstr>Data Formats - Microwave</vt:lpstr>
      <vt:lpstr>Data Formats - Light</vt:lpstr>
      <vt:lpstr>Loss of data</vt:lpstr>
      <vt:lpstr>1.2  Explain features of network protocols in widespread use on the Internet. </vt:lpstr>
      <vt:lpstr>HTTP</vt:lpstr>
      <vt:lpstr>HTTPS</vt:lpstr>
      <vt:lpstr>SMTP</vt:lpstr>
      <vt:lpstr>SMTP</vt:lpstr>
      <vt:lpstr>SNMP</vt:lpstr>
      <vt:lpstr>SMNP</vt:lpstr>
      <vt:lpstr>SMNP</vt:lpstr>
      <vt:lpstr>SMNP</vt:lpstr>
      <vt:lpstr>SMNP</vt:lpstr>
      <vt:lpstr>TCP</vt:lpstr>
      <vt:lpstr>TCP - Characteristics</vt:lpstr>
      <vt:lpstr>TCP - Characteristics</vt:lpstr>
      <vt:lpstr>TCP - Characteristics</vt:lpstr>
      <vt:lpstr>TCP - Characteristics</vt:lpstr>
      <vt:lpstr>IP</vt:lpstr>
      <vt:lpstr>IP</vt:lpstr>
      <vt:lpstr>IP – Frame Format</vt:lpstr>
      <vt:lpstr>TCP/IP</vt:lpstr>
      <vt:lpstr>TCP – Frame Format</vt:lpstr>
      <vt:lpstr>UDP</vt:lpstr>
      <vt:lpstr>UDP – Frame Format</vt:lpstr>
      <vt:lpstr>1.3  Identify network failure modes and reasons why networks ‘hang’</vt:lpstr>
      <vt:lpstr>Failure Modes in Protocols</vt:lpstr>
      <vt:lpstr>The Effect On A Protocol Of Data Communication Errors</vt:lpstr>
      <vt:lpstr>Causes for Network Failures</vt:lpstr>
      <vt:lpstr>Causes for System 'Hangs'</vt:lpstr>
      <vt:lpstr>1.4  Describe approaches to error control in a network</vt:lpstr>
      <vt:lpstr>Forward Error Control</vt:lpstr>
      <vt:lpstr>Feedback Error Control</vt:lpstr>
      <vt:lpstr>Methods of Error Control</vt:lpstr>
      <vt:lpstr>Checksum</vt:lpstr>
      <vt:lpstr>Parity</vt:lpstr>
      <vt:lpstr>Redundancy</vt:lpstr>
      <vt:lpstr>End of Day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BCS Level 4 Certificate in Network and Digital Communications Theory </dc:title>
  <dc:creator>Len Shand</dc:creator>
  <cp:lastModifiedBy>Len Shand</cp:lastModifiedBy>
  <cp:revision>1</cp:revision>
  <dcterms:created xsi:type="dcterms:W3CDTF">2019-11-04T11:11:55Z</dcterms:created>
  <dcterms:modified xsi:type="dcterms:W3CDTF">2019-11-04T11:12:41Z</dcterms:modified>
</cp:coreProperties>
</file>