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74"/>
  </p:notesMasterIdLst>
  <p:sldIdLst>
    <p:sldId id="256" r:id="rId5"/>
    <p:sldId id="1102" r:id="rId6"/>
    <p:sldId id="1107" r:id="rId7"/>
    <p:sldId id="1108" r:id="rId8"/>
    <p:sldId id="257" r:id="rId9"/>
    <p:sldId id="265" r:id="rId10"/>
    <p:sldId id="270" r:id="rId11"/>
    <p:sldId id="258" r:id="rId12"/>
    <p:sldId id="1110" r:id="rId13"/>
    <p:sldId id="259" r:id="rId14"/>
    <p:sldId id="260" r:id="rId15"/>
    <p:sldId id="271" r:id="rId16"/>
    <p:sldId id="272" r:id="rId17"/>
    <p:sldId id="263" r:id="rId18"/>
    <p:sldId id="264" r:id="rId19"/>
    <p:sldId id="273" r:id="rId20"/>
    <p:sldId id="274" r:id="rId21"/>
    <p:sldId id="275" r:id="rId22"/>
    <p:sldId id="276" r:id="rId23"/>
    <p:sldId id="277" r:id="rId24"/>
    <p:sldId id="278" r:id="rId25"/>
    <p:sldId id="279" r:id="rId26"/>
    <p:sldId id="280" r:id="rId27"/>
    <p:sldId id="281" r:id="rId28"/>
    <p:sldId id="282" r:id="rId29"/>
    <p:sldId id="1103" r:id="rId30"/>
    <p:sldId id="283" r:id="rId31"/>
    <p:sldId id="284" r:id="rId32"/>
    <p:sldId id="307" r:id="rId33"/>
    <p:sldId id="1109" r:id="rId34"/>
    <p:sldId id="285" r:id="rId35"/>
    <p:sldId id="306" r:id="rId36"/>
    <p:sldId id="286" r:id="rId37"/>
    <p:sldId id="287" r:id="rId38"/>
    <p:sldId id="288" r:id="rId39"/>
    <p:sldId id="289" r:id="rId40"/>
    <p:sldId id="290" r:id="rId41"/>
    <p:sldId id="291" r:id="rId42"/>
    <p:sldId id="292" r:id="rId43"/>
    <p:sldId id="293" r:id="rId44"/>
    <p:sldId id="1104"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266" r:id="rId58"/>
    <p:sldId id="308" r:id="rId59"/>
    <p:sldId id="309" r:id="rId60"/>
    <p:sldId id="310" r:id="rId61"/>
    <p:sldId id="311" r:id="rId62"/>
    <p:sldId id="312" r:id="rId63"/>
    <p:sldId id="313" r:id="rId64"/>
    <p:sldId id="314" r:id="rId65"/>
    <p:sldId id="315" r:id="rId66"/>
    <p:sldId id="316" r:id="rId67"/>
    <p:sldId id="317" r:id="rId68"/>
    <p:sldId id="267" r:id="rId69"/>
    <p:sldId id="1105" r:id="rId70"/>
    <p:sldId id="1106" r:id="rId71"/>
    <p:sldId id="268" r:id="rId72"/>
    <p:sldId id="110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24A"/>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0433" autoAdjust="0"/>
  </p:normalViewPr>
  <p:slideViewPr>
    <p:cSldViewPr snapToGrid="0" showGuides="1">
      <p:cViewPr varScale="1">
        <p:scale>
          <a:sx n="79" d="100"/>
          <a:sy n="79" d="100"/>
        </p:scale>
        <p:origin x="696" y="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836f531d-195e-4340-bc9a-b5c372095905" providerId="ADAL" clId="{1D67C24C-2970-43C4-A8B0-8141EF42CF35}"/>
    <pc:docChg chg="undo redo custSel addSld delSld modSld sldOrd">
      <pc:chgData name="Martin Webley" userId="836f531d-195e-4340-bc9a-b5c372095905" providerId="ADAL" clId="{1D67C24C-2970-43C4-A8B0-8141EF42CF35}" dt="2022-03-16T09:23:52.088" v="2427" actId="20577"/>
      <pc:docMkLst>
        <pc:docMk/>
      </pc:docMkLst>
      <pc:sldChg chg="modSp mod">
        <pc:chgData name="Martin Webley" userId="836f531d-195e-4340-bc9a-b5c372095905" providerId="ADAL" clId="{1D67C24C-2970-43C4-A8B0-8141EF42CF35}" dt="2022-03-15T18:27:03.070" v="6" actId="14100"/>
        <pc:sldMkLst>
          <pc:docMk/>
          <pc:sldMk cId="653415081" sldId="257"/>
        </pc:sldMkLst>
        <pc:spChg chg="mod">
          <ac:chgData name="Martin Webley" userId="836f531d-195e-4340-bc9a-b5c372095905" providerId="ADAL" clId="{1D67C24C-2970-43C4-A8B0-8141EF42CF35}" dt="2022-03-15T18:26:55.489" v="5" actId="14100"/>
          <ac:spMkLst>
            <pc:docMk/>
            <pc:sldMk cId="653415081" sldId="257"/>
            <ac:spMk id="2" creationId="{6F72D086-A43B-4CDC-A095-32ECF695D0EB}"/>
          </ac:spMkLst>
        </pc:spChg>
        <pc:spChg chg="mod">
          <ac:chgData name="Martin Webley" userId="836f531d-195e-4340-bc9a-b5c372095905" providerId="ADAL" clId="{1D67C24C-2970-43C4-A8B0-8141EF42CF35}" dt="2022-03-15T18:27:03.070" v="6" actId="14100"/>
          <ac:spMkLst>
            <pc:docMk/>
            <pc:sldMk cId="653415081" sldId="257"/>
            <ac:spMk id="3" creationId="{93E1A0CE-437E-4089-AE73-03BEE8D4C05A}"/>
          </ac:spMkLst>
        </pc:spChg>
      </pc:sldChg>
      <pc:sldChg chg="modSp mod">
        <pc:chgData name="Martin Webley" userId="836f531d-195e-4340-bc9a-b5c372095905" providerId="ADAL" clId="{1D67C24C-2970-43C4-A8B0-8141EF42CF35}" dt="2022-03-15T18:29:50.771" v="18" actId="1076"/>
        <pc:sldMkLst>
          <pc:docMk/>
          <pc:sldMk cId="0" sldId="258"/>
        </pc:sldMkLst>
        <pc:spChg chg="mod">
          <ac:chgData name="Martin Webley" userId="836f531d-195e-4340-bc9a-b5c372095905" providerId="ADAL" clId="{1D67C24C-2970-43C4-A8B0-8141EF42CF35}" dt="2022-03-15T18:28:53.986" v="14" actId="14100"/>
          <ac:spMkLst>
            <pc:docMk/>
            <pc:sldMk cId="0" sldId="258"/>
            <ac:spMk id="5122" creationId="{58ED4789-DF46-4F85-B0B2-3F45E768A987}"/>
          </ac:spMkLst>
        </pc:spChg>
        <pc:spChg chg="mod">
          <ac:chgData name="Martin Webley" userId="836f531d-195e-4340-bc9a-b5c372095905" providerId="ADAL" clId="{1D67C24C-2970-43C4-A8B0-8141EF42CF35}" dt="2022-03-15T18:29:50.771" v="18" actId="1076"/>
          <ac:spMkLst>
            <pc:docMk/>
            <pc:sldMk cId="0" sldId="258"/>
            <ac:spMk id="5123" creationId="{0791E532-78E4-4681-B09C-1C8ACC23B489}"/>
          </ac:spMkLst>
        </pc:spChg>
      </pc:sldChg>
      <pc:sldChg chg="modSp mod modNotesTx">
        <pc:chgData name="Martin Webley" userId="836f531d-195e-4340-bc9a-b5c372095905" providerId="ADAL" clId="{1D67C24C-2970-43C4-A8B0-8141EF42CF35}" dt="2022-03-16T09:23:52.088" v="2427" actId="20577"/>
        <pc:sldMkLst>
          <pc:docMk/>
          <pc:sldMk cId="0" sldId="260"/>
        </pc:sldMkLst>
        <pc:spChg chg="mod">
          <ac:chgData name="Martin Webley" userId="836f531d-195e-4340-bc9a-b5c372095905" providerId="ADAL" clId="{1D67C24C-2970-43C4-A8B0-8141EF42CF35}" dt="2022-03-16T09:23:52.088" v="2427" actId="20577"/>
          <ac:spMkLst>
            <pc:docMk/>
            <pc:sldMk cId="0" sldId="260"/>
            <ac:spMk id="7171" creationId="{66EA5F16-5CD0-4ED8-B4E2-88CB46A2EDE6}"/>
          </ac:spMkLst>
        </pc:spChg>
      </pc:sldChg>
      <pc:sldChg chg="del">
        <pc:chgData name="Martin Webley" userId="836f531d-195e-4340-bc9a-b5c372095905" providerId="ADAL" clId="{1D67C24C-2970-43C4-A8B0-8141EF42CF35}" dt="2022-03-14T17:24:28.546" v="3" actId="47"/>
        <pc:sldMkLst>
          <pc:docMk/>
          <pc:sldMk cId="2246755567" sldId="261"/>
        </pc:sldMkLst>
      </pc:sldChg>
      <pc:sldChg chg="del">
        <pc:chgData name="Martin Webley" userId="836f531d-195e-4340-bc9a-b5c372095905" providerId="ADAL" clId="{1D67C24C-2970-43C4-A8B0-8141EF42CF35}" dt="2022-03-14T17:23:37.298" v="1" actId="47"/>
        <pc:sldMkLst>
          <pc:docMk/>
          <pc:sldMk cId="1956600079" sldId="262"/>
        </pc:sldMkLst>
      </pc:sldChg>
      <pc:sldChg chg="modSp mod">
        <pc:chgData name="Martin Webley" userId="836f531d-195e-4340-bc9a-b5c372095905" providerId="ADAL" clId="{1D67C24C-2970-43C4-A8B0-8141EF42CF35}" dt="2022-03-15T18:34:39.266" v="62" actId="6549"/>
        <pc:sldMkLst>
          <pc:docMk/>
          <pc:sldMk cId="0" sldId="263"/>
        </pc:sldMkLst>
        <pc:spChg chg="mod">
          <ac:chgData name="Martin Webley" userId="836f531d-195e-4340-bc9a-b5c372095905" providerId="ADAL" clId="{1D67C24C-2970-43C4-A8B0-8141EF42CF35}" dt="2022-03-15T18:34:39.266" v="62" actId="6549"/>
          <ac:spMkLst>
            <pc:docMk/>
            <pc:sldMk cId="0" sldId="263"/>
            <ac:spMk id="10243" creationId="{B9B4DBBD-BACB-42C2-BE4E-1FC3CD386F86}"/>
          </ac:spMkLst>
        </pc:spChg>
        <pc:spChg chg="mod">
          <ac:chgData name="Martin Webley" userId="836f531d-195e-4340-bc9a-b5c372095905" providerId="ADAL" clId="{1D67C24C-2970-43C4-A8B0-8141EF42CF35}" dt="2022-03-15T18:33:52.828" v="53" actId="20577"/>
          <ac:spMkLst>
            <pc:docMk/>
            <pc:sldMk cId="0" sldId="263"/>
            <ac:spMk id="10244" creationId="{5783ACA5-BFDE-4276-83E5-D2CC0D9B26FA}"/>
          </ac:spMkLst>
        </pc:spChg>
      </pc:sldChg>
      <pc:sldChg chg="modSp mod">
        <pc:chgData name="Martin Webley" userId="836f531d-195e-4340-bc9a-b5c372095905" providerId="ADAL" clId="{1D67C24C-2970-43C4-A8B0-8141EF42CF35}" dt="2022-03-15T18:35:17.313" v="68" actId="27636"/>
        <pc:sldMkLst>
          <pc:docMk/>
          <pc:sldMk cId="0" sldId="264"/>
        </pc:sldMkLst>
        <pc:spChg chg="mod">
          <ac:chgData name="Martin Webley" userId="836f531d-195e-4340-bc9a-b5c372095905" providerId="ADAL" clId="{1D67C24C-2970-43C4-A8B0-8141EF42CF35}" dt="2022-03-15T18:35:17.313" v="68" actId="27636"/>
          <ac:spMkLst>
            <pc:docMk/>
            <pc:sldMk cId="0" sldId="264"/>
            <ac:spMk id="11267" creationId="{8D22F6BB-9BD4-430D-B69E-52784CE47DC4}"/>
          </ac:spMkLst>
        </pc:spChg>
      </pc:sldChg>
      <pc:sldChg chg="modSp mod">
        <pc:chgData name="Martin Webley" userId="836f531d-195e-4340-bc9a-b5c372095905" providerId="ADAL" clId="{1D67C24C-2970-43C4-A8B0-8141EF42CF35}" dt="2022-03-15T19:10:05.446" v="770" actId="20577"/>
        <pc:sldMkLst>
          <pc:docMk/>
          <pc:sldMk cId="2845787972" sldId="266"/>
        </pc:sldMkLst>
        <pc:spChg chg="mod">
          <ac:chgData name="Martin Webley" userId="836f531d-195e-4340-bc9a-b5c372095905" providerId="ADAL" clId="{1D67C24C-2970-43C4-A8B0-8141EF42CF35}" dt="2022-03-15T19:10:05.446" v="770" actId="20577"/>
          <ac:spMkLst>
            <pc:docMk/>
            <pc:sldMk cId="2845787972" sldId="266"/>
            <ac:spMk id="3" creationId="{32FA58B0-29EE-487F-A033-83E1B686DCE5}"/>
          </ac:spMkLst>
        </pc:spChg>
      </pc:sldChg>
      <pc:sldChg chg="modSp mod">
        <pc:chgData name="Martin Webley" userId="836f531d-195e-4340-bc9a-b5c372095905" providerId="ADAL" clId="{1D67C24C-2970-43C4-A8B0-8141EF42CF35}" dt="2022-03-15T19:21:27.340" v="1394" actId="6549"/>
        <pc:sldMkLst>
          <pc:docMk/>
          <pc:sldMk cId="1124559643" sldId="267"/>
        </pc:sldMkLst>
        <pc:spChg chg="mod">
          <ac:chgData name="Martin Webley" userId="836f531d-195e-4340-bc9a-b5c372095905" providerId="ADAL" clId="{1D67C24C-2970-43C4-A8B0-8141EF42CF35}" dt="2022-03-15T19:21:27.340" v="1394" actId="6549"/>
          <ac:spMkLst>
            <pc:docMk/>
            <pc:sldMk cId="1124559643" sldId="267"/>
            <ac:spMk id="3" creationId="{834B90A3-DCA8-48AA-9B99-3EE44CF3CCB6}"/>
          </ac:spMkLst>
        </pc:spChg>
      </pc:sldChg>
      <pc:sldChg chg="modSp mod">
        <pc:chgData name="Martin Webley" userId="836f531d-195e-4340-bc9a-b5c372095905" providerId="ADAL" clId="{1D67C24C-2970-43C4-A8B0-8141EF42CF35}" dt="2022-03-15T19:18:14.415" v="1089" actId="20577"/>
        <pc:sldMkLst>
          <pc:docMk/>
          <pc:sldMk cId="869834483" sldId="268"/>
        </pc:sldMkLst>
        <pc:spChg chg="mod">
          <ac:chgData name="Martin Webley" userId="836f531d-195e-4340-bc9a-b5c372095905" providerId="ADAL" clId="{1D67C24C-2970-43C4-A8B0-8141EF42CF35}" dt="2022-03-15T19:18:14.415" v="1089" actId="20577"/>
          <ac:spMkLst>
            <pc:docMk/>
            <pc:sldMk cId="869834483" sldId="268"/>
            <ac:spMk id="3" creationId="{D93C0E8A-4746-4009-969D-81954BA9E107}"/>
          </ac:spMkLst>
        </pc:spChg>
      </pc:sldChg>
      <pc:sldChg chg="modSp mod">
        <pc:chgData name="Martin Webley" userId="836f531d-195e-4340-bc9a-b5c372095905" providerId="ADAL" clId="{1D67C24C-2970-43C4-A8B0-8141EF42CF35}" dt="2022-03-15T18:29:00.832" v="15" actId="20577"/>
        <pc:sldMkLst>
          <pc:docMk/>
          <pc:sldMk cId="0" sldId="270"/>
        </pc:sldMkLst>
        <pc:spChg chg="mod">
          <ac:chgData name="Martin Webley" userId="836f531d-195e-4340-bc9a-b5c372095905" providerId="ADAL" clId="{1D67C24C-2970-43C4-A8B0-8141EF42CF35}" dt="2022-03-15T18:29:00.832" v="15" actId="20577"/>
          <ac:spMkLst>
            <pc:docMk/>
            <pc:sldMk cId="0" sldId="270"/>
            <ac:spMk id="4098" creationId="{8E8FA9FD-D493-4780-AE15-0B1D8A909474}"/>
          </ac:spMkLst>
        </pc:spChg>
        <pc:spChg chg="mod">
          <ac:chgData name="Martin Webley" userId="836f531d-195e-4340-bc9a-b5c372095905" providerId="ADAL" clId="{1D67C24C-2970-43C4-A8B0-8141EF42CF35}" dt="2022-03-15T18:27:36.689" v="7" actId="1076"/>
          <ac:spMkLst>
            <pc:docMk/>
            <pc:sldMk cId="0" sldId="270"/>
            <ac:spMk id="4099" creationId="{93B1F8E4-F83E-40E4-82E2-F06211343167}"/>
          </ac:spMkLst>
        </pc:spChg>
      </pc:sldChg>
      <pc:sldChg chg="modSp mod">
        <pc:chgData name="Martin Webley" userId="836f531d-195e-4340-bc9a-b5c372095905" providerId="ADAL" clId="{1D67C24C-2970-43C4-A8B0-8141EF42CF35}" dt="2022-03-15T18:32:19.069" v="42" actId="20577"/>
        <pc:sldMkLst>
          <pc:docMk/>
          <pc:sldMk cId="0" sldId="271"/>
        </pc:sldMkLst>
        <pc:spChg chg="mod">
          <ac:chgData name="Martin Webley" userId="836f531d-195e-4340-bc9a-b5c372095905" providerId="ADAL" clId="{1D67C24C-2970-43C4-A8B0-8141EF42CF35}" dt="2022-03-15T18:32:19.069" v="42" actId="20577"/>
          <ac:spMkLst>
            <pc:docMk/>
            <pc:sldMk cId="0" sldId="271"/>
            <ac:spMk id="8195" creationId="{47A8AB3E-5B68-4479-9737-12E422BE3726}"/>
          </ac:spMkLst>
        </pc:spChg>
      </pc:sldChg>
      <pc:sldChg chg="modSp mod modNotesTx">
        <pc:chgData name="Martin Webley" userId="836f531d-195e-4340-bc9a-b5c372095905" providerId="ADAL" clId="{1D67C24C-2970-43C4-A8B0-8141EF42CF35}" dt="2022-03-15T18:33:20.634" v="46" actId="20577"/>
        <pc:sldMkLst>
          <pc:docMk/>
          <pc:sldMk cId="0" sldId="272"/>
        </pc:sldMkLst>
        <pc:spChg chg="mod">
          <ac:chgData name="Martin Webley" userId="836f531d-195e-4340-bc9a-b5c372095905" providerId="ADAL" clId="{1D67C24C-2970-43C4-A8B0-8141EF42CF35}" dt="2022-03-15T18:32:41.022" v="44" actId="20577"/>
          <ac:spMkLst>
            <pc:docMk/>
            <pc:sldMk cId="0" sldId="272"/>
            <ac:spMk id="9219" creationId="{C9DEA451-479C-4B74-B26F-B6B8CB274ECF}"/>
          </ac:spMkLst>
        </pc:spChg>
      </pc:sldChg>
      <pc:sldChg chg="modSp mod">
        <pc:chgData name="Martin Webley" userId="836f531d-195e-4340-bc9a-b5c372095905" providerId="ADAL" clId="{1D67C24C-2970-43C4-A8B0-8141EF42CF35}" dt="2022-03-15T18:39:44.341" v="341" actId="27636"/>
        <pc:sldMkLst>
          <pc:docMk/>
          <pc:sldMk cId="0" sldId="273"/>
        </pc:sldMkLst>
        <pc:spChg chg="mod">
          <ac:chgData name="Martin Webley" userId="836f531d-195e-4340-bc9a-b5c372095905" providerId="ADAL" clId="{1D67C24C-2970-43C4-A8B0-8141EF42CF35}" dt="2022-03-15T18:39:44.341" v="341" actId="27636"/>
          <ac:spMkLst>
            <pc:docMk/>
            <pc:sldMk cId="0" sldId="273"/>
            <ac:spMk id="12291" creationId="{A48DB4B3-DEB9-4AA5-AFD8-8F9F4F8C7AAC}"/>
          </ac:spMkLst>
        </pc:spChg>
      </pc:sldChg>
      <pc:sldChg chg="modSp mod">
        <pc:chgData name="Martin Webley" userId="836f531d-195e-4340-bc9a-b5c372095905" providerId="ADAL" clId="{1D67C24C-2970-43C4-A8B0-8141EF42CF35}" dt="2022-03-15T18:41:08.308" v="355" actId="14861"/>
        <pc:sldMkLst>
          <pc:docMk/>
          <pc:sldMk cId="0" sldId="274"/>
        </pc:sldMkLst>
        <pc:picChg chg="mod">
          <ac:chgData name="Martin Webley" userId="836f531d-195e-4340-bc9a-b5c372095905" providerId="ADAL" clId="{1D67C24C-2970-43C4-A8B0-8141EF42CF35}" dt="2022-03-15T18:41:03.013" v="351" actId="14861"/>
          <ac:picMkLst>
            <pc:docMk/>
            <pc:sldMk cId="0" sldId="274"/>
            <ac:picMk id="3" creationId="{1FE64AC8-996B-4357-8753-0F1B7C23296A}"/>
          </ac:picMkLst>
        </pc:picChg>
        <pc:picChg chg="mod">
          <ac:chgData name="Martin Webley" userId="836f531d-195e-4340-bc9a-b5c372095905" providerId="ADAL" clId="{1D67C24C-2970-43C4-A8B0-8141EF42CF35}" dt="2022-03-15T18:41:05.613" v="353" actId="14861"/>
          <ac:picMkLst>
            <pc:docMk/>
            <pc:sldMk cId="0" sldId="274"/>
            <ac:picMk id="4" creationId="{611AA5FC-F09F-4FEA-8175-891F24FECB87}"/>
          </ac:picMkLst>
        </pc:picChg>
        <pc:picChg chg="mod">
          <ac:chgData name="Martin Webley" userId="836f531d-195e-4340-bc9a-b5c372095905" providerId="ADAL" clId="{1D67C24C-2970-43C4-A8B0-8141EF42CF35}" dt="2022-03-15T18:40:53.299" v="347" actId="14861"/>
          <ac:picMkLst>
            <pc:docMk/>
            <pc:sldMk cId="0" sldId="274"/>
            <ac:picMk id="5" creationId="{C12244A6-DFC6-410F-B09C-0B86F02CB32A}"/>
          </ac:picMkLst>
        </pc:picChg>
        <pc:picChg chg="mod">
          <ac:chgData name="Martin Webley" userId="836f531d-195e-4340-bc9a-b5c372095905" providerId="ADAL" clId="{1D67C24C-2970-43C4-A8B0-8141EF42CF35}" dt="2022-03-15T18:40:59.924" v="349" actId="14861"/>
          <ac:picMkLst>
            <pc:docMk/>
            <pc:sldMk cId="0" sldId="274"/>
            <ac:picMk id="7" creationId="{B9AC7D32-F5FF-4557-B91E-BD6BFF1E34F3}"/>
          </ac:picMkLst>
        </pc:picChg>
        <pc:picChg chg="mod">
          <ac:chgData name="Martin Webley" userId="836f531d-195e-4340-bc9a-b5c372095905" providerId="ADAL" clId="{1D67C24C-2970-43C4-A8B0-8141EF42CF35}" dt="2022-03-15T18:41:08.308" v="355" actId="14861"/>
          <ac:picMkLst>
            <pc:docMk/>
            <pc:sldMk cId="0" sldId="274"/>
            <ac:picMk id="14" creationId="{2A328692-95F8-46A9-B8B8-AD6FB37EA44E}"/>
          </ac:picMkLst>
        </pc:picChg>
      </pc:sldChg>
      <pc:sldChg chg="modSp mod">
        <pc:chgData name="Martin Webley" userId="836f531d-195e-4340-bc9a-b5c372095905" providerId="ADAL" clId="{1D67C24C-2970-43C4-A8B0-8141EF42CF35}" dt="2022-03-16T09:04:06.791" v="2040" actId="14100"/>
        <pc:sldMkLst>
          <pc:docMk/>
          <pc:sldMk cId="0" sldId="275"/>
        </pc:sldMkLst>
        <pc:spChg chg="mod">
          <ac:chgData name="Martin Webley" userId="836f531d-195e-4340-bc9a-b5c372095905" providerId="ADAL" clId="{1D67C24C-2970-43C4-A8B0-8141EF42CF35}" dt="2022-03-16T09:04:06.791" v="2040" actId="14100"/>
          <ac:spMkLst>
            <pc:docMk/>
            <pc:sldMk cId="0" sldId="275"/>
            <ac:spMk id="14339" creationId="{FACD88A6-7D21-4CCF-9F05-2B3E1D1E2BFB}"/>
          </ac:spMkLst>
        </pc:spChg>
      </pc:sldChg>
      <pc:sldChg chg="modSp mod">
        <pc:chgData name="Martin Webley" userId="836f531d-195e-4340-bc9a-b5c372095905" providerId="ADAL" clId="{1D67C24C-2970-43C4-A8B0-8141EF42CF35}" dt="2022-03-15T18:42:16.031" v="458" actId="14861"/>
        <pc:sldMkLst>
          <pc:docMk/>
          <pc:sldMk cId="0" sldId="276"/>
        </pc:sldMkLst>
        <pc:spChg chg="mod">
          <ac:chgData name="Martin Webley" userId="836f531d-195e-4340-bc9a-b5c372095905" providerId="ADAL" clId="{1D67C24C-2970-43C4-A8B0-8141EF42CF35}" dt="2022-03-15T18:41:59.690" v="395" actId="1035"/>
          <ac:spMkLst>
            <pc:docMk/>
            <pc:sldMk cId="0" sldId="276"/>
            <ac:spMk id="15362" creationId="{24F083A0-7164-45C3-9241-240360C29BDA}"/>
          </ac:spMkLst>
        </pc:spChg>
        <pc:picChg chg="mod">
          <ac:chgData name="Martin Webley" userId="836f531d-195e-4340-bc9a-b5c372095905" providerId="ADAL" clId="{1D67C24C-2970-43C4-A8B0-8141EF42CF35}" dt="2022-03-15T18:42:16.031" v="458" actId="14861"/>
          <ac:picMkLst>
            <pc:docMk/>
            <pc:sldMk cId="0" sldId="276"/>
            <ac:picMk id="3" creationId="{62040403-1F64-4E34-BA6C-230E635A3136}"/>
          </ac:picMkLst>
        </pc:picChg>
      </pc:sldChg>
      <pc:sldChg chg="modSp mod">
        <pc:chgData name="Martin Webley" userId="836f531d-195e-4340-bc9a-b5c372095905" providerId="ADAL" clId="{1D67C24C-2970-43C4-A8B0-8141EF42CF35}" dt="2022-03-15T18:42:34.797" v="464" actId="20577"/>
        <pc:sldMkLst>
          <pc:docMk/>
          <pc:sldMk cId="0" sldId="277"/>
        </pc:sldMkLst>
        <pc:spChg chg="mod">
          <ac:chgData name="Martin Webley" userId="836f531d-195e-4340-bc9a-b5c372095905" providerId="ADAL" clId="{1D67C24C-2970-43C4-A8B0-8141EF42CF35}" dt="2022-03-15T18:42:34.797" v="464" actId="20577"/>
          <ac:spMkLst>
            <pc:docMk/>
            <pc:sldMk cId="0" sldId="277"/>
            <ac:spMk id="16387" creationId="{25B14CA0-C599-4081-AD11-02D7DF963B31}"/>
          </ac:spMkLst>
        </pc:spChg>
      </pc:sldChg>
      <pc:sldChg chg="modSp mod">
        <pc:chgData name="Martin Webley" userId="836f531d-195e-4340-bc9a-b5c372095905" providerId="ADAL" clId="{1D67C24C-2970-43C4-A8B0-8141EF42CF35}" dt="2022-03-15T18:42:50.025" v="467" actId="27636"/>
        <pc:sldMkLst>
          <pc:docMk/>
          <pc:sldMk cId="0" sldId="278"/>
        </pc:sldMkLst>
        <pc:spChg chg="mod">
          <ac:chgData name="Martin Webley" userId="836f531d-195e-4340-bc9a-b5c372095905" providerId="ADAL" clId="{1D67C24C-2970-43C4-A8B0-8141EF42CF35}" dt="2022-03-15T18:42:50.025" v="467" actId="27636"/>
          <ac:spMkLst>
            <pc:docMk/>
            <pc:sldMk cId="0" sldId="278"/>
            <ac:spMk id="17411" creationId="{9E613ABA-2459-49A8-B5DC-2A7968735873}"/>
          </ac:spMkLst>
        </pc:spChg>
      </pc:sldChg>
      <pc:sldChg chg="modSp mod">
        <pc:chgData name="Martin Webley" userId="836f531d-195e-4340-bc9a-b5c372095905" providerId="ADAL" clId="{1D67C24C-2970-43C4-A8B0-8141EF42CF35}" dt="2022-03-15T18:43:27.386" v="473" actId="27636"/>
        <pc:sldMkLst>
          <pc:docMk/>
          <pc:sldMk cId="0" sldId="279"/>
        </pc:sldMkLst>
        <pc:spChg chg="mod">
          <ac:chgData name="Martin Webley" userId="836f531d-195e-4340-bc9a-b5c372095905" providerId="ADAL" clId="{1D67C24C-2970-43C4-A8B0-8141EF42CF35}" dt="2022-03-15T18:43:27.386" v="473" actId="27636"/>
          <ac:spMkLst>
            <pc:docMk/>
            <pc:sldMk cId="0" sldId="279"/>
            <ac:spMk id="18435" creationId="{5D051E68-0CC1-4682-89C4-E4F8DEEC825D}"/>
          </ac:spMkLst>
        </pc:spChg>
      </pc:sldChg>
      <pc:sldChg chg="modSp mod">
        <pc:chgData name="Martin Webley" userId="836f531d-195e-4340-bc9a-b5c372095905" providerId="ADAL" clId="{1D67C24C-2970-43C4-A8B0-8141EF42CF35}" dt="2022-03-15T18:45:26.725" v="482" actId="27636"/>
        <pc:sldMkLst>
          <pc:docMk/>
          <pc:sldMk cId="0" sldId="280"/>
        </pc:sldMkLst>
        <pc:spChg chg="mod">
          <ac:chgData name="Martin Webley" userId="836f531d-195e-4340-bc9a-b5c372095905" providerId="ADAL" clId="{1D67C24C-2970-43C4-A8B0-8141EF42CF35}" dt="2022-03-15T18:45:26.725" v="482" actId="27636"/>
          <ac:spMkLst>
            <pc:docMk/>
            <pc:sldMk cId="0" sldId="280"/>
            <ac:spMk id="19459" creationId="{498217DF-C8E7-4034-8600-D7BBC48F6096}"/>
          </ac:spMkLst>
        </pc:spChg>
      </pc:sldChg>
      <pc:sldChg chg="modSp mod">
        <pc:chgData name="Martin Webley" userId="836f531d-195e-4340-bc9a-b5c372095905" providerId="ADAL" clId="{1D67C24C-2970-43C4-A8B0-8141EF42CF35}" dt="2022-03-15T18:46:48.750" v="492" actId="14100"/>
        <pc:sldMkLst>
          <pc:docMk/>
          <pc:sldMk cId="0" sldId="281"/>
        </pc:sldMkLst>
        <pc:spChg chg="mod">
          <ac:chgData name="Martin Webley" userId="836f531d-195e-4340-bc9a-b5c372095905" providerId="ADAL" clId="{1D67C24C-2970-43C4-A8B0-8141EF42CF35}" dt="2022-03-15T18:46:48.750" v="492" actId="14100"/>
          <ac:spMkLst>
            <pc:docMk/>
            <pc:sldMk cId="0" sldId="281"/>
            <ac:spMk id="20483" creationId="{2ED177EA-D7C2-4151-8209-CDD2E114DCD4}"/>
          </ac:spMkLst>
        </pc:spChg>
      </pc:sldChg>
      <pc:sldChg chg="modSp mod">
        <pc:chgData name="Martin Webley" userId="836f531d-195e-4340-bc9a-b5c372095905" providerId="ADAL" clId="{1D67C24C-2970-43C4-A8B0-8141EF42CF35}" dt="2022-03-15T18:50:08.117" v="550" actId="122"/>
        <pc:sldMkLst>
          <pc:docMk/>
          <pc:sldMk cId="0" sldId="282"/>
        </pc:sldMkLst>
        <pc:spChg chg="mod">
          <ac:chgData name="Martin Webley" userId="836f531d-195e-4340-bc9a-b5c372095905" providerId="ADAL" clId="{1D67C24C-2970-43C4-A8B0-8141EF42CF35}" dt="2022-03-15T18:50:08.117" v="550" actId="122"/>
          <ac:spMkLst>
            <pc:docMk/>
            <pc:sldMk cId="0" sldId="282"/>
            <ac:spMk id="21507" creationId="{BB4AED03-8C28-4000-A283-6F1B247A1540}"/>
          </ac:spMkLst>
        </pc:spChg>
      </pc:sldChg>
      <pc:sldChg chg="modSp mod">
        <pc:chgData name="Martin Webley" userId="836f531d-195e-4340-bc9a-b5c372095905" providerId="ADAL" clId="{1D67C24C-2970-43C4-A8B0-8141EF42CF35}" dt="2022-03-15T18:52:29.286" v="584" actId="20577"/>
        <pc:sldMkLst>
          <pc:docMk/>
          <pc:sldMk cId="0" sldId="283"/>
        </pc:sldMkLst>
        <pc:spChg chg="mod">
          <ac:chgData name="Martin Webley" userId="836f531d-195e-4340-bc9a-b5c372095905" providerId="ADAL" clId="{1D67C24C-2970-43C4-A8B0-8141EF42CF35}" dt="2022-03-15T18:52:29.286" v="584" actId="20577"/>
          <ac:spMkLst>
            <pc:docMk/>
            <pc:sldMk cId="0" sldId="283"/>
            <ac:spMk id="22531" creationId="{7E5E9F49-0551-4FAD-8EC9-D77BFFFDCDE2}"/>
          </ac:spMkLst>
        </pc:spChg>
      </pc:sldChg>
      <pc:sldChg chg="modSp mod">
        <pc:chgData name="Martin Webley" userId="836f531d-195e-4340-bc9a-b5c372095905" providerId="ADAL" clId="{1D67C24C-2970-43C4-A8B0-8141EF42CF35}" dt="2022-03-15T18:53:17.168" v="598" actId="20577"/>
        <pc:sldMkLst>
          <pc:docMk/>
          <pc:sldMk cId="0" sldId="284"/>
        </pc:sldMkLst>
        <pc:spChg chg="mod">
          <ac:chgData name="Martin Webley" userId="836f531d-195e-4340-bc9a-b5c372095905" providerId="ADAL" clId="{1D67C24C-2970-43C4-A8B0-8141EF42CF35}" dt="2022-03-15T18:53:17.168" v="598" actId="20577"/>
          <ac:spMkLst>
            <pc:docMk/>
            <pc:sldMk cId="0" sldId="284"/>
            <ac:spMk id="23555" creationId="{21098169-E132-4E61-AC33-0B4D72CDCD56}"/>
          </ac:spMkLst>
        </pc:spChg>
      </pc:sldChg>
      <pc:sldChg chg="modSp mod">
        <pc:chgData name="Martin Webley" userId="836f531d-195e-4340-bc9a-b5c372095905" providerId="ADAL" clId="{1D67C24C-2970-43C4-A8B0-8141EF42CF35}" dt="2022-03-15T18:55:23.445" v="634" actId="1076"/>
        <pc:sldMkLst>
          <pc:docMk/>
          <pc:sldMk cId="0" sldId="285"/>
        </pc:sldMkLst>
        <pc:picChg chg="mod">
          <ac:chgData name="Martin Webley" userId="836f531d-195e-4340-bc9a-b5c372095905" providerId="ADAL" clId="{1D67C24C-2970-43C4-A8B0-8141EF42CF35}" dt="2022-03-15T18:55:23.445" v="634" actId="1076"/>
          <ac:picMkLst>
            <pc:docMk/>
            <pc:sldMk cId="0" sldId="285"/>
            <ac:picMk id="3" creationId="{AA914503-ED8A-4918-830B-A9A69B8035B8}"/>
          </ac:picMkLst>
        </pc:picChg>
        <pc:picChg chg="mod">
          <ac:chgData name="Martin Webley" userId="836f531d-195e-4340-bc9a-b5c372095905" providerId="ADAL" clId="{1D67C24C-2970-43C4-A8B0-8141EF42CF35}" dt="2022-03-15T18:55:07.084" v="630" actId="14861"/>
          <ac:picMkLst>
            <pc:docMk/>
            <pc:sldMk cId="0" sldId="285"/>
            <ac:picMk id="5" creationId="{7D16D296-A5F9-4980-86CC-58DCB3E56D35}"/>
          </ac:picMkLst>
        </pc:picChg>
      </pc:sldChg>
      <pc:sldChg chg="modSp mod">
        <pc:chgData name="Martin Webley" userId="836f531d-195e-4340-bc9a-b5c372095905" providerId="ADAL" clId="{1D67C24C-2970-43C4-A8B0-8141EF42CF35}" dt="2022-03-15T18:56:27.367" v="661" actId="27636"/>
        <pc:sldMkLst>
          <pc:docMk/>
          <pc:sldMk cId="0" sldId="286"/>
        </pc:sldMkLst>
        <pc:spChg chg="mod">
          <ac:chgData name="Martin Webley" userId="836f531d-195e-4340-bc9a-b5c372095905" providerId="ADAL" clId="{1D67C24C-2970-43C4-A8B0-8141EF42CF35}" dt="2022-03-15T18:56:27.367" v="661" actId="27636"/>
          <ac:spMkLst>
            <pc:docMk/>
            <pc:sldMk cId="0" sldId="286"/>
            <ac:spMk id="25603" creationId="{4936FC7C-536F-4004-83C0-4E14BA817FEC}"/>
          </ac:spMkLst>
        </pc:spChg>
      </pc:sldChg>
      <pc:sldChg chg="modSp mod">
        <pc:chgData name="Martin Webley" userId="836f531d-195e-4340-bc9a-b5c372095905" providerId="ADAL" clId="{1D67C24C-2970-43C4-A8B0-8141EF42CF35}" dt="2022-03-15T18:59:40.132" v="664" actId="1076"/>
        <pc:sldMkLst>
          <pc:docMk/>
          <pc:sldMk cId="0" sldId="287"/>
        </pc:sldMkLst>
        <pc:picChg chg="mod">
          <ac:chgData name="Martin Webley" userId="836f531d-195e-4340-bc9a-b5c372095905" providerId="ADAL" clId="{1D67C24C-2970-43C4-A8B0-8141EF42CF35}" dt="2022-03-15T18:59:40.132" v="664" actId="1076"/>
          <ac:picMkLst>
            <pc:docMk/>
            <pc:sldMk cId="0" sldId="287"/>
            <ac:picMk id="3" creationId="{35BBAE6B-9B72-44E8-9766-55DBB0BE9B80}"/>
          </ac:picMkLst>
        </pc:picChg>
        <pc:picChg chg="mod">
          <ac:chgData name="Martin Webley" userId="836f531d-195e-4340-bc9a-b5c372095905" providerId="ADAL" clId="{1D67C24C-2970-43C4-A8B0-8141EF42CF35}" dt="2022-03-15T18:59:29.928" v="663" actId="1076"/>
          <ac:picMkLst>
            <pc:docMk/>
            <pc:sldMk cId="0" sldId="287"/>
            <ac:picMk id="5" creationId="{B7C84AD6-91C2-4727-BC63-E4E600ECB6E6}"/>
          </ac:picMkLst>
        </pc:picChg>
      </pc:sldChg>
      <pc:sldChg chg="modSp mod">
        <pc:chgData name="Martin Webley" userId="836f531d-195e-4340-bc9a-b5c372095905" providerId="ADAL" clId="{1D67C24C-2970-43C4-A8B0-8141EF42CF35}" dt="2022-03-15T19:00:15.684" v="686" actId="20577"/>
        <pc:sldMkLst>
          <pc:docMk/>
          <pc:sldMk cId="0" sldId="288"/>
        </pc:sldMkLst>
        <pc:spChg chg="mod">
          <ac:chgData name="Martin Webley" userId="836f531d-195e-4340-bc9a-b5c372095905" providerId="ADAL" clId="{1D67C24C-2970-43C4-A8B0-8141EF42CF35}" dt="2022-03-15T19:00:15.684" v="686" actId="20577"/>
          <ac:spMkLst>
            <pc:docMk/>
            <pc:sldMk cId="0" sldId="288"/>
            <ac:spMk id="27651" creationId="{05742993-B4D8-4009-98A0-2135EE952E5F}"/>
          </ac:spMkLst>
        </pc:spChg>
      </pc:sldChg>
      <pc:sldChg chg="modSp mod">
        <pc:chgData name="Martin Webley" userId="836f531d-195e-4340-bc9a-b5c372095905" providerId="ADAL" clId="{1D67C24C-2970-43C4-A8B0-8141EF42CF35}" dt="2022-03-15T19:00:54.910" v="691" actId="27636"/>
        <pc:sldMkLst>
          <pc:docMk/>
          <pc:sldMk cId="0" sldId="289"/>
        </pc:sldMkLst>
        <pc:spChg chg="mod">
          <ac:chgData name="Martin Webley" userId="836f531d-195e-4340-bc9a-b5c372095905" providerId="ADAL" clId="{1D67C24C-2970-43C4-A8B0-8141EF42CF35}" dt="2022-03-15T19:00:54.910" v="691" actId="27636"/>
          <ac:spMkLst>
            <pc:docMk/>
            <pc:sldMk cId="0" sldId="289"/>
            <ac:spMk id="28675" creationId="{9A184371-D36D-4C90-AE5A-11756A290E36}"/>
          </ac:spMkLst>
        </pc:spChg>
      </pc:sldChg>
      <pc:sldChg chg="modSp mod">
        <pc:chgData name="Martin Webley" userId="836f531d-195e-4340-bc9a-b5c372095905" providerId="ADAL" clId="{1D67C24C-2970-43C4-A8B0-8141EF42CF35}" dt="2022-03-15T19:01:34.817" v="697" actId="14861"/>
        <pc:sldMkLst>
          <pc:docMk/>
          <pc:sldMk cId="0" sldId="290"/>
        </pc:sldMkLst>
        <pc:spChg chg="mod">
          <ac:chgData name="Martin Webley" userId="836f531d-195e-4340-bc9a-b5c372095905" providerId="ADAL" clId="{1D67C24C-2970-43C4-A8B0-8141EF42CF35}" dt="2022-03-15T19:01:29.970" v="695" actId="20577"/>
          <ac:spMkLst>
            <pc:docMk/>
            <pc:sldMk cId="0" sldId="290"/>
            <ac:spMk id="29699" creationId="{6A7A8A0E-DE2B-4F0D-BFA8-BC0F4BA7C442}"/>
          </ac:spMkLst>
        </pc:spChg>
        <pc:picChg chg="mod">
          <ac:chgData name="Martin Webley" userId="836f531d-195e-4340-bc9a-b5c372095905" providerId="ADAL" clId="{1D67C24C-2970-43C4-A8B0-8141EF42CF35}" dt="2022-03-15T19:01:34.817" v="697" actId="14861"/>
          <ac:picMkLst>
            <pc:docMk/>
            <pc:sldMk cId="0" sldId="290"/>
            <ac:picMk id="3" creationId="{D9EE0BB7-4D0C-48E1-872D-94647467FBCB}"/>
          </ac:picMkLst>
        </pc:picChg>
      </pc:sldChg>
      <pc:sldChg chg="modSp mod">
        <pc:chgData name="Martin Webley" userId="836f531d-195e-4340-bc9a-b5c372095905" providerId="ADAL" clId="{1D67C24C-2970-43C4-A8B0-8141EF42CF35}" dt="2022-03-15T19:02:06.736" v="701" actId="14100"/>
        <pc:sldMkLst>
          <pc:docMk/>
          <pc:sldMk cId="0" sldId="291"/>
        </pc:sldMkLst>
        <pc:spChg chg="mod">
          <ac:chgData name="Martin Webley" userId="836f531d-195e-4340-bc9a-b5c372095905" providerId="ADAL" clId="{1D67C24C-2970-43C4-A8B0-8141EF42CF35}" dt="2022-03-15T19:02:06.736" v="701" actId="14100"/>
          <ac:spMkLst>
            <pc:docMk/>
            <pc:sldMk cId="0" sldId="291"/>
            <ac:spMk id="30723" creationId="{38D7F688-8AE1-4CB8-A3E2-FC3C5DFB3949}"/>
          </ac:spMkLst>
        </pc:spChg>
      </pc:sldChg>
      <pc:sldChg chg="modSp mod">
        <pc:chgData name="Martin Webley" userId="836f531d-195e-4340-bc9a-b5c372095905" providerId="ADAL" clId="{1D67C24C-2970-43C4-A8B0-8141EF42CF35}" dt="2022-03-15T19:02:30.743" v="703" actId="20577"/>
        <pc:sldMkLst>
          <pc:docMk/>
          <pc:sldMk cId="0" sldId="292"/>
        </pc:sldMkLst>
        <pc:spChg chg="mod">
          <ac:chgData name="Martin Webley" userId="836f531d-195e-4340-bc9a-b5c372095905" providerId="ADAL" clId="{1D67C24C-2970-43C4-A8B0-8141EF42CF35}" dt="2022-03-15T19:02:30.743" v="703" actId="20577"/>
          <ac:spMkLst>
            <pc:docMk/>
            <pc:sldMk cId="0" sldId="292"/>
            <ac:spMk id="31747" creationId="{6C0C4E16-A6D2-4EFB-A3D1-B2FEB7E93DE3}"/>
          </ac:spMkLst>
        </pc:spChg>
      </pc:sldChg>
      <pc:sldChg chg="modSp mod">
        <pc:chgData name="Martin Webley" userId="836f531d-195e-4340-bc9a-b5c372095905" providerId="ADAL" clId="{1D67C24C-2970-43C4-A8B0-8141EF42CF35}" dt="2022-03-15T19:03:36.298" v="709" actId="14100"/>
        <pc:sldMkLst>
          <pc:docMk/>
          <pc:sldMk cId="0" sldId="293"/>
        </pc:sldMkLst>
        <pc:spChg chg="mod">
          <ac:chgData name="Martin Webley" userId="836f531d-195e-4340-bc9a-b5c372095905" providerId="ADAL" clId="{1D67C24C-2970-43C4-A8B0-8141EF42CF35}" dt="2022-03-15T19:03:36.298" v="709" actId="14100"/>
          <ac:spMkLst>
            <pc:docMk/>
            <pc:sldMk cId="0" sldId="293"/>
            <ac:spMk id="32771" creationId="{C8ACAA85-7353-4E17-9AAC-C2C7A1B1F0E2}"/>
          </ac:spMkLst>
        </pc:spChg>
      </pc:sldChg>
      <pc:sldChg chg="modSp mod">
        <pc:chgData name="Martin Webley" userId="836f531d-195e-4340-bc9a-b5c372095905" providerId="ADAL" clId="{1D67C24C-2970-43C4-A8B0-8141EF42CF35}" dt="2022-03-15T19:04:05.099" v="713" actId="20577"/>
        <pc:sldMkLst>
          <pc:docMk/>
          <pc:sldMk cId="0" sldId="294"/>
        </pc:sldMkLst>
        <pc:spChg chg="mod">
          <ac:chgData name="Martin Webley" userId="836f531d-195e-4340-bc9a-b5c372095905" providerId="ADAL" clId="{1D67C24C-2970-43C4-A8B0-8141EF42CF35}" dt="2022-03-15T19:04:05.099" v="713" actId="20577"/>
          <ac:spMkLst>
            <pc:docMk/>
            <pc:sldMk cId="0" sldId="294"/>
            <ac:spMk id="33795" creationId="{8BBC208F-342F-4E51-9898-2119EE588771}"/>
          </ac:spMkLst>
        </pc:spChg>
      </pc:sldChg>
      <pc:sldChg chg="modSp mod">
        <pc:chgData name="Martin Webley" userId="836f531d-195e-4340-bc9a-b5c372095905" providerId="ADAL" clId="{1D67C24C-2970-43C4-A8B0-8141EF42CF35}" dt="2022-03-15T19:04:37.112" v="722" actId="27636"/>
        <pc:sldMkLst>
          <pc:docMk/>
          <pc:sldMk cId="0" sldId="295"/>
        </pc:sldMkLst>
        <pc:spChg chg="mod">
          <ac:chgData name="Martin Webley" userId="836f531d-195e-4340-bc9a-b5c372095905" providerId="ADAL" clId="{1D67C24C-2970-43C4-A8B0-8141EF42CF35}" dt="2022-03-15T19:04:37.112" v="722" actId="27636"/>
          <ac:spMkLst>
            <pc:docMk/>
            <pc:sldMk cId="0" sldId="295"/>
            <ac:spMk id="34819" creationId="{563CEABE-3DAE-4637-B11E-C512CA2D36E3}"/>
          </ac:spMkLst>
        </pc:spChg>
      </pc:sldChg>
      <pc:sldChg chg="modSp mod">
        <pc:chgData name="Martin Webley" userId="836f531d-195e-4340-bc9a-b5c372095905" providerId="ADAL" clId="{1D67C24C-2970-43C4-A8B0-8141EF42CF35}" dt="2022-03-15T19:04:48.359" v="724" actId="20577"/>
        <pc:sldMkLst>
          <pc:docMk/>
          <pc:sldMk cId="0" sldId="296"/>
        </pc:sldMkLst>
        <pc:spChg chg="mod">
          <ac:chgData name="Martin Webley" userId="836f531d-195e-4340-bc9a-b5c372095905" providerId="ADAL" clId="{1D67C24C-2970-43C4-A8B0-8141EF42CF35}" dt="2022-03-15T19:04:48.359" v="724" actId="20577"/>
          <ac:spMkLst>
            <pc:docMk/>
            <pc:sldMk cId="0" sldId="296"/>
            <ac:spMk id="35843" creationId="{E5E429D6-1317-4A19-BFAF-EAC3012C84D2}"/>
          </ac:spMkLst>
        </pc:spChg>
      </pc:sldChg>
      <pc:sldChg chg="modSp mod">
        <pc:chgData name="Martin Webley" userId="836f531d-195e-4340-bc9a-b5c372095905" providerId="ADAL" clId="{1D67C24C-2970-43C4-A8B0-8141EF42CF35}" dt="2022-03-15T19:05:09.487" v="726" actId="20577"/>
        <pc:sldMkLst>
          <pc:docMk/>
          <pc:sldMk cId="0" sldId="297"/>
        </pc:sldMkLst>
        <pc:spChg chg="mod">
          <ac:chgData name="Martin Webley" userId="836f531d-195e-4340-bc9a-b5c372095905" providerId="ADAL" clId="{1D67C24C-2970-43C4-A8B0-8141EF42CF35}" dt="2022-03-15T19:05:09.487" v="726" actId="20577"/>
          <ac:spMkLst>
            <pc:docMk/>
            <pc:sldMk cId="0" sldId="297"/>
            <ac:spMk id="36867" creationId="{2DCA8800-C9F9-4AE5-AC3D-497288A79F95}"/>
          </ac:spMkLst>
        </pc:spChg>
      </pc:sldChg>
      <pc:sldChg chg="modSp mod">
        <pc:chgData name="Martin Webley" userId="836f531d-195e-4340-bc9a-b5c372095905" providerId="ADAL" clId="{1D67C24C-2970-43C4-A8B0-8141EF42CF35}" dt="2022-03-15T19:05:32.401" v="729" actId="20577"/>
        <pc:sldMkLst>
          <pc:docMk/>
          <pc:sldMk cId="0" sldId="298"/>
        </pc:sldMkLst>
        <pc:spChg chg="mod">
          <ac:chgData name="Martin Webley" userId="836f531d-195e-4340-bc9a-b5c372095905" providerId="ADAL" clId="{1D67C24C-2970-43C4-A8B0-8141EF42CF35}" dt="2022-03-15T19:05:32.401" v="729" actId="20577"/>
          <ac:spMkLst>
            <pc:docMk/>
            <pc:sldMk cId="0" sldId="298"/>
            <ac:spMk id="37891" creationId="{433422DC-6268-402D-AA81-B1959F6028AA}"/>
          </ac:spMkLst>
        </pc:spChg>
      </pc:sldChg>
      <pc:sldChg chg="modSp mod">
        <pc:chgData name="Martin Webley" userId="836f531d-195e-4340-bc9a-b5c372095905" providerId="ADAL" clId="{1D67C24C-2970-43C4-A8B0-8141EF42CF35}" dt="2022-03-15T19:06:06.192" v="730" actId="20577"/>
        <pc:sldMkLst>
          <pc:docMk/>
          <pc:sldMk cId="0" sldId="300"/>
        </pc:sldMkLst>
        <pc:spChg chg="mod">
          <ac:chgData name="Martin Webley" userId="836f531d-195e-4340-bc9a-b5c372095905" providerId="ADAL" clId="{1D67C24C-2970-43C4-A8B0-8141EF42CF35}" dt="2022-03-15T19:06:06.192" v="730" actId="20577"/>
          <ac:spMkLst>
            <pc:docMk/>
            <pc:sldMk cId="0" sldId="300"/>
            <ac:spMk id="39939" creationId="{826A6410-AFFD-479F-AFCC-C30F41BA90DA}"/>
          </ac:spMkLst>
        </pc:spChg>
      </pc:sldChg>
      <pc:sldChg chg="modSp mod">
        <pc:chgData name="Martin Webley" userId="836f531d-195e-4340-bc9a-b5c372095905" providerId="ADAL" clId="{1D67C24C-2970-43C4-A8B0-8141EF42CF35}" dt="2022-03-15T19:06:43.462" v="732" actId="20577"/>
        <pc:sldMkLst>
          <pc:docMk/>
          <pc:sldMk cId="0" sldId="301"/>
        </pc:sldMkLst>
        <pc:spChg chg="mod">
          <ac:chgData name="Martin Webley" userId="836f531d-195e-4340-bc9a-b5c372095905" providerId="ADAL" clId="{1D67C24C-2970-43C4-A8B0-8141EF42CF35}" dt="2022-03-15T19:06:43.462" v="732" actId="20577"/>
          <ac:spMkLst>
            <pc:docMk/>
            <pc:sldMk cId="0" sldId="301"/>
            <ac:spMk id="40963" creationId="{60FA12E7-8CAE-44A6-B820-6B47E9031934}"/>
          </ac:spMkLst>
        </pc:spChg>
      </pc:sldChg>
      <pc:sldChg chg="modSp mod">
        <pc:chgData name="Martin Webley" userId="836f531d-195e-4340-bc9a-b5c372095905" providerId="ADAL" clId="{1D67C24C-2970-43C4-A8B0-8141EF42CF35}" dt="2022-03-15T19:07:09.409" v="741" actId="27636"/>
        <pc:sldMkLst>
          <pc:docMk/>
          <pc:sldMk cId="0" sldId="303"/>
        </pc:sldMkLst>
        <pc:spChg chg="mod">
          <ac:chgData name="Martin Webley" userId="836f531d-195e-4340-bc9a-b5c372095905" providerId="ADAL" clId="{1D67C24C-2970-43C4-A8B0-8141EF42CF35}" dt="2022-03-15T19:07:09.409" v="741" actId="27636"/>
          <ac:spMkLst>
            <pc:docMk/>
            <pc:sldMk cId="0" sldId="303"/>
            <ac:spMk id="43011" creationId="{8C411C6E-8547-42EA-BBD6-44F90A5B5BF9}"/>
          </ac:spMkLst>
        </pc:spChg>
      </pc:sldChg>
      <pc:sldChg chg="modSp mod">
        <pc:chgData name="Martin Webley" userId="836f531d-195e-4340-bc9a-b5c372095905" providerId="ADAL" clId="{1D67C24C-2970-43C4-A8B0-8141EF42CF35}" dt="2022-03-15T19:07:31.405" v="742" actId="20577"/>
        <pc:sldMkLst>
          <pc:docMk/>
          <pc:sldMk cId="0" sldId="304"/>
        </pc:sldMkLst>
        <pc:spChg chg="mod">
          <ac:chgData name="Martin Webley" userId="836f531d-195e-4340-bc9a-b5c372095905" providerId="ADAL" clId="{1D67C24C-2970-43C4-A8B0-8141EF42CF35}" dt="2022-03-15T19:07:31.405" v="742" actId="20577"/>
          <ac:spMkLst>
            <pc:docMk/>
            <pc:sldMk cId="0" sldId="304"/>
            <ac:spMk id="44035" creationId="{05634E40-273E-4EA3-A84A-963B32040F94}"/>
          </ac:spMkLst>
        </pc:spChg>
      </pc:sldChg>
      <pc:sldChg chg="modSp mod">
        <pc:chgData name="Martin Webley" userId="836f531d-195e-4340-bc9a-b5c372095905" providerId="ADAL" clId="{1D67C24C-2970-43C4-A8B0-8141EF42CF35}" dt="2022-03-15T19:09:39.401" v="753" actId="6549"/>
        <pc:sldMkLst>
          <pc:docMk/>
          <pc:sldMk cId="0" sldId="305"/>
        </pc:sldMkLst>
        <pc:spChg chg="mod">
          <ac:chgData name="Martin Webley" userId="836f531d-195e-4340-bc9a-b5c372095905" providerId="ADAL" clId="{1D67C24C-2970-43C4-A8B0-8141EF42CF35}" dt="2022-03-15T19:09:39.401" v="753" actId="6549"/>
          <ac:spMkLst>
            <pc:docMk/>
            <pc:sldMk cId="0" sldId="305"/>
            <ac:spMk id="45058" creationId="{08525E1E-1D13-4358-8925-74336EB4F159}"/>
          </ac:spMkLst>
        </pc:spChg>
        <pc:spChg chg="mod">
          <ac:chgData name="Martin Webley" userId="836f531d-195e-4340-bc9a-b5c372095905" providerId="ADAL" clId="{1D67C24C-2970-43C4-A8B0-8141EF42CF35}" dt="2022-03-15T19:09:26.538" v="743" actId="20577"/>
          <ac:spMkLst>
            <pc:docMk/>
            <pc:sldMk cId="0" sldId="305"/>
            <ac:spMk id="45059" creationId="{5314EAE4-C138-4558-BC1F-B7130375B1DA}"/>
          </ac:spMkLst>
        </pc:spChg>
      </pc:sldChg>
      <pc:sldChg chg="modSp mod">
        <pc:chgData name="Martin Webley" userId="836f531d-195e-4340-bc9a-b5c372095905" providerId="ADAL" clId="{1D67C24C-2970-43C4-A8B0-8141EF42CF35}" dt="2022-03-15T18:55:53.328" v="642" actId="1076"/>
        <pc:sldMkLst>
          <pc:docMk/>
          <pc:sldMk cId="2320548299" sldId="306"/>
        </pc:sldMkLst>
        <pc:picChg chg="mod">
          <ac:chgData name="Martin Webley" userId="836f531d-195e-4340-bc9a-b5c372095905" providerId="ADAL" clId="{1D67C24C-2970-43C4-A8B0-8141EF42CF35}" dt="2022-03-15T18:55:45.283" v="638" actId="1076"/>
          <ac:picMkLst>
            <pc:docMk/>
            <pc:sldMk cId="2320548299" sldId="306"/>
            <ac:picMk id="2" creationId="{E809726B-3E2D-4DA6-9AF4-AB5F7B48AC75}"/>
          </ac:picMkLst>
        </pc:picChg>
        <pc:picChg chg="mod">
          <ac:chgData name="Martin Webley" userId="836f531d-195e-4340-bc9a-b5c372095905" providerId="ADAL" clId="{1D67C24C-2970-43C4-A8B0-8141EF42CF35}" dt="2022-03-15T18:55:53.328" v="642" actId="1076"/>
          <ac:picMkLst>
            <pc:docMk/>
            <pc:sldMk cId="2320548299" sldId="306"/>
            <ac:picMk id="5" creationId="{7E62B0F3-003C-461D-A878-A0CF4F4B0357}"/>
          </ac:picMkLst>
        </pc:picChg>
      </pc:sldChg>
      <pc:sldChg chg="modSp mod">
        <pc:chgData name="Martin Webley" userId="836f531d-195e-4340-bc9a-b5c372095905" providerId="ADAL" clId="{1D67C24C-2970-43C4-A8B0-8141EF42CF35}" dt="2022-03-15T18:54:42.294" v="628" actId="6549"/>
        <pc:sldMkLst>
          <pc:docMk/>
          <pc:sldMk cId="1661314876" sldId="307"/>
        </pc:sldMkLst>
        <pc:spChg chg="mod">
          <ac:chgData name="Martin Webley" userId="836f531d-195e-4340-bc9a-b5c372095905" providerId="ADAL" clId="{1D67C24C-2970-43C4-A8B0-8141EF42CF35}" dt="2022-03-15T18:54:42.294" v="628" actId="6549"/>
          <ac:spMkLst>
            <pc:docMk/>
            <pc:sldMk cId="1661314876" sldId="307"/>
            <ac:spMk id="3" creationId="{5D0F2025-AF35-417D-B418-3ADC58AE3782}"/>
          </ac:spMkLst>
        </pc:spChg>
      </pc:sldChg>
      <pc:sldChg chg="modSp mod">
        <pc:chgData name="Martin Webley" userId="836f531d-195e-4340-bc9a-b5c372095905" providerId="ADAL" clId="{1D67C24C-2970-43C4-A8B0-8141EF42CF35}" dt="2022-03-15T19:12:03.042" v="772" actId="20577"/>
        <pc:sldMkLst>
          <pc:docMk/>
          <pc:sldMk cId="4011646322" sldId="309"/>
        </pc:sldMkLst>
        <pc:spChg chg="mod">
          <ac:chgData name="Martin Webley" userId="836f531d-195e-4340-bc9a-b5c372095905" providerId="ADAL" clId="{1D67C24C-2970-43C4-A8B0-8141EF42CF35}" dt="2022-03-15T19:12:03.042" v="772" actId="20577"/>
          <ac:spMkLst>
            <pc:docMk/>
            <pc:sldMk cId="4011646322" sldId="309"/>
            <ac:spMk id="3" creationId="{8AF086AB-0254-4B20-9068-FA5286254E4E}"/>
          </ac:spMkLst>
        </pc:spChg>
      </pc:sldChg>
      <pc:sldChg chg="modSp mod">
        <pc:chgData name="Martin Webley" userId="836f531d-195e-4340-bc9a-b5c372095905" providerId="ADAL" clId="{1D67C24C-2970-43C4-A8B0-8141EF42CF35}" dt="2022-03-15T19:12:06.137" v="773" actId="20577"/>
        <pc:sldMkLst>
          <pc:docMk/>
          <pc:sldMk cId="4195944708" sldId="310"/>
        </pc:sldMkLst>
        <pc:spChg chg="mod">
          <ac:chgData name="Martin Webley" userId="836f531d-195e-4340-bc9a-b5c372095905" providerId="ADAL" clId="{1D67C24C-2970-43C4-A8B0-8141EF42CF35}" dt="2022-03-15T19:12:06.137" v="773" actId="20577"/>
          <ac:spMkLst>
            <pc:docMk/>
            <pc:sldMk cId="4195944708" sldId="310"/>
            <ac:spMk id="3" creationId="{FE859B63-994E-4FCB-AE53-5BFF7F50ACA4}"/>
          </ac:spMkLst>
        </pc:spChg>
      </pc:sldChg>
      <pc:sldChg chg="modSp mod">
        <pc:chgData name="Martin Webley" userId="836f531d-195e-4340-bc9a-b5c372095905" providerId="ADAL" clId="{1D67C24C-2970-43C4-A8B0-8141EF42CF35}" dt="2022-03-15T19:12:32.382" v="778" actId="14861"/>
        <pc:sldMkLst>
          <pc:docMk/>
          <pc:sldMk cId="158360430" sldId="311"/>
        </pc:sldMkLst>
        <pc:spChg chg="mod">
          <ac:chgData name="Martin Webley" userId="836f531d-195e-4340-bc9a-b5c372095905" providerId="ADAL" clId="{1D67C24C-2970-43C4-A8B0-8141EF42CF35}" dt="2022-03-15T19:12:15.185" v="774" actId="14100"/>
          <ac:spMkLst>
            <pc:docMk/>
            <pc:sldMk cId="158360430" sldId="311"/>
            <ac:spMk id="3" creationId="{7D1CF27A-B4B3-487B-AFD4-CCE0C6C7A5C9}"/>
          </ac:spMkLst>
        </pc:spChg>
        <pc:picChg chg="mod">
          <ac:chgData name="Martin Webley" userId="836f531d-195e-4340-bc9a-b5c372095905" providerId="ADAL" clId="{1D67C24C-2970-43C4-A8B0-8141EF42CF35}" dt="2022-03-15T19:12:29.948" v="776" actId="14861"/>
          <ac:picMkLst>
            <pc:docMk/>
            <pc:sldMk cId="158360430" sldId="311"/>
            <ac:picMk id="5" creationId="{232CE029-0559-439D-9915-6E739FFB81F9}"/>
          </ac:picMkLst>
        </pc:picChg>
        <pc:picChg chg="mod">
          <ac:chgData name="Martin Webley" userId="836f531d-195e-4340-bc9a-b5c372095905" providerId="ADAL" clId="{1D67C24C-2970-43C4-A8B0-8141EF42CF35}" dt="2022-03-15T19:12:32.382" v="778" actId="14861"/>
          <ac:picMkLst>
            <pc:docMk/>
            <pc:sldMk cId="158360430" sldId="311"/>
            <ac:picMk id="7" creationId="{BF3C2D14-6091-45BF-9984-B7DF92689960}"/>
          </ac:picMkLst>
        </pc:picChg>
      </pc:sldChg>
      <pc:sldChg chg="modSp mod">
        <pc:chgData name="Martin Webley" userId="836f531d-195e-4340-bc9a-b5c372095905" providerId="ADAL" clId="{1D67C24C-2970-43C4-A8B0-8141EF42CF35}" dt="2022-03-15T19:15:30.331" v="970" actId="20577"/>
        <pc:sldMkLst>
          <pc:docMk/>
          <pc:sldMk cId="469690744" sldId="312"/>
        </pc:sldMkLst>
        <pc:spChg chg="mod">
          <ac:chgData name="Martin Webley" userId="836f531d-195e-4340-bc9a-b5c372095905" providerId="ADAL" clId="{1D67C24C-2970-43C4-A8B0-8141EF42CF35}" dt="2022-03-15T19:15:30.331" v="970" actId="20577"/>
          <ac:spMkLst>
            <pc:docMk/>
            <pc:sldMk cId="469690744" sldId="312"/>
            <ac:spMk id="3" creationId="{B8A533BF-BAF9-4F2E-BDFF-998B45953CB3}"/>
          </ac:spMkLst>
        </pc:spChg>
      </pc:sldChg>
      <pc:sldChg chg="modSp mod">
        <pc:chgData name="Martin Webley" userId="836f531d-195e-4340-bc9a-b5c372095905" providerId="ADAL" clId="{1D67C24C-2970-43C4-A8B0-8141EF42CF35}" dt="2022-03-15T19:15:50.432" v="971" actId="20577"/>
        <pc:sldMkLst>
          <pc:docMk/>
          <pc:sldMk cId="4172941905" sldId="315"/>
        </pc:sldMkLst>
        <pc:spChg chg="mod">
          <ac:chgData name="Martin Webley" userId="836f531d-195e-4340-bc9a-b5c372095905" providerId="ADAL" clId="{1D67C24C-2970-43C4-A8B0-8141EF42CF35}" dt="2022-03-15T19:15:50.432" v="971" actId="20577"/>
          <ac:spMkLst>
            <pc:docMk/>
            <pc:sldMk cId="4172941905" sldId="315"/>
            <ac:spMk id="3" creationId="{E0E77CF0-32B0-4D91-8D26-05B1FA70F839}"/>
          </ac:spMkLst>
        </pc:spChg>
      </pc:sldChg>
      <pc:sldChg chg="modSp mod">
        <pc:chgData name="Martin Webley" userId="836f531d-195e-4340-bc9a-b5c372095905" providerId="ADAL" clId="{1D67C24C-2970-43C4-A8B0-8141EF42CF35}" dt="2022-03-15T19:16:03.927" v="974" actId="20577"/>
        <pc:sldMkLst>
          <pc:docMk/>
          <pc:sldMk cId="2150086258" sldId="316"/>
        </pc:sldMkLst>
        <pc:spChg chg="mod">
          <ac:chgData name="Martin Webley" userId="836f531d-195e-4340-bc9a-b5c372095905" providerId="ADAL" clId="{1D67C24C-2970-43C4-A8B0-8141EF42CF35}" dt="2022-03-15T19:16:03.927" v="974" actId="20577"/>
          <ac:spMkLst>
            <pc:docMk/>
            <pc:sldMk cId="2150086258" sldId="316"/>
            <ac:spMk id="3" creationId="{30871870-F3A8-4C65-B55E-8B93C1DA35D9}"/>
          </ac:spMkLst>
        </pc:spChg>
      </pc:sldChg>
      <pc:sldChg chg="modSp mod">
        <pc:chgData name="Martin Webley" userId="836f531d-195e-4340-bc9a-b5c372095905" providerId="ADAL" clId="{1D67C24C-2970-43C4-A8B0-8141EF42CF35}" dt="2022-03-15T19:16:36.574" v="981" actId="14861"/>
        <pc:sldMkLst>
          <pc:docMk/>
          <pc:sldMk cId="3914765361" sldId="317"/>
        </pc:sldMkLst>
        <pc:spChg chg="mod">
          <ac:chgData name="Martin Webley" userId="836f531d-195e-4340-bc9a-b5c372095905" providerId="ADAL" clId="{1D67C24C-2970-43C4-A8B0-8141EF42CF35}" dt="2022-03-15T19:16:12.003" v="975" actId="20577"/>
          <ac:spMkLst>
            <pc:docMk/>
            <pc:sldMk cId="3914765361" sldId="317"/>
            <ac:spMk id="3" creationId="{F85E9F2F-3DAB-47D1-A863-0C69470E95E4}"/>
          </ac:spMkLst>
        </pc:spChg>
        <pc:picChg chg="mod">
          <ac:chgData name="Martin Webley" userId="836f531d-195e-4340-bc9a-b5c372095905" providerId="ADAL" clId="{1D67C24C-2970-43C4-A8B0-8141EF42CF35}" dt="2022-03-15T19:16:36.574" v="981" actId="14861"/>
          <ac:picMkLst>
            <pc:docMk/>
            <pc:sldMk cId="3914765361" sldId="317"/>
            <ac:picMk id="6" creationId="{B0521C13-FF0C-4963-8542-BBE4E6276551}"/>
          </ac:picMkLst>
        </pc:picChg>
      </pc:sldChg>
      <pc:sldChg chg="del">
        <pc:chgData name="Martin Webley" userId="836f531d-195e-4340-bc9a-b5c372095905" providerId="ADAL" clId="{1D67C24C-2970-43C4-A8B0-8141EF42CF35}" dt="2022-03-14T17:23:27.907" v="0"/>
        <pc:sldMkLst>
          <pc:docMk/>
          <pc:sldMk cId="374287520" sldId="1095"/>
        </pc:sldMkLst>
      </pc:sldChg>
      <pc:sldChg chg="del">
        <pc:chgData name="Martin Webley" userId="836f531d-195e-4340-bc9a-b5c372095905" providerId="ADAL" clId="{1D67C24C-2970-43C4-A8B0-8141EF42CF35}" dt="2022-03-14T17:23:27.907" v="0"/>
        <pc:sldMkLst>
          <pc:docMk/>
          <pc:sldMk cId="3495409269" sldId="1096"/>
        </pc:sldMkLst>
      </pc:sldChg>
      <pc:sldChg chg="del">
        <pc:chgData name="Martin Webley" userId="836f531d-195e-4340-bc9a-b5c372095905" providerId="ADAL" clId="{1D67C24C-2970-43C4-A8B0-8141EF42CF35}" dt="2022-03-14T17:23:27.907" v="0"/>
        <pc:sldMkLst>
          <pc:docMk/>
          <pc:sldMk cId="123126308" sldId="1097"/>
        </pc:sldMkLst>
      </pc:sldChg>
      <pc:sldChg chg="del">
        <pc:chgData name="Martin Webley" userId="836f531d-195e-4340-bc9a-b5c372095905" providerId="ADAL" clId="{1D67C24C-2970-43C4-A8B0-8141EF42CF35}" dt="2022-03-14T17:23:27.907" v="0"/>
        <pc:sldMkLst>
          <pc:docMk/>
          <pc:sldMk cId="3209057116" sldId="1098"/>
        </pc:sldMkLst>
      </pc:sldChg>
      <pc:sldChg chg="del">
        <pc:chgData name="Martin Webley" userId="836f531d-195e-4340-bc9a-b5c372095905" providerId="ADAL" clId="{1D67C24C-2970-43C4-A8B0-8141EF42CF35}" dt="2022-03-14T17:23:27.907" v="0"/>
        <pc:sldMkLst>
          <pc:docMk/>
          <pc:sldMk cId="3903369641" sldId="1099"/>
        </pc:sldMkLst>
      </pc:sldChg>
      <pc:sldChg chg="del">
        <pc:chgData name="Martin Webley" userId="836f531d-195e-4340-bc9a-b5c372095905" providerId="ADAL" clId="{1D67C24C-2970-43C4-A8B0-8141EF42CF35}" dt="2022-03-14T17:23:27.907" v="0"/>
        <pc:sldMkLst>
          <pc:docMk/>
          <pc:sldMk cId="2926687370" sldId="1100"/>
        </pc:sldMkLst>
      </pc:sldChg>
      <pc:sldChg chg="modSp del mod">
        <pc:chgData name="Martin Webley" userId="836f531d-195e-4340-bc9a-b5c372095905" providerId="ADAL" clId="{1D67C24C-2970-43C4-A8B0-8141EF42CF35}" dt="2022-03-14T17:24:04.374" v="2" actId="207"/>
        <pc:sldMkLst>
          <pc:docMk/>
          <pc:sldMk cId="631206312" sldId="1101"/>
        </pc:sldMkLst>
        <pc:spChg chg="mod">
          <ac:chgData name="Martin Webley" userId="836f531d-195e-4340-bc9a-b5c372095905" providerId="ADAL" clId="{1D67C24C-2970-43C4-A8B0-8141EF42CF35}" dt="2022-03-14T17:24:04.374" v="2" actId="207"/>
          <ac:spMkLst>
            <pc:docMk/>
            <pc:sldMk cId="631206312" sldId="1101"/>
            <ac:spMk id="42" creationId="{50221159-1856-4AD4-95DF-A96735C5121F}"/>
          </ac:spMkLst>
        </pc:spChg>
      </pc:sldChg>
      <pc:sldChg chg="modSp mod">
        <pc:chgData name="Martin Webley" userId="836f531d-195e-4340-bc9a-b5c372095905" providerId="ADAL" clId="{1D67C24C-2970-43C4-A8B0-8141EF42CF35}" dt="2022-03-14T17:24:58.177" v="4" actId="207"/>
        <pc:sldMkLst>
          <pc:docMk/>
          <pc:sldMk cId="1336300142" sldId="1102"/>
        </pc:sldMkLst>
        <pc:spChg chg="mod">
          <ac:chgData name="Martin Webley" userId="836f531d-195e-4340-bc9a-b5c372095905" providerId="ADAL" clId="{1D67C24C-2970-43C4-A8B0-8141EF42CF35}" dt="2022-03-14T17:24:58.177" v="4" actId="207"/>
          <ac:spMkLst>
            <pc:docMk/>
            <pc:sldMk cId="1336300142" sldId="1102"/>
            <ac:spMk id="42" creationId="{50221159-1856-4AD4-95DF-A96735C5121F}"/>
          </ac:spMkLst>
        </pc:spChg>
      </pc:sldChg>
      <pc:sldChg chg="modSp add mod">
        <pc:chgData name="Martin Webley" userId="836f531d-195e-4340-bc9a-b5c372095905" providerId="ADAL" clId="{1D67C24C-2970-43C4-A8B0-8141EF42CF35}" dt="2022-03-15T18:51:31.333" v="571" actId="255"/>
        <pc:sldMkLst>
          <pc:docMk/>
          <pc:sldMk cId="1649245864" sldId="1103"/>
        </pc:sldMkLst>
        <pc:spChg chg="mod">
          <ac:chgData name="Martin Webley" userId="836f531d-195e-4340-bc9a-b5c372095905" providerId="ADAL" clId="{1D67C24C-2970-43C4-A8B0-8141EF42CF35}" dt="2022-03-15T18:51:31.333" v="571" actId="255"/>
          <ac:spMkLst>
            <pc:docMk/>
            <pc:sldMk cId="1649245864" sldId="1103"/>
            <ac:spMk id="21507" creationId="{BB4AED03-8C28-4000-A283-6F1B247A1540}"/>
          </ac:spMkLst>
        </pc:spChg>
      </pc:sldChg>
      <pc:sldChg chg="modSp add mod">
        <pc:chgData name="Martin Webley" userId="836f531d-195e-4340-bc9a-b5c372095905" providerId="ADAL" clId="{1D67C24C-2970-43C4-A8B0-8141EF42CF35}" dt="2022-03-15T19:03:53.815" v="711" actId="20577"/>
        <pc:sldMkLst>
          <pc:docMk/>
          <pc:sldMk cId="2440596731" sldId="1104"/>
        </pc:sldMkLst>
        <pc:spChg chg="mod">
          <ac:chgData name="Martin Webley" userId="836f531d-195e-4340-bc9a-b5c372095905" providerId="ADAL" clId="{1D67C24C-2970-43C4-A8B0-8141EF42CF35}" dt="2022-03-15T19:03:53.815" v="711" actId="20577"/>
          <ac:spMkLst>
            <pc:docMk/>
            <pc:sldMk cId="2440596731" sldId="1104"/>
            <ac:spMk id="32771" creationId="{C8ACAA85-7353-4E17-9AAC-C2C7A1B1F0E2}"/>
          </ac:spMkLst>
        </pc:spChg>
      </pc:sldChg>
      <pc:sldChg chg="modSp add mod">
        <pc:chgData name="Martin Webley" userId="836f531d-195e-4340-bc9a-b5c372095905" providerId="ADAL" clId="{1D67C24C-2970-43C4-A8B0-8141EF42CF35}" dt="2022-03-15T19:22:36.717" v="1462" actId="20577"/>
        <pc:sldMkLst>
          <pc:docMk/>
          <pc:sldMk cId="4103738884" sldId="1105"/>
        </pc:sldMkLst>
        <pc:spChg chg="mod">
          <ac:chgData name="Martin Webley" userId="836f531d-195e-4340-bc9a-b5c372095905" providerId="ADAL" clId="{1D67C24C-2970-43C4-A8B0-8141EF42CF35}" dt="2022-03-15T19:22:36.717" v="1462" actId="20577"/>
          <ac:spMkLst>
            <pc:docMk/>
            <pc:sldMk cId="4103738884" sldId="1105"/>
            <ac:spMk id="3" creationId="{834B90A3-DCA8-48AA-9B99-3EE44CF3CCB6}"/>
          </ac:spMkLst>
        </pc:spChg>
      </pc:sldChg>
      <pc:sldChg chg="modSp add mod">
        <pc:chgData name="Martin Webley" userId="836f531d-195e-4340-bc9a-b5c372095905" providerId="ADAL" clId="{1D67C24C-2970-43C4-A8B0-8141EF42CF35}" dt="2022-03-15T19:23:55.416" v="1560" actId="20577"/>
        <pc:sldMkLst>
          <pc:docMk/>
          <pc:sldMk cId="2737006977" sldId="1106"/>
        </pc:sldMkLst>
        <pc:spChg chg="mod">
          <ac:chgData name="Martin Webley" userId="836f531d-195e-4340-bc9a-b5c372095905" providerId="ADAL" clId="{1D67C24C-2970-43C4-A8B0-8141EF42CF35}" dt="2022-03-15T19:23:55.416" v="1560" actId="20577"/>
          <ac:spMkLst>
            <pc:docMk/>
            <pc:sldMk cId="2737006977" sldId="1106"/>
            <ac:spMk id="3" creationId="{834B90A3-DCA8-48AA-9B99-3EE44CF3CCB6}"/>
          </ac:spMkLst>
        </pc:spChg>
      </pc:sldChg>
      <pc:sldChg chg="modSp mod modShow">
        <pc:chgData name="Martin Webley" userId="836f531d-195e-4340-bc9a-b5c372095905" providerId="ADAL" clId="{1D67C24C-2970-43C4-A8B0-8141EF42CF35}" dt="2022-03-16T08:19:42.237" v="1562" actId="729"/>
        <pc:sldMkLst>
          <pc:docMk/>
          <pc:sldMk cId="3545125538" sldId="1107"/>
        </pc:sldMkLst>
        <pc:spChg chg="mod">
          <ac:chgData name="Martin Webley" userId="836f531d-195e-4340-bc9a-b5c372095905" providerId="ADAL" clId="{1D67C24C-2970-43C4-A8B0-8141EF42CF35}" dt="2022-03-16T08:19:33.504" v="1561" actId="6549"/>
          <ac:spMkLst>
            <pc:docMk/>
            <pc:sldMk cId="3545125538" sldId="1107"/>
            <ac:spMk id="2" creationId="{6A03BF51-DBAA-473B-A7D5-1A5809E9C0A7}"/>
          </ac:spMkLst>
        </pc:spChg>
      </pc:sldChg>
      <pc:sldChg chg="modSp mod modShow modNotesTx">
        <pc:chgData name="Martin Webley" userId="836f531d-195e-4340-bc9a-b5c372095905" providerId="ADAL" clId="{1D67C24C-2970-43C4-A8B0-8141EF42CF35}" dt="2022-03-16T09:00:38.282" v="2037" actId="20577"/>
        <pc:sldMkLst>
          <pc:docMk/>
          <pc:sldMk cId="1853174105" sldId="1108"/>
        </pc:sldMkLst>
        <pc:spChg chg="mod">
          <ac:chgData name="Martin Webley" userId="836f531d-195e-4340-bc9a-b5c372095905" providerId="ADAL" clId="{1D67C24C-2970-43C4-A8B0-8141EF42CF35}" dt="2022-03-16T09:00:38.282" v="2037" actId="20577"/>
          <ac:spMkLst>
            <pc:docMk/>
            <pc:sldMk cId="1853174105" sldId="1108"/>
            <ac:spMk id="3" creationId="{70415948-1479-4E63-B0EB-3A611DC5A740}"/>
          </ac:spMkLst>
        </pc:spChg>
      </pc:sldChg>
      <pc:sldChg chg="new del">
        <pc:chgData name="Martin Webley" userId="836f531d-195e-4340-bc9a-b5c372095905" providerId="ADAL" clId="{1D67C24C-2970-43C4-A8B0-8141EF42CF35}" dt="2022-03-16T09:16:38.506" v="2042" actId="47"/>
        <pc:sldMkLst>
          <pc:docMk/>
          <pc:sldMk cId="2124706212" sldId="1109"/>
        </pc:sldMkLst>
      </pc:sldChg>
      <pc:sldChg chg="addSp delSp modSp add mod ord modNotesTx">
        <pc:chgData name="Martin Webley" userId="836f531d-195e-4340-bc9a-b5c372095905" providerId="ADAL" clId="{1D67C24C-2970-43C4-A8B0-8141EF42CF35}" dt="2022-03-16T09:18:32.505" v="2110" actId="1037"/>
        <pc:sldMkLst>
          <pc:docMk/>
          <pc:sldMk cId="3103352467" sldId="1109"/>
        </pc:sldMkLst>
        <pc:spChg chg="mod">
          <ac:chgData name="Martin Webley" userId="836f531d-195e-4340-bc9a-b5c372095905" providerId="ADAL" clId="{1D67C24C-2970-43C4-A8B0-8141EF42CF35}" dt="2022-03-16T09:17:43.514" v="2086" actId="313"/>
          <ac:spMkLst>
            <pc:docMk/>
            <pc:sldMk cId="3103352467" sldId="1109"/>
            <ac:spMk id="22530" creationId="{240AC53E-7599-4F6E-B1EF-EAFA3EEFDD3D}"/>
          </ac:spMkLst>
        </pc:spChg>
        <pc:spChg chg="del">
          <ac:chgData name="Martin Webley" userId="836f531d-195e-4340-bc9a-b5c372095905" providerId="ADAL" clId="{1D67C24C-2970-43C4-A8B0-8141EF42CF35}" dt="2022-03-16T09:18:10.468" v="2090" actId="478"/>
          <ac:spMkLst>
            <pc:docMk/>
            <pc:sldMk cId="3103352467" sldId="1109"/>
            <ac:spMk id="22531" creationId="{7E5E9F49-0551-4FAD-8EC9-D77BFFFDCDE2}"/>
          </ac:spMkLst>
        </pc:spChg>
        <pc:picChg chg="add mod">
          <ac:chgData name="Martin Webley" userId="836f531d-195e-4340-bc9a-b5c372095905" providerId="ADAL" clId="{1D67C24C-2970-43C4-A8B0-8141EF42CF35}" dt="2022-03-16T09:18:32.505" v="2110" actId="1037"/>
          <ac:picMkLst>
            <pc:docMk/>
            <pc:sldMk cId="3103352467" sldId="1109"/>
            <ac:picMk id="3" creationId="{4E648869-C89C-4D04-8D20-48F08E7D031D}"/>
          </ac:picMkLst>
        </pc:picChg>
      </pc:sldChg>
      <pc:sldChg chg="addSp delSp modSp mod modShow">
        <pc:chgData name="Martin Webley" userId="836f531d-195e-4340-bc9a-b5c372095905" providerId="ADAL" clId="{1D67C24C-2970-43C4-A8B0-8141EF42CF35}" dt="2022-03-16T09:23:16.153" v="2418" actId="729"/>
        <pc:sldMkLst>
          <pc:docMk/>
          <pc:sldMk cId="3827361627" sldId="1110"/>
        </pc:sldMkLst>
        <pc:spChg chg="mod">
          <ac:chgData name="Martin Webley" userId="836f531d-195e-4340-bc9a-b5c372095905" providerId="ADAL" clId="{1D67C24C-2970-43C4-A8B0-8141EF42CF35}" dt="2022-03-16T09:21:23.350" v="2278" actId="20577"/>
          <ac:spMkLst>
            <pc:docMk/>
            <pc:sldMk cId="3827361627" sldId="1110"/>
            <ac:spMk id="2" creationId="{6A03BF51-DBAA-473B-A7D5-1A5809E9C0A7}"/>
          </ac:spMkLst>
        </pc:spChg>
        <pc:spChg chg="del">
          <ac:chgData name="Martin Webley" userId="836f531d-195e-4340-bc9a-b5c372095905" providerId="ADAL" clId="{1D67C24C-2970-43C4-A8B0-8141EF42CF35}" dt="2022-03-16T09:22:06.639" v="2281" actId="478"/>
          <ac:spMkLst>
            <pc:docMk/>
            <pc:sldMk cId="3827361627" sldId="1110"/>
            <ac:spMk id="3" creationId="{70415948-1479-4E63-B0EB-3A611DC5A740}"/>
          </ac:spMkLst>
        </pc:spChg>
        <pc:spChg chg="add del mod">
          <ac:chgData name="Martin Webley" userId="836f531d-195e-4340-bc9a-b5c372095905" providerId="ADAL" clId="{1D67C24C-2970-43C4-A8B0-8141EF42CF35}" dt="2022-03-16T09:22:03.984" v="2280"/>
          <ac:spMkLst>
            <pc:docMk/>
            <pc:sldMk cId="3827361627" sldId="1110"/>
            <ac:spMk id="5" creationId="{A9D412F7-44EC-4C2B-BF3B-5AE8EBFC7CD2}"/>
          </ac:spMkLst>
        </pc:spChg>
        <pc:spChg chg="add del mod">
          <ac:chgData name="Martin Webley" userId="836f531d-195e-4340-bc9a-b5c372095905" providerId="ADAL" clId="{1D67C24C-2970-43C4-A8B0-8141EF42CF35}" dt="2022-03-16T09:22:21.906" v="2284" actId="478"/>
          <ac:spMkLst>
            <pc:docMk/>
            <pc:sldMk cId="3827361627" sldId="1110"/>
            <ac:spMk id="7" creationId="{8CA01AC6-6B4E-404C-A86C-E9C84C11280B}"/>
          </ac:spMkLst>
        </pc:spChg>
        <pc:spChg chg="add mod">
          <ac:chgData name="Martin Webley" userId="836f531d-195e-4340-bc9a-b5c372095905" providerId="ADAL" clId="{1D67C24C-2970-43C4-A8B0-8141EF42CF35}" dt="2022-03-16T09:23:06.180" v="2417" actId="20577"/>
          <ac:spMkLst>
            <pc:docMk/>
            <pc:sldMk cId="3827361627" sldId="1110"/>
            <ac:spMk id="8" creationId="{C351FAA6-5DEC-4568-B18F-2AB405AECFCD}"/>
          </ac:spMkLst>
        </pc:spChg>
      </pc:sldChg>
    </pc:docChg>
  </pc:docChgLst>
  <pc:docChgLst>
    <pc:chgData name="Martin Webley" userId="836f531d-195e-4340-bc9a-b5c372095905" providerId="ADAL" clId="{E9683805-7E17-4F2F-BED6-4D7B0BFDEACB}"/>
    <pc:docChg chg="delSld">
      <pc:chgData name="Martin Webley" userId="836f531d-195e-4340-bc9a-b5c372095905" providerId="ADAL" clId="{E9683805-7E17-4F2F-BED6-4D7B0BFDEACB}" dt="2022-03-18T15:59:44.376" v="0" actId="47"/>
      <pc:docMkLst>
        <pc:docMk/>
      </pc:docMkLst>
      <pc:sldChg chg="del">
        <pc:chgData name="Martin Webley" userId="836f531d-195e-4340-bc9a-b5c372095905" providerId="ADAL" clId="{E9683805-7E17-4F2F-BED6-4D7B0BFDEACB}" dt="2022-03-18T15:59:44.376" v="0" actId="47"/>
        <pc:sldMkLst>
          <pc:docMk/>
          <pc:sldMk cId="374287520" sldId="1095"/>
        </pc:sldMkLst>
      </pc:sldChg>
      <pc:sldChg chg="del">
        <pc:chgData name="Martin Webley" userId="836f531d-195e-4340-bc9a-b5c372095905" providerId="ADAL" clId="{E9683805-7E17-4F2F-BED6-4D7B0BFDEACB}" dt="2022-03-18T15:59:44.376" v="0" actId="47"/>
        <pc:sldMkLst>
          <pc:docMk/>
          <pc:sldMk cId="3495409269" sldId="1096"/>
        </pc:sldMkLst>
      </pc:sldChg>
      <pc:sldChg chg="del">
        <pc:chgData name="Martin Webley" userId="836f531d-195e-4340-bc9a-b5c372095905" providerId="ADAL" clId="{E9683805-7E17-4F2F-BED6-4D7B0BFDEACB}" dt="2022-03-18T15:59:44.376" v="0" actId="47"/>
        <pc:sldMkLst>
          <pc:docMk/>
          <pc:sldMk cId="123126308" sldId="1097"/>
        </pc:sldMkLst>
      </pc:sldChg>
      <pc:sldChg chg="del">
        <pc:chgData name="Martin Webley" userId="836f531d-195e-4340-bc9a-b5c372095905" providerId="ADAL" clId="{E9683805-7E17-4F2F-BED6-4D7B0BFDEACB}" dt="2022-03-18T15:59:44.376" v="0" actId="47"/>
        <pc:sldMkLst>
          <pc:docMk/>
          <pc:sldMk cId="3209057116" sldId="1098"/>
        </pc:sldMkLst>
      </pc:sldChg>
      <pc:sldChg chg="del">
        <pc:chgData name="Martin Webley" userId="836f531d-195e-4340-bc9a-b5c372095905" providerId="ADAL" clId="{E9683805-7E17-4F2F-BED6-4D7B0BFDEACB}" dt="2022-03-18T15:59:44.376" v="0" actId="47"/>
        <pc:sldMkLst>
          <pc:docMk/>
          <pc:sldMk cId="3903369641" sldId="1099"/>
        </pc:sldMkLst>
      </pc:sldChg>
      <pc:sldChg chg="del">
        <pc:chgData name="Martin Webley" userId="836f531d-195e-4340-bc9a-b5c372095905" providerId="ADAL" clId="{E9683805-7E17-4F2F-BED6-4D7B0BFDEACB}" dt="2022-03-18T15:59:44.376" v="0" actId="47"/>
        <pc:sldMkLst>
          <pc:docMk/>
          <pc:sldMk cId="2926687370" sldId="11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B565A-ACF4-499E-BC2E-E3C6270898E6}" type="datetimeFigureOut">
              <a:rPr lang="en-GB" smtClean="0"/>
              <a:t>18/03/2022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6A3BA-C096-4E3A-92C8-94064D541D94}" type="slidenum">
              <a:rPr lang="en-GB" smtClean="0"/>
              <a:t>‹#›</a:t>
            </a:fld>
            <a:endParaRPr lang="en-GB"/>
          </a:p>
        </p:txBody>
      </p:sp>
    </p:spTree>
    <p:extLst>
      <p:ext uri="{BB962C8B-B14F-4D97-AF65-F5344CB8AC3E}">
        <p14:creationId xmlns:p14="http://schemas.microsoft.com/office/powerpoint/2010/main" val="4202979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53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5DB707A-27D9-4AD4-BC68-1249DE95F752}"/>
              </a:ext>
            </a:extLst>
          </p:cNvPr>
          <p:cNvSpPr>
            <a:spLocks noGrp="1" noRot="1" noChangeAspect="1" noChangeArrowheads="1" noTextEdit="1"/>
          </p:cNvSpPr>
          <p:nvPr>
            <p:ph type="sldImg"/>
          </p:nvPr>
        </p:nvSpPr>
        <p:spPr>
          <a:ln/>
        </p:spPr>
      </p:sp>
      <p:sp>
        <p:nvSpPr>
          <p:cNvPr id="54275" name="Text Box 2">
            <a:extLst>
              <a:ext uri="{FF2B5EF4-FFF2-40B4-BE49-F238E27FC236}">
                <a16:creationId xmlns:a16="http://schemas.microsoft.com/office/drawing/2014/main" id="{513E9874-BEE9-4739-8BAE-88A77C0AD962}"/>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Controls for Protecting the Secure Facility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There are a number of physical security controls and issues that the organization’s communities of interest should consider together when implementing physical security: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Walls, Fencing, and Gates.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Guards to apply human reasoning.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Dogs to provide their keen sense of smell and hearing and  to be placed in harm’s way in lieu of humans.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ID Cards and Badges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and Keys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Mantraps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Electronic Monitoring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Alarms and Alarm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Computer Rooms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Walls and Doors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3DAD8E71-166A-4848-8E33-47A81833729B}"/>
              </a:ext>
            </a:extLst>
          </p:cNvPr>
          <p:cNvSpPr>
            <a:spLocks noGrp="1" noRot="1" noChangeAspect="1" noChangeArrowheads="1" noTextEdit="1"/>
          </p:cNvSpPr>
          <p:nvPr>
            <p:ph type="sldImg"/>
          </p:nvPr>
        </p:nvSpPr>
        <p:spPr>
          <a:ln/>
        </p:spPr>
      </p:sp>
      <p:sp>
        <p:nvSpPr>
          <p:cNvPr id="55299" name="Text Box 2">
            <a:extLst>
              <a:ext uri="{FF2B5EF4-FFF2-40B4-BE49-F238E27FC236}">
                <a16:creationId xmlns:a16="http://schemas.microsoft.com/office/drawing/2014/main" id="{1C566871-5064-4B13-B2E6-4F654F54E802}"/>
              </a:ext>
            </a:extLst>
          </p:cNvPr>
          <p:cNvSpPr txBox="1">
            <a:spLocks noGrp="1" noChangeArrowheads="1"/>
          </p:cNvSpPr>
          <p:nvPr>
            <p:ph type="body" idx="1"/>
          </p:nvPr>
        </p:nvSpPr>
        <p:spPr>
          <a:xfrm>
            <a:off x="914400" y="4343400"/>
            <a:ext cx="5029200" cy="2979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ID Cards and Badges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One area of access control that ties physical security with information access control is the use of identification cards (ID) and name badges. An ID card is typically worn concealed, whereas a name badge is visible.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These devices are forms of biometrics (facial recognition) to identify and authenticate an authorized individual with access to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the addition of a magnetic strip or radio chip, the ID card can provide access control.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name badge or ID should not be the only control for access to restricted areas, as they can be easily duplicated, stolen, and modified.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Tailgating occurs when an authorised individual presents a key and a door is opened, but other individuals, who may or may not be authorised, also enter the unlocked door.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77FEB0A3-CCDF-4D54-AE20-C319378F0630}"/>
              </a:ext>
            </a:extLst>
          </p:cNvPr>
          <p:cNvSpPr>
            <a:spLocks noGrp="1" noRot="1" noChangeAspect="1" noChangeArrowheads="1" noTextEdit="1"/>
          </p:cNvSpPr>
          <p:nvPr>
            <p:ph type="sldImg"/>
          </p:nvPr>
        </p:nvSpPr>
        <p:spPr>
          <a:ln/>
        </p:spPr>
      </p:sp>
      <p:sp>
        <p:nvSpPr>
          <p:cNvPr id="56323" name="Text Box 2">
            <a:extLst>
              <a:ext uri="{FF2B5EF4-FFF2-40B4-BE49-F238E27FC236}">
                <a16:creationId xmlns:a16="http://schemas.microsoft.com/office/drawing/2014/main" id="{5BF617B9-CED4-4043-A64A-26A713F6557D}"/>
              </a:ext>
            </a:extLst>
          </p:cNvPr>
          <p:cNvSpPr txBox="1">
            <a:spLocks noGrp="1" noChangeArrowheads="1"/>
          </p:cNvSpPr>
          <p:nvPr>
            <p:ph type="body" idx="1"/>
          </p:nvPr>
        </p:nvSpPr>
        <p:spPr>
          <a:xfrm>
            <a:off x="914400" y="4343400"/>
            <a:ext cx="5029200" cy="3641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Locks and Keys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There are two types of locks: mechanical and electro-mechanical.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mechanical lock relies on a key of carefully shaped pieces of metal that turn tumblers to release secured loops of steel, aluminum, or brass (in brass padlocks).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electro-mechanical lock can accept a variety of inputs including keys that are magnetic strips on ID Cards, radio signals from name badges, PINs typed into a keypad.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are divided into four categories: manual, programmable, electronic, and biometric.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As part of general management’s responsibility for the physical environment, the management of keys and locks is a fundamental concern.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Sometimes locks fail and facilities need alternative procedures for access.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fail in one of two ways: when the lock of a door fails and the door becomes unlocked, that is a fail-safe lock; when the lock of a door fails and the door remains locked, this is a fail-secure lock.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7FA25AF6-E0B4-4FE4-97A9-05A3B8649A8B}"/>
              </a:ext>
            </a:extLst>
          </p:cNvPr>
          <p:cNvSpPr>
            <a:spLocks noGrp="1" noRot="1" noChangeAspect="1" noChangeArrowheads="1" noTextEdit="1"/>
          </p:cNvSpPr>
          <p:nvPr>
            <p:ph type="sldImg"/>
          </p:nvPr>
        </p:nvSpPr>
        <p:spPr>
          <a:ln/>
        </p:spPr>
      </p:sp>
      <p:sp>
        <p:nvSpPr>
          <p:cNvPr id="57347" name="Rectangle 2">
            <a:extLst>
              <a:ext uri="{FF2B5EF4-FFF2-40B4-BE49-F238E27FC236}">
                <a16:creationId xmlns:a16="http://schemas.microsoft.com/office/drawing/2014/main" id="{F706492F-3872-4267-B51F-53AF59AAD79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0255C02E-D9F9-4608-88BF-4D76C3C740BF}"/>
              </a:ext>
            </a:extLst>
          </p:cNvPr>
          <p:cNvSpPr>
            <a:spLocks noGrp="1" noRot="1" noChangeAspect="1" noChangeArrowheads="1" noTextEdit="1"/>
          </p:cNvSpPr>
          <p:nvPr>
            <p:ph type="sldImg"/>
          </p:nvPr>
        </p:nvSpPr>
        <p:spPr>
          <a:ln/>
        </p:spPr>
      </p:sp>
      <p:sp>
        <p:nvSpPr>
          <p:cNvPr id="58371" name="Text Box 2">
            <a:extLst>
              <a:ext uri="{FF2B5EF4-FFF2-40B4-BE49-F238E27FC236}">
                <a16:creationId xmlns:a16="http://schemas.microsoft.com/office/drawing/2014/main" id="{1FB6487A-3616-4233-9EAB-3908CC8DBA8D}"/>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Mantraps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mantrap is a small enclosure that has an entry point and a different exit point.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individual entering the facility, area, or room, enters the mantrap, requests access through some form of electronic or biometric lock and key, and if verified, is allowed to exit the mantrap into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is called a mantrap, because if the individual is denied entry, the mantrap does not allow exit until a security official overrides the automatic locks of the enclosure.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36BFA296-9777-41BB-8E46-7937F5D3B13C}"/>
              </a:ext>
            </a:extLst>
          </p:cNvPr>
          <p:cNvSpPr>
            <a:spLocks noGrp="1" noRot="1" noChangeAspect="1" noChangeArrowheads="1" noTextEdit="1"/>
          </p:cNvSpPr>
          <p:nvPr>
            <p:ph type="sldImg"/>
          </p:nvPr>
        </p:nvSpPr>
        <p:spPr>
          <a:ln/>
        </p:spPr>
      </p:sp>
      <p:sp>
        <p:nvSpPr>
          <p:cNvPr id="59395" name="Rectangle 2">
            <a:extLst>
              <a:ext uri="{FF2B5EF4-FFF2-40B4-BE49-F238E27FC236}">
                <a16:creationId xmlns:a16="http://schemas.microsoft.com/office/drawing/2014/main" id="{D1DC0756-0BE3-4808-9836-837D80CDB29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6379770C-C2D0-4CC9-B24E-28D4603C6D12}"/>
              </a:ext>
            </a:extLst>
          </p:cNvPr>
          <p:cNvSpPr>
            <a:spLocks noGrp="1" noRot="1" noChangeAspect="1" noChangeArrowheads="1" noTextEdit="1"/>
          </p:cNvSpPr>
          <p:nvPr>
            <p:ph type="sldImg"/>
          </p:nvPr>
        </p:nvSpPr>
        <p:spPr>
          <a:ln/>
        </p:spPr>
      </p:sp>
      <p:sp>
        <p:nvSpPr>
          <p:cNvPr id="60419" name="Text Box 2">
            <a:extLst>
              <a:ext uri="{FF2B5EF4-FFF2-40B4-BE49-F238E27FC236}">
                <a16:creationId xmlns:a16="http://schemas.microsoft.com/office/drawing/2014/main" id="{FAAB7807-A4AB-4B37-A1CD-D9E1281F1079}"/>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Electronic Monitoring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Used to record events within a specific area or areas where other types of physical controls are not practical.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Monitoring frequently uses cameras viewing individuals, while on the other end of these cameras are video cassette recorders and related machinery that captures the video feed.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systems have drawbacks as for the most part they are reactive and do not prevent access or prohibited activity.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Recorded monitoring requires an individual to review the information collected.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6EF651E0-BD5B-411F-8127-96EC71537DC6}"/>
              </a:ext>
            </a:extLst>
          </p:cNvPr>
          <p:cNvSpPr>
            <a:spLocks noGrp="1" noRot="1" noChangeAspect="1" noChangeArrowheads="1" noTextEdit="1"/>
          </p:cNvSpPr>
          <p:nvPr>
            <p:ph type="sldImg"/>
          </p:nvPr>
        </p:nvSpPr>
        <p:spPr>
          <a:ln/>
        </p:spPr>
      </p:sp>
      <p:sp>
        <p:nvSpPr>
          <p:cNvPr id="61443" name="Text Box 2">
            <a:extLst>
              <a:ext uri="{FF2B5EF4-FFF2-40B4-BE49-F238E27FC236}">
                <a16:creationId xmlns:a16="http://schemas.microsoft.com/office/drawing/2014/main" id="{271E6221-F063-468C-B1AB-5C1F61E72707}"/>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Alarms and Alarm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Alarm systems notify appropriate individuals when a predetermined event or activity occurs.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could be a fire, a break-in or intrusion, an environmental disturbance, such as flooding, or an interruption in services, such as a loss of power.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Burglar alarm systems detect intrusions into unauthorized areas and notify either a local or remote security agency to react.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systems rely on a number of sensors that detect the intrusion: motion detectors, thermal detectors, glass breakage detectors, weight sensors, and contact sensors.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E36313B5-C6F8-4DE7-A038-3400FADC9B38}"/>
              </a:ext>
            </a:extLst>
          </p:cNvPr>
          <p:cNvSpPr>
            <a:spLocks noGrp="1" noRot="1" noChangeAspect="1" noChangeArrowheads="1" noTextEdit="1"/>
          </p:cNvSpPr>
          <p:nvPr>
            <p:ph type="sldImg"/>
          </p:nvPr>
        </p:nvSpPr>
        <p:spPr>
          <a:ln/>
        </p:spPr>
      </p:sp>
      <p:sp>
        <p:nvSpPr>
          <p:cNvPr id="62467" name="Text Box 2">
            <a:extLst>
              <a:ext uri="{FF2B5EF4-FFF2-40B4-BE49-F238E27FC236}">
                <a16:creationId xmlns:a16="http://schemas.microsoft.com/office/drawing/2014/main" id="{D48C6360-3949-43C8-A556-218C41937D59}"/>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Computer Rooms and Wiring Closets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rooms and wiring and communications closets are facilities that require special attention to ensure the confidentiality, integrity, and availability of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Logical access controls are easily defeated, if an attacker gains physical access to the computing equipment.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Custodial staff are often the least scrutinised of employees and non-employees who have access to offices. Yet custodians are given the greatest degree of unsupervised access.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1743138A-8CDB-483B-8C85-A55008E2E5D9}"/>
              </a:ext>
            </a:extLst>
          </p:cNvPr>
          <p:cNvSpPr>
            <a:spLocks noGrp="1" noRot="1" noChangeAspect="1" noChangeArrowheads="1" noTextEdit="1"/>
          </p:cNvSpPr>
          <p:nvPr>
            <p:ph type="sldImg"/>
          </p:nvPr>
        </p:nvSpPr>
        <p:spPr>
          <a:ln/>
        </p:spPr>
      </p:sp>
      <p:sp>
        <p:nvSpPr>
          <p:cNvPr id="63491" name="Text Box 2">
            <a:extLst>
              <a:ext uri="{FF2B5EF4-FFF2-40B4-BE49-F238E27FC236}">
                <a16:creationId xmlns:a16="http://schemas.microsoft.com/office/drawing/2014/main" id="{2133C773-AAA5-4A19-B9E8-723AD0F25A7F}"/>
              </a:ext>
            </a:extLst>
          </p:cNvPr>
          <p:cNvSpPr txBox="1">
            <a:spLocks noGrp="1" noChangeArrowheads="1"/>
          </p:cNvSpPr>
          <p:nvPr>
            <p:ph type="body" idx="1"/>
          </p:nvPr>
        </p:nvSpPr>
        <p:spPr>
          <a:xfrm>
            <a:off x="914400" y="4343400"/>
            <a:ext cx="50292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Interior Walls and Doors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security of information assets can sometimes be compromised because of the construction of the walls and doors of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walls in a facility are typically: standard interior or firewall.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All high-security areas, such as computer rooms and wiring closets, must have firewall grade walls surrounding them.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provides not only physical security from potential intruders but from fires as well.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doors that allow access into these types of secured rooms should also be evaluated.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Computer rooms and wiring closets can have push or crash bars can be installed.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Such devices meet building codes, but provide much higher levels of security than the standard door pull handle.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62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D24CD43-6CE5-480C-8111-3BE43199F82A}"/>
              </a:ext>
            </a:extLst>
          </p:cNvPr>
          <p:cNvSpPr>
            <a:spLocks noGrp="1" noRot="1" noChangeAspect="1" noChangeArrowheads="1" noTextEdit="1"/>
          </p:cNvSpPr>
          <p:nvPr>
            <p:ph type="sldImg"/>
          </p:nvPr>
        </p:nvSpPr>
        <p:spPr>
          <a:ln/>
        </p:spPr>
      </p:sp>
      <p:sp>
        <p:nvSpPr>
          <p:cNvPr id="64515" name="Text Box 2">
            <a:extLst>
              <a:ext uri="{FF2B5EF4-FFF2-40B4-BE49-F238E27FC236}">
                <a16:creationId xmlns:a16="http://schemas.microsoft.com/office/drawing/2014/main" id="{61EEDA47-561F-4576-8BC3-27C0F806594A}"/>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Safety</a:t>
            </a:r>
            <a:r>
              <a:rPr lang="en-GB" altLang="en-US"/>
              <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most serious threat to physical security and  the safety of the people who work in the organization is the possibility of fire.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Fires account for more property damage, personal injury, and death than any other threat to physical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As a result, it is imperative that physical security plans examine and implement strong measures to detect and respond to fires and fire hazards.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9F0E01D5-5AD2-4672-8792-A70120F9A64B}"/>
              </a:ext>
            </a:extLst>
          </p:cNvPr>
          <p:cNvSpPr>
            <a:spLocks noGrp="1" noRot="1" noChangeAspect="1" noChangeArrowheads="1" noTextEdit="1"/>
          </p:cNvSpPr>
          <p:nvPr>
            <p:ph type="sldImg"/>
          </p:nvPr>
        </p:nvSpPr>
        <p:spPr>
          <a:ln/>
        </p:spPr>
      </p:sp>
      <p:sp>
        <p:nvSpPr>
          <p:cNvPr id="65539" name="Text Box 2">
            <a:extLst>
              <a:ext uri="{FF2B5EF4-FFF2-40B4-BE49-F238E27FC236}">
                <a16:creationId xmlns:a16="http://schemas.microsoft.com/office/drawing/2014/main" id="{23001D24-24C7-4F37-82CA-03D6B43CB9AF}"/>
              </a:ext>
            </a:extLst>
          </p:cNvPr>
          <p:cNvSpPr txBox="1">
            <a:spLocks noGrp="1" noChangeArrowheads="1"/>
          </p:cNvSpPr>
          <p:nvPr>
            <p:ph type="body" idx="1"/>
          </p:nvPr>
        </p:nvSpPr>
        <p:spPr>
          <a:xfrm>
            <a:off x="914400" y="4343400"/>
            <a:ext cx="5029200" cy="267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Detection and Response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 suppression systems are devices installed and maintained to detect and respond to a fire, potential fire, or combustion situation.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devices typically work to deny an environment of one of the three requirements for a fire to burn: temperature, fuel, and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Water and water mist systems reduce the temperature of the flame to extinguish it and to saturate some categories of fuels to prevent ignition.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 systems rob fire of its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Soda acid systems deny fire its fuel, preventing spreading.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Gas-based systems disrupt the fire’s chemical reaction but leave enough oxygen for people to survive for a short time.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9F0E01D5-5AD2-4672-8792-A70120F9A64B}"/>
              </a:ext>
            </a:extLst>
          </p:cNvPr>
          <p:cNvSpPr>
            <a:spLocks noGrp="1" noRot="1" noChangeAspect="1" noChangeArrowheads="1" noTextEdit="1"/>
          </p:cNvSpPr>
          <p:nvPr>
            <p:ph type="sldImg"/>
          </p:nvPr>
        </p:nvSpPr>
        <p:spPr>
          <a:ln/>
        </p:spPr>
      </p:sp>
      <p:sp>
        <p:nvSpPr>
          <p:cNvPr id="65539" name="Text Box 2">
            <a:extLst>
              <a:ext uri="{FF2B5EF4-FFF2-40B4-BE49-F238E27FC236}">
                <a16:creationId xmlns:a16="http://schemas.microsoft.com/office/drawing/2014/main" id="{23001D24-24C7-4F37-82CA-03D6B43CB9AF}"/>
              </a:ext>
            </a:extLst>
          </p:cNvPr>
          <p:cNvSpPr txBox="1">
            <a:spLocks noGrp="1" noChangeArrowheads="1"/>
          </p:cNvSpPr>
          <p:nvPr>
            <p:ph type="body" idx="1"/>
          </p:nvPr>
        </p:nvSpPr>
        <p:spPr>
          <a:xfrm>
            <a:off x="914400" y="4343400"/>
            <a:ext cx="5029200" cy="267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Detection and Response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 suppression systems are devices installed and maintained to detect and respond to a fire, potential fire, or combustion situation.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devices typically work to deny an environment of one of the three requirements for a fire to burn: temperature, fuel, and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Water and water mist systems reduce the temperature of the flame to extinguish it and to saturate some categories of fuels to prevent ignition.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 systems rob fire of its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Soda acid systems deny fire its fuel, preventing spreading.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Gas-based systems disrupt the fire’s chemical reaction but leave enough oxygen for people to survive for a short time.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extLst>
      <p:ext uri="{BB962C8B-B14F-4D97-AF65-F5344CB8AC3E}">
        <p14:creationId xmlns:p14="http://schemas.microsoft.com/office/powerpoint/2010/main" val="3027076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42D984C9-1AD1-4E6C-BE11-E00385F05618}"/>
              </a:ext>
            </a:extLst>
          </p:cNvPr>
          <p:cNvSpPr>
            <a:spLocks noGrp="1" noRot="1" noChangeAspect="1" noChangeArrowheads="1" noTextEdit="1"/>
          </p:cNvSpPr>
          <p:nvPr>
            <p:ph type="sldImg"/>
          </p:nvPr>
        </p:nvSpPr>
        <p:spPr>
          <a:ln/>
        </p:spPr>
      </p:sp>
      <p:sp>
        <p:nvSpPr>
          <p:cNvPr id="66563" name="Text Box 2">
            <a:extLst>
              <a:ext uri="{FF2B5EF4-FFF2-40B4-BE49-F238E27FC236}">
                <a16:creationId xmlns:a16="http://schemas.microsoft.com/office/drawing/2014/main" id="{6FBF7903-51FE-4F16-A799-8BC2211CC7DD}"/>
              </a:ext>
            </a:extLst>
          </p:cNvPr>
          <p:cNvSpPr txBox="1">
            <a:spLocks noGrp="1" noChangeArrowheads="1"/>
          </p:cNvSpPr>
          <p:nvPr>
            <p:ph type="body" idx="1"/>
          </p:nvPr>
        </p:nvSpPr>
        <p:spPr>
          <a:xfrm>
            <a:off x="914400" y="4343400"/>
            <a:ext cx="5029200" cy="678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Before a fire can be suppressed, it must be detected.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systems fall into two general categories: manual and automatic.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Manual fire detection systems include human responses, such as calling the fire department, as well as manually activated alarms, such as sprinklers and gaseous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During the chaos of a fire evacuation, an attacker can easily slip into offices and obtain sensitive information. As part of a complete fire safety program, it is advisable to designate individuals as floor monitors.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three basic types of fire detection systems: thermal detection, smoke detection, and flame detection.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thermal detection systems contain a sophisticated heat sensor that operates in one of two ways, fixed temperature, and rate-of-rise.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Smoke-detection systems are perhaps the most common means of detecting a potentially dangerous fire, and are required by building codes: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Smoke detectors operate in one of three ways: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1) photoelectric sensors project and detect an infrared beam, if interrupted activates alarm or suppression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2) ionization sensors contains a small amount of a harmless radioactive material within a detection chamber. When certain by-products of combustion enter, a change in the level of electrical conductivity activates the detector.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3) air-aspirating detectors take in air, filtering it, and moving it through a chamber containing a laser beam. If the laser beam is diverted or refracted by smoke particles, the system is activated.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flame detector is a sensor that detects the infrared or ultraviolet light produced by an open flame.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These systems require direct line-of-sight with the flame and compare the flame “signature” to a database to determine whether or not to activate the alarm and suppression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While highly sensitive, flame detection systems are expensive and must be installed where they can scan all areas of the protected area.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179D456D-7AE9-4D60-A713-9F532B7DCC1A}"/>
              </a:ext>
            </a:extLst>
          </p:cNvPr>
          <p:cNvSpPr>
            <a:spLocks noGrp="1" noRot="1" noChangeAspect="1" noChangeArrowheads="1" noTextEdit="1"/>
          </p:cNvSpPr>
          <p:nvPr>
            <p:ph type="sldImg"/>
          </p:nvPr>
        </p:nvSpPr>
        <p:spPr>
          <a:ln/>
        </p:spPr>
      </p:sp>
      <p:sp>
        <p:nvSpPr>
          <p:cNvPr id="67587" name="Text Box 2">
            <a:extLst>
              <a:ext uri="{FF2B5EF4-FFF2-40B4-BE49-F238E27FC236}">
                <a16:creationId xmlns:a16="http://schemas.microsoft.com/office/drawing/2014/main" id="{DF055C7A-6535-4E85-8806-E2EAEC388063}"/>
              </a:ext>
            </a:extLst>
          </p:cNvPr>
          <p:cNvSpPr txBox="1">
            <a:spLocks noGrp="1" noChangeArrowheads="1"/>
          </p:cNvSpPr>
          <p:nvPr>
            <p:ph type="body" idx="1"/>
          </p:nvPr>
        </p:nvSpPr>
        <p:spPr>
          <a:xfrm>
            <a:off x="914400" y="4343400"/>
            <a:ext cx="5029200" cy="4668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Suppression</a:t>
            </a:r>
            <a:r>
              <a:rPr lang="en-GB" altLang="en-US"/>
              <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 suppression systems can consist of portable, manual, or automatic apparatus.  Portable extinguishers are rated by the type of fire: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A: fires of ordinary combustible fuels. Use water and multi-purpose, dry chemical fire extinguishers.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B: fires fueled by combustible liquids or gases, such as solvents, gasoline, paint, lacquer, and oil. Use carbon dioxide, multi-purpose dry chemical and halon fire extinguishers.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C: fires with energized electrical equipment or appliances. Use carbon dioxide, multi-purpose, dry chemical and halon fire extinguishers.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D: fires fueled by combustible metals, such as magnesium, lithium, and sodium. Use special extinguishing agents and techniques.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Manual and automatic fire response can include installed systems designed to apply suppressive agents. These are usually either sprinkler or gaseous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All sprinkler systems are designed to apply liquid, usually water, to all areas in which a fire has been detected.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 sprinkler systems, the organization can implement wet pipe, dry pipe, or pre-action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Water mist sprinklers are the newest form of sprinkler systems and rely on micro-fine mists instead of traditional shower-type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42D984C9-1AD1-4E6C-BE11-E00385F05618}"/>
              </a:ext>
            </a:extLst>
          </p:cNvPr>
          <p:cNvSpPr>
            <a:spLocks noGrp="1" noRot="1" noChangeAspect="1" noChangeArrowheads="1" noTextEdit="1"/>
          </p:cNvSpPr>
          <p:nvPr>
            <p:ph type="sldImg"/>
          </p:nvPr>
        </p:nvSpPr>
        <p:spPr>
          <a:ln/>
        </p:spPr>
      </p:sp>
      <p:sp>
        <p:nvSpPr>
          <p:cNvPr id="66563" name="Text Box 2">
            <a:extLst>
              <a:ext uri="{FF2B5EF4-FFF2-40B4-BE49-F238E27FC236}">
                <a16:creationId xmlns:a16="http://schemas.microsoft.com/office/drawing/2014/main" id="{6FBF7903-51FE-4F16-A799-8BC2211CC7DD}"/>
              </a:ext>
            </a:extLst>
          </p:cNvPr>
          <p:cNvSpPr txBox="1">
            <a:spLocks noGrp="1" noChangeArrowheads="1"/>
          </p:cNvSpPr>
          <p:nvPr>
            <p:ph type="body" idx="1"/>
          </p:nvPr>
        </p:nvSpPr>
        <p:spPr>
          <a:xfrm>
            <a:off x="914400" y="4343400"/>
            <a:ext cx="5029200" cy="678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extLst>
      <p:ext uri="{BB962C8B-B14F-4D97-AF65-F5344CB8AC3E}">
        <p14:creationId xmlns:p14="http://schemas.microsoft.com/office/powerpoint/2010/main" val="2377844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593482F1-95B6-459F-9C89-64FED7A526FA}"/>
              </a:ext>
            </a:extLst>
          </p:cNvPr>
          <p:cNvSpPr>
            <a:spLocks noGrp="1" noRot="1" noChangeAspect="1" noChangeArrowheads="1" noTextEdit="1"/>
          </p:cNvSpPr>
          <p:nvPr>
            <p:ph type="sldImg"/>
          </p:nvPr>
        </p:nvSpPr>
        <p:spPr>
          <a:ln/>
        </p:spPr>
      </p:sp>
      <p:sp>
        <p:nvSpPr>
          <p:cNvPr id="68611" name="Rectangle 2">
            <a:extLst>
              <a:ext uri="{FF2B5EF4-FFF2-40B4-BE49-F238E27FC236}">
                <a16:creationId xmlns:a16="http://schemas.microsoft.com/office/drawing/2014/main" id="{9930D354-3987-43F6-998C-C3AD9173DD88}"/>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the ambient temperature reaches 140-150° F, the plastic pin melts, or in the case of a glass tube, shatters, releasing the stopper and allowing water to hit the diffuser spraying water throughout the area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CCE3C3E5-1CA0-45E4-8622-92157C238584}"/>
              </a:ext>
            </a:extLst>
          </p:cNvPr>
          <p:cNvSpPr>
            <a:spLocks noGrp="1" noRot="1" noChangeAspect="1" noChangeArrowheads="1" noTextEdit="1"/>
          </p:cNvSpPr>
          <p:nvPr>
            <p:ph type="sldImg"/>
          </p:nvPr>
        </p:nvSpPr>
        <p:spPr>
          <a:ln/>
        </p:spPr>
      </p:sp>
      <p:sp>
        <p:nvSpPr>
          <p:cNvPr id="69635" name="Text Box 2">
            <a:extLst>
              <a:ext uri="{FF2B5EF4-FFF2-40B4-BE49-F238E27FC236}">
                <a16:creationId xmlns:a16="http://schemas.microsoft.com/office/drawing/2014/main" id="{A1E52B69-23B3-482B-9A59-871AF764DF82}"/>
              </a:ext>
            </a:extLst>
          </p:cNvPr>
          <p:cNvSpPr txBox="1">
            <a:spLocks noGrp="1" noChangeArrowheads="1"/>
          </p:cNvSpPr>
          <p:nvPr>
            <p:ph type="body" idx="1"/>
          </p:nvPr>
        </p:nvSpPr>
        <p:spPr>
          <a:xfrm>
            <a:off x="914400" y="4343400"/>
            <a:ext cx="5029200" cy="3390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Gaseous Emission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Chemical gas systems can be used in the suppression of fires.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Until recently there were only two major types of gaseous systems: carbon dioxide and halon.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 robs a fire of its oxygen supply.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Halon is a clean agent, which means that it does not leave any residue when dry, nor does it interfere with the operation of electrical or electronic equipment. Unfortunately the EPA has classified halon as an ozone-depleting substance, and therefore new installations are prohibited.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Alternative clean agents include the following: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FM-200</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Inergen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FE-13 (trifluromethane)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9ADD474B-BC1F-4AAE-99CB-66D3F95DEECA}"/>
              </a:ext>
            </a:extLst>
          </p:cNvPr>
          <p:cNvSpPr>
            <a:spLocks noGrp="1" noRot="1" noChangeAspect="1" noChangeArrowheads="1" noTextEdit="1"/>
          </p:cNvSpPr>
          <p:nvPr>
            <p:ph type="sldImg"/>
          </p:nvPr>
        </p:nvSpPr>
        <p:spPr>
          <a:ln/>
        </p:spPr>
      </p:sp>
      <p:sp>
        <p:nvSpPr>
          <p:cNvPr id="70659" name="Rectangle 2">
            <a:extLst>
              <a:ext uri="{FF2B5EF4-FFF2-40B4-BE49-F238E27FC236}">
                <a16:creationId xmlns:a16="http://schemas.microsoft.com/office/drawing/2014/main" id="{8C663DAA-F301-4CD7-BDEE-5F5FA4C71D7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3FC5DB73-9A00-4D03-B1DB-3CAA4060A685}"/>
              </a:ext>
            </a:extLst>
          </p:cNvPr>
          <p:cNvSpPr>
            <a:spLocks noGrp="1" noRot="1" noChangeAspect="1" noChangeArrowheads="1" noTextEdit="1"/>
          </p:cNvSpPr>
          <p:nvPr>
            <p:ph type="sldImg"/>
          </p:nvPr>
        </p:nvSpPr>
        <p:spPr>
          <a:ln/>
        </p:spPr>
      </p:sp>
      <p:sp>
        <p:nvSpPr>
          <p:cNvPr id="71683" name="Text Box 2">
            <a:extLst>
              <a:ext uri="{FF2B5EF4-FFF2-40B4-BE49-F238E27FC236}">
                <a16:creationId xmlns:a16="http://schemas.microsoft.com/office/drawing/2014/main" id="{DA26B8AD-AF4F-4C11-9C72-896B8434F1B3}"/>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Failure Of Supporting Utilities And Structural Collapse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Supporting utilities, such as heating, ventilation and air conditioning, power, water, and other utilities, have a significant impact on the continued safe operation of a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Extreme temperatures and humidity levels, electrical fluctuations and the interruption of water, sewage, and garbage services can create conditions that inject vulnerabilities in systems designed to protect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0DF6B983-C55A-4822-993C-4ADA738164E5}"/>
              </a:ext>
            </a:extLst>
          </p:cNvPr>
          <p:cNvSpPr>
            <a:spLocks noGrp="1" noRot="1" noChangeAspect="1" noChangeArrowheads="1" noTextEdit="1"/>
          </p:cNvSpPr>
          <p:nvPr>
            <p:ph type="sldImg"/>
          </p:nvPr>
        </p:nvSpPr>
        <p:spPr>
          <a:ln/>
        </p:spPr>
      </p:sp>
      <p:sp>
        <p:nvSpPr>
          <p:cNvPr id="48131" name="Text Box 2">
            <a:extLst>
              <a:ext uri="{FF2B5EF4-FFF2-40B4-BE49-F238E27FC236}">
                <a16:creationId xmlns:a16="http://schemas.microsoft.com/office/drawing/2014/main" id="{33311F47-AF8B-4443-9BA2-1EEF40656D57}"/>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Learning Objectives: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Upon completion of this section you should be able to:</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conceptual need for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threats to information security that are unique to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key physical security considerations for selecting a facility site.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physical security monitoring components.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essential elements of access control within the scope of facilities management.</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criticality of fire safety programs to all physical security programs.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components of fire detection and response.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impact of interruptions in the service of supporting utilities.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technical details of uninterruptible power supplies and how they are used to increase availability of information assets.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critical physical environment considerations for computing facilities.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countermeasures to the physical theft of computing devices.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A2BE371D-96A7-4E96-A189-6DCE80F028A3}"/>
              </a:ext>
            </a:extLst>
          </p:cNvPr>
          <p:cNvSpPr>
            <a:spLocks noGrp="1" noRot="1" noChangeAspect="1" noChangeArrowheads="1" noTextEdit="1"/>
          </p:cNvSpPr>
          <p:nvPr>
            <p:ph type="sldImg"/>
          </p:nvPr>
        </p:nvSpPr>
        <p:spPr>
          <a:ln/>
        </p:spPr>
      </p:sp>
      <p:sp>
        <p:nvSpPr>
          <p:cNvPr id="72707" name="Text Box 2">
            <a:extLst>
              <a:ext uri="{FF2B5EF4-FFF2-40B4-BE49-F238E27FC236}">
                <a16:creationId xmlns:a16="http://schemas.microsoft.com/office/drawing/2014/main" id="{4DA8DD8F-609F-4F82-85FA-86CE40C48D6B}"/>
              </a:ext>
            </a:extLst>
          </p:cNvPr>
          <p:cNvSpPr txBox="1">
            <a:spLocks noGrp="1" noChangeArrowheads="1"/>
          </p:cNvSpPr>
          <p:nvPr>
            <p:ph type="body" idx="1"/>
          </p:nvPr>
        </p:nvSpPr>
        <p:spPr>
          <a:xfrm>
            <a:off x="914400" y="4343400"/>
            <a:ext cx="5029200" cy="1076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Heating, Ventilation, and Air Conditioning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Although traditionally a facilities management responsibility, the operation of the heating, ventilation, and air conditioning (HVAC) system can have dramatic impact on information and information systems operations and protection.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Specifically, there are four areas within the HVAC system that can cause damage to information-carrying systems: temperature, filtration, humidity, and static electricity.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Temperature</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systems are electronic and as such are subject to damage from extreme temperature.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Rapid changes in temperature, from hot to cold, or from cold to hot can produce condensation, which can create short circuits or otherwise damage systems and components. </a:t>
            </a:r>
          </a:p>
          <a:p>
            <a:pPr marL="457200" marR="0" lvl="1" indent="0" algn="l" defTabSz="914400" rtl="0" eaLnBrk="1" fontAlgn="auto" latinLnBrk="0" hangingPunct="1">
              <a:lnSpc>
                <a:spcPct val="100000"/>
              </a:lnSpc>
              <a:spcBef>
                <a:spcPts val="4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The optimal temperature for a computing environment (and people) is between 70 and 74 degrees Fahrenheit </a:t>
            </a:r>
            <a:r>
              <a:rPr lang="en-GB" altLang="en-US" sz="1200" dirty="0"/>
              <a:t>(21 – 24°C)</a:t>
            </a: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Humidity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Humidity is the amount of moisture in the air.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High humidity levels create condensation problems, and low humidity levels can increase the amount of static electricity in the environment.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condensation comes the short-circuiting of electrical equipment and the potential for mould and rot in paper-based information storage.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 electricity is caused by a process called triboelectrification, which occurs when two materials are rubbed or touched and electrons are exchanged, resulting in one object becoming more positively changed and the other more negatively charged.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When a third object with an opposite charge or ground is encountered, electrons flow again, and a spark is produced.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One of the leading causes of damage to sensitive circuitry is electro-static discharge (ESD).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Integrated circuits in a computer use between two and five volts of electricity.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Voltage levels as low as 200 can cause microchip damage.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 electricity is not even noticeable to humans until levels approach 1,500 volts, and you can’t see the little blue spark until it approaches 4,000 volts.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person can generate up to 12,000 volts of static current by walking across a carpet.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Two types of failures can result from ESD damage to chips. Immediate failures, also known as catastrophic failures, occur right away, are usually totally destructive.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Latent failures or delayed failures can occur weeks or even months after the damage is done.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It is imperative to maintain the optimal level of humidity, which is between 40 and 60 percent, in the computing environment.  Humidity levels below this range create static, and levels above create condensation.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D27662CA-9F70-49B0-96E7-186F0BC31EE2}"/>
              </a:ext>
            </a:extLst>
          </p:cNvPr>
          <p:cNvSpPr>
            <a:spLocks noGrp="1" noRot="1" noChangeAspect="1" noChangeArrowheads="1" noTextEdit="1"/>
          </p:cNvSpPr>
          <p:nvPr>
            <p:ph type="sldImg"/>
          </p:nvPr>
        </p:nvSpPr>
        <p:spPr>
          <a:ln/>
        </p:spPr>
      </p:sp>
      <p:sp>
        <p:nvSpPr>
          <p:cNvPr id="73731" name="Text Box 2">
            <a:extLst>
              <a:ext uri="{FF2B5EF4-FFF2-40B4-BE49-F238E27FC236}">
                <a16:creationId xmlns:a16="http://schemas.microsoft.com/office/drawing/2014/main" id="{3DF306B6-AF94-4BFB-8F1C-9C825FD853D6}"/>
              </a:ext>
            </a:extLst>
          </p:cNvPr>
          <p:cNvSpPr txBox="1">
            <a:spLocks noGrp="1" noChangeArrowheads="1"/>
          </p:cNvSpPr>
          <p:nvPr>
            <p:ph type="body" idx="1"/>
          </p:nvPr>
        </p:nvSpPr>
        <p:spPr>
          <a:xfrm>
            <a:off x="914400" y="4343400"/>
            <a:ext cx="5029200" cy="195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Ventilation Shafts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One last discussion point within the topic of HVAC is the security of the ventilation system air ductwork.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While in residential buildings the ductwork is quite small, in large commercial buildings it can be large enough for an individual to climb though.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the vents are large, security can install wire mesh grids at various points to compartmentalize the runs.  In any case, the ventilation system is one more area within the HVAC that must be evaluated.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F51FE63C-2FD8-4217-AB2C-29019754C112}"/>
              </a:ext>
            </a:extLst>
          </p:cNvPr>
          <p:cNvSpPr>
            <a:spLocks noGrp="1" noRot="1" noChangeAspect="1" noChangeArrowheads="1" noTextEdit="1"/>
          </p:cNvSpPr>
          <p:nvPr>
            <p:ph type="sldImg"/>
          </p:nvPr>
        </p:nvSpPr>
        <p:spPr>
          <a:ln/>
        </p:spPr>
      </p:sp>
      <p:sp>
        <p:nvSpPr>
          <p:cNvPr id="74755" name="Text Box 2">
            <a:extLst>
              <a:ext uri="{FF2B5EF4-FFF2-40B4-BE49-F238E27FC236}">
                <a16:creationId xmlns:a16="http://schemas.microsoft.com/office/drawing/2014/main" id="{0B92ECB3-FF54-4D6D-AEAE-BD34A39EF113}"/>
              </a:ext>
            </a:extLst>
          </p:cNvPr>
          <p:cNvSpPr txBox="1">
            <a:spLocks noGrp="1" noChangeArrowheads="1"/>
          </p:cNvSpPr>
          <p:nvPr>
            <p:ph type="body" idx="1"/>
          </p:nvPr>
        </p:nvSpPr>
        <p:spPr>
          <a:xfrm>
            <a:off x="914400" y="4343400"/>
            <a:ext cx="5029200" cy="4246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Power Management and Conditioning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Not only is electrical quantity (voltage level and amperage rating) of concern, but so is the quality of the power (cleanliness and proper installation).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Interference with the normal pattern of the electrical current is referred to as noise in the current.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Any noise that interferes with the normal 50 Hertz cycle can result in inaccurate time clocks or, even worse, unreliable internal clocks inside the CPU.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Grounding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Grounding ensures that the returning flow of current is properly discharged to the ground.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If this is not properly installed, anyone touching a computer or other electrical device could be used as a ground source, causing damage to equipment and injury or death to the person.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Power should also be provided in sufficient amperage to support needed operations.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Overloading a circuit not only causes problems with the circuit tripping but can also overload the power load on an electrical cable, creating the risk of fire.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E8874F98-41DA-49CF-9518-2CAC38B72792}"/>
              </a:ext>
            </a:extLst>
          </p:cNvPr>
          <p:cNvSpPr>
            <a:spLocks noGrp="1" noRot="1" noChangeAspect="1" noChangeArrowheads="1" noTextEdit="1"/>
          </p:cNvSpPr>
          <p:nvPr>
            <p:ph type="sldImg"/>
          </p:nvPr>
        </p:nvSpPr>
        <p:spPr>
          <a:ln/>
        </p:spPr>
      </p:sp>
      <p:sp>
        <p:nvSpPr>
          <p:cNvPr id="75779" name="Text Box 2">
            <a:extLst>
              <a:ext uri="{FF2B5EF4-FFF2-40B4-BE49-F238E27FC236}">
                <a16:creationId xmlns:a16="http://schemas.microsoft.com/office/drawing/2014/main" id="{E1811158-B829-495D-8837-3B31F524FD27}"/>
              </a:ext>
            </a:extLst>
          </p:cNvPr>
          <p:cNvSpPr txBox="1">
            <a:spLocks noGrp="1" noChangeArrowheads="1"/>
          </p:cNvSpPr>
          <p:nvPr>
            <p:ph type="body" idx="1"/>
          </p:nvPr>
        </p:nvSpPr>
        <p:spPr>
          <a:xfrm>
            <a:off x="914400" y="4343400"/>
            <a:ext cx="5029200" cy="2124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Uninterruptible Power Supplies (UPSs)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 case of power outage, a UPS is a backup power source for major computer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four basic configurations of UPS: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standby</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Ferro-resonant standby</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line-interactive</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true online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C92732D6-8042-4E05-8612-A18D9C13B2A9}"/>
              </a:ext>
            </a:extLst>
          </p:cNvPr>
          <p:cNvSpPr>
            <a:spLocks noGrp="1" noRot="1" noChangeAspect="1" noChangeArrowheads="1" noTextEdit="1"/>
          </p:cNvSpPr>
          <p:nvPr>
            <p:ph type="sldImg"/>
          </p:nvPr>
        </p:nvSpPr>
        <p:spPr>
          <a:ln/>
        </p:spPr>
      </p:sp>
      <p:sp>
        <p:nvSpPr>
          <p:cNvPr id="76803" name="Text Box 2">
            <a:extLst>
              <a:ext uri="{FF2B5EF4-FFF2-40B4-BE49-F238E27FC236}">
                <a16:creationId xmlns:a16="http://schemas.microsoft.com/office/drawing/2014/main" id="{DCF1E4DA-B6FC-484F-91A6-C8B60758335A}"/>
              </a:ext>
            </a:extLst>
          </p:cNvPr>
          <p:cNvSpPr txBox="1">
            <a:spLocks noGrp="1" noChangeArrowheads="1"/>
          </p:cNvSpPr>
          <p:nvPr>
            <p:ph type="body" idx="1"/>
          </p:nvPr>
        </p:nvSpPr>
        <p:spPr>
          <a:xfrm>
            <a:off x="914400" y="4343400"/>
            <a:ext cx="5029200"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Uninterruptible Power Supplies (UPSs)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standby or offline UPS is an off-line battery backup that detects the interruption of power to the power equipment.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ferroresonant standby UPS is still an offline UPS, with the electrical service still providing the primary source of power, with the UPS serving as a battery backup. The ferroresonant transformer reduces power problems.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line-interactive UPS is always connected to the output, so has a much faster response time and incorporates power conditioning and line filtering.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true online UPS works in the opposite fashion to a standby UPS since the primary power source is the battery, with the power feed from the utility constantly recharging the batteries.  This model allows constant feed to the system, while completely eliminating power problems.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C92732D6-8042-4E05-8612-A18D9C13B2A9}"/>
              </a:ext>
            </a:extLst>
          </p:cNvPr>
          <p:cNvSpPr>
            <a:spLocks noGrp="1" noRot="1" noChangeAspect="1" noChangeArrowheads="1" noTextEdit="1"/>
          </p:cNvSpPr>
          <p:nvPr>
            <p:ph type="sldImg"/>
          </p:nvPr>
        </p:nvSpPr>
        <p:spPr>
          <a:ln/>
        </p:spPr>
      </p:sp>
      <p:sp>
        <p:nvSpPr>
          <p:cNvPr id="76803" name="Text Box 2">
            <a:extLst>
              <a:ext uri="{FF2B5EF4-FFF2-40B4-BE49-F238E27FC236}">
                <a16:creationId xmlns:a16="http://schemas.microsoft.com/office/drawing/2014/main" id="{DCF1E4DA-B6FC-484F-91A6-C8B60758335A}"/>
              </a:ext>
            </a:extLst>
          </p:cNvPr>
          <p:cNvSpPr txBox="1">
            <a:spLocks noGrp="1" noChangeArrowheads="1"/>
          </p:cNvSpPr>
          <p:nvPr>
            <p:ph type="body" idx="1"/>
          </p:nvPr>
        </p:nvSpPr>
        <p:spPr>
          <a:xfrm>
            <a:off x="914400" y="4343400"/>
            <a:ext cx="5029200"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Uninterruptible Power Supplies (UPSs)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standby or offline UPS is an off-line battery backup that detects the interruption of power to the power equipment.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ferroresonant standby UPS is still an offline UPS, with the electrical service still providing the primary source of power, with the UPS serving as a battery backup. The ferroresonant transformer reduces power problems.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line-interactive UPS is always connected to the output, so has a much faster response time and incorporates power conditioning and line filtering.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true online UPS works in the opposite fashion to a standby UPS since the primary power source is the battery, with the power feed from the utility constantly recharging the batteries.  This model allows constant feed to the system, while completely eliminating power problems.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extLst>
      <p:ext uri="{BB962C8B-B14F-4D97-AF65-F5344CB8AC3E}">
        <p14:creationId xmlns:p14="http://schemas.microsoft.com/office/powerpoint/2010/main" val="86494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07045442-A209-47DD-A22C-6456D93CEAD8}"/>
              </a:ext>
            </a:extLst>
          </p:cNvPr>
          <p:cNvSpPr>
            <a:spLocks noGrp="1" noRot="1" noChangeAspect="1" noChangeArrowheads="1" noTextEdit="1"/>
          </p:cNvSpPr>
          <p:nvPr>
            <p:ph type="sldImg"/>
          </p:nvPr>
        </p:nvSpPr>
        <p:spPr>
          <a:ln/>
        </p:spPr>
      </p:sp>
      <p:sp>
        <p:nvSpPr>
          <p:cNvPr id="77827" name="Text Box 2">
            <a:extLst>
              <a:ext uri="{FF2B5EF4-FFF2-40B4-BE49-F238E27FC236}">
                <a16:creationId xmlns:a16="http://schemas.microsoft.com/office/drawing/2014/main" id="{CE6C3EC9-9DBA-40B0-99B0-8C6CAFE4FEB9}"/>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Emergency Shutoff</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One important aspect of power management in any environment is the need to be able to stop power immediately should the current represent a risk to human or machine safety.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Most computer rooms and wiring closets are equipped with an emergency power shutoff, which is usually a large red button, prominently placed to facilitate access, with an accident-proof cover to prevent unintentional use.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487E9B11-5A56-40D2-87C7-72BD11047893}"/>
              </a:ext>
            </a:extLst>
          </p:cNvPr>
          <p:cNvSpPr>
            <a:spLocks noGrp="1" noRot="1" noChangeAspect="1" noChangeArrowheads="1" noTextEdit="1"/>
          </p:cNvSpPr>
          <p:nvPr>
            <p:ph type="sldImg"/>
          </p:nvPr>
        </p:nvSpPr>
        <p:spPr>
          <a:ln/>
        </p:spPr>
      </p:sp>
      <p:sp>
        <p:nvSpPr>
          <p:cNvPr id="78851" name="Text Box 2">
            <a:extLst>
              <a:ext uri="{FF2B5EF4-FFF2-40B4-BE49-F238E27FC236}">
                <a16:creationId xmlns:a16="http://schemas.microsoft.com/office/drawing/2014/main" id="{D4250E40-A73D-421E-A581-3F5FC084665F}"/>
              </a:ext>
            </a:extLst>
          </p:cNvPr>
          <p:cNvSpPr txBox="1">
            <a:spLocks noGrp="1" noChangeArrowheads="1"/>
          </p:cNvSpPr>
          <p:nvPr>
            <p:ph type="body" idx="1"/>
          </p:nvPr>
        </p:nvSpPr>
        <p:spPr>
          <a:xfrm>
            <a:off x="914400" y="4343400"/>
            <a:ext cx="5029200" cy="1941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Electrical power influences: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Fault: momentary interruption in power</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Blackout: prolonged interruption in power</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Sag: momentary drop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Brownout: prolonged drop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Spike: momentary increase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Surge: prolonged increase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599C31D5-E086-4DAE-90FE-673A1C907EFE}"/>
              </a:ext>
            </a:extLst>
          </p:cNvPr>
          <p:cNvSpPr>
            <a:spLocks noGrp="1" noRot="1" noChangeAspect="1" noChangeArrowheads="1" noTextEdit="1"/>
          </p:cNvSpPr>
          <p:nvPr>
            <p:ph type="sldImg"/>
          </p:nvPr>
        </p:nvSpPr>
        <p:spPr>
          <a:ln/>
        </p:spPr>
      </p:sp>
      <p:sp>
        <p:nvSpPr>
          <p:cNvPr id="79875" name="Text Box 2">
            <a:extLst>
              <a:ext uri="{FF2B5EF4-FFF2-40B4-BE49-F238E27FC236}">
                <a16:creationId xmlns:a16="http://schemas.microsoft.com/office/drawing/2014/main" id="{F34512DB-47D2-40A0-AFF7-E1CBFB9BDE3B}"/>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Water Problems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Lack of water poses problem to systems, including the functionality of fire suppression systems, and the ability of water chillers to provide air-conditioning.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 the other hand, a surplus of water, or water pressure, poses a real threat.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It is therefore important to integrate water detection systems into the alarm systems that regulate overall facilities operations.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a:extLst>
              <a:ext uri="{FF2B5EF4-FFF2-40B4-BE49-F238E27FC236}">
                <a16:creationId xmlns:a16="http://schemas.microsoft.com/office/drawing/2014/main" id="{D7535FD3-D90A-462B-905F-D49711297C2C}"/>
              </a:ext>
            </a:extLst>
          </p:cNvPr>
          <p:cNvSpPr>
            <a:spLocks noGrp="1" noRot="1" noChangeAspect="1" noChangeArrowheads="1" noTextEdit="1"/>
          </p:cNvSpPr>
          <p:nvPr>
            <p:ph type="sldImg"/>
          </p:nvPr>
        </p:nvSpPr>
        <p:spPr>
          <a:ln/>
        </p:spPr>
      </p:sp>
      <p:sp>
        <p:nvSpPr>
          <p:cNvPr id="80899" name="Text Box 2">
            <a:extLst>
              <a:ext uri="{FF2B5EF4-FFF2-40B4-BE49-F238E27FC236}">
                <a16:creationId xmlns:a16="http://schemas.microsoft.com/office/drawing/2014/main" id="{292E53A6-F1C0-4C7A-A4A7-A0E325D4474C}"/>
              </a:ext>
            </a:extLst>
          </p:cNvPr>
          <p:cNvSpPr txBox="1">
            <a:spLocks noGrp="1" noChangeArrowheads="1"/>
          </p:cNvSpPr>
          <p:nvPr>
            <p:ph type="body" idx="1"/>
          </p:nvPr>
        </p:nvSpPr>
        <p:spPr>
          <a:xfrm>
            <a:off x="914400" y="4343400"/>
            <a:ext cx="5029200" cy="195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Structural Collapse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Unavoidable environmental factors or forces of nature can cause failures of structures that house the organization.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Structures are designed and constructed with specific load limits, and overloading these design limits, intentionally or unintentionally, inevitably results in structural failure and potentially loss of life or injury.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Periodic inspections by qualified civil engineers assists in identifying potentially dangerous structural conditions well before they fail.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5024AD22-772F-43A9-A5FF-1E65B7048523}"/>
              </a:ext>
            </a:extLst>
          </p:cNvPr>
          <p:cNvSpPr>
            <a:spLocks noGrp="1" noRot="1" noChangeAspect="1" noChangeArrowheads="1" noTextEdit="1"/>
          </p:cNvSpPr>
          <p:nvPr>
            <p:ph type="sldImg"/>
          </p:nvPr>
        </p:nvSpPr>
        <p:spPr>
          <a:ln/>
        </p:spPr>
      </p:sp>
      <p:sp>
        <p:nvSpPr>
          <p:cNvPr id="49155" name="Text Box 2">
            <a:extLst>
              <a:ext uri="{FF2B5EF4-FFF2-40B4-BE49-F238E27FC236}">
                <a16:creationId xmlns:a16="http://schemas.microsoft.com/office/drawing/2014/main" id="{3094808A-A65F-4EDA-8B20-8F47261C35CA}"/>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Learning Objectives: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Upon completion of this section you should be able to:</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conceptual need for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threats to information security that are unique to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key physical security considerations for selecting a facility site.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physical security monitoring components.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essential elements of access control within the scope of facilities management.</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criticality of fire safety programs to all physical security programs.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components of fire detection and response.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impact of interruptions in the service of supporting utilities.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technical details of uninterruptible power supplies and how they are used to increase availability of information assets.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critical physical environment considerations for computing facilities.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countermeasures to the physical theft of computing devices.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03DFDD12-E5BE-4C35-9FD0-C3EA250ACD76}"/>
              </a:ext>
            </a:extLst>
          </p:cNvPr>
          <p:cNvSpPr>
            <a:spLocks noGrp="1" noRot="1" noChangeAspect="1" noChangeArrowheads="1" noTextEdit="1"/>
          </p:cNvSpPr>
          <p:nvPr>
            <p:ph type="sldImg"/>
          </p:nvPr>
        </p:nvSpPr>
        <p:spPr>
          <a:ln/>
        </p:spPr>
      </p:sp>
      <p:sp>
        <p:nvSpPr>
          <p:cNvPr id="81923" name="Text Box 2">
            <a:extLst>
              <a:ext uri="{FF2B5EF4-FFF2-40B4-BE49-F238E27FC236}">
                <a16:creationId xmlns:a16="http://schemas.microsoft.com/office/drawing/2014/main" id="{3AB4D12C-1BFD-46B6-AEEF-1ED7C6B79657}"/>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Testing Facility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Just as with any phase of the security process, the physical security of the facility must be constantly documented, evaluated, and tested.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Documentation of the facilities configuration, operation, and function is integrated into disaster recovery plans and standing operating procedures.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Testing provides information necessary to improve the physical security in the facility and identifies areas weak points.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7F5634A1-8960-4958-B2E6-4945674F383C}"/>
              </a:ext>
            </a:extLst>
          </p:cNvPr>
          <p:cNvSpPr>
            <a:spLocks noGrp="1" noRot="1" noChangeAspect="1" noChangeArrowheads="1" noTextEdit="1"/>
          </p:cNvSpPr>
          <p:nvPr>
            <p:ph type="sldImg"/>
          </p:nvPr>
        </p:nvSpPr>
        <p:spPr>
          <a:ln/>
        </p:spPr>
      </p:sp>
      <p:sp>
        <p:nvSpPr>
          <p:cNvPr id="82947" name="Text Box 2">
            <a:extLst>
              <a:ext uri="{FF2B5EF4-FFF2-40B4-BE49-F238E27FC236}">
                <a16:creationId xmlns:a16="http://schemas.microsoft.com/office/drawing/2014/main" id="{2A119351-8285-4794-BECB-E313E75D3A38}"/>
              </a:ext>
            </a:extLst>
          </p:cNvPr>
          <p:cNvSpPr txBox="1">
            <a:spLocks noGrp="1" noChangeArrowheads="1"/>
          </p:cNvSpPr>
          <p:nvPr>
            <p:ph type="body" idx="1"/>
          </p:nvPr>
        </p:nvSpPr>
        <p:spPr>
          <a:xfrm>
            <a:off x="914400" y="4343400"/>
            <a:ext cx="5029200" cy="407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Interception of Data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three methods of data interception: direct observation, interception of data transmission, and electromagnetic interception.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direct observation, one must be close enough to information to breach confidentiality. Physical security mechanisms can restrict the possibility of an individual accessing unauthorised areas and thus directly observing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 the other hand, if attackers can access the transmission media, i.e. by using the Internet or tapping the LAN, they need not be anywhere near the source of information.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It is possible to eavesdrop on signals cables that emit electro-magnetic signals without actually tapping into them.  TEMPEST is a technology that involves the monitoring of devices that emit electromagnetic radiation (EMR) in such a manner that the data can be reconstructed.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TEMPEST monitoring involves the following: ensuring that computers are placed as far as possible from outside perimeters; installing special shielding inside the CPU case; and implementing a host of other restrictions, including maintaining distances from plumbing and other infrastructure components that carry radio waves.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9156C84C-0FAA-4717-8F62-E924A0252E77}"/>
              </a:ext>
            </a:extLst>
          </p:cNvPr>
          <p:cNvSpPr>
            <a:spLocks noGrp="1" noRot="1" noChangeAspect="1" noChangeArrowheads="1" noTextEdit="1"/>
          </p:cNvSpPr>
          <p:nvPr>
            <p:ph type="sldImg"/>
          </p:nvPr>
        </p:nvSpPr>
        <p:spPr>
          <a:ln/>
        </p:spPr>
      </p:sp>
      <p:sp>
        <p:nvSpPr>
          <p:cNvPr id="83971" name="Text Box 2">
            <a:extLst>
              <a:ext uri="{FF2B5EF4-FFF2-40B4-BE49-F238E27FC236}">
                <a16:creationId xmlns:a16="http://schemas.microsoft.com/office/drawing/2014/main" id="{D99F258B-78A0-478B-BCCA-E92AD20051EC}"/>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Mobile And Portable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the increased threat to overall information security for laptops, handhelds, and PDAs, mobile computing requires even more security than the average in-house system</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Many of these mobile computing systems not only have corporate information stored within them, many are configured to facilitate the user’s access into the organisation’s secure computing facilities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0AEC68B6-B830-4F11-978A-099366F62B64}"/>
              </a:ext>
            </a:extLst>
          </p:cNvPr>
          <p:cNvSpPr>
            <a:spLocks noGrp="1" noRot="1" noChangeAspect="1" noChangeArrowheads="1" noTextEdit="1"/>
          </p:cNvSpPr>
          <p:nvPr>
            <p:ph type="sldImg"/>
          </p:nvPr>
        </p:nvSpPr>
        <p:spPr>
          <a:ln/>
        </p:spPr>
      </p:sp>
      <p:sp>
        <p:nvSpPr>
          <p:cNvPr id="84995" name="Text Box 2">
            <a:extLst>
              <a:ext uri="{FF2B5EF4-FFF2-40B4-BE49-F238E27FC236}">
                <a16:creationId xmlns:a16="http://schemas.microsoft.com/office/drawing/2014/main" id="{A6E65E23-5853-47C9-94CF-5C6092B97E6F}"/>
              </a:ext>
            </a:extLst>
          </p:cNvPr>
          <p:cNvSpPr txBox="1">
            <a:spLocks noGrp="1" noChangeArrowheads="1"/>
          </p:cNvSpPr>
          <p:nvPr>
            <p:ph type="body" idx="1"/>
          </p:nvPr>
        </p:nvSpPr>
        <p:spPr>
          <a:xfrm>
            <a:off x="914400" y="4343400"/>
            <a:ext cx="5029200" cy="345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Mobile And Portable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New technology to support the location of lost or stolen laptops can provide additional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first type of new technology is CompuTrace, computer software that is stored on a laptop’s hardware and reports itself and the electronic serial number of the computer on which it is installed to a central monitoring center.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Also available for laptops are burglar alarms made up of a PC card that contains a motion detector.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the alarm in the laptop is armed, and the laptop is moved beyond a configured distance, the alarm triggers an audible alarm.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system also shuts down the computer and includes an encryption option to completely render the information unusable.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For maximum security, laptops should be secured at all times.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you are traveling with a laptop, you should have it in your possession at all times.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C0B30909-438D-40B9-85EC-73E7397966C3}"/>
              </a:ext>
            </a:extLst>
          </p:cNvPr>
          <p:cNvSpPr>
            <a:spLocks noGrp="1" noRot="1" noChangeAspect="1" noChangeArrowheads="1" noTextEdit="1"/>
          </p:cNvSpPr>
          <p:nvPr>
            <p:ph type="sldImg"/>
          </p:nvPr>
        </p:nvSpPr>
        <p:spPr>
          <a:ln/>
        </p:spPr>
      </p:sp>
      <p:sp>
        <p:nvSpPr>
          <p:cNvPr id="86019" name="Rectangle 2">
            <a:extLst>
              <a:ext uri="{FF2B5EF4-FFF2-40B4-BE49-F238E27FC236}">
                <a16:creationId xmlns:a16="http://schemas.microsoft.com/office/drawing/2014/main" id="{2ECE1473-1888-4072-B096-25368D901519}"/>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C3CB79D4-A3AA-42EA-899F-95D66E51772A}"/>
              </a:ext>
            </a:extLst>
          </p:cNvPr>
          <p:cNvSpPr>
            <a:spLocks noGrp="1" noRot="1" noChangeAspect="1" noChangeArrowheads="1" noTextEdit="1"/>
          </p:cNvSpPr>
          <p:nvPr>
            <p:ph type="sldImg"/>
          </p:nvPr>
        </p:nvSpPr>
        <p:spPr>
          <a:ln/>
        </p:spPr>
      </p:sp>
      <p:sp>
        <p:nvSpPr>
          <p:cNvPr id="87043" name="Text Box 2">
            <a:extLst>
              <a:ext uri="{FF2B5EF4-FFF2-40B4-BE49-F238E27FC236}">
                <a16:creationId xmlns:a16="http://schemas.microsoft.com/office/drawing/2014/main" id="{62EBAF37-6558-468A-A5FF-7A4C657878B0}"/>
              </a:ext>
            </a:extLst>
          </p:cNvPr>
          <p:cNvSpPr txBox="1">
            <a:spLocks noGrp="1" noChangeArrowheads="1"/>
          </p:cNvSpPr>
          <p:nvPr>
            <p:ph type="body" idx="1"/>
          </p:nvPr>
        </p:nvSpPr>
        <p:spPr>
          <a:xfrm>
            <a:off x="914400" y="4343400"/>
            <a:ext cx="5029200"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Remote Computing Security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Remote site computing includes a wide variety of computing sites, which are distant from the base organisational facility, and includes the entire spectrum of telecommuters (or tele-computers).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Telecommuting involves computing using telecommunications facilities including Internet, dial-up, or leased point-to-point links.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Employees may need to access home networks on business trips, telecommuters need access from home systems, and some organizations even have satellite offices that need to be tightly integrated into the overall IT infrastructure.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Individuals telecommuting from home deserve special attention.  As more individuals consider telecommuting, the risk to organisational information through these often unsecured connections is substantial.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Few organisations provide their employees with secure connections to their office networks, and even fewer provide secure systems, should the employee’s home computer be compromised.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To provide a secure extension of the organisation’s internal networks, all external connections and systems must be secured.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Although it is possible to secure remote sites, organisations cannot assume the employees invest their own funds for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D2E454BD-155C-4AB0-A8AC-0323D445133D}"/>
              </a:ext>
            </a:extLst>
          </p:cNvPr>
          <p:cNvSpPr>
            <a:spLocks noGrp="1" noRot="1" noChangeAspect="1" noChangeArrowheads="1" noTextEdit="1"/>
          </p:cNvSpPr>
          <p:nvPr>
            <p:ph type="sldImg"/>
          </p:nvPr>
        </p:nvSpPr>
        <p:spPr>
          <a:ln/>
        </p:spPr>
      </p:sp>
      <p:sp>
        <p:nvSpPr>
          <p:cNvPr id="88067" name="Text Box 2">
            <a:extLst>
              <a:ext uri="{FF2B5EF4-FFF2-40B4-BE49-F238E27FC236}">
                <a16:creationId xmlns:a16="http://schemas.microsoft.com/office/drawing/2014/main" id="{9A91FED0-C784-4B0A-B002-E74BC3F1EB08}"/>
              </a:ext>
            </a:extLst>
          </p:cNvPr>
          <p:cNvSpPr txBox="1">
            <a:spLocks noGrp="1" noChangeArrowheads="1"/>
          </p:cNvSpPr>
          <p:nvPr>
            <p:ph type="body" idx="1"/>
          </p:nvPr>
        </p:nvSpPr>
        <p:spPr>
          <a:xfrm>
            <a:off x="914400" y="4343400"/>
            <a:ext cx="5029200" cy="4668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Special Considerations For Physical Security Threats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special considerations for physical security threats that should be examined.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first of these is the decision to develop physical security in-house or to outsource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qualified and professional agencies that provide consulting and services in the physical security area.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benefit of outsourcing physical security includes gaining the experience and knowledge of these agencies, many of which have been in the field for decades.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downside includes the high expense of outsourcing physical security, the loss of control over the individual components of the physical security solution, and the level of trust that must be placed in another company.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Another area of physical security deals with social engineering.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Social engineering is the use of people skills to obtain information from employees without their knowing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While most social engineers prefer to use the telephone and computer to make their contacts and solicit information, there are those who brazen accessing the information more directly.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Require all individuals entering the facility display appropriate visitor’s badges and be escorted by a security individual when in restricted areas.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A586EBDE-C41B-4B29-AEC1-8BA3038C74B3}"/>
              </a:ext>
            </a:extLst>
          </p:cNvPr>
          <p:cNvSpPr>
            <a:spLocks noGrp="1" noRot="1" noChangeAspect="1" noChangeArrowheads="1" noTextEdit="1"/>
          </p:cNvSpPr>
          <p:nvPr>
            <p:ph type="sldImg"/>
          </p:nvPr>
        </p:nvSpPr>
        <p:spPr>
          <a:ln/>
        </p:spPr>
      </p:sp>
      <p:sp>
        <p:nvSpPr>
          <p:cNvPr id="89091" name="Text Box 2">
            <a:extLst>
              <a:ext uri="{FF2B5EF4-FFF2-40B4-BE49-F238E27FC236}">
                <a16:creationId xmlns:a16="http://schemas.microsoft.com/office/drawing/2014/main" id="{00505886-8DBD-4D3F-B87B-3185B21C3A6E}"/>
              </a:ext>
            </a:extLst>
          </p:cNvPr>
          <p:cNvSpPr txBox="1">
            <a:spLocks noGrp="1" noChangeArrowheads="1"/>
          </p:cNvSpPr>
          <p:nvPr>
            <p:ph type="body" idx="1"/>
          </p:nvPr>
        </p:nvSpPr>
        <p:spPr>
          <a:xfrm>
            <a:off x="914400" y="4343400"/>
            <a:ext cx="5029200" cy="2192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Inventory Management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As with other organisational resources, computing equipment should be inventoried and inspected on a regular basis. Similarly classified information should also be inventoried and managed.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Whenever a classified document us reproduced, a stamp should be placed on the original before it is copied.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This stamp states the document’s classification level and document number for tracking.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Each classified copy is issued to its receiver, who signs for the document.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13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316A11EA-CE60-431E-A430-FBD0F407F07C}"/>
              </a:ext>
            </a:extLst>
          </p:cNvPr>
          <p:cNvSpPr>
            <a:spLocks noGrp="1" noRot="1" noChangeAspect="1" noChangeArrowheads="1" noTextEdit="1"/>
          </p:cNvSpPr>
          <p:nvPr>
            <p:ph type="sldImg"/>
          </p:nvPr>
        </p:nvSpPr>
        <p:spPr>
          <a:ln/>
        </p:spPr>
      </p:sp>
      <p:sp>
        <p:nvSpPr>
          <p:cNvPr id="50179" name="Text Box 2">
            <a:extLst>
              <a:ext uri="{FF2B5EF4-FFF2-40B4-BE49-F238E27FC236}">
                <a16:creationId xmlns:a16="http://schemas.microsoft.com/office/drawing/2014/main" id="{EEB34BF0-394F-4110-8666-3E8D064AC4EF}"/>
              </a:ext>
            </a:extLst>
          </p:cNvPr>
          <p:cNvSpPr txBox="1">
            <a:spLocks noGrp="1" noChangeArrowheads="1"/>
          </p:cNvSpPr>
          <p:nvPr>
            <p:ph type="body" idx="1"/>
          </p:nvPr>
        </p:nvSpPr>
        <p:spPr>
          <a:xfrm>
            <a:off x="914400" y="4343400"/>
            <a:ext cx="5029200" cy="555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Introduction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Physical security addresses design, implementation, and maintenance of countermeasures that protect the physical resources of an organization.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Most of the technology-based controls discussed to this point can be circumvented, if an attacker gains physical access to the devices being controlled.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Some computer systems are constructed in such a way that it easy to steal the hard drive and the information it contains.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As a result, physical security should receive as much attention as logical security in the security development life cycle.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b="1"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Seven Major Sources of Physical Loss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From Donn B. Parker </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Extreme temperature: heat, cold</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Gases: war gases, commercial </a:t>
            </a:r>
            <a:r>
              <a:rPr lang="en-GB" altLang="en-US" dirty="0" err="1"/>
              <a:t>vapors</a:t>
            </a:r>
            <a:r>
              <a:rPr lang="en-GB" altLang="en-US" dirty="0"/>
              <a:t>, humid or dry air, suspended particles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Liquids: water, chemicals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Living organisms: viruses, bacteria, people, animals, insects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Projectiles: tangible objects in motion, powered objects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Movement: collapse, shearing, shaking, vibration, liquefaction, flows waves, separation, slide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Energy anomalies: electrical surge or failure, magnetism, static electricity, aging circuitry; radiation: sound, light, radio, microwave, electromagnetic, atomic.</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DD7DB91C-7A42-4492-965B-A5FA85DF95D9}"/>
              </a:ext>
            </a:extLst>
          </p:cNvPr>
          <p:cNvSpPr>
            <a:spLocks noGrp="1" noRot="1" noChangeAspect="1" noChangeArrowheads="1" noTextEdit="1"/>
          </p:cNvSpPr>
          <p:nvPr>
            <p:ph type="sldImg"/>
          </p:nvPr>
        </p:nvSpPr>
        <p:spPr>
          <a:ln/>
        </p:spPr>
      </p:sp>
      <p:sp>
        <p:nvSpPr>
          <p:cNvPr id="51203" name="Text Box 2">
            <a:extLst>
              <a:ext uri="{FF2B5EF4-FFF2-40B4-BE49-F238E27FC236}">
                <a16:creationId xmlns:a16="http://schemas.microsoft.com/office/drawing/2014/main" id="{A411D7A6-1B7F-4FFC-994C-A2658C39C8BC}"/>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Community Roles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General management: responsible for the security of the facility in which the organization is housed and the policies and standards for secure operation.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IT management and professionals: responsible for environmental and access security in technology equipment locations and for the policies and standards of secure equipment operation.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Information security management and professionals: perform risk assessments and implementation reviews for the physical security controls implemented by the other two groups.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86E1F82C-7245-48B8-B0F6-76518853CBC4}"/>
              </a:ext>
            </a:extLst>
          </p:cNvPr>
          <p:cNvSpPr>
            <a:spLocks noGrp="1" noRot="1" noChangeAspect="1" noChangeArrowheads="1" noTextEdit="1"/>
          </p:cNvSpPr>
          <p:nvPr>
            <p:ph type="sldImg"/>
          </p:nvPr>
        </p:nvSpPr>
        <p:spPr>
          <a:ln/>
        </p:spPr>
      </p:sp>
      <p:sp>
        <p:nvSpPr>
          <p:cNvPr id="52227" name="Text Box 2">
            <a:extLst>
              <a:ext uri="{FF2B5EF4-FFF2-40B4-BE49-F238E27FC236}">
                <a16:creationId xmlns:a16="http://schemas.microsoft.com/office/drawing/2014/main" id="{FBD2F1C2-6D3E-4E6C-88B3-BFE1EF8B00D1}"/>
              </a:ext>
            </a:extLst>
          </p:cNvPr>
          <p:cNvSpPr txBox="1">
            <a:spLocks noGrp="1" noChangeArrowheads="1"/>
          </p:cNvSpPr>
          <p:nvPr>
            <p:ph type="body" idx="1"/>
          </p:nvPr>
        </p:nvSpPr>
        <p:spPr>
          <a:xfrm>
            <a:off x="914400" y="4343400"/>
            <a:ext cx="5029200" cy="134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Access Controls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physical access controls that are uniquely suited to the physical entry and exit of people to and from the organisation’s facilities, including biometrics, smart cards and wireless enabled </a:t>
            </a:r>
            <a:r>
              <a:rPr lang="en-GB" altLang="en-US" dirty="0" err="1"/>
              <a:t>keycards</a:t>
            </a:r>
            <a:r>
              <a:rPr lang="en-GB" altLang="en-US" dirty="0"/>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AF2A4BF9-F2F3-47FA-BFCB-B1BACE3905FF}"/>
              </a:ext>
            </a:extLst>
          </p:cNvPr>
          <p:cNvSpPr>
            <a:spLocks noGrp="1" noRot="1" noChangeAspect="1" noChangeArrowheads="1" noTextEdit="1"/>
          </p:cNvSpPr>
          <p:nvPr>
            <p:ph type="sldImg"/>
          </p:nvPr>
        </p:nvSpPr>
        <p:spPr>
          <a:ln/>
        </p:spPr>
      </p:sp>
      <p:sp>
        <p:nvSpPr>
          <p:cNvPr id="53251" name="Text Box 2">
            <a:extLst>
              <a:ext uri="{FF2B5EF4-FFF2-40B4-BE49-F238E27FC236}">
                <a16:creationId xmlns:a16="http://schemas.microsoft.com/office/drawing/2014/main" id="{8D7A391D-69EC-4824-B572-04CC8A6C3BFD}"/>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Facilities Management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Before examining access controls, understand the concept of a secure facility and its design.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From the point of view of facilities management, a secure facility is a physical location that has been engineered with controls designed to minimise the risk of attacks from physical threats.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secure facility can use the natural terrain; traffic flow, urban development, and can complement these features with protection mechanisms, such as fences, gates, walls, guards, and alarms.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pPr/>
              <a:t>‹#›</a:t>
            </a:fld>
            <a:r>
              <a:rPr lang="en-GB" dirty="0"/>
              <a:t> of 100</a:t>
            </a:r>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20866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20866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pPr/>
              <a:t>‹#›</a:t>
            </a:fld>
            <a:r>
              <a:rPr lang="en-GB" dirty="0"/>
              <a:t> of 100</a:t>
            </a:r>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3/18/2022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6819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20923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9039225" y="6443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pPr/>
              <a:t>‹#›</a:t>
            </a:fld>
            <a:r>
              <a:rPr lang="en-GB" dirty="0"/>
              <a:t> of 100</a:t>
            </a:r>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3A52-6D47-49BF-A1C2-EF03953EFAFF}"/>
              </a:ext>
            </a:extLst>
          </p:cNvPr>
          <p:cNvSpPr>
            <a:spLocks noGrp="1"/>
          </p:cNvSpPr>
          <p:nvPr>
            <p:ph type="ctrTitle"/>
          </p:nvPr>
        </p:nvSpPr>
        <p:spPr/>
        <p:txBody>
          <a:bodyPr>
            <a:normAutofit/>
          </a:bodyPr>
          <a:lstStyle/>
          <a:p>
            <a:r>
              <a:rPr lang="en-GB" sz="4800" b="1" dirty="0">
                <a:solidFill>
                  <a:srgbClr val="223346"/>
                </a:solidFill>
              </a:rPr>
              <a:t>Week 2 – </a:t>
            </a:r>
            <a:r>
              <a:rPr lang="en-GB" sz="4800" b="1">
                <a:solidFill>
                  <a:srgbClr val="223346"/>
                </a:solidFill>
              </a:rPr>
              <a:t>Day 3</a:t>
            </a:r>
            <a:endParaRPr lang="en-GB" sz="4800" b="1" dirty="0">
              <a:solidFill>
                <a:srgbClr val="223346"/>
              </a:solidFill>
            </a:endParaRPr>
          </a:p>
        </p:txBody>
      </p:sp>
      <p:sp>
        <p:nvSpPr>
          <p:cNvPr id="3" name="Subtitle 2">
            <a:extLst>
              <a:ext uri="{FF2B5EF4-FFF2-40B4-BE49-F238E27FC236}">
                <a16:creationId xmlns:a16="http://schemas.microsoft.com/office/drawing/2014/main" id="{64AF152D-FA8D-41DE-81F8-7328D036F963}"/>
              </a:ext>
            </a:extLst>
          </p:cNvPr>
          <p:cNvSpPr>
            <a:spLocks noGrp="1"/>
          </p:cNvSpPr>
          <p:nvPr>
            <p:ph type="subTitle" idx="1"/>
          </p:nvPr>
        </p:nvSpPr>
        <p:spPr/>
        <p:txBody>
          <a:bodyPr/>
          <a:lstStyle/>
          <a:p>
            <a:r>
              <a:rPr lang="en-GB" b="1" dirty="0">
                <a:solidFill>
                  <a:srgbClr val="223346"/>
                </a:solidFill>
                <a:latin typeface="Arial" panose="020B0604020202020204" pitchFamily="34" charset="0"/>
              </a:rPr>
              <a:t>Cyber Threats</a:t>
            </a:r>
            <a:endParaRPr lang="en-GB" b="1" dirty="0">
              <a:solidFill>
                <a:srgbClr val="223346"/>
              </a:solidFill>
            </a:endParaRPr>
          </a:p>
          <a:p>
            <a:r>
              <a:rPr lang="en-GB" dirty="0">
                <a:solidFill>
                  <a:srgbClr val="000000"/>
                </a:solidFill>
                <a:latin typeface="Arial" panose="020B0604020202020204" pitchFamily="34" charset="0"/>
              </a:rPr>
              <a:t>UFCFFU-30-1</a:t>
            </a:r>
            <a:endParaRPr lang="en-GB" dirty="0"/>
          </a:p>
        </p:txBody>
      </p:sp>
    </p:spTree>
    <p:extLst>
      <p:ext uri="{BB962C8B-B14F-4D97-AF65-F5344CB8AC3E}">
        <p14:creationId xmlns:p14="http://schemas.microsoft.com/office/powerpoint/2010/main" val="408117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51D10B6D-9B97-4FD9-9594-3934FF3519CC}"/>
              </a:ext>
            </a:extLst>
          </p:cNvPr>
          <p:cNvSpPr>
            <a:spLocks noGrp="1" noChangeArrowheads="1"/>
          </p:cNvSpPr>
          <p:nvPr>
            <p:ph type="title" idx="4294967295"/>
          </p:nvPr>
        </p:nvSpPr>
        <p:spPr>
          <a:xfrm>
            <a:off x="1331495" y="725487"/>
            <a:ext cx="9721516"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Seven Major Sources of Physical Loss</a:t>
            </a:r>
          </a:p>
        </p:txBody>
      </p:sp>
      <p:sp>
        <p:nvSpPr>
          <p:cNvPr id="6147" name="Rectangle 2">
            <a:extLst>
              <a:ext uri="{FF2B5EF4-FFF2-40B4-BE49-F238E27FC236}">
                <a16:creationId xmlns:a16="http://schemas.microsoft.com/office/drawing/2014/main" id="{44FD1D61-90C4-46FC-86DF-1C74D83EB40B}"/>
              </a:ext>
            </a:extLst>
          </p:cNvPr>
          <p:cNvSpPr>
            <a:spLocks noGrp="1" noChangeArrowheads="1"/>
          </p:cNvSpPr>
          <p:nvPr>
            <p:ph type="body" idx="4294967295"/>
          </p:nvPr>
        </p:nvSpPr>
        <p:spPr>
          <a:xfrm>
            <a:off x="1981200" y="2174875"/>
            <a:ext cx="8231188" cy="3957638"/>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Temperature extremes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Gases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Liquids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Living organisms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Projectiles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Movement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Energy anomalies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64D411F0-F509-4598-86B2-D2AA4D648BF6}"/>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Community Roles</a:t>
            </a:r>
          </a:p>
        </p:txBody>
      </p:sp>
      <p:sp>
        <p:nvSpPr>
          <p:cNvPr id="7171" name="Rectangle 2">
            <a:extLst>
              <a:ext uri="{FF2B5EF4-FFF2-40B4-BE49-F238E27FC236}">
                <a16:creationId xmlns:a16="http://schemas.microsoft.com/office/drawing/2014/main" id="{66EA5F16-5CD0-4ED8-B4E2-88CB46A2EDE6}"/>
              </a:ext>
            </a:extLst>
          </p:cNvPr>
          <p:cNvSpPr>
            <a:spLocks noGrp="1" noChangeArrowheads="1"/>
          </p:cNvSpPr>
          <p:nvPr>
            <p:ph type="body" idx="4294967295"/>
          </p:nvPr>
        </p:nvSpPr>
        <p:spPr>
          <a:xfrm>
            <a:off x="1733550" y="2007810"/>
            <a:ext cx="8231188" cy="389769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General / Estate management: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Responsible for the security of the facility</a:t>
            </a:r>
          </a:p>
          <a:p>
            <a:pPr marL="457200" lvl="1" inden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management and professionals: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Responsible for environmental and access security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Information security management and professionals: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Perform risk assessments and implementation reviews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76002228-903E-42E6-AE26-A2F7009090AD}"/>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Access Controls</a:t>
            </a:r>
          </a:p>
        </p:txBody>
      </p:sp>
      <p:sp>
        <p:nvSpPr>
          <p:cNvPr id="8195" name="Rectangle 2">
            <a:extLst>
              <a:ext uri="{FF2B5EF4-FFF2-40B4-BE49-F238E27FC236}">
                <a16:creationId xmlns:a16="http://schemas.microsoft.com/office/drawing/2014/main" id="{47A8AB3E-5B68-4479-9737-12E422BE3726}"/>
              </a:ext>
            </a:extLst>
          </p:cNvPr>
          <p:cNvSpPr>
            <a:spLocks noGrp="1" noChangeArrowheads="1"/>
          </p:cNvSpPr>
          <p:nvPr>
            <p:ph type="body" idx="4294967295"/>
          </p:nvPr>
        </p:nvSpPr>
        <p:spPr>
          <a:xfrm>
            <a:off x="1390649" y="1719263"/>
            <a:ext cx="9744075" cy="4413250"/>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There are a number of physical access controls that are uniquely suited to the physical entry and exit of people to and from the organisation’s facilities, including:</a:t>
            </a:r>
          </a:p>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Biometrics </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Smart cards</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Wireless enabled key cards</a:t>
            </a:r>
          </a:p>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08176236-D961-4DC9-BC6C-03B5ACFC7867}"/>
              </a:ext>
            </a:extLst>
          </p:cNvPr>
          <p:cNvSpPr>
            <a:spLocks noGrp="1" noChangeArrowheads="1"/>
          </p:cNvSpPr>
          <p:nvPr>
            <p:ph type="title" idx="4294967295"/>
          </p:nvPr>
        </p:nvSpPr>
        <p:spPr>
          <a:xfrm>
            <a:off x="1899775"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Facilities Management</a:t>
            </a:r>
          </a:p>
        </p:txBody>
      </p:sp>
      <p:sp>
        <p:nvSpPr>
          <p:cNvPr id="9219" name="Rectangle 2">
            <a:extLst>
              <a:ext uri="{FF2B5EF4-FFF2-40B4-BE49-F238E27FC236}">
                <a16:creationId xmlns:a16="http://schemas.microsoft.com/office/drawing/2014/main" id="{C9DEA451-479C-4B74-B26F-B6B8CB274ECF}"/>
              </a:ext>
            </a:extLst>
          </p:cNvPr>
          <p:cNvSpPr>
            <a:spLocks noGrp="1" noChangeArrowheads="1"/>
          </p:cNvSpPr>
          <p:nvPr>
            <p:ph type="body" idx="4294967295"/>
          </p:nvPr>
        </p:nvSpPr>
        <p:spPr>
          <a:xfrm>
            <a:off x="1112982" y="1864846"/>
            <a:ext cx="9966036"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 secure facility is a physical location that has been engineered with controls designed to minimise the risk of attacks from physical threats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 secure facility can use the natural terrain; traffic flow, urban development, and can complement these features with protection mechanisms such as fences, gates, walls, guards, and alarms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871756AF-CABE-4E45-A13E-9CBED448E1E2}"/>
              </a:ext>
            </a:extLst>
          </p:cNvPr>
          <p:cNvSpPr>
            <a:spLocks noGrp="1" noChangeArrowheads="1"/>
          </p:cNvSpPr>
          <p:nvPr>
            <p:ph type="title" idx="4294967295"/>
          </p:nvPr>
        </p:nvSpPr>
        <p:spPr>
          <a:xfrm>
            <a:off x="1491915" y="555375"/>
            <a:ext cx="9657347"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Controls for Protecting the Secure Facility</a:t>
            </a:r>
          </a:p>
        </p:txBody>
      </p:sp>
      <p:sp>
        <p:nvSpPr>
          <p:cNvPr id="10243" name="Rectangle 2">
            <a:extLst>
              <a:ext uri="{FF2B5EF4-FFF2-40B4-BE49-F238E27FC236}">
                <a16:creationId xmlns:a16="http://schemas.microsoft.com/office/drawing/2014/main" id="{B9B4DBBD-BACB-42C2-BE4E-1FC3CD386F86}"/>
              </a:ext>
            </a:extLst>
          </p:cNvPr>
          <p:cNvSpPr>
            <a:spLocks noGrp="1" noChangeArrowheads="1"/>
          </p:cNvSpPr>
          <p:nvPr>
            <p:ph type="body" idx="4294967295"/>
          </p:nvPr>
        </p:nvSpPr>
        <p:spPr>
          <a:xfrm>
            <a:off x="1325418" y="1954882"/>
            <a:ext cx="4038600" cy="408940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Walls, Fencing, and Gates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Guards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Dogs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ID Cards and Badges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Locks and Keys</a:t>
            </a:r>
          </a:p>
          <a:p>
            <a:pPr>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p:txBody>
      </p:sp>
      <p:sp>
        <p:nvSpPr>
          <p:cNvPr id="10244" name="Rectangle 3">
            <a:extLst>
              <a:ext uri="{FF2B5EF4-FFF2-40B4-BE49-F238E27FC236}">
                <a16:creationId xmlns:a16="http://schemas.microsoft.com/office/drawing/2014/main" id="{5783ACA5-BFDE-4276-83E5-D2CC0D9B26FA}"/>
              </a:ext>
            </a:extLst>
          </p:cNvPr>
          <p:cNvSpPr>
            <a:spLocks noGrp="1" noChangeArrowheads="1"/>
          </p:cNvSpPr>
          <p:nvPr>
            <p:ph type="body" idx="4294967295"/>
          </p:nvPr>
        </p:nvSpPr>
        <p:spPr>
          <a:xfrm>
            <a:off x="7032040" y="1954882"/>
            <a:ext cx="4038600" cy="408940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Mantraps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Electronic Monitoring</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Alarms and Alarm Systems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Computer Rooms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Walls and Doors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2743F3D9-7C5A-46B2-A35B-2649FC3C91CA}"/>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 Cards and Badges</a:t>
            </a:r>
          </a:p>
        </p:txBody>
      </p:sp>
      <p:sp>
        <p:nvSpPr>
          <p:cNvPr id="11267" name="Rectangle 2">
            <a:extLst>
              <a:ext uri="{FF2B5EF4-FFF2-40B4-BE49-F238E27FC236}">
                <a16:creationId xmlns:a16="http://schemas.microsoft.com/office/drawing/2014/main" id="{8D22F6BB-9BD4-430D-B69E-52784CE47DC4}"/>
              </a:ext>
            </a:extLst>
          </p:cNvPr>
          <p:cNvSpPr>
            <a:spLocks noGrp="1" noChangeArrowheads="1"/>
          </p:cNvSpPr>
          <p:nvPr>
            <p:ph type="body" idx="4294967295"/>
          </p:nvPr>
        </p:nvSpPr>
        <p:spPr>
          <a:xfrm>
            <a:off x="987412" y="1719263"/>
            <a:ext cx="10012218" cy="4413250"/>
          </a:xfrm>
        </p:spPr>
        <p:txBody>
          <a:bodyPr vert="horz" lIns="90000" tIns="46800" rIns="90000" bIns="46800" rtlCol="0">
            <a:normAutofit fontScale="92500" lnSpcReduction="1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Ties physical security to information access with identification cards (ID) and/or name badges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 card is typically concealed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Name badge is visible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These devices are actually biometrics (facial recognition)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Should not be the only control as they can be easily duplicated, stolen, and modified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Tailgating occurs when unauthorised individuals follow authorised users through the control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CAA95CB1-12E5-4105-86E2-F76CEEBB42D1}"/>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Locks and Keys</a:t>
            </a:r>
          </a:p>
        </p:txBody>
      </p:sp>
      <p:sp>
        <p:nvSpPr>
          <p:cNvPr id="12291" name="Rectangle 2">
            <a:extLst>
              <a:ext uri="{FF2B5EF4-FFF2-40B4-BE49-F238E27FC236}">
                <a16:creationId xmlns:a16="http://schemas.microsoft.com/office/drawing/2014/main" id="{A48DB4B3-DEB9-4AA5-AFD8-8F9F4F8C7AAC}"/>
              </a:ext>
            </a:extLst>
          </p:cNvPr>
          <p:cNvSpPr>
            <a:spLocks noGrp="1" noChangeArrowheads="1"/>
          </p:cNvSpPr>
          <p:nvPr>
            <p:ph type="body" idx="4294967295"/>
          </p:nvPr>
        </p:nvSpPr>
        <p:spPr>
          <a:xfrm>
            <a:off x="1981200" y="1719263"/>
            <a:ext cx="8231188" cy="4413250"/>
          </a:xfrm>
        </p:spPr>
        <p:txBody>
          <a:bodyPr vert="horz" lIns="90000" tIns="46800" rIns="90000" bIns="46800" rtlCol="0">
            <a:normAutofit fontScale="92500" lnSpcReduction="1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There are two types of locks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Mechanical and electro-mechanical (also called </a:t>
            </a:r>
            <a:r>
              <a:rPr lang="en-GB" altLang="en-US" sz="2200" dirty="0" err="1"/>
              <a:t>MagLocks</a:t>
            </a:r>
            <a:r>
              <a:rPr lang="en-GB" altLang="en-US" sz="2200" dirty="0"/>
              <a:t>)</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Locks can also be divided into four categories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Manual, programmable, electronic, and biometric</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Locks fail and facilities need alternative procedures for access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Locks fail in one of two ways: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When the lock of a door fails and the door becomes unlocked, that is a fail-safe lock (Note: fail-safe - protection of human life perspective)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When the lock of a door fails and the door remains locked, this is a fail-secure lock (Note: fail-secure – protection of area perspective)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30824A7D-E182-4EAB-9761-6ED691ECED8B}"/>
              </a:ext>
            </a:extLst>
          </p:cNvPr>
          <p:cNvSpPr>
            <a:spLocks noGrp="1" noChangeArrowheads="1"/>
          </p:cNvSpPr>
          <p:nvPr>
            <p:ph type="title" idx="4294967295"/>
          </p:nvPr>
        </p:nvSpPr>
        <p:spPr>
          <a:xfrm>
            <a:off x="1787274" y="769938"/>
            <a:ext cx="7545388" cy="74295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Locks</a:t>
            </a:r>
          </a:p>
        </p:txBody>
      </p:sp>
      <p:pic>
        <p:nvPicPr>
          <p:cNvPr id="3" name="Picture 2" descr="A picture containing metalware, lock, indoor&#10;&#10;Description automatically generated">
            <a:extLst>
              <a:ext uri="{FF2B5EF4-FFF2-40B4-BE49-F238E27FC236}">
                <a16:creationId xmlns:a16="http://schemas.microsoft.com/office/drawing/2014/main" id="{1FE64AC8-996B-4357-8753-0F1B7C23296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b="22500"/>
          <a:stretch/>
        </p:blipFill>
        <p:spPr>
          <a:xfrm>
            <a:off x="8065000" y="956283"/>
            <a:ext cx="2739804" cy="3101235"/>
          </a:xfrm>
          <a:prstGeom prst="rect">
            <a:avLst/>
          </a:prstGeom>
          <a:effectLst>
            <a:softEdge rad="266700"/>
          </a:effectLst>
        </p:spPr>
      </p:pic>
      <p:pic>
        <p:nvPicPr>
          <p:cNvPr id="5" name="Picture 4" descr="A picture containing text, person, holding, hand&#10;&#10;Description automatically generated">
            <a:extLst>
              <a:ext uri="{FF2B5EF4-FFF2-40B4-BE49-F238E27FC236}">
                <a16:creationId xmlns:a16="http://schemas.microsoft.com/office/drawing/2014/main" id="{C12244A6-DFC6-410F-B09C-0B86F02CB32A}"/>
              </a:ext>
            </a:extLst>
          </p:cNvPr>
          <p:cNvPicPr>
            <a:picLocks noChangeAspect="1"/>
          </p:cNvPicPr>
          <p:nvPr/>
        </p:nvPicPr>
        <p:blipFill rotWithShape="1">
          <a:blip r:embed="rId4">
            <a:extLst>
              <a:ext uri="{28A0092B-C50C-407E-A947-70E740481C1C}">
                <a14:useLocalDpi xmlns:a14="http://schemas.microsoft.com/office/drawing/2010/main" val="0"/>
              </a:ext>
            </a:extLst>
          </a:blip>
          <a:srcRect l="15051" r="17299"/>
          <a:stretch/>
        </p:blipFill>
        <p:spPr>
          <a:xfrm>
            <a:off x="826371" y="2231268"/>
            <a:ext cx="2424965" cy="3584575"/>
          </a:xfrm>
          <a:prstGeom prst="rect">
            <a:avLst/>
          </a:prstGeom>
          <a:effectLst>
            <a:softEdge rad="266700"/>
          </a:effectLst>
        </p:spPr>
      </p:pic>
      <p:pic>
        <p:nvPicPr>
          <p:cNvPr id="7" name="Picture 6" descr="A picture containing indoor, wall, remote&#10;&#10;Description automatically generated">
            <a:extLst>
              <a:ext uri="{FF2B5EF4-FFF2-40B4-BE49-F238E27FC236}">
                <a16:creationId xmlns:a16="http://schemas.microsoft.com/office/drawing/2014/main" id="{B9AC7D32-F5FF-4557-B91E-BD6BFF1E3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730" y="1141413"/>
            <a:ext cx="3038475" cy="3038475"/>
          </a:xfrm>
          <a:prstGeom prst="rect">
            <a:avLst/>
          </a:prstGeom>
          <a:effectLst>
            <a:softEdge rad="266700"/>
          </a:effectLst>
        </p:spPr>
      </p:pic>
      <p:pic>
        <p:nvPicPr>
          <p:cNvPr id="14" name="Picture 13" descr="A picture containing text, holding, person, hand&#10;&#10;Description automatically generated">
            <a:extLst>
              <a:ext uri="{FF2B5EF4-FFF2-40B4-BE49-F238E27FC236}">
                <a16:creationId xmlns:a16="http://schemas.microsoft.com/office/drawing/2014/main" id="{2A328692-95F8-46A9-B8B8-AD6FB37EA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730" y="4268851"/>
            <a:ext cx="3040165" cy="2419351"/>
          </a:xfrm>
          <a:prstGeom prst="rect">
            <a:avLst/>
          </a:prstGeom>
          <a:effectLst>
            <a:softEdge rad="266700"/>
          </a:effectLst>
        </p:spPr>
      </p:pic>
      <p:pic>
        <p:nvPicPr>
          <p:cNvPr id="4" name="Picture 3" descr="A key on a white surface&#10;&#10;Description automatically generated with low confidence">
            <a:extLst>
              <a:ext uri="{FF2B5EF4-FFF2-40B4-BE49-F238E27FC236}">
                <a16:creationId xmlns:a16="http://schemas.microsoft.com/office/drawing/2014/main" id="{611AA5FC-F09F-4FEA-8175-891F24FECB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4430" y="4179888"/>
            <a:ext cx="3629027" cy="2419351"/>
          </a:xfrm>
          <a:prstGeom prst="rect">
            <a:avLst/>
          </a:prstGeom>
          <a:effectLst>
            <a:softEdge rad="266700"/>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EE278ACD-3A5F-4CC4-9130-25697BC9C9C0}"/>
              </a:ext>
            </a:extLst>
          </p:cNvPr>
          <p:cNvSpPr>
            <a:spLocks noGrp="1" noChangeArrowheads="1"/>
          </p:cNvSpPr>
          <p:nvPr>
            <p:ph type="title" idx="4294967295"/>
          </p:nvPr>
        </p:nvSpPr>
        <p:spPr>
          <a:xfrm>
            <a:off x="1819275" y="781049"/>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Mantraps</a:t>
            </a:r>
          </a:p>
        </p:txBody>
      </p:sp>
      <p:sp>
        <p:nvSpPr>
          <p:cNvPr id="14339" name="Rectangle 2">
            <a:extLst>
              <a:ext uri="{FF2B5EF4-FFF2-40B4-BE49-F238E27FC236}">
                <a16:creationId xmlns:a16="http://schemas.microsoft.com/office/drawing/2014/main" id="{FACD88A6-7D21-4CCF-9F05-2B3E1D1E2BFB}"/>
              </a:ext>
            </a:extLst>
          </p:cNvPr>
          <p:cNvSpPr>
            <a:spLocks noGrp="1" noChangeArrowheads="1"/>
          </p:cNvSpPr>
          <p:nvPr>
            <p:ph type="body" idx="4294967295"/>
          </p:nvPr>
        </p:nvSpPr>
        <p:spPr>
          <a:xfrm>
            <a:off x="1104900" y="1857829"/>
            <a:ext cx="9982199" cy="4068838"/>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An enclosure that has an entry point and a different exit point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individual enters the mantrap, requests access, and if verified, is allowed to exit the mantrap into the facility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individual is denied entry, they are not allowed to exit until a security official overrides the automatic locks of the enclosure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24F083A0-7164-45C3-9241-240360C29BDA}"/>
              </a:ext>
            </a:extLst>
          </p:cNvPr>
          <p:cNvSpPr>
            <a:spLocks noGrp="1" noChangeArrowheads="1"/>
          </p:cNvSpPr>
          <p:nvPr>
            <p:ph type="title" idx="4294967295"/>
          </p:nvPr>
        </p:nvSpPr>
        <p:spPr>
          <a:xfrm>
            <a:off x="1828800" y="793718"/>
            <a:ext cx="7545388" cy="74295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Mantraps</a:t>
            </a:r>
            <a:r>
              <a:rPr lang="en-GB" altLang="en-US" dirty="0">
                <a:solidFill>
                  <a:srgbClr val="FFFFFF"/>
                </a:solidFill>
              </a:rPr>
              <a:t> 9-2 Mantraps</a:t>
            </a:r>
          </a:p>
        </p:txBody>
      </p:sp>
      <p:pic>
        <p:nvPicPr>
          <p:cNvPr id="3" name="Picture 2">
            <a:extLst>
              <a:ext uri="{FF2B5EF4-FFF2-40B4-BE49-F238E27FC236}">
                <a16:creationId xmlns:a16="http://schemas.microsoft.com/office/drawing/2014/main" id="{62040403-1F64-4E34-BA6C-230E635A3136}"/>
              </a:ext>
            </a:extLst>
          </p:cNvPr>
          <p:cNvPicPr>
            <a:picLocks noChangeAspect="1"/>
          </p:cNvPicPr>
          <p:nvPr/>
        </p:nvPicPr>
        <p:blipFill>
          <a:blip r:embed="rId3"/>
          <a:stretch>
            <a:fillRect/>
          </a:stretch>
        </p:blipFill>
        <p:spPr>
          <a:xfrm>
            <a:off x="3773660" y="1695292"/>
            <a:ext cx="5468885" cy="4646613"/>
          </a:xfrm>
          <a:prstGeom prst="rect">
            <a:avLst/>
          </a:prstGeom>
          <a:effectLst>
            <a:softEdge rad="266700"/>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8826174" y="4002249"/>
            <a:ext cx="1935480" cy="593232"/>
          </a:xfrm>
          <a:prstGeom prst="roundRect">
            <a:avLst>
              <a:gd name="adj" fmla="val 50000"/>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Week 2</a:t>
            </a:r>
          </a:p>
        </p:txBody>
      </p:sp>
      <p:sp>
        <p:nvSpPr>
          <p:cNvPr id="34" name="Rectangle: Rounded Corners 33">
            <a:extLst>
              <a:ext uri="{FF2B5EF4-FFF2-40B4-BE49-F238E27FC236}">
                <a16:creationId xmlns:a16="http://schemas.microsoft.com/office/drawing/2014/main" id="{C658BCC0-52DC-4EAC-90A4-64F4A48930B5}"/>
              </a:ext>
            </a:extLst>
          </p:cNvPr>
          <p:cNvSpPr/>
          <p:nvPr/>
        </p:nvSpPr>
        <p:spPr>
          <a:xfrm>
            <a:off x="3350299" y="475589"/>
            <a:ext cx="1935480" cy="593232"/>
          </a:xfrm>
          <a:prstGeom prst="roundRect">
            <a:avLst>
              <a:gd name="adj" fmla="val 50000"/>
            </a:avLst>
          </a:prstGeom>
          <a:solidFill>
            <a:schemeClr val="accent2">
              <a:alpha val="46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1F1E1CA2-8B22-4EBC-A8B3-4E1D4101D87E}"/>
              </a:ext>
            </a:extLst>
          </p:cNvPr>
          <p:cNvSpPr txBox="1"/>
          <p:nvPr/>
        </p:nvSpPr>
        <p:spPr>
          <a:xfrm>
            <a:off x="3111192" y="1594657"/>
            <a:ext cx="10230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Monday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grpSp>
        <p:nvGrpSpPr>
          <p:cNvPr id="71" name="Group 70">
            <a:extLst>
              <a:ext uri="{FF2B5EF4-FFF2-40B4-BE49-F238E27FC236}">
                <a16:creationId xmlns:a16="http://schemas.microsoft.com/office/drawing/2014/main" id="{5CF13811-8598-4F26-9603-CA0B69228D9D}"/>
              </a:ext>
            </a:extLst>
          </p:cNvPr>
          <p:cNvGrpSpPr/>
          <p:nvPr/>
        </p:nvGrpSpPr>
        <p:grpSpPr>
          <a:xfrm>
            <a:off x="2125488" y="2621138"/>
            <a:ext cx="3085627" cy="644788"/>
            <a:chOff x="2121400" y="2608497"/>
            <a:chExt cx="3085627" cy="644788"/>
          </a:xfrm>
          <a:solidFill>
            <a:schemeClr val="accent2"/>
          </a:solidFill>
        </p:grpSpPr>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AA0A2FC9-DA13-4A0F-8748-086A59805721}"/>
                </a:ext>
              </a:extLst>
            </p:cNvPr>
            <p:cNvSpPr/>
            <p:nvPr/>
          </p:nvSpPr>
          <p:spPr>
            <a:xfrm>
              <a:off x="2121400" y="2608497"/>
              <a:ext cx="1935480" cy="593232"/>
            </a:xfrm>
            <a:prstGeom prst="roundRect">
              <a:avLst>
                <a:gd name="adj" fmla="val 50000"/>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2505221" y="2672174"/>
              <a:ext cx="1077539" cy="461665"/>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Tuesday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grpSp>
      <p:sp>
        <p:nvSpPr>
          <p:cNvPr id="61" name="TextBox 60">
            <a:extLst>
              <a:ext uri="{FF2B5EF4-FFF2-40B4-BE49-F238E27FC236}">
                <a16:creationId xmlns:a16="http://schemas.microsoft.com/office/drawing/2014/main" id="{9CF244F9-7E36-42DC-B24D-59EBF30A28A1}"/>
              </a:ext>
            </a:extLst>
          </p:cNvPr>
          <p:cNvSpPr txBox="1"/>
          <p:nvPr/>
        </p:nvSpPr>
        <p:spPr>
          <a:xfrm>
            <a:off x="8948798" y="4042703"/>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Wednesday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542276" y="5106253"/>
            <a:ext cx="1172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8098904" y="6179200"/>
            <a:ext cx="8130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7" name="Rectangle: Rounded Corners 66">
            <a:extLst>
              <a:ext uri="{FF2B5EF4-FFF2-40B4-BE49-F238E27FC236}">
                <a16:creationId xmlns:a16="http://schemas.microsoft.com/office/drawing/2014/main" id="{118C42C5-E944-4007-8FB1-C9944E795B1F}"/>
              </a:ext>
            </a:extLst>
          </p:cNvPr>
          <p:cNvSpPr/>
          <p:nvPr/>
        </p:nvSpPr>
        <p:spPr>
          <a:xfrm>
            <a:off x="3354109" y="472780"/>
            <a:ext cx="1935480" cy="593232"/>
          </a:xfrm>
          <a:prstGeom prst="roundRect">
            <a:avLst>
              <a:gd name="adj" fmla="val 50000"/>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053D6A25-F9E0-4F54-8267-D3A1C32C0D86}"/>
              </a:ext>
            </a:extLst>
          </p:cNvPr>
          <p:cNvSpPr txBox="1"/>
          <p:nvPr/>
        </p:nvSpPr>
        <p:spPr>
          <a:xfrm>
            <a:off x="3411066" y="582563"/>
            <a:ext cx="1987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Assessment 1</a:t>
            </a:r>
          </a:p>
        </p:txBody>
      </p:sp>
    </p:spTree>
    <p:extLst>
      <p:ext uri="{BB962C8B-B14F-4D97-AF65-F5344CB8AC3E}">
        <p14:creationId xmlns:p14="http://schemas.microsoft.com/office/powerpoint/2010/main" val="133630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F1B1E9A6-8507-431E-8964-8727AF6C948A}"/>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Electronic Monitoring</a:t>
            </a:r>
          </a:p>
        </p:txBody>
      </p:sp>
      <p:sp>
        <p:nvSpPr>
          <p:cNvPr id="16387" name="Rectangle 2">
            <a:extLst>
              <a:ext uri="{FF2B5EF4-FFF2-40B4-BE49-F238E27FC236}">
                <a16:creationId xmlns:a16="http://schemas.microsoft.com/office/drawing/2014/main" id="{25B14CA0-C599-4081-AD11-02D7DF963B31}"/>
              </a:ext>
            </a:extLst>
          </p:cNvPr>
          <p:cNvSpPr>
            <a:spLocks noGrp="1" noChangeArrowheads="1"/>
          </p:cNvSpPr>
          <p:nvPr>
            <p:ph type="body" idx="4294967295"/>
          </p:nvPr>
        </p:nvSpPr>
        <p:spPr>
          <a:xfrm>
            <a:off x="1295400" y="1719263"/>
            <a:ext cx="9448800"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Records events where other types of physical controls are not practical</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May use cameras with video recorders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Drawbacks: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Reactive and do not prevent access or prohibited activity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Recordings often not monitored in real time and must be reviewed to have any value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1496C159-67A5-4977-866C-95D6DCF6826B}"/>
              </a:ext>
            </a:extLst>
          </p:cNvPr>
          <p:cNvSpPr>
            <a:spLocks noGrp="1" noChangeArrowheads="1"/>
          </p:cNvSpPr>
          <p:nvPr>
            <p:ph type="title" idx="4294967295"/>
          </p:nvPr>
        </p:nvSpPr>
        <p:spPr>
          <a:xfrm>
            <a:off x="2000250" y="75088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Alarms and Alarm Systems</a:t>
            </a:r>
          </a:p>
        </p:txBody>
      </p:sp>
      <p:sp>
        <p:nvSpPr>
          <p:cNvPr id="17411" name="Rectangle 2">
            <a:extLst>
              <a:ext uri="{FF2B5EF4-FFF2-40B4-BE49-F238E27FC236}">
                <a16:creationId xmlns:a16="http://schemas.microsoft.com/office/drawing/2014/main" id="{9E613ABA-2459-49A8-B5DC-2A7968735873}"/>
              </a:ext>
            </a:extLst>
          </p:cNvPr>
          <p:cNvSpPr>
            <a:spLocks noGrp="1" noChangeArrowheads="1"/>
          </p:cNvSpPr>
          <p:nvPr>
            <p:ph type="body" idx="4294967295"/>
          </p:nvPr>
        </p:nvSpPr>
        <p:spPr>
          <a:xfrm>
            <a:off x="1152525" y="2309813"/>
            <a:ext cx="9886950" cy="3567112"/>
          </a:xfrm>
        </p:spPr>
        <p:txBody>
          <a:bodyPr vert="horz" lIns="90000" tIns="46800" rIns="90000" bIns="46800" rtlCol="0">
            <a:normAutofit lnSpcReduction="10000"/>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Alarm systems notify when an event occurs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Used for fire, intrusion, environmental disturbance, or an interruption in services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These systems rely on sensors that detect the event: motion detectors, smoke detectors, thermal detectors, glass breakage detectors, weight sensors, and contact sensors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9C43AAFF-F719-47E1-BEB1-EBE218193B29}"/>
              </a:ext>
            </a:extLst>
          </p:cNvPr>
          <p:cNvSpPr>
            <a:spLocks noGrp="1" noChangeArrowheads="1"/>
          </p:cNvSpPr>
          <p:nvPr>
            <p:ph type="title" idx="4294967295"/>
          </p:nvPr>
        </p:nvSpPr>
        <p:spPr>
          <a:xfrm>
            <a:off x="1560512" y="598488"/>
            <a:ext cx="8631238"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Rooms and Wiring Closets</a:t>
            </a:r>
          </a:p>
        </p:txBody>
      </p:sp>
      <p:sp>
        <p:nvSpPr>
          <p:cNvPr id="18435" name="Rectangle 2">
            <a:extLst>
              <a:ext uri="{FF2B5EF4-FFF2-40B4-BE49-F238E27FC236}">
                <a16:creationId xmlns:a16="http://schemas.microsoft.com/office/drawing/2014/main" id="{5D051E68-0CC1-4682-89C4-E4F8DEEC825D}"/>
              </a:ext>
            </a:extLst>
          </p:cNvPr>
          <p:cNvSpPr>
            <a:spLocks noGrp="1" noChangeArrowheads="1"/>
          </p:cNvSpPr>
          <p:nvPr>
            <p:ph type="body" idx="4294967295"/>
          </p:nvPr>
        </p:nvSpPr>
        <p:spPr>
          <a:xfrm>
            <a:off x="1104900" y="2371725"/>
            <a:ext cx="9658350" cy="3735685"/>
          </a:xfrm>
        </p:spPr>
        <p:txBody>
          <a:bodyPr vert="horz" lIns="90000" tIns="46800" rIns="90000" bIns="46800" rtlCol="0">
            <a:normAutofit fontScale="92500" lnSpcReduction="10000"/>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Computer rooms and wiring and communications closets require special attention</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Logical controls are easily defeated, if an attacker gains physical access to the computing equipment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Custodial staff are often the least scrutinised of those who have access to offices and are given the greatest degree of unsupervised access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0212712A-750D-432F-9128-B9F9459423E3}"/>
              </a:ext>
            </a:extLst>
          </p:cNvPr>
          <p:cNvSpPr>
            <a:spLocks noGrp="1" noChangeArrowheads="1"/>
          </p:cNvSpPr>
          <p:nvPr>
            <p:ph type="title" idx="4294967295"/>
          </p:nvPr>
        </p:nvSpPr>
        <p:spPr>
          <a:xfrm>
            <a:off x="2019300" y="74136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Interior Walls and Doors</a:t>
            </a:r>
          </a:p>
        </p:txBody>
      </p:sp>
      <p:sp>
        <p:nvSpPr>
          <p:cNvPr id="19459" name="Rectangle 2">
            <a:extLst>
              <a:ext uri="{FF2B5EF4-FFF2-40B4-BE49-F238E27FC236}">
                <a16:creationId xmlns:a16="http://schemas.microsoft.com/office/drawing/2014/main" id="{498217DF-C8E7-4034-8600-D7BBC48F6096}"/>
              </a:ext>
            </a:extLst>
          </p:cNvPr>
          <p:cNvSpPr>
            <a:spLocks noGrp="1" noChangeArrowheads="1"/>
          </p:cNvSpPr>
          <p:nvPr>
            <p:ph type="body" idx="4294967295"/>
          </p:nvPr>
        </p:nvSpPr>
        <p:spPr>
          <a:xfrm>
            <a:off x="647700" y="1484313"/>
            <a:ext cx="10591800" cy="4897437"/>
          </a:xfrm>
        </p:spPr>
        <p:txBody>
          <a:bodyPr vert="horz" lIns="90000" tIns="46800" rIns="90000" bIns="46800" rtlCol="0">
            <a:normAutofit lnSpcReduction="1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walls in a facility are typically either:</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Standard interior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Firewall</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All high-security areas must have firewall grade walls to provide physical security from potential intruders and improves the facility's resistance to fires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Doors that allow access into secured rooms should also be evaluated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Computer rooms and wiring closets can have push or crash bars installed to meet building codes and provide much higher levels of security than the standard door pull handle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952CB839-497A-44E9-BEC4-C886D10D351D}"/>
              </a:ext>
            </a:extLst>
          </p:cNvPr>
          <p:cNvSpPr>
            <a:spLocks noGrp="1" noChangeArrowheads="1"/>
          </p:cNvSpPr>
          <p:nvPr>
            <p:ph type="title" idx="4294967295"/>
          </p:nvPr>
        </p:nvSpPr>
        <p:spPr>
          <a:xfrm>
            <a:off x="2009775" y="7223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Safety </a:t>
            </a:r>
          </a:p>
        </p:txBody>
      </p:sp>
      <p:sp>
        <p:nvSpPr>
          <p:cNvPr id="20483" name="Rectangle 2">
            <a:extLst>
              <a:ext uri="{FF2B5EF4-FFF2-40B4-BE49-F238E27FC236}">
                <a16:creationId xmlns:a16="http://schemas.microsoft.com/office/drawing/2014/main" id="{2ED177EA-D7C2-4151-8209-CDD2E114DCD4}"/>
              </a:ext>
            </a:extLst>
          </p:cNvPr>
          <p:cNvSpPr>
            <a:spLocks noGrp="1" noChangeArrowheads="1"/>
          </p:cNvSpPr>
          <p:nvPr>
            <p:ph type="body" idx="4294967295"/>
          </p:nvPr>
        </p:nvSpPr>
        <p:spPr>
          <a:xfrm>
            <a:off x="629516" y="1782044"/>
            <a:ext cx="10240597" cy="41884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most serious threat to the safety of the people who work in the organisation is the possibility of fire</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Fires account for more property damage, personal injury, and death than any other threat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is imperative that physical security plans examine and implement strong measures to detect and respond to fires and fire hazards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3546F814-11B2-4BB8-A007-67C78BD000EE}"/>
              </a:ext>
            </a:extLst>
          </p:cNvPr>
          <p:cNvSpPr>
            <a:spLocks noGrp="1" noChangeArrowheads="1"/>
          </p:cNvSpPr>
          <p:nvPr>
            <p:ph type="title" idx="4294967295"/>
          </p:nvPr>
        </p:nvSpPr>
        <p:spPr>
          <a:xfrm>
            <a:off x="2038350" y="7604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and Response</a:t>
            </a:r>
          </a:p>
        </p:txBody>
      </p:sp>
      <p:sp>
        <p:nvSpPr>
          <p:cNvPr id="21507" name="Rectangle 2">
            <a:extLst>
              <a:ext uri="{FF2B5EF4-FFF2-40B4-BE49-F238E27FC236}">
                <a16:creationId xmlns:a16="http://schemas.microsoft.com/office/drawing/2014/main" id="{BB4AED03-8C28-4000-A283-6F1B247A1540}"/>
              </a:ext>
            </a:extLst>
          </p:cNvPr>
          <p:cNvSpPr>
            <a:spLocks noGrp="1" noChangeArrowheads="1"/>
          </p:cNvSpPr>
          <p:nvPr>
            <p:ph type="body" idx="4294967295"/>
          </p:nvPr>
        </p:nvSpPr>
        <p:spPr>
          <a:xfrm>
            <a:off x="648413" y="1680985"/>
            <a:ext cx="10730244" cy="455356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Fire suppression systems are devices installed and maintained to detect and respond to a fire</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They work to deny an environment of one of the three requirements for a fire to burn: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marL="0" indent="0" algn="ctr">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4000" b="1" dirty="0"/>
              <a:t>Heat	Fuel		Oxygen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3546F814-11B2-4BB8-A007-67C78BD000EE}"/>
              </a:ext>
            </a:extLst>
          </p:cNvPr>
          <p:cNvSpPr>
            <a:spLocks noGrp="1" noChangeArrowheads="1"/>
          </p:cNvSpPr>
          <p:nvPr>
            <p:ph type="title" idx="4294967295"/>
          </p:nvPr>
        </p:nvSpPr>
        <p:spPr>
          <a:xfrm>
            <a:off x="2038350" y="7604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and Response</a:t>
            </a:r>
          </a:p>
        </p:txBody>
      </p:sp>
      <p:sp>
        <p:nvSpPr>
          <p:cNvPr id="21507" name="Rectangle 2">
            <a:extLst>
              <a:ext uri="{FF2B5EF4-FFF2-40B4-BE49-F238E27FC236}">
                <a16:creationId xmlns:a16="http://schemas.microsoft.com/office/drawing/2014/main" id="{BB4AED03-8C28-4000-A283-6F1B247A1540}"/>
              </a:ext>
            </a:extLst>
          </p:cNvPr>
          <p:cNvSpPr>
            <a:spLocks noGrp="1" noChangeArrowheads="1"/>
          </p:cNvSpPr>
          <p:nvPr>
            <p:ph type="body" idx="4294967295"/>
          </p:nvPr>
        </p:nvSpPr>
        <p:spPr>
          <a:xfrm>
            <a:off x="648413" y="1680985"/>
            <a:ext cx="10730244" cy="4553560"/>
          </a:xfrm>
        </p:spPr>
        <p:txBody>
          <a:bodyPr vert="horz" lIns="90000" tIns="46800" rIns="90000" bIns="46800" rtlCol="0">
            <a:normAutofit/>
          </a:bodyPr>
          <a:lstStyle/>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Water and water mist systems reduce the temperature and saturate some fuels to prevent ignition</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Carbon dioxide systems starve fire of its oxygen</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Soda acid systems deny fire its fuel, preventing spreading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Gas-based systems disrupt the fire’s chemical reaction but leave enough oxygen for people to survive for a short time</a:t>
            </a:r>
          </a:p>
        </p:txBody>
      </p:sp>
    </p:spTree>
    <p:extLst>
      <p:ext uri="{BB962C8B-B14F-4D97-AF65-F5344CB8AC3E}">
        <p14:creationId xmlns:p14="http://schemas.microsoft.com/office/powerpoint/2010/main" val="16492458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240AC53E-7599-4F6E-B1EF-EAFA3EEFDD3D}"/>
              </a:ext>
            </a:extLst>
          </p:cNvPr>
          <p:cNvSpPr>
            <a:spLocks noGrp="1" noChangeArrowheads="1"/>
          </p:cNvSpPr>
          <p:nvPr>
            <p:ph type="title" idx="4294967295"/>
          </p:nvPr>
        </p:nvSpPr>
        <p:spPr>
          <a:xfrm>
            <a:off x="2028825" y="811214"/>
            <a:ext cx="7545388" cy="598487"/>
          </a:xfrm>
        </p:spPr>
        <p:txBody>
          <a:bodyPr vert="horz" lIns="90000" tIns="46800" rIns="90000" bIns="46800" rtlCol="0" anchor="ct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t>
            </a:r>
          </a:p>
        </p:txBody>
      </p:sp>
      <p:sp>
        <p:nvSpPr>
          <p:cNvPr id="22531" name="Rectangle 2">
            <a:extLst>
              <a:ext uri="{FF2B5EF4-FFF2-40B4-BE49-F238E27FC236}">
                <a16:creationId xmlns:a16="http://schemas.microsoft.com/office/drawing/2014/main" id="{7E5E9F49-0551-4FAD-8EC9-D77BFFFDCDE2}"/>
              </a:ext>
            </a:extLst>
          </p:cNvPr>
          <p:cNvSpPr>
            <a:spLocks noGrp="1" noChangeArrowheads="1"/>
          </p:cNvSpPr>
          <p:nvPr>
            <p:ph type="body" idx="4294967295"/>
          </p:nvPr>
        </p:nvSpPr>
        <p:spPr>
          <a:xfrm>
            <a:off x="1095375" y="1608757"/>
            <a:ext cx="10001249" cy="4822205"/>
          </a:xfrm>
        </p:spPr>
        <p:txBody>
          <a:bodyPr vert="horz" lIns="90000" tIns="46800" rIns="90000" bIns="46800" rtlCol="0">
            <a:normAutofit lnSpcReduction="1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Before a fire can be suppressed, it must be detected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Fire detection systems fall into two general categories: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Manual and automatic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Part of a complete fire safety program includes individuals that monitor the chaos of a fire evacuation to prevent an attacker accessing offices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There are three basic types of fire detection systems: thermal detection, smoke detection, and flame detection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Smoke detectors operate in one of three ways: </a:t>
            </a:r>
          </a:p>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		Photoelectric, ionization, and air-aspirating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ADABEB32-6C79-4CC5-BF6E-2B06FC7FDE23}"/>
              </a:ext>
            </a:extLst>
          </p:cNvPr>
          <p:cNvSpPr>
            <a:spLocks noGrp="1" noChangeArrowheads="1"/>
          </p:cNvSpPr>
          <p:nvPr>
            <p:ph type="title" idx="4294967295"/>
          </p:nvPr>
        </p:nvSpPr>
        <p:spPr>
          <a:xfrm>
            <a:off x="1924050" y="6080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Suppression </a:t>
            </a:r>
          </a:p>
        </p:txBody>
      </p:sp>
      <p:sp>
        <p:nvSpPr>
          <p:cNvPr id="23555" name="Rectangle 2">
            <a:extLst>
              <a:ext uri="{FF2B5EF4-FFF2-40B4-BE49-F238E27FC236}">
                <a16:creationId xmlns:a16="http://schemas.microsoft.com/office/drawing/2014/main" id="{21098169-E132-4E61-AC33-0B4D72CDCD56}"/>
              </a:ext>
            </a:extLst>
          </p:cNvPr>
          <p:cNvSpPr>
            <a:spLocks noGrp="1" noChangeArrowheads="1"/>
          </p:cNvSpPr>
          <p:nvPr>
            <p:ph type="body" idx="4294967295"/>
          </p:nvPr>
        </p:nvSpPr>
        <p:spPr>
          <a:xfrm>
            <a:off x="1181100" y="1444626"/>
            <a:ext cx="9829800" cy="5014912"/>
          </a:xfrm>
        </p:spPr>
        <p:txBody>
          <a:bodyPr vert="horz" lIns="90000" tIns="46800" rIns="90000" bIns="46800" rtlCol="0">
            <a:normAutofit/>
          </a:bodyPr>
          <a:lstStyle/>
          <a:p>
            <a:pPr>
              <a:lnSpc>
                <a:spcPts val="2625"/>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100" dirty="0"/>
              <a:t>Can be portable, manual, or automatic</a:t>
            </a:r>
          </a:p>
          <a:p>
            <a:pPr>
              <a:lnSpc>
                <a:spcPct val="11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100" dirty="0"/>
              <a:t>Portable extinguishers are rated by the type of fire: </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A - Fires involving solid materials such as wood, paper or textiles.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B - Fires involving flammable liquids such as petrol, diesel or oils.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C - Fires involving gases.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D - Fires involving metals.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E - Fires involving live electrical apparatus. (Class E is not used, instead the symbol of an electric spark is displayed)</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F - Fires involving cooking oils such as in deep-fat fryers.</a:t>
            </a:r>
          </a:p>
        </p:txBody>
      </p:sp>
      <p:pic>
        <p:nvPicPr>
          <p:cNvPr id="3" name="Picture 2">
            <a:extLst>
              <a:ext uri="{FF2B5EF4-FFF2-40B4-BE49-F238E27FC236}">
                <a16:creationId xmlns:a16="http://schemas.microsoft.com/office/drawing/2014/main" id="{0F89D8CA-F0BD-4E41-AA87-D6EB3E86868F}"/>
              </a:ext>
            </a:extLst>
          </p:cNvPr>
          <p:cNvPicPr>
            <a:picLocks noChangeAspect="1"/>
          </p:cNvPicPr>
          <p:nvPr/>
        </p:nvPicPr>
        <p:blipFill>
          <a:blip r:embed="rId3"/>
          <a:stretch>
            <a:fillRect/>
          </a:stretch>
        </p:blipFill>
        <p:spPr>
          <a:xfrm>
            <a:off x="1715510" y="5188094"/>
            <a:ext cx="7445320" cy="1512889"/>
          </a:xfrm>
          <a:prstGeom prst="rect">
            <a:avLst/>
          </a:prstGeom>
        </p:spPr>
      </p:pic>
      <p:cxnSp>
        <p:nvCxnSpPr>
          <p:cNvPr id="5" name="Straight Arrow Connector 4">
            <a:extLst>
              <a:ext uri="{FF2B5EF4-FFF2-40B4-BE49-F238E27FC236}">
                <a16:creationId xmlns:a16="http://schemas.microsoft.com/office/drawing/2014/main" id="{47A44426-5332-4B94-AB42-DCC48E9DF22D}"/>
              </a:ext>
            </a:extLst>
          </p:cNvPr>
          <p:cNvCxnSpPr>
            <a:cxnSpLocks/>
          </p:cNvCxnSpPr>
          <p:nvPr/>
        </p:nvCxnSpPr>
        <p:spPr>
          <a:xfrm flipH="1">
            <a:off x="8986982" y="4248727"/>
            <a:ext cx="1043709" cy="147781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EC3FF-FA75-4320-AA55-86901A563F5B}"/>
              </a:ext>
            </a:extLst>
          </p:cNvPr>
          <p:cNvSpPr txBox="1"/>
          <p:nvPr/>
        </p:nvSpPr>
        <p:spPr>
          <a:xfrm>
            <a:off x="3343564" y="895928"/>
            <a:ext cx="3959289" cy="769441"/>
          </a:xfrm>
          <a:prstGeom prst="rect">
            <a:avLst/>
          </a:prstGeom>
          <a:noFill/>
        </p:spPr>
        <p:txBody>
          <a:bodyPr wrap="none" rtlCol="0">
            <a:spAutoFit/>
          </a:bodyPr>
          <a:lstStyle/>
          <a:p>
            <a:r>
              <a:rPr lang="en-GB" sz="4400" dirty="0">
                <a:latin typeface="+mj-lt"/>
              </a:rPr>
              <a:t>Fire Suppression</a:t>
            </a:r>
          </a:p>
        </p:txBody>
      </p:sp>
      <p:sp>
        <p:nvSpPr>
          <p:cNvPr id="3" name="TextBox 2">
            <a:extLst>
              <a:ext uri="{FF2B5EF4-FFF2-40B4-BE49-F238E27FC236}">
                <a16:creationId xmlns:a16="http://schemas.microsoft.com/office/drawing/2014/main" id="{5D0F2025-AF35-417D-B418-3ADC58AE3782}"/>
              </a:ext>
            </a:extLst>
          </p:cNvPr>
          <p:cNvSpPr txBox="1"/>
          <p:nvPr/>
        </p:nvSpPr>
        <p:spPr>
          <a:xfrm>
            <a:off x="825083" y="1726655"/>
            <a:ext cx="10541833" cy="4808368"/>
          </a:xfrm>
          <a:prstGeom prst="rect">
            <a:avLst/>
          </a:prstGeom>
          <a:noFill/>
        </p:spPr>
        <p:txBody>
          <a:bodyPr wrap="square" rtlCol="0">
            <a:spAutoFit/>
          </a:bodyPr>
          <a:lstStyle/>
          <a:p>
            <a:pPr marL="342900" indent="-34290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Installed systems apply suppressive agents, either sprinkler or gaseous systems</a:t>
            </a:r>
          </a:p>
          <a:p>
            <a:pPr>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 </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Sprinkler systems are designed to apply liquid, usually water</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800" dirty="0"/>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In sprinkler systems, the organization can implement wet-pipe, dry-pipe, or pre-action systems  </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800" dirty="0"/>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Water mist sprinklers are the newest form of sprinkler systems and rely on microfine mists</a:t>
            </a:r>
            <a:endParaRPr lang="en-GB" dirty="0"/>
          </a:p>
        </p:txBody>
      </p:sp>
    </p:spTree>
    <p:extLst>
      <p:ext uri="{BB962C8B-B14F-4D97-AF65-F5344CB8AC3E}">
        <p14:creationId xmlns:p14="http://schemas.microsoft.com/office/powerpoint/2010/main" val="166131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pPr marL="0" indent="0" algn="ctr">
              <a:buNone/>
            </a:pPr>
            <a:endParaRPr lang="en-GB" sz="8800"/>
          </a:p>
          <a:p>
            <a:pPr marL="0" indent="0">
              <a:buNone/>
            </a:pPr>
            <a:r>
              <a:rPr lang="en-GB" sz="6000"/>
              <a:t>Recap Session</a:t>
            </a:r>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a:ln>
            <a:noFill/>
          </a:ln>
          <a:effectLst>
            <a:softEdge rad="112500"/>
          </a:effectLst>
        </p:spPr>
      </p:pic>
    </p:spTree>
    <p:extLst>
      <p:ext uri="{BB962C8B-B14F-4D97-AF65-F5344CB8AC3E}">
        <p14:creationId xmlns:p14="http://schemas.microsoft.com/office/powerpoint/2010/main" val="354512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240AC53E-7599-4F6E-B1EF-EAFA3EEFDD3D}"/>
              </a:ext>
            </a:extLst>
          </p:cNvPr>
          <p:cNvSpPr>
            <a:spLocks noGrp="1" noChangeArrowheads="1"/>
          </p:cNvSpPr>
          <p:nvPr>
            <p:ph type="title" idx="4294967295"/>
          </p:nvPr>
        </p:nvSpPr>
        <p:spPr>
          <a:xfrm>
            <a:off x="2028825" y="811214"/>
            <a:ext cx="7545388" cy="598487"/>
          </a:xfrm>
        </p:spPr>
        <p:txBody>
          <a:bodyPr vert="horz" lIns="90000" tIns="46800" rIns="90000" bIns="46800" rtlCol="0" anchor="ct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Extinguishers</a:t>
            </a:r>
          </a:p>
        </p:txBody>
      </p:sp>
      <p:pic>
        <p:nvPicPr>
          <p:cNvPr id="3" name="Picture 2">
            <a:extLst>
              <a:ext uri="{FF2B5EF4-FFF2-40B4-BE49-F238E27FC236}">
                <a16:creationId xmlns:a16="http://schemas.microsoft.com/office/drawing/2014/main" id="{4E648869-C89C-4D04-8D20-48F08E7D0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565" y="1409700"/>
            <a:ext cx="10288627" cy="5448299"/>
          </a:xfrm>
          <a:prstGeom prst="rect">
            <a:avLst/>
          </a:prstGeom>
        </p:spPr>
      </p:pic>
    </p:spTree>
    <p:extLst>
      <p:ext uri="{BB962C8B-B14F-4D97-AF65-F5344CB8AC3E}">
        <p14:creationId xmlns:p14="http://schemas.microsoft.com/office/powerpoint/2010/main" val="31033524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EEA837C0-13C6-474E-931F-1653387053BB}"/>
              </a:ext>
            </a:extLst>
          </p:cNvPr>
          <p:cNvSpPr>
            <a:spLocks noGrp="1" noChangeArrowheads="1"/>
          </p:cNvSpPr>
          <p:nvPr>
            <p:ph type="title" idx="4294967295"/>
          </p:nvPr>
        </p:nvSpPr>
        <p:spPr>
          <a:xfrm>
            <a:off x="1981200" y="407988"/>
            <a:ext cx="7545388" cy="129540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Sprinkler System</a:t>
            </a:r>
          </a:p>
        </p:txBody>
      </p:sp>
      <p:pic>
        <p:nvPicPr>
          <p:cNvPr id="5" name="Picture 4" descr="A picture containing indoor, pair, close&#10;&#10;Description automatically generated">
            <a:extLst>
              <a:ext uri="{FF2B5EF4-FFF2-40B4-BE49-F238E27FC236}">
                <a16:creationId xmlns:a16="http://schemas.microsoft.com/office/drawing/2014/main" id="{7D16D296-A5F9-4980-86CC-58DCB3E56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6" y="2235838"/>
            <a:ext cx="4455874" cy="2954337"/>
          </a:xfrm>
          <a:prstGeom prst="rect">
            <a:avLst/>
          </a:prstGeom>
          <a:effectLst>
            <a:softEdge rad="266700"/>
          </a:effectLst>
        </p:spPr>
      </p:pic>
      <p:pic>
        <p:nvPicPr>
          <p:cNvPr id="3" name="Picture 2" descr="A picture containing text, indoor&#10;&#10;Description automatically generated">
            <a:extLst>
              <a:ext uri="{FF2B5EF4-FFF2-40B4-BE49-F238E27FC236}">
                <a16:creationId xmlns:a16="http://schemas.microsoft.com/office/drawing/2014/main" id="{AA914503-ED8A-4918-830B-A9A69B803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71" y="2235838"/>
            <a:ext cx="6255127" cy="3147111"/>
          </a:xfrm>
          <a:prstGeom prst="rect">
            <a:avLst/>
          </a:prstGeom>
          <a:effectLst>
            <a:softEdge rad="266700"/>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transport&#10;&#10;Description automatically generated">
            <a:extLst>
              <a:ext uri="{FF2B5EF4-FFF2-40B4-BE49-F238E27FC236}">
                <a16:creationId xmlns:a16="http://schemas.microsoft.com/office/drawing/2014/main" id="{E809726B-3E2D-4DA6-9AF4-AB5F7B48A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164" y="1824754"/>
            <a:ext cx="3719261" cy="4279534"/>
          </a:xfrm>
          <a:prstGeom prst="rect">
            <a:avLst/>
          </a:prstGeom>
        </p:spPr>
      </p:pic>
      <p:sp>
        <p:nvSpPr>
          <p:cNvPr id="3" name="Rectangle 1">
            <a:extLst>
              <a:ext uri="{FF2B5EF4-FFF2-40B4-BE49-F238E27FC236}">
                <a16:creationId xmlns:a16="http://schemas.microsoft.com/office/drawing/2014/main" id="{D868ACEC-92F5-4D00-8495-CF8AC0D402D9}"/>
              </a:ext>
            </a:extLst>
          </p:cNvPr>
          <p:cNvSpPr txBox="1">
            <a:spLocks noChangeArrowheads="1"/>
          </p:cNvSpPr>
          <p:nvPr/>
        </p:nvSpPr>
        <p:spPr>
          <a:xfrm>
            <a:off x="1981200" y="407988"/>
            <a:ext cx="7545388" cy="1295400"/>
          </a:xfrm>
          <a:prstGeom prst="rect">
            <a:avLst/>
          </a:prstGeom>
        </p:spPr>
        <p:txBody>
          <a:bodyPr vert="horz" lIns="90000" tIns="46800" rIns="90000" bIns="468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Foam Sprinkler System</a:t>
            </a:r>
          </a:p>
        </p:txBody>
      </p:sp>
      <p:pic>
        <p:nvPicPr>
          <p:cNvPr id="5" name="Picture 4" descr="A picture containing snow, outdoor, covered, nature&#10;&#10;Description automatically generated">
            <a:extLst>
              <a:ext uri="{FF2B5EF4-FFF2-40B4-BE49-F238E27FC236}">
                <a16:creationId xmlns:a16="http://schemas.microsoft.com/office/drawing/2014/main" id="{7E62B0F3-003C-461D-A878-A0CF4F4B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013" y="2235758"/>
            <a:ext cx="5806087" cy="3265924"/>
          </a:xfrm>
          <a:prstGeom prst="rect">
            <a:avLst/>
          </a:prstGeom>
          <a:effectLst>
            <a:softEdge rad="266700"/>
          </a:effectLst>
        </p:spPr>
      </p:pic>
    </p:spTree>
    <p:extLst>
      <p:ext uri="{BB962C8B-B14F-4D97-AF65-F5344CB8AC3E}">
        <p14:creationId xmlns:p14="http://schemas.microsoft.com/office/powerpoint/2010/main" val="23205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3C26F8A8-D5D0-4D17-9B5B-2DD7EDE073BB}"/>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Gaseous Emission Systems</a:t>
            </a:r>
          </a:p>
        </p:txBody>
      </p:sp>
      <p:sp>
        <p:nvSpPr>
          <p:cNvPr id="25603" name="Rectangle 2">
            <a:extLst>
              <a:ext uri="{FF2B5EF4-FFF2-40B4-BE49-F238E27FC236}">
                <a16:creationId xmlns:a16="http://schemas.microsoft.com/office/drawing/2014/main" id="{4936FC7C-536F-4004-83C0-4E14BA817FEC}"/>
              </a:ext>
            </a:extLst>
          </p:cNvPr>
          <p:cNvSpPr>
            <a:spLocks noGrp="1" noChangeArrowheads="1"/>
          </p:cNvSpPr>
          <p:nvPr>
            <p:ph type="body" idx="4294967295"/>
          </p:nvPr>
        </p:nvSpPr>
        <p:spPr>
          <a:xfrm>
            <a:off x="1171074" y="1719263"/>
            <a:ext cx="9697452" cy="4413250"/>
          </a:xfrm>
        </p:spPr>
        <p:txBody>
          <a:bodyPr vert="horz" lIns="90000" tIns="46800" rIns="90000" bIns="46800" rtlCol="0">
            <a:normAutofit fontScale="92500" lnSpcReduction="2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Until recently there were only two types of systems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Carbon dioxide and Halon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Carbon dioxide starves a fire of its oxygen supply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Halon is a clean agent but has been classified as an ozone-depleting substance, and new installations are prohibited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Alternative clean agents include the following: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FM-200</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err="1"/>
              <a:t>Inergen</a:t>
            </a:r>
            <a:endParaRPr lang="en-GB" altLang="en-US" sz="2200" dirty="0"/>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Carbon dioxide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FE-13 (</a:t>
            </a:r>
            <a:r>
              <a:rPr lang="en-GB" altLang="en-US" sz="2200" dirty="0" err="1"/>
              <a:t>trifluromethane</a:t>
            </a:r>
            <a:r>
              <a:rPr lang="en-GB" altLang="en-US" sz="2200" dirty="0"/>
              <a:t>)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87F73CE9-8919-4283-8DB9-02D63AA68CEF}"/>
              </a:ext>
            </a:extLst>
          </p:cNvPr>
          <p:cNvSpPr>
            <a:spLocks noGrp="1" noChangeArrowheads="1"/>
          </p:cNvSpPr>
          <p:nvPr>
            <p:ph type="title" idx="4294967295"/>
          </p:nvPr>
        </p:nvSpPr>
        <p:spPr>
          <a:xfrm>
            <a:off x="1900990" y="739859"/>
            <a:ext cx="7545388" cy="1088941"/>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Suppression System</a:t>
            </a:r>
          </a:p>
        </p:txBody>
      </p:sp>
      <p:pic>
        <p:nvPicPr>
          <p:cNvPr id="3" name="Picture 2" descr="Diagram&#10;&#10;Description automatically generated">
            <a:extLst>
              <a:ext uri="{FF2B5EF4-FFF2-40B4-BE49-F238E27FC236}">
                <a16:creationId xmlns:a16="http://schemas.microsoft.com/office/drawing/2014/main" id="{35BBAE6B-9B72-44E8-9766-55DBB0BE9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862" y="1720378"/>
            <a:ext cx="5240003" cy="4312462"/>
          </a:xfrm>
          <a:prstGeom prst="rect">
            <a:avLst/>
          </a:prstGeom>
        </p:spPr>
      </p:pic>
      <p:pic>
        <p:nvPicPr>
          <p:cNvPr id="5" name="Picture 4" descr="Diagram&#10;&#10;Description automatically generated">
            <a:extLst>
              <a:ext uri="{FF2B5EF4-FFF2-40B4-BE49-F238E27FC236}">
                <a16:creationId xmlns:a16="http://schemas.microsoft.com/office/drawing/2014/main" id="{B7C84AD6-91C2-4727-BC63-E4E600ECB6E6}"/>
              </a:ext>
            </a:extLst>
          </p:cNvPr>
          <p:cNvPicPr>
            <a:picLocks noChangeAspect="1"/>
          </p:cNvPicPr>
          <p:nvPr/>
        </p:nvPicPr>
        <p:blipFill rotWithShape="1">
          <a:blip r:embed="rId4">
            <a:extLst>
              <a:ext uri="{28A0092B-C50C-407E-A947-70E740481C1C}">
                <a14:useLocalDpi xmlns:a14="http://schemas.microsoft.com/office/drawing/2010/main" val="0"/>
              </a:ext>
            </a:extLst>
          </a:blip>
          <a:srcRect t="19183"/>
          <a:stretch/>
        </p:blipFill>
        <p:spPr>
          <a:xfrm>
            <a:off x="427750" y="2087962"/>
            <a:ext cx="5734102" cy="3908935"/>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3B063424-5918-43A6-9E8D-0BC382F800D6}"/>
              </a:ext>
            </a:extLst>
          </p:cNvPr>
          <p:cNvSpPr>
            <a:spLocks noGrp="1" noChangeArrowheads="1"/>
          </p:cNvSpPr>
          <p:nvPr>
            <p:ph type="title" idx="4294967295"/>
          </p:nvPr>
        </p:nvSpPr>
        <p:spPr>
          <a:xfrm>
            <a:off x="573505" y="725487"/>
            <a:ext cx="11044989" cy="84831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Failure of Supporting Utilities and Structural Collapse</a:t>
            </a:r>
          </a:p>
        </p:txBody>
      </p:sp>
      <p:sp>
        <p:nvSpPr>
          <p:cNvPr id="27651" name="Rectangle 2">
            <a:extLst>
              <a:ext uri="{FF2B5EF4-FFF2-40B4-BE49-F238E27FC236}">
                <a16:creationId xmlns:a16="http://schemas.microsoft.com/office/drawing/2014/main" id="{05742993-B4D8-4009-98A0-2135EE952E5F}"/>
              </a:ext>
            </a:extLst>
          </p:cNvPr>
          <p:cNvSpPr>
            <a:spLocks noGrp="1" noChangeArrowheads="1"/>
          </p:cNvSpPr>
          <p:nvPr>
            <p:ph type="body" idx="4294967295"/>
          </p:nvPr>
        </p:nvSpPr>
        <p:spPr>
          <a:xfrm>
            <a:off x="994611" y="2303463"/>
            <a:ext cx="10026315" cy="38290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Supporting utilities, such as heating, ventilation and air conditioning (also known as HVAC), power, water, and other utilities, have a significant impact on the continued safe operation of a facility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Extreme temperatures and humidity levels, electrical fluctuations and the interruption of water, sewage, and garbage services can create conditions that inject vulnerabilities in systems designed to protect information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0D54263A-E246-4268-A2AB-5604A2B3EC9A}"/>
              </a:ext>
            </a:extLst>
          </p:cNvPr>
          <p:cNvSpPr>
            <a:spLocks noGrp="1" noChangeArrowheads="1"/>
          </p:cNvSpPr>
          <p:nvPr>
            <p:ph type="title" idx="4294967295"/>
          </p:nvPr>
        </p:nvSpPr>
        <p:spPr>
          <a:xfrm>
            <a:off x="1660359" y="725486"/>
            <a:ext cx="9093451" cy="856164"/>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Heating, Ventilation, and Air Conditioning</a:t>
            </a:r>
          </a:p>
        </p:txBody>
      </p:sp>
      <p:sp>
        <p:nvSpPr>
          <p:cNvPr id="28675" name="Rectangle 2">
            <a:extLst>
              <a:ext uri="{FF2B5EF4-FFF2-40B4-BE49-F238E27FC236}">
                <a16:creationId xmlns:a16="http://schemas.microsoft.com/office/drawing/2014/main" id="{9A184371-D36D-4C90-AE5A-11756A290E36}"/>
              </a:ext>
            </a:extLst>
          </p:cNvPr>
          <p:cNvSpPr>
            <a:spLocks noGrp="1" noChangeArrowheads="1"/>
          </p:cNvSpPr>
          <p:nvPr>
            <p:ph type="body" idx="4294967295"/>
          </p:nvPr>
        </p:nvSpPr>
        <p:spPr>
          <a:xfrm>
            <a:off x="938463" y="1682105"/>
            <a:ext cx="10266948" cy="4450409"/>
          </a:xfrm>
        </p:spPr>
        <p:txBody>
          <a:bodyPr vert="horz" lIns="90000" tIns="46800" rIns="90000" bIns="46800" rtlCol="0">
            <a:normAutofit lnSpcReduction="10000"/>
          </a:bodyPr>
          <a:lstStyle/>
          <a:p>
            <a:pPr>
              <a:spcBef>
                <a:spcPts val="700"/>
              </a:spcBef>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	HVAC system areas that can cause damage to information systems: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Temperature</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Computer systems are subject to damage from extreme temperature</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The optimal temperature for a computing environment (and people) is between 70 and 74 degrees Fahrenheit (21 – 24°C)</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1800" dirty="0"/>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Filtration</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Humidity </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Static</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One of the leading causes of damage to sensitive circuitry is electrostatic discharge (ESD)</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A person can generate up to 12,000 volts of static current by walking across a carpet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2276CB7F-9103-4311-9CD8-C53799F1CAC1}"/>
              </a:ext>
            </a:extLst>
          </p:cNvPr>
          <p:cNvSpPr>
            <a:spLocks noGrp="1" noChangeArrowheads="1"/>
          </p:cNvSpPr>
          <p:nvPr>
            <p:ph type="title" idx="4294967295"/>
          </p:nvPr>
        </p:nvSpPr>
        <p:spPr>
          <a:xfrm>
            <a:off x="2323306" y="615032"/>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Ventilation Shafts</a:t>
            </a:r>
          </a:p>
        </p:txBody>
      </p:sp>
      <p:sp>
        <p:nvSpPr>
          <p:cNvPr id="29699" name="Rectangle 2">
            <a:extLst>
              <a:ext uri="{FF2B5EF4-FFF2-40B4-BE49-F238E27FC236}">
                <a16:creationId xmlns:a16="http://schemas.microsoft.com/office/drawing/2014/main" id="{6A7A8A0E-DE2B-4F0D-BFA8-BC0F4BA7C442}"/>
              </a:ext>
            </a:extLst>
          </p:cNvPr>
          <p:cNvSpPr>
            <a:spLocks noGrp="1" noChangeArrowheads="1"/>
          </p:cNvSpPr>
          <p:nvPr>
            <p:ph type="body" idx="4294967295"/>
          </p:nvPr>
        </p:nvSpPr>
        <p:spPr>
          <a:xfrm>
            <a:off x="974558" y="1471842"/>
            <a:ext cx="10242884" cy="3148285"/>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Security of the ventilation system air ductwork:</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While in residential buildings the ductwork is quite small, in large commercial buildings it can be large enough for an individual to climb through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vents are large, security can install wire mesh grids at various points to compartmentalise the runs</a:t>
            </a:r>
          </a:p>
        </p:txBody>
      </p:sp>
      <p:pic>
        <p:nvPicPr>
          <p:cNvPr id="3" name="Picture 2">
            <a:extLst>
              <a:ext uri="{FF2B5EF4-FFF2-40B4-BE49-F238E27FC236}">
                <a16:creationId xmlns:a16="http://schemas.microsoft.com/office/drawing/2014/main" id="{D9EE0BB7-4D0C-48E1-872D-94647467F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367" y="3895725"/>
            <a:ext cx="6467475" cy="2724150"/>
          </a:xfrm>
          <a:prstGeom prst="rect">
            <a:avLst/>
          </a:prstGeom>
          <a:effectLst>
            <a:softEdge rad="266700"/>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F7CF3EEB-E60E-421E-91CE-504B5574212D}"/>
              </a:ext>
            </a:extLst>
          </p:cNvPr>
          <p:cNvSpPr>
            <a:spLocks noGrp="1" noChangeArrowheads="1"/>
          </p:cNvSpPr>
          <p:nvPr>
            <p:ph type="title" idx="4294967295"/>
          </p:nvPr>
        </p:nvSpPr>
        <p:spPr>
          <a:xfrm>
            <a:off x="1833418" y="740063"/>
            <a:ext cx="9047018" cy="765464"/>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Power Management and Conditioning</a:t>
            </a:r>
          </a:p>
        </p:txBody>
      </p:sp>
      <p:sp>
        <p:nvSpPr>
          <p:cNvPr id="30723" name="Rectangle 2">
            <a:extLst>
              <a:ext uri="{FF2B5EF4-FFF2-40B4-BE49-F238E27FC236}">
                <a16:creationId xmlns:a16="http://schemas.microsoft.com/office/drawing/2014/main" id="{38D7F688-8AE1-4CB8-A3E2-FC3C5DFB3949}"/>
              </a:ext>
            </a:extLst>
          </p:cNvPr>
          <p:cNvSpPr>
            <a:spLocks noGrp="1" noChangeArrowheads="1"/>
          </p:cNvSpPr>
          <p:nvPr>
            <p:ph type="body" idx="4294967295"/>
          </p:nvPr>
        </p:nvSpPr>
        <p:spPr>
          <a:xfrm>
            <a:off x="1087582" y="1600200"/>
            <a:ext cx="10310634" cy="4986338"/>
          </a:xfrm>
        </p:spPr>
        <p:txBody>
          <a:bodyPr vert="horz" lIns="90000" tIns="46800" rIns="90000" bIns="46800" rtlCol="0">
            <a:normAutofit/>
          </a:bodyPr>
          <a:lstStyle/>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Electrical quantity (voltage level and amperage rating) is a concern, as is the quality of the power (cleanliness and proper installation)</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Any noise that interferes with the normal 50 Hertz cycle can result in inaccurate time clocks or unreliable internal clocks inside the CPU</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Grounding </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Grounding ensures that the returning flow of current is properly discharged</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If this is not properly installed it could cause damage to equipment and injury or death to the person</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Overloading a circuit not only causes problems with the circuit tripping but can also overload the power load on an electrical cable, creating the risk of fire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FF28B5FC-BA33-4FE8-AC05-052BB83BF243}"/>
              </a:ext>
            </a:extLst>
          </p:cNvPr>
          <p:cNvSpPr>
            <a:spLocks noGrp="1" noChangeArrowheads="1"/>
          </p:cNvSpPr>
          <p:nvPr>
            <p:ph type="title" idx="4294967295"/>
          </p:nvPr>
        </p:nvSpPr>
        <p:spPr>
          <a:xfrm>
            <a:off x="1760621" y="579438"/>
            <a:ext cx="8231188" cy="129540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Uninterruptible Power Supplies (UPSs)</a:t>
            </a:r>
          </a:p>
        </p:txBody>
      </p:sp>
      <p:sp>
        <p:nvSpPr>
          <p:cNvPr id="31747" name="Rectangle 2">
            <a:extLst>
              <a:ext uri="{FF2B5EF4-FFF2-40B4-BE49-F238E27FC236}">
                <a16:creationId xmlns:a16="http://schemas.microsoft.com/office/drawing/2014/main" id="{6C0C4E16-A6D2-4EFB-A3D1-B2FEB7E93DE3}"/>
              </a:ext>
            </a:extLst>
          </p:cNvPr>
          <p:cNvSpPr>
            <a:spLocks noGrp="1" noChangeArrowheads="1"/>
          </p:cNvSpPr>
          <p:nvPr>
            <p:ph type="body" idx="4294967295"/>
          </p:nvPr>
        </p:nvSpPr>
        <p:spPr>
          <a:xfrm>
            <a:off x="1246909" y="1735894"/>
            <a:ext cx="9910619" cy="4138434"/>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In case of power outage, a UPS is a backup power source for major computer systems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There are four basic configurations of UPS: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standby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Ferro-resonant standby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Line-interactive</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true online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fontScale="92500" lnSpcReduction="10000"/>
          </a:bodyPr>
          <a:lstStyle/>
          <a:p>
            <a:r>
              <a:rPr lang="en-GB" sz="2400" dirty="0"/>
              <a:t>What is the difference between Security Culture and Security Awareness?</a:t>
            </a:r>
          </a:p>
          <a:p>
            <a:endParaRPr lang="en-GB" sz="2400" dirty="0"/>
          </a:p>
          <a:p>
            <a:r>
              <a:rPr lang="en-GB" sz="2400" dirty="0"/>
              <a:t>Name some indicators of poor security culture</a:t>
            </a:r>
          </a:p>
          <a:p>
            <a:endParaRPr lang="en-GB" sz="2400" dirty="0"/>
          </a:p>
          <a:p>
            <a:r>
              <a:rPr lang="en-GB" sz="2400" dirty="0"/>
              <a:t>Name some approaches to justify the need for a Cyber Security Culture programme?</a:t>
            </a:r>
          </a:p>
          <a:p>
            <a:endParaRPr lang="en-GB" sz="2400" dirty="0"/>
          </a:p>
          <a:p>
            <a:r>
              <a:rPr lang="en-GB" sz="2400" dirty="0"/>
              <a:t>Name 3 aspects you would cover in an Employee Guide or Acceptable Use Policy </a:t>
            </a:r>
          </a:p>
          <a:p>
            <a:endParaRPr lang="en-GB" sz="2400" dirty="0"/>
          </a:p>
          <a:p>
            <a:r>
              <a:rPr lang="en-GB" sz="2400" dirty="0"/>
              <a:t>Name key sections within a Org. Policy</a:t>
            </a:r>
          </a:p>
          <a:p>
            <a:endParaRPr lang="en-GB" dirty="0"/>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1853174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86794F4F-D528-4DBF-ADD2-62219141AF64}"/>
              </a:ext>
            </a:extLst>
          </p:cNvPr>
          <p:cNvSpPr>
            <a:spLocks noGrp="1" noChangeArrowheads="1"/>
          </p:cNvSpPr>
          <p:nvPr>
            <p:ph type="title" idx="4294967295"/>
          </p:nvPr>
        </p:nvSpPr>
        <p:spPr>
          <a:xfrm>
            <a:off x="1644316" y="373062"/>
            <a:ext cx="8414084" cy="129540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Uninterruptible Power Supplies (UPSs)</a:t>
            </a:r>
          </a:p>
        </p:txBody>
      </p:sp>
      <p:sp>
        <p:nvSpPr>
          <p:cNvPr id="32771" name="Rectangle 2">
            <a:extLst>
              <a:ext uri="{FF2B5EF4-FFF2-40B4-BE49-F238E27FC236}">
                <a16:creationId xmlns:a16="http://schemas.microsoft.com/office/drawing/2014/main" id="{C8ACAA85-7353-4E17-9AAC-C2C7A1B1F0E2}"/>
              </a:ext>
            </a:extLst>
          </p:cNvPr>
          <p:cNvSpPr>
            <a:spLocks noGrp="1" noChangeArrowheads="1"/>
          </p:cNvSpPr>
          <p:nvPr>
            <p:ph type="body" idx="4294967295"/>
          </p:nvPr>
        </p:nvSpPr>
        <p:spPr>
          <a:xfrm>
            <a:off x="842210" y="2474259"/>
            <a:ext cx="10194758" cy="3830288"/>
          </a:xfrm>
        </p:spPr>
        <p:txBody>
          <a:bodyPr vert="horz" lIns="90000" tIns="46800" rIns="90000" bIns="46800" rtlCol="0">
            <a:normAutofit/>
          </a:bodyPr>
          <a:lstStyle/>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 standby or offline UPS is an offline battery backup that detects the interruption of power to the power equipment</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 ferro-resonant standby UPS is still an offline UPS</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the ferro-resonant transformer reduces power problems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86794F4F-D528-4DBF-ADD2-62219141AF64}"/>
              </a:ext>
            </a:extLst>
          </p:cNvPr>
          <p:cNvSpPr>
            <a:spLocks noGrp="1" noChangeArrowheads="1"/>
          </p:cNvSpPr>
          <p:nvPr>
            <p:ph type="title" idx="4294967295"/>
          </p:nvPr>
        </p:nvSpPr>
        <p:spPr>
          <a:xfrm>
            <a:off x="1644316" y="373062"/>
            <a:ext cx="8414084" cy="129540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Uninterruptible Power Supplies (UPSs)</a:t>
            </a:r>
          </a:p>
        </p:txBody>
      </p:sp>
      <p:sp>
        <p:nvSpPr>
          <p:cNvPr id="32771" name="Rectangle 2">
            <a:extLst>
              <a:ext uri="{FF2B5EF4-FFF2-40B4-BE49-F238E27FC236}">
                <a16:creationId xmlns:a16="http://schemas.microsoft.com/office/drawing/2014/main" id="{C8ACAA85-7353-4E17-9AAC-C2C7A1B1F0E2}"/>
              </a:ext>
            </a:extLst>
          </p:cNvPr>
          <p:cNvSpPr>
            <a:spLocks noGrp="1" noChangeArrowheads="1"/>
          </p:cNvSpPr>
          <p:nvPr>
            <p:ph type="body" idx="4294967295"/>
          </p:nvPr>
        </p:nvSpPr>
        <p:spPr>
          <a:xfrm>
            <a:off x="842210" y="1995055"/>
            <a:ext cx="10194758" cy="4309492"/>
          </a:xfrm>
        </p:spPr>
        <p:txBody>
          <a:bodyPr vert="horz" lIns="90000" tIns="46800" rIns="90000" bIns="46800" rtlCol="0">
            <a:normAutofit/>
          </a:bodyPr>
          <a:lstStyle/>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line-interactive UPS is always connected to the output, so has a much faster response time and incorporates power conditioning and line filtering</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true online UPS works in the opposite fashion to a standby UPS since the primary power source is the battery, with the power feed from the utility constantly recharging the batteries</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this model allows constant feed to the system, while completely eliminating power quality problems</a:t>
            </a:r>
          </a:p>
        </p:txBody>
      </p:sp>
    </p:spTree>
    <p:extLst>
      <p:ext uri="{BB962C8B-B14F-4D97-AF65-F5344CB8AC3E}">
        <p14:creationId xmlns:p14="http://schemas.microsoft.com/office/powerpoint/2010/main" val="244059673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AD168054-9359-4502-9FA7-04E8975716BC}"/>
              </a:ext>
            </a:extLst>
          </p:cNvPr>
          <p:cNvSpPr>
            <a:spLocks noGrp="1" noChangeArrowheads="1"/>
          </p:cNvSpPr>
          <p:nvPr>
            <p:ph type="title" idx="4294967295"/>
          </p:nvPr>
        </p:nvSpPr>
        <p:spPr>
          <a:xfrm>
            <a:off x="2323306" y="792224"/>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Emergency Shutoff</a:t>
            </a:r>
          </a:p>
        </p:txBody>
      </p:sp>
      <p:sp>
        <p:nvSpPr>
          <p:cNvPr id="33795" name="Rectangle 2">
            <a:extLst>
              <a:ext uri="{FF2B5EF4-FFF2-40B4-BE49-F238E27FC236}">
                <a16:creationId xmlns:a16="http://schemas.microsoft.com/office/drawing/2014/main" id="{8BBC208F-342F-4E51-9898-2119EE588771}"/>
              </a:ext>
            </a:extLst>
          </p:cNvPr>
          <p:cNvSpPr>
            <a:spLocks noGrp="1" noChangeArrowheads="1"/>
          </p:cNvSpPr>
          <p:nvPr>
            <p:ph type="body" idx="4294967295"/>
          </p:nvPr>
        </p:nvSpPr>
        <p:spPr>
          <a:xfrm>
            <a:off x="926432" y="1794571"/>
            <a:ext cx="10339136" cy="4323943"/>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One important aspect of power management in any environment is the need to be able to stop power immediately should the current represent a risk to human or machine safety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Most computer rooms and wiring closets are equipped with an emergency power shutoff, which is usually a large red button, prominently placed to facilitate access, with an accident-proof cover to prevent unintentional use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1489C88D-2D9E-4801-BA51-B199327D0A2A}"/>
              </a:ext>
            </a:extLst>
          </p:cNvPr>
          <p:cNvSpPr>
            <a:spLocks noGrp="1" noChangeArrowheads="1"/>
          </p:cNvSpPr>
          <p:nvPr>
            <p:ph type="title" idx="4294967295"/>
          </p:nvPr>
        </p:nvSpPr>
        <p:spPr>
          <a:xfrm>
            <a:off x="1989221" y="59096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Electrical Terms</a:t>
            </a:r>
          </a:p>
        </p:txBody>
      </p:sp>
      <p:sp>
        <p:nvSpPr>
          <p:cNvPr id="34819" name="Rectangle 2">
            <a:extLst>
              <a:ext uri="{FF2B5EF4-FFF2-40B4-BE49-F238E27FC236}">
                <a16:creationId xmlns:a16="http://schemas.microsoft.com/office/drawing/2014/main" id="{563CEABE-3DAE-4637-B11E-C512CA2D36E3}"/>
              </a:ext>
            </a:extLst>
          </p:cNvPr>
          <p:cNvSpPr>
            <a:spLocks noGrp="1" noChangeArrowheads="1"/>
          </p:cNvSpPr>
          <p:nvPr>
            <p:ph type="body" idx="4294967295"/>
          </p:nvPr>
        </p:nvSpPr>
        <p:spPr>
          <a:xfrm>
            <a:off x="1459832" y="1770122"/>
            <a:ext cx="9705474" cy="4845831"/>
          </a:xfrm>
        </p:spPr>
        <p:txBody>
          <a:bodyPr vert="horz" lIns="90000" tIns="46800" rIns="90000" bIns="46800" rtlCol="0">
            <a:normAutofit fontScale="92500" lnSpcReduction="20000"/>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Fault: momentary interruption in power</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Blackout: prolonged interruption in power</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Sag: momentary drop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Brownout: prolonged drop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Spike: momentary increase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Surge: prolonged increase in power voltage levels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71A491C3-0603-49DB-9F8E-5334C3314E6C}"/>
              </a:ext>
            </a:extLst>
          </p:cNvPr>
          <p:cNvSpPr>
            <a:spLocks noGrp="1" noChangeArrowheads="1"/>
          </p:cNvSpPr>
          <p:nvPr>
            <p:ph type="title" idx="4294967295"/>
          </p:nvPr>
        </p:nvSpPr>
        <p:spPr>
          <a:xfrm>
            <a:off x="2141622"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Problems</a:t>
            </a:r>
          </a:p>
        </p:txBody>
      </p:sp>
      <p:sp>
        <p:nvSpPr>
          <p:cNvPr id="35843" name="Rectangle 2">
            <a:extLst>
              <a:ext uri="{FF2B5EF4-FFF2-40B4-BE49-F238E27FC236}">
                <a16:creationId xmlns:a16="http://schemas.microsoft.com/office/drawing/2014/main" id="{E5E429D6-1317-4A19-BFAF-EAC3012C84D2}"/>
              </a:ext>
            </a:extLst>
          </p:cNvPr>
          <p:cNvSpPr>
            <a:spLocks noGrp="1" noChangeArrowheads="1"/>
          </p:cNvSpPr>
          <p:nvPr>
            <p:ph type="body" idx="4294967295"/>
          </p:nvPr>
        </p:nvSpPr>
        <p:spPr>
          <a:xfrm>
            <a:off x="1347537" y="1719263"/>
            <a:ext cx="9873916"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Lack of water poses problems to systems, including the functionality of fire suppression systems, and the ability of water chillers to provide air-conditioning</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On the other hand, a surplus of water, or water pressure, poses a real threat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is therefore important to integrate water detection systems into the alarm systems that regulate overall facilities operations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3A4B033B-F4B4-4F98-9FB3-D311585BBC66}"/>
              </a:ext>
            </a:extLst>
          </p:cNvPr>
          <p:cNvSpPr>
            <a:spLocks noGrp="1" noChangeArrowheads="1"/>
          </p:cNvSpPr>
          <p:nvPr>
            <p:ph type="title" idx="4294967295"/>
          </p:nvPr>
        </p:nvSpPr>
        <p:spPr>
          <a:xfrm>
            <a:off x="2045368" y="64711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Structural Collapse </a:t>
            </a:r>
          </a:p>
        </p:txBody>
      </p:sp>
      <p:sp>
        <p:nvSpPr>
          <p:cNvPr id="36867" name="Rectangle 2">
            <a:extLst>
              <a:ext uri="{FF2B5EF4-FFF2-40B4-BE49-F238E27FC236}">
                <a16:creationId xmlns:a16="http://schemas.microsoft.com/office/drawing/2014/main" id="{2DCA8800-C9F9-4AE5-AC3D-497288A79F95}"/>
              </a:ext>
            </a:extLst>
          </p:cNvPr>
          <p:cNvSpPr>
            <a:spLocks noGrp="1" noChangeArrowheads="1"/>
          </p:cNvSpPr>
          <p:nvPr>
            <p:ph type="body" idx="4294967295"/>
          </p:nvPr>
        </p:nvSpPr>
        <p:spPr>
          <a:xfrm>
            <a:off x="1130967" y="1719263"/>
            <a:ext cx="9761621" cy="44132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Unavoidable forces can cause failures of structures that house the organization</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Structures are designed and constructed with specific load limits, and overloading these design limits, intentionally or unintentionally, inevitably results in structural failure and potentially loss of life or injury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Periodic inspections by qualified civil engineers assists in identifying potentially dangerous structural conditions well before they fail</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45669818-0C8F-454E-AF01-EF7351A3216B}"/>
              </a:ext>
            </a:extLst>
          </p:cNvPr>
          <p:cNvSpPr>
            <a:spLocks noGrp="1" noChangeArrowheads="1"/>
          </p:cNvSpPr>
          <p:nvPr>
            <p:ph type="title" idx="4294967295"/>
          </p:nvPr>
        </p:nvSpPr>
        <p:spPr>
          <a:xfrm>
            <a:off x="1973179" y="87972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Testing Facility Systems</a:t>
            </a:r>
          </a:p>
        </p:txBody>
      </p:sp>
      <p:sp>
        <p:nvSpPr>
          <p:cNvPr id="37891" name="Rectangle 2">
            <a:extLst>
              <a:ext uri="{FF2B5EF4-FFF2-40B4-BE49-F238E27FC236}">
                <a16:creationId xmlns:a16="http://schemas.microsoft.com/office/drawing/2014/main" id="{433422DC-6268-402D-AA81-B1959F6028AA}"/>
              </a:ext>
            </a:extLst>
          </p:cNvPr>
          <p:cNvSpPr>
            <a:spLocks noGrp="1" noChangeArrowheads="1"/>
          </p:cNvSpPr>
          <p:nvPr>
            <p:ph type="body" idx="4294967295"/>
          </p:nvPr>
        </p:nvSpPr>
        <p:spPr>
          <a:xfrm>
            <a:off x="1435768" y="1765232"/>
            <a:ext cx="9416715" cy="4306706"/>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Physical security of the facility must be constantly documented, evaluated, and tested</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Documentation of the facility’s configuration, operation, and function is integrated into disaster recovery plans and standing operating procedures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Testing provides information necessary to improve the physical security in the facility and identifies weak points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2753A822-FEC2-4288-BD61-5AE45A9BD391}"/>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Interception of Data </a:t>
            </a:r>
          </a:p>
        </p:txBody>
      </p:sp>
      <p:sp>
        <p:nvSpPr>
          <p:cNvPr id="38915" name="Rectangle 2">
            <a:extLst>
              <a:ext uri="{FF2B5EF4-FFF2-40B4-BE49-F238E27FC236}">
                <a16:creationId xmlns:a16="http://schemas.microsoft.com/office/drawing/2014/main" id="{D6C17F66-6A37-4901-9017-9442D95B8BFB}"/>
              </a:ext>
            </a:extLst>
          </p:cNvPr>
          <p:cNvSpPr>
            <a:spLocks noGrp="1" noChangeArrowheads="1"/>
          </p:cNvSpPr>
          <p:nvPr>
            <p:ph type="body" idx="4294967295"/>
          </p:nvPr>
        </p:nvSpPr>
        <p:spPr>
          <a:xfrm>
            <a:off x="1415716" y="2633664"/>
            <a:ext cx="9360568" cy="326181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There are three methods of data interception: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Direct observation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Data transmission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Eavesdropping on signals </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TEMPEST is a technology that involves the control of devices that emit electromagnetic radiation (EMR) in such a manner that the data cannot be reconstructed</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35AD4836-8C14-4527-881C-738A2DDDE65F}"/>
              </a:ext>
            </a:extLst>
          </p:cNvPr>
          <p:cNvSpPr>
            <a:spLocks noGrp="1" noChangeArrowheads="1"/>
          </p:cNvSpPr>
          <p:nvPr>
            <p:ph type="title" idx="4294967295"/>
          </p:nvPr>
        </p:nvSpPr>
        <p:spPr>
          <a:xfrm>
            <a:off x="1981200" y="696911"/>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Mobile and Portable Systems</a:t>
            </a:r>
          </a:p>
        </p:txBody>
      </p:sp>
      <p:sp>
        <p:nvSpPr>
          <p:cNvPr id="39939" name="Rectangle 2">
            <a:extLst>
              <a:ext uri="{FF2B5EF4-FFF2-40B4-BE49-F238E27FC236}">
                <a16:creationId xmlns:a16="http://schemas.microsoft.com/office/drawing/2014/main" id="{826A6410-AFFD-479F-AFCC-C30F41BA90DA}"/>
              </a:ext>
            </a:extLst>
          </p:cNvPr>
          <p:cNvSpPr>
            <a:spLocks noGrp="1" noChangeArrowheads="1"/>
          </p:cNvSpPr>
          <p:nvPr>
            <p:ph type="body" idx="4294967295"/>
          </p:nvPr>
        </p:nvSpPr>
        <p:spPr>
          <a:xfrm>
            <a:off x="1219199" y="1914526"/>
            <a:ext cx="9520989" cy="3503613"/>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With the increased threat to overall information security for laptops, handhelds, and PDAs, mobile computing requires even more security than the average in-house system</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Many of these mobile computing systems not only have corporate information stored within them, many are configured to facilitate the user’s access into the organisation’s secure computing facilities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867062F8-2854-442C-80D8-88EC021FBC37}"/>
              </a:ext>
            </a:extLst>
          </p:cNvPr>
          <p:cNvSpPr>
            <a:spLocks noGrp="1" noChangeArrowheads="1"/>
          </p:cNvSpPr>
          <p:nvPr>
            <p:ph type="title" idx="4294967295"/>
          </p:nvPr>
        </p:nvSpPr>
        <p:spPr>
          <a:xfrm>
            <a:off x="1981200" y="607010"/>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Stopping Laptop Losses</a:t>
            </a:r>
          </a:p>
        </p:txBody>
      </p:sp>
      <p:sp>
        <p:nvSpPr>
          <p:cNvPr id="40963" name="Rectangle 2">
            <a:extLst>
              <a:ext uri="{FF2B5EF4-FFF2-40B4-BE49-F238E27FC236}">
                <a16:creationId xmlns:a16="http://schemas.microsoft.com/office/drawing/2014/main" id="{60FA12E7-8CAE-44A6-B820-6B47E9031934}"/>
              </a:ext>
            </a:extLst>
          </p:cNvPr>
          <p:cNvSpPr>
            <a:spLocks noGrp="1" noChangeArrowheads="1"/>
          </p:cNvSpPr>
          <p:nvPr>
            <p:ph type="body" idx="4294967295"/>
          </p:nvPr>
        </p:nvSpPr>
        <p:spPr>
          <a:xfrm>
            <a:off x="753979" y="1863642"/>
            <a:ext cx="10395285" cy="3775158"/>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Controls support the security and retrieval of lost or stolen laptops</a:t>
            </a:r>
          </a:p>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err="1"/>
              <a:t>CompuTrace</a:t>
            </a:r>
            <a:r>
              <a:rPr lang="en-GB" altLang="en-US" dirty="0"/>
              <a:t> is stored on a laptop’s hardware and reports to a central monitoring centre</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Burglar alarms made up of a PC card that contains a motion detector</a:t>
            </a:r>
          </a:p>
          <a:p>
            <a:pPr lvl="2">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alarm in the laptop is armed, and the laptop is moved beyond a configured distance, the alarm triggers an audible alarm</a:t>
            </a:r>
          </a:p>
          <a:p>
            <a:pPr lvl="2">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system also shuts down the computer and includes an encryption option to completely render the information unusable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a:xfrm>
            <a:off x="831850" y="1709738"/>
            <a:ext cx="10515600" cy="970567"/>
          </a:xfrm>
        </p:spPr>
        <p:txBody>
          <a:bodyPr/>
          <a:lstStyle/>
          <a:p>
            <a:r>
              <a:rPr lang="en-GB" dirty="0"/>
              <a:t>Week 2 - Wednesday</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type="body" idx="1"/>
          </p:nvPr>
        </p:nvSpPr>
        <p:spPr>
          <a:xfrm>
            <a:off x="831850" y="3101219"/>
            <a:ext cx="10515600" cy="2988431"/>
          </a:xfrm>
        </p:spPr>
        <p:txBody>
          <a:bodyPr>
            <a:normAutofit/>
          </a:bodyPr>
          <a:lstStyle/>
          <a:p>
            <a:r>
              <a:rPr lang="en-GB" sz="1800" b="0" i="0" u="none" strike="noStrike" baseline="0" dirty="0">
                <a:solidFill>
                  <a:srgbClr val="000000"/>
                </a:solidFill>
                <a:latin typeface="Arial" panose="020B0604020202020204" pitchFamily="34" charset="0"/>
              </a:rPr>
              <a:t>Links between physical, logical, personal and procedural security</a:t>
            </a:r>
          </a:p>
        </p:txBody>
      </p:sp>
    </p:spTree>
    <p:extLst>
      <p:ext uri="{BB962C8B-B14F-4D97-AF65-F5344CB8AC3E}">
        <p14:creationId xmlns:p14="http://schemas.microsoft.com/office/powerpoint/2010/main" val="653415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5109AD75-378D-4398-A630-697BA4DC6F12}"/>
              </a:ext>
            </a:extLst>
          </p:cNvPr>
          <p:cNvSpPr>
            <a:spLocks noGrp="1" noChangeArrowheads="1"/>
          </p:cNvSpPr>
          <p:nvPr>
            <p:ph type="title" idx="4294967295"/>
          </p:nvPr>
        </p:nvSpPr>
        <p:spPr>
          <a:xfrm>
            <a:off x="1981200" y="122238"/>
            <a:ext cx="7545388" cy="1295400"/>
          </a:xfrm>
        </p:spPr>
        <p:txBody>
          <a:bodyPr vert="horz" lIns="90000" tIns="46800" rIns="90000" bIns="46800" rtlCol="0" anchor="ctr">
            <a:normAutofit fontScale="90000"/>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FFFFFF"/>
                </a:solidFill>
              </a:rPr>
              <a:t>Figure 9-6 Laptop Theft Deterrence</a:t>
            </a:r>
          </a:p>
        </p:txBody>
      </p:sp>
      <p:pic>
        <p:nvPicPr>
          <p:cNvPr id="3" name="Picture 2" descr="A white computer with a blue screen&#10;&#10;Description automatically generated with medium confidence">
            <a:extLst>
              <a:ext uri="{FF2B5EF4-FFF2-40B4-BE49-F238E27FC236}">
                <a16:creationId xmlns:a16="http://schemas.microsoft.com/office/drawing/2014/main" id="{BEB42B97-EB64-4813-97C9-07E55863C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842" y="2160827"/>
            <a:ext cx="3205200" cy="2123097"/>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FE06431D-9A04-496E-B3DF-2F8BC3F2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084" y="2003176"/>
            <a:ext cx="2438400" cy="2438400"/>
          </a:xfrm>
          <a:prstGeom prst="rect">
            <a:avLst/>
          </a:prstGeom>
        </p:spPr>
      </p:pic>
      <p:pic>
        <p:nvPicPr>
          <p:cNvPr id="7" name="Picture 6" descr="Icon&#10;&#10;Description automatically generated">
            <a:extLst>
              <a:ext uri="{FF2B5EF4-FFF2-40B4-BE49-F238E27FC236}">
                <a16:creationId xmlns:a16="http://schemas.microsoft.com/office/drawing/2014/main" id="{2BAF0A41-9BEF-4C8E-8D32-920B2775E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874" y="1716505"/>
            <a:ext cx="3523916" cy="3523916"/>
          </a:xfrm>
          <a:prstGeom prst="rect">
            <a:avLst/>
          </a:prstGeom>
        </p:spPr>
      </p:pic>
      <p:sp>
        <p:nvSpPr>
          <p:cNvPr id="8" name="TextBox 7">
            <a:extLst>
              <a:ext uri="{FF2B5EF4-FFF2-40B4-BE49-F238E27FC236}">
                <a16:creationId xmlns:a16="http://schemas.microsoft.com/office/drawing/2014/main" id="{1862DBD6-FD64-4E74-9FDE-C181C34C2CAD}"/>
              </a:ext>
            </a:extLst>
          </p:cNvPr>
          <p:cNvSpPr txBox="1"/>
          <p:nvPr/>
        </p:nvSpPr>
        <p:spPr>
          <a:xfrm>
            <a:off x="879915" y="5044471"/>
            <a:ext cx="2402306" cy="1200329"/>
          </a:xfrm>
          <a:prstGeom prst="rect">
            <a:avLst/>
          </a:prstGeom>
          <a:noFill/>
        </p:spPr>
        <p:txBody>
          <a:bodyPr wrap="square" rtlCol="0">
            <a:spAutoFit/>
          </a:bodyPr>
          <a:lstStyle/>
          <a:p>
            <a:r>
              <a:rPr lang="en-GB" dirty="0"/>
              <a:t>Laptop periodically reports connection and electronic serial number</a:t>
            </a:r>
          </a:p>
        </p:txBody>
      </p:sp>
      <p:sp>
        <p:nvSpPr>
          <p:cNvPr id="11" name="TextBox 10">
            <a:extLst>
              <a:ext uri="{FF2B5EF4-FFF2-40B4-BE49-F238E27FC236}">
                <a16:creationId xmlns:a16="http://schemas.microsoft.com/office/drawing/2014/main" id="{B94B1BE1-380D-4BF9-B500-95BC081C3F71}"/>
              </a:ext>
            </a:extLst>
          </p:cNvPr>
          <p:cNvSpPr txBox="1"/>
          <p:nvPr/>
        </p:nvSpPr>
        <p:spPr>
          <a:xfrm>
            <a:off x="794084" y="1256399"/>
            <a:ext cx="1879594" cy="923330"/>
          </a:xfrm>
          <a:prstGeom prst="rect">
            <a:avLst/>
          </a:prstGeom>
          <a:noFill/>
        </p:spPr>
        <p:txBody>
          <a:bodyPr wrap="square" rtlCol="0">
            <a:spAutoFit/>
          </a:bodyPr>
          <a:lstStyle/>
          <a:p>
            <a:r>
              <a:rPr lang="en-GB" dirty="0"/>
              <a:t>Laptop loaded with trace software</a:t>
            </a:r>
          </a:p>
        </p:txBody>
      </p:sp>
      <p:sp>
        <p:nvSpPr>
          <p:cNvPr id="12" name="TextBox 11">
            <a:extLst>
              <a:ext uri="{FF2B5EF4-FFF2-40B4-BE49-F238E27FC236}">
                <a16:creationId xmlns:a16="http://schemas.microsoft.com/office/drawing/2014/main" id="{8A5C234C-A66C-47C8-85B0-0F4C3BB8ECD2}"/>
              </a:ext>
            </a:extLst>
          </p:cNvPr>
          <p:cNvSpPr txBox="1"/>
          <p:nvPr/>
        </p:nvSpPr>
        <p:spPr>
          <a:xfrm>
            <a:off x="5162322" y="5182970"/>
            <a:ext cx="2402306" cy="923330"/>
          </a:xfrm>
          <a:prstGeom prst="rect">
            <a:avLst/>
          </a:prstGeom>
          <a:noFill/>
        </p:spPr>
        <p:txBody>
          <a:bodyPr wrap="square" rtlCol="0">
            <a:spAutoFit/>
          </a:bodyPr>
          <a:lstStyle/>
          <a:p>
            <a:r>
              <a:rPr lang="en-GB" dirty="0"/>
              <a:t>Central monitoring station verifies ownership</a:t>
            </a:r>
          </a:p>
        </p:txBody>
      </p:sp>
      <p:sp>
        <p:nvSpPr>
          <p:cNvPr id="13" name="TextBox 12">
            <a:extLst>
              <a:ext uri="{FF2B5EF4-FFF2-40B4-BE49-F238E27FC236}">
                <a16:creationId xmlns:a16="http://schemas.microsoft.com/office/drawing/2014/main" id="{8903077B-FAE1-4946-834A-4D7FCA3C66F8}"/>
              </a:ext>
            </a:extLst>
          </p:cNvPr>
          <p:cNvSpPr txBox="1"/>
          <p:nvPr/>
        </p:nvSpPr>
        <p:spPr>
          <a:xfrm>
            <a:off x="9067405" y="5359018"/>
            <a:ext cx="2402306" cy="923330"/>
          </a:xfrm>
          <a:prstGeom prst="rect">
            <a:avLst/>
          </a:prstGeom>
          <a:noFill/>
        </p:spPr>
        <p:txBody>
          <a:bodyPr wrap="square" rtlCol="0">
            <a:spAutoFit/>
          </a:bodyPr>
          <a:lstStyle/>
          <a:p>
            <a:r>
              <a:rPr lang="en-GB" dirty="0"/>
              <a:t>Stolen computer information passed to law enforcement</a:t>
            </a:r>
          </a:p>
        </p:txBody>
      </p:sp>
      <p:sp>
        <p:nvSpPr>
          <p:cNvPr id="9" name="Arrow: Right 8">
            <a:extLst>
              <a:ext uri="{FF2B5EF4-FFF2-40B4-BE49-F238E27FC236}">
                <a16:creationId xmlns:a16="http://schemas.microsoft.com/office/drawing/2014/main" id="{CEE3CC87-914E-4902-A890-BDD4532073DF}"/>
              </a:ext>
            </a:extLst>
          </p:cNvPr>
          <p:cNvSpPr/>
          <p:nvPr/>
        </p:nvSpPr>
        <p:spPr>
          <a:xfrm>
            <a:off x="3666836" y="3222375"/>
            <a:ext cx="1191248" cy="4259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702D2B0C-60BB-4ED3-A3A9-52910179171A}"/>
              </a:ext>
            </a:extLst>
          </p:cNvPr>
          <p:cNvSpPr/>
          <p:nvPr/>
        </p:nvSpPr>
        <p:spPr>
          <a:xfrm>
            <a:off x="7809345" y="3161780"/>
            <a:ext cx="1191248" cy="4259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9"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FDD44BCF-168E-4D99-A1F2-B1E5371C24B5}"/>
              </a:ext>
            </a:extLst>
          </p:cNvPr>
          <p:cNvSpPr>
            <a:spLocks noGrp="1" noChangeArrowheads="1"/>
          </p:cNvSpPr>
          <p:nvPr>
            <p:ph type="title" idx="4294967295"/>
          </p:nvPr>
        </p:nvSpPr>
        <p:spPr>
          <a:xfrm>
            <a:off x="2002590" y="87651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Remote Computing Security</a:t>
            </a:r>
          </a:p>
        </p:txBody>
      </p:sp>
      <p:sp>
        <p:nvSpPr>
          <p:cNvPr id="43011" name="Rectangle 2">
            <a:extLst>
              <a:ext uri="{FF2B5EF4-FFF2-40B4-BE49-F238E27FC236}">
                <a16:creationId xmlns:a16="http://schemas.microsoft.com/office/drawing/2014/main" id="{8C411C6E-8547-42EA-BBD6-44F90A5B5BF9}"/>
              </a:ext>
            </a:extLst>
          </p:cNvPr>
          <p:cNvSpPr>
            <a:spLocks noGrp="1" noChangeArrowheads="1"/>
          </p:cNvSpPr>
          <p:nvPr>
            <p:ph type="body" idx="4294967295"/>
          </p:nvPr>
        </p:nvSpPr>
        <p:spPr>
          <a:xfrm>
            <a:off x="903705" y="1809241"/>
            <a:ext cx="10406494" cy="4660017"/>
          </a:xfrm>
        </p:spPr>
        <p:txBody>
          <a:bodyPr vert="horz" lIns="90000" tIns="46800" rIns="90000" bIns="46800" rtlCol="0">
            <a:normAutofit lnSpcReduction="10000"/>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Remote site computing - distant from the organisational facility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Telecommuting - computing using telecommunications including Internet, dial-up, or leased point-to-point links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Employees may need to access networks on business trips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Telecommuters need access from home systems or satellite offices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To provide a secure extension of the organisation’s internal networks, all external connections and systems must be secured</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143DC4E0-6E7E-40B9-B679-0BBC27FF1338}"/>
              </a:ext>
            </a:extLst>
          </p:cNvPr>
          <p:cNvSpPr>
            <a:spLocks noGrp="1" noChangeArrowheads="1"/>
          </p:cNvSpPr>
          <p:nvPr>
            <p:ph type="title" idx="4294967295"/>
          </p:nvPr>
        </p:nvSpPr>
        <p:spPr>
          <a:xfrm>
            <a:off x="745957" y="794084"/>
            <a:ext cx="10828421" cy="872206"/>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Special Considerations for Physical Security Threats</a:t>
            </a:r>
          </a:p>
        </p:txBody>
      </p:sp>
      <p:sp>
        <p:nvSpPr>
          <p:cNvPr id="44035" name="Rectangle 2">
            <a:extLst>
              <a:ext uri="{FF2B5EF4-FFF2-40B4-BE49-F238E27FC236}">
                <a16:creationId xmlns:a16="http://schemas.microsoft.com/office/drawing/2014/main" id="{05634E40-273E-4EA3-A84A-963B32040F94}"/>
              </a:ext>
            </a:extLst>
          </p:cNvPr>
          <p:cNvSpPr>
            <a:spLocks noGrp="1" noChangeArrowheads="1"/>
          </p:cNvSpPr>
          <p:nvPr>
            <p:ph type="body" idx="4294967295"/>
          </p:nvPr>
        </p:nvSpPr>
        <p:spPr>
          <a:xfrm>
            <a:off x="802105" y="1978693"/>
            <a:ext cx="10443410" cy="4217988"/>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Develop physical security in-house or outsource?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Many qualified and professional agencies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Benefit of outsourcing physical security includes gaining the experience and knowledge of these agencies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Downside includes high expense, loss of control over the individual components, and the level of trust that must be placed in another company</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2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Social engineering is the use of people skills to obtain information from employees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08525E1E-1D13-4358-8925-74336EB4F159}"/>
              </a:ext>
            </a:extLst>
          </p:cNvPr>
          <p:cNvSpPr>
            <a:spLocks noGrp="1" noChangeArrowheads="1"/>
          </p:cNvSpPr>
          <p:nvPr>
            <p:ph type="title" idx="4294967295"/>
          </p:nvPr>
        </p:nvSpPr>
        <p:spPr>
          <a:xfrm>
            <a:off x="1909010" y="79951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Inventory / Asset Management</a:t>
            </a:r>
          </a:p>
        </p:txBody>
      </p:sp>
      <p:sp>
        <p:nvSpPr>
          <p:cNvPr id="45059" name="Rectangle 2">
            <a:extLst>
              <a:ext uri="{FF2B5EF4-FFF2-40B4-BE49-F238E27FC236}">
                <a16:creationId xmlns:a16="http://schemas.microsoft.com/office/drawing/2014/main" id="{5314EAE4-C138-4558-BC1F-B7130375B1DA}"/>
              </a:ext>
            </a:extLst>
          </p:cNvPr>
          <p:cNvSpPr>
            <a:spLocks noGrp="1" noChangeArrowheads="1"/>
          </p:cNvSpPr>
          <p:nvPr>
            <p:ph type="body" idx="4294967295"/>
          </p:nvPr>
        </p:nvSpPr>
        <p:spPr>
          <a:xfrm>
            <a:off x="1163051" y="2163010"/>
            <a:ext cx="9681411" cy="3895474"/>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Computing equipment should be inventoried and inspected on a regular basis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Classified information should also be inventoried and managed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Whenever a classified document is reproduced, a stamp should be placed on the original before it is copied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This stamp states the document’s classification level and document number for tracking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Each classified copy is issued to its receiver, who signs for the document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8442-24A7-4926-97E7-8B70868B7B35}"/>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Logical Security</a:t>
            </a:r>
            <a:endParaRPr lang="en-GB" dirty="0"/>
          </a:p>
        </p:txBody>
      </p:sp>
      <p:sp>
        <p:nvSpPr>
          <p:cNvPr id="3" name="Content Placeholder 2">
            <a:extLst>
              <a:ext uri="{FF2B5EF4-FFF2-40B4-BE49-F238E27FC236}">
                <a16:creationId xmlns:a16="http://schemas.microsoft.com/office/drawing/2014/main" id="{32FA58B0-29EE-487F-A033-83E1B686DCE5}"/>
              </a:ext>
            </a:extLst>
          </p:cNvPr>
          <p:cNvSpPr>
            <a:spLocks noGrp="1"/>
          </p:cNvSpPr>
          <p:nvPr>
            <p:ph idx="1"/>
          </p:nvPr>
        </p:nvSpPr>
        <p:spPr/>
        <p:txBody>
          <a:bodyPr>
            <a:normAutofit lnSpcReduction="10000"/>
          </a:bodyPr>
          <a:lstStyle/>
          <a:p>
            <a:r>
              <a:rPr lang="en-US" altLang="en-US" dirty="0"/>
              <a:t>Protects computer-based data from software-based and communication-based threats</a:t>
            </a:r>
          </a:p>
          <a:p>
            <a:endParaRPr lang="en-US" altLang="en-US" dirty="0"/>
          </a:p>
          <a:p>
            <a:r>
              <a:rPr lang="en-US" altLang="en-US" dirty="0"/>
              <a:t>Is a subset of computer security</a:t>
            </a:r>
          </a:p>
          <a:p>
            <a:endParaRPr lang="en-US" altLang="en-US" dirty="0"/>
          </a:p>
          <a:p>
            <a:r>
              <a:rPr lang="en-US" dirty="0"/>
              <a:t>Consists of software safeguards for an organization's systems, including:</a:t>
            </a:r>
          </a:p>
          <a:p>
            <a:pPr lvl="1"/>
            <a:r>
              <a:rPr lang="en-US" dirty="0"/>
              <a:t>User identification and password access</a:t>
            </a:r>
          </a:p>
          <a:p>
            <a:pPr lvl="1"/>
            <a:r>
              <a:rPr lang="en-US" dirty="0"/>
              <a:t>Authenticating</a:t>
            </a:r>
          </a:p>
          <a:p>
            <a:pPr lvl="1"/>
            <a:r>
              <a:rPr lang="en-US" dirty="0"/>
              <a:t>Access rights and authority / permissions management</a:t>
            </a:r>
          </a:p>
          <a:p>
            <a:endParaRPr lang="en-GB" dirty="0"/>
          </a:p>
        </p:txBody>
      </p:sp>
    </p:spTree>
    <p:extLst>
      <p:ext uri="{BB962C8B-B14F-4D97-AF65-F5344CB8AC3E}">
        <p14:creationId xmlns:p14="http://schemas.microsoft.com/office/powerpoint/2010/main" val="2845787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5C3C-FBCE-4904-9569-5BFB2559DC9B}"/>
              </a:ext>
            </a:extLst>
          </p:cNvPr>
          <p:cNvSpPr>
            <a:spLocks noGrp="1"/>
          </p:cNvSpPr>
          <p:nvPr>
            <p:ph type="title"/>
          </p:nvPr>
        </p:nvSpPr>
        <p:spPr/>
        <p:txBody>
          <a:bodyPr/>
          <a:lstStyle/>
          <a:p>
            <a:r>
              <a:rPr lang="en-GB" dirty="0"/>
              <a:t>Elements of Logical Security</a:t>
            </a:r>
          </a:p>
        </p:txBody>
      </p:sp>
      <p:sp>
        <p:nvSpPr>
          <p:cNvPr id="3" name="Content Placeholder 2">
            <a:extLst>
              <a:ext uri="{FF2B5EF4-FFF2-40B4-BE49-F238E27FC236}">
                <a16:creationId xmlns:a16="http://schemas.microsoft.com/office/drawing/2014/main" id="{CA22545B-0E9E-4C82-99F1-A6BE363AE258}"/>
              </a:ext>
            </a:extLst>
          </p:cNvPr>
          <p:cNvSpPr>
            <a:spLocks noGrp="1"/>
          </p:cNvSpPr>
          <p:nvPr>
            <p:ph idx="1"/>
          </p:nvPr>
        </p:nvSpPr>
        <p:spPr/>
        <p:txBody>
          <a:bodyPr/>
          <a:lstStyle/>
          <a:p>
            <a:r>
              <a:rPr lang="en-GB" dirty="0"/>
              <a:t>User IDs</a:t>
            </a:r>
          </a:p>
          <a:p>
            <a:r>
              <a:rPr lang="en-GB" dirty="0"/>
              <a:t>Authentication</a:t>
            </a:r>
          </a:p>
          <a:p>
            <a:r>
              <a:rPr lang="en-GB" dirty="0"/>
              <a:t>Token authentication</a:t>
            </a:r>
          </a:p>
          <a:p>
            <a:r>
              <a:rPr lang="en-GB" dirty="0"/>
              <a:t>Password authentication</a:t>
            </a:r>
          </a:p>
          <a:p>
            <a:r>
              <a:rPr lang="en-GB" dirty="0"/>
              <a:t>Two-way authentication</a:t>
            </a:r>
          </a:p>
          <a:p>
            <a:r>
              <a:rPr lang="en-GB" dirty="0"/>
              <a:t>Biometric authentication</a:t>
            </a:r>
          </a:p>
          <a:p>
            <a:endParaRPr lang="en-GB" dirty="0"/>
          </a:p>
        </p:txBody>
      </p:sp>
    </p:spTree>
    <p:extLst>
      <p:ext uri="{BB962C8B-B14F-4D97-AF65-F5344CB8AC3E}">
        <p14:creationId xmlns:p14="http://schemas.microsoft.com/office/powerpoint/2010/main" val="3940611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7CD1-ACC8-4699-9D4C-CE537EC67602}"/>
              </a:ext>
            </a:extLst>
          </p:cNvPr>
          <p:cNvSpPr>
            <a:spLocks noGrp="1"/>
          </p:cNvSpPr>
          <p:nvPr>
            <p:ph type="title"/>
          </p:nvPr>
        </p:nvSpPr>
        <p:spPr/>
        <p:txBody>
          <a:bodyPr/>
          <a:lstStyle/>
          <a:p>
            <a:r>
              <a:rPr lang="en-GB" dirty="0"/>
              <a:t>User IDs</a:t>
            </a:r>
          </a:p>
        </p:txBody>
      </p:sp>
      <p:sp>
        <p:nvSpPr>
          <p:cNvPr id="3" name="Content Placeholder 2">
            <a:extLst>
              <a:ext uri="{FF2B5EF4-FFF2-40B4-BE49-F238E27FC236}">
                <a16:creationId xmlns:a16="http://schemas.microsoft.com/office/drawing/2014/main" id="{8AF086AB-0254-4B20-9068-FA5286254E4E}"/>
              </a:ext>
            </a:extLst>
          </p:cNvPr>
          <p:cNvSpPr>
            <a:spLocks noGrp="1"/>
          </p:cNvSpPr>
          <p:nvPr>
            <p:ph idx="1"/>
          </p:nvPr>
        </p:nvSpPr>
        <p:spPr/>
        <p:txBody>
          <a:bodyPr/>
          <a:lstStyle/>
          <a:p>
            <a:r>
              <a:rPr lang="en-GB" dirty="0"/>
              <a:t>Also known as logins, usernames, logons or accounts</a:t>
            </a:r>
          </a:p>
          <a:p>
            <a:endParaRPr lang="en-GB" dirty="0"/>
          </a:p>
          <a:p>
            <a:r>
              <a:rPr lang="en-GB" dirty="0"/>
              <a:t>Are unique personal identifiers agents of a computer program or network that is accessible by more than one agent</a:t>
            </a:r>
          </a:p>
          <a:p>
            <a:endParaRPr lang="en-GB" dirty="0"/>
          </a:p>
          <a:p>
            <a:r>
              <a:rPr lang="en-GB" dirty="0"/>
              <a:t>Based on short strings of alphanumeric characters and are either assigned or chosen by the users</a:t>
            </a:r>
          </a:p>
        </p:txBody>
      </p:sp>
    </p:spTree>
    <p:extLst>
      <p:ext uri="{BB962C8B-B14F-4D97-AF65-F5344CB8AC3E}">
        <p14:creationId xmlns:p14="http://schemas.microsoft.com/office/powerpoint/2010/main" val="4011646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756-6C04-4BFD-8EC9-14B69D98AD42}"/>
              </a:ext>
            </a:extLst>
          </p:cNvPr>
          <p:cNvSpPr>
            <a:spLocks noGrp="1"/>
          </p:cNvSpPr>
          <p:nvPr>
            <p:ph type="title"/>
          </p:nvPr>
        </p:nvSpPr>
        <p:spPr/>
        <p:txBody>
          <a:bodyPr/>
          <a:lstStyle/>
          <a:p>
            <a:r>
              <a:rPr lang="en-GB" dirty="0"/>
              <a:t>Authentication</a:t>
            </a:r>
          </a:p>
        </p:txBody>
      </p:sp>
      <p:sp>
        <p:nvSpPr>
          <p:cNvPr id="3" name="Content Placeholder 2">
            <a:extLst>
              <a:ext uri="{FF2B5EF4-FFF2-40B4-BE49-F238E27FC236}">
                <a16:creationId xmlns:a16="http://schemas.microsoft.com/office/drawing/2014/main" id="{FE859B63-994E-4FCB-AE53-5BFF7F50ACA4}"/>
              </a:ext>
            </a:extLst>
          </p:cNvPr>
          <p:cNvSpPr>
            <a:spLocks noGrp="1"/>
          </p:cNvSpPr>
          <p:nvPr>
            <p:ph idx="1"/>
          </p:nvPr>
        </p:nvSpPr>
        <p:spPr/>
        <p:txBody>
          <a:bodyPr/>
          <a:lstStyle/>
          <a:p>
            <a:r>
              <a:rPr lang="en-GB" dirty="0"/>
              <a:t>Is the process used by a computer program, computer, or network to attempt to confirm the identity of a user</a:t>
            </a:r>
          </a:p>
          <a:p>
            <a:endParaRPr lang="en-GB" dirty="0"/>
          </a:p>
          <a:p>
            <a:r>
              <a:rPr lang="en-GB" dirty="0"/>
              <a:t>The confirmation of identities is essential to the concept of access control, which gives access to the authorised excludes the unauthorised</a:t>
            </a:r>
          </a:p>
        </p:txBody>
      </p:sp>
    </p:spTree>
    <p:extLst>
      <p:ext uri="{BB962C8B-B14F-4D97-AF65-F5344CB8AC3E}">
        <p14:creationId xmlns:p14="http://schemas.microsoft.com/office/powerpoint/2010/main" val="4195944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A1E4-E9F6-4E14-A1BA-AFA812F92DCE}"/>
              </a:ext>
            </a:extLst>
          </p:cNvPr>
          <p:cNvSpPr>
            <a:spLocks noGrp="1"/>
          </p:cNvSpPr>
          <p:nvPr>
            <p:ph type="title"/>
          </p:nvPr>
        </p:nvSpPr>
        <p:spPr/>
        <p:txBody>
          <a:bodyPr/>
          <a:lstStyle/>
          <a:p>
            <a:r>
              <a:rPr lang="en-GB" dirty="0"/>
              <a:t>Token Authentication</a:t>
            </a:r>
          </a:p>
        </p:txBody>
      </p:sp>
      <p:sp>
        <p:nvSpPr>
          <p:cNvPr id="3" name="Content Placeholder 2">
            <a:extLst>
              <a:ext uri="{FF2B5EF4-FFF2-40B4-BE49-F238E27FC236}">
                <a16:creationId xmlns:a16="http://schemas.microsoft.com/office/drawing/2014/main" id="{7D1CF27A-B4B3-487B-AFD4-CCE0C6C7A5C9}"/>
              </a:ext>
            </a:extLst>
          </p:cNvPr>
          <p:cNvSpPr>
            <a:spLocks noGrp="1"/>
          </p:cNvSpPr>
          <p:nvPr>
            <p:ph idx="1"/>
          </p:nvPr>
        </p:nvSpPr>
        <p:spPr>
          <a:xfrm>
            <a:off x="838200" y="1726113"/>
            <a:ext cx="10515600" cy="2790469"/>
          </a:xfrm>
        </p:spPr>
        <p:txBody>
          <a:bodyPr/>
          <a:lstStyle/>
          <a:p>
            <a:r>
              <a:rPr lang="en-GB" dirty="0"/>
              <a:t>Comprises security tokens which are small devices that authorised users of computer system or networks carry to assist in identifying that who is logging in to a computer or network is actually authorised</a:t>
            </a:r>
          </a:p>
          <a:p>
            <a:r>
              <a:rPr lang="en-GB" dirty="0"/>
              <a:t>They can also store cryptographic keys and biometric data</a:t>
            </a:r>
          </a:p>
        </p:txBody>
      </p:sp>
      <p:pic>
        <p:nvPicPr>
          <p:cNvPr id="5" name="Picture 4" descr="Graphical user interface&#10;&#10;Description automatically generated">
            <a:extLst>
              <a:ext uri="{FF2B5EF4-FFF2-40B4-BE49-F238E27FC236}">
                <a16:creationId xmlns:a16="http://schemas.microsoft.com/office/drawing/2014/main" id="{232CE029-0559-439D-9915-6E739FFB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38" y="3819524"/>
            <a:ext cx="5421462" cy="2873375"/>
          </a:xfrm>
          <a:prstGeom prst="rect">
            <a:avLst/>
          </a:prstGeom>
          <a:effectLst>
            <a:softEdge rad="266700"/>
          </a:effectLst>
        </p:spPr>
      </p:pic>
      <p:pic>
        <p:nvPicPr>
          <p:cNvPr id="7" name="Picture 6" descr="A picture containing text, wooden&#10;&#10;Description automatically generated">
            <a:extLst>
              <a:ext uri="{FF2B5EF4-FFF2-40B4-BE49-F238E27FC236}">
                <a16:creationId xmlns:a16="http://schemas.microsoft.com/office/drawing/2014/main" id="{BF3C2D14-6091-45BF-9984-B7DF92689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93" y="3819523"/>
            <a:ext cx="3436682" cy="2873376"/>
          </a:xfrm>
          <a:prstGeom prst="rect">
            <a:avLst/>
          </a:prstGeom>
          <a:effectLst>
            <a:softEdge rad="266700"/>
          </a:effectLst>
        </p:spPr>
      </p:pic>
    </p:spTree>
    <p:extLst>
      <p:ext uri="{BB962C8B-B14F-4D97-AF65-F5344CB8AC3E}">
        <p14:creationId xmlns:p14="http://schemas.microsoft.com/office/powerpoint/2010/main" val="1583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1A26-4E86-437A-90C3-ED8E24126AE2}"/>
              </a:ext>
            </a:extLst>
          </p:cNvPr>
          <p:cNvSpPr>
            <a:spLocks noGrp="1"/>
          </p:cNvSpPr>
          <p:nvPr>
            <p:ph type="title"/>
          </p:nvPr>
        </p:nvSpPr>
        <p:spPr/>
        <p:txBody>
          <a:bodyPr/>
          <a:lstStyle/>
          <a:p>
            <a:r>
              <a:rPr lang="en-GB" dirty="0"/>
              <a:t>Password Authentication</a:t>
            </a:r>
          </a:p>
        </p:txBody>
      </p:sp>
      <p:sp>
        <p:nvSpPr>
          <p:cNvPr id="3" name="Content Placeholder 2">
            <a:extLst>
              <a:ext uri="{FF2B5EF4-FFF2-40B4-BE49-F238E27FC236}">
                <a16:creationId xmlns:a16="http://schemas.microsoft.com/office/drawing/2014/main" id="{B8A533BF-BAF9-4F2E-BDFF-998B45953CB3}"/>
              </a:ext>
            </a:extLst>
          </p:cNvPr>
          <p:cNvSpPr>
            <a:spLocks noGrp="1"/>
          </p:cNvSpPr>
          <p:nvPr>
            <p:ph idx="1"/>
          </p:nvPr>
        </p:nvSpPr>
        <p:spPr/>
        <p:txBody>
          <a:bodyPr>
            <a:normAutofit/>
          </a:bodyPr>
          <a:lstStyle/>
          <a:p>
            <a:r>
              <a:rPr lang="en-GB" dirty="0"/>
              <a:t>Uses secret data to control access to a particular resource</a:t>
            </a:r>
          </a:p>
          <a:p>
            <a:endParaRPr lang="en-GB" dirty="0"/>
          </a:p>
          <a:p>
            <a:r>
              <a:rPr lang="en-GB" dirty="0"/>
              <a:t>Usually, the user attempting to access the network, computer or computer program is prompted for the password</a:t>
            </a:r>
          </a:p>
          <a:p>
            <a:endParaRPr lang="en-GB" dirty="0"/>
          </a:p>
          <a:p>
            <a:r>
              <a:rPr lang="en-GB" dirty="0"/>
              <a:t>Access is granted once the user has completed Authentication</a:t>
            </a:r>
          </a:p>
          <a:p>
            <a:endParaRPr lang="en-GB" dirty="0"/>
          </a:p>
          <a:p>
            <a:r>
              <a:rPr lang="en-GB" dirty="0"/>
              <a:t>Passwords are either created by the user on registration or assigned, similar to usernames and require changing by the user on first logon</a:t>
            </a:r>
          </a:p>
        </p:txBody>
      </p:sp>
    </p:spTree>
    <p:extLst>
      <p:ext uri="{BB962C8B-B14F-4D97-AF65-F5344CB8AC3E}">
        <p14:creationId xmlns:p14="http://schemas.microsoft.com/office/powerpoint/2010/main" val="469690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BB75-6C05-493E-98EE-2946972E41F3}"/>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Physical Security</a:t>
            </a:r>
            <a:endParaRPr lang="en-GB" dirty="0"/>
          </a:p>
        </p:txBody>
      </p:sp>
      <p:sp>
        <p:nvSpPr>
          <p:cNvPr id="4" name="Rectangle 2">
            <a:extLst>
              <a:ext uri="{FF2B5EF4-FFF2-40B4-BE49-F238E27FC236}">
                <a16:creationId xmlns:a16="http://schemas.microsoft.com/office/drawing/2014/main" id="{63D42E75-04AD-438E-B21A-D32880184B33}"/>
              </a:ext>
            </a:extLst>
          </p:cNvPr>
          <p:cNvSpPr txBox="1">
            <a:spLocks noChangeArrowheads="1"/>
          </p:cNvSpPr>
          <p:nvPr/>
        </p:nvSpPr>
        <p:spPr>
          <a:xfrm>
            <a:off x="2057400" y="4343400"/>
            <a:ext cx="8305800" cy="1752600"/>
          </a:xfrm>
          <a:prstGeom prst="rect">
            <a:avLst/>
          </a:prstGeom>
        </p:spPr>
        <p:txBody>
          <a:bodyPr vert="horz" lIns="90000" tIns="46800" rIns="90000" bIns="468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i="1" dirty="0"/>
              <a:t>If someone really wants to get at the information, it is not difficult if they can gain physical access to the computer or hard drive.</a:t>
            </a:r>
          </a:p>
          <a:p>
            <a:pPr marL="0" indent="0" algn="r">
              <a:spcBef>
                <a:spcPts val="6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dirty="0"/>
              <a:t>--Microsoft White Paper, July 1999</a:t>
            </a:r>
          </a:p>
        </p:txBody>
      </p:sp>
    </p:spTree>
    <p:extLst>
      <p:ext uri="{BB962C8B-B14F-4D97-AF65-F5344CB8AC3E}">
        <p14:creationId xmlns:p14="http://schemas.microsoft.com/office/powerpoint/2010/main" val="4086805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4EF5-BCF4-4E37-A30E-CBDE02CEAD71}"/>
              </a:ext>
            </a:extLst>
          </p:cNvPr>
          <p:cNvSpPr>
            <a:spLocks noGrp="1"/>
          </p:cNvSpPr>
          <p:nvPr>
            <p:ph type="title"/>
          </p:nvPr>
        </p:nvSpPr>
        <p:spPr/>
        <p:txBody>
          <a:bodyPr/>
          <a:lstStyle/>
          <a:p>
            <a:r>
              <a:rPr lang="en-GB" dirty="0"/>
              <a:t>Two-way Authentication</a:t>
            </a:r>
          </a:p>
        </p:txBody>
      </p:sp>
      <p:sp>
        <p:nvSpPr>
          <p:cNvPr id="3" name="Content Placeholder 2">
            <a:extLst>
              <a:ext uri="{FF2B5EF4-FFF2-40B4-BE49-F238E27FC236}">
                <a16:creationId xmlns:a16="http://schemas.microsoft.com/office/drawing/2014/main" id="{82357E2D-45DF-40DD-B272-8B00E93F4E06}"/>
              </a:ext>
            </a:extLst>
          </p:cNvPr>
          <p:cNvSpPr>
            <a:spLocks noGrp="1"/>
          </p:cNvSpPr>
          <p:nvPr>
            <p:ph idx="1"/>
          </p:nvPr>
        </p:nvSpPr>
        <p:spPr/>
        <p:txBody>
          <a:bodyPr/>
          <a:lstStyle/>
          <a:p>
            <a:r>
              <a:rPr lang="en-GB" dirty="0"/>
              <a:t>Involves both the user and the system or network convincing each other that they know the shared password without transmitting this password over any communication channel</a:t>
            </a:r>
          </a:p>
        </p:txBody>
      </p:sp>
    </p:spTree>
    <p:extLst>
      <p:ext uri="{BB962C8B-B14F-4D97-AF65-F5344CB8AC3E}">
        <p14:creationId xmlns:p14="http://schemas.microsoft.com/office/powerpoint/2010/main" val="3600201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77F7-87B7-40AF-A98B-C3B6FD15C456}"/>
              </a:ext>
            </a:extLst>
          </p:cNvPr>
          <p:cNvSpPr>
            <a:spLocks noGrp="1"/>
          </p:cNvSpPr>
          <p:nvPr>
            <p:ph type="title"/>
          </p:nvPr>
        </p:nvSpPr>
        <p:spPr/>
        <p:txBody>
          <a:bodyPr/>
          <a:lstStyle/>
          <a:p>
            <a:r>
              <a:rPr lang="en-GB" dirty="0"/>
              <a:t>Biometric Authentication</a:t>
            </a:r>
          </a:p>
        </p:txBody>
      </p:sp>
      <p:sp>
        <p:nvSpPr>
          <p:cNvPr id="3" name="Content Placeholder 2">
            <a:extLst>
              <a:ext uri="{FF2B5EF4-FFF2-40B4-BE49-F238E27FC236}">
                <a16:creationId xmlns:a16="http://schemas.microsoft.com/office/drawing/2014/main" id="{1914BBB3-D851-4517-A466-FAB8FAB1B53B}"/>
              </a:ext>
            </a:extLst>
          </p:cNvPr>
          <p:cNvSpPr>
            <a:spLocks noGrp="1"/>
          </p:cNvSpPr>
          <p:nvPr>
            <p:ph idx="1"/>
          </p:nvPr>
        </p:nvSpPr>
        <p:spPr/>
        <p:txBody>
          <a:bodyPr>
            <a:normAutofit fontScale="85000" lnSpcReduction="20000"/>
          </a:bodyPr>
          <a:lstStyle/>
          <a:p>
            <a:r>
              <a:rPr lang="en-GB" dirty="0"/>
              <a:t>Is the measuring of a user's physiological or behavioural features to attempt to confirm his/her identity</a:t>
            </a:r>
          </a:p>
          <a:p>
            <a:r>
              <a:rPr lang="en-GB" dirty="0"/>
              <a:t>Physiological aspects that are used include:</a:t>
            </a:r>
          </a:p>
          <a:p>
            <a:pPr lvl="1"/>
            <a:r>
              <a:rPr lang="en-GB" dirty="0"/>
              <a:t>Fingerprints</a:t>
            </a:r>
          </a:p>
          <a:p>
            <a:pPr lvl="1"/>
            <a:r>
              <a:rPr lang="en-GB" dirty="0"/>
              <a:t>Eye retinas and irises</a:t>
            </a:r>
          </a:p>
          <a:p>
            <a:pPr lvl="1"/>
            <a:r>
              <a:rPr lang="en-GB" dirty="0"/>
              <a:t>Voice patterns</a:t>
            </a:r>
          </a:p>
          <a:p>
            <a:pPr lvl="1"/>
            <a:r>
              <a:rPr lang="en-GB" dirty="0"/>
              <a:t>Facial patterns</a:t>
            </a:r>
          </a:p>
          <a:p>
            <a:pPr lvl="1"/>
            <a:r>
              <a:rPr lang="en-GB" dirty="0"/>
              <a:t>Hand measurements</a:t>
            </a:r>
          </a:p>
          <a:p>
            <a:r>
              <a:rPr lang="en-GB" dirty="0"/>
              <a:t>Behavioural aspects that are used include:</a:t>
            </a:r>
          </a:p>
          <a:p>
            <a:pPr lvl="1"/>
            <a:r>
              <a:rPr lang="en-GB" dirty="0"/>
              <a:t>Signature recognition</a:t>
            </a:r>
          </a:p>
          <a:p>
            <a:pPr lvl="1"/>
            <a:r>
              <a:rPr lang="en-GB" dirty="0"/>
              <a:t>Gait recognition</a:t>
            </a:r>
          </a:p>
          <a:p>
            <a:pPr lvl="1"/>
            <a:r>
              <a:rPr lang="en-GB" dirty="0"/>
              <a:t>Speaker recognition</a:t>
            </a:r>
          </a:p>
          <a:p>
            <a:pPr lvl="1"/>
            <a:r>
              <a:rPr lang="en-GB" dirty="0"/>
              <a:t>Mouse use characteristics</a:t>
            </a:r>
          </a:p>
          <a:p>
            <a:pPr lvl="1"/>
            <a:r>
              <a:rPr lang="en-GB" dirty="0"/>
              <a:t>Cognitive biometrics</a:t>
            </a:r>
          </a:p>
        </p:txBody>
      </p:sp>
    </p:spTree>
    <p:extLst>
      <p:ext uri="{BB962C8B-B14F-4D97-AF65-F5344CB8AC3E}">
        <p14:creationId xmlns:p14="http://schemas.microsoft.com/office/powerpoint/2010/main" val="2783581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4B6F-4F80-4377-99AE-53183AC3F4F7}"/>
              </a:ext>
            </a:extLst>
          </p:cNvPr>
          <p:cNvSpPr>
            <a:spLocks noGrp="1"/>
          </p:cNvSpPr>
          <p:nvPr>
            <p:ph type="title"/>
          </p:nvPr>
        </p:nvSpPr>
        <p:spPr/>
        <p:txBody>
          <a:bodyPr/>
          <a:lstStyle/>
          <a:p>
            <a:r>
              <a:rPr lang="en-GB" dirty="0"/>
              <a:t>Common Setup and Access Rights</a:t>
            </a:r>
          </a:p>
        </p:txBody>
      </p:sp>
      <p:sp>
        <p:nvSpPr>
          <p:cNvPr id="3" name="Content Placeholder 2">
            <a:extLst>
              <a:ext uri="{FF2B5EF4-FFF2-40B4-BE49-F238E27FC236}">
                <a16:creationId xmlns:a16="http://schemas.microsoft.com/office/drawing/2014/main" id="{E0E77CF0-32B0-4D91-8D26-05B1FA70F839}"/>
              </a:ext>
            </a:extLst>
          </p:cNvPr>
          <p:cNvSpPr>
            <a:spLocks noGrp="1"/>
          </p:cNvSpPr>
          <p:nvPr>
            <p:ph idx="1"/>
          </p:nvPr>
        </p:nvSpPr>
        <p:spPr/>
        <p:txBody>
          <a:bodyPr/>
          <a:lstStyle/>
          <a:p>
            <a:r>
              <a:rPr lang="en-GB" dirty="0"/>
              <a:t>Access rights and authority levels are rights or power granted to users to create, change, delete or view data and files within a system or network</a:t>
            </a:r>
          </a:p>
          <a:p>
            <a:endParaRPr lang="en-GB" dirty="0"/>
          </a:p>
          <a:p>
            <a:r>
              <a:rPr lang="en-GB" dirty="0"/>
              <a:t>These rights vary from user to user</a:t>
            </a:r>
          </a:p>
          <a:p>
            <a:pPr lvl="1"/>
            <a:r>
              <a:rPr lang="en-GB" dirty="0"/>
              <a:t>Can range from anonymous login (Guest) to Superuser (root) privileges</a:t>
            </a:r>
          </a:p>
          <a:p>
            <a:pPr lvl="1"/>
            <a:r>
              <a:rPr lang="en-GB" dirty="0"/>
              <a:t>Guest and Superuser accounts are two extremes</a:t>
            </a:r>
          </a:p>
          <a:p>
            <a:pPr lvl="1"/>
            <a:r>
              <a:rPr lang="en-GB" dirty="0"/>
              <a:t>Individual access rights can be granted or denied to any user</a:t>
            </a:r>
          </a:p>
          <a:p>
            <a:pPr lvl="1"/>
            <a:r>
              <a:rPr lang="en-GB" dirty="0"/>
              <a:t>Only the system administrator has the ability to grant or deny these rights</a:t>
            </a:r>
          </a:p>
        </p:txBody>
      </p:sp>
    </p:spTree>
    <p:extLst>
      <p:ext uri="{BB962C8B-B14F-4D97-AF65-F5344CB8AC3E}">
        <p14:creationId xmlns:p14="http://schemas.microsoft.com/office/powerpoint/2010/main" val="4172941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274E-68F7-447A-BD95-CE77C0F898A9}"/>
              </a:ext>
            </a:extLst>
          </p:cNvPr>
          <p:cNvSpPr>
            <a:spLocks noGrp="1"/>
          </p:cNvSpPr>
          <p:nvPr>
            <p:ph type="title"/>
          </p:nvPr>
        </p:nvSpPr>
        <p:spPr/>
        <p:txBody>
          <a:bodyPr/>
          <a:lstStyle/>
          <a:p>
            <a:r>
              <a:rPr lang="en-GB" dirty="0"/>
              <a:t>Guest Accounts</a:t>
            </a:r>
          </a:p>
        </p:txBody>
      </p:sp>
      <p:sp>
        <p:nvSpPr>
          <p:cNvPr id="3" name="Content Placeholder 2">
            <a:extLst>
              <a:ext uri="{FF2B5EF4-FFF2-40B4-BE49-F238E27FC236}">
                <a16:creationId xmlns:a16="http://schemas.microsoft.com/office/drawing/2014/main" id="{30871870-F3A8-4C65-B55E-8B93C1DA35D9}"/>
              </a:ext>
            </a:extLst>
          </p:cNvPr>
          <p:cNvSpPr>
            <a:spLocks noGrp="1"/>
          </p:cNvSpPr>
          <p:nvPr>
            <p:ph idx="1"/>
          </p:nvPr>
        </p:nvSpPr>
        <p:spPr/>
        <p:txBody>
          <a:bodyPr/>
          <a:lstStyle/>
          <a:p>
            <a:r>
              <a:rPr lang="en-GB" dirty="0"/>
              <a:t>Are set up so that multiple users can log in to the account at the same time</a:t>
            </a:r>
          </a:p>
          <a:p>
            <a:endParaRPr lang="en-GB" dirty="0"/>
          </a:p>
          <a:p>
            <a:r>
              <a:rPr lang="en-GB" dirty="0"/>
              <a:t>Users are sometimes asked to type a username</a:t>
            </a:r>
          </a:p>
          <a:p>
            <a:endParaRPr lang="en-GB" dirty="0"/>
          </a:p>
          <a:p>
            <a:r>
              <a:rPr lang="en-GB" dirty="0"/>
              <a:t>This account has very limited access</a:t>
            </a:r>
          </a:p>
          <a:p>
            <a:endParaRPr lang="en-GB" dirty="0"/>
          </a:p>
          <a:p>
            <a:r>
              <a:rPr lang="en-GB" dirty="0"/>
              <a:t>Often only allowed to access special public files</a:t>
            </a:r>
          </a:p>
        </p:txBody>
      </p:sp>
    </p:spTree>
    <p:extLst>
      <p:ext uri="{BB962C8B-B14F-4D97-AF65-F5344CB8AC3E}">
        <p14:creationId xmlns:p14="http://schemas.microsoft.com/office/powerpoint/2010/main" val="2150086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E345-9E90-46C7-BA01-683457BC8056}"/>
              </a:ext>
            </a:extLst>
          </p:cNvPr>
          <p:cNvSpPr>
            <a:spLocks noGrp="1"/>
          </p:cNvSpPr>
          <p:nvPr>
            <p:ph type="title"/>
          </p:nvPr>
        </p:nvSpPr>
        <p:spPr/>
        <p:txBody>
          <a:bodyPr/>
          <a:lstStyle/>
          <a:p>
            <a:r>
              <a:rPr lang="en-GB" dirty="0"/>
              <a:t>Superuser</a:t>
            </a:r>
          </a:p>
        </p:txBody>
      </p:sp>
      <p:sp>
        <p:nvSpPr>
          <p:cNvPr id="3" name="Content Placeholder 2">
            <a:extLst>
              <a:ext uri="{FF2B5EF4-FFF2-40B4-BE49-F238E27FC236}">
                <a16:creationId xmlns:a16="http://schemas.microsoft.com/office/drawing/2014/main" id="{F85E9F2F-3DAB-47D1-A863-0C69470E95E4}"/>
              </a:ext>
            </a:extLst>
          </p:cNvPr>
          <p:cNvSpPr>
            <a:spLocks noGrp="1"/>
          </p:cNvSpPr>
          <p:nvPr>
            <p:ph idx="1"/>
          </p:nvPr>
        </p:nvSpPr>
        <p:spPr/>
        <p:txBody>
          <a:bodyPr/>
          <a:lstStyle/>
          <a:p>
            <a:r>
              <a:rPr lang="en-GB" dirty="0"/>
              <a:t>Is an authority level assigned to system administrators on most computer operating systems</a:t>
            </a:r>
          </a:p>
          <a:p>
            <a:endParaRPr lang="en-GB" dirty="0"/>
          </a:p>
          <a:p>
            <a:r>
              <a:rPr lang="en-GB" dirty="0"/>
              <a:t>This level is also called root</a:t>
            </a:r>
          </a:p>
        </p:txBody>
      </p:sp>
      <p:pic>
        <p:nvPicPr>
          <p:cNvPr id="6" name="Picture 5">
            <a:extLst>
              <a:ext uri="{FF2B5EF4-FFF2-40B4-BE49-F238E27FC236}">
                <a16:creationId xmlns:a16="http://schemas.microsoft.com/office/drawing/2014/main" id="{B0521C13-FF0C-4963-8542-BBE4E6276551}"/>
              </a:ext>
            </a:extLst>
          </p:cNvPr>
          <p:cNvPicPr>
            <a:picLocks noChangeAspect="1"/>
          </p:cNvPicPr>
          <p:nvPr/>
        </p:nvPicPr>
        <p:blipFill>
          <a:blip r:embed="rId2"/>
          <a:stretch>
            <a:fillRect/>
          </a:stretch>
        </p:blipFill>
        <p:spPr>
          <a:xfrm>
            <a:off x="5583827" y="2987693"/>
            <a:ext cx="6248776" cy="3108792"/>
          </a:xfrm>
          <a:prstGeom prst="rect">
            <a:avLst/>
          </a:prstGeom>
          <a:effectLst>
            <a:softEdge rad="127000"/>
          </a:effectLst>
        </p:spPr>
      </p:pic>
    </p:spTree>
    <p:extLst>
      <p:ext uri="{BB962C8B-B14F-4D97-AF65-F5344CB8AC3E}">
        <p14:creationId xmlns:p14="http://schemas.microsoft.com/office/powerpoint/2010/main" val="3914765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F133-91B5-423D-A1FA-EE1AB1A7F731}"/>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Personal Security</a:t>
            </a:r>
            <a:endParaRPr lang="en-GB" dirty="0"/>
          </a:p>
        </p:txBody>
      </p:sp>
      <p:sp>
        <p:nvSpPr>
          <p:cNvPr id="3" name="Content Placeholder 2">
            <a:extLst>
              <a:ext uri="{FF2B5EF4-FFF2-40B4-BE49-F238E27FC236}">
                <a16:creationId xmlns:a16="http://schemas.microsoft.com/office/drawing/2014/main" id="{834B90A3-DCA8-48AA-9B99-3EE44CF3CCB6}"/>
              </a:ext>
            </a:extLst>
          </p:cNvPr>
          <p:cNvSpPr>
            <a:spLocks noGrp="1"/>
          </p:cNvSpPr>
          <p:nvPr>
            <p:ph idx="1"/>
          </p:nvPr>
        </p:nvSpPr>
        <p:spPr/>
        <p:txBody>
          <a:bodyPr/>
          <a:lstStyle/>
          <a:p>
            <a:r>
              <a:rPr lang="en-GB" dirty="0"/>
              <a:t>Personnel and People Security is the system of policies and procedures which seek to mitigate the risk of workers (insiders) exploiting their legitimate access to an organisation’s assets for unauthorised purposes</a:t>
            </a:r>
          </a:p>
          <a:p>
            <a:endParaRPr lang="en-GB" dirty="0"/>
          </a:p>
          <a:p>
            <a:r>
              <a:rPr lang="en-GB" dirty="0"/>
              <a:t>Having the ability to access information, and accessing the information legitimately are two very different things!</a:t>
            </a:r>
          </a:p>
        </p:txBody>
      </p:sp>
    </p:spTree>
    <p:extLst>
      <p:ext uri="{BB962C8B-B14F-4D97-AF65-F5344CB8AC3E}">
        <p14:creationId xmlns:p14="http://schemas.microsoft.com/office/powerpoint/2010/main" val="1124559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F133-91B5-423D-A1FA-EE1AB1A7F731}"/>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Personal Security</a:t>
            </a:r>
            <a:endParaRPr lang="en-GB" dirty="0"/>
          </a:p>
        </p:txBody>
      </p:sp>
      <p:sp>
        <p:nvSpPr>
          <p:cNvPr id="3" name="Content Placeholder 2">
            <a:extLst>
              <a:ext uri="{FF2B5EF4-FFF2-40B4-BE49-F238E27FC236}">
                <a16:creationId xmlns:a16="http://schemas.microsoft.com/office/drawing/2014/main" id="{834B90A3-DCA8-48AA-9B99-3EE44CF3CCB6}"/>
              </a:ext>
            </a:extLst>
          </p:cNvPr>
          <p:cNvSpPr>
            <a:spLocks noGrp="1"/>
          </p:cNvSpPr>
          <p:nvPr>
            <p:ph idx="1"/>
          </p:nvPr>
        </p:nvSpPr>
        <p:spPr/>
        <p:txBody>
          <a:bodyPr>
            <a:normAutofit/>
          </a:bodyPr>
          <a:lstStyle/>
          <a:p>
            <a:r>
              <a:rPr lang="en-GB" dirty="0"/>
              <a:t>Controls include (but are not limited to):</a:t>
            </a:r>
          </a:p>
          <a:p>
            <a:pPr lvl="1"/>
            <a:r>
              <a:rPr lang="en-GB" dirty="0"/>
              <a:t>Acceptable use policies</a:t>
            </a:r>
          </a:p>
          <a:p>
            <a:pPr lvl="1"/>
            <a:endParaRPr lang="en-GB" dirty="0"/>
          </a:p>
          <a:p>
            <a:pPr lvl="1"/>
            <a:r>
              <a:rPr lang="en-GB" dirty="0"/>
              <a:t>Segregation of duties</a:t>
            </a:r>
          </a:p>
          <a:p>
            <a:pPr lvl="2"/>
            <a:r>
              <a:rPr lang="en-GB" sz="1600" b="0" i="0" u="none" strike="noStrike" baseline="0" dirty="0"/>
              <a:t>To limit the scope that any one individual has to attack and compromise the information security of the organisation</a:t>
            </a:r>
          </a:p>
          <a:p>
            <a:pPr lvl="2"/>
            <a:r>
              <a:rPr lang="en-GB" sz="1600" dirty="0"/>
              <a:t>To limit the dependence that an organisation has upon any one individual</a:t>
            </a:r>
          </a:p>
          <a:p>
            <a:pPr lvl="2"/>
            <a:endParaRPr lang="en-GB" sz="1600" dirty="0"/>
          </a:p>
          <a:p>
            <a:pPr lvl="1"/>
            <a:r>
              <a:rPr lang="en-GB" dirty="0"/>
              <a:t>Security awareness</a:t>
            </a:r>
          </a:p>
          <a:p>
            <a:pPr lvl="1"/>
            <a:endParaRPr lang="en-GB" dirty="0"/>
          </a:p>
          <a:p>
            <a:pPr lvl="1"/>
            <a:r>
              <a:rPr lang="en-GB" dirty="0"/>
              <a:t>Codes of conduct</a:t>
            </a:r>
          </a:p>
          <a:p>
            <a:pPr lvl="1"/>
            <a:endParaRPr lang="en-GB" dirty="0"/>
          </a:p>
        </p:txBody>
      </p:sp>
    </p:spTree>
    <p:extLst>
      <p:ext uri="{BB962C8B-B14F-4D97-AF65-F5344CB8AC3E}">
        <p14:creationId xmlns:p14="http://schemas.microsoft.com/office/powerpoint/2010/main" val="4103738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F133-91B5-423D-A1FA-EE1AB1A7F731}"/>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Personal Security</a:t>
            </a:r>
            <a:endParaRPr lang="en-GB" dirty="0"/>
          </a:p>
        </p:txBody>
      </p:sp>
      <p:sp>
        <p:nvSpPr>
          <p:cNvPr id="3" name="Content Placeholder 2">
            <a:extLst>
              <a:ext uri="{FF2B5EF4-FFF2-40B4-BE49-F238E27FC236}">
                <a16:creationId xmlns:a16="http://schemas.microsoft.com/office/drawing/2014/main" id="{834B90A3-DCA8-48AA-9B99-3EE44CF3CCB6}"/>
              </a:ext>
            </a:extLst>
          </p:cNvPr>
          <p:cNvSpPr>
            <a:spLocks noGrp="1"/>
          </p:cNvSpPr>
          <p:nvPr>
            <p:ph idx="1"/>
          </p:nvPr>
        </p:nvSpPr>
        <p:spPr/>
        <p:txBody>
          <a:bodyPr>
            <a:normAutofit/>
          </a:bodyPr>
          <a:lstStyle/>
          <a:p>
            <a:r>
              <a:rPr lang="en-GB" dirty="0"/>
              <a:t>Controls include (but are not limited to):</a:t>
            </a:r>
          </a:p>
          <a:p>
            <a:pPr lvl="1"/>
            <a:r>
              <a:rPr lang="en-GB" dirty="0"/>
              <a:t>Activity logging </a:t>
            </a:r>
            <a:r>
              <a:rPr lang="en-GB"/>
              <a:t>and auditing</a:t>
            </a:r>
          </a:p>
          <a:p>
            <a:pPr lvl="1"/>
            <a:endParaRPr lang="en-GB" dirty="0"/>
          </a:p>
          <a:p>
            <a:pPr lvl="1"/>
            <a:r>
              <a:rPr lang="en-GB" dirty="0"/>
              <a:t>Job rotation</a:t>
            </a:r>
          </a:p>
          <a:p>
            <a:pPr lvl="1"/>
            <a:endParaRPr lang="en-GB" sz="1600" dirty="0"/>
          </a:p>
          <a:p>
            <a:pPr lvl="1"/>
            <a:r>
              <a:rPr lang="en-GB" dirty="0"/>
              <a:t>Whistle blowing</a:t>
            </a:r>
          </a:p>
        </p:txBody>
      </p:sp>
    </p:spTree>
    <p:extLst>
      <p:ext uri="{BB962C8B-B14F-4D97-AF65-F5344CB8AC3E}">
        <p14:creationId xmlns:p14="http://schemas.microsoft.com/office/powerpoint/2010/main" val="2737006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51B2-DA37-46A5-A1E9-0D8F6ACAC9AA}"/>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Procedural Security</a:t>
            </a:r>
            <a:endParaRPr lang="en-GB" dirty="0"/>
          </a:p>
        </p:txBody>
      </p:sp>
      <p:sp>
        <p:nvSpPr>
          <p:cNvPr id="3" name="Content Placeholder 2">
            <a:extLst>
              <a:ext uri="{FF2B5EF4-FFF2-40B4-BE49-F238E27FC236}">
                <a16:creationId xmlns:a16="http://schemas.microsoft.com/office/drawing/2014/main" id="{D93C0E8A-4746-4009-969D-81954BA9E107}"/>
              </a:ext>
            </a:extLst>
          </p:cNvPr>
          <p:cNvSpPr>
            <a:spLocks noGrp="1"/>
          </p:cNvSpPr>
          <p:nvPr>
            <p:ph idx="1"/>
          </p:nvPr>
        </p:nvSpPr>
        <p:spPr/>
        <p:txBody>
          <a:bodyPr>
            <a:normAutofit fontScale="92500"/>
          </a:bodyPr>
          <a:lstStyle/>
          <a:p>
            <a:r>
              <a:rPr lang="en-GB" dirty="0"/>
              <a:t>Checking references for job applicants</a:t>
            </a:r>
          </a:p>
          <a:p>
            <a:endParaRPr lang="en-GB" dirty="0"/>
          </a:p>
          <a:p>
            <a:r>
              <a:rPr lang="en-GB" dirty="0"/>
              <a:t>Security Vetting – level determined by sensitivity of information accessed</a:t>
            </a:r>
          </a:p>
          <a:p>
            <a:endParaRPr lang="en-GB" dirty="0"/>
          </a:p>
          <a:p>
            <a:r>
              <a:rPr lang="en-GB" dirty="0"/>
              <a:t>Contracts of employment</a:t>
            </a:r>
          </a:p>
          <a:p>
            <a:endParaRPr lang="en-GB" dirty="0"/>
          </a:p>
          <a:p>
            <a:r>
              <a:rPr lang="en-GB" dirty="0"/>
              <a:t>Service contracts and security undertakings</a:t>
            </a:r>
          </a:p>
          <a:p>
            <a:endParaRPr lang="en-GB" dirty="0"/>
          </a:p>
          <a:p>
            <a:r>
              <a:rPr lang="en-GB" dirty="0"/>
              <a:t>Obligations on third party suppliers of goods and services</a:t>
            </a:r>
          </a:p>
          <a:p>
            <a:endParaRPr lang="en-GB" dirty="0"/>
          </a:p>
        </p:txBody>
      </p:sp>
    </p:spTree>
    <p:extLst>
      <p:ext uri="{BB962C8B-B14F-4D97-AF65-F5344CB8AC3E}">
        <p14:creationId xmlns:p14="http://schemas.microsoft.com/office/powerpoint/2010/main" val="869834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8826174" y="4002249"/>
            <a:ext cx="1935480" cy="593232"/>
          </a:xfrm>
          <a:prstGeom prst="roundRect">
            <a:avLst>
              <a:gd name="adj" fmla="val 50000"/>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Week 2</a:t>
            </a:r>
          </a:p>
        </p:txBody>
      </p:sp>
      <p:sp>
        <p:nvSpPr>
          <p:cNvPr id="34" name="Rectangle: Rounded Corners 33">
            <a:extLst>
              <a:ext uri="{FF2B5EF4-FFF2-40B4-BE49-F238E27FC236}">
                <a16:creationId xmlns:a16="http://schemas.microsoft.com/office/drawing/2014/main" id="{C658BCC0-52DC-4EAC-90A4-64F4A48930B5}"/>
              </a:ext>
            </a:extLst>
          </p:cNvPr>
          <p:cNvSpPr/>
          <p:nvPr/>
        </p:nvSpPr>
        <p:spPr>
          <a:xfrm>
            <a:off x="3350299" y="475589"/>
            <a:ext cx="1935480" cy="593232"/>
          </a:xfrm>
          <a:prstGeom prst="roundRect">
            <a:avLst>
              <a:gd name="adj" fmla="val 50000"/>
            </a:avLst>
          </a:prstGeom>
          <a:solidFill>
            <a:schemeClr val="accent2">
              <a:alpha val="46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1F1E1CA2-8B22-4EBC-A8B3-4E1D4101D87E}"/>
              </a:ext>
            </a:extLst>
          </p:cNvPr>
          <p:cNvSpPr txBox="1"/>
          <p:nvPr/>
        </p:nvSpPr>
        <p:spPr>
          <a:xfrm>
            <a:off x="3111192" y="1594657"/>
            <a:ext cx="10230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Monday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grpSp>
        <p:nvGrpSpPr>
          <p:cNvPr id="71" name="Group 70">
            <a:extLst>
              <a:ext uri="{FF2B5EF4-FFF2-40B4-BE49-F238E27FC236}">
                <a16:creationId xmlns:a16="http://schemas.microsoft.com/office/drawing/2014/main" id="{5CF13811-8598-4F26-9603-CA0B69228D9D}"/>
              </a:ext>
            </a:extLst>
          </p:cNvPr>
          <p:cNvGrpSpPr/>
          <p:nvPr/>
        </p:nvGrpSpPr>
        <p:grpSpPr>
          <a:xfrm>
            <a:off x="2125488" y="2621138"/>
            <a:ext cx="3085627" cy="644788"/>
            <a:chOff x="2121400" y="2608497"/>
            <a:chExt cx="3085627" cy="644788"/>
          </a:xfrm>
          <a:solidFill>
            <a:schemeClr val="accent2"/>
          </a:solidFill>
        </p:grpSpPr>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AA0A2FC9-DA13-4A0F-8748-086A59805721}"/>
                </a:ext>
              </a:extLst>
            </p:cNvPr>
            <p:cNvSpPr/>
            <p:nvPr/>
          </p:nvSpPr>
          <p:spPr>
            <a:xfrm>
              <a:off x="2121400" y="2608497"/>
              <a:ext cx="1935480" cy="593232"/>
            </a:xfrm>
            <a:prstGeom prst="roundRect">
              <a:avLst>
                <a:gd name="adj" fmla="val 50000"/>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2505221" y="2672174"/>
              <a:ext cx="1077539" cy="461665"/>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Tuesday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grpSp>
      <p:sp>
        <p:nvSpPr>
          <p:cNvPr id="61" name="TextBox 60">
            <a:extLst>
              <a:ext uri="{FF2B5EF4-FFF2-40B4-BE49-F238E27FC236}">
                <a16:creationId xmlns:a16="http://schemas.microsoft.com/office/drawing/2014/main" id="{9CF244F9-7E36-42DC-B24D-59EBF30A28A1}"/>
              </a:ext>
            </a:extLst>
          </p:cNvPr>
          <p:cNvSpPr txBox="1"/>
          <p:nvPr/>
        </p:nvSpPr>
        <p:spPr>
          <a:xfrm>
            <a:off x="8948798" y="4042703"/>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Wednesday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542276" y="5106253"/>
            <a:ext cx="1172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8098904" y="6179200"/>
            <a:ext cx="8130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7" name="Rectangle: Rounded Corners 66">
            <a:extLst>
              <a:ext uri="{FF2B5EF4-FFF2-40B4-BE49-F238E27FC236}">
                <a16:creationId xmlns:a16="http://schemas.microsoft.com/office/drawing/2014/main" id="{118C42C5-E944-4007-8FB1-C9944E795B1F}"/>
              </a:ext>
            </a:extLst>
          </p:cNvPr>
          <p:cNvSpPr/>
          <p:nvPr/>
        </p:nvSpPr>
        <p:spPr>
          <a:xfrm>
            <a:off x="3354109" y="472780"/>
            <a:ext cx="1935480" cy="593232"/>
          </a:xfrm>
          <a:prstGeom prst="roundRect">
            <a:avLst>
              <a:gd name="adj" fmla="val 50000"/>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053D6A25-F9E0-4F54-8267-D3A1C32C0D86}"/>
              </a:ext>
            </a:extLst>
          </p:cNvPr>
          <p:cNvSpPr txBox="1"/>
          <p:nvPr/>
        </p:nvSpPr>
        <p:spPr>
          <a:xfrm>
            <a:off x="3411066" y="582563"/>
            <a:ext cx="1987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Assessment 1</a:t>
            </a:r>
          </a:p>
        </p:txBody>
      </p:sp>
    </p:spTree>
    <p:extLst>
      <p:ext uri="{BB962C8B-B14F-4D97-AF65-F5344CB8AC3E}">
        <p14:creationId xmlns:p14="http://schemas.microsoft.com/office/powerpoint/2010/main" val="631206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8E8FA9FD-D493-4780-AE15-0B1D8A909474}"/>
              </a:ext>
            </a:extLst>
          </p:cNvPr>
          <p:cNvSpPr>
            <a:spLocks noGrp="1" noChangeArrowheads="1"/>
          </p:cNvSpPr>
          <p:nvPr>
            <p:ph type="title" idx="4294967295"/>
          </p:nvPr>
        </p:nvSpPr>
        <p:spPr>
          <a:xfrm>
            <a:off x="1933074" y="866274"/>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Learning Objectives:</a:t>
            </a:r>
          </a:p>
        </p:txBody>
      </p:sp>
      <p:sp>
        <p:nvSpPr>
          <p:cNvPr id="4099" name="Rectangle 2">
            <a:extLst>
              <a:ext uri="{FF2B5EF4-FFF2-40B4-BE49-F238E27FC236}">
                <a16:creationId xmlns:a16="http://schemas.microsoft.com/office/drawing/2014/main" id="{93B1F8E4-F83E-40E4-82E2-F06211343167}"/>
              </a:ext>
            </a:extLst>
          </p:cNvPr>
          <p:cNvSpPr>
            <a:spLocks noGrp="1" noChangeArrowheads="1"/>
          </p:cNvSpPr>
          <p:nvPr>
            <p:ph type="body" idx="4294967295"/>
          </p:nvPr>
        </p:nvSpPr>
        <p:spPr>
          <a:xfrm>
            <a:off x="528752" y="1743656"/>
            <a:ext cx="9364579" cy="3996489"/>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500" dirty="0"/>
              <a:t>	</a:t>
            </a:r>
            <a:r>
              <a:rPr lang="en-GB" altLang="en-US" dirty="0"/>
              <a:t>Upon completion of this section, you should be able to:</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conceptual need for physical security.</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Identify threats to information security that are unique to physical security.</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Describe the key physical security considerations for selecting a facility site.</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Identify physical security monitoring components.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Grasp the essential elements of access control within the scope of facilities management.</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criticality of fire safety programs to all physical security programs.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58ED4789-DF46-4F85-B0B2-3F45E768A987}"/>
              </a:ext>
            </a:extLst>
          </p:cNvPr>
          <p:cNvSpPr>
            <a:spLocks noGrp="1" noChangeArrowheads="1"/>
          </p:cNvSpPr>
          <p:nvPr>
            <p:ph type="title" idx="4294967295"/>
          </p:nvPr>
        </p:nvSpPr>
        <p:spPr>
          <a:xfrm>
            <a:off x="1971963" y="795625"/>
            <a:ext cx="7545388" cy="868679"/>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Learning Objectives:</a:t>
            </a:r>
          </a:p>
        </p:txBody>
      </p:sp>
      <p:sp>
        <p:nvSpPr>
          <p:cNvPr id="5123" name="Rectangle 2">
            <a:extLst>
              <a:ext uri="{FF2B5EF4-FFF2-40B4-BE49-F238E27FC236}">
                <a16:creationId xmlns:a16="http://schemas.microsoft.com/office/drawing/2014/main" id="{0791E532-78E4-4681-B09C-1C8ACC23B489}"/>
              </a:ext>
            </a:extLst>
          </p:cNvPr>
          <p:cNvSpPr>
            <a:spLocks noGrp="1" noChangeArrowheads="1"/>
          </p:cNvSpPr>
          <p:nvPr>
            <p:ph type="body" idx="4294967295"/>
          </p:nvPr>
        </p:nvSpPr>
        <p:spPr>
          <a:xfrm>
            <a:off x="578810" y="1732012"/>
            <a:ext cx="9070109" cy="3983181"/>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500" dirty="0"/>
              <a:t>	</a:t>
            </a:r>
            <a:r>
              <a:rPr lang="en-GB" altLang="en-US" dirty="0"/>
              <a:t>Upon completion of this section you should be able to:</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Describe the components of fire detection and response.</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Grasp the impact of interruptions in the service of supporting utilities.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technical details of uninterruptible power supplies and how they are used to increase availability of information assets.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Discuss critical physical environment considerations for computing facilities.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Discuss countermeasures to the physical theft of computing devices.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dirty="0"/>
              <a:t>Physical Impact / Loss </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
        <p:nvSpPr>
          <p:cNvPr id="8" name="Content Placeholder 2">
            <a:extLst>
              <a:ext uri="{FF2B5EF4-FFF2-40B4-BE49-F238E27FC236}">
                <a16:creationId xmlns:a16="http://schemas.microsoft.com/office/drawing/2014/main" id="{C351FAA6-5DEC-4568-B18F-2AB405AECFCD}"/>
              </a:ext>
            </a:extLst>
          </p:cNvPr>
          <p:cNvSpPr txBox="1">
            <a:spLocks/>
          </p:cNvSpPr>
          <p:nvPr/>
        </p:nvSpPr>
        <p:spPr>
          <a:xfrm>
            <a:off x="1133324" y="2007491"/>
            <a:ext cx="588462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t>Identify aspects that can impact the physical environment</a:t>
            </a:r>
          </a:p>
          <a:p>
            <a:pPr marL="0" indent="0" algn="ctr">
              <a:buFont typeface="Arial" panose="020B0604020202020204" pitchFamily="34" charset="0"/>
              <a:buNone/>
            </a:pPr>
            <a:endParaRPr lang="en-GB" sz="4000" dirty="0"/>
          </a:p>
          <a:p>
            <a:pPr marL="0" indent="0" algn="ctr">
              <a:buFont typeface="Arial" panose="020B0604020202020204" pitchFamily="34" charset="0"/>
              <a:buNone/>
            </a:pPr>
            <a:r>
              <a:rPr lang="en-GB" sz="4000" dirty="0"/>
              <a:t>Individual exercise </a:t>
            </a:r>
          </a:p>
          <a:p>
            <a:pPr marL="0" indent="0" algn="ctr">
              <a:buFont typeface="Arial" panose="020B0604020202020204" pitchFamily="34" charset="0"/>
              <a:buNone/>
            </a:pPr>
            <a:r>
              <a:rPr lang="en-GB" sz="4000" dirty="0"/>
              <a:t>15 Mins</a:t>
            </a:r>
          </a:p>
          <a:p>
            <a:pPr marL="0" indent="0" algn="ctr">
              <a:buFont typeface="Arial" panose="020B0604020202020204" pitchFamily="34" charset="0"/>
              <a:buNone/>
            </a:pPr>
            <a:endParaRPr lang="en-GB" sz="4000" dirty="0"/>
          </a:p>
          <a:p>
            <a:pPr marL="0" indent="0" algn="ctr">
              <a:buFont typeface="Arial" panose="020B0604020202020204" pitchFamily="34" charset="0"/>
              <a:buNone/>
            </a:pPr>
            <a:endParaRPr lang="en-GB" sz="4000" dirty="0"/>
          </a:p>
        </p:txBody>
      </p:sp>
    </p:spTree>
    <p:extLst>
      <p:ext uri="{BB962C8B-B14F-4D97-AF65-F5344CB8AC3E}">
        <p14:creationId xmlns:p14="http://schemas.microsoft.com/office/powerpoint/2010/main" val="3827361627"/>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2" ma:contentTypeDescription="Create a new document." ma:contentTypeScope="" ma:versionID="33593a38736335e42a39cf1bdc9c157e">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72cfa9850d34c0af169e4cb7279ca6ac"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F9B885-240E-440F-A8A8-3F8C082ED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9D1ABF-196D-4584-A601-CCDCA03FA096}">
  <ds:schemaRefs>
    <ds:schemaRef ds:uri="http://schemas.microsoft.com/sharepoint/v3/contenttype/forms"/>
  </ds:schemaRefs>
</ds:datastoreItem>
</file>

<file path=customXml/itemProps3.xml><?xml version="1.0" encoding="utf-8"?>
<ds:datastoreItem xmlns:ds="http://schemas.openxmlformats.org/officeDocument/2006/customXml" ds:itemID="{DD7A4BA8-8A34-4EC7-917E-E0C9F488AF2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degree2</Template>
  <TotalTime>0</TotalTime>
  <Words>8140</Words>
  <Application>Microsoft Office PowerPoint</Application>
  <PresentationFormat>Widescreen</PresentationFormat>
  <Paragraphs>760</Paragraphs>
  <Slides>69</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Calibri Light</vt:lpstr>
      <vt:lpstr>EuroStyle</vt:lpstr>
      <vt:lpstr>Times New Roman</vt:lpstr>
      <vt:lpstr>degree2</vt:lpstr>
      <vt:lpstr>Week 2 – Day 3</vt:lpstr>
      <vt:lpstr>PowerPoint Presentation</vt:lpstr>
      <vt:lpstr>PowerPoint Presentation</vt:lpstr>
      <vt:lpstr>Recap Session (15 Mins)</vt:lpstr>
      <vt:lpstr>Week 2 - Wednesday</vt:lpstr>
      <vt:lpstr>Physical Security</vt:lpstr>
      <vt:lpstr>Learning Objectives:</vt:lpstr>
      <vt:lpstr>Learning Objectives:</vt:lpstr>
      <vt:lpstr>Physical Impact / Loss </vt:lpstr>
      <vt:lpstr>Seven Major Sources of Physical Loss</vt:lpstr>
      <vt:lpstr>Community Roles</vt:lpstr>
      <vt:lpstr>Access Controls</vt:lpstr>
      <vt:lpstr>Facilities Management</vt:lpstr>
      <vt:lpstr>Controls for Protecting the Secure Facility</vt:lpstr>
      <vt:lpstr>ID Cards and Badges</vt:lpstr>
      <vt:lpstr>Locks and Keys</vt:lpstr>
      <vt:lpstr>Locks</vt:lpstr>
      <vt:lpstr>Mantraps</vt:lpstr>
      <vt:lpstr>Mantraps 9-2 Mantraps</vt:lpstr>
      <vt:lpstr>Electronic Monitoring</vt:lpstr>
      <vt:lpstr>Alarms and Alarm Systems</vt:lpstr>
      <vt:lpstr>Computer Rooms and Wiring Closets</vt:lpstr>
      <vt:lpstr>Interior Walls and Doors</vt:lpstr>
      <vt:lpstr>Fire Safety </vt:lpstr>
      <vt:lpstr>Fire Detection and Response</vt:lpstr>
      <vt:lpstr>Fire Detection and Response</vt:lpstr>
      <vt:lpstr>Fire Detection </vt:lpstr>
      <vt:lpstr>Fire Suppression </vt:lpstr>
      <vt:lpstr>PowerPoint Presentation</vt:lpstr>
      <vt:lpstr>Fire Extinguishers</vt:lpstr>
      <vt:lpstr>Water Sprinkler System</vt:lpstr>
      <vt:lpstr>PowerPoint Presentation</vt:lpstr>
      <vt:lpstr>Gaseous Emission Systems</vt:lpstr>
      <vt:lpstr>Fire Suppression System</vt:lpstr>
      <vt:lpstr>Failure of Supporting Utilities and Structural Collapse</vt:lpstr>
      <vt:lpstr>Heating, Ventilation, and Air Conditioning</vt:lpstr>
      <vt:lpstr>Ventilation Shafts</vt:lpstr>
      <vt:lpstr>Power Management and Conditioning</vt:lpstr>
      <vt:lpstr>Uninterruptible Power Supplies (UPSs)</vt:lpstr>
      <vt:lpstr>Uninterruptible Power Supplies (UPSs)</vt:lpstr>
      <vt:lpstr>Uninterruptible Power Supplies (UPSs)</vt:lpstr>
      <vt:lpstr>Emergency Shutoff</vt:lpstr>
      <vt:lpstr>Electrical Terms</vt:lpstr>
      <vt:lpstr>Water Problems</vt:lpstr>
      <vt:lpstr>Structural Collapse </vt:lpstr>
      <vt:lpstr>Testing Facility Systems</vt:lpstr>
      <vt:lpstr>Interception of Data </vt:lpstr>
      <vt:lpstr>Mobile and Portable Systems</vt:lpstr>
      <vt:lpstr>Stopping Laptop Losses</vt:lpstr>
      <vt:lpstr>Figure 9-6 Laptop Theft Deterrence</vt:lpstr>
      <vt:lpstr>Remote Computing Security</vt:lpstr>
      <vt:lpstr>Special Considerations for Physical Security Threats</vt:lpstr>
      <vt:lpstr>Inventory / Asset Management</vt:lpstr>
      <vt:lpstr>Logical Security</vt:lpstr>
      <vt:lpstr>Elements of Logical Security</vt:lpstr>
      <vt:lpstr>User IDs</vt:lpstr>
      <vt:lpstr>Authentication</vt:lpstr>
      <vt:lpstr>Token Authentication</vt:lpstr>
      <vt:lpstr>Password Authentication</vt:lpstr>
      <vt:lpstr>Two-way Authentication</vt:lpstr>
      <vt:lpstr>Biometric Authentication</vt:lpstr>
      <vt:lpstr>Common Setup and Access Rights</vt:lpstr>
      <vt:lpstr>Guest Accounts</vt:lpstr>
      <vt:lpstr>Superuser</vt:lpstr>
      <vt:lpstr>Personal Security</vt:lpstr>
      <vt:lpstr>Personal Security</vt:lpstr>
      <vt:lpstr>Personal Security</vt:lpstr>
      <vt:lpstr>Procedural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Martin Webley</cp:lastModifiedBy>
  <cp:revision>22</cp:revision>
  <dcterms:created xsi:type="dcterms:W3CDTF">2021-01-18T11:18:24Z</dcterms:created>
  <dcterms:modified xsi:type="dcterms:W3CDTF">2022-03-18T15:59:44Z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